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4" r:id="rId4"/>
    <p:sldId id="295" r:id="rId5"/>
    <p:sldId id="285" r:id="rId6"/>
    <p:sldId id="286" r:id="rId7"/>
    <p:sldId id="287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68" r:id="rId16"/>
    <p:sldId id="296" r:id="rId17"/>
    <p:sldId id="294" r:id="rId18"/>
    <p:sldId id="270" r:id="rId19"/>
    <p:sldId id="269" r:id="rId20"/>
    <p:sldId id="297" r:id="rId21"/>
    <p:sldId id="288" r:id="rId22"/>
    <p:sldId id="289" r:id="rId23"/>
    <p:sldId id="265" r:id="rId24"/>
    <p:sldId id="290" r:id="rId25"/>
    <p:sldId id="298" r:id="rId26"/>
    <p:sldId id="274" r:id="rId27"/>
    <p:sldId id="291" r:id="rId28"/>
    <p:sldId id="292" r:id="rId29"/>
    <p:sldId id="293" r:id="rId30"/>
    <p:sldId id="277" r:id="rId31"/>
    <p:sldId id="279" r:id="rId32"/>
    <p:sldId id="280" r:id="rId33"/>
    <p:sldId id="281" r:id="rId34"/>
    <p:sldId id="28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4F41A-7B9E-4C4F-8FD7-EFF19541427C}" type="doc">
      <dgm:prSet loTypeId="urn:microsoft.com/office/officeart/2005/8/layout/vList5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C95625-9486-4318-A864-8790CC5CEB6C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Primary Market</a:t>
          </a:r>
        </a:p>
      </dgm:t>
    </dgm:pt>
    <dgm:pt modelId="{BCF3F41F-2CF5-4BDB-9906-EDCD1DB1A3C6}" type="parTrans" cxnId="{8B64CE7C-A338-4E52-82FD-724C377263F2}">
      <dgm:prSet/>
      <dgm:spPr/>
      <dgm:t>
        <a:bodyPr/>
        <a:lstStyle/>
        <a:p>
          <a:endParaRPr lang="en-US"/>
        </a:p>
      </dgm:t>
    </dgm:pt>
    <dgm:pt modelId="{B2F2D86E-3DEE-49AA-BDBE-8049E92C0134}" type="sibTrans" cxnId="{8B64CE7C-A338-4E52-82FD-724C377263F2}">
      <dgm:prSet/>
      <dgm:spPr/>
      <dgm:t>
        <a:bodyPr/>
        <a:lstStyle/>
        <a:p>
          <a:endParaRPr lang="en-US"/>
        </a:p>
      </dgm:t>
    </dgm:pt>
    <dgm:pt modelId="{E08B2493-3117-4D7E-913B-7BA39978F76F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shares are first sold to the investors. </a:t>
          </a:r>
        </a:p>
      </dgm:t>
    </dgm:pt>
    <dgm:pt modelId="{551F66BB-A825-4221-9BBF-8FD048DAF1DE}" type="parTrans" cxnId="{8AC3662D-6695-4251-9504-C5D8CF76E244}">
      <dgm:prSet/>
      <dgm:spPr/>
      <dgm:t>
        <a:bodyPr/>
        <a:lstStyle/>
        <a:p>
          <a:endParaRPr lang="en-US"/>
        </a:p>
      </dgm:t>
    </dgm:pt>
    <dgm:pt modelId="{846126A5-E952-44C8-A6FC-8D61CCEA2FF7}" type="sibTrans" cxnId="{8AC3662D-6695-4251-9504-C5D8CF76E244}">
      <dgm:prSet/>
      <dgm:spPr/>
      <dgm:t>
        <a:bodyPr/>
        <a:lstStyle/>
        <a:p>
          <a:endParaRPr lang="en-US"/>
        </a:p>
      </dgm:t>
    </dgm:pt>
    <dgm:pt modelId="{29F862D8-FD82-4038-86E1-8851F8073156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Secondary Market</a:t>
          </a:r>
        </a:p>
      </dgm:t>
    </dgm:pt>
    <dgm:pt modelId="{CA6145F0-6B00-4244-9DAA-60F3098A9EE4}" type="parTrans" cxnId="{E8C5431C-2E30-40A2-87D7-D337BBC775A9}">
      <dgm:prSet/>
      <dgm:spPr/>
      <dgm:t>
        <a:bodyPr/>
        <a:lstStyle/>
        <a:p>
          <a:endParaRPr lang="en-US"/>
        </a:p>
      </dgm:t>
    </dgm:pt>
    <dgm:pt modelId="{9869D3E9-445F-4DA3-B778-2895D108919D}" type="sibTrans" cxnId="{E8C5431C-2E30-40A2-87D7-D337BBC775A9}">
      <dgm:prSet/>
      <dgm:spPr/>
      <dgm:t>
        <a:bodyPr/>
        <a:lstStyle/>
        <a:p>
          <a:endParaRPr lang="en-US"/>
        </a:p>
      </dgm:t>
    </dgm:pt>
    <dgm:pt modelId="{6BCB10CF-D376-47D3-880C-03F319763679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already issued securities are traded by investors. </a:t>
          </a:r>
        </a:p>
      </dgm:t>
    </dgm:pt>
    <dgm:pt modelId="{81B009E0-BDFC-4C3F-A9E5-10A952B48F2B}" type="parTrans" cxnId="{0685B9A9-71C3-4435-A5D9-597788A3F956}">
      <dgm:prSet/>
      <dgm:spPr/>
      <dgm:t>
        <a:bodyPr/>
        <a:lstStyle/>
        <a:p>
          <a:endParaRPr lang="en-US"/>
        </a:p>
      </dgm:t>
    </dgm:pt>
    <dgm:pt modelId="{170CD925-D8FD-40C5-9BAC-8195D1C358AF}" type="sibTrans" cxnId="{0685B9A9-71C3-4435-A5D9-597788A3F956}">
      <dgm:prSet/>
      <dgm:spPr/>
      <dgm:t>
        <a:bodyPr/>
        <a:lstStyle/>
        <a:p>
          <a:endParaRPr lang="en-US"/>
        </a:p>
      </dgm:t>
    </dgm:pt>
    <dgm:pt modelId="{A1A4407F-5EAF-443E-992B-DDC258DEBA46}" type="pres">
      <dgm:prSet presAssocID="{F804F41A-7B9E-4C4F-8FD7-EFF19541427C}" presName="Name0" presStyleCnt="0">
        <dgm:presLayoutVars>
          <dgm:dir/>
          <dgm:animLvl val="lvl"/>
          <dgm:resizeHandles val="exact"/>
        </dgm:presLayoutVars>
      </dgm:prSet>
      <dgm:spPr/>
    </dgm:pt>
    <dgm:pt modelId="{CE3B63CC-8EC0-404A-839B-BE4408F9C100}" type="pres">
      <dgm:prSet presAssocID="{4EC95625-9486-4318-A864-8790CC5CEB6C}" presName="linNode" presStyleCnt="0"/>
      <dgm:spPr/>
    </dgm:pt>
    <dgm:pt modelId="{641A82A5-4EAE-4911-BA57-9B5FA01E8CFC}" type="pres">
      <dgm:prSet presAssocID="{4EC95625-9486-4318-A864-8790CC5CEB6C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6BF5ABE-9AF8-4513-A616-332C4D60796C}" type="pres">
      <dgm:prSet presAssocID="{4EC95625-9486-4318-A864-8790CC5CEB6C}" presName="descendantText" presStyleLbl="alignAccFollowNode1" presStyleIdx="0" presStyleCnt="2">
        <dgm:presLayoutVars>
          <dgm:bulletEnabled val="1"/>
        </dgm:presLayoutVars>
      </dgm:prSet>
      <dgm:spPr/>
    </dgm:pt>
    <dgm:pt modelId="{EFFE1A73-D7EB-4A49-8380-67E32969FC9E}" type="pres">
      <dgm:prSet presAssocID="{B2F2D86E-3DEE-49AA-BDBE-8049E92C0134}" presName="sp" presStyleCnt="0"/>
      <dgm:spPr/>
    </dgm:pt>
    <dgm:pt modelId="{ACA8FC6C-A4A4-4A4A-A87A-A0B667B26131}" type="pres">
      <dgm:prSet presAssocID="{29F862D8-FD82-4038-86E1-8851F8073156}" presName="linNode" presStyleCnt="0"/>
      <dgm:spPr/>
    </dgm:pt>
    <dgm:pt modelId="{5562F8EC-BA52-4B22-BD39-68D68AF9C137}" type="pres">
      <dgm:prSet presAssocID="{29F862D8-FD82-4038-86E1-8851F807315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4782A98-C97D-4B99-84E1-5E43FF0AA4D9}" type="pres">
      <dgm:prSet presAssocID="{29F862D8-FD82-4038-86E1-8851F807315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E8C5431C-2E30-40A2-87D7-D337BBC775A9}" srcId="{F804F41A-7B9E-4C4F-8FD7-EFF19541427C}" destId="{29F862D8-FD82-4038-86E1-8851F8073156}" srcOrd="1" destOrd="0" parTransId="{CA6145F0-6B00-4244-9DAA-60F3098A9EE4}" sibTransId="{9869D3E9-445F-4DA3-B778-2895D108919D}"/>
    <dgm:cxn modelId="{8AC3662D-6695-4251-9504-C5D8CF76E244}" srcId="{4EC95625-9486-4318-A864-8790CC5CEB6C}" destId="{E08B2493-3117-4D7E-913B-7BA39978F76F}" srcOrd="0" destOrd="0" parTransId="{551F66BB-A825-4221-9BBF-8FD048DAF1DE}" sibTransId="{846126A5-E952-44C8-A6FC-8D61CCEA2FF7}"/>
    <dgm:cxn modelId="{59025C32-0E14-4FE4-949F-4C1179F18CB8}" type="presOf" srcId="{F804F41A-7B9E-4C4F-8FD7-EFF19541427C}" destId="{A1A4407F-5EAF-443E-992B-DDC258DEBA46}" srcOrd="0" destOrd="0" presId="urn:microsoft.com/office/officeart/2005/8/layout/vList5"/>
    <dgm:cxn modelId="{D5AB283A-3549-4A95-B0D5-ED54C8D68079}" type="presOf" srcId="{4EC95625-9486-4318-A864-8790CC5CEB6C}" destId="{641A82A5-4EAE-4911-BA57-9B5FA01E8CFC}" srcOrd="0" destOrd="0" presId="urn:microsoft.com/office/officeart/2005/8/layout/vList5"/>
    <dgm:cxn modelId="{CB6D6D74-6929-4076-9E50-C90F1A515984}" type="presOf" srcId="{6BCB10CF-D376-47D3-880C-03F319763679}" destId="{04782A98-C97D-4B99-84E1-5E43FF0AA4D9}" srcOrd="0" destOrd="0" presId="urn:microsoft.com/office/officeart/2005/8/layout/vList5"/>
    <dgm:cxn modelId="{8B64CE7C-A338-4E52-82FD-724C377263F2}" srcId="{F804F41A-7B9E-4C4F-8FD7-EFF19541427C}" destId="{4EC95625-9486-4318-A864-8790CC5CEB6C}" srcOrd="0" destOrd="0" parTransId="{BCF3F41F-2CF5-4BDB-9906-EDCD1DB1A3C6}" sibTransId="{B2F2D86E-3DEE-49AA-BDBE-8049E92C0134}"/>
    <dgm:cxn modelId="{30254898-326E-4B26-98C5-B271B763AD49}" type="presOf" srcId="{E08B2493-3117-4D7E-913B-7BA39978F76F}" destId="{B6BF5ABE-9AF8-4513-A616-332C4D60796C}" srcOrd="0" destOrd="0" presId="urn:microsoft.com/office/officeart/2005/8/layout/vList5"/>
    <dgm:cxn modelId="{0685B9A9-71C3-4435-A5D9-597788A3F956}" srcId="{29F862D8-FD82-4038-86E1-8851F8073156}" destId="{6BCB10CF-D376-47D3-880C-03F319763679}" srcOrd="0" destOrd="0" parTransId="{81B009E0-BDFC-4C3F-A9E5-10A952B48F2B}" sibTransId="{170CD925-D8FD-40C5-9BAC-8195D1C358AF}"/>
    <dgm:cxn modelId="{70E3F0DC-134B-4154-9D9E-9BADFE1BF4BA}" type="presOf" srcId="{29F862D8-FD82-4038-86E1-8851F8073156}" destId="{5562F8EC-BA52-4B22-BD39-68D68AF9C137}" srcOrd="0" destOrd="0" presId="urn:microsoft.com/office/officeart/2005/8/layout/vList5"/>
    <dgm:cxn modelId="{BFD107C5-46D5-41E4-8162-B785EC5C69C8}" type="presParOf" srcId="{A1A4407F-5EAF-443E-992B-DDC258DEBA46}" destId="{CE3B63CC-8EC0-404A-839B-BE4408F9C100}" srcOrd="0" destOrd="0" presId="urn:microsoft.com/office/officeart/2005/8/layout/vList5"/>
    <dgm:cxn modelId="{3182D5CE-E1A3-4491-B69A-C197E6188A2B}" type="presParOf" srcId="{CE3B63CC-8EC0-404A-839B-BE4408F9C100}" destId="{641A82A5-4EAE-4911-BA57-9B5FA01E8CFC}" srcOrd="0" destOrd="0" presId="urn:microsoft.com/office/officeart/2005/8/layout/vList5"/>
    <dgm:cxn modelId="{E8A8285C-917A-4A0B-B7BF-A346747B2226}" type="presParOf" srcId="{CE3B63CC-8EC0-404A-839B-BE4408F9C100}" destId="{B6BF5ABE-9AF8-4513-A616-332C4D60796C}" srcOrd="1" destOrd="0" presId="urn:microsoft.com/office/officeart/2005/8/layout/vList5"/>
    <dgm:cxn modelId="{47B62489-4902-4D3D-9364-5BEFD3A5C24C}" type="presParOf" srcId="{A1A4407F-5EAF-443E-992B-DDC258DEBA46}" destId="{EFFE1A73-D7EB-4A49-8380-67E32969FC9E}" srcOrd="1" destOrd="0" presId="urn:microsoft.com/office/officeart/2005/8/layout/vList5"/>
    <dgm:cxn modelId="{B028CDB2-E4E1-4489-A8FA-08803C1E3355}" type="presParOf" srcId="{A1A4407F-5EAF-443E-992B-DDC258DEBA46}" destId="{ACA8FC6C-A4A4-4A4A-A87A-A0B667B26131}" srcOrd="2" destOrd="0" presId="urn:microsoft.com/office/officeart/2005/8/layout/vList5"/>
    <dgm:cxn modelId="{341BD1D4-0DB8-4BC5-8611-DCD8AFA5D6A7}" type="presParOf" srcId="{ACA8FC6C-A4A4-4A4A-A87A-A0B667B26131}" destId="{5562F8EC-BA52-4B22-BD39-68D68AF9C137}" srcOrd="0" destOrd="0" presId="urn:microsoft.com/office/officeart/2005/8/layout/vList5"/>
    <dgm:cxn modelId="{639671DF-8C0E-4B00-A0FA-50D7F0881C0C}" type="presParOf" srcId="{ACA8FC6C-A4A4-4A4A-A87A-A0B667B26131}" destId="{04782A98-C97D-4B99-84E1-5E43FF0AA4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F5ABE-9AF8-4513-A616-332C4D60796C}">
      <dsp:nvSpPr>
        <dsp:cNvPr id="0" name=""/>
        <dsp:cNvSpPr/>
      </dsp:nvSpPr>
      <dsp:spPr>
        <a:xfrm rot="5400000">
          <a:off x="3520024" y="-797193"/>
          <a:ext cx="2204789" cy="435051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shares are first sold to the investors. </a:t>
          </a:r>
        </a:p>
      </dsp:txBody>
      <dsp:txXfrm rot="-5400000">
        <a:off x="2447163" y="383297"/>
        <a:ext cx="4242883" cy="1989531"/>
      </dsp:txXfrm>
    </dsp:sp>
    <dsp:sp modelId="{641A82A5-4EAE-4911-BA57-9B5FA01E8CFC}">
      <dsp:nvSpPr>
        <dsp:cNvPr id="0" name=""/>
        <dsp:cNvSpPr/>
      </dsp:nvSpPr>
      <dsp:spPr>
        <a:xfrm>
          <a:off x="0" y="68"/>
          <a:ext cx="2447163" cy="27559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Primary Market</a:t>
          </a:r>
        </a:p>
      </dsp:txBody>
      <dsp:txXfrm>
        <a:off x="119461" y="119529"/>
        <a:ext cx="2208241" cy="2517065"/>
      </dsp:txXfrm>
    </dsp:sp>
    <dsp:sp modelId="{04782A98-C97D-4B99-84E1-5E43FF0AA4D9}">
      <dsp:nvSpPr>
        <dsp:cNvPr id="0" name=""/>
        <dsp:cNvSpPr/>
      </dsp:nvSpPr>
      <dsp:spPr>
        <a:xfrm rot="5400000">
          <a:off x="3520024" y="2096593"/>
          <a:ext cx="2204789" cy="4350512"/>
        </a:xfrm>
        <a:prstGeom prst="round2SameRect">
          <a:avLst/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Market in which already issued securities are traded by investors. </a:t>
          </a:r>
        </a:p>
      </dsp:txBody>
      <dsp:txXfrm rot="-5400000">
        <a:off x="2447163" y="3277084"/>
        <a:ext cx="4242883" cy="1989531"/>
      </dsp:txXfrm>
    </dsp:sp>
    <dsp:sp modelId="{5562F8EC-BA52-4B22-BD39-68D68AF9C137}">
      <dsp:nvSpPr>
        <dsp:cNvPr id="0" name=""/>
        <dsp:cNvSpPr/>
      </dsp:nvSpPr>
      <dsp:spPr>
        <a:xfrm>
          <a:off x="0" y="2893855"/>
          <a:ext cx="2447163" cy="2755987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Secondary Market</a:t>
          </a:r>
        </a:p>
      </dsp:txBody>
      <dsp:txXfrm>
        <a:off x="119461" y="3013316"/>
        <a:ext cx="2208241" cy="2517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00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861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29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35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4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217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003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776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9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675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3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E67261-95E1-4B85-84C6-389553DA845D}" type="datetimeFigureOut">
              <a:rPr lang="en-IN" smtClean="0"/>
              <a:t>08-02-2025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BE4D424-CD77-4E63-9EBF-3CC97786384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33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eycontrol.com/india/stockpricequote/computers-software/tataconsultancyservices/TCS" TargetMode="External"/><Relationship Id="rId2" Type="http://schemas.openxmlformats.org/officeDocument/2006/relationships/hyperlink" Target="https://www.moneycontrol.com/india/stockpricequote/refineries/relianceindustries/R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3BBF1-8A96-4E8F-85AD-5151B2BB0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Common Stocks</a:t>
            </a:r>
          </a:p>
        </p:txBody>
      </p:sp>
    </p:spTree>
    <p:extLst>
      <p:ext uri="{BB962C8B-B14F-4D97-AF65-F5344CB8AC3E}">
        <p14:creationId xmlns:p14="http://schemas.microsoft.com/office/powerpoint/2010/main" val="368148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529AFD-5A84-4419-9390-0E9584F3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FD9C4-5E6D-4E44-8CCD-24EF7B6FF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CEB8B-3E93-4229-8DBC-943DCBA5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Stocks &amp; </a:t>
            </a:r>
            <a:b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 Market</a:t>
            </a:r>
            <a:endParaRPr lang="en-IN" sz="3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3B2DB5-1B01-4A7A-B79B-E180757E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12C848-1F3D-4EC1-A517-172A560D5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54767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91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6DF5-CD87-46D9-86A2-9FF9133C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Stocks &amp; Stock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27AC4-E77C-4558-B5E5-B92E7CF13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order : buy or sell order at best market price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 order : buy or sell order at a stated price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- Periodic cash distribution from the firm to the shareholders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MULTIPLES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P/E Ratio - Price per share divided by earnings per share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P/B Ratio – Price per share divided by book value per share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9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7730C1E-9F8B-4D0C-A8A2-BB5275723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E349CF-DE2F-4D85-839D-70911995E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495F48F9-D570-45CC-825D-5BBB79C52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D93E48-101C-49B1-90F1-3F431679B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106981-DDD4-2C00-57A8-9FF7B992A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844859"/>
              </p:ext>
            </p:extLst>
          </p:nvPr>
        </p:nvGraphicFramePr>
        <p:xfrm>
          <a:off x="635457" y="684890"/>
          <a:ext cx="10916463" cy="3513120"/>
        </p:xfrm>
        <a:graphic>
          <a:graphicData uri="http://schemas.openxmlformats.org/drawingml/2006/table">
            <a:tbl>
              <a:tblPr/>
              <a:tblGrid>
                <a:gridCol w="3638821">
                  <a:extLst>
                    <a:ext uri="{9D8B030D-6E8A-4147-A177-3AD203B41FA5}">
                      <a16:colId xmlns:a16="http://schemas.microsoft.com/office/drawing/2014/main" val="2724844372"/>
                    </a:ext>
                  </a:extLst>
                </a:gridCol>
                <a:gridCol w="3638821">
                  <a:extLst>
                    <a:ext uri="{9D8B030D-6E8A-4147-A177-3AD203B41FA5}">
                      <a16:colId xmlns:a16="http://schemas.microsoft.com/office/drawing/2014/main" val="656996081"/>
                    </a:ext>
                  </a:extLst>
                </a:gridCol>
                <a:gridCol w="3638821">
                  <a:extLst>
                    <a:ext uri="{9D8B030D-6E8A-4147-A177-3AD203B41FA5}">
                      <a16:colId xmlns:a16="http://schemas.microsoft.com/office/drawing/2014/main" val="1368155947"/>
                    </a:ext>
                  </a:extLst>
                </a:gridCol>
              </a:tblGrid>
              <a:tr h="436659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Factor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P/E Ratio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P/B Ratio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785307"/>
                  </a:ext>
                </a:extLst>
              </a:tr>
              <a:tr h="436659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effectLst/>
                          <a:latin typeface="Arial" panose="020B0604020202020204" pitchFamily="34" charset="0"/>
                        </a:rPr>
                        <a:t>What it Measures</a:t>
                      </a:r>
                      <a:endParaRPr lang="en-IN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Earnings-based valuation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Asset-based valuation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089138"/>
                  </a:ext>
                </a:extLst>
              </a:tr>
              <a:tr h="436659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effectLst/>
                          <a:latin typeface="Arial" panose="020B0604020202020204" pitchFamily="34" charset="0"/>
                        </a:rPr>
                        <a:t>Best for</a:t>
                      </a:r>
                      <a:endParaRPr lang="en-IN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Profitable, growth companies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Asset-heavy businesses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95681"/>
                  </a:ext>
                </a:extLst>
              </a:tr>
              <a:tr h="73438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effectLst/>
                          <a:latin typeface="Arial" panose="020B0604020202020204" pitchFamily="34" charset="0"/>
                        </a:rPr>
                        <a:t>Common Sectors</a:t>
                      </a:r>
                      <a:endParaRPr lang="en-IN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Tech, FMCG, services, banking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effectLst/>
                          <a:latin typeface="Arial" panose="020B0604020202020204" pitchFamily="34" charset="0"/>
                        </a:rPr>
                        <a:t>Banks, real estate, manufacturing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193925"/>
                  </a:ext>
                </a:extLst>
              </a:tr>
              <a:tr h="73438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effectLst/>
                          <a:latin typeface="Arial" panose="020B0604020202020204" pitchFamily="34" charset="0"/>
                        </a:rPr>
                        <a:t>Useful When</a:t>
                      </a:r>
                      <a:endParaRPr lang="en-IN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effectLst/>
                          <a:latin typeface="Arial" panose="020B0604020202020204" pitchFamily="34" charset="0"/>
                        </a:rPr>
                        <a:t>Earnings are stable and positive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effectLst/>
                          <a:latin typeface="Arial" panose="020B0604020202020204" pitchFamily="34" charset="0"/>
                        </a:rPr>
                        <a:t>Company has significant tangible assets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008967"/>
                  </a:ext>
                </a:extLst>
              </a:tr>
              <a:tr h="734381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effectLst/>
                          <a:latin typeface="Arial" panose="020B0604020202020204" pitchFamily="34" charset="0"/>
                        </a:rPr>
                        <a:t>Limitations</a:t>
                      </a:r>
                      <a:endParaRPr lang="en-IN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effectLst/>
                          <a:latin typeface="Arial" panose="020B0604020202020204" pitchFamily="34" charset="0"/>
                        </a:rPr>
                        <a:t>Cannot be used for loss-making firms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effectLst/>
                          <a:latin typeface="Arial" panose="020B0604020202020204" pitchFamily="34" charset="0"/>
                        </a:rPr>
                        <a:t>Not useful for asset-light companies</a:t>
                      </a:r>
                    </a:p>
                  </a:txBody>
                  <a:tcPr marL="99241" marR="99241" marT="49620" marB="49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6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97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400E-9B1A-4FD4-B970-CB038FCE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Information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C40EA-48AE-492F-B0D7-6209D9176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https://www.moneycontrol.com/india/stockpricequote/refineries/relianceindustries/RI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https://www.moneycontrol.com/india/stockpricequote/computers-software/tataconsultancyservices/TCS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75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39A8-82CA-41A0-89EE-CF96A1417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by Comparable Multiples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F91D8DE-F1CF-4E1E-868C-70C3BF1C0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884959"/>
              </p:ext>
            </p:extLst>
          </p:nvPr>
        </p:nvGraphicFramePr>
        <p:xfrm>
          <a:off x="1137167" y="2098515"/>
          <a:ext cx="9977995" cy="2895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624">
                  <a:extLst>
                    <a:ext uri="{9D8B030D-6E8A-4147-A177-3AD203B41FA5}">
                      <a16:colId xmlns:a16="http://schemas.microsoft.com/office/drawing/2014/main" val="3601532021"/>
                    </a:ext>
                  </a:extLst>
                </a:gridCol>
                <a:gridCol w="1085254">
                  <a:extLst>
                    <a:ext uri="{9D8B030D-6E8A-4147-A177-3AD203B41FA5}">
                      <a16:colId xmlns:a16="http://schemas.microsoft.com/office/drawing/2014/main" val="3162337183"/>
                    </a:ext>
                  </a:extLst>
                </a:gridCol>
                <a:gridCol w="1495487">
                  <a:extLst>
                    <a:ext uri="{9D8B030D-6E8A-4147-A177-3AD203B41FA5}">
                      <a16:colId xmlns:a16="http://schemas.microsoft.com/office/drawing/2014/main" val="2152435588"/>
                    </a:ext>
                  </a:extLst>
                </a:gridCol>
                <a:gridCol w="1057284">
                  <a:extLst>
                    <a:ext uri="{9D8B030D-6E8A-4147-A177-3AD203B41FA5}">
                      <a16:colId xmlns:a16="http://schemas.microsoft.com/office/drawing/2014/main" val="4000268324"/>
                    </a:ext>
                  </a:extLst>
                </a:gridCol>
                <a:gridCol w="1057284">
                  <a:extLst>
                    <a:ext uri="{9D8B030D-6E8A-4147-A177-3AD203B41FA5}">
                      <a16:colId xmlns:a16="http://schemas.microsoft.com/office/drawing/2014/main" val="1517566467"/>
                    </a:ext>
                  </a:extLst>
                </a:gridCol>
                <a:gridCol w="1240645">
                  <a:extLst>
                    <a:ext uri="{9D8B030D-6E8A-4147-A177-3AD203B41FA5}">
                      <a16:colId xmlns:a16="http://schemas.microsoft.com/office/drawing/2014/main" val="3477871414"/>
                    </a:ext>
                  </a:extLst>
                </a:gridCol>
                <a:gridCol w="1209567">
                  <a:extLst>
                    <a:ext uri="{9D8B030D-6E8A-4147-A177-3AD203B41FA5}">
                      <a16:colId xmlns:a16="http://schemas.microsoft.com/office/drawing/2014/main" val="411467647"/>
                    </a:ext>
                  </a:extLst>
                </a:gridCol>
                <a:gridCol w="1361850">
                  <a:extLst>
                    <a:ext uri="{9D8B030D-6E8A-4147-A177-3AD203B41FA5}">
                      <a16:colId xmlns:a16="http://schemas.microsoft.com/office/drawing/2014/main" val="825605086"/>
                    </a:ext>
                  </a:extLst>
                </a:gridCol>
              </a:tblGrid>
              <a:tr h="74040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Sales (Rs. Cr)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BV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Date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220885463"/>
                  </a:ext>
                </a:extLst>
              </a:tr>
              <a:tr h="41634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Hero Motocorp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32,230.49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589.29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183.17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02-Nov-18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2892.60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15.79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2394200264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Scooters India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15,129.66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60.63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14.27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02-Nov-18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554.40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38.85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3485009316"/>
                  </a:ext>
                </a:extLst>
              </a:tr>
              <a:tr h="466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Atul Auto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555.98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22.18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02-Nov-18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359961354"/>
                  </a:ext>
                </a:extLst>
              </a:tr>
              <a:tr h="41222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1592162741"/>
                  </a:ext>
                </a:extLst>
              </a:tr>
              <a:tr h="41222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Bajaj Auto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Mar-18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25,164.92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660.19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148.6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Price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3510.43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431" marR="12431" marT="12431" marB="0" anchor="b"/>
                </a:tc>
                <a:extLst>
                  <a:ext uri="{0D108BD9-81ED-4DB2-BD59-A6C34878D82A}">
                    <a16:rowId xmlns:a16="http://schemas.microsoft.com/office/drawing/2014/main" val="141082278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036D63-78FD-4A1D-9BB2-893D33B15B72}"/>
              </a:ext>
            </a:extLst>
          </p:cNvPr>
          <p:cNvSpPr txBox="1"/>
          <p:nvPr/>
        </p:nvSpPr>
        <p:spPr>
          <a:xfrm>
            <a:off x="1137166" y="5404105"/>
            <a:ext cx="7074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https://www.moneycontrol.com/stocks/data-bank/standalone/auto-2-3-wheelers.html</a:t>
            </a:r>
          </a:p>
        </p:txBody>
      </p:sp>
    </p:spTree>
    <p:extLst>
      <p:ext uri="{BB962C8B-B14F-4D97-AF65-F5344CB8AC3E}">
        <p14:creationId xmlns:p14="http://schemas.microsoft.com/office/powerpoint/2010/main" val="348974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6B8C-32BD-4120-BAC0-A3333D1F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Comparable Multiples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3B5EB-A063-47CF-8F7A-4A7960BC1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gives an estimate of the value assuming that the firm that we are considering is similar to the other firms in the industry.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profitability and growth opportunities may be different for different firms in the same industry, this will help us get to a possible range of values for the given firm.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that is obtained using industry P/E, P/B or other multiples will give us a range of possible values, but will require effort to narrow down this range.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by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comparables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most useful when you don’t have a stock price, example for pricing IPOs or acquisition of an unlisted firm.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388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9364-5246-4AF2-9F54-EC731F02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3B9DD-AF44-4DAD-98FE-673F2DE0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Discounted Cash Flow (DCF) Formula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a stock = present value of future cash flows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ECF4267-B2F5-4094-921A-151C62F6A2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678376"/>
              </p:ext>
            </p:extLst>
          </p:nvPr>
        </p:nvGraphicFramePr>
        <p:xfrm>
          <a:off x="1188720" y="3323417"/>
          <a:ext cx="7914640" cy="674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4880" imgH="190440" progId="Equation.3">
                  <p:embed/>
                </p:oleObj>
              </mc:Choice>
              <mc:Fallback>
                <p:oleObj name="Equation" r:id="rId2" imgW="2234880" imgH="19044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88720" y="3323417"/>
                        <a:ext cx="7914640" cy="674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1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2B37-AF49-4724-BEE4-74C1CA8E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A05CE-3F0A-464E-888D-3F1A47C0E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Percentage yield forecast from specific investment over time period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called market capitalization rate</a:t>
            </a:r>
          </a:p>
          <a:p>
            <a:endParaRPr lang="en-IN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FC100FE-946F-459F-A539-09078F77173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302000"/>
            <a:ext cx="7943850" cy="1619250"/>
            <a:chOff x="576" y="2736"/>
            <a:chExt cx="5004" cy="1020"/>
          </a:xfrm>
        </p:grpSpPr>
        <p:graphicFrame>
          <p:nvGraphicFramePr>
            <p:cNvPr id="5" name="Object 14">
              <a:extLst>
                <a:ext uri="{FF2B5EF4-FFF2-40B4-BE49-F238E27FC236}">
                  <a16:creationId xmlns:a16="http://schemas.microsoft.com/office/drawing/2014/main" id="{5EBFDF4F-F447-4987-B9B2-83EA0E30F1B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35" y="2859"/>
            <a:ext cx="3885" cy="7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209680" imgH="431640" progId="Equation.3">
                    <p:embed/>
                  </p:oleObj>
                </mc:Choice>
                <mc:Fallback>
                  <p:oleObj name="Equation" r:id="rId2" imgW="2209680" imgH="431640" progId="Equation.3">
                    <p:embed/>
                    <p:pic>
                      <p:nvPicPr>
                        <p:cNvPr id="2062" name="Object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5" y="2859"/>
                          <a:ext cx="3885" cy="7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3EAD47E0-D510-4D34-9F58-61D3DC1BE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736"/>
              <a:ext cx="5004" cy="102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D34D6AD-6C7B-47A7-9E02-CA52CB78A63F}"/>
              </a:ext>
            </a:extLst>
          </p:cNvPr>
          <p:cNvSpPr/>
          <p:nvPr/>
        </p:nvSpPr>
        <p:spPr>
          <a:xfrm>
            <a:off x="2057400" y="5499762"/>
            <a:ext cx="82661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Return= Dividend Yield  +  Capital Appreciation </a:t>
            </a:r>
          </a:p>
        </p:txBody>
      </p:sp>
    </p:spTree>
    <p:extLst>
      <p:ext uri="{BB962C8B-B14F-4D97-AF65-F5344CB8AC3E}">
        <p14:creationId xmlns:p14="http://schemas.microsoft.com/office/powerpoint/2010/main" val="221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5263-45B4-48F6-8EEE-C7FB34DC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5A0C9-60A6-42B4-A8DA-E44241015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Ashok Leyland sells for Rs.100 per share today; they are expected to sell for Rs.110 in one year. What is expected return if dividend in one year is forecasted to be Rs.5.00?</a:t>
            </a:r>
          </a:p>
          <a:p>
            <a:endParaRPr lang="en-IN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F6334DC-60D4-4CF5-B416-B2DAE4D33798}"/>
              </a:ext>
            </a:extLst>
          </p:cNvPr>
          <p:cNvGrpSpPr>
            <a:grpSpLocks/>
          </p:cNvGrpSpPr>
          <p:nvPr/>
        </p:nvGrpSpPr>
        <p:grpSpPr bwMode="auto">
          <a:xfrm>
            <a:off x="1310640" y="3647440"/>
            <a:ext cx="7943850" cy="1619250"/>
            <a:chOff x="576" y="2400"/>
            <a:chExt cx="5004" cy="1020"/>
          </a:xfrm>
        </p:grpSpPr>
        <p:graphicFrame>
          <p:nvGraphicFramePr>
            <p:cNvPr id="5" name="Object 14">
              <a:extLst>
                <a:ext uri="{FF2B5EF4-FFF2-40B4-BE49-F238E27FC236}">
                  <a16:creationId xmlns:a16="http://schemas.microsoft.com/office/drawing/2014/main" id="{4AA4BE77-A55B-45C0-887B-F7181DD567B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73" y="2473"/>
            <a:ext cx="4662" cy="8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286000" imgH="393480" progId="Equation.3">
                    <p:embed/>
                  </p:oleObj>
                </mc:Choice>
                <mc:Fallback>
                  <p:oleObj name="Equation" r:id="rId2" imgW="2286000" imgH="393480" progId="Equation.3">
                    <p:embed/>
                    <p:pic>
                      <p:nvPicPr>
                        <p:cNvPr id="3086" name="Object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" y="2473"/>
                          <a:ext cx="4662" cy="8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BEF16A3-653D-4B07-BAE7-D0EB1A510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400"/>
              <a:ext cx="5004" cy="102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454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1B4A-EDFF-4A21-A1F8-42FECDA8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D432-1020-4D88-BB1A-E8479339F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share of stock is present value of future cash flows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stock, future cash flows are dividends and ultimate sales price 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E2FAF7C-72EB-45C5-9E84-99EA423207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527357"/>
              </p:ext>
            </p:extLst>
          </p:nvPr>
        </p:nvGraphicFramePr>
        <p:xfrm>
          <a:off x="2057401" y="3429000"/>
          <a:ext cx="5715000" cy="1659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342720" progId="Equation.3">
                  <p:embed/>
                </p:oleObj>
              </mc:Choice>
              <mc:Fallback>
                <p:oleObj name="Equation" r:id="rId2" imgW="1180800" imgH="34272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57401" y="3429000"/>
                        <a:ext cx="5715000" cy="1659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077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1A4C5-EB18-401C-B19F-9FF678E0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16424-CADF-4445-BCD5-7851BB610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Ashok Leyland price</a:t>
            </a:r>
          </a:p>
          <a:p>
            <a:endParaRPr lang="en-IN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30D337F-2357-453A-A1FD-90B4F6FF77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884724"/>
              </p:ext>
            </p:extLst>
          </p:nvPr>
        </p:nvGraphicFramePr>
        <p:xfrm>
          <a:off x="2193653" y="3429000"/>
          <a:ext cx="69215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355320" progId="Equation.3">
                  <p:embed/>
                </p:oleObj>
              </mc:Choice>
              <mc:Fallback>
                <p:oleObj name="Equation" r:id="rId2" imgW="1384200" imgH="35532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93653" y="3429000"/>
                        <a:ext cx="69215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5821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5F3C-E318-40DD-A923-048931D9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BB6F0-858B-4CB4-94D0-857256A14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Discount Model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today’s stock price: share value equals present value of all expected future dividends</a:t>
            </a:r>
          </a:p>
          <a:p>
            <a:pPr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H: Time horizon for investment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1484DAD-BD98-4072-A650-AE5354CC97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318734"/>
              </p:ext>
            </p:extLst>
          </p:nvPr>
        </p:nvGraphicFramePr>
        <p:xfrm>
          <a:off x="1544320" y="3738880"/>
          <a:ext cx="6685116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393480" progId="Equation.3">
                  <p:embed/>
                </p:oleObj>
              </mc:Choice>
              <mc:Fallback>
                <p:oleObj name="Equation" r:id="rId2" imgW="2082600" imgH="3934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44320" y="3738880"/>
                        <a:ext cx="6685116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16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591C2-3A7D-4BC3-97EA-5349D660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9863B-5125-4A34-8866-1F7A5D525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Formula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C08DFF5-1C5B-4438-BE79-310A62A3B6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126428"/>
              </p:ext>
            </p:extLst>
          </p:nvPr>
        </p:nvGraphicFramePr>
        <p:xfrm>
          <a:off x="1854200" y="2418080"/>
          <a:ext cx="6449961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600" imgH="393480" progId="Equation.3">
                  <p:embed/>
                </p:oleObj>
              </mc:Choice>
              <mc:Fallback>
                <p:oleObj name="Equation" r:id="rId2" imgW="2082600" imgH="3934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54200" y="2418080"/>
                        <a:ext cx="6449961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4E98FC-E8EB-4CAB-B45D-F72C4A07D0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234809"/>
              </p:ext>
            </p:extLst>
          </p:nvPr>
        </p:nvGraphicFramePr>
        <p:xfrm>
          <a:off x="2362200" y="4209626"/>
          <a:ext cx="431074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444240" progId="Equation.3">
                  <p:embed/>
                </p:oleObj>
              </mc:Choice>
              <mc:Fallback>
                <p:oleObj name="Equation" r:id="rId4" imgW="1396800" imgH="44424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62200" y="4209626"/>
                        <a:ext cx="4310743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7811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4FD1-2020-4AD5-854C-AA14C6DC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879F-7E94-4540-80C3-8044ECD30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Ashok Leyland forecasted to pay Rs. 5.00 dividend at end of year 1 and Rs. 5.50 dividend at end of year 2. End-of-second-year stock will be sold for Rs.121. Discount rate is 15%. What is the price of stock?</a:t>
            </a:r>
          </a:p>
          <a:p>
            <a:pPr lvl="1"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5.00 Rs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5.50 Rs</a:t>
            </a:r>
          </a:p>
          <a:p>
            <a:pPr lvl="1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P2=121 Rs.</a:t>
            </a:r>
          </a:p>
          <a:p>
            <a:pPr lvl="1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R=15%</a:t>
            </a:r>
          </a:p>
          <a:p>
            <a:pPr lvl="1"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1677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922A56-8FDD-5B7B-05B4-AAD7F11A3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5575" y="2671191"/>
            <a:ext cx="6361176" cy="237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78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1FA57-83B4-4583-A18D-C11B36961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779570-DC12-418D-9AE0-A1F88FF6DD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928844"/>
              </p:ext>
            </p:extLst>
          </p:nvPr>
        </p:nvGraphicFramePr>
        <p:xfrm>
          <a:off x="1719072" y="1860365"/>
          <a:ext cx="8872534" cy="3786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944">
                  <a:extLst>
                    <a:ext uri="{9D8B030D-6E8A-4147-A177-3AD203B41FA5}">
                      <a16:colId xmlns:a16="http://schemas.microsoft.com/office/drawing/2014/main" val="556769405"/>
                    </a:ext>
                  </a:extLst>
                </a:gridCol>
                <a:gridCol w="1746504">
                  <a:extLst>
                    <a:ext uri="{9D8B030D-6E8A-4147-A177-3AD203B41FA5}">
                      <a16:colId xmlns:a16="http://schemas.microsoft.com/office/drawing/2014/main" val="4255784281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4017093815"/>
                    </a:ext>
                  </a:extLst>
                </a:gridCol>
                <a:gridCol w="1655064">
                  <a:extLst>
                    <a:ext uri="{9D8B030D-6E8A-4147-A177-3AD203B41FA5}">
                      <a16:colId xmlns:a16="http://schemas.microsoft.com/office/drawing/2014/main" val="2212810262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432386508"/>
                    </a:ext>
                  </a:extLst>
                </a:gridCol>
                <a:gridCol w="917254">
                  <a:extLst>
                    <a:ext uri="{9D8B030D-6E8A-4147-A177-3AD203B41FA5}">
                      <a16:colId xmlns:a16="http://schemas.microsoft.com/office/drawing/2014/main" val="3131234166"/>
                    </a:ext>
                  </a:extLst>
                </a:gridCol>
              </a:tblGrid>
              <a:tr h="320960"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u="none" strike="noStrike">
                          <a:effectLst/>
                        </a:rPr>
                        <a:t> </a:t>
                      </a:r>
                      <a:endParaRPr lang="en-IN" sz="1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Future Values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 Values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700" u="none" strike="noStrike">
                          <a:effectLst/>
                        </a:rPr>
                        <a:t> </a:t>
                      </a:r>
                      <a:endParaRPr lang="en-IN" sz="1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837724623"/>
                  </a:ext>
                </a:extLst>
              </a:tr>
              <a:tr h="57648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Horizon Period (H)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 (DIVt)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(Pt)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Cumulative Dividends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Future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147659375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92920201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95.65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547606331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121.00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91.49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3487085773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133.10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12.48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123200204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6.66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146.41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83.71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424157155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259.37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64.11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903077404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672.75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58.89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41.11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2605096408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533.59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11739.09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89.17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872464112"/>
                  </a:ext>
                </a:extLst>
              </a:tr>
              <a:tr h="32096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62639.15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1378061.23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98.83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79" marR="9679" marT="9679" marB="0" anchor="b"/>
                </a:tc>
                <a:extLst>
                  <a:ext uri="{0D108BD9-81ED-4DB2-BD59-A6C34878D82A}">
                    <a16:rowId xmlns:a16="http://schemas.microsoft.com/office/drawing/2014/main" val="41895237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1C350E-7B34-4AF2-9886-B1D020DA1787}"/>
              </a:ext>
            </a:extLst>
          </p:cNvPr>
          <p:cNvSpPr txBox="1"/>
          <p:nvPr/>
        </p:nvSpPr>
        <p:spPr>
          <a:xfrm>
            <a:off x="1865376" y="5907024"/>
            <a:ext cx="769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Dividends increase at 10% per year, compounded; Capitalization rate is 15%</a:t>
            </a:r>
          </a:p>
        </p:txBody>
      </p:sp>
    </p:spTree>
    <p:extLst>
      <p:ext uri="{BB962C8B-B14F-4D97-AF65-F5344CB8AC3E}">
        <p14:creationId xmlns:p14="http://schemas.microsoft.com/office/powerpoint/2010/main" val="1785779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CEAB-8872-4B11-BBBA-8DAF0A2EB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87FD05-AA79-40FB-8398-96CCBF879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0655" y="1846263"/>
            <a:ext cx="8391015" cy="4022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F494-B678-4D78-AC5D-07A1ADD0C530}"/>
              </a:ext>
            </a:extLst>
          </p:cNvPr>
          <p:cNvSpPr txBox="1"/>
          <p:nvPr/>
        </p:nvSpPr>
        <p:spPr>
          <a:xfrm>
            <a:off x="508000" y="5933441"/>
            <a:ext cx="1168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you increase investment horizon, the present value of the future price declines and the present value of the stream of dividends increases. </a:t>
            </a:r>
          </a:p>
        </p:txBody>
      </p:sp>
    </p:spTree>
    <p:extLst>
      <p:ext uri="{BB962C8B-B14F-4D97-AF65-F5344CB8AC3E}">
        <p14:creationId xmlns:p14="http://schemas.microsoft.com/office/powerpoint/2010/main" val="1815510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923CF-CAB2-4E7C-8098-FE37BF0D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F189D-4A35-4D4C-B041-FDA468A17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XYZ Company will pay dividends of Rs.3, Rs.3.24, and Rs.3.50 over next three years.  After three years, stock sells for Rs.94.48. What is the price of stock given 12% expected return?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1533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D297EE1-F27F-4905-BB20-FD751D9D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7A009-840A-5AE9-D871-9BB6BE02D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578" y="932016"/>
            <a:ext cx="9972179" cy="250651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971FE3-2302-4172-9AB1-5A82826F8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5159" y="5433708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AB10AF3-028D-41BB-9535-0F48BCD43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0352C9-B52B-4CF1-8D8F-43426EFA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0014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5A72-3DA6-4E92-BE34-DAD7C304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73A34-EC0A-450B-9EA1-DB8F084BA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8750809" cy="402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forecast no growth, and plan to hold out stock indefinitely,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then value the stock as a PERPETUITY.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1A3965-52BD-4677-9494-C5B1B2A40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986" y="3150206"/>
            <a:ext cx="4177526" cy="18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53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E151-934D-40B9-AAE3-605C4CC2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286603"/>
            <a:ext cx="10993120" cy="145075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Growth DDM(Gordon Growth Model).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B9E4A-CC36-4B85-AF5B-56B75EA3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8869681" cy="402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version of the dividend growth model in which dividends grow at a constant rate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3A449-9D57-48F8-94D2-7E066176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298" y="2898648"/>
            <a:ext cx="5027918" cy="20939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9501F-0466-444D-BC79-FA9C40B03C21}"/>
              </a:ext>
            </a:extLst>
          </p:cNvPr>
          <p:cNvSpPr txBox="1"/>
          <p:nvPr/>
        </p:nvSpPr>
        <p:spPr>
          <a:xfrm>
            <a:off x="1188720" y="5486401"/>
            <a:ext cx="7552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note: This model assumes constant growth rate, g &lt; r.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28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6502-0E58-4941-A44A-3D0FF9F9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C05FD-BDC5-4663-A3BF-9137FBD2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Capitalization Rate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using perpetuity formula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called cost of equity capital 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4FB17D-2E56-4164-A16E-398A030C5B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076370"/>
              </p:ext>
            </p:extLst>
          </p:nvPr>
        </p:nvGraphicFramePr>
        <p:xfrm>
          <a:off x="1508760" y="3044190"/>
          <a:ext cx="6447834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65080" imgH="749160" progId="Equation.3">
                  <p:embed/>
                </p:oleObj>
              </mc:Choice>
              <mc:Fallback>
                <p:oleObj name="Equation" r:id="rId2" imgW="1765080" imgH="7491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08760" y="3044190"/>
                        <a:ext cx="6447834" cy="273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735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99176-D92C-4A2A-A6E3-3FC4421C8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A97AC-59D0-46B7-A251-102DA3A93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stock is selling for $100 in the stock market, dividend in next period is expected to be $3, dividends in future are expected to grow at a constant growth rate for ever, and the market capitalization rate is 12%,  what might the market be assuming about the growth in dividends?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360767-4182-423C-BAFA-D5AEB77DEAFD}"/>
              </a:ext>
            </a:extLst>
          </p:cNvPr>
          <p:cNvSpPr txBox="1"/>
          <p:nvPr/>
        </p:nvSpPr>
        <p:spPr>
          <a:xfrm>
            <a:off x="1773936" y="5394960"/>
            <a:ext cx="8723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market is assuming the dividend will grow at 9% per year, indefinitely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061FC4-2323-F37E-8C1A-8927A9356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936" y="2934208"/>
            <a:ext cx="6449568" cy="273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6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C8D98-9FCA-35AA-D6FA-C1BC9DE3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937AF5-CB41-4FE4-A353-F43518364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2500" y="2490788"/>
            <a:ext cx="526732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6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4CEE-27FC-4078-81C1-4C6EED6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Measurements</a:t>
            </a:r>
            <a:endParaRPr lang="en-IN" sz="40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91D379E-5FA6-4A15-87C8-2979BE0E80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744714"/>
              </p:ext>
            </p:extLst>
          </p:nvPr>
        </p:nvGraphicFramePr>
        <p:xfrm>
          <a:off x="2209800" y="2649166"/>
          <a:ext cx="4114800" cy="131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380880" progId="Equation.3">
                  <p:embed/>
                </p:oleObj>
              </mc:Choice>
              <mc:Fallback>
                <p:oleObj name="Equation" r:id="rId2" imgW="1193760" imgH="3808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9800" y="2649166"/>
                        <a:ext cx="4114800" cy="1313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16CCFC9-1B41-4522-8FEB-874A84F22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578099"/>
              </p:ext>
            </p:extLst>
          </p:nvPr>
        </p:nvGraphicFramePr>
        <p:xfrm>
          <a:off x="2209800" y="4191847"/>
          <a:ext cx="5757531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520" imgH="545760" progId="Equation.3">
                  <p:embed/>
                </p:oleObj>
              </mc:Choice>
              <mc:Fallback>
                <p:oleObj name="Equation" r:id="rId4" imgW="2171520" imgH="5457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4191847"/>
                        <a:ext cx="5757531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0964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D42F2-49FA-4996-B823-0405D458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Common Stocks are Valued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59D3B-C092-4F76-B2D4-A060C4568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370832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Payout Ratio - Fraction of earnings paid out as dividends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Plowback Ratio - Fraction of earnings retained by the firm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Growth Rate</a:t>
            </a:r>
          </a:p>
          <a:p>
            <a:pPr lvl="1" algn="just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by applying return on equity to percentage of earnings reinvested in operations</a:t>
            </a:r>
          </a:p>
          <a:p>
            <a:pPr lvl="2" algn="just">
              <a:lnSpc>
                <a:spcPct val="150000"/>
              </a:lnSpc>
            </a:pP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= return on equity  ×  plowback ratio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firm elects to pay a lower dividend, and reinvest the funds, the stock price may increase because future dividends would be higher assuming that the firm is investing in positive NPV projects.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516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641D-F741-4E8C-B71E-6D42C5D78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DCF Models with Two Stages of Growth</a:t>
            </a: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34F4-E6F5-493F-A8B1-4109CD295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Tech Inc., is a firm with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=$0.50 and 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$50.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firm has plowed back 80% of earnings and has had a ROE of 25%.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growth rate = ROE x plowback ratio = 25% x 80% = 20%</a:t>
            </a:r>
          </a:p>
          <a:p>
            <a:pPr algn="just"/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future long term growth rate remain 20% forever?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Implied r = 0.5/50 + 20% = 21%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ROE will decline and the plowback ratio will also decline as profitability and growth opportunities for the firm decline.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address this issue, we try to model such firms with 2 stages or 3 stages of growth.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87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CB29-6EEF-4A8D-BA5C-89925AF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br>
              <a:rPr lang="en-IN" dirty="0"/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 Earnings and Dividends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54DE34-864C-4F33-8D49-23682A3B0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410606"/>
              </p:ext>
            </p:extLst>
          </p:nvPr>
        </p:nvGraphicFramePr>
        <p:xfrm>
          <a:off x="1066798" y="1737360"/>
          <a:ext cx="10058403" cy="30723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3808">
                  <a:extLst>
                    <a:ext uri="{9D8B030D-6E8A-4147-A177-3AD203B41FA5}">
                      <a16:colId xmlns:a16="http://schemas.microsoft.com/office/drawing/2014/main" val="2287340132"/>
                    </a:ext>
                  </a:extLst>
                </a:gridCol>
                <a:gridCol w="1473393">
                  <a:extLst>
                    <a:ext uri="{9D8B030D-6E8A-4147-A177-3AD203B41FA5}">
                      <a16:colId xmlns:a16="http://schemas.microsoft.com/office/drawing/2014/main" val="3563400155"/>
                    </a:ext>
                  </a:extLst>
                </a:gridCol>
                <a:gridCol w="1473393">
                  <a:extLst>
                    <a:ext uri="{9D8B030D-6E8A-4147-A177-3AD203B41FA5}">
                      <a16:colId xmlns:a16="http://schemas.microsoft.com/office/drawing/2014/main" val="1805972083"/>
                    </a:ext>
                  </a:extLst>
                </a:gridCol>
                <a:gridCol w="1270641">
                  <a:extLst>
                    <a:ext uri="{9D8B030D-6E8A-4147-A177-3AD203B41FA5}">
                      <a16:colId xmlns:a16="http://schemas.microsoft.com/office/drawing/2014/main" val="1110672809"/>
                    </a:ext>
                  </a:extLst>
                </a:gridCol>
                <a:gridCol w="1270641">
                  <a:extLst>
                    <a:ext uri="{9D8B030D-6E8A-4147-A177-3AD203B41FA5}">
                      <a16:colId xmlns:a16="http://schemas.microsoft.com/office/drawing/2014/main" val="2696633032"/>
                    </a:ext>
                  </a:extLst>
                </a:gridCol>
                <a:gridCol w="1376527">
                  <a:extLst>
                    <a:ext uri="{9D8B030D-6E8A-4147-A177-3AD203B41FA5}">
                      <a16:colId xmlns:a16="http://schemas.microsoft.com/office/drawing/2014/main" val="377325264"/>
                    </a:ext>
                  </a:extLst>
                </a:gridCol>
              </a:tblGrid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3283822375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Book Equity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14.40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15.55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16.80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1503029546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EPS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144967428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ROE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3948333044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Payout</a:t>
                      </a:r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ratio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4173225898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Dividends per share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1148567386"/>
                  </a:ext>
                </a:extLst>
              </a:tr>
              <a:tr h="438901"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Growth rate of dividends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36" marR="13236" marT="13236" marB="0" anchor="b"/>
                </a:tc>
                <a:extLst>
                  <a:ext uri="{0D108BD9-81ED-4DB2-BD59-A6C34878D82A}">
                    <a16:rowId xmlns:a16="http://schemas.microsoft.com/office/drawing/2014/main" val="42855280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29CFAA8-0D0A-4BAF-B198-9C0B970298FC}"/>
              </a:ext>
            </a:extLst>
          </p:cNvPr>
          <p:cNvSpPr txBox="1"/>
          <p:nvPr/>
        </p:nvSpPr>
        <p:spPr>
          <a:xfrm>
            <a:off x="813816" y="5020056"/>
            <a:ext cx="1097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/(1+r) + Div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/(1+r)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(Div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P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)/(1+r)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Div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/(r-g) = 1.24/(r-8%) 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0.5/(1+r) + 0.6/(1+r)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+ 1.15/(1+r)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(1.24/(r-0.08))/ (1+r)</a:t>
            </a:r>
            <a:r>
              <a:rPr lang="pt-B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 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Solving for r, we get : r = 9.9%, much lower than 21%.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161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7E37-D71E-4105-83CD-AF6C06925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Non-constant growth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5429-72B8-4C9D-B9B0-8419F6CEF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Phoenix pays dividends in three consecutive years of 0, .31, and .65. Year-4 dividend is estimated at .67 with perpetuity growth at 4%. With 10% discount rate, what is stock price?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DC3DD51-FB21-4CA1-8EA1-FACA3FC19F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809792"/>
              </p:ext>
            </p:extLst>
          </p:nvPr>
        </p:nvGraphicFramePr>
        <p:xfrm>
          <a:off x="1957853" y="3657600"/>
          <a:ext cx="7782127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47760" imgH="596880" progId="Equation.3">
                  <p:embed/>
                </p:oleObj>
              </mc:Choice>
              <mc:Fallback>
                <p:oleObj name="Equation" r:id="rId2" imgW="3047760" imgH="5968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57853" y="3657600"/>
                        <a:ext cx="7782127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285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D60C5-64D1-482B-BF28-3FCFC964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E017-2793-4ED1-9B28-F9809AE75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00202"/>
          </a:xfrm>
        </p:spPr>
        <p:txBody>
          <a:bodyPr/>
          <a:lstStyle/>
          <a:p>
            <a:pPr marL="201168" lvl="1" indent="0" algn="just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plans Rs. 8.33 dividend next year (100% of earnings). Investors will get 15% expected return.  Instead, company plows back 40% of earnings at firm’s current return on equity of 25%.  What is the stock value before and after  plowback decision?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No Growth</a:t>
            </a: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Growth  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F0E33A1-4F0A-4200-B61F-AE4E012E6E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473092"/>
              </p:ext>
            </p:extLst>
          </p:nvPr>
        </p:nvGraphicFramePr>
        <p:xfrm>
          <a:off x="3564474" y="3156637"/>
          <a:ext cx="3467100" cy="1043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600" imgH="393480" progId="Equation.DSMT4">
                  <p:embed/>
                </p:oleObj>
              </mc:Choice>
              <mc:Fallback>
                <p:oleObj name="Equation" r:id="rId2" imgW="1155600" imgH="3934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4474" y="3156637"/>
                        <a:ext cx="3467100" cy="1043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53D66F9-BEEC-41B5-8DA0-C7E4EE821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454256"/>
              </p:ext>
            </p:extLst>
          </p:nvPr>
        </p:nvGraphicFramePr>
        <p:xfrm>
          <a:off x="3651441" y="4776597"/>
          <a:ext cx="4702175" cy="1477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609480" progId="Equation.DSMT4">
                  <p:embed/>
                </p:oleObj>
              </mc:Choice>
              <mc:Fallback>
                <p:oleObj name="Equation" r:id="rId4" imgW="1460160" imgH="60948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1441" y="4776597"/>
                        <a:ext cx="4702175" cy="1477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9427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D010-6F32-4EC1-B7AA-9309C856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(Continued)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95260-3B73-4CB8-9351-5577D0CA9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remains at Rs.55.56 with no earnings plowed back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plowback, price is Rs. 100.00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is called present value of growth opportunities (PVGO)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A224029-C7A5-4A66-A094-F80083B008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780583"/>
              </p:ext>
            </p:extLst>
          </p:nvPr>
        </p:nvGraphicFramePr>
        <p:xfrm>
          <a:off x="1276223" y="3665728"/>
          <a:ext cx="84931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440" imgH="177480" progId="Equation.DSMT4">
                  <p:embed/>
                </p:oleObj>
              </mc:Choice>
              <mc:Fallback>
                <p:oleObj name="Equation" r:id="rId2" imgW="2044440" imgH="17748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6223" y="3665728"/>
                        <a:ext cx="8493125" cy="738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447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C18C-A040-47F5-B4DB-B5C6DB1D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and Earnings Per Share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736A-1A59-48C7-946D-5B3BB54C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Value of Growth Opportunities (PVGO)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present value of firm’s future investments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all EPS paid out as dividends, expected return, r =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Div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firm has +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NPV investment opportunity, then  P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EPS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 + PVGO </a:t>
            </a: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firms are those with PVGO being a significant proportion of their current stock price</a:t>
            </a:r>
          </a:p>
          <a:p>
            <a:pPr marL="201168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1168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SHARE = PRICE WITHOUT GROWTH + PVGO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3746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4747-4817-4FAF-9BB9-96FC0400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Valuing a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936EB-E720-4A5D-B467-BED1361CF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Valuing a Business or Project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computed as discounted value of FCF to valuation horizon (H)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Valuation horizon sometimes called terminal value and calculated like PVGO</a:t>
            </a:r>
          </a:p>
          <a:p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0A4681C-ADE8-4581-AE76-D350E6633F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260175"/>
              </p:ext>
            </p:extLst>
          </p:nvPr>
        </p:nvGraphicFramePr>
        <p:xfrm>
          <a:off x="1819656" y="3523488"/>
          <a:ext cx="730045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600" imgH="393480" progId="Equation.3">
                  <p:embed/>
                </p:oleObj>
              </mc:Choice>
              <mc:Fallback>
                <p:oleObj name="Equation" r:id="rId2" imgW="2514600" imgH="3934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9656" y="3523488"/>
                        <a:ext cx="7300452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>
            <a:extLst>
              <a:ext uri="{FF2B5EF4-FFF2-40B4-BE49-F238E27FC236}">
                <a16:creationId xmlns:a16="http://schemas.microsoft.com/office/drawing/2014/main" id="{D7695CCA-C76D-4A9A-B8B1-EB0E55DE0BCF}"/>
              </a:ext>
            </a:extLst>
          </p:cNvPr>
          <p:cNvGrpSpPr>
            <a:grpSpLocks/>
          </p:cNvGrpSpPr>
          <p:nvPr/>
        </p:nvGrpSpPr>
        <p:grpSpPr bwMode="auto">
          <a:xfrm>
            <a:off x="2831592" y="4755897"/>
            <a:ext cx="7239000" cy="1143000"/>
            <a:chOff x="1676400" y="3352800"/>
            <a:chExt cx="7239000" cy="1143000"/>
          </a:xfrm>
        </p:grpSpPr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673E3453-0DE5-4A78-9551-C7DAF6CE5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4038600"/>
              <a:ext cx="2971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Times New Roman" pitchFamily="18" charset="0"/>
                </a:rPr>
                <a:t>PV (free cash flows)</a:t>
              </a: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1A90AB80-9C6F-4184-A8EC-C8317BADC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4038600"/>
              <a:ext cx="2971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PV (horizon value)</a:t>
              </a: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55257322-3FDF-4330-B330-58444055E7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695700" y="1333500"/>
              <a:ext cx="533400" cy="4572000"/>
            </a:xfrm>
            <a:prstGeom prst="rightBrace">
              <a:avLst>
                <a:gd name="adj1" fmla="val 71429"/>
                <a:gd name="adj2" fmla="val 50000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2AFA7EB7-CC9D-4674-A72B-F9B8256BB1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27081" y="2778919"/>
              <a:ext cx="528638" cy="1676400"/>
            </a:xfrm>
            <a:prstGeom prst="rightBrace">
              <a:avLst>
                <a:gd name="adj1" fmla="val 26426"/>
                <a:gd name="adj2" fmla="val 50000"/>
              </a:avLst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68296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1624</Words>
  <Application>Microsoft Office PowerPoint</Application>
  <PresentationFormat>Widescreen</PresentationFormat>
  <Paragraphs>296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Wingdings</vt:lpstr>
      <vt:lpstr>Retrospect</vt:lpstr>
      <vt:lpstr>Equation</vt:lpstr>
      <vt:lpstr>The Value of Common Stocks</vt:lpstr>
      <vt:lpstr>Stocks &amp;  Stock Market</vt:lpstr>
      <vt:lpstr>Stocks &amp; Stock Market</vt:lpstr>
      <vt:lpstr>PowerPoint Presentation</vt:lpstr>
      <vt:lpstr>Stock Price Information</vt:lpstr>
      <vt:lpstr>Valuation by Comparable Multiples</vt:lpstr>
      <vt:lpstr>Comparable Multiples Method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How Common Stocks are Valued</vt:lpstr>
      <vt:lpstr>PowerPoint Presentation</vt:lpstr>
      <vt:lpstr>How Common Stocks are Valued</vt:lpstr>
      <vt:lpstr>How Common Stocks are Valued</vt:lpstr>
      <vt:lpstr>How Common Stocks are Valued</vt:lpstr>
      <vt:lpstr>PowerPoint Presentation</vt:lpstr>
      <vt:lpstr>How Common Stocks are Valued</vt:lpstr>
      <vt:lpstr>Constant Growth DDM(Gordon Growth Model). </vt:lpstr>
      <vt:lpstr>How Common Stocks are Valued</vt:lpstr>
      <vt:lpstr>Example</vt:lpstr>
      <vt:lpstr>PowerPoint Presentation</vt:lpstr>
      <vt:lpstr>Return Measurements</vt:lpstr>
      <vt:lpstr>How Common Stocks are Valued</vt:lpstr>
      <vt:lpstr>     DCF Models with Two Stages of Growth</vt:lpstr>
      <vt:lpstr> Forecast Earnings and Dividends</vt:lpstr>
      <vt:lpstr>Non-constant growth</vt:lpstr>
      <vt:lpstr>Example</vt:lpstr>
      <vt:lpstr>Example (Continued)</vt:lpstr>
      <vt:lpstr>Stock Price and Earnings Per Share</vt:lpstr>
      <vt:lpstr>Valuing a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of Common Stocks</dc:title>
  <dc:creator>Kaveri Krishnan</dc:creator>
  <cp:lastModifiedBy>Praveena Musunuru</cp:lastModifiedBy>
  <cp:revision>12</cp:revision>
  <dcterms:created xsi:type="dcterms:W3CDTF">2018-11-05T11:24:14Z</dcterms:created>
  <dcterms:modified xsi:type="dcterms:W3CDTF">2025-02-08T02:59:55Z</dcterms:modified>
</cp:coreProperties>
</file>