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44" r:id="rId2"/>
    <p:sldId id="462" r:id="rId3"/>
    <p:sldId id="351" r:id="rId4"/>
    <p:sldId id="464" r:id="rId5"/>
    <p:sldId id="465" r:id="rId6"/>
    <p:sldId id="353" r:id="rId7"/>
    <p:sldId id="354" r:id="rId8"/>
    <p:sldId id="280" r:id="rId9"/>
    <p:sldId id="281" r:id="rId10"/>
    <p:sldId id="283" r:id="rId11"/>
    <p:sldId id="284" r:id="rId12"/>
    <p:sldId id="285" r:id="rId13"/>
    <p:sldId id="286" r:id="rId14"/>
    <p:sldId id="287" r:id="rId15"/>
    <p:sldId id="468" r:id="rId16"/>
    <p:sldId id="288" r:id="rId17"/>
    <p:sldId id="469" r:id="rId18"/>
    <p:sldId id="46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epika Gupta" initials="DG" lastIdx="1" clrIdx="0">
    <p:extLst>
      <p:ext uri="{19B8F6BF-5375-455C-9EA6-DF929625EA0E}">
        <p15:presenceInfo xmlns:p15="http://schemas.microsoft.com/office/powerpoint/2012/main" userId="S::deepikag@iimv.ac.in::72a3d59c-996b-41e0-b7c3-7242d1c29c8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18" autoAdjust="0"/>
    <p:restoredTop sz="94660"/>
  </p:normalViewPr>
  <p:slideViewPr>
    <p:cSldViewPr snapToGrid="0">
      <p:cViewPr varScale="1">
        <p:scale>
          <a:sx n="67" d="100"/>
          <a:sy n="67" d="100"/>
        </p:scale>
        <p:origin x="6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101BC-BAF5-4CB8-AD5A-74F59CB7B2C5}" type="datetimeFigureOut">
              <a:rPr lang="en-IN" smtClean="0"/>
              <a:t>11-04-2024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31BB1-873A-4144-909E-E36D34CA6E0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8990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C8289-84EB-417F-A6E3-DBCFC6DCDC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1D8BBC-9480-44C3-A253-4FE5B4246F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4492C-08E0-49CD-8D0E-43F1DED60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D2B54-4AE3-4A85-A3A2-927853426A37}" type="datetimeFigureOut">
              <a:rPr lang="en-IN" smtClean="0"/>
              <a:t>11-04-2024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C1699-54D5-42B0-A2B7-87B69E004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1BE9B-E058-4269-943A-8C959C0FE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AD429-4CFC-4F3E-AD13-EBFEE9B3D7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3328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56E60-AFE3-4CE7-84CE-5E21E9FAE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5ADE1-3BA6-49F9-AA54-CF225A2A8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C9BBA-84C7-44D5-AFFA-7348CC927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D2B54-4AE3-4A85-A3A2-927853426A37}" type="datetimeFigureOut">
              <a:rPr lang="en-IN" smtClean="0"/>
              <a:t>11-04-2024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CE1D7-C114-4B0B-9C27-E0C32ECC5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C15DA-784D-457D-ACBA-D318C76FA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AD429-4CFC-4F3E-AD13-EBFEE9B3D7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5956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B9C9-2428-4E6D-ABAC-3F817A76C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88CD6-72ED-4161-AE00-C2433E953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9DEB45-7D40-4558-931A-08623A3D0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D2B54-4AE3-4A85-A3A2-927853426A37}" type="datetimeFigureOut">
              <a:rPr lang="en-IN" smtClean="0"/>
              <a:t>11-04-2024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490F8-BC2B-48B3-BC14-6A5379DD1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7398B-F249-493F-809B-EB10413DE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AD429-4CFC-4F3E-AD13-EBFEE9B3D7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8488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1F889-A4CD-493C-B7CA-6C6A545B3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DE30D-E2CD-41F3-BA95-4D8E863353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1B6E75-4CD5-47BB-8B0D-57A0313681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7BBBB6-8C75-438A-ADAD-46672EFAB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D2B54-4AE3-4A85-A3A2-927853426A37}" type="datetimeFigureOut">
              <a:rPr lang="en-IN" smtClean="0"/>
              <a:t>11-04-2024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52789-8D41-477D-B04A-3323FDEA7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5F3B59-1676-40F7-A3DD-F398F0FBD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AD429-4CFC-4F3E-AD13-EBFEE9B3D7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6669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F8553-5720-431A-B200-6E8A96BDF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EC081-060B-46B4-989D-154FE245A4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67752C-F267-4D37-87D8-60BAEF6D2E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F3965C-DF66-4CDC-8EE3-03650A68EC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C57C5-40BD-488E-9D7B-355351D3BD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DC836C-E685-4434-A24A-0B9F7CD50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D2B54-4AE3-4A85-A3A2-927853426A37}" type="datetimeFigureOut">
              <a:rPr lang="en-IN" smtClean="0"/>
              <a:t>11-04-2024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2849B8-D251-428D-8C7D-FE34738D3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EEC6AE-5ECD-49B6-8F00-6387BDCAC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AD429-4CFC-4F3E-AD13-EBFEE9B3D7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8276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E4DCB-51E0-47AB-B3D4-814A3BEDC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16CD28-4C0C-4F1F-AA74-5B56E0D27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D2B54-4AE3-4A85-A3A2-927853426A37}" type="datetimeFigureOut">
              <a:rPr lang="en-IN" smtClean="0"/>
              <a:t>11-04-2024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53FDF0-9F52-4F3B-9592-378D89876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4FFB1B-774E-40A0-AEA0-2C6877811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AD429-4CFC-4F3E-AD13-EBFEE9B3D7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1757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CDACF2-0066-4DFB-BE68-8FD5E8403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D2B54-4AE3-4A85-A3A2-927853426A37}" type="datetimeFigureOut">
              <a:rPr lang="en-IN" smtClean="0"/>
              <a:t>11-04-2024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7613BC-81A9-47C4-8878-72BC8793E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27B0A9-60CA-49D6-B354-C3B1BF81D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AD429-4CFC-4F3E-AD13-EBFEE9B3D7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1407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FFFD1-F99B-45D9-B884-40A7513C0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BA0C6-907D-4536-A6CE-0239783ED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4D8182-4551-4E54-BF78-9472E79A1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AE0F85-1437-4ED8-920A-6C9B1EE64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D2B54-4AE3-4A85-A3A2-927853426A37}" type="datetimeFigureOut">
              <a:rPr lang="en-IN" smtClean="0"/>
              <a:t>11-04-2024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B82E16-0364-4FD3-AD73-E220F3B76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74B7B-715C-4CBB-A2D0-120E0E14D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AD429-4CFC-4F3E-AD13-EBFEE9B3D7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1740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AC71B-37D7-4474-AC8C-8D5AFF954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B73CCE-C2E5-4996-8706-DFC18CDFBE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2A330-4F5D-4CAE-9360-B2E6B5803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06BFAC-957F-45E1-877A-3A20B8710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D2B54-4AE3-4A85-A3A2-927853426A37}" type="datetimeFigureOut">
              <a:rPr lang="en-IN" smtClean="0"/>
              <a:t>11-04-2024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B79D5C-A274-435A-BBA5-FEB6F88DD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2453D2-6CE8-4002-B89A-1F498EE17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AD429-4CFC-4F3E-AD13-EBFEE9B3D7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9824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E1741-AE23-4F9C-9F56-459131AC2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D56935-458F-45FA-86C2-5998F9EDE9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E2D44-94B8-44FB-A9F0-323FBB7C4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D2B54-4AE3-4A85-A3A2-927853426A37}" type="datetimeFigureOut">
              <a:rPr lang="en-IN" smtClean="0"/>
              <a:t>11-04-2024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23F2F-1367-4E44-A01E-C18B31EA1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2FC86-9A01-4A46-A592-EE50AC7AE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AD429-4CFC-4F3E-AD13-EBFEE9B3D7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0396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570C4A-A790-493E-BCA3-748B74A967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5D8971-2CA9-49AA-B644-C73A69945A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D4D50-B020-4739-BFCB-D27246006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D2B54-4AE3-4A85-A3A2-927853426A37}" type="datetimeFigureOut">
              <a:rPr lang="en-IN" smtClean="0"/>
              <a:t>11-04-2024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B0F21-4040-4B75-BBAA-AF92CEC71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EC1C6-6ECB-44CE-BC87-953220E45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AD429-4CFC-4F3E-AD13-EBFEE9B3D7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888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0CDDC3-E495-43E9-B57F-B42D7D046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CA9023-553E-4FA6-8C6D-AD3236EB9E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6E74F4-B5FE-4BD7-B1DE-84AD831DC0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D2B54-4AE3-4A85-A3A2-927853426A37}" type="datetimeFigureOut">
              <a:rPr lang="en-IN" smtClean="0"/>
              <a:t>11-04-2024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F2086-311F-4463-88C8-A5DBBEA721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9CA917-E26F-454D-A27E-2A221D01AC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AD429-4CFC-4F3E-AD13-EBFEE9B3D7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3934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BEBC8-8040-423C-B68E-BA600F121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394" y="1497038"/>
            <a:ext cx="10157291" cy="2175802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Forecasting Part 2</a:t>
            </a:r>
            <a:br>
              <a:rPr lang="en-IN" dirty="0"/>
            </a:br>
            <a:r>
              <a:rPr lang="en-IN" dirty="0"/>
              <a:t>Session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0DB163-982A-4A38-B7B7-1E886E94A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92603" y="5690046"/>
            <a:ext cx="2394858" cy="1030515"/>
          </a:xfrm>
        </p:spPr>
        <p:txBody>
          <a:bodyPr>
            <a:normAutofit fontScale="85000" lnSpcReduction="20000"/>
          </a:bodyPr>
          <a:lstStyle/>
          <a:p>
            <a:r>
              <a:rPr lang="en-IN" dirty="0"/>
              <a:t>Deepika Gupta</a:t>
            </a:r>
          </a:p>
          <a:p>
            <a:r>
              <a:rPr lang="en-IN" dirty="0"/>
              <a:t>Asst Professor</a:t>
            </a:r>
          </a:p>
          <a:p>
            <a:r>
              <a:rPr lang="en-IN" dirty="0"/>
              <a:t>IIM Visakhapatnam</a:t>
            </a:r>
          </a:p>
        </p:txBody>
      </p:sp>
    </p:spTree>
    <p:extLst>
      <p:ext uri="{BB962C8B-B14F-4D97-AF65-F5344CB8AC3E}">
        <p14:creationId xmlns:p14="http://schemas.microsoft.com/office/powerpoint/2010/main" val="2113265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AC315-B20F-A156-5B83-587DEA801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Solve Case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8B074-552B-399D-9E38-EC70E1210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New start-up company</a:t>
            </a:r>
          </a:p>
          <a:p>
            <a:r>
              <a:rPr lang="en-IN" dirty="0"/>
              <a:t>Solar powered LED lamps</a:t>
            </a:r>
          </a:p>
          <a:p>
            <a:r>
              <a:rPr lang="en-IN" dirty="0"/>
              <a:t>Seeking rural markets in India</a:t>
            </a:r>
          </a:p>
          <a:p>
            <a:r>
              <a:rPr lang="en-IN" dirty="0"/>
              <a:t>Manufacturing plant in China</a:t>
            </a:r>
          </a:p>
          <a:p>
            <a:r>
              <a:rPr lang="en-IN" dirty="0"/>
              <a:t>How to manage financial returns, if possible?</a:t>
            </a:r>
          </a:p>
          <a:p>
            <a:r>
              <a:rPr lang="en-IN" dirty="0"/>
              <a:t>To understand differences between </a:t>
            </a:r>
          </a:p>
          <a:p>
            <a:pPr lvl="1"/>
            <a:r>
              <a:rPr lang="en-IN" dirty="0"/>
              <a:t>Go-to-market strategy in emerging market vs. first-world market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44473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/>
          <a:lstStyle/>
          <a:p>
            <a:r>
              <a:rPr lang="en-US" dirty="0"/>
              <a:t>Case 1 –  Find break even units?</a:t>
            </a:r>
            <a:endParaRPr lang="en-IN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EEBF07E-58F8-4671-86D9-1E381F41A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2562"/>
            <a:ext cx="10515600" cy="5256838"/>
          </a:xfrm>
        </p:spPr>
        <p:txBody>
          <a:bodyPr>
            <a:normAutofit/>
          </a:bodyPr>
          <a:lstStyle/>
          <a:p>
            <a:r>
              <a:rPr lang="en-IN" dirty="0"/>
              <a:t>Costs given</a:t>
            </a:r>
          </a:p>
          <a:p>
            <a:pPr lvl="1"/>
            <a:r>
              <a:rPr lang="en-IN" dirty="0"/>
              <a:t>Fixed costs –Salaries = $ 100000 + $ 120000 = $ 220000</a:t>
            </a:r>
          </a:p>
          <a:p>
            <a:pPr lvl="1"/>
            <a:r>
              <a:rPr lang="en-IN" dirty="0"/>
              <a:t>Fixed costs – office and other overheads = $ 150000</a:t>
            </a:r>
          </a:p>
          <a:p>
            <a:pPr lvl="1"/>
            <a:r>
              <a:rPr lang="en-IN" dirty="0"/>
              <a:t>Total fixed costs = $ 220000 + $ 150000 = $ 370000</a:t>
            </a:r>
          </a:p>
          <a:p>
            <a:pPr lvl="1"/>
            <a:r>
              <a:rPr lang="en-IN" dirty="0"/>
              <a:t>Given $1 = Rs.48.7 (old rate as per Case), so $ 370000 = Rs. 1,80,19,000</a:t>
            </a:r>
          </a:p>
          <a:p>
            <a:r>
              <a:rPr lang="en-IN" dirty="0"/>
              <a:t>Product economics (in Rs ) .. Which model is better?</a:t>
            </a:r>
          </a:p>
          <a:p>
            <a:pPr lvl="1"/>
            <a:endParaRPr lang="en-IN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7752E8F-69FA-CEA8-5CE4-61AB697C00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353367"/>
              </p:ext>
            </p:extLst>
          </p:nvPr>
        </p:nvGraphicFramePr>
        <p:xfrm>
          <a:off x="1315720" y="4133426"/>
          <a:ext cx="812799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75164146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59094561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731753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S10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S250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787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446.34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1381.30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848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COGS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(274.50)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(849.50)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533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Distribution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(54.90)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(169.90)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487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Profit margin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116.94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361.90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0717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348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EB2AA-E63B-FCFA-FB41-50029DCAD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08FBE-5DF4-A468-4F3A-123DC5907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/>
          <a:lstStyle/>
          <a:p>
            <a:r>
              <a:rPr lang="en-US" dirty="0"/>
              <a:t>Case 1 – Break even units</a:t>
            </a:r>
            <a:endParaRPr lang="en-IN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AEC2F0-8770-3361-05AD-2053531E8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6971"/>
            <a:ext cx="10515600" cy="4985904"/>
          </a:xfrm>
        </p:spPr>
        <p:txBody>
          <a:bodyPr>
            <a:normAutofit lnSpcReduction="10000"/>
          </a:bodyPr>
          <a:lstStyle/>
          <a:p>
            <a:r>
              <a:rPr lang="en-IN" dirty="0"/>
              <a:t>S10 - Profit margin = Rs. 116.94 (given)</a:t>
            </a:r>
          </a:p>
          <a:p>
            <a:pPr lvl="1"/>
            <a:r>
              <a:rPr lang="en-IN" dirty="0"/>
              <a:t>So breakeven for S10 = 154088 units (approx.)</a:t>
            </a:r>
          </a:p>
          <a:p>
            <a:pPr lvl="1"/>
            <a:r>
              <a:rPr lang="en-IN" dirty="0"/>
              <a:t>116.94 * S10 - 1,80,19,000 = 0, therefore S10 = 154088 units </a:t>
            </a:r>
          </a:p>
          <a:p>
            <a:endParaRPr lang="en-IN" dirty="0"/>
          </a:p>
          <a:p>
            <a:r>
              <a:rPr lang="en-IN" dirty="0"/>
              <a:t>S250 - Profit margin = Rs. 361.90 (given)</a:t>
            </a:r>
          </a:p>
          <a:p>
            <a:pPr lvl="1"/>
            <a:r>
              <a:rPr lang="en-IN" dirty="0"/>
              <a:t>So breakeven for S250 = 49790 units (approx.)</a:t>
            </a:r>
          </a:p>
          <a:p>
            <a:pPr lvl="1"/>
            <a:r>
              <a:rPr lang="en-IN" dirty="0"/>
              <a:t>361.90 * S250 - 1,80,19,000 = 0 therefore S250 = 49790 units</a:t>
            </a:r>
          </a:p>
          <a:p>
            <a:pPr marL="457200" lvl="1" indent="0">
              <a:buNone/>
            </a:pPr>
            <a:endParaRPr lang="en-IN" dirty="0"/>
          </a:p>
          <a:p>
            <a:r>
              <a:rPr lang="en-IN" dirty="0"/>
              <a:t>S250 is more profitable than S10</a:t>
            </a:r>
          </a:p>
          <a:p>
            <a:endParaRPr lang="en-IN" dirty="0"/>
          </a:p>
          <a:p>
            <a:r>
              <a:rPr lang="en-IN" dirty="0"/>
              <a:t>Mixture of S10 and S250 – between 49790 and 154088 units ?</a:t>
            </a:r>
          </a:p>
          <a:p>
            <a:endParaRPr lang="en-IN" dirty="0"/>
          </a:p>
          <a:p>
            <a:pPr marL="457200" lvl="1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1534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E6534-1691-911E-EDEA-13A2DD79C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9CB2F-DD35-AB6C-702B-1B08DA0F5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/>
          <a:lstStyle/>
          <a:p>
            <a:r>
              <a:rPr lang="en-US" dirty="0"/>
              <a:t>Case 1..– Market penetration analysis</a:t>
            </a:r>
            <a:endParaRPr lang="en-IN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A764067-572D-358A-2455-C913F74A7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6971"/>
            <a:ext cx="10515600" cy="4985904"/>
          </a:xfrm>
        </p:spPr>
        <p:txBody>
          <a:bodyPr>
            <a:normAutofit/>
          </a:bodyPr>
          <a:lstStyle/>
          <a:p>
            <a:r>
              <a:rPr lang="en-IN" dirty="0"/>
              <a:t>Penetration rate (given) = between 0.01% and 0.1% of rural households</a:t>
            </a:r>
          </a:p>
          <a:p>
            <a:r>
              <a:rPr lang="en-IN" dirty="0"/>
              <a:t>Rural households (given) = 135 million</a:t>
            </a:r>
          </a:p>
          <a:p>
            <a:r>
              <a:rPr lang="en-IN" dirty="0"/>
              <a:t>So, penetration %</a:t>
            </a:r>
          </a:p>
          <a:p>
            <a:pPr lvl="1"/>
            <a:r>
              <a:rPr lang="en-IN" dirty="0"/>
              <a:t>1% = 13,50,000 households</a:t>
            </a:r>
          </a:p>
          <a:p>
            <a:pPr lvl="1"/>
            <a:r>
              <a:rPr lang="en-IN" dirty="0"/>
              <a:t>0.1% = 135,000 households</a:t>
            </a:r>
          </a:p>
          <a:p>
            <a:pPr lvl="1"/>
            <a:r>
              <a:rPr lang="en-IN" dirty="0"/>
              <a:t>0.01% = 13,500 households</a:t>
            </a:r>
          </a:p>
          <a:p>
            <a:pPr lvl="1"/>
            <a:endParaRPr lang="en-IN" dirty="0"/>
          </a:p>
          <a:p>
            <a:pPr lvl="1"/>
            <a:r>
              <a:rPr lang="en-IN" dirty="0"/>
              <a:t>For S10 = penetration rate = ?</a:t>
            </a:r>
          </a:p>
          <a:p>
            <a:pPr lvl="1"/>
            <a:r>
              <a:rPr lang="en-IN" dirty="0"/>
              <a:t>For S250= penetration rate = ?</a:t>
            </a:r>
          </a:p>
          <a:p>
            <a:pPr lvl="1"/>
            <a:r>
              <a:rPr lang="en-IN" dirty="0"/>
              <a:t>Inference?</a:t>
            </a:r>
          </a:p>
          <a:p>
            <a:pPr marL="457200" lvl="1" indent="0">
              <a:buNone/>
            </a:pPr>
            <a:endParaRPr lang="en-IN" dirty="0"/>
          </a:p>
          <a:p>
            <a:pPr marL="457200" lvl="1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7071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/>
          <a:lstStyle/>
          <a:p>
            <a:r>
              <a:rPr lang="en-US" dirty="0"/>
              <a:t>Case 1..– Market penetration of models</a:t>
            </a:r>
            <a:endParaRPr lang="en-IN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EEBF07E-58F8-4671-86D9-1E381F41A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6971"/>
            <a:ext cx="10515600" cy="4985904"/>
          </a:xfrm>
        </p:spPr>
        <p:txBody>
          <a:bodyPr>
            <a:normAutofit/>
          </a:bodyPr>
          <a:lstStyle/>
          <a:p>
            <a:r>
              <a:rPr lang="en-IN" dirty="0"/>
              <a:t>Rural households (given) = 135 million</a:t>
            </a:r>
          </a:p>
          <a:p>
            <a:pPr lvl="1"/>
            <a:endParaRPr lang="en-IN" dirty="0"/>
          </a:p>
          <a:p>
            <a:pPr lvl="1"/>
            <a:r>
              <a:rPr lang="en-IN" dirty="0"/>
              <a:t>For S10 = penetration rate for 154088 units = 0.114% of rural Indian households of 135 million</a:t>
            </a:r>
          </a:p>
          <a:p>
            <a:pPr lvl="1"/>
            <a:endParaRPr lang="en-IN" dirty="0"/>
          </a:p>
          <a:p>
            <a:pPr lvl="1"/>
            <a:r>
              <a:rPr lang="en-IN" dirty="0"/>
              <a:t>For S250= penetration rate for 49790 units = 0.037% of rural Indian households of 135 million</a:t>
            </a:r>
          </a:p>
          <a:p>
            <a:pPr marL="457200" lvl="1" indent="0">
              <a:buNone/>
            </a:pPr>
            <a:endParaRPr lang="en-IN" dirty="0"/>
          </a:p>
          <a:p>
            <a:pPr marL="457200" lvl="1" indent="0">
              <a:buNone/>
            </a:pPr>
            <a:endParaRPr lang="en-IN" dirty="0"/>
          </a:p>
          <a:p>
            <a:pPr marL="457200" lvl="1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42986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3F33-83AB-45A9-AFE2-59A11B355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/>
          <a:lstStyle/>
          <a:p>
            <a:r>
              <a:rPr lang="en-US" dirty="0"/>
              <a:t>Case 1 .. Inference </a:t>
            </a:r>
            <a:endParaRPr lang="en-IN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EEBF07E-58F8-4671-86D9-1E381F41A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599"/>
            <a:ext cx="10515600" cy="5121275"/>
          </a:xfrm>
        </p:spPr>
        <p:txBody>
          <a:bodyPr>
            <a:normAutofit fontScale="85000" lnSpcReduction="20000"/>
          </a:bodyPr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For S10 = penetration rate for 1,54,088 units = 0.114% of rural Indian households of 135 million</a:t>
            </a:r>
          </a:p>
          <a:p>
            <a:r>
              <a:rPr lang="en-IN" dirty="0"/>
              <a:t>For S250= penetration rate for 49,790 units = 0.037% of rural Indian households of 135 million</a:t>
            </a:r>
          </a:p>
          <a:p>
            <a:endParaRPr lang="en-IN" dirty="0"/>
          </a:p>
          <a:p>
            <a:r>
              <a:rPr lang="en-IN" dirty="0"/>
              <a:t>Inference:</a:t>
            </a:r>
          </a:p>
          <a:p>
            <a:r>
              <a:rPr lang="en-IN" dirty="0"/>
              <a:t>At 0.01% - Company cannot break even – even if all S250 model sold (not possible). It needs 49,790 units to do so.</a:t>
            </a:r>
          </a:p>
          <a:p>
            <a:r>
              <a:rPr lang="en-IN" dirty="0"/>
              <a:t>At 0.1% - It can break even if</a:t>
            </a:r>
          </a:p>
          <a:p>
            <a:pPr lvl="1"/>
            <a:r>
              <a:rPr lang="en-IN" dirty="0"/>
              <a:t>S10 model 1,35,000 units sold </a:t>
            </a:r>
          </a:p>
          <a:p>
            <a:pPr lvl="1"/>
            <a:r>
              <a:rPr lang="en-IN" dirty="0"/>
              <a:t>Proper mix of S10 and S250 – need to be worked </a:t>
            </a:r>
          </a:p>
          <a:p>
            <a:pPr lvl="1"/>
            <a:r>
              <a:rPr lang="en-IN" dirty="0"/>
              <a:t>Any higher % of S250 model sales would generate positive profits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B6F63D6-1FD3-7437-B437-CB85C859D9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316187"/>
              </p:ext>
            </p:extLst>
          </p:nvPr>
        </p:nvGraphicFramePr>
        <p:xfrm>
          <a:off x="1651000" y="1504431"/>
          <a:ext cx="8498841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947">
                  <a:extLst>
                    <a:ext uri="{9D8B030D-6E8A-4147-A177-3AD203B41FA5}">
                      <a16:colId xmlns:a16="http://schemas.microsoft.com/office/drawing/2014/main" val="4224359445"/>
                    </a:ext>
                  </a:extLst>
                </a:gridCol>
                <a:gridCol w="3029373">
                  <a:extLst>
                    <a:ext uri="{9D8B030D-6E8A-4147-A177-3AD203B41FA5}">
                      <a16:colId xmlns:a16="http://schemas.microsoft.com/office/drawing/2014/main" val="3325287395"/>
                    </a:ext>
                  </a:extLst>
                </a:gridCol>
                <a:gridCol w="2636521">
                  <a:extLst>
                    <a:ext uri="{9D8B030D-6E8A-4147-A177-3AD203B41FA5}">
                      <a16:colId xmlns:a16="http://schemas.microsoft.com/office/drawing/2014/main" val="24586995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 dirty="0"/>
                        <a:t>1% penetration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0.1% penetration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0.01% penetration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105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dirty="0"/>
                        <a:t>13,50,000 rural households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1,35,000 rural households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/>
                        <a:t>13,500 rural households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135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6952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7C3F2-6EBA-48BA-9258-6AB05E890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Case 2… Dell Computers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0D521-ED59-42D4-982E-811D12DC3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9966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IN" dirty="0"/>
              <a:t>After years of spectacular growth – increased competition and cash flow crunch for the Company </a:t>
            </a:r>
          </a:p>
          <a:p>
            <a:r>
              <a:rPr lang="en-IN" dirty="0"/>
              <a:t>First line of portables discontinued – technical problems and marketplace rejections </a:t>
            </a:r>
          </a:p>
          <a:p>
            <a:r>
              <a:rPr lang="en-IN" dirty="0"/>
              <a:t>Redesigned its product development into more formal, disciplined process </a:t>
            </a:r>
          </a:p>
          <a:p>
            <a:r>
              <a:rPr lang="en-IN" dirty="0"/>
              <a:t>Competitive challenges and shorter product life cycles</a:t>
            </a:r>
          </a:p>
          <a:p>
            <a:r>
              <a:rPr lang="en-IN" dirty="0"/>
              <a:t>In 1993 – reorganization of portables division – battery life in Latitude </a:t>
            </a:r>
          </a:p>
          <a:p>
            <a:r>
              <a:rPr lang="en-IN" dirty="0"/>
              <a:t>Revolutionary but risky  ‘lithium ion” battery technology – Sony</a:t>
            </a:r>
          </a:p>
          <a:p>
            <a:r>
              <a:rPr lang="en-IN" dirty="0"/>
              <a:t>High stakes involved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80976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7C3F2-6EBA-48BA-9258-6AB05E890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Case 2..Dell Computer Corporation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0D521-ED59-42D4-982E-811D12DC3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9966"/>
            <a:ext cx="10515600" cy="4351338"/>
          </a:xfrm>
        </p:spPr>
        <p:txBody>
          <a:bodyPr/>
          <a:lstStyle/>
          <a:p>
            <a:r>
              <a:rPr lang="en-IN" dirty="0"/>
              <a:t>How to analyse the following options? What to do?</a:t>
            </a:r>
          </a:p>
          <a:p>
            <a:pPr lvl="1"/>
            <a:r>
              <a:rPr lang="en-IN" dirty="0"/>
              <a:t>Continue with current proven </a:t>
            </a:r>
            <a:r>
              <a:rPr lang="en-IN" dirty="0" err="1"/>
              <a:t>NiHi</a:t>
            </a:r>
            <a:r>
              <a:rPr lang="en-IN" dirty="0"/>
              <a:t> battery technology?</a:t>
            </a:r>
          </a:p>
          <a:p>
            <a:pPr lvl="1"/>
            <a:endParaRPr lang="en-IN" dirty="0"/>
          </a:p>
          <a:p>
            <a:pPr lvl="1"/>
            <a:r>
              <a:rPr lang="en-IN" dirty="0"/>
              <a:t>Choose the untried lithium ion technology which promises a high upside but also runs the risk of failure?</a:t>
            </a:r>
          </a:p>
          <a:p>
            <a:pPr lvl="1"/>
            <a:endParaRPr lang="en-IN" dirty="0"/>
          </a:p>
          <a:p>
            <a:pPr lvl="1"/>
            <a:r>
              <a:rPr lang="en-IN" dirty="0"/>
              <a:t>Defer commitment to either battery technology until a much later development phase – leading to either </a:t>
            </a:r>
          </a:p>
          <a:p>
            <a:pPr marL="457200" lvl="1" indent="0">
              <a:buNone/>
            </a:pPr>
            <a:r>
              <a:rPr lang="en-IN" dirty="0"/>
              <a:t>	(a) dual development or </a:t>
            </a:r>
          </a:p>
          <a:p>
            <a:pPr marL="457200" lvl="1" indent="0">
              <a:buNone/>
            </a:pPr>
            <a:r>
              <a:rPr lang="en-IN" dirty="0"/>
              <a:t>	(b) overdesigning</a:t>
            </a:r>
          </a:p>
          <a:p>
            <a:pPr marL="457200" lvl="1" indent="0">
              <a:buNone/>
            </a:pPr>
            <a:endParaRPr lang="en-IN" dirty="0"/>
          </a:p>
          <a:p>
            <a:pPr marL="914400" lvl="2" indent="0">
              <a:buNone/>
            </a:pPr>
            <a:endParaRPr lang="en-IN" dirty="0"/>
          </a:p>
          <a:p>
            <a:pPr marL="914400" lvl="2" indent="0">
              <a:buNone/>
            </a:pPr>
            <a:endParaRPr lang="en-IN" dirty="0"/>
          </a:p>
          <a:p>
            <a:pPr lvl="2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07224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7C3F2-6EBA-48BA-9258-6AB05E890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Dell Computer Corporation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0D521-ED59-42D4-982E-811D12DC3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9966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IN" dirty="0"/>
              <a:t>Competitive Environment – internal and external</a:t>
            </a:r>
          </a:p>
          <a:p>
            <a:pPr lvl="1"/>
            <a:r>
              <a:rPr lang="en-IN" dirty="0"/>
              <a:t>In 1990s – Personal computers a commodity. IBM clones sold, portable computers – fastest growing market segment – 3-5% market share</a:t>
            </a:r>
          </a:p>
          <a:p>
            <a:pPr lvl="1"/>
            <a:r>
              <a:rPr lang="en-IN" dirty="0"/>
              <a:t>Dell model – relies on direct mail order sales to customers, cash strapped, lack of qualified management, imitations, price wars</a:t>
            </a:r>
          </a:p>
          <a:p>
            <a:pPr lvl="1"/>
            <a:r>
              <a:rPr lang="en-IN" dirty="0"/>
              <a:t>Moving away from direct sales – foray into retailing, not able to turn inventory faster than competitors, senior management incapable to guide towards maturity, lack of structure in product development process</a:t>
            </a:r>
          </a:p>
          <a:p>
            <a:pPr lvl="1"/>
            <a:r>
              <a:rPr lang="en-IN" dirty="0"/>
              <a:t>1993 – Dell cancelled new line of laptops – too slow and expensive, write off of $ 20 million expenses, 17000 notebooks recalled</a:t>
            </a:r>
          </a:p>
          <a:p>
            <a:pPr lvl="1"/>
            <a:r>
              <a:rPr lang="en-IN" dirty="0"/>
              <a:t>Arch rival Compaq – broke record with notebook launch – faster microprocessor</a:t>
            </a:r>
          </a:p>
          <a:p>
            <a:pPr lvl="1"/>
            <a:r>
              <a:rPr lang="en-IN" dirty="0"/>
              <a:t>Battery life – third ranking feature in customer survey – considered important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86637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7C3F2-6EBA-48BA-9258-6AB05E890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Dell Computer Corporation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0D521-ED59-42D4-982E-811D12DC3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9966"/>
            <a:ext cx="10515600" cy="4351338"/>
          </a:xfrm>
        </p:spPr>
        <p:txBody>
          <a:bodyPr>
            <a:normAutofit/>
          </a:bodyPr>
          <a:lstStyle/>
          <a:p>
            <a:r>
              <a:rPr lang="en-IN" dirty="0"/>
              <a:t>Product development evolution </a:t>
            </a:r>
          </a:p>
          <a:p>
            <a:pPr marL="457200" lvl="1" indent="0">
              <a:buNone/>
            </a:pPr>
            <a:endParaRPr lang="en-IN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07C871A-DCA1-468D-9780-E8C9E4FCCC8D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2069494"/>
          <a:ext cx="81280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77890731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039562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Old development process (pre 1993)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New development process (since 1993)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315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Still like start up firm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Necessary to become corporation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288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Ad hoc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Well defined structure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702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Very flexible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More rigid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386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Autonomous development teams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Multifunctional core teams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515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Informal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Less flexible, structured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983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Difficult to predict outcomes, results 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Formal reviews at end of each phase, reduced variability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839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No manufacturing involvement – thrown over the wall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Long up front planning, increased upstream and downstream communication, stage gate product development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092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200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7C3F2-6EBA-48BA-9258-6AB05E890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Dell Computer Corporation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0D521-ED59-42D4-982E-811D12DC3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9966"/>
            <a:ext cx="10515600" cy="4351338"/>
          </a:xfrm>
        </p:spPr>
        <p:txBody>
          <a:bodyPr>
            <a:normAutofit/>
          </a:bodyPr>
          <a:lstStyle/>
          <a:p>
            <a:r>
              <a:rPr lang="en-IN" dirty="0"/>
              <a:t>Development options – Qualitative</a:t>
            </a:r>
          </a:p>
          <a:p>
            <a:pPr marL="0" indent="0">
              <a:buNone/>
            </a:pPr>
            <a:endParaRPr lang="en-IN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566ECFE-A72F-4AE3-919C-048E73F33292}"/>
              </a:ext>
            </a:extLst>
          </p:cNvPr>
          <p:cNvGraphicFramePr>
            <a:graphicFrameLocks noGrp="1"/>
          </p:cNvGraphicFramePr>
          <p:nvPr/>
        </p:nvGraphicFramePr>
        <p:xfrm>
          <a:off x="1683657" y="2171094"/>
          <a:ext cx="9220904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2114">
                  <a:extLst>
                    <a:ext uri="{9D8B030D-6E8A-4147-A177-3AD203B41FA5}">
                      <a16:colId xmlns:a16="http://schemas.microsoft.com/office/drawing/2014/main" val="1655836340"/>
                    </a:ext>
                  </a:extLst>
                </a:gridCol>
                <a:gridCol w="3381829">
                  <a:extLst>
                    <a:ext uri="{9D8B030D-6E8A-4147-A177-3AD203B41FA5}">
                      <a16:colId xmlns:a16="http://schemas.microsoft.com/office/drawing/2014/main" val="2075977369"/>
                    </a:ext>
                  </a:extLst>
                </a:gridCol>
                <a:gridCol w="4706961">
                  <a:extLst>
                    <a:ext uri="{9D8B030D-6E8A-4147-A177-3AD203B41FA5}">
                      <a16:colId xmlns:a16="http://schemas.microsoft.com/office/drawing/2014/main" val="2278387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Options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Pros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Cons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54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en-IN" dirty="0" err="1"/>
                        <a:t>NiHi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en-IN" dirty="0"/>
                        <a:t>Safe choice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en-IN" dirty="0"/>
                        <a:t>Cannot afford another failure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en-IN" dirty="0"/>
                        <a:t>Validate new structured process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en-IN" dirty="0"/>
                        <a:t>Lowest upside potential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en-IN" dirty="0"/>
                        <a:t>No significant market differentiation with respect to battery life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286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IN" dirty="0"/>
                        <a:t>2) </a:t>
                      </a:r>
                      <a:r>
                        <a:rPr lang="en-IN" dirty="0" err="1"/>
                        <a:t>LiOn</a:t>
                      </a:r>
                      <a:endParaRPr lang="en-IN" dirty="0"/>
                    </a:p>
                    <a:p>
                      <a:pPr marL="0" indent="0">
                        <a:buNone/>
                      </a:pP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en-IN" dirty="0"/>
                        <a:t>Longest battery life 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en-IN" dirty="0"/>
                        <a:t>Unique product positioning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en-IN" dirty="0"/>
                        <a:t>Highest risk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en-IN" dirty="0"/>
                        <a:t>Technology still under development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en-IN" dirty="0"/>
                        <a:t>Uncertain supply, Sonly only supplier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525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IN" dirty="0"/>
                        <a:t>3) Defer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en-IN" dirty="0"/>
                        <a:t>Highest expected net margin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en-IN" dirty="0"/>
                        <a:t>Limits downside technology 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en-IN" dirty="0"/>
                        <a:t>Violates new process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en-IN" dirty="0"/>
                        <a:t>Precedent for many future uncertain outcomes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en-IN" dirty="0"/>
                        <a:t>Not consistent with commitment culture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en-IN" dirty="0"/>
                        <a:t>Requires additional resources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en-IN" dirty="0"/>
                        <a:t>Demoralize team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952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4503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7C3F2-6EBA-48BA-9258-6AB05E890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Dell Computer Corporation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0D521-ED59-42D4-982E-811D12DC3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9966"/>
            <a:ext cx="10515600" cy="4351338"/>
          </a:xfrm>
        </p:spPr>
        <p:txBody>
          <a:bodyPr>
            <a:normAutofit/>
          </a:bodyPr>
          <a:lstStyle/>
          <a:p>
            <a:r>
              <a:rPr lang="en-IN" dirty="0"/>
              <a:t>If defer, then choose between two approaches - 	</a:t>
            </a:r>
          </a:p>
          <a:p>
            <a:pPr marL="457200" lvl="1" indent="0">
              <a:buNone/>
            </a:pPr>
            <a:endParaRPr lang="en-IN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07C871A-DCA1-468D-9780-E8C9E4FCCC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549632"/>
              </p:ext>
            </p:extLst>
          </p:nvPr>
        </p:nvGraphicFramePr>
        <p:xfrm>
          <a:off x="2032000" y="2069494"/>
          <a:ext cx="8128000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77890731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039562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Pay now – dual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Pay later – overdesign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315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Face added development cost now (pay now)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Defer cost of option into future, decreased margins (pay later)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288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Demoralize team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Less price flexibility due to lower margins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702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Additional resources from other projects, slow down other projects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Overdesign less attractive and bigger product, compromise on other features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386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3592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7C3F2-6EBA-48BA-9258-6AB05E890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Dell Computer Corporation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0D521-ED59-42D4-982E-811D12DC3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5206"/>
            <a:ext cx="10515600" cy="4351338"/>
          </a:xfrm>
        </p:spPr>
        <p:txBody>
          <a:bodyPr>
            <a:normAutofit/>
          </a:bodyPr>
          <a:lstStyle/>
          <a:p>
            <a:r>
              <a:rPr lang="en-IN" dirty="0"/>
              <a:t>Quantitative analysis – What should Dell do?</a:t>
            </a:r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pPr lvl="1"/>
            <a:endParaRPr lang="en-IN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13297DA-2A09-D800-4831-31EDB19FA2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290030"/>
              </p:ext>
            </p:extLst>
          </p:nvPr>
        </p:nvGraphicFramePr>
        <p:xfrm>
          <a:off x="1681480" y="2228426"/>
          <a:ext cx="8127999" cy="394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877401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81982957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212063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Option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Net margin ($)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Confidence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751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err="1"/>
                        <a:t>NiHi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485 </a:t>
                      </a:r>
                      <a:r>
                        <a:rPr lang="en-IN" dirty="0" err="1"/>
                        <a:t>mn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100% it will 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615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err="1"/>
                        <a:t>LiOn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584 </a:t>
                      </a:r>
                      <a:r>
                        <a:rPr lang="en-IN" dirty="0" err="1"/>
                        <a:t>mn</a:t>
                      </a:r>
                      <a:r>
                        <a:rPr lang="en-IN" dirty="0"/>
                        <a:t> (if it works)</a:t>
                      </a:r>
                    </a:p>
                    <a:p>
                      <a:r>
                        <a:rPr lang="en-IN" dirty="0"/>
                        <a:t>234.5 (if it fails)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60% success, risky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571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Defer commitment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594 </a:t>
                      </a:r>
                      <a:r>
                        <a:rPr lang="en-IN" dirty="0" err="1"/>
                        <a:t>mn</a:t>
                      </a:r>
                      <a:r>
                        <a:rPr lang="en-IN" dirty="0"/>
                        <a:t> (if it works)</a:t>
                      </a:r>
                    </a:p>
                    <a:p>
                      <a:r>
                        <a:rPr lang="en-IN" dirty="0"/>
                        <a:t>495 (if it fails)</a:t>
                      </a:r>
                    </a:p>
                    <a:p>
                      <a:endParaRPr lang="en-IN" dirty="0"/>
                    </a:p>
                    <a:p>
                      <a:r>
                        <a:rPr lang="en-IN" dirty="0"/>
                        <a:t>Additional development costs – 10 </a:t>
                      </a:r>
                      <a:r>
                        <a:rPr lang="en-IN" dirty="0" err="1"/>
                        <a:t>mn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60% success, risky</a:t>
                      </a:r>
                    </a:p>
                    <a:p>
                      <a:endParaRPr lang="en-IN" dirty="0"/>
                    </a:p>
                    <a:p>
                      <a:r>
                        <a:rPr lang="en-IN" dirty="0"/>
                        <a:t>But, </a:t>
                      </a:r>
                    </a:p>
                    <a:p>
                      <a:r>
                        <a:rPr lang="en-IN" dirty="0"/>
                        <a:t>If dual development - $ 2.5 </a:t>
                      </a:r>
                      <a:r>
                        <a:rPr lang="en-IN" dirty="0" err="1"/>
                        <a:t>mn</a:t>
                      </a:r>
                      <a:r>
                        <a:rPr lang="en-IN" dirty="0"/>
                        <a:t> additional fixed cost</a:t>
                      </a:r>
                    </a:p>
                    <a:p>
                      <a:endParaRPr lang="en-IN" dirty="0"/>
                    </a:p>
                    <a:p>
                      <a:r>
                        <a:rPr lang="en-IN" dirty="0"/>
                        <a:t>If overdesigned – 2% of margin additional variable cost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186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54236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12A62-3AC1-005C-39A0-C9230ABE4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C635F-FB7C-DC1F-859D-DBE4CC93C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Dell Computer Corporation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A2B0D-026E-A244-87C9-0346E428C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9966"/>
            <a:ext cx="10515600" cy="4351338"/>
          </a:xfrm>
        </p:spPr>
        <p:txBody>
          <a:bodyPr>
            <a:normAutofit/>
          </a:bodyPr>
          <a:lstStyle/>
          <a:p>
            <a:r>
              <a:rPr lang="en-IN" dirty="0"/>
              <a:t>Quantitative analysis</a:t>
            </a:r>
          </a:p>
          <a:p>
            <a:r>
              <a:rPr lang="en-IN" dirty="0"/>
              <a:t>Option 1 – </a:t>
            </a:r>
            <a:r>
              <a:rPr lang="en-IN" dirty="0" err="1"/>
              <a:t>NiHi</a:t>
            </a:r>
            <a:r>
              <a:rPr lang="en-IN" dirty="0"/>
              <a:t> </a:t>
            </a:r>
          </a:p>
          <a:p>
            <a:pPr lvl="1"/>
            <a:r>
              <a:rPr lang="en-IN" dirty="0"/>
              <a:t>Expected net margin = $485m x 1 (success probability) = $485 m</a:t>
            </a:r>
          </a:p>
          <a:p>
            <a:pPr lvl="1"/>
            <a:endParaRPr lang="en-IN" dirty="0"/>
          </a:p>
          <a:p>
            <a:r>
              <a:rPr lang="en-IN" dirty="0"/>
              <a:t>Option 2 – </a:t>
            </a:r>
            <a:r>
              <a:rPr lang="en-IN" dirty="0" err="1"/>
              <a:t>LiOn</a:t>
            </a:r>
            <a:endParaRPr lang="en-IN" dirty="0"/>
          </a:p>
          <a:p>
            <a:pPr lvl="1"/>
            <a:r>
              <a:rPr lang="en-IN" dirty="0"/>
              <a:t>Expected net margin = $584m x 0.6 (success probability) + $234.5m x 0.4 (failure probability) = $444.2 m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65873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7C3F2-6EBA-48BA-9258-6AB05E890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Dell Computer Corporation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0D521-ED59-42D4-982E-811D12DC3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9966"/>
            <a:ext cx="10515600" cy="4351338"/>
          </a:xfrm>
        </p:spPr>
        <p:txBody>
          <a:bodyPr>
            <a:normAutofit/>
          </a:bodyPr>
          <a:lstStyle/>
          <a:p>
            <a:r>
              <a:rPr lang="en-IN" dirty="0"/>
              <a:t>Option 3 – Defer commitment </a:t>
            </a:r>
          </a:p>
          <a:p>
            <a:r>
              <a:rPr lang="en-IN" dirty="0"/>
              <a:t>a) if dual development paths </a:t>
            </a:r>
          </a:p>
          <a:p>
            <a:pPr lvl="1"/>
            <a:r>
              <a:rPr lang="en-IN" dirty="0"/>
              <a:t>Expected net margin = $594m x 0.6 (success probability) + $495m x 0.4 (failure probability) - $10m (development costs) - $2.5m (dual development paths)  = $541.9 m</a:t>
            </a:r>
          </a:p>
          <a:p>
            <a:pPr lvl="1"/>
            <a:endParaRPr lang="en-IN" dirty="0"/>
          </a:p>
          <a:p>
            <a:r>
              <a:rPr lang="en-IN" dirty="0"/>
              <a:t>b) if product is overdesigned</a:t>
            </a:r>
          </a:p>
          <a:p>
            <a:pPr lvl="1"/>
            <a:r>
              <a:rPr lang="en-IN" dirty="0"/>
              <a:t>Expected net margin = $594m x 0.6 (success probability) + $495m x 0.4 (failure probability) - $10m (development costs) - $11.1m (2% of expected gross margin)  = $533.3 m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25210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EB279-BA37-9627-E69A-4F86D7381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should </a:t>
            </a:r>
            <a:r>
              <a:rPr lang="en-IN"/>
              <a:t>Dell choose?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BCC4D-7C10-B046-D445-1CD9A0DEC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Expected net margins</a:t>
            </a:r>
          </a:p>
          <a:p>
            <a:r>
              <a:rPr lang="en-IN" dirty="0"/>
              <a:t>Financial calculations</a:t>
            </a:r>
          </a:p>
          <a:p>
            <a:r>
              <a:rPr lang="en-IN" dirty="0"/>
              <a:t>Additional factors like morale, process and product strategy</a:t>
            </a:r>
          </a:p>
          <a:p>
            <a:r>
              <a:rPr lang="en-IN" dirty="0"/>
              <a:t>All factors intersect ultimately</a:t>
            </a:r>
          </a:p>
        </p:txBody>
      </p:sp>
    </p:spTree>
    <p:extLst>
      <p:ext uri="{BB962C8B-B14F-4D97-AF65-F5344CB8AC3E}">
        <p14:creationId xmlns:p14="http://schemas.microsoft.com/office/powerpoint/2010/main" val="4065865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7C3F2-6EBA-48BA-9258-6AB05E890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Dell Computer Corporation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0D521-ED59-42D4-982E-811D12DC3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9966"/>
            <a:ext cx="10515600" cy="4351338"/>
          </a:xfrm>
        </p:spPr>
        <p:txBody>
          <a:bodyPr>
            <a:normAutofit/>
          </a:bodyPr>
          <a:lstStyle/>
          <a:p>
            <a:r>
              <a:rPr lang="en-IN" dirty="0"/>
              <a:t>Updates</a:t>
            </a:r>
          </a:p>
          <a:p>
            <a:pPr lvl="1"/>
            <a:r>
              <a:rPr lang="en-IN" dirty="0"/>
              <a:t>Dell decided to go with Lithium </a:t>
            </a:r>
            <a:r>
              <a:rPr lang="en-IN" dirty="0" err="1"/>
              <a:t>LiOn</a:t>
            </a:r>
            <a:r>
              <a:rPr lang="en-IN" dirty="0"/>
              <a:t> battery</a:t>
            </a:r>
          </a:p>
          <a:p>
            <a:pPr lvl="1"/>
            <a:r>
              <a:rPr lang="en-IN" dirty="0"/>
              <a:t>More of gamble than calculated risk</a:t>
            </a:r>
          </a:p>
          <a:p>
            <a:pPr lvl="1"/>
            <a:r>
              <a:rPr lang="en-IN" dirty="0"/>
              <a:t>Bet paid off</a:t>
            </a:r>
          </a:p>
          <a:p>
            <a:pPr lvl="1"/>
            <a:r>
              <a:rPr lang="en-IN" dirty="0"/>
              <a:t>Used Sony production for next two years</a:t>
            </a:r>
          </a:p>
          <a:p>
            <a:pPr lvl="1"/>
            <a:r>
              <a:rPr lang="en-IN" dirty="0"/>
              <a:t>Positioned on battery life</a:t>
            </a:r>
          </a:p>
          <a:p>
            <a:pPr marL="457200" lvl="1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6468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3751</TotalTime>
  <Words>1321</Words>
  <Application>Microsoft Office PowerPoint</Application>
  <PresentationFormat>Widescreen</PresentationFormat>
  <Paragraphs>215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Forecasting Part 2 Session 5</vt:lpstr>
      <vt:lpstr>Solve Case 1</vt:lpstr>
      <vt:lpstr>Case 1 –  Find break even units?</vt:lpstr>
      <vt:lpstr>Case 1 – Break even units</vt:lpstr>
      <vt:lpstr>Case 1..– Market penetration analysis</vt:lpstr>
      <vt:lpstr>Case 1..– Market penetration of models</vt:lpstr>
      <vt:lpstr>Case 1 .. Inference </vt:lpstr>
      <vt:lpstr>Case 2… Dell Computers</vt:lpstr>
      <vt:lpstr>Case 2..Dell Computer Corporation</vt:lpstr>
      <vt:lpstr>Dell Computer Corporation</vt:lpstr>
      <vt:lpstr>Dell Computer Corporation</vt:lpstr>
      <vt:lpstr>Dell Computer Corporation</vt:lpstr>
      <vt:lpstr>Dell Computer Corporation</vt:lpstr>
      <vt:lpstr>Dell Computer Corporation</vt:lpstr>
      <vt:lpstr>Dell Computer Corporation</vt:lpstr>
      <vt:lpstr>Dell Computer Corporation</vt:lpstr>
      <vt:lpstr>What should Dell choose?</vt:lpstr>
      <vt:lpstr>Dell Computer Corporation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Deepika Gupta</dc:creator>
  <cp:lastModifiedBy>Deepika Gupta</cp:lastModifiedBy>
  <cp:revision>79</cp:revision>
  <dcterms:created xsi:type="dcterms:W3CDTF">2020-10-22T16:32:52Z</dcterms:created>
  <dcterms:modified xsi:type="dcterms:W3CDTF">2024-04-11T17:52:34Z</dcterms:modified>
</cp:coreProperties>
</file>