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44" r:id="rId2"/>
    <p:sldId id="447" r:id="rId3"/>
    <p:sldId id="461" r:id="rId4"/>
    <p:sldId id="259" r:id="rId5"/>
    <p:sldId id="311" r:id="rId6"/>
    <p:sldId id="289" r:id="rId7"/>
    <p:sldId id="266" r:id="rId8"/>
    <p:sldId id="297" r:id="rId9"/>
    <p:sldId id="302" r:id="rId10"/>
    <p:sldId id="303" r:id="rId11"/>
    <p:sldId id="304" r:id="rId12"/>
    <p:sldId id="307" r:id="rId13"/>
    <p:sldId id="462" r:id="rId14"/>
    <p:sldId id="351" r:id="rId15"/>
    <p:sldId id="46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epika Gupta" initials="DG" lastIdx="1" clrIdx="0">
    <p:extLst>
      <p:ext uri="{19B8F6BF-5375-455C-9EA6-DF929625EA0E}">
        <p15:presenceInfo xmlns:p15="http://schemas.microsoft.com/office/powerpoint/2012/main" userId="S::deepikag@iimv.ac.in::72a3d59c-996b-41e0-b7c3-7242d1c29c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18" autoAdjust="0"/>
    <p:restoredTop sz="94660"/>
  </p:normalViewPr>
  <p:slideViewPr>
    <p:cSldViewPr snapToGrid="0">
      <p:cViewPr varScale="1">
        <p:scale>
          <a:sx n="67" d="100"/>
          <a:sy n="67" d="100"/>
        </p:scale>
        <p:origin x="6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101BC-BAF5-4CB8-AD5A-74F59CB7B2C5}" type="datetimeFigureOut">
              <a:rPr lang="en-IN" smtClean="0"/>
              <a:t>06-04-2024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31BB1-873A-4144-909E-E36D34CA6E09}" type="slidenum">
              <a:rPr lang="en-IN" smtClean="0"/>
              <a:t>‹#›</a:t>
            </a:fld>
            <a:endParaRPr lang="en-IN"/>
          </a:p>
        </p:txBody>
      </p:sp>
    </p:spTree>
    <p:extLst>
      <p:ext uri="{BB962C8B-B14F-4D97-AF65-F5344CB8AC3E}">
        <p14:creationId xmlns:p14="http://schemas.microsoft.com/office/powerpoint/2010/main" val="3908990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C8289-84EB-417F-A6E3-DBCFC6DCDC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C1D8BBC-9480-44C3-A253-4FE5B4246F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354492C-08E0-49CD-8D0E-43F1DED60218}"/>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5" name="Footer Placeholder 4">
            <a:extLst>
              <a:ext uri="{FF2B5EF4-FFF2-40B4-BE49-F238E27FC236}">
                <a16:creationId xmlns:a16="http://schemas.microsoft.com/office/drawing/2014/main" id="{FE3C1699-54D5-42B0-A2B7-87B69E0047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3E1BE9B-E058-4269-943A-8C959C0FE014}"/>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433328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56E60-AFE3-4CE7-84CE-5E21E9FAE73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355ADE1-3BA6-49F9-AA54-CF225A2A82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E8C9BBA-84C7-44D5-AFFA-7348CC927C10}"/>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5" name="Footer Placeholder 4">
            <a:extLst>
              <a:ext uri="{FF2B5EF4-FFF2-40B4-BE49-F238E27FC236}">
                <a16:creationId xmlns:a16="http://schemas.microsoft.com/office/drawing/2014/main" id="{122CE1D7-C114-4B0B-9C27-E0C32ECC57A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0DC15DA-784D-457D-ACBA-D318C76FA19C}"/>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895956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B9C9-2428-4E6D-ABAC-3F817A76C2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1A88CD6-72ED-4161-AE00-C2433E9533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9DEB45-7D40-4558-931A-08623A3D0AA1}"/>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5" name="Footer Placeholder 4">
            <a:extLst>
              <a:ext uri="{FF2B5EF4-FFF2-40B4-BE49-F238E27FC236}">
                <a16:creationId xmlns:a16="http://schemas.microsoft.com/office/drawing/2014/main" id="{B65490F8-BC2B-48B3-BC14-6A5379DD1A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D7398B-F249-493F-809B-EB10413DEB97}"/>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808488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1F889-A4CD-493C-B7CA-6C6A545B363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B9DE30D-E2CD-41F3-BA95-4D8E863353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51B6E75-4CD5-47BB-8B0D-57A0313681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47BBBB6-8C75-438A-ADAD-46672EFAB169}"/>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6" name="Footer Placeholder 5">
            <a:extLst>
              <a:ext uri="{FF2B5EF4-FFF2-40B4-BE49-F238E27FC236}">
                <a16:creationId xmlns:a16="http://schemas.microsoft.com/office/drawing/2014/main" id="{50A52789-8D41-477D-B04A-3323FDEA7B1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E5F3B59-1676-40F7-A3DD-F398F0FBDF67}"/>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456669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F8553-5720-431A-B200-6E8A96BDF6D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ECEC081-060B-46B4-989D-154FE245A4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67752C-F267-4D37-87D8-60BAEF6D2E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DF3965C-DF66-4CDC-8EE3-03650A68EC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BC57C5-40BD-488E-9D7B-355351D3BD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FDC836C-E685-4434-A24A-0B9F7CD50C00}"/>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8" name="Footer Placeholder 7">
            <a:extLst>
              <a:ext uri="{FF2B5EF4-FFF2-40B4-BE49-F238E27FC236}">
                <a16:creationId xmlns:a16="http://schemas.microsoft.com/office/drawing/2014/main" id="{012849B8-D251-428D-8C7D-FE34738D3C2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8EEC6AE-5ECD-49B6-8F00-6387BDCACE10}"/>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2038276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E4DCB-51E0-47AB-B3D4-814A3BEDCB5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916CD28-4C0C-4F1F-AA74-5B56E0D27793}"/>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4" name="Footer Placeholder 3">
            <a:extLst>
              <a:ext uri="{FF2B5EF4-FFF2-40B4-BE49-F238E27FC236}">
                <a16:creationId xmlns:a16="http://schemas.microsoft.com/office/drawing/2014/main" id="{6353FDF0-9F52-4F3B-9592-378D89876AA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44FFB1B-774E-40A0-AEA0-2C68778115F5}"/>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291757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CDACF2-0066-4DFB-BE68-8FD5E8403E7F}"/>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3" name="Footer Placeholder 2">
            <a:extLst>
              <a:ext uri="{FF2B5EF4-FFF2-40B4-BE49-F238E27FC236}">
                <a16:creationId xmlns:a16="http://schemas.microsoft.com/office/drawing/2014/main" id="{C37613BC-81A9-47C4-8878-72BC8793E72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427B0A9-60CA-49D6-B354-C3B1BF81D401}"/>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111407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FFD1-F99B-45D9-B884-40A7513C0D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0BBA0C6-907D-4536-A6CE-0239783EDD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54D8182-4551-4E54-BF78-9472E79A1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AE0F85-1437-4ED8-920A-6C9B1EE641B4}"/>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6" name="Footer Placeholder 5">
            <a:extLst>
              <a:ext uri="{FF2B5EF4-FFF2-40B4-BE49-F238E27FC236}">
                <a16:creationId xmlns:a16="http://schemas.microsoft.com/office/drawing/2014/main" id="{55B82E16-0364-4FD3-AD73-E220F3B76F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9474B7B-715C-4CBB-A2D0-120E0E14D0A3}"/>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1251740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AC71B-37D7-4474-AC8C-8D5AFF954F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7B73CCE-C2E5-4996-8706-DFC18CDFBE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F32A330-4F5D-4CAE-9360-B2E6B5803B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06BFAC-957F-45E1-877A-3A20B8710173}"/>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6" name="Footer Placeholder 5">
            <a:extLst>
              <a:ext uri="{FF2B5EF4-FFF2-40B4-BE49-F238E27FC236}">
                <a16:creationId xmlns:a16="http://schemas.microsoft.com/office/drawing/2014/main" id="{59B79D5C-A274-435A-BBA5-FEB6F88DDAA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12453D2-6CE8-4002-B89A-1F498EE178A5}"/>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4219824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1741-AE23-4F9C-9F56-459131AC2E6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5D56935-458F-45FA-86C2-5998F9EDE9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35E2D44-94B8-44FB-A9F0-323FBB7C471F}"/>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5" name="Footer Placeholder 4">
            <a:extLst>
              <a:ext uri="{FF2B5EF4-FFF2-40B4-BE49-F238E27FC236}">
                <a16:creationId xmlns:a16="http://schemas.microsoft.com/office/drawing/2014/main" id="{98923F2F-1367-4E44-A01E-C18B31EA197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6C2FC86-9A01-4A46-A592-EE50AC7AEA5D}"/>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2730396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570C4A-A790-493E-BCA3-748B74A967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45D8971-2CA9-49AA-B644-C73A69945A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E1D4D50-B020-4739-BFCB-D272460061DD}"/>
              </a:ext>
            </a:extLst>
          </p:cNvPr>
          <p:cNvSpPr>
            <a:spLocks noGrp="1"/>
          </p:cNvSpPr>
          <p:nvPr>
            <p:ph type="dt" sz="half" idx="10"/>
          </p:nvPr>
        </p:nvSpPr>
        <p:spPr/>
        <p:txBody>
          <a:bodyPr/>
          <a:lstStyle/>
          <a:p>
            <a:fld id="{693D2B54-4AE3-4A85-A3A2-927853426A37}" type="datetimeFigureOut">
              <a:rPr lang="en-IN" smtClean="0"/>
              <a:t>06-04-2024</a:t>
            </a:fld>
            <a:endParaRPr lang="en-IN"/>
          </a:p>
        </p:txBody>
      </p:sp>
      <p:sp>
        <p:nvSpPr>
          <p:cNvPr id="5" name="Footer Placeholder 4">
            <a:extLst>
              <a:ext uri="{FF2B5EF4-FFF2-40B4-BE49-F238E27FC236}">
                <a16:creationId xmlns:a16="http://schemas.microsoft.com/office/drawing/2014/main" id="{252B0F21-4040-4B75-BBAA-AF92CEC71F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46EC1C6-6ECB-44CE-BC87-953220E452A3}"/>
              </a:ext>
            </a:extLst>
          </p:cNvPr>
          <p:cNvSpPr>
            <a:spLocks noGrp="1"/>
          </p:cNvSpPr>
          <p:nvPr>
            <p:ph type="sldNum" sz="quarter" idx="12"/>
          </p:nvPr>
        </p:nvSpPr>
        <p:spPr/>
        <p:txBody>
          <a:bodyPr/>
          <a:lstStyle/>
          <a:p>
            <a:fld id="{708AD429-4CFC-4F3E-AD13-EBFEE9B3D73D}" type="slidenum">
              <a:rPr lang="en-IN" smtClean="0"/>
              <a:t>‹#›</a:t>
            </a:fld>
            <a:endParaRPr lang="en-IN"/>
          </a:p>
        </p:txBody>
      </p:sp>
    </p:spTree>
    <p:extLst>
      <p:ext uri="{BB962C8B-B14F-4D97-AF65-F5344CB8AC3E}">
        <p14:creationId xmlns:p14="http://schemas.microsoft.com/office/powerpoint/2010/main" val="277888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CDDC3-E495-43E9-B57F-B42D7D046B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0CA9023-553E-4FA6-8C6D-AD3236EB9E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66E74F4-B5FE-4BD7-B1DE-84AD831DC0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3D2B54-4AE3-4A85-A3A2-927853426A37}" type="datetimeFigureOut">
              <a:rPr lang="en-IN" smtClean="0"/>
              <a:t>06-04-2024</a:t>
            </a:fld>
            <a:endParaRPr lang="en-IN"/>
          </a:p>
        </p:txBody>
      </p:sp>
      <p:sp>
        <p:nvSpPr>
          <p:cNvPr id="5" name="Footer Placeholder 4">
            <a:extLst>
              <a:ext uri="{FF2B5EF4-FFF2-40B4-BE49-F238E27FC236}">
                <a16:creationId xmlns:a16="http://schemas.microsoft.com/office/drawing/2014/main" id="{491F2086-311F-4463-88C8-A5DBBEA721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D9CA917-E26F-454D-A27E-2A221D01AC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AD429-4CFC-4F3E-AD13-EBFEE9B3D73D}" type="slidenum">
              <a:rPr lang="en-IN" smtClean="0"/>
              <a:t>‹#›</a:t>
            </a:fld>
            <a:endParaRPr lang="en-IN"/>
          </a:p>
        </p:txBody>
      </p:sp>
    </p:spTree>
    <p:extLst>
      <p:ext uri="{BB962C8B-B14F-4D97-AF65-F5344CB8AC3E}">
        <p14:creationId xmlns:p14="http://schemas.microsoft.com/office/powerpoint/2010/main" val="2213934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BEBC8-8040-423C-B68E-BA600F121A72}"/>
              </a:ext>
            </a:extLst>
          </p:cNvPr>
          <p:cNvSpPr>
            <a:spLocks noGrp="1"/>
          </p:cNvSpPr>
          <p:nvPr>
            <p:ph type="title"/>
          </p:nvPr>
        </p:nvSpPr>
        <p:spPr>
          <a:xfrm>
            <a:off x="1337394" y="1497038"/>
            <a:ext cx="10157291" cy="2175802"/>
          </a:xfrm>
        </p:spPr>
        <p:txBody>
          <a:bodyPr>
            <a:normAutofit/>
          </a:bodyPr>
          <a:lstStyle/>
          <a:p>
            <a:pPr algn="ctr"/>
            <a:r>
              <a:rPr lang="en-IN" dirty="0"/>
              <a:t>Forecasting Part I</a:t>
            </a:r>
            <a:br>
              <a:rPr lang="en-IN" dirty="0"/>
            </a:br>
            <a:r>
              <a:rPr lang="en-IN" dirty="0"/>
              <a:t>Session 5</a:t>
            </a:r>
          </a:p>
        </p:txBody>
      </p:sp>
      <p:sp>
        <p:nvSpPr>
          <p:cNvPr id="4" name="Text Placeholder 3">
            <a:extLst>
              <a:ext uri="{FF2B5EF4-FFF2-40B4-BE49-F238E27FC236}">
                <a16:creationId xmlns:a16="http://schemas.microsoft.com/office/drawing/2014/main" id="{120DB163-982A-4A38-B7B7-1E886E94A130}"/>
              </a:ext>
            </a:extLst>
          </p:cNvPr>
          <p:cNvSpPr>
            <a:spLocks noGrp="1"/>
          </p:cNvSpPr>
          <p:nvPr>
            <p:ph type="body" idx="1"/>
          </p:nvPr>
        </p:nvSpPr>
        <p:spPr>
          <a:xfrm>
            <a:off x="9592603" y="5690046"/>
            <a:ext cx="2394858" cy="1030515"/>
          </a:xfrm>
        </p:spPr>
        <p:txBody>
          <a:bodyPr>
            <a:normAutofit fontScale="85000" lnSpcReduction="20000"/>
          </a:bodyPr>
          <a:lstStyle/>
          <a:p>
            <a:r>
              <a:rPr lang="en-IN" dirty="0"/>
              <a:t>Deepika Gupta</a:t>
            </a:r>
          </a:p>
          <a:p>
            <a:r>
              <a:rPr lang="en-IN" dirty="0"/>
              <a:t>Asst Professor</a:t>
            </a:r>
          </a:p>
          <a:p>
            <a:r>
              <a:rPr lang="en-IN" dirty="0"/>
              <a:t>IIM Visakhapatnam</a:t>
            </a:r>
          </a:p>
        </p:txBody>
      </p:sp>
    </p:spTree>
    <p:extLst>
      <p:ext uri="{BB962C8B-B14F-4D97-AF65-F5344CB8AC3E}">
        <p14:creationId xmlns:p14="http://schemas.microsoft.com/office/powerpoint/2010/main" val="2113265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A5B30-0AD0-7CDD-2C27-48990C262C6B}"/>
              </a:ext>
            </a:extLst>
          </p:cNvPr>
          <p:cNvSpPr>
            <a:spLocks noGrp="1"/>
          </p:cNvSpPr>
          <p:nvPr>
            <p:ph type="title"/>
          </p:nvPr>
        </p:nvSpPr>
        <p:spPr/>
        <p:txBody>
          <a:bodyPr/>
          <a:lstStyle/>
          <a:p>
            <a:r>
              <a:rPr lang="en-IN" dirty="0"/>
              <a:t>Till now…..</a:t>
            </a:r>
          </a:p>
        </p:txBody>
      </p:sp>
      <p:sp>
        <p:nvSpPr>
          <p:cNvPr id="3" name="Content Placeholder 2">
            <a:extLst>
              <a:ext uri="{FF2B5EF4-FFF2-40B4-BE49-F238E27FC236}">
                <a16:creationId xmlns:a16="http://schemas.microsoft.com/office/drawing/2014/main" id="{04916DD9-9EEF-158F-E684-C0BFA567D866}"/>
              </a:ext>
            </a:extLst>
          </p:cNvPr>
          <p:cNvSpPr>
            <a:spLocks noGrp="1"/>
          </p:cNvSpPr>
          <p:nvPr>
            <p:ph idx="1"/>
          </p:nvPr>
        </p:nvSpPr>
        <p:spPr/>
        <p:txBody>
          <a:bodyPr/>
          <a:lstStyle/>
          <a:p>
            <a:r>
              <a:rPr lang="en-IN" dirty="0"/>
              <a:t>Innovation culture</a:t>
            </a:r>
          </a:p>
          <a:p>
            <a:r>
              <a:rPr lang="en-IN" dirty="0"/>
              <a:t>Stages in new product development</a:t>
            </a:r>
          </a:p>
          <a:p>
            <a:r>
              <a:rPr lang="en-IN" dirty="0"/>
              <a:t>Technology development</a:t>
            </a:r>
          </a:p>
          <a:p>
            <a:r>
              <a:rPr lang="en-IN" dirty="0"/>
              <a:t>Forecasting </a:t>
            </a:r>
          </a:p>
          <a:p>
            <a:r>
              <a:rPr lang="en-IN" dirty="0"/>
              <a:t>Competitor strategies and innovation</a:t>
            </a:r>
          </a:p>
          <a:p>
            <a:r>
              <a:rPr lang="en-IN" dirty="0"/>
              <a:t>Open innovation</a:t>
            </a:r>
          </a:p>
          <a:p>
            <a:r>
              <a:rPr lang="en-IN" dirty="0"/>
              <a:t>Service innovation</a:t>
            </a:r>
          </a:p>
          <a:p>
            <a:endParaRPr lang="en-IN" dirty="0"/>
          </a:p>
          <a:p>
            <a:endParaRPr lang="en-IN" dirty="0"/>
          </a:p>
        </p:txBody>
      </p:sp>
    </p:spTree>
    <p:extLst>
      <p:ext uri="{BB962C8B-B14F-4D97-AF65-F5344CB8AC3E}">
        <p14:creationId xmlns:p14="http://schemas.microsoft.com/office/powerpoint/2010/main" val="2567147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D913B-836D-3755-921D-EFC6CCD265D7}"/>
              </a:ext>
            </a:extLst>
          </p:cNvPr>
          <p:cNvSpPr>
            <a:spLocks noGrp="1"/>
          </p:cNvSpPr>
          <p:nvPr>
            <p:ph type="title"/>
          </p:nvPr>
        </p:nvSpPr>
        <p:spPr/>
        <p:txBody>
          <a:bodyPr/>
          <a:lstStyle/>
          <a:p>
            <a:r>
              <a:rPr lang="en-IN" dirty="0"/>
              <a:t>Why is forecasting essential?</a:t>
            </a:r>
          </a:p>
        </p:txBody>
      </p:sp>
      <p:sp>
        <p:nvSpPr>
          <p:cNvPr id="3" name="Content Placeholder 2">
            <a:extLst>
              <a:ext uri="{FF2B5EF4-FFF2-40B4-BE49-F238E27FC236}">
                <a16:creationId xmlns:a16="http://schemas.microsoft.com/office/drawing/2014/main" id="{E31CEAE8-FE52-A648-F171-424EB54FC1C4}"/>
              </a:ext>
            </a:extLst>
          </p:cNvPr>
          <p:cNvSpPr>
            <a:spLocks noGrp="1"/>
          </p:cNvSpPr>
          <p:nvPr>
            <p:ph idx="1"/>
          </p:nvPr>
        </p:nvSpPr>
        <p:spPr/>
        <p:txBody>
          <a:bodyPr>
            <a:normAutofit lnSpcReduction="10000"/>
          </a:bodyPr>
          <a:lstStyle/>
          <a:p>
            <a:r>
              <a:rPr lang="en-IN" dirty="0"/>
              <a:t>To find and solve customers’ problems</a:t>
            </a:r>
          </a:p>
          <a:p>
            <a:r>
              <a:rPr lang="en-US" dirty="0"/>
              <a:t>Sources for needs and problems of stakeholder</a:t>
            </a:r>
          </a:p>
          <a:p>
            <a:pPr lvl="1"/>
            <a:r>
              <a:rPr lang="en-US" dirty="0"/>
              <a:t>Internal records – sales reports, call reports, customer feedback, complaint files </a:t>
            </a:r>
            <a:r>
              <a:rPr lang="en-US" dirty="0" err="1"/>
              <a:t>etc</a:t>
            </a:r>
            <a:endParaRPr lang="en-US" dirty="0"/>
          </a:p>
          <a:p>
            <a:pPr lvl="1"/>
            <a:r>
              <a:rPr lang="en-US" dirty="0"/>
              <a:t>Direct inputs from technical and marketing departments</a:t>
            </a:r>
          </a:p>
          <a:p>
            <a:pPr lvl="1"/>
            <a:r>
              <a:rPr lang="en-US" dirty="0"/>
              <a:t>Problem analysis – generate list of key problems with current product currently in use, then group and prioritize these to help product development address most important problems (reverse brainstorming procedure)</a:t>
            </a:r>
          </a:p>
          <a:p>
            <a:pPr lvl="2"/>
            <a:r>
              <a:rPr lang="en-US" dirty="0"/>
              <a:t>Can be done by going to experts, through published sources, stakeholder contacts by interviewing and focus groups, through observations and role playing techniques</a:t>
            </a:r>
          </a:p>
          <a:p>
            <a:pPr lvl="1"/>
            <a:r>
              <a:rPr lang="en-US" dirty="0"/>
              <a:t>Scenario analysis – think of scenario, study it for problems, evaluate and then try to solve them</a:t>
            </a:r>
          </a:p>
          <a:p>
            <a:endParaRPr lang="en-IN" dirty="0"/>
          </a:p>
        </p:txBody>
      </p:sp>
    </p:spTree>
    <p:extLst>
      <p:ext uri="{BB962C8B-B14F-4D97-AF65-F5344CB8AC3E}">
        <p14:creationId xmlns:p14="http://schemas.microsoft.com/office/powerpoint/2010/main" val="4196188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FF45-5D49-4141-A51E-D4EC4F9C708E}"/>
              </a:ext>
            </a:extLst>
          </p:cNvPr>
          <p:cNvSpPr>
            <a:spLocks noGrp="1"/>
          </p:cNvSpPr>
          <p:nvPr>
            <p:ph type="title"/>
          </p:nvPr>
        </p:nvSpPr>
        <p:spPr/>
        <p:txBody>
          <a:bodyPr/>
          <a:lstStyle/>
          <a:p>
            <a:r>
              <a:rPr lang="en-IN" dirty="0"/>
              <a:t>Solving the problems	</a:t>
            </a:r>
          </a:p>
        </p:txBody>
      </p:sp>
      <p:sp>
        <p:nvSpPr>
          <p:cNvPr id="3" name="Content Placeholder 2">
            <a:extLst>
              <a:ext uri="{FF2B5EF4-FFF2-40B4-BE49-F238E27FC236}">
                <a16:creationId xmlns:a16="http://schemas.microsoft.com/office/drawing/2014/main" id="{AA78664D-2D48-435F-8820-EACA6520E972}"/>
              </a:ext>
            </a:extLst>
          </p:cNvPr>
          <p:cNvSpPr>
            <a:spLocks noGrp="1"/>
          </p:cNvSpPr>
          <p:nvPr>
            <p:ph idx="1"/>
          </p:nvPr>
        </p:nvSpPr>
        <p:spPr/>
        <p:txBody>
          <a:bodyPr/>
          <a:lstStyle/>
          <a:p>
            <a:r>
              <a:rPr lang="en-IN" dirty="0"/>
              <a:t>Group creativity – group synergies </a:t>
            </a:r>
          </a:p>
          <a:p>
            <a:r>
              <a:rPr lang="en-IN" dirty="0"/>
              <a:t>Brainstorming – can be computer assisted</a:t>
            </a:r>
          </a:p>
          <a:p>
            <a:r>
              <a:rPr lang="en-IN" dirty="0"/>
              <a:t>Disciplines panel – assemble experts from different disciplines and discuss the problems</a:t>
            </a:r>
          </a:p>
          <a:p>
            <a:r>
              <a:rPr lang="en-IN" dirty="0"/>
              <a:t>Using props, imitating nature</a:t>
            </a:r>
          </a:p>
          <a:p>
            <a:endParaRPr lang="en-IN" dirty="0"/>
          </a:p>
        </p:txBody>
      </p:sp>
    </p:spTree>
    <p:extLst>
      <p:ext uri="{BB962C8B-B14F-4D97-AF65-F5344CB8AC3E}">
        <p14:creationId xmlns:p14="http://schemas.microsoft.com/office/powerpoint/2010/main" val="2646127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7FE5B-E11D-87C9-F614-A1C3BC1B3B9A}"/>
              </a:ext>
            </a:extLst>
          </p:cNvPr>
          <p:cNvSpPr>
            <a:spLocks noGrp="1"/>
          </p:cNvSpPr>
          <p:nvPr>
            <p:ph type="title"/>
          </p:nvPr>
        </p:nvSpPr>
        <p:spPr/>
        <p:txBody>
          <a:bodyPr/>
          <a:lstStyle/>
          <a:p>
            <a:r>
              <a:rPr lang="en-IN" dirty="0"/>
              <a:t>Various available options</a:t>
            </a:r>
          </a:p>
        </p:txBody>
      </p:sp>
      <p:sp>
        <p:nvSpPr>
          <p:cNvPr id="5" name="TextBox 4">
            <a:extLst>
              <a:ext uri="{FF2B5EF4-FFF2-40B4-BE49-F238E27FC236}">
                <a16:creationId xmlns:a16="http://schemas.microsoft.com/office/drawing/2014/main" id="{DA9B96CC-71BA-1C95-50DE-58822DDC5ACC}"/>
              </a:ext>
            </a:extLst>
          </p:cNvPr>
          <p:cNvSpPr txBox="1"/>
          <p:nvPr/>
        </p:nvSpPr>
        <p:spPr>
          <a:xfrm>
            <a:off x="3524865" y="1690688"/>
            <a:ext cx="5678129" cy="446876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IN" dirty="0"/>
          </a:p>
        </p:txBody>
      </p:sp>
      <p:cxnSp>
        <p:nvCxnSpPr>
          <p:cNvPr id="7" name="Straight Connector 6">
            <a:extLst>
              <a:ext uri="{FF2B5EF4-FFF2-40B4-BE49-F238E27FC236}">
                <a16:creationId xmlns:a16="http://schemas.microsoft.com/office/drawing/2014/main" id="{9685A27A-63BD-F2CF-AD2F-C37F9657BC5A}"/>
              </a:ext>
            </a:extLst>
          </p:cNvPr>
          <p:cNvCxnSpPr>
            <a:cxnSpLocks/>
            <a:stCxn id="5" idx="0"/>
            <a:endCxn id="5" idx="2"/>
          </p:cNvCxnSpPr>
          <p:nvPr/>
        </p:nvCxnSpPr>
        <p:spPr>
          <a:xfrm>
            <a:off x="6363930" y="1690688"/>
            <a:ext cx="0" cy="446876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57E8F1D-0756-EE57-0C20-E2D042D59DF0}"/>
              </a:ext>
            </a:extLst>
          </p:cNvPr>
          <p:cNvCxnSpPr>
            <a:stCxn id="5" idx="1"/>
            <a:endCxn id="5" idx="3"/>
          </p:cNvCxnSpPr>
          <p:nvPr/>
        </p:nvCxnSpPr>
        <p:spPr>
          <a:xfrm>
            <a:off x="3524865" y="3925069"/>
            <a:ext cx="5678129"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762FD5D-FEB1-AC9D-61EE-439332740592}"/>
              </a:ext>
            </a:extLst>
          </p:cNvPr>
          <p:cNvSpPr txBox="1"/>
          <p:nvPr/>
        </p:nvSpPr>
        <p:spPr>
          <a:xfrm>
            <a:off x="1932039" y="2227006"/>
            <a:ext cx="1371600" cy="3139321"/>
          </a:xfrm>
          <a:prstGeom prst="rect">
            <a:avLst/>
          </a:prstGeom>
          <a:noFill/>
        </p:spPr>
        <p:txBody>
          <a:bodyPr wrap="square" rtlCol="0">
            <a:spAutoFit/>
          </a:bodyPr>
          <a:lstStyle/>
          <a:p>
            <a:r>
              <a:rPr lang="en-IN" dirty="0"/>
              <a:t>Qualitative</a:t>
            </a:r>
          </a:p>
          <a:p>
            <a:endParaRPr lang="en-IN" dirty="0"/>
          </a:p>
          <a:p>
            <a:endParaRPr lang="en-IN" dirty="0"/>
          </a:p>
          <a:p>
            <a:endParaRPr lang="en-IN" dirty="0"/>
          </a:p>
          <a:p>
            <a:endParaRPr lang="en-IN" dirty="0"/>
          </a:p>
          <a:p>
            <a:endParaRPr lang="en-IN" dirty="0"/>
          </a:p>
          <a:p>
            <a:endParaRPr lang="en-IN" dirty="0"/>
          </a:p>
          <a:p>
            <a:endParaRPr lang="en-IN" dirty="0"/>
          </a:p>
          <a:p>
            <a:r>
              <a:rPr lang="en-IN" dirty="0"/>
              <a:t>Quantitative</a:t>
            </a:r>
          </a:p>
          <a:p>
            <a:endParaRPr lang="en-IN" dirty="0"/>
          </a:p>
          <a:p>
            <a:endParaRPr lang="en-IN" dirty="0"/>
          </a:p>
        </p:txBody>
      </p:sp>
      <p:sp>
        <p:nvSpPr>
          <p:cNvPr id="12" name="TextBox 11">
            <a:extLst>
              <a:ext uri="{FF2B5EF4-FFF2-40B4-BE49-F238E27FC236}">
                <a16:creationId xmlns:a16="http://schemas.microsoft.com/office/drawing/2014/main" id="{C77C4BA3-BC46-543D-905D-42DF9767EFD7}"/>
              </a:ext>
            </a:extLst>
          </p:cNvPr>
          <p:cNvSpPr txBox="1"/>
          <p:nvPr/>
        </p:nvSpPr>
        <p:spPr>
          <a:xfrm>
            <a:off x="3524865" y="6341806"/>
            <a:ext cx="5678122" cy="369332"/>
          </a:xfrm>
          <a:prstGeom prst="rect">
            <a:avLst/>
          </a:prstGeom>
          <a:noFill/>
        </p:spPr>
        <p:txBody>
          <a:bodyPr wrap="square" rtlCol="0">
            <a:spAutoFit/>
          </a:bodyPr>
          <a:lstStyle/>
          <a:p>
            <a:r>
              <a:rPr lang="en-IN" dirty="0"/>
              <a:t>Pre-prototype stage	        Post-Prototype stage</a:t>
            </a:r>
          </a:p>
        </p:txBody>
      </p:sp>
      <p:sp>
        <p:nvSpPr>
          <p:cNvPr id="13" name="TextBox 12">
            <a:extLst>
              <a:ext uri="{FF2B5EF4-FFF2-40B4-BE49-F238E27FC236}">
                <a16:creationId xmlns:a16="http://schemas.microsoft.com/office/drawing/2014/main" id="{AF6D02DB-0357-0FD5-0199-42C94E6F8F7A}"/>
              </a:ext>
            </a:extLst>
          </p:cNvPr>
          <p:cNvSpPr txBox="1"/>
          <p:nvPr/>
        </p:nvSpPr>
        <p:spPr>
          <a:xfrm>
            <a:off x="4454013" y="2003134"/>
            <a:ext cx="4277031" cy="1754326"/>
          </a:xfrm>
          <a:prstGeom prst="rect">
            <a:avLst/>
          </a:prstGeom>
          <a:noFill/>
        </p:spPr>
        <p:txBody>
          <a:bodyPr wrap="square" rtlCol="0">
            <a:spAutoFit/>
          </a:bodyPr>
          <a:lstStyle/>
          <a:p>
            <a:r>
              <a:rPr lang="en-IN" dirty="0"/>
              <a:t>	Depth Interviews</a:t>
            </a:r>
          </a:p>
          <a:p>
            <a:endParaRPr lang="en-IN" dirty="0"/>
          </a:p>
          <a:p>
            <a:r>
              <a:rPr lang="en-IN" dirty="0"/>
              <a:t>	Focus Groups</a:t>
            </a:r>
          </a:p>
          <a:p>
            <a:endParaRPr lang="en-IN" dirty="0"/>
          </a:p>
          <a:p>
            <a:r>
              <a:rPr lang="en-IN" dirty="0"/>
              <a:t>	Expert Judgements</a:t>
            </a:r>
          </a:p>
          <a:p>
            <a:r>
              <a:rPr lang="en-IN" dirty="0"/>
              <a:t>			Beta Tests</a:t>
            </a:r>
          </a:p>
        </p:txBody>
      </p:sp>
      <p:cxnSp>
        <p:nvCxnSpPr>
          <p:cNvPr id="15" name="Straight Arrow Connector 14">
            <a:extLst>
              <a:ext uri="{FF2B5EF4-FFF2-40B4-BE49-F238E27FC236}">
                <a16:creationId xmlns:a16="http://schemas.microsoft.com/office/drawing/2014/main" id="{4205B8B2-1A59-DEEE-2663-7C7B735605F1}"/>
              </a:ext>
            </a:extLst>
          </p:cNvPr>
          <p:cNvCxnSpPr/>
          <p:nvPr/>
        </p:nvCxnSpPr>
        <p:spPr>
          <a:xfrm>
            <a:off x="7123471" y="2227006"/>
            <a:ext cx="14010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3CAB626-D492-6A0D-3379-4F0CA52D04B4}"/>
              </a:ext>
            </a:extLst>
          </p:cNvPr>
          <p:cNvCxnSpPr/>
          <p:nvPr/>
        </p:nvCxnSpPr>
        <p:spPr>
          <a:xfrm>
            <a:off x="6803921" y="2762864"/>
            <a:ext cx="14010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EEDC2A4-E607-7180-8FC3-4A7A27375A3E}"/>
              </a:ext>
            </a:extLst>
          </p:cNvPr>
          <p:cNvCxnSpPr/>
          <p:nvPr/>
        </p:nvCxnSpPr>
        <p:spPr>
          <a:xfrm>
            <a:off x="7329947" y="3283974"/>
            <a:ext cx="14010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AE2484E-F0A8-3D7E-377A-9F440FF6DE61}"/>
              </a:ext>
            </a:extLst>
          </p:cNvPr>
          <p:cNvCxnSpPr>
            <a:cxnSpLocks/>
          </p:cNvCxnSpPr>
          <p:nvPr/>
        </p:nvCxnSpPr>
        <p:spPr>
          <a:xfrm flipH="1">
            <a:off x="4159049" y="2202425"/>
            <a:ext cx="11847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90FCE5C-763E-8B31-2125-AA18AFC71934}"/>
              </a:ext>
            </a:extLst>
          </p:cNvPr>
          <p:cNvCxnSpPr>
            <a:cxnSpLocks/>
          </p:cNvCxnSpPr>
          <p:nvPr/>
        </p:nvCxnSpPr>
        <p:spPr>
          <a:xfrm flipH="1">
            <a:off x="4159049" y="2757947"/>
            <a:ext cx="11847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F0A1632-9E57-2FCE-DC1A-FC32464EBC37}"/>
              </a:ext>
            </a:extLst>
          </p:cNvPr>
          <p:cNvCxnSpPr>
            <a:cxnSpLocks/>
          </p:cNvCxnSpPr>
          <p:nvPr/>
        </p:nvCxnSpPr>
        <p:spPr>
          <a:xfrm flipH="1">
            <a:off x="4159049" y="3283974"/>
            <a:ext cx="11847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D9BD3762-F445-72F3-2A88-EF00DD52C026}"/>
              </a:ext>
            </a:extLst>
          </p:cNvPr>
          <p:cNvSpPr txBox="1"/>
          <p:nvPr/>
        </p:nvSpPr>
        <p:spPr>
          <a:xfrm>
            <a:off x="3834581" y="4069906"/>
            <a:ext cx="2168013" cy="2031325"/>
          </a:xfrm>
          <a:prstGeom prst="rect">
            <a:avLst/>
          </a:prstGeom>
          <a:noFill/>
        </p:spPr>
        <p:txBody>
          <a:bodyPr wrap="square" rtlCol="0">
            <a:spAutoFit/>
          </a:bodyPr>
          <a:lstStyle/>
          <a:p>
            <a:r>
              <a:rPr lang="en-IN" dirty="0"/>
              <a:t>Standard Surveys</a:t>
            </a:r>
          </a:p>
          <a:p>
            <a:endParaRPr lang="en-IN" dirty="0"/>
          </a:p>
          <a:p>
            <a:r>
              <a:rPr lang="en-IN" dirty="0"/>
              <a:t>Concept Tests</a:t>
            </a:r>
          </a:p>
          <a:p>
            <a:endParaRPr lang="en-IN" dirty="0"/>
          </a:p>
          <a:p>
            <a:r>
              <a:rPr lang="en-IN" dirty="0"/>
              <a:t>Perceptual Maps</a:t>
            </a:r>
          </a:p>
          <a:p>
            <a:endParaRPr lang="en-IN" dirty="0"/>
          </a:p>
          <a:p>
            <a:r>
              <a:rPr lang="en-IN" dirty="0"/>
              <a:t>Conjoint Analysis</a:t>
            </a:r>
          </a:p>
        </p:txBody>
      </p:sp>
      <p:sp>
        <p:nvSpPr>
          <p:cNvPr id="26" name="TextBox 25">
            <a:extLst>
              <a:ext uri="{FF2B5EF4-FFF2-40B4-BE49-F238E27FC236}">
                <a16:creationId xmlns:a16="http://schemas.microsoft.com/office/drawing/2014/main" id="{56494CA1-BE5D-B190-9FAB-390ABCFD3E94}"/>
              </a:ext>
            </a:extLst>
          </p:cNvPr>
          <p:cNvSpPr txBox="1"/>
          <p:nvPr/>
        </p:nvSpPr>
        <p:spPr>
          <a:xfrm>
            <a:off x="6521246" y="4088428"/>
            <a:ext cx="2529349" cy="2031325"/>
          </a:xfrm>
          <a:prstGeom prst="rect">
            <a:avLst/>
          </a:prstGeom>
          <a:noFill/>
        </p:spPr>
        <p:txBody>
          <a:bodyPr wrap="square" rtlCol="0">
            <a:spAutoFit/>
          </a:bodyPr>
          <a:lstStyle/>
          <a:p>
            <a:r>
              <a:rPr lang="en-IN" dirty="0"/>
              <a:t>Product Use Test</a:t>
            </a:r>
          </a:p>
          <a:p>
            <a:endParaRPr lang="en-IN" dirty="0"/>
          </a:p>
          <a:p>
            <a:r>
              <a:rPr lang="en-IN" dirty="0"/>
              <a:t>Pre-Test Market</a:t>
            </a:r>
          </a:p>
          <a:p>
            <a:endParaRPr lang="en-IN" dirty="0"/>
          </a:p>
          <a:p>
            <a:r>
              <a:rPr lang="en-IN" dirty="0"/>
              <a:t>Test Market</a:t>
            </a:r>
          </a:p>
          <a:p>
            <a:endParaRPr lang="en-IN" dirty="0"/>
          </a:p>
          <a:p>
            <a:r>
              <a:rPr lang="en-IN" dirty="0"/>
              <a:t>Electronic Test Market</a:t>
            </a:r>
          </a:p>
        </p:txBody>
      </p:sp>
    </p:spTree>
    <p:extLst>
      <p:ext uri="{BB962C8B-B14F-4D97-AF65-F5344CB8AC3E}">
        <p14:creationId xmlns:p14="http://schemas.microsoft.com/office/powerpoint/2010/main" val="1714450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B4674-E209-1DA4-D74F-B750E9854299}"/>
              </a:ext>
            </a:extLst>
          </p:cNvPr>
          <p:cNvSpPr>
            <a:spLocks noGrp="1"/>
          </p:cNvSpPr>
          <p:nvPr>
            <p:ph type="title"/>
          </p:nvPr>
        </p:nvSpPr>
        <p:spPr/>
        <p:txBody>
          <a:bodyPr/>
          <a:lstStyle/>
          <a:p>
            <a:r>
              <a:rPr lang="en-IN" dirty="0"/>
              <a:t>Basic financial concepts for forecasting</a:t>
            </a:r>
          </a:p>
        </p:txBody>
      </p:sp>
      <p:sp>
        <p:nvSpPr>
          <p:cNvPr id="3" name="Content Placeholder 2">
            <a:extLst>
              <a:ext uri="{FF2B5EF4-FFF2-40B4-BE49-F238E27FC236}">
                <a16:creationId xmlns:a16="http://schemas.microsoft.com/office/drawing/2014/main" id="{1BFABF2F-B93E-3776-7545-E302537ADDB3}"/>
              </a:ext>
            </a:extLst>
          </p:cNvPr>
          <p:cNvSpPr>
            <a:spLocks noGrp="1"/>
          </p:cNvSpPr>
          <p:nvPr>
            <p:ph idx="1"/>
          </p:nvPr>
        </p:nvSpPr>
        <p:spPr/>
        <p:txBody>
          <a:bodyPr>
            <a:normAutofit fontScale="85000" lnSpcReduction="20000"/>
          </a:bodyPr>
          <a:lstStyle/>
          <a:p>
            <a:r>
              <a:rPr lang="en-IN" dirty="0"/>
              <a:t>Unit sales (expected)</a:t>
            </a:r>
          </a:p>
          <a:p>
            <a:r>
              <a:rPr lang="en-IN" dirty="0"/>
              <a:t>Revenues (net sales value)</a:t>
            </a:r>
          </a:p>
          <a:p>
            <a:r>
              <a:rPr lang="en-IN" dirty="0"/>
              <a:t>Production costs – fixed and variable</a:t>
            </a:r>
          </a:p>
          <a:p>
            <a:r>
              <a:rPr lang="en-IN" dirty="0"/>
              <a:t>Direct marketing costs</a:t>
            </a:r>
          </a:p>
          <a:p>
            <a:r>
              <a:rPr lang="en-IN" dirty="0"/>
              <a:t>Incremental profits (expected)</a:t>
            </a:r>
          </a:p>
          <a:p>
            <a:r>
              <a:rPr lang="en-IN" dirty="0"/>
              <a:t>Target costing</a:t>
            </a:r>
          </a:p>
          <a:p>
            <a:r>
              <a:rPr lang="en-IN" dirty="0"/>
              <a:t>Payback period</a:t>
            </a:r>
          </a:p>
          <a:p>
            <a:r>
              <a:rPr lang="en-IN" dirty="0"/>
              <a:t>Discounted cash flow</a:t>
            </a:r>
          </a:p>
          <a:p>
            <a:r>
              <a:rPr lang="en-IN" dirty="0"/>
              <a:t>Sensitivity analysis</a:t>
            </a:r>
          </a:p>
          <a:p>
            <a:r>
              <a:rPr lang="en-IN" dirty="0"/>
              <a:t>Cannibalization assessment</a:t>
            </a:r>
          </a:p>
          <a:p>
            <a:r>
              <a:rPr lang="en-IN" dirty="0"/>
              <a:t>Break even analysis</a:t>
            </a:r>
          </a:p>
        </p:txBody>
      </p:sp>
    </p:spTree>
    <p:extLst>
      <p:ext uri="{BB962C8B-B14F-4D97-AF65-F5344CB8AC3E}">
        <p14:creationId xmlns:p14="http://schemas.microsoft.com/office/powerpoint/2010/main" val="4077969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63F6D-8447-462E-B609-CC1CDA63FC3E}"/>
              </a:ext>
            </a:extLst>
          </p:cNvPr>
          <p:cNvSpPr>
            <a:spLocks noGrp="1"/>
          </p:cNvSpPr>
          <p:nvPr>
            <p:ph type="title"/>
          </p:nvPr>
        </p:nvSpPr>
        <p:spPr/>
        <p:txBody>
          <a:bodyPr/>
          <a:lstStyle/>
          <a:p>
            <a:r>
              <a:rPr lang="en-IN" dirty="0"/>
              <a:t>Sales forecasting and financial analysis</a:t>
            </a:r>
          </a:p>
        </p:txBody>
      </p:sp>
      <p:sp>
        <p:nvSpPr>
          <p:cNvPr id="3" name="Content Placeholder 2">
            <a:extLst>
              <a:ext uri="{FF2B5EF4-FFF2-40B4-BE49-F238E27FC236}">
                <a16:creationId xmlns:a16="http://schemas.microsoft.com/office/drawing/2014/main" id="{7653C042-7567-42AC-B3AC-65A9A4BB9BE2}"/>
              </a:ext>
            </a:extLst>
          </p:cNvPr>
          <p:cNvSpPr>
            <a:spLocks noGrp="1"/>
          </p:cNvSpPr>
          <p:nvPr>
            <p:ph idx="1"/>
          </p:nvPr>
        </p:nvSpPr>
        <p:spPr>
          <a:xfrm>
            <a:off x="838200" y="1810877"/>
            <a:ext cx="10515600" cy="4351338"/>
          </a:xfrm>
        </p:spPr>
        <p:txBody>
          <a:bodyPr/>
          <a:lstStyle/>
          <a:p>
            <a:r>
              <a:rPr lang="en-IN" dirty="0"/>
              <a:t>Forecast sales through purchase intentions – probability </a:t>
            </a:r>
          </a:p>
          <a:p>
            <a:r>
              <a:rPr lang="en-IN" dirty="0"/>
              <a:t>Forecast sales through ATAR model</a:t>
            </a:r>
          </a:p>
          <a:p>
            <a:pPr lvl="1"/>
            <a:r>
              <a:rPr lang="en-IN" dirty="0"/>
              <a:t>ATAR – Awareness Trail Availability Repeat Model </a:t>
            </a:r>
          </a:p>
          <a:p>
            <a:pPr lvl="1"/>
            <a:r>
              <a:rPr lang="en-IN" dirty="0"/>
              <a:t>Market Share (MS) = T X R x AW x AV</a:t>
            </a:r>
          </a:p>
          <a:p>
            <a:pPr lvl="1"/>
            <a:r>
              <a:rPr lang="en-IN" dirty="0"/>
              <a:t>Profit contribution = Potential  x MS (that is, AW x T X AV x R) x margin</a:t>
            </a:r>
          </a:p>
          <a:p>
            <a:pPr lvl="2"/>
            <a:r>
              <a:rPr lang="en-IN" dirty="0"/>
              <a:t>Where T = trail rate</a:t>
            </a:r>
          </a:p>
          <a:p>
            <a:pPr lvl="2"/>
            <a:r>
              <a:rPr lang="en-IN" dirty="0"/>
              <a:t>R = repeat purchase rate</a:t>
            </a:r>
          </a:p>
          <a:p>
            <a:pPr lvl="2"/>
            <a:r>
              <a:rPr lang="en-IN" dirty="0"/>
              <a:t>AW = percent awareness</a:t>
            </a:r>
          </a:p>
          <a:p>
            <a:pPr lvl="2"/>
            <a:r>
              <a:rPr lang="en-IN" dirty="0"/>
              <a:t>AV = percent availability</a:t>
            </a:r>
          </a:p>
        </p:txBody>
      </p:sp>
    </p:spTree>
    <p:extLst>
      <p:ext uri="{BB962C8B-B14F-4D97-AF65-F5344CB8AC3E}">
        <p14:creationId xmlns:p14="http://schemas.microsoft.com/office/powerpoint/2010/main" val="1629244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38E27-9A2C-2C40-FF12-A37368250BD7}"/>
              </a:ext>
            </a:extLst>
          </p:cNvPr>
          <p:cNvSpPr>
            <a:spLocks noGrp="1"/>
          </p:cNvSpPr>
          <p:nvPr>
            <p:ph type="title"/>
          </p:nvPr>
        </p:nvSpPr>
        <p:spPr/>
        <p:txBody>
          <a:bodyPr/>
          <a:lstStyle/>
          <a:p>
            <a:r>
              <a:rPr lang="en-IN" dirty="0"/>
              <a:t>ATAR model …. solve</a:t>
            </a:r>
          </a:p>
        </p:txBody>
      </p:sp>
      <p:sp>
        <p:nvSpPr>
          <p:cNvPr id="3" name="Content Placeholder 2">
            <a:extLst>
              <a:ext uri="{FF2B5EF4-FFF2-40B4-BE49-F238E27FC236}">
                <a16:creationId xmlns:a16="http://schemas.microsoft.com/office/drawing/2014/main" id="{374E89B2-EAA7-35D1-7D20-900A7E226E3F}"/>
              </a:ext>
            </a:extLst>
          </p:cNvPr>
          <p:cNvSpPr>
            <a:spLocks noGrp="1"/>
          </p:cNvSpPr>
          <p:nvPr>
            <p:ph idx="1"/>
          </p:nvPr>
        </p:nvSpPr>
        <p:spPr>
          <a:xfrm>
            <a:off x="838200" y="1690688"/>
            <a:ext cx="10515600" cy="4946086"/>
          </a:xfrm>
        </p:spPr>
        <p:txBody>
          <a:bodyPr>
            <a:normAutofit fontScale="92500" lnSpcReduction="10000"/>
          </a:bodyPr>
          <a:lstStyle/>
          <a:p>
            <a:r>
              <a:rPr lang="en-IN" dirty="0"/>
              <a:t>Calculate estimated market share when</a:t>
            </a:r>
          </a:p>
          <a:p>
            <a:pPr lvl="1"/>
            <a:r>
              <a:rPr lang="en-IN" dirty="0"/>
              <a:t>Repeat purchase rate = 0.636</a:t>
            </a:r>
          </a:p>
          <a:p>
            <a:pPr lvl="1"/>
            <a:r>
              <a:rPr lang="en-IN" dirty="0"/>
              <a:t>Awareness = 90%</a:t>
            </a:r>
          </a:p>
          <a:p>
            <a:pPr lvl="1"/>
            <a:r>
              <a:rPr lang="en-IN" dirty="0"/>
              <a:t>Availability = 67%</a:t>
            </a:r>
          </a:p>
          <a:p>
            <a:pPr lvl="1"/>
            <a:r>
              <a:rPr lang="en-IN" dirty="0"/>
              <a:t>16% of the market is aware of the product and is available and shall try it at least once</a:t>
            </a:r>
          </a:p>
          <a:p>
            <a:r>
              <a:rPr lang="en-IN" dirty="0"/>
              <a:t>So the long term market share (MS) = T X R x AW x AV = 0.16 x 0.636 x 0.9 x 0.67 = 6.14%</a:t>
            </a:r>
          </a:p>
          <a:p>
            <a:r>
              <a:rPr lang="en-IN" dirty="0"/>
              <a:t>If total number of overall market sales is 10,00,000 units, then the long run sales are estimated to be 10,00,000 *6.14% = 61,400 units</a:t>
            </a:r>
          </a:p>
          <a:p>
            <a:r>
              <a:rPr lang="en-IN" dirty="0"/>
              <a:t>If the company has the potential to sell 1 lac units and the estimated profit margin of 25%, the profit contribution = Potential  x MS x margin = 1,00,000 x 0.0614 x 0.25 = $ 1,535 (approx.)</a:t>
            </a:r>
          </a:p>
          <a:p>
            <a:endParaRPr lang="en-IN" dirty="0"/>
          </a:p>
        </p:txBody>
      </p:sp>
    </p:spTree>
    <p:extLst>
      <p:ext uri="{BB962C8B-B14F-4D97-AF65-F5344CB8AC3E}">
        <p14:creationId xmlns:p14="http://schemas.microsoft.com/office/powerpoint/2010/main" val="187173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3EB9-BC81-6E04-747C-69816E40E042}"/>
              </a:ext>
            </a:extLst>
          </p:cNvPr>
          <p:cNvSpPr>
            <a:spLocks noGrp="1"/>
          </p:cNvSpPr>
          <p:nvPr>
            <p:ph type="title"/>
          </p:nvPr>
        </p:nvSpPr>
        <p:spPr/>
        <p:txBody>
          <a:bodyPr/>
          <a:lstStyle/>
          <a:p>
            <a:r>
              <a:rPr lang="en-IN" dirty="0"/>
              <a:t>Sensitivity analysis</a:t>
            </a:r>
          </a:p>
        </p:txBody>
      </p:sp>
      <p:sp>
        <p:nvSpPr>
          <p:cNvPr id="3" name="Content Placeholder 2">
            <a:extLst>
              <a:ext uri="{FF2B5EF4-FFF2-40B4-BE49-F238E27FC236}">
                <a16:creationId xmlns:a16="http://schemas.microsoft.com/office/drawing/2014/main" id="{CD0747B4-9E6C-4316-A346-2706EE5F970F}"/>
              </a:ext>
            </a:extLst>
          </p:cNvPr>
          <p:cNvSpPr>
            <a:spLocks noGrp="1"/>
          </p:cNvSpPr>
          <p:nvPr>
            <p:ph idx="1"/>
          </p:nvPr>
        </p:nvSpPr>
        <p:spPr>
          <a:xfrm>
            <a:off x="838200" y="1427417"/>
            <a:ext cx="10515600" cy="5065457"/>
          </a:xfrm>
        </p:spPr>
        <p:txBody>
          <a:bodyPr>
            <a:normAutofit fontScale="92500" lnSpcReduction="20000"/>
          </a:bodyPr>
          <a:lstStyle/>
          <a:p>
            <a:r>
              <a:rPr lang="en-IN" dirty="0"/>
              <a:t>Sensitivity analysis alters certain parts of input data and have impact on new product’s profitability</a:t>
            </a:r>
          </a:p>
          <a:p>
            <a:r>
              <a:rPr lang="en-IN" dirty="0"/>
              <a:t>Market segment total customers 12,00,000</a:t>
            </a:r>
          </a:p>
          <a:p>
            <a:r>
              <a:rPr lang="en-IN" dirty="0"/>
              <a:t>% of those who became aware = 50% = 6,00,000</a:t>
            </a:r>
          </a:p>
          <a:p>
            <a:r>
              <a:rPr lang="en-IN" dirty="0"/>
              <a:t>% of those who try the product = 60% = 3,60,000</a:t>
            </a:r>
          </a:p>
          <a:p>
            <a:r>
              <a:rPr lang="en-IN" dirty="0"/>
              <a:t>% of those who will repeat = 40% = 1,44,000</a:t>
            </a:r>
          </a:p>
          <a:p>
            <a:r>
              <a:rPr lang="en-IN" dirty="0"/>
              <a:t>Average number of repeats per annum = 30</a:t>
            </a:r>
          </a:p>
          <a:p>
            <a:r>
              <a:rPr lang="en-IN" dirty="0"/>
              <a:t>Number of bottles purchased in Year 1 = 43,20,000</a:t>
            </a:r>
          </a:p>
          <a:p>
            <a:r>
              <a:rPr lang="en-IN" dirty="0"/>
              <a:t>Unit cost per bottle is $2 and the cost of bottles in Year 1 = $86,40,000</a:t>
            </a:r>
          </a:p>
          <a:p>
            <a:r>
              <a:rPr lang="en-IN" dirty="0"/>
              <a:t>Production costs = $ 49,84,000</a:t>
            </a:r>
          </a:p>
          <a:p>
            <a:r>
              <a:rPr lang="en-IN" dirty="0"/>
              <a:t>Direct marketing costs = $ 2,00,000</a:t>
            </a:r>
          </a:p>
          <a:p>
            <a:r>
              <a:rPr lang="en-IN" dirty="0"/>
              <a:t>So incremental profits = 86,40,000 – (49,84,000 + 2,00,000) = $ 34,56,000</a:t>
            </a:r>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150963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B817-217B-2AA2-F12E-6A9683E2AACA}"/>
              </a:ext>
            </a:extLst>
          </p:cNvPr>
          <p:cNvSpPr>
            <a:spLocks noGrp="1"/>
          </p:cNvSpPr>
          <p:nvPr>
            <p:ph type="title"/>
          </p:nvPr>
        </p:nvSpPr>
        <p:spPr/>
        <p:txBody>
          <a:bodyPr/>
          <a:lstStyle/>
          <a:p>
            <a:r>
              <a:rPr lang="en-IN" dirty="0"/>
              <a:t>Sensitivity analysis </a:t>
            </a:r>
            <a:r>
              <a:rPr lang="en-IN" dirty="0" err="1"/>
              <a:t>contd</a:t>
            </a:r>
            <a:r>
              <a:rPr lang="en-IN" dirty="0"/>
              <a:t>…</a:t>
            </a:r>
          </a:p>
        </p:txBody>
      </p:sp>
      <p:sp>
        <p:nvSpPr>
          <p:cNvPr id="3" name="Content Placeholder 2">
            <a:extLst>
              <a:ext uri="{FF2B5EF4-FFF2-40B4-BE49-F238E27FC236}">
                <a16:creationId xmlns:a16="http://schemas.microsoft.com/office/drawing/2014/main" id="{BC8F0F7E-C8C5-6E20-7A70-92C6BFDFC090}"/>
              </a:ext>
            </a:extLst>
          </p:cNvPr>
          <p:cNvSpPr>
            <a:spLocks noGrp="1"/>
          </p:cNvSpPr>
          <p:nvPr>
            <p:ph idx="1"/>
          </p:nvPr>
        </p:nvSpPr>
        <p:spPr/>
        <p:txBody>
          <a:bodyPr>
            <a:normAutofit lnSpcReduction="10000"/>
          </a:bodyPr>
          <a:lstStyle/>
          <a:p>
            <a:r>
              <a:rPr lang="en-IN" dirty="0"/>
              <a:t>Suppose, the price to consumer was $2.99 but previous experience suggested that competitors might react to the new product by lowering their price forcing the developers to lower prices by say 0.50p, so the price to consumer shall be $2.49 having knock-on effect on the factory price that is lowered to $1.50, so the incremental profits are</a:t>
            </a:r>
          </a:p>
          <a:p>
            <a:r>
              <a:rPr lang="en-IN" dirty="0"/>
              <a:t>Unit sales = 43,20,000 @ Rs.1.50 = $64,80,000</a:t>
            </a:r>
          </a:p>
          <a:p>
            <a:r>
              <a:rPr lang="en-IN" dirty="0"/>
              <a:t>Less: Production costs =	         ($49,84,000)</a:t>
            </a:r>
          </a:p>
          <a:p>
            <a:r>
              <a:rPr lang="en-IN" dirty="0"/>
              <a:t>Less: Direct marketing costs =	         ($ 2,00,000)</a:t>
            </a:r>
          </a:p>
          <a:p>
            <a:r>
              <a:rPr lang="en-IN" dirty="0"/>
              <a:t>So, incremental profits =		$12,96,000</a:t>
            </a:r>
          </a:p>
        </p:txBody>
      </p:sp>
    </p:spTree>
    <p:extLst>
      <p:ext uri="{BB962C8B-B14F-4D97-AF65-F5344CB8AC3E}">
        <p14:creationId xmlns:p14="http://schemas.microsoft.com/office/powerpoint/2010/main" val="96094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B817-217B-2AA2-F12E-6A9683E2AACA}"/>
              </a:ext>
            </a:extLst>
          </p:cNvPr>
          <p:cNvSpPr>
            <a:spLocks noGrp="1"/>
          </p:cNvSpPr>
          <p:nvPr>
            <p:ph type="title"/>
          </p:nvPr>
        </p:nvSpPr>
        <p:spPr/>
        <p:txBody>
          <a:bodyPr/>
          <a:lstStyle/>
          <a:p>
            <a:r>
              <a:rPr lang="en-IN" dirty="0"/>
              <a:t>Sensitivity analysis </a:t>
            </a:r>
            <a:r>
              <a:rPr lang="en-IN" dirty="0" err="1"/>
              <a:t>contd</a:t>
            </a:r>
            <a:r>
              <a:rPr lang="en-IN" dirty="0"/>
              <a:t>…</a:t>
            </a:r>
          </a:p>
        </p:txBody>
      </p:sp>
      <p:sp>
        <p:nvSpPr>
          <p:cNvPr id="3" name="Content Placeholder 2">
            <a:extLst>
              <a:ext uri="{FF2B5EF4-FFF2-40B4-BE49-F238E27FC236}">
                <a16:creationId xmlns:a16="http://schemas.microsoft.com/office/drawing/2014/main" id="{BC8F0F7E-C8C5-6E20-7A70-92C6BFDFC090}"/>
              </a:ext>
            </a:extLst>
          </p:cNvPr>
          <p:cNvSpPr>
            <a:spLocks noGrp="1"/>
          </p:cNvSpPr>
          <p:nvPr>
            <p:ph idx="1"/>
          </p:nvPr>
        </p:nvSpPr>
        <p:spPr/>
        <p:txBody>
          <a:bodyPr>
            <a:normAutofit fontScale="92500" lnSpcReduction="10000"/>
          </a:bodyPr>
          <a:lstStyle/>
          <a:p>
            <a:r>
              <a:rPr lang="en-IN" dirty="0"/>
              <a:t>The profit of $ 12,96,000 is lower than $ 34,56,000  but the volumes remain the same and the new wine might establish itself in the long run.</a:t>
            </a:r>
          </a:p>
          <a:p>
            <a:r>
              <a:rPr lang="en-IN" dirty="0"/>
              <a:t>Now suppose, the company decides not to match the lower price but spend more on distribution and advertising, the sensitivity analysis can make the following alternations:</a:t>
            </a:r>
          </a:p>
          <a:p>
            <a:r>
              <a:rPr lang="en-IN" dirty="0"/>
              <a:t>The unit sales are now estimated to be 28,80,000 units</a:t>
            </a:r>
          </a:p>
          <a:p>
            <a:r>
              <a:rPr lang="en-IN" dirty="0"/>
              <a:t>Unit sales = 28,80,000 @ Rs.2 = $57,60,000</a:t>
            </a:r>
          </a:p>
          <a:p>
            <a:r>
              <a:rPr lang="en-IN" dirty="0"/>
              <a:t>Less: Production costs =	         ($34,56,000) (for reduced volume)</a:t>
            </a:r>
          </a:p>
          <a:p>
            <a:r>
              <a:rPr lang="en-IN" dirty="0"/>
              <a:t>Less: Direct marketing cos         ($ 3,00,000) (more promotion)</a:t>
            </a:r>
          </a:p>
          <a:p>
            <a:r>
              <a:rPr lang="en-IN" dirty="0"/>
              <a:t>So, incremental profits =		$20,04,000</a:t>
            </a:r>
          </a:p>
        </p:txBody>
      </p:sp>
    </p:spTree>
    <p:extLst>
      <p:ext uri="{BB962C8B-B14F-4D97-AF65-F5344CB8AC3E}">
        <p14:creationId xmlns:p14="http://schemas.microsoft.com/office/powerpoint/2010/main" val="302989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B1097-1D98-45D9-E6DA-0A10CC0E640E}"/>
              </a:ext>
            </a:extLst>
          </p:cNvPr>
          <p:cNvSpPr>
            <a:spLocks noGrp="1"/>
          </p:cNvSpPr>
          <p:nvPr>
            <p:ph type="title"/>
          </p:nvPr>
        </p:nvSpPr>
        <p:spPr/>
        <p:txBody>
          <a:bodyPr/>
          <a:lstStyle/>
          <a:p>
            <a:r>
              <a:rPr lang="en-IN" dirty="0"/>
              <a:t>Break even analysis</a:t>
            </a:r>
          </a:p>
        </p:txBody>
      </p:sp>
      <p:sp>
        <p:nvSpPr>
          <p:cNvPr id="3" name="Content Placeholder 2">
            <a:extLst>
              <a:ext uri="{FF2B5EF4-FFF2-40B4-BE49-F238E27FC236}">
                <a16:creationId xmlns:a16="http://schemas.microsoft.com/office/drawing/2014/main" id="{BA4A3C54-1A1D-D269-B051-577D66AC55EF}"/>
              </a:ext>
            </a:extLst>
          </p:cNvPr>
          <p:cNvSpPr>
            <a:spLocks noGrp="1"/>
          </p:cNvSpPr>
          <p:nvPr>
            <p:ph idx="1"/>
          </p:nvPr>
        </p:nvSpPr>
        <p:spPr/>
        <p:txBody>
          <a:bodyPr>
            <a:normAutofit lnSpcReduction="10000"/>
          </a:bodyPr>
          <a:lstStyle/>
          <a:p>
            <a:r>
              <a:rPr lang="en-IN" dirty="0"/>
              <a:t>Help to decide (a) how much product to make? (b) how much to charge ? So that there is no profit and no loss</a:t>
            </a:r>
          </a:p>
          <a:p>
            <a:r>
              <a:rPr lang="en-IN" dirty="0"/>
              <a:t>Break even units = total fixed costs/ contribution per unit</a:t>
            </a:r>
          </a:p>
          <a:p>
            <a:r>
              <a:rPr lang="en-IN" dirty="0"/>
              <a:t>A small manufacturer of cosmetics has patented a formula for powdered skin cleanser. This will sell at $3 per pack. The variable cost is $1 per unit and total fixed cost is $ 20,000</a:t>
            </a:r>
          </a:p>
          <a:p>
            <a:r>
              <a:rPr lang="en-IN" dirty="0"/>
              <a:t>So break even units = 20,000/ (3-1) = 10,000 units</a:t>
            </a:r>
          </a:p>
          <a:p>
            <a:r>
              <a:rPr lang="en-IN" dirty="0"/>
              <a:t>In terms of sales turnover, the formula is Total Fixed Costs/ </a:t>
            </a:r>
            <a:r>
              <a:rPr lang="en-IN" dirty="0" err="1"/>
              <a:t>Cont</a:t>
            </a:r>
            <a:r>
              <a:rPr lang="en-IN" dirty="0"/>
              <a:t> margin where contribution margin = (S-VC)/S that is (3-1)/3 = 66.67%</a:t>
            </a:r>
          </a:p>
          <a:p>
            <a:r>
              <a:rPr lang="en-IN" dirty="0"/>
              <a:t>So break even turnover = 20,000/ 66.67% = $30,000….</a:t>
            </a:r>
            <a:r>
              <a:rPr lang="en-IN" dirty="0" err="1"/>
              <a:t>approx</a:t>
            </a:r>
            <a:endParaRPr lang="en-IN" dirty="0"/>
          </a:p>
        </p:txBody>
      </p:sp>
    </p:spTree>
    <p:extLst>
      <p:ext uri="{BB962C8B-B14F-4D97-AF65-F5344CB8AC3E}">
        <p14:creationId xmlns:p14="http://schemas.microsoft.com/office/powerpoint/2010/main" val="17290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AC315-B20F-A156-5B83-587DEA80187B}"/>
              </a:ext>
            </a:extLst>
          </p:cNvPr>
          <p:cNvSpPr>
            <a:spLocks noGrp="1"/>
          </p:cNvSpPr>
          <p:nvPr>
            <p:ph type="title"/>
          </p:nvPr>
        </p:nvSpPr>
        <p:spPr/>
        <p:txBody>
          <a:bodyPr/>
          <a:lstStyle/>
          <a:p>
            <a:r>
              <a:rPr lang="en-IN" dirty="0"/>
              <a:t>Solve Case 1</a:t>
            </a:r>
          </a:p>
        </p:txBody>
      </p:sp>
      <p:sp>
        <p:nvSpPr>
          <p:cNvPr id="3" name="Content Placeholder 2">
            <a:extLst>
              <a:ext uri="{FF2B5EF4-FFF2-40B4-BE49-F238E27FC236}">
                <a16:creationId xmlns:a16="http://schemas.microsoft.com/office/drawing/2014/main" id="{45F8B074-552B-399D-9E38-EC70E121070D}"/>
              </a:ext>
            </a:extLst>
          </p:cNvPr>
          <p:cNvSpPr>
            <a:spLocks noGrp="1"/>
          </p:cNvSpPr>
          <p:nvPr>
            <p:ph idx="1"/>
          </p:nvPr>
        </p:nvSpPr>
        <p:spPr/>
        <p:txBody>
          <a:bodyPr/>
          <a:lstStyle/>
          <a:p>
            <a:r>
              <a:rPr lang="en-IN" dirty="0"/>
              <a:t>New start-up company</a:t>
            </a:r>
          </a:p>
          <a:p>
            <a:r>
              <a:rPr lang="en-IN" dirty="0"/>
              <a:t>Solar powered LED lamps</a:t>
            </a:r>
          </a:p>
          <a:p>
            <a:r>
              <a:rPr lang="en-IN" dirty="0"/>
              <a:t>Seeking rural markets in India</a:t>
            </a:r>
          </a:p>
          <a:p>
            <a:r>
              <a:rPr lang="en-IN" dirty="0"/>
              <a:t>Manufacturing plant in China</a:t>
            </a:r>
          </a:p>
          <a:p>
            <a:r>
              <a:rPr lang="en-IN" dirty="0"/>
              <a:t>How to manage financial returns, if possible?</a:t>
            </a:r>
          </a:p>
          <a:p>
            <a:r>
              <a:rPr lang="en-IN" dirty="0"/>
              <a:t>To understand differences between </a:t>
            </a:r>
          </a:p>
          <a:p>
            <a:pPr lvl="1"/>
            <a:r>
              <a:rPr lang="en-IN" dirty="0"/>
              <a:t>Go-to-market strategy in emerging market vs. first-world market</a:t>
            </a:r>
          </a:p>
          <a:p>
            <a:endParaRPr lang="en-IN" dirty="0"/>
          </a:p>
          <a:p>
            <a:endParaRPr lang="en-IN" dirty="0"/>
          </a:p>
        </p:txBody>
      </p:sp>
    </p:spTree>
    <p:extLst>
      <p:ext uri="{BB962C8B-B14F-4D97-AF65-F5344CB8AC3E}">
        <p14:creationId xmlns:p14="http://schemas.microsoft.com/office/powerpoint/2010/main" val="2944473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3F33-83AB-45A9-AFE2-59A11B355D07}"/>
              </a:ext>
            </a:extLst>
          </p:cNvPr>
          <p:cNvSpPr>
            <a:spLocks noGrp="1"/>
          </p:cNvSpPr>
          <p:nvPr>
            <p:ph type="title"/>
          </p:nvPr>
        </p:nvSpPr>
        <p:spPr>
          <a:xfrm>
            <a:off x="838200" y="365125"/>
            <a:ext cx="10515600" cy="1006475"/>
          </a:xfrm>
        </p:spPr>
        <p:txBody>
          <a:bodyPr/>
          <a:lstStyle/>
          <a:p>
            <a:r>
              <a:rPr lang="en-US" dirty="0"/>
              <a:t>Case 1 –  Find break even units?</a:t>
            </a:r>
            <a:endParaRPr lang="en-IN" dirty="0"/>
          </a:p>
        </p:txBody>
      </p:sp>
      <p:sp>
        <p:nvSpPr>
          <p:cNvPr id="5" name="Content Placeholder 4">
            <a:extLst>
              <a:ext uri="{FF2B5EF4-FFF2-40B4-BE49-F238E27FC236}">
                <a16:creationId xmlns:a16="http://schemas.microsoft.com/office/drawing/2014/main" id="{DEEBF07E-58F8-4671-86D9-1E381F41A08F}"/>
              </a:ext>
            </a:extLst>
          </p:cNvPr>
          <p:cNvSpPr>
            <a:spLocks noGrp="1"/>
          </p:cNvSpPr>
          <p:nvPr>
            <p:ph idx="1"/>
          </p:nvPr>
        </p:nvSpPr>
        <p:spPr>
          <a:xfrm>
            <a:off x="838200" y="1372562"/>
            <a:ext cx="10515600" cy="5256838"/>
          </a:xfrm>
        </p:spPr>
        <p:txBody>
          <a:bodyPr>
            <a:normAutofit/>
          </a:bodyPr>
          <a:lstStyle/>
          <a:p>
            <a:r>
              <a:rPr lang="en-IN" dirty="0"/>
              <a:t>Costs given</a:t>
            </a:r>
          </a:p>
          <a:p>
            <a:pPr lvl="1"/>
            <a:r>
              <a:rPr lang="en-IN" dirty="0"/>
              <a:t>Fixed costs –Salaries = $ 100000 + $ 120000 = $ 220000</a:t>
            </a:r>
          </a:p>
          <a:p>
            <a:pPr lvl="1"/>
            <a:r>
              <a:rPr lang="en-IN" dirty="0"/>
              <a:t>Fixed costs – office and other overheads = $ 150000</a:t>
            </a:r>
          </a:p>
          <a:p>
            <a:pPr lvl="1"/>
            <a:r>
              <a:rPr lang="en-IN" dirty="0"/>
              <a:t>Total fixed costs = $ 220000 + $ 150000 = $ 370000</a:t>
            </a:r>
          </a:p>
          <a:p>
            <a:pPr lvl="1"/>
            <a:r>
              <a:rPr lang="en-IN" dirty="0"/>
              <a:t>Given $1 = Rs.48.7 (old rate as per Case), so $ 370000 = Rs. 1,80,19,000</a:t>
            </a:r>
          </a:p>
          <a:p>
            <a:r>
              <a:rPr lang="en-IN" dirty="0"/>
              <a:t>Product economics (in Rs ) .. Which model is better?</a:t>
            </a:r>
          </a:p>
          <a:p>
            <a:pPr lvl="1"/>
            <a:endParaRPr lang="en-IN" dirty="0"/>
          </a:p>
        </p:txBody>
      </p:sp>
      <p:graphicFrame>
        <p:nvGraphicFramePr>
          <p:cNvPr id="3" name="Table 2">
            <a:extLst>
              <a:ext uri="{FF2B5EF4-FFF2-40B4-BE49-F238E27FC236}">
                <a16:creationId xmlns:a16="http://schemas.microsoft.com/office/drawing/2014/main" id="{97752E8F-69FA-CEA8-5CE4-61AB697C002B}"/>
              </a:ext>
            </a:extLst>
          </p:cNvPr>
          <p:cNvGraphicFramePr>
            <a:graphicFrameLocks noGrp="1"/>
          </p:cNvGraphicFramePr>
          <p:nvPr>
            <p:extLst>
              <p:ext uri="{D42A27DB-BD31-4B8C-83A1-F6EECF244321}">
                <p14:modId xmlns:p14="http://schemas.microsoft.com/office/powerpoint/2010/main" val="1194353367"/>
              </p:ext>
            </p:extLst>
          </p:nvPr>
        </p:nvGraphicFramePr>
        <p:xfrm>
          <a:off x="1315720" y="4133426"/>
          <a:ext cx="8127999" cy="18542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751641460"/>
                    </a:ext>
                  </a:extLst>
                </a:gridCol>
                <a:gridCol w="2709333">
                  <a:extLst>
                    <a:ext uri="{9D8B030D-6E8A-4147-A177-3AD203B41FA5}">
                      <a16:colId xmlns:a16="http://schemas.microsoft.com/office/drawing/2014/main" val="1590945616"/>
                    </a:ext>
                  </a:extLst>
                </a:gridCol>
                <a:gridCol w="2709333">
                  <a:extLst>
                    <a:ext uri="{9D8B030D-6E8A-4147-A177-3AD203B41FA5}">
                      <a16:colId xmlns:a16="http://schemas.microsoft.com/office/drawing/2014/main" val="1731753616"/>
                    </a:ext>
                  </a:extLst>
                </a:gridCol>
              </a:tblGrid>
              <a:tr h="370840">
                <a:tc>
                  <a:txBody>
                    <a:bodyPr/>
                    <a:lstStyle/>
                    <a:p>
                      <a:r>
                        <a:rPr lang="en-IN" dirty="0"/>
                        <a:t>Model</a:t>
                      </a:r>
                    </a:p>
                  </a:txBody>
                  <a:tcPr/>
                </a:tc>
                <a:tc>
                  <a:txBody>
                    <a:bodyPr/>
                    <a:lstStyle/>
                    <a:p>
                      <a:pPr algn="ctr"/>
                      <a:r>
                        <a:rPr lang="en-IN" dirty="0"/>
                        <a:t>S10</a:t>
                      </a:r>
                    </a:p>
                  </a:txBody>
                  <a:tcPr/>
                </a:tc>
                <a:tc>
                  <a:txBody>
                    <a:bodyPr/>
                    <a:lstStyle/>
                    <a:p>
                      <a:pPr algn="ctr"/>
                      <a:r>
                        <a:rPr lang="en-IN" dirty="0"/>
                        <a:t>S250</a:t>
                      </a:r>
                    </a:p>
                  </a:txBody>
                  <a:tcPr/>
                </a:tc>
                <a:extLst>
                  <a:ext uri="{0D108BD9-81ED-4DB2-BD59-A6C34878D82A}">
                    <a16:rowId xmlns:a16="http://schemas.microsoft.com/office/drawing/2014/main" val="2111787578"/>
                  </a:ext>
                </a:extLst>
              </a:tr>
              <a:tr h="370840">
                <a:tc>
                  <a:txBody>
                    <a:bodyPr/>
                    <a:lstStyle/>
                    <a:p>
                      <a:r>
                        <a:rPr lang="en-IN" dirty="0"/>
                        <a:t>Revenue</a:t>
                      </a:r>
                    </a:p>
                  </a:txBody>
                  <a:tcPr/>
                </a:tc>
                <a:tc>
                  <a:txBody>
                    <a:bodyPr/>
                    <a:lstStyle/>
                    <a:p>
                      <a:pPr algn="ctr"/>
                      <a:r>
                        <a:rPr lang="en-IN" dirty="0"/>
                        <a:t>446.34</a:t>
                      </a:r>
                    </a:p>
                  </a:txBody>
                  <a:tcPr/>
                </a:tc>
                <a:tc>
                  <a:txBody>
                    <a:bodyPr/>
                    <a:lstStyle/>
                    <a:p>
                      <a:pPr algn="ctr"/>
                      <a:r>
                        <a:rPr lang="en-IN" dirty="0"/>
                        <a:t>1381.30</a:t>
                      </a:r>
                    </a:p>
                  </a:txBody>
                  <a:tcPr/>
                </a:tc>
                <a:extLst>
                  <a:ext uri="{0D108BD9-81ED-4DB2-BD59-A6C34878D82A}">
                    <a16:rowId xmlns:a16="http://schemas.microsoft.com/office/drawing/2014/main" val="3065848546"/>
                  </a:ext>
                </a:extLst>
              </a:tr>
              <a:tr h="370840">
                <a:tc>
                  <a:txBody>
                    <a:bodyPr/>
                    <a:lstStyle/>
                    <a:p>
                      <a:r>
                        <a:rPr lang="en-IN" dirty="0"/>
                        <a:t>COGS</a:t>
                      </a:r>
                    </a:p>
                  </a:txBody>
                  <a:tcPr/>
                </a:tc>
                <a:tc>
                  <a:txBody>
                    <a:bodyPr/>
                    <a:lstStyle/>
                    <a:p>
                      <a:pPr algn="ctr"/>
                      <a:r>
                        <a:rPr lang="en-IN" dirty="0"/>
                        <a:t>(274.50)</a:t>
                      </a:r>
                    </a:p>
                  </a:txBody>
                  <a:tcPr/>
                </a:tc>
                <a:tc>
                  <a:txBody>
                    <a:bodyPr/>
                    <a:lstStyle/>
                    <a:p>
                      <a:pPr algn="ctr"/>
                      <a:r>
                        <a:rPr lang="en-IN" dirty="0"/>
                        <a:t>(849.50)</a:t>
                      </a:r>
                    </a:p>
                  </a:txBody>
                  <a:tcPr/>
                </a:tc>
                <a:extLst>
                  <a:ext uri="{0D108BD9-81ED-4DB2-BD59-A6C34878D82A}">
                    <a16:rowId xmlns:a16="http://schemas.microsoft.com/office/drawing/2014/main" val="3143533999"/>
                  </a:ext>
                </a:extLst>
              </a:tr>
              <a:tr h="370840">
                <a:tc>
                  <a:txBody>
                    <a:bodyPr/>
                    <a:lstStyle/>
                    <a:p>
                      <a:r>
                        <a:rPr lang="en-IN" dirty="0"/>
                        <a:t>Distribution costs</a:t>
                      </a:r>
                    </a:p>
                  </a:txBody>
                  <a:tcPr/>
                </a:tc>
                <a:tc>
                  <a:txBody>
                    <a:bodyPr/>
                    <a:lstStyle/>
                    <a:p>
                      <a:pPr algn="ctr"/>
                      <a:r>
                        <a:rPr lang="en-IN" dirty="0"/>
                        <a:t>(54.90)</a:t>
                      </a:r>
                    </a:p>
                  </a:txBody>
                  <a:tcPr/>
                </a:tc>
                <a:tc>
                  <a:txBody>
                    <a:bodyPr/>
                    <a:lstStyle/>
                    <a:p>
                      <a:pPr algn="ctr"/>
                      <a:r>
                        <a:rPr lang="en-IN" dirty="0"/>
                        <a:t>(169.90)</a:t>
                      </a:r>
                    </a:p>
                  </a:txBody>
                  <a:tcPr/>
                </a:tc>
                <a:extLst>
                  <a:ext uri="{0D108BD9-81ED-4DB2-BD59-A6C34878D82A}">
                    <a16:rowId xmlns:a16="http://schemas.microsoft.com/office/drawing/2014/main" val="1422487007"/>
                  </a:ext>
                </a:extLst>
              </a:tr>
              <a:tr h="370840">
                <a:tc>
                  <a:txBody>
                    <a:bodyPr/>
                    <a:lstStyle/>
                    <a:p>
                      <a:r>
                        <a:rPr lang="en-IN" dirty="0"/>
                        <a:t>Profit margin</a:t>
                      </a:r>
                    </a:p>
                  </a:txBody>
                  <a:tcPr/>
                </a:tc>
                <a:tc>
                  <a:txBody>
                    <a:bodyPr/>
                    <a:lstStyle/>
                    <a:p>
                      <a:pPr algn="ctr"/>
                      <a:r>
                        <a:rPr lang="en-IN" dirty="0"/>
                        <a:t>116.94</a:t>
                      </a:r>
                    </a:p>
                  </a:txBody>
                  <a:tcPr/>
                </a:tc>
                <a:tc>
                  <a:txBody>
                    <a:bodyPr/>
                    <a:lstStyle/>
                    <a:p>
                      <a:pPr algn="ctr"/>
                      <a:r>
                        <a:rPr lang="en-IN" dirty="0"/>
                        <a:t>361.90</a:t>
                      </a:r>
                    </a:p>
                  </a:txBody>
                  <a:tcPr/>
                </a:tc>
                <a:extLst>
                  <a:ext uri="{0D108BD9-81ED-4DB2-BD59-A6C34878D82A}">
                    <a16:rowId xmlns:a16="http://schemas.microsoft.com/office/drawing/2014/main" val="1434071757"/>
                  </a:ext>
                </a:extLst>
              </a:tr>
            </a:tbl>
          </a:graphicData>
        </a:graphic>
      </p:graphicFrame>
    </p:spTree>
    <p:extLst>
      <p:ext uri="{BB962C8B-B14F-4D97-AF65-F5344CB8AC3E}">
        <p14:creationId xmlns:p14="http://schemas.microsoft.com/office/powerpoint/2010/main" val="371348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EB2AA-E63B-FCFA-FB41-50029DCAD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108FBE-5DF4-A468-4F3A-123DC5907004}"/>
              </a:ext>
            </a:extLst>
          </p:cNvPr>
          <p:cNvSpPr>
            <a:spLocks noGrp="1"/>
          </p:cNvSpPr>
          <p:nvPr>
            <p:ph type="title"/>
          </p:nvPr>
        </p:nvSpPr>
        <p:spPr>
          <a:xfrm>
            <a:off x="838200" y="365125"/>
            <a:ext cx="10515600" cy="1006475"/>
          </a:xfrm>
        </p:spPr>
        <p:txBody>
          <a:bodyPr/>
          <a:lstStyle/>
          <a:p>
            <a:r>
              <a:rPr lang="en-US" dirty="0"/>
              <a:t>Case 1 – Break even units</a:t>
            </a:r>
            <a:endParaRPr lang="en-IN" dirty="0"/>
          </a:p>
        </p:txBody>
      </p:sp>
      <p:sp>
        <p:nvSpPr>
          <p:cNvPr id="5" name="Content Placeholder 4">
            <a:extLst>
              <a:ext uri="{FF2B5EF4-FFF2-40B4-BE49-F238E27FC236}">
                <a16:creationId xmlns:a16="http://schemas.microsoft.com/office/drawing/2014/main" id="{8DAEC2F0-8770-3361-05AD-2053531E8064}"/>
              </a:ext>
            </a:extLst>
          </p:cNvPr>
          <p:cNvSpPr>
            <a:spLocks noGrp="1"/>
          </p:cNvSpPr>
          <p:nvPr>
            <p:ph idx="1"/>
          </p:nvPr>
        </p:nvSpPr>
        <p:spPr>
          <a:xfrm>
            <a:off x="838200" y="1506971"/>
            <a:ext cx="10515600" cy="4985904"/>
          </a:xfrm>
        </p:spPr>
        <p:txBody>
          <a:bodyPr>
            <a:normAutofit lnSpcReduction="10000"/>
          </a:bodyPr>
          <a:lstStyle/>
          <a:p>
            <a:r>
              <a:rPr lang="en-IN" dirty="0"/>
              <a:t>S10 - Profit margin = Rs. 116.94 (given)</a:t>
            </a:r>
          </a:p>
          <a:p>
            <a:pPr lvl="1"/>
            <a:r>
              <a:rPr lang="en-IN" dirty="0"/>
              <a:t>So breakeven for S10 = 154088 units (approx.)</a:t>
            </a:r>
          </a:p>
          <a:p>
            <a:pPr lvl="1"/>
            <a:r>
              <a:rPr lang="en-IN" dirty="0"/>
              <a:t>116.94 * S10 - 1,80,19,000 = 0, therefore S10 = 154088 units </a:t>
            </a:r>
          </a:p>
          <a:p>
            <a:endParaRPr lang="en-IN" dirty="0"/>
          </a:p>
          <a:p>
            <a:r>
              <a:rPr lang="en-IN" dirty="0"/>
              <a:t>S250 - Profit margin = Rs. 361.90 (given)</a:t>
            </a:r>
          </a:p>
          <a:p>
            <a:pPr lvl="1"/>
            <a:r>
              <a:rPr lang="en-IN" dirty="0"/>
              <a:t>So breakeven for S250 = 49790 units (approx.)</a:t>
            </a:r>
          </a:p>
          <a:p>
            <a:pPr lvl="1"/>
            <a:r>
              <a:rPr lang="en-IN" dirty="0"/>
              <a:t>361.90 * S250 - 1,80,19,000 = 0 therefore S250 = 49790 units</a:t>
            </a:r>
          </a:p>
          <a:p>
            <a:pPr marL="457200" lvl="1" indent="0">
              <a:buNone/>
            </a:pPr>
            <a:endParaRPr lang="en-IN" dirty="0"/>
          </a:p>
          <a:p>
            <a:r>
              <a:rPr lang="en-IN" dirty="0"/>
              <a:t>S250 is more profitable than S10</a:t>
            </a:r>
          </a:p>
          <a:p>
            <a:endParaRPr lang="en-IN" dirty="0"/>
          </a:p>
          <a:p>
            <a:r>
              <a:rPr lang="en-IN" dirty="0"/>
              <a:t>Mixture of S10 and S250 – between 49790 and 154088 units ?</a:t>
            </a:r>
          </a:p>
          <a:p>
            <a:endParaRPr lang="en-IN" dirty="0"/>
          </a:p>
          <a:p>
            <a:pPr marL="457200" lvl="1" indent="0">
              <a:buNone/>
            </a:pPr>
            <a:endParaRPr lang="en-IN" dirty="0"/>
          </a:p>
        </p:txBody>
      </p:sp>
    </p:spTree>
    <p:extLst>
      <p:ext uri="{BB962C8B-B14F-4D97-AF65-F5344CB8AC3E}">
        <p14:creationId xmlns:p14="http://schemas.microsoft.com/office/powerpoint/2010/main" val="26715348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3752</TotalTime>
  <Words>1200</Words>
  <Application>Microsoft Office PowerPoint</Application>
  <PresentationFormat>Widescreen</PresentationFormat>
  <Paragraphs>164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Forecasting Part I Session 5</vt:lpstr>
      <vt:lpstr>Till now…..</vt:lpstr>
      <vt:lpstr>Why is forecasting essential?</vt:lpstr>
      <vt:lpstr>Solving the problems </vt:lpstr>
      <vt:lpstr>Various available options</vt:lpstr>
      <vt:lpstr>Basic financial concepts for forecasting</vt:lpstr>
      <vt:lpstr>Sales forecasting and financial analysis</vt:lpstr>
      <vt:lpstr>ATAR model …. solve</vt:lpstr>
      <vt:lpstr>Sensitivity analysis</vt:lpstr>
      <vt:lpstr>Sensitivity analysis contd…</vt:lpstr>
      <vt:lpstr>Sensitivity analysis contd…</vt:lpstr>
      <vt:lpstr>Break even analysis</vt:lpstr>
      <vt:lpstr>Solve Case 1</vt:lpstr>
      <vt:lpstr>Case 1 –  Find break even units?</vt:lpstr>
      <vt:lpstr>Case 1 – Break even units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Deepika Gupta</dc:creator>
  <cp:lastModifiedBy>Deepika Gupta</cp:lastModifiedBy>
  <cp:revision>78</cp:revision>
  <dcterms:created xsi:type="dcterms:W3CDTF">2020-10-22T16:32:52Z</dcterms:created>
  <dcterms:modified xsi:type="dcterms:W3CDTF">2024-04-06T17:26:05Z</dcterms:modified>
</cp:coreProperties>
</file>