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44" r:id="rId2"/>
    <p:sldId id="264" r:id="rId3"/>
    <p:sldId id="265" r:id="rId4"/>
    <p:sldId id="258" r:id="rId5"/>
    <p:sldId id="438" r:id="rId6"/>
    <p:sldId id="444" r:id="rId7"/>
    <p:sldId id="277" r:id="rId8"/>
    <p:sldId id="415" r:id="rId9"/>
    <p:sldId id="416" r:id="rId10"/>
    <p:sldId id="442" r:id="rId11"/>
    <p:sldId id="443" r:id="rId12"/>
    <p:sldId id="417" r:id="rId13"/>
    <p:sldId id="424" r:id="rId14"/>
    <p:sldId id="440" r:id="rId15"/>
    <p:sldId id="280" r:id="rId16"/>
    <p:sldId id="282" r:id="rId17"/>
    <p:sldId id="270" r:id="rId18"/>
    <p:sldId id="275" r:id="rId19"/>
    <p:sldId id="284" r:id="rId20"/>
    <p:sldId id="286" r:id="rId21"/>
    <p:sldId id="276" r:id="rId22"/>
    <p:sldId id="291" r:id="rId23"/>
    <p:sldId id="279" r:id="rId24"/>
    <p:sldId id="445" r:id="rId25"/>
    <p:sldId id="278" r:id="rId26"/>
    <p:sldId id="446" r:id="rId27"/>
    <p:sldId id="40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epika Gupta" initials="DG" lastIdx="1" clrIdx="0">
    <p:extLst>
      <p:ext uri="{19B8F6BF-5375-455C-9EA6-DF929625EA0E}">
        <p15:presenceInfo xmlns:p15="http://schemas.microsoft.com/office/powerpoint/2012/main" userId="S::deepikag@iimv.ac.in::72a3d59c-996b-41e0-b7c3-7242d1c29c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18" autoAdjust="0"/>
    <p:restoredTop sz="94660"/>
  </p:normalViewPr>
  <p:slideViewPr>
    <p:cSldViewPr snapToGrid="0">
      <p:cViewPr varScale="1">
        <p:scale>
          <a:sx n="71" d="100"/>
          <a:sy n="71" d="100"/>
        </p:scale>
        <p:origin x="52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3A5FD-D5C0-43ED-B73F-5754DF3A31FB}" type="doc">
      <dgm:prSet loTypeId="urn:microsoft.com/office/officeart/2005/8/layout/radial1" loCatId="relationship" qsTypeId="urn:microsoft.com/office/officeart/2005/8/quickstyle/simple3" qsCatId="simple" csTypeId="urn:microsoft.com/office/officeart/2005/8/colors/accent1_2" csCatId="accent1" phldr="1"/>
      <dgm:spPr/>
      <dgm:t>
        <a:bodyPr/>
        <a:lstStyle/>
        <a:p>
          <a:endParaRPr lang="en-IN"/>
        </a:p>
      </dgm:t>
    </dgm:pt>
    <dgm:pt modelId="{AD60D46E-E02C-4032-A48D-773E70A132CF}">
      <dgm:prSet phldrT="[Text]"/>
      <dgm:spPr/>
      <dgm:t>
        <a:bodyPr/>
        <a:lstStyle/>
        <a:p>
          <a:r>
            <a:rPr lang="en-IN" dirty="0"/>
            <a:t>IBM</a:t>
          </a:r>
        </a:p>
      </dgm:t>
    </dgm:pt>
    <dgm:pt modelId="{E3192543-2D18-4D27-8BF9-79FF3FF40285}" type="parTrans" cxnId="{02BA7B6F-B5B9-4697-B9A6-062D62776B10}">
      <dgm:prSet/>
      <dgm:spPr/>
      <dgm:t>
        <a:bodyPr/>
        <a:lstStyle/>
        <a:p>
          <a:endParaRPr lang="en-IN"/>
        </a:p>
      </dgm:t>
    </dgm:pt>
    <dgm:pt modelId="{458682FC-8F47-41DD-A24E-5331021FB915}" type="sibTrans" cxnId="{02BA7B6F-B5B9-4697-B9A6-062D62776B10}">
      <dgm:prSet/>
      <dgm:spPr/>
      <dgm:t>
        <a:bodyPr/>
        <a:lstStyle/>
        <a:p>
          <a:endParaRPr lang="en-IN"/>
        </a:p>
      </dgm:t>
    </dgm:pt>
    <dgm:pt modelId="{6F632401-E2B1-4D31-9B03-4B90DD8C5456}">
      <dgm:prSet phldrT="[Text]" custT="1"/>
      <dgm:spPr/>
      <dgm:t>
        <a:bodyPr/>
        <a:lstStyle/>
        <a:p>
          <a:r>
            <a:rPr lang="en-IN" sz="1600" dirty="0"/>
            <a:t>Toshiba to develop LCD technology</a:t>
          </a:r>
        </a:p>
      </dgm:t>
    </dgm:pt>
    <dgm:pt modelId="{DDCFAB20-9B08-4715-B204-AAE58FF3DAA6}" type="parTrans" cxnId="{68253AD2-8111-45A1-B95F-2A6FC5EEDD3E}">
      <dgm:prSet/>
      <dgm:spPr/>
      <dgm:t>
        <a:bodyPr/>
        <a:lstStyle/>
        <a:p>
          <a:endParaRPr lang="en-IN"/>
        </a:p>
      </dgm:t>
    </dgm:pt>
    <dgm:pt modelId="{119D7537-763B-493D-AE3A-8C4DB02E827D}" type="sibTrans" cxnId="{68253AD2-8111-45A1-B95F-2A6FC5EEDD3E}">
      <dgm:prSet/>
      <dgm:spPr/>
      <dgm:t>
        <a:bodyPr/>
        <a:lstStyle/>
        <a:p>
          <a:endParaRPr lang="en-IN"/>
        </a:p>
      </dgm:t>
    </dgm:pt>
    <dgm:pt modelId="{2AB79AB5-C070-4CBD-8984-CC7BD0AAD6BD}">
      <dgm:prSet phldrT="[Text]" custT="1"/>
      <dgm:spPr/>
      <dgm:t>
        <a:bodyPr/>
        <a:lstStyle/>
        <a:p>
          <a:r>
            <a:rPr lang="en-IN" sz="1600" dirty="0"/>
            <a:t>Microsoft to develop software</a:t>
          </a:r>
        </a:p>
      </dgm:t>
    </dgm:pt>
    <dgm:pt modelId="{4C808F5D-A2CD-4D1A-A1B4-8C2C3760B9F3}" type="parTrans" cxnId="{B5F17C25-7FB9-4DAA-8096-6091414F52AA}">
      <dgm:prSet/>
      <dgm:spPr/>
      <dgm:t>
        <a:bodyPr/>
        <a:lstStyle/>
        <a:p>
          <a:endParaRPr lang="en-IN"/>
        </a:p>
      </dgm:t>
    </dgm:pt>
    <dgm:pt modelId="{11CEC0F4-A39F-4A9D-A4AA-2E5E8B7E41E7}" type="sibTrans" cxnId="{B5F17C25-7FB9-4DAA-8096-6091414F52AA}">
      <dgm:prSet/>
      <dgm:spPr/>
      <dgm:t>
        <a:bodyPr/>
        <a:lstStyle/>
        <a:p>
          <a:endParaRPr lang="en-IN"/>
        </a:p>
      </dgm:t>
    </dgm:pt>
    <dgm:pt modelId="{FF756D88-0722-40CD-934D-FA78FD62B0C6}">
      <dgm:prSet phldrT="[Text]" custT="1"/>
      <dgm:spPr/>
      <dgm:t>
        <a:bodyPr/>
        <a:lstStyle/>
        <a:p>
          <a:r>
            <a:rPr lang="en-IN" sz="1600" dirty="0"/>
            <a:t>Siemens to develop memory technology</a:t>
          </a:r>
        </a:p>
      </dgm:t>
    </dgm:pt>
    <dgm:pt modelId="{04F33788-F1BE-458B-B8C6-CEEBA3F5663B}" type="parTrans" cxnId="{8BD67119-47BA-4043-AAB6-B89C07829E24}">
      <dgm:prSet/>
      <dgm:spPr/>
      <dgm:t>
        <a:bodyPr/>
        <a:lstStyle/>
        <a:p>
          <a:endParaRPr lang="en-IN"/>
        </a:p>
      </dgm:t>
    </dgm:pt>
    <dgm:pt modelId="{B2722799-02CD-49B9-BD89-F2AAC638E949}" type="sibTrans" cxnId="{8BD67119-47BA-4043-AAB6-B89C07829E24}">
      <dgm:prSet/>
      <dgm:spPr/>
      <dgm:t>
        <a:bodyPr/>
        <a:lstStyle/>
        <a:p>
          <a:endParaRPr lang="en-IN"/>
        </a:p>
      </dgm:t>
    </dgm:pt>
    <dgm:pt modelId="{C40BBD13-59FF-40B1-9B1C-681BB81494D2}">
      <dgm:prSet phldrT="[Text]" custT="1"/>
      <dgm:spPr/>
      <dgm:t>
        <a:bodyPr/>
        <a:lstStyle/>
        <a:p>
          <a:r>
            <a:rPr lang="en-IN" sz="1600" dirty="0"/>
            <a:t>Hewlett-Packard to develop operating system for workstations</a:t>
          </a:r>
        </a:p>
      </dgm:t>
    </dgm:pt>
    <dgm:pt modelId="{C8193FB3-3E25-4727-8EA6-F574F25A9747}" type="parTrans" cxnId="{1E13478D-0346-490F-83A1-D99D4C47299D}">
      <dgm:prSet/>
      <dgm:spPr/>
      <dgm:t>
        <a:bodyPr/>
        <a:lstStyle/>
        <a:p>
          <a:endParaRPr lang="en-IN"/>
        </a:p>
      </dgm:t>
    </dgm:pt>
    <dgm:pt modelId="{0AC904DE-F395-4F8C-80BD-CEF262C8A99D}" type="sibTrans" cxnId="{1E13478D-0346-490F-83A1-D99D4C47299D}">
      <dgm:prSet/>
      <dgm:spPr/>
      <dgm:t>
        <a:bodyPr/>
        <a:lstStyle/>
        <a:p>
          <a:endParaRPr lang="en-IN"/>
        </a:p>
      </dgm:t>
    </dgm:pt>
    <dgm:pt modelId="{78DDA842-9E5E-4166-961A-C000C0E9706C}">
      <dgm:prSet phldrT="[Text]" custT="1"/>
      <dgm:spPr/>
      <dgm:t>
        <a:bodyPr/>
        <a:lstStyle/>
        <a:p>
          <a:r>
            <a:rPr lang="en-IN" sz="1600" dirty="0"/>
            <a:t>Cisco Systems to develop security systems</a:t>
          </a:r>
        </a:p>
      </dgm:t>
    </dgm:pt>
    <dgm:pt modelId="{524656BE-756D-4016-BB86-FFDA9D2FE2A5}" type="parTrans" cxnId="{53AFC298-C34D-42CF-B247-CD20B29BEBEC}">
      <dgm:prSet/>
      <dgm:spPr/>
      <dgm:t>
        <a:bodyPr/>
        <a:lstStyle/>
        <a:p>
          <a:endParaRPr lang="en-IN"/>
        </a:p>
      </dgm:t>
    </dgm:pt>
    <dgm:pt modelId="{B149A170-97FF-4989-BFA1-327A7BD4FE1B}" type="sibTrans" cxnId="{53AFC298-C34D-42CF-B247-CD20B29BEBEC}">
      <dgm:prSet/>
      <dgm:spPr/>
      <dgm:t>
        <a:bodyPr/>
        <a:lstStyle/>
        <a:p>
          <a:endParaRPr lang="en-IN"/>
        </a:p>
      </dgm:t>
    </dgm:pt>
    <dgm:pt modelId="{959AD58F-CF63-468B-9070-9C3C6BC793E9}">
      <dgm:prSet phldrT="[Text]" custT="1"/>
      <dgm:spPr/>
      <dgm:t>
        <a:bodyPr/>
        <a:lstStyle/>
        <a:p>
          <a:r>
            <a:rPr lang="en-IN" sz="1600" dirty="0"/>
            <a:t>Real Networks to develop online digital services</a:t>
          </a:r>
        </a:p>
      </dgm:t>
    </dgm:pt>
    <dgm:pt modelId="{C0FFDFBA-7D89-4259-B454-B5A9DC870284}" type="parTrans" cxnId="{46774C3E-E7FF-432B-929F-E5CFCF9E9450}">
      <dgm:prSet/>
      <dgm:spPr/>
      <dgm:t>
        <a:bodyPr/>
        <a:lstStyle/>
        <a:p>
          <a:endParaRPr lang="en-IN"/>
        </a:p>
      </dgm:t>
    </dgm:pt>
    <dgm:pt modelId="{DCADA6D6-CC2F-425C-B015-2C1DEC568F66}" type="sibTrans" cxnId="{46774C3E-E7FF-432B-929F-E5CFCF9E9450}">
      <dgm:prSet/>
      <dgm:spPr/>
      <dgm:t>
        <a:bodyPr/>
        <a:lstStyle/>
        <a:p>
          <a:endParaRPr lang="en-IN"/>
        </a:p>
      </dgm:t>
    </dgm:pt>
    <dgm:pt modelId="{894B8A02-548D-478B-A530-80E2A5AB9696}">
      <dgm:prSet phldrT="[Text]" custT="1"/>
      <dgm:spPr/>
      <dgm:t>
        <a:bodyPr/>
        <a:lstStyle/>
        <a:p>
          <a:r>
            <a:rPr lang="en-IN" sz="1600" dirty="0"/>
            <a:t>Infineon to develop microchip technology</a:t>
          </a:r>
        </a:p>
      </dgm:t>
    </dgm:pt>
    <dgm:pt modelId="{FE48D2F4-DD1C-426D-9089-A08B54C34430}" type="parTrans" cxnId="{63D7C7B7-696B-47D9-8E31-463C5734A923}">
      <dgm:prSet/>
      <dgm:spPr/>
      <dgm:t>
        <a:bodyPr/>
        <a:lstStyle/>
        <a:p>
          <a:endParaRPr lang="en-IN"/>
        </a:p>
      </dgm:t>
    </dgm:pt>
    <dgm:pt modelId="{04E75103-1908-4F66-A5CF-C4A518CD25A7}" type="sibTrans" cxnId="{63D7C7B7-696B-47D9-8E31-463C5734A923}">
      <dgm:prSet/>
      <dgm:spPr/>
      <dgm:t>
        <a:bodyPr/>
        <a:lstStyle/>
        <a:p>
          <a:endParaRPr lang="en-IN"/>
        </a:p>
      </dgm:t>
    </dgm:pt>
    <dgm:pt modelId="{02893683-2BB1-483C-95B7-E408757DE00E}" type="pres">
      <dgm:prSet presAssocID="{4983A5FD-D5C0-43ED-B73F-5754DF3A31FB}" presName="cycle" presStyleCnt="0">
        <dgm:presLayoutVars>
          <dgm:chMax val="1"/>
          <dgm:dir/>
          <dgm:animLvl val="ctr"/>
          <dgm:resizeHandles val="exact"/>
        </dgm:presLayoutVars>
      </dgm:prSet>
      <dgm:spPr/>
    </dgm:pt>
    <dgm:pt modelId="{7B1A4FB7-04A1-4A24-B734-31D6FB20F1B9}" type="pres">
      <dgm:prSet presAssocID="{AD60D46E-E02C-4032-A48D-773E70A132CF}" presName="centerShape" presStyleLbl="node0" presStyleIdx="0" presStyleCnt="1"/>
      <dgm:spPr/>
    </dgm:pt>
    <dgm:pt modelId="{855233CF-5E63-4CE3-A92D-0B176CECA87B}" type="pres">
      <dgm:prSet presAssocID="{DDCFAB20-9B08-4715-B204-AAE58FF3DAA6}" presName="Name9" presStyleLbl="parChTrans1D2" presStyleIdx="0" presStyleCnt="7"/>
      <dgm:spPr/>
    </dgm:pt>
    <dgm:pt modelId="{DD61BEF6-3D3A-46D6-99B1-DCA2CFA07B70}" type="pres">
      <dgm:prSet presAssocID="{DDCFAB20-9B08-4715-B204-AAE58FF3DAA6}" presName="connTx" presStyleLbl="parChTrans1D2" presStyleIdx="0" presStyleCnt="7"/>
      <dgm:spPr/>
    </dgm:pt>
    <dgm:pt modelId="{4C4128FA-0821-4C36-A403-921AD3FD84A6}" type="pres">
      <dgm:prSet presAssocID="{6F632401-E2B1-4D31-9B03-4B90DD8C5456}" presName="node" presStyleLbl="node1" presStyleIdx="0" presStyleCnt="7">
        <dgm:presLayoutVars>
          <dgm:bulletEnabled val="1"/>
        </dgm:presLayoutVars>
      </dgm:prSet>
      <dgm:spPr/>
    </dgm:pt>
    <dgm:pt modelId="{E6080C81-4AB6-4209-88E2-559B4106FEB5}" type="pres">
      <dgm:prSet presAssocID="{4C808F5D-A2CD-4D1A-A1B4-8C2C3760B9F3}" presName="Name9" presStyleLbl="parChTrans1D2" presStyleIdx="1" presStyleCnt="7"/>
      <dgm:spPr/>
    </dgm:pt>
    <dgm:pt modelId="{E6C6F39B-A4C6-477B-A4E5-6C4CC9229A50}" type="pres">
      <dgm:prSet presAssocID="{4C808F5D-A2CD-4D1A-A1B4-8C2C3760B9F3}" presName="connTx" presStyleLbl="parChTrans1D2" presStyleIdx="1" presStyleCnt="7"/>
      <dgm:spPr/>
    </dgm:pt>
    <dgm:pt modelId="{A448980B-E5F6-4803-93D8-D8C212DA92AA}" type="pres">
      <dgm:prSet presAssocID="{2AB79AB5-C070-4CBD-8984-CC7BD0AAD6BD}" presName="node" presStyleLbl="node1" presStyleIdx="1" presStyleCnt="7">
        <dgm:presLayoutVars>
          <dgm:bulletEnabled val="1"/>
        </dgm:presLayoutVars>
      </dgm:prSet>
      <dgm:spPr/>
    </dgm:pt>
    <dgm:pt modelId="{1AB6C4C6-BA92-4F26-979D-14CD8F885C8F}" type="pres">
      <dgm:prSet presAssocID="{04F33788-F1BE-458B-B8C6-CEEBA3F5663B}" presName="Name9" presStyleLbl="parChTrans1D2" presStyleIdx="2" presStyleCnt="7"/>
      <dgm:spPr/>
    </dgm:pt>
    <dgm:pt modelId="{BEB4F23E-2B9C-4383-9D2D-102AFDE1F881}" type="pres">
      <dgm:prSet presAssocID="{04F33788-F1BE-458B-B8C6-CEEBA3F5663B}" presName="connTx" presStyleLbl="parChTrans1D2" presStyleIdx="2" presStyleCnt="7"/>
      <dgm:spPr/>
    </dgm:pt>
    <dgm:pt modelId="{BAE7B917-61B7-449E-A28C-0A4501EA3369}" type="pres">
      <dgm:prSet presAssocID="{FF756D88-0722-40CD-934D-FA78FD62B0C6}" presName="node" presStyleLbl="node1" presStyleIdx="2" presStyleCnt="7">
        <dgm:presLayoutVars>
          <dgm:bulletEnabled val="1"/>
        </dgm:presLayoutVars>
      </dgm:prSet>
      <dgm:spPr/>
    </dgm:pt>
    <dgm:pt modelId="{09CB0C49-DF55-4CB2-9EF6-93351CB57F60}" type="pres">
      <dgm:prSet presAssocID="{C8193FB3-3E25-4727-8EA6-F574F25A9747}" presName="Name9" presStyleLbl="parChTrans1D2" presStyleIdx="3" presStyleCnt="7"/>
      <dgm:spPr/>
    </dgm:pt>
    <dgm:pt modelId="{A6753A13-CC4E-44B4-A549-7B204F288914}" type="pres">
      <dgm:prSet presAssocID="{C8193FB3-3E25-4727-8EA6-F574F25A9747}" presName="connTx" presStyleLbl="parChTrans1D2" presStyleIdx="3" presStyleCnt="7"/>
      <dgm:spPr/>
    </dgm:pt>
    <dgm:pt modelId="{5A553F0C-7E27-49DB-A292-FFC305A1811E}" type="pres">
      <dgm:prSet presAssocID="{C40BBD13-59FF-40B1-9B1C-681BB81494D2}" presName="node" presStyleLbl="node1" presStyleIdx="3" presStyleCnt="7" custScaleX="136944" custRadScaleRad="104426" custRadScaleInc="-18103">
        <dgm:presLayoutVars>
          <dgm:bulletEnabled val="1"/>
        </dgm:presLayoutVars>
      </dgm:prSet>
      <dgm:spPr/>
    </dgm:pt>
    <dgm:pt modelId="{F0DA32BE-5EF4-4B85-8822-41C594733849}" type="pres">
      <dgm:prSet presAssocID="{524656BE-756D-4016-BB86-FFDA9D2FE2A5}" presName="Name9" presStyleLbl="parChTrans1D2" presStyleIdx="4" presStyleCnt="7"/>
      <dgm:spPr/>
    </dgm:pt>
    <dgm:pt modelId="{28F22543-7A47-4D5E-B799-63BD6FD71E3A}" type="pres">
      <dgm:prSet presAssocID="{524656BE-756D-4016-BB86-FFDA9D2FE2A5}" presName="connTx" presStyleLbl="parChTrans1D2" presStyleIdx="4" presStyleCnt="7"/>
      <dgm:spPr/>
    </dgm:pt>
    <dgm:pt modelId="{4D3327DA-17E7-4B59-85A2-CCDBE4A5530B}" type="pres">
      <dgm:prSet presAssocID="{78DDA842-9E5E-4166-961A-C000C0E9706C}" presName="node" presStyleLbl="node1" presStyleIdx="4" presStyleCnt="7" custScaleX="118773">
        <dgm:presLayoutVars>
          <dgm:bulletEnabled val="1"/>
        </dgm:presLayoutVars>
      </dgm:prSet>
      <dgm:spPr/>
    </dgm:pt>
    <dgm:pt modelId="{62702ABF-9477-4F2B-A649-B9556F76A555}" type="pres">
      <dgm:prSet presAssocID="{C0FFDFBA-7D89-4259-B454-B5A9DC870284}" presName="Name9" presStyleLbl="parChTrans1D2" presStyleIdx="5" presStyleCnt="7"/>
      <dgm:spPr/>
    </dgm:pt>
    <dgm:pt modelId="{D8DADE83-7850-4E2B-B16D-73FB3C058F35}" type="pres">
      <dgm:prSet presAssocID="{C0FFDFBA-7D89-4259-B454-B5A9DC870284}" presName="connTx" presStyleLbl="parChTrans1D2" presStyleIdx="5" presStyleCnt="7"/>
      <dgm:spPr/>
    </dgm:pt>
    <dgm:pt modelId="{6689B177-F9CF-428C-8D95-8E42F3D0550C}" type="pres">
      <dgm:prSet presAssocID="{959AD58F-CF63-468B-9070-9C3C6BC793E9}" presName="node" presStyleLbl="node1" presStyleIdx="5" presStyleCnt="7">
        <dgm:presLayoutVars>
          <dgm:bulletEnabled val="1"/>
        </dgm:presLayoutVars>
      </dgm:prSet>
      <dgm:spPr/>
    </dgm:pt>
    <dgm:pt modelId="{75728211-9F68-4DFD-93E5-72A26868253C}" type="pres">
      <dgm:prSet presAssocID="{FE48D2F4-DD1C-426D-9089-A08B54C34430}" presName="Name9" presStyleLbl="parChTrans1D2" presStyleIdx="6" presStyleCnt="7"/>
      <dgm:spPr/>
    </dgm:pt>
    <dgm:pt modelId="{7EA856AC-CD85-4C00-8898-AA8DAC94BC8B}" type="pres">
      <dgm:prSet presAssocID="{FE48D2F4-DD1C-426D-9089-A08B54C34430}" presName="connTx" presStyleLbl="parChTrans1D2" presStyleIdx="6" presStyleCnt="7"/>
      <dgm:spPr/>
    </dgm:pt>
    <dgm:pt modelId="{7014CF74-411F-4D21-9F8B-0258C2330F08}" type="pres">
      <dgm:prSet presAssocID="{894B8A02-548D-478B-A530-80E2A5AB9696}" presName="node" presStyleLbl="node1" presStyleIdx="6" presStyleCnt="7">
        <dgm:presLayoutVars>
          <dgm:bulletEnabled val="1"/>
        </dgm:presLayoutVars>
      </dgm:prSet>
      <dgm:spPr/>
    </dgm:pt>
  </dgm:ptLst>
  <dgm:cxnLst>
    <dgm:cxn modelId="{EB535A05-E510-428D-B157-1FF3FFDABA58}" type="presOf" srcId="{C40BBD13-59FF-40B1-9B1C-681BB81494D2}" destId="{5A553F0C-7E27-49DB-A292-FFC305A1811E}" srcOrd="0" destOrd="0" presId="urn:microsoft.com/office/officeart/2005/8/layout/radial1"/>
    <dgm:cxn modelId="{5E9FB207-2F82-4151-84BE-4E47532247D0}" type="presOf" srcId="{C8193FB3-3E25-4727-8EA6-F574F25A9747}" destId="{A6753A13-CC4E-44B4-A549-7B204F288914}" srcOrd="1" destOrd="0" presId="urn:microsoft.com/office/officeart/2005/8/layout/radial1"/>
    <dgm:cxn modelId="{5FCAB30C-478C-401B-BBCE-E4DE050BCAC0}" type="presOf" srcId="{524656BE-756D-4016-BB86-FFDA9D2FE2A5}" destId="{28F22543-7A47-4D5E-B799-63BD6FD71E3A}" srcOrd="1" destOrd="0" presId="urn:microsoft.com/office/officeart/2005/8/layout/radial1"/>
    <dgm:cxn modelId="{315A1E10-8749-4290-90BC-0D2490723085}" type="presOf" srcId="{FF756D88-0722-40CD-934D-FA78FD62B0C6}" destId="{BAE7B917-61B7-449E-A28C-0A4501EA3369}" srcOrd="0" destOrd="0" presId="urn:microsoft.com/office/officeart/2005/8/layout/radial1"/>
    <dgm:cxn modelId="{7BDA6B13-6A73-4A2D-8C08-0E7D203BC74B}" type="presOf" srcId="{AD60D46E-E02C-4032-A48D-773E70A132CF}" destId="{7B1A4FB7-04A1-4A24-B734-31D6FB20F1B9}" srcOrd="0" destOrd="0" presId="urn:microsoft.com/office/officeart/2005/8/layout/radial1"/>
    <dgm:cxn modelId="{8BD67119-47BA-4043-AAB6-B89C07829E24}" srcId="{AD60D46E-E02C-4032-A48D-773E70A132CF}" destId="{FF756D88-0722-40CD-934D-FA78FD62B0C6}" srcOrd="2" destOrd="0" parTransId="{04F33788-F1BE-458B-B8C6-CEEBA3F5663B}" sibTransId="{B2722799-02CD-49B9-BD89-F2AAC638E949}"/>
    <dgm:cxn modelId="{E4F6091E-4084-48C6-AA8C-F4B388803B68}" type="presOf" srcId="{04F33788-F1BE-458B-B8C6-CEEBA3F5663B}" destId="{1AB6C4C6-BA92-4F26-979D-14CD8F885C8F}" srcOrd="0" destOrd="0" presId="urn:microsoft.com/office/officeart/2005/8/layout/radial1"/>
    <dgm:cxn modelId="{754B7F1E-21BD-4413-AA5D-9A1125C96051}" type="presOf" srcId="{4C808F5D-A2CD-4D1A-A1B4-8C2C3760B9F3}" destId="{E6080C81-4AB6-4209-88E2-559B4106FEB5}" srcOrd="0" destOrd="0" presId="urn:microsoft.com/office/officeart/2005/8/layout/radial1"/>
    <dgm:cxn modelId="{B5F17C25-7FB9-4DAA-8096-6091414F52AA}" srcId="{AD60D46E-E02C-4032-A48D-773E70A132CF}" destId="{2AB79AB5-C070-4CBD-8984-CC7BD0AAD6BD}" srcOrd="1" destOrd="0" parTransId="{4C808F5D-A2CD-4D1A-A1B4-8C2C3760B9F3}" sibTransId="{11CEC0F4-A39F-4A9D-A4AA-2E5E8B7E41E7}"/>
    <dgm:cxn modelId="{106D7030-18DB-4657-8023-DD3D45992019}" type="presOf" srcId="{C0FFDFBA-7D89-4259-B454-B5A9DC870284}" destId="{62702ABF-9477-4F2B-A649-B9556F76A555}" srcOrd="0" destOrd="0" presId="urn:microsoft.com/office/officeart/2005/8/layout/radial1"/>
    <dgm:cxn modelId="{46774C3E-E7FF-432B-929F-E5CFCF9E9450}" srcId="{AD60D46E-E02C-4032-A48D-773E70A132CF}" destId="{959AD58F-CF63-468B-9070-9C3C6BC793E9}" srcOrd="5" destOrd="0" parTransId="{C0FFDFBA-7D89-4259-B454-B5A9DC870284}" sibTransId="{DCADA6D6-CC2F-425C-B015-2C1DEC568F66}"/>
    <dgm:cxn modelId="{371C473F-51CF-45B2-84D5-18C0D07AF58E}" type="presOf" srcId="{959AD58F-CF63-468B-9070-9C3C6BC793E9}" destId="{6689B177-F9CF-428C-8D95-8E42F3D0550C}" srcOrd="0" destOrd="0" presId="urn:microsoft.com/office/officeart/2005/8/layout/radial1"/>
    <dgm:cxn modelId="{9A40EA5E-0384-4F54-BA52-8F0445D7867A}" type="presOf" srcId="{524656BE-756D-4016-BB86-FFDA9D2FE2A5}" destId="{F0DA32BE-5EF4-4B85-8822-41C594733849}" srcOrd="0" destOrd="0" presId="urn:microsoft.com/office/officeart/2005/8/layout/radial1"/>
    <dgm:cxn modelId="{1CF23F43-F8E5-4FD9-B470-CD7B27F42B43}" type="presOf" srcId="{C0FFDFBA-7D89-4259-B454-B5A9DC870284}" destId="{D8DADE83-7850-4E2B-B16D-73FB3C058F35}" srcOrd="1" destOrd="0" presId="urn:microsoft.com/office/officeart/2005/8/layout/radial1"/>
    <dgm:cxn modelId="{7BDF6743-E008-4474-939A-782DD085E446}" type="presOf" srcId="{4983A5FD-D5C0-43ED-B73F-5754DF3A31FB}" destId="{02893683-2BB1-483C-95B7-E408757DE00E}" srcOrd="0" destOrd="0" presId="urn:microsoft.com/office/officeart/2005/8/layout/radial1"/>
    <dgm:cxn modelId="{383DD76C-7E67-44B9-AC2D-30655D137447}" type="presOf" srcId="{C8193FB3-3E25-4727-8EA6-F574F25A9747}" destId="{09CB0C49-DF55-4CB2-9EF6-93351CB57F60}" srcOrd="0" destOrd="0" presId="urn:microsoft.com/office/officeart/2005/8/layout/radial1"/>
    <dgm:cxn modelId="{8D6F4F6E-DEBB-49DC-8613-BE4235517697}" type="presOf" srcId="{894B8A02-548D-478B-A530-80E2A5AB9696}" destId="{7014CF74-411F-4D21-9F8B-0258C2330F08}" srcOrd="0" destOrd="0" presId="urn:microsoft.com/office/officeart/2005/8/layout/radial1"/>
    <dgm:cxn modelId="{02BA7B6F-B5B9-4697-B9A6-062D62776B10}" srcId="{4983A5FD-D5C0-43ED-B73F-5754DF3A31FB}" destId="{AD60D46E-E02C-4032-A48D-773E70A132CF}" srcOrd="0" destOrd="0" parTransId="{E3192543-2D18-4D27-8BF9-79FF3FF40285}" sibTransId="{458682FC-8F47-41DD-A24E-5331021FB915}"/>
    <dgm:cxn modelId="{124F3B7D-BE3E-4532-B9E4-5530F00F47CB}" type="presOf" srcId="{2AB79AB5-C070-4CBD-8984-CC7BD0AAD6BD}" destId="{A448980B-E5F6-4803-93D8-D8C212DA92AA}" srcOrd="0" destOrd="0" presId="urn:microsoft.com/office/officeart/2005/8/layout/radial1"/>
    <dgm:cxn modelId="{26C14E8A-B647-4217-A5EB-88FBAC0C6506}" type="presOf" srcId="{04F33788-F1BE-458B-B8C6-CEEBA3F5663B}" destId="{BEB4F23E-2B9C-4383-9D2D-102AFDE1F881}" srcOrd="1" destOrd="0" presId="urn:microsoft.com/office/officeart/2005/8/layout/radial1"/>
    <dgm:cxn modelId="{6D7C5A8C-E123-4D02-875E-06F271648ECA}" type="presOf" srcId="{DDCFAB20-9B08-4715-B204-AAE58FF3DAA6}" destId="{DD61BEF6-3D3A-46D6-99B1-DCA2CFA07B70}" srcOrd="1" destOrd="0" presId="urn:microsoft.com/office/officeart/2005/8/layout/radial1"/>
    <dgm:cxn modelId="{D8A1088D-9CFA-44A1-906B-CF0BCE449834}" type="presOf" srcId="{6F632401-E2B1-4D31-9B03-4B90DD8C5456}" destId="{4C4128FA-0821-4C36-A403-921AD3FD84A6}" srcOrd="0" destOrd="0" presId="urn:microsoft.com/office/officeart/2005/8/layout/radial1"/>
    <dgm:cxn modelId="{1E13478D-0346-490F-83A1-D99D4C47299D}" srcId="{AD60D46E-E02C-4032-A48D-773E70A132CF}" destId="{C40BBD13-59FF-40B1-9B1C-681BB81494D2}" srcOrd="3" destOrd="0" parTransId="{C8193FB3-3E25-4727-8EA6-F574F25A9747}" sibTransId="{0AC904DE-F395-4F8C-80BD-CEF262C8A99D}"/>
    <dgm:cxn modelId="{53AFC298-C34D-42CF-B247-CD20B29BEBEC}" srcId="{AD60D46E-E02C-4032-A48D-773E70A132CF}" destId="{78DDA842-9E5E-4166-961A-C000C0E9706C}" srcOrd="4" destOrd="0" parTransId="{524656BE-756D-4016-BB86-FFDA9D2FE2A5}" sibTransId="{B149A170-97FF-4989-BFA1-327A7BD4FE1B}"/>
    <dgm:cxn modelId="{962E7EB5-D700-4BF6-B53B-E64050374500}" type="presOf" srcId="{FE48D2F4-DD1C-426D-9089-A08B54C34430}" destId="{7EA856AC-CD85-4C00-8898-AA8DAC94BC8B}" srcOrd="1" destOrd="0" presId="urn:microsoft.com/office/officeart/2005/8/layout/radial1"/>
    <dgm:cxn modelId="{63D7C7B7-696B-47D9-8E31-463C5734A923}" srcId="{AD60D46E-E02C-4032-A48D-773E70A132CF}" destId="{894B8A02-548D-478B-A530-80E2A5AB9696}" srcOrd="6" destOrd="0" parTransId="{FE48D2F4-DD1C-426D-9089-A08B54C34430}" sibTransId="{04E75103-1908-4F66-A5CF-C4A518CD25A7}"/>
    <dgm:cxn modelId="{39357ABD-E83E-467D-8E59-B9804A7AC84B}" type="presOf" srcId="{78DDA842-9E5E-4166-961A-C000C0E9706C}" destId="{4D3327DA-17E7-4B59-85A2-CCDBE4A5530B}" srcOrd="0" destOrd="0" presId="urn:microsoft.com/office/officeart/2005/8/layout/radial1"/>
    <dgm:cxn modelId="{9F52A1C4-0743-44ED-984E-1762CE199D21}" type="presOf" srcId="{DDCFAB20-9B08-4715-B204-AAE58FF3DAA6}" destId="{855233CF-5E63-4CE3-A92D-0B176CECA87B}" srcOrd="0" destOrd="0" presId="urn:microsoft.com/office/officeart/2005/8/layout/radial1"/>
    <dgm:cxn modelId="{5F1504CA-3CDE-4BD4-80FC-485D72BD0357}" type="presOf" srcId="{FE48D2F4-DD1C-426D-9089-A08B54C34430}" destId="{75728211-9F68-4DFD-93E5-72A26868253C}" srcOrd="0" destOrd="0" presId="urn:microsoft.com/office/officeart/2005/8/layout/radial1"/>
    <dgm:cxn modelId="{68253AD2-8111-45A1-B95F-2A6FC5EEDD3E}" srcId="{AD60D46E-E02C-4032-A48D-773E70A132CF}" destId="{6F632401-E2B1-4D31-9B03-4B90DD8C5456}" srcOrd="0" destOrd="0" parTransId="{DDCFAB20-9B08-4715-B204-AAE58FF3DAA6}" sibTransId="{119D7537-763B-493D-AE3A-8C4DB02E827D}"/>
    <dgm:cxn modelId="{67603FDF-0C25-49A5-BE93-7788D4919E0C}" type="presOf" srcId="{4C808F5D-A2CD-4D1A-A1B4-8C2C3760B9F3}" destId="{E6C6F39B-A4C6-477B-A4E5-6C4CC9229A50}" srcOrd="1" destOrd="0" presId="urn:microsoft.com/office/officeart/2005/8/layout/radial1"/>
    <dgm:cxn modelId="{5A8592EE-2355-4572-87BC-88DA14F332E2}" type="presParOf" srcId="{02893683-2BB1-483C-95B7-E408757DE00E}" destId="{7B1A4FB7-04A1-4A24-B734-31D6FB20F1B9}" srcOrd="0" destOrd="0" presId="urn:microsoft.com/office/officeart/2005/8/layout/radial1"/>
    <dgm:cxn modelId="{75DA5117-95C1-492F-A2B0-92E11025084F}" type="presParOf" srcId="{02893683-2BB1-483C-95B7-E408757DE00E}" destId="{855233CF-5E63-4CE3-A92D-0B176CECA87B}" srcOrd="1" destOrd="0" presId="urn:microsoft.com/office/officeart/2005/8/layout/radial1"/>
    <dgm:cxn modelId="{9934AC09-F56E-4402-B32A-42CDB9613500}" type="presParOf" srcId="{855233CF-5E63-4CE3-A92D-0B176CECA87B}" destId="{DD61BEF6-3D3A-46D6-99B1-DCA2CFA07B70}" srcOrd="0" destOrd="0" presId="urn:microsoft.com/office/officeart/2005/8/layout/radial1"/>
    <dgm:cxn modelId="{238784CF-5BF6-47EC-A466-5E91FF934077}" type="presParOf" srcId="{02893683-2BB1-483C-95B7-E408757DE00E}" destId="{4C4128FA-0821-4C36-A403-921AD3FD84A6}" srcOrd="2" destOrd="0" presId="urn:microsoft.com/office/officeart/2005/8/layout/radial1"/>
    <dgm:cxn modelId="{A45CE589-DC37-4D68-B71E-C6EAECB8965B}" type="presParOf" srcId="{02893683-2BB1-483C-95B7-E408757DE00E}" destId="{E6080C81-4AB6-4209-88E2-559B4106FEB5}" srcOrd="3" destOrd="0" presId="urn:microsoft.com/office/officeart/2005/8/layout/radial1"/>
    <dgm:cxn modelId="{3E19CBC7-AF09-4A6C-983D-6259F313E183}" type="presParOf" srcId="{E6080C81-4AB6-4209-88E2-559B4106FEB5}" destId="{E6C6F39B-A4C6-477B-A4E5-6C4CC9229A50}" srcOrd="0" destOrd="0" presId="urn:microsoft.com/office/officeart/2005/8/layout/radial1"/>
    <dgm:cxn modelId="{283F83A0-D287-44E0-B013-0814B7B8B738}" type="presParOf" srcId="{02893683-2BB1-483C-95B7-E408757DE00E}" destId="{A448980B-E5F6-4803-93D8-D8C212DA92AA}" srcOrd="4" destOrd="0" presId="urn:microsoft.com/office/officeart/2005/8/layout/radial1"/>
    <dgm:cxn modelId="{7587E67A-8EE2-4BBA-ACF1-8EA200DDA460}" type="presParOf" srcId="{02893683-2BB1-483C-95B7-E408757DE00E}" destId="{1AB6C4C6-BA92-4F26-979D-14CD8F885C8F}" srcOrd="5" destOrd="0" presId="urn:microsoft.com/office/officeart/2005/8/layout/radial1"/>
    <dgm:cxn modelId="{6FD0CAE6-2EE7-4A5F-97F1-4003CAA4917D}" type="presParOf" srcId="{1AB6C4C6-BA92-4F26-979D-14CD8F885C8F}" destId="{BEB4F23E-2B9C-4383-9D2D-102AFDE1F881}" srcOrd="0" destOrd="0" presId="urn:microsoft.com/office/officeart/2005/8/layout/radial1"/>
    <dgm:cxn modelId="{C48F7B65-4CB1-4842-81B7-2A846A99D369}" type="presParOf" srcId="{02893683-2BB1-483C-95B7-E408757DE00E}" destId="{BAE7B917-61B7-449E-A28C-0A4501EA3369}" srcOrd="6" destOrd="0" presId="urn:microsoft.com/office/officeart/2005/8/layout/radial1"/>
    <dgm:cxn modelId="{596F677D-9D75-4137-96C3-4BD6D4D958C3}" type="presParOf" srcId="{02893683-2BB1-483C-95B7-E408757DE00E}" destId="{09CB0C49-DF55-4CB2-9EF6-93351CB57F60}" srcOrd="7" destOrd="0" presId="urn:microsoft.com/office/officeart/2005/8/layout/radial1"/>
    <dgm:cxn modelId="{A741375D-9D59-4747-BE6C-6A4A43C04C50}" type="presParOf" srcId="{09CB0C49-DF55-4CB2-9EF6-93351CB57F60}" destId="{A6753A13-CC4E-44B4-A549-7B204F288914}" srcOrd="0" destOrd="0" presId="urn:microsoft.com/office/officeart/2005/8/layout/radial1"/>
    <dgm:cxn modelId="{564B8454-0B7D-488B-A7DB-11686483CE26}" type="presParOf" srcId="{02893683-2BB1-483C-95B7-E408757DE00E}" destId="{5A553F0C-7E27-49DB-A292-FFC305A1811E}" srcOrd="8" destOrd="0" presId="urn:microsoft.com/office/officeart/2005/8/layout/radial1"/>
    <dgm:cxn modelId="{0BF7FC52-8D55-454C-8160-F4771E27252E}" type="presParOf" srcId="{02893683-2BB1-483C-95B7-E408757DE00E}" destId="{F0DA32BE-5EF4-4B85-8822-41C594733849}" srcOrd="9" destOrd="0" presId="urn:microsoft.com/office/officeart/2005/8/layout/radial1"/>
    <dgm:cxn modelId="{4BBFA412-1EF5-4BA9-BE1D-ECD438006C8B}" type="presParOf" srcId="{F0DA32BE-5EF4-4B85-8822-41C594733849}" destId="{28F22543-7A47-4D5E-B799-63BD6FD71E3A}" srcOrd="0" destOrd="0" presId="urn:microsoft.com/office/officeart/2005/8/layout/radial1"/>
    <dgm:cxn modelId="{B7CB6D42-DFC7-4020-BBE6-AFD03F3F5903}" type="presParOf" srcId="{02893683-2BB1-483C-95B7-E408757DE00E}" destId="{4D3327DA-17E7-4B59-85A2-CCDBE4A5530B}" srcOrd="10" destOrd="0" presId="urn:microsoft.com/office/officeart/2005/8/layout/radial1"/>
    <dgm:cxn modelId="{CC353B70-F885-4875-BC73-00EAC2D98A00}" type="presParOf" srcId="{02893683-2BB1-483C-95B7-E408757DE00E}" destId="{62702ABF-9477-4F2B-A649-B9556F76A555}" srcOrd="11" destOrd="0" presId="urn:microsoft.com/office/officeart/2005/8/layout/radial1"/>
    <dgm:cxn modelId="{A278C3BF-EC17-42B3-A72E-9B8E7D8E0F1D}" type="presParOf" srcId="{62702ABF-9477-4F2B-A649-B9556F76A555}" destId="{D8DADE83-7850-4E2B-B16D-73FB3C058F35}" srcOrd="0" destOrd="0" presId="urn:microsoft.com/office/officeart/2005/8/layout/radial1"/>
    <dgm:cxn modelId="{02D392A6-9E17-4892-8A48-4463B3D11058}" type="presParOf" srcId="{02893683-2BB1-483C-95B7-E408757DE00E}" destId="{6689B177-F9CF-428C-8D95-8E42F3D0550C}" srcOrd="12" destOrd="0" presId="urn:microsoft.com/office/officeart/2005/8/layout/radial1"/>
    <dgm:cxn modelId="{2B9E153E-7502-449E-B28F-ED56791DC13E}" type="presParOf" srcId="{02893683-2BB1-483C-95B7-E408757DE00E}" destId="{75728211-9F68-4DFD-93E5-72A26868253C}" srcOrd="13" destOrd="0" presId="urn:microsoft.com/office/officeart/2005/8/layout/radial1"/>
    <dgm:cxn modelId="{4C3D12D2-BF32-4B66-AE6A-3828E94C0FD8}" type="presParOf" srcId="{75728211-9F68-4DFD-93E5-72A26868253C}" destId="{7EA856AC-CD85-4C00-8898-AA8DAC94BC8B}" srcOrd="0" destOrd="0" presId="urn:microsoft.com/office/officeart/2005/8/layout/radial1"/>
    <dgm:cxn modelId="{AD7EA0FB-00EF-4B03-8C69-E6278E11AB8B}" type="presParOf" srcId="{02893683-2BB1-483C-95B7-E408757DE00E}" destId="{7014CF74-411F-4D21-9F8B-0258C2330F08}"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C766DD-5577-4618-9F94-4B809E105F62}" type="doc">
      <dgm:prSet loTypeId="urn:microsoft.com/office/officeart/2005/8/layout/radial5" loCatId="cycle" qsTypeId="urn:microsoft.com/office/officeart/2005/8/quickstyle/simple3" qsCatId="simple" csTypeId="urn:microsoft.com/office/officeart/2005/8/colors/accent1_2" csCatId="accent1" phldr="1"/>
      <dgm:spPr/>
      <dgm:t>
        <a:bodyPr/>
        <a:lstStyle/>
        <a:p>
          <a:endParaRPr lang="en-IN"/>
        </a:p>
      </dgm:t>
    </dgm:pt>
    <dgm:pt modelId="{361A01A7-DE4E-40D6-A347-2D0540ACFC32}">
      <dgm:prSet phldrT="[Text]"/>
      <dgm:spPr/>
      <dgm:t>
        <a:bodyPr/>
        <a:lstStyle/>
        <a:p>
          <a:r>
            <a:rPr lang="en-IN" dirty="0"/>
            <a:t>Service as a process</a:t>
          </a:r>
        </a:p>
      </dgm:t>
    </dgm:pt>
    <dgm:pt modelId="{3A8C9A04-93C3-490B-902A-E7CDFCAA929E}" type="parTrans" cxnId="{B1B7DA44-31E5-4F9C-A2ED-22E39444E5C4}">
      <dgm:prSet/>
      <dgm:spPr/>
      <dgm:t>
        <a:bodyPr/>
        <a:lstStyle/>
        <a:p>
          <a:endParaRPr lang="en-IN"/>
        </a:p>
      </dgm:t>
    </dgm:pt>
    <dgm:pt modelId="{03FEA371-D7EF-4D4A-A49A-5761058739B5}" type="sibTrans" cxnId="{B1B7DA44-31E5-4F9C-A2ED-22E39444E5C4}">
      <dgm:prSet/>
      <dgm:spPr/>
      <dgm:t>
        <a:bodyPr/>
        <a:lstStyle/>
        <a:p>
          <a:endParaRPr lang="en-IN"/>
        </a:p>
      </dgm:t>
    </dgm:pt>
    <dgm:pt modelId="{0B06CE4C-E450-424D-B2AF-5A92A7FA2523}">
      <dgm:prSet phldrT="[Text]"/>
      <dgm:spPr/>
      <dgm:t>
        <a:bodyPr/>
        <a:lstStyle/>
        <a:p>
          <a:r>
            <a:rPr lang="en-IN" dirty="0"/>
            <a:t>Services are co-produced by consumers</a:t>
          </a:r>
        </a:p>
      </dgm:t>
    </dgm:pt>
    <dgm:pt modelId="{011BA522-EE49-4914-82A2-9ADFEE2F0C5C}" type="parTrans" cxnId="{33E1FA7C-19E0-44A7-AB85-8332DC96C5A4}">
      <dgm:prSet/>
      <dgm:spPr/>
      <dgm:t>
        <a:bodyPr/>
        <a:lstStyle/>
        <a:p>
          <a:endParaRPr lang="en-IN"/>
        </a:p>
      </dgm:t>
    </dgm:pt>
    <dgm:pt modelId="{8C7AB200-1A3B-44E9-B2BF-3C98631DF745}" type="sibTrans" cxnId="{33E1FA7C-19E0-44A7-AB85-8332DC96C5A4}">
      <dgm:prSet/>
      <dgm:spPr/>
      <dgm:t>
        <a:bodyPr/>
        <a:lstStyle/>
        <a:p>
          <a:endParaRPr lang="en-IN"/>
        </a:p>
      </dgm:t>
    </dgm:pt>
    <dgm:pt modelId="{6DC11E6B-22B5-41AE-A9EA-6930DBD54F64}">
      <dgm:prSet phldrT="[Text]"/>
      <dgm:spPr/>
      <dgm:t>
        <a:bodyPr/>
        <a:lstStyle/>
        <a:p>
          <a:r>
            <a:rPr lang="en-IN" dirty="0"/>
            <a:t>Services are perishable</a:t>
          </a:r>
        </a:p>
      </dgm:t>
    </dgm:pt>
    <dgm:pt modelId="{09140967-C781-4A36-AD42-128A4F58C43D}" type="parTrans" cxnId="{D6CD667A-CFE0-4D53-93B8-6545F3F46FD0}">
      <dgm:prSet/>
      <dgm:spPr/>
      <dgm:t>
        <a:bodyPr/>
        <a:lstStyle/>
        <a:p>
          <a:endParaRPr lang="en-IN"/>
        </a:p>
      </dgm:t>
    </dgm:pt>
    <dgm:pt modelId="{AA973DCA-B00B-4834-8797-B24C8DE3625D}" type="sibTrans" cxnId="{D6CD667A-CFE0-4D53-93B8-6545F3F46FD0}">
      <dgm:prSet/>
      <dgm:spPr/>
      <dgm:t>
        <a:bodyPr/>
        <a:lstStyle/>
        <a:p>
          <a:endParaRPr lang="en-IN"/>
        </a:p>
      </dgm:t>
    </dgm:pt>
    <dgm:pt modelId="{7D55FBE1-C496-47FA-B9D7-D82F3CD28AC7}">
      <dgm:prSet phldrT="[Text]"/>
      <dgm:spPr/>
      <dgm:t>
        <a:bodyPr/>
        <a:lstStyle/>
        <a:p>
          <a:r>
            <a:rPr lang="en-IN" dirty="0"/>
            <a:t>Services are intangible</a:t>
          </a:r>
        </a:p>
      </dgm:t>
    </dgm:pt>
    <dgm:pt modelId="{AA1D19CF-F171-42A0-B70B-A239D3589065}" type="parTrans" cxnId="{F66C4F88-54D1-491E-BB7C-F5022759A670}">
      <dgm:prSet/>
      <dgm:spPr/>
      <dgm:t>
        <a:bodyPr/>
        <a:lstStyle/>
        <a:p>
          <a:endParaRPr lang="en-IN"/>
        </a:p>
      </dgm:t>
    </dgm:pt>
    <dgm:pt modelId="{EFA51DC3-4E1D-42DB-8880-59E1468291A2}" type="sibTrans" cxnId="{F66C4F88-54D1-491E-BB7C-F5022759A670}">
      <dgm:prSet/>
      <dgm:spPr/>
      <dgm:t>
        <a:bodyPr/>
        <a:lstStyle/>
        <a:p>
          <a:endParaRPr lang="en-IN"/>
        </a:p>
      </dgm:t>
    </dgm:pt>
    <dgm:pt modelId="{D4561BEE-DF6D-4D16-BA40-B2D00CC78134}">
      <dgm:prSet phldrT="[Text]"/>
      <dgm:spPr/>
      <dgm:t>
        <a:bodyPr/>
        <a:lstStyle/>
        <a:p>
          <a:r>
            <a:rPr lang="en-IN" dirty="0"/>
            <a:t>Services are produced and consumed simultaneously</a:t>
          </a:r>
        </a:p>
      </dgm:t>
    </dgm:pt>
    <dgm:pt modelId="{C23D13B9-4A97-4F0B-B7C2-153A45614E99}" type="parTrans" cxnId="{9A5C2462-3D58-424B-9276-DB5D318D355C}">
      <dgm:prSet/>
      <dgm:spPr/>
      <dgm:t>
        <a:bodyPr/>
        <a:lstStyle/>
        <a:p>
          <a:endParaRPr lang="en-IN"/>
        </a:p>
      </dgm:t>
    </dgm:pt>
    <dgm:pt modelId="{90BE3850-0EC0-4B6A-89CF-7DBBE9699EF6}" type="sibTrans" cxnId="{9A5C2462-3D58-424B-9276-DB5D318D355C}">
      <dgm:prSet/>
      <dgm:spPr/>
      <dgm:t>
        <a:bodyPr/>
        <a:lstStyle/>
        <a:p>
          <a:endParaRPr lang="en-IN"/>
        </a:p>
      </dgm:t>
    </dgm:pt>
    <dgm:pt modelId="{D1E4EA18-E041-4179-98A8-2F35300D1FC7}">
      <dgm:prSet phldrT="[Text]"/>
      <dgm:spPr/>
      <dgm:t>
        <a:bodyPr/>
        <a:lstStyle/>
        <a:p>
          <a:r>
            <a:rPr lang="en-IN" dirty="0"/>
            <a:t>Services are heterogenous</a:t>
          </a:r>
        </a:p>
      </dgm:t>
    </dgm:pt>
    <dgm:pt modelId="{46E8ED63-73D4-4CDA-ABE4-2D8137903948}" type="parTrans" cxnId="{17861695-F044-43BA-965D-890122A38D9B}">
      <dgm:prSet/>
      <dgm:spPr/>
      <dgm:t>
        <a:bodyPr/>
        <a:lstStyle/>
        <a:p>
          <a:endParaRPr lang="en-IN"/>
        </a:p>
      </dgm:t>
    </dgm:pt>
    <dgm:pt modelId="{5759737D-5289-4EB2-817F-949194014815}" type="sibTrans" cxnId="{17861695-F044-43BA-965D-890122A38D9B}">
      <dgm:prSet/>
      <dgm:spPr/>
      <dgm:t>
        <a:bodyPr/>
        <a:lstStyle/>
        <a:p>
          <a:endParaRPr lang="en-IN"/>
        </a:p>
      </dgm:t>
    </dgm:pt>
    <dgm:pt modelId="{15A588CC-8427-4DBE-9F8F-424ACE5815D6}" type="pres">
      <dgm:prSet presAssocID="{3DC766DD-5577-4618-9F94-4B809E105F62}" presName="Name0" presStyleCnt="0">
        <dgm:presLayoutVars>
          <dgm:chMax val="1"/>
          <dgm:dir/>
          <dgm:animLvl val="ctr"/>
          <dgm:resizeHandles val="exact"/>
        </dgm:presLayoutVars>
      </dgm:prSet>
      <dgm:spPr/>
    </dgm:pt>
    <dgm:pt modelId="{0098BD1B-60A5-48DE-BE81-ACC0B4FCF613}" type="pres">
      <dgm:prSet presAssocID="{361A01A7-DE4E-40D6-A347-2D0540ACFC32}" presName="centerShape" presStyleLbl="node0" presStyleIdx="0" presStyleCnt="1"/>
      <dgm:spPr/>
    </dgm:pt>
    <dgm:pt modelId="{C3C3D1A6-83DE-4AFF-968F-49C2BDD12A49}" type="pres">
      <dgm:prSet presAssocID="{011BA522-EE49-4914-82A2-9ADFEE2F0C5C}" presName="parTrans" presStyleLbl="sibTrans2D1" presStyleIdx="0" presStyleCnt="5"/>
      <dgm:spPr/>
    </dgm:pt>
    <dgm:pt modelId="{BB390CB0-EE6B-4729-A98D-00C479F6F1E0}" type="pres">
      <dgm:prSet presAssocID="{011BA522-EE49-4914-82A2-9ADFEE2F0C5C}" presName="connectorText" presStyleLbl="sibTrans2D1" presStyleIdx="0" presStyleCnt="5"/>
      <dgm:spPr/>
    </dgm:pt>
    <dgm:pt modelId="{ECB75DFD-18E7-4899-8615-6F68030390E2}" type="pres">
      <dgm:prSet presAssocID="{0B06CE4C-E450-424D-B2AF-5A92A7FA2523}" presName="node" presStyleLbl="node1" presStyleIdx="0" presStyleCnt="5">
        <dgm:presLayoutVars>
          <dgm:bulletEnabled val="1"/>
        </dgm:presLayoutVars>
      </dgm:prSet>
      <dgm:spPr/>
    </dgm:pt>
    <dgm:pt modelId="{570AA7B1-C556-46A0-BA38-408A6EEE3F1F}" type="pres">
      <dgm:prSet presAssocID="{09140967-C781-4A36-AD42-128A4F58C43D}" presName="parTrans" presStyleLbl="sibTrans2D1" presStyleIdx="1" presStyleCnt="5"/>
      <dgm:spPr/>
    </dgm:pt>
    <dgm:pt modelId="{357173CA-3703-46ED-9654-BA51FC8DBD14}" type="pres">
      <dgm:prSet presAssocID="{09140967-C781-4A36-AD42-128A4F58C43D}" presName="connectorText" presStyleLbl="sibTrans2D1" presStyleIdx="1" presStyleCnt="5"/>
      <dgm:spPr/>
    </dgm:pt>
    <dgm:pt modelId="{76007EC9-72F2-4024-9CEB-4DD6EAEBE240}" type="pres">
      <dgm:prSet presAssocID="{6DC11E6B-22B5-41AE-A9EA-6930DBD54F64}" presName="node" presStyleLbl="node1" presStyleIdx="1" presStyleCnt="5">
        <dgm:presLayoutVars>
          <dgm:bulletEnabled val="1"/>
        </dgm:presLayoutVars>
      </dgm:prSet>
      <dgm:spPr/>
    </dgm:pt>
    <dgm:pt modelId="{87C79E54-C491-486F-B756-6168AB740783}" type="pres">
      <dgm:prSet presAssocID="{AA1D19CF-F171-42A0-B70B-A239D3589065}" presName="parTrans" presStyleLbl="sibTrans2D1" presStyleIdx="2" presStyleCnt="5"/>
      <dgm:spPr/>
    </dgm:pt>
    <dgm:pt modelId="{FA8552F4-7530-404B-AE43-BF1AF49F6FB7}" type="pres">
      <dgm:prSet presAssocID="{AA1D19CF-F171-42A0-B70B-A239D3589065}" presName="connectorText" presStyleLbl="sibTrans2D1" presStyleIdx="2" presStyleCnt="5"/>
      <dgm:spPr/>
    </dgm:pt>
    <dgm:pt modelId="{E575AA14-A12F-4780-AB6D-952F3F4FCAFD}" type="pres">
      <dgm:prSet presAssocID="{7D55FBE1-C496-47FA-B9D7-D82F3CD28AC7}" presName="node" presStyleLbl="node1" presStyleIdx="2" presStyleCnt="5">
        <dgm:presLayoutVars>
          <dgm:bulletEnabled val="1"/>
        </dgm:presLayoutVars>
      </dgm:prSet>
      <dgm:spPr/>
    </dgm:pt>
    <dgm:pt modelId="{4FFB5E44-A5B1-4DE1-947F-0144D527A5E2}" type="pres">
      <dgm:prSet presAssocID="{C23D13B9-4A97-4F0B-B7C2-153A45614E99}" presName="parTrans" presStyleLbl="sibTrans2D1" presStyleIdx="3" presStyleCnt="5"/>
      <dgm:spPr/>
    </dgm:pt>
    <dgm:pt modelId="{E747110A-F235-461D-BBC0-AD5F5A4CCAD5}" type="pres">
      <dgm:prSet presAssocID="{C23D13B9-4A97-4F0B-B7C2-153A45614E99}" presName="connectorText" presStyleLbl="sibTrans2D1" presStyleIdx="3" presStyleCnt="5"/>
      <dgm:spPr/>
    </dgm:pt>
    <dgm:pt modelId="{7C9AC712-10F2-4DAE-ACDC-E824BA1290E4}" type="pres">
      <dgm:prSet presAssocID="{D4561BEE-DF6D-4D16-BA40-B2D00CC78134}" presName="node" presStyleLbl="node1" presStyleIdx="3" presStyleCnt="5" custRadScaleInc="0">
        <dgm:presLayoutVars>
          <dgm:bulletEnabled val="1"/>
        </dgm:presLayoutVars>
      </dgm:prSet>
      <dgm:spPr/>
    </dgm:pt>
    <dgm:pt modelId="{7E45BF1F-16DD-455C-8061-EB18BAD7C0F1}" type="pres">
      <dgm:prSet presAssocID="{46E8ED63-73D4-4CDA-ABE4-2D8137903948}" presName="parTrans" presStyleLbl="sibTrans2D1" presStyleIdx="4" presStyleCnt="5"/>
      <dgm:spPr/>
    </dgm:pt>
    <dgm:pt modelId="{E14BD11E-3844-4C0C-8D7C-B169BC7410E8}" type="pres">
      <dgm:prSet presAssocID="{46E8ED63-73D4-4CDA-ABE4-2D8137903948}" presName="connectorText" presStyleLbl="sibTrans2D1" presStyleIdx="4" presStyleCnt="5"/>
      <dgm:spPr/>
    </dgm:pt>
    <dgm:pt modelId="{FB1C16ED-B1E0-48AB-BD66-DB41CE2983AA}" type="pres">
      <dgm:prSet presAssocID="{D1E4EA18-E041-4179-98A8-2F35300D1FC7}" presName="node" presStyleLbl="node1" presStyleIdx="4" presStyleCnt="5">
        <dgm:presLayoutVars>
          <dgm:bulletEnabled val="1"/>
        </dgm:presLayoutVars>
      </dgm:prSet>
      <dgm:spPr/>
    </dgm:pt>
  </dgm:ptLst>
  <dgm:cxnLst>
    <dgm:cxn modelId="{FC6FFC14-CD58-48BD-85CB-5B5DE7038BB4}" type="presOf" srcId="{09140967-C781-4A36-AD42-128A4F58C43D}" destId="{357173CA-3703-46ED-9654-BA51FC8DBD14}" srcOrd="1" destOrd="0" presId="urn:microsoft.com/office/officeart/2005/8/layout/radial5"/>
    <dgm:cxn modelId="{13C52419-5F81-4CB2-82A6-5C083A67A1C2}" type="presOf" srcId="{011BA522-EE49-4914-82A2-9ADFEE2F0C5C}" destId="{C3C3D1A6-83DE-4AFF-968F-49C2BDD12A49}" srcOrd="0" destOrd="0" presId="urn:microsoft.com/office/officeart/2005/8/layout/radial5"/>
    <dgm:cxn modelId="{61BCF92E-CAEB-42F6-83DF-52A3D0DAE60D}" type="presOf" srcId="{D4561BEE-DF6D-4D16-BA40-B2D00CC78134}" destId="{7C9AC712-10F2-4DAE-ACDC-E824BA1290E4}" srcOrd="0" destOrd="0" presId="urn:microsoft.com/office/officeart/2005/8/layout/radial5"/>
    <dgm:cxn modelId="{5416BB32-AB10-4647-97BD-5DCBE729AAF1}" type="presOf" srcId="{AA1D19CF-F171-42A0-B70B-A239D3589065}" destId="{87C79E54-C491-486F-B756-6168AB740783}" srcOrd="0" destOrd="0" presId="urn:microsoft.com/office/officeart/2005/8/layout/radial5"/>
    <dgm:cxn modelId="{0BDDBA39-13CF-4AD2-9111-8B5B050B2A48}" type="presOf" srcId="{D1E4EA18-E041-4179-98A8-2F35300D1FC7}" destId="{FB1C16ED-B1E0-48AB-BD66-DB41CE2983AA}" srcOrd="0" destOrd="0" presId="urn:microsoft.com/office/officeart/2005/8/layout/radial5"/>
    <dgm:cxn modelId="{753E673F-DABE-478C-9201-5C48E63BFF23}" type="presOf" srcId="{361A01A7-DE4E-40D6-A347-2D0540ACFC32}" destId="{0098BD1B-60A5-48DE-BE81-ACC0B4FCF613}" srcOrd="0" destOrd="0" presId="urn:microsoft.com/office/officeart/2005/8/layout/radial5"/>
    <dgm:cxn modelId="{9A5C2462-3D58-424B-9276-DB5D318D355C}" srcId="{361A01A7-DE4E-40D6-A347-2D0540ACFC32}" destId="{D4561BEE-DF6D-4D16-BA40-B2D00CC78134}" srcOrd="3" destOrd="0" parTransId="{C23D13B9-4A97-4F0B-B7C2-153A45614E99}" sibTransId="{90BE3850-0EC0-4B6A-89CF-7DBBE9699EF6}"/>
    <dgm:cxn modelId="{B1B7DA44-31E5-4F9C-A2ED-22E39444E5C4}" srcId="{3DC766DD-5577-4618-9F94-4B809E105F62}" destId="{361A01A7-DE4E-40D6-A347-2D0540ACFC32}" srcOrd="0" destOrd="0" parTransId="{3A8C9A04-93C3-490B-902A-E7CDFCAA929E}" sibTransId="{03FEA371-D7EF-4D4A-A49A-5761058739B5}"/>
    <dgm:cxn modelId="{0B8A0466-A733-4280-9157-A2DDFB7B5896}" type="presOf" srcId="{3DC766DD-5577-4618-9F94-4B809E105F62}" destId="{15A588CC-8427-4DBE-9F8F-424ACE5815D6}" srcOrd="0" destOrd="0" presId="urn:microsoft.com/office/officeart/2005/8/layout/radial5"/>
    <dgm:cxn modelId="{535CE56C-88B4-4102-A001-EC31631F1F7E}" type="presOf" srcId="{C23D13B9-4A97-4F0B-B7C2-153A45614E99}" destId="{4FFB5E44-A5B1-4DE1-947F-0144D527A5E2}" srcOrd="0" destOrd="0" presId="urn:microsoft.com/office/officeart/2005/8/layout/radial5"/>
    <dgm:cxn modelId="{D6CD667A-CFE0-4D53-93B8-6545F3F46FD0}" srcId="{361A01A7-DE4E-40D6-A347-2D0540ACFC32}" destId="{6DC11E6B-22B5-41AE-A9EA-6930DBD54F64}" srcOrd="1" destOrd="0" parTransId="{09140967-C781-4A36-AD42-128A4F58C43D}" sibTransId="{AA973DCA-B00B-4834-8797-B24C8DE3625D}"/>
    <dgm:cxn modelId="{33E1FA7C-19E0-44A7-AB85-8332DC96C5A4}" srcId="{361A01A7-DE4E-40D6-A347-2D0540ACFC32}" destId="{0B06CE4C-E450-424D-B2AF-5A92A7FA2523}" srcOrd="0" destOrd="0" parTransId="{011BA522-EE49-4914-82A2-9ADFEE2F0C5C}" sibTransId="{8C7AB200-1A3B-44E9-B2BF-3C98631DF745}"/>
    <dgm:cxn modelId="{F66C4F88-54D1-491E-BB7C-F5022759A670}" srcId="{361A01A7-DE4E-40D6-A347-2D0540ACFC32}" destId="{7D55FBE1-C496-47FA-B9D7-D82F3CD28AC7}" srcOrd="2" destOrd="0" parTransId="{AA1D19CF-F171-42A0-B70B-A239D3589065}" sibTransId="{EFA51DC3-4E1D-42DB-8880-59E1468291A2}"/>
    <dgm:cxn modelId="{1B83E788-5461-4536-88B2-75EF643A82FF}" type="presOf" srcId="{46E8ED63-73D4-4CDA-ABE4-2D8137903948}" destId="{7E45BF1F-16DD-455C-8061-EB18BAD7C0F1}" srcOrd="0" destOrd="0" presId="urn:microsoft.com/office/officeart/2005/8/layout/radial5"/>
    <dgm:cxn modelId="{17861695-F044-43BA-965D-890122A38D9B}" srcId="{361A01A7-DE4E-40D6-A347-2D0540ACFC32}" destId="{D1E4EA18-E041-4179-98A8-2F35300D1FC7}" srcOrd="4" destOrd="0" parTransId="{46E8ED63-73D4-4CDA-ABE4-2D8137903948}" sibTransId="{5759737D-5289-4EB2-817F-949194014815}"/>
    <dgm:cxn modelId="{D660C6A7-20A2-40F2-842F-0AD6F6BD056E}" type="presOf" srcId="{0B06CE4C-E450-424D-B2AF-5A92A7FA2523}" destId="{ECB75DFD-18E7-4899-8615-6F68030390E2}" srcOrd="0" destOrd="0" presId="urn:microsoft.com/office/officeart/2005/8/layout/radial5"/>
    <dgm:cxn modelId="{684576AA-C4CA-47E1-8E6D-C24303D742D8}" type="presOf" srcId="{7D55FBE1-C496-47FA-B9D7-D82F3CD28AC7}" destId="{E575AA14-A12F-4780-AB6D-952F3F4FCAFD}" srcOrd="0" destOrd="0" presId="urn:microsoft.com/office/officeart/2005/8/layout/radial5"/>
    <dgm:cxn modelId="{77BE66C4-FF4C-4653-ABA7-3DAE2E977FA3}" type="presOf" srcId="{011BA522-EE49-4914-82A2-9ADFEE2F0C5C}" destId="{BB390CB0-EE6B-4729-A98D-00C479F6F1E0}" srcOrd="1" destOrd="0" presId="urn:microsoft.com/office/officeart/2005/8/layout/radial5"/>
    <dgm:cxn modelId="{5BABFAC4-B16A-4C2E-A1FB-E6237580CF09}" type="presOf" srcId="{AA1D19CF-F171-42A0-B70B-A239D3589065}" destId="{FA8552F4-7530-404B-AE43-BF1AF49F6FB7}" srcOrd="1" destOrd="0" presId="urn:microsoft.com/office/officeart/2005/8/layout/radial5"/>
    <dgm:cxn modelId="{C7EC1BC5-1010-4176-8B5B-43C3A9F2E3F6}" type="presOf" srcId="{46E8ED63-73D4-4CDA-ABE4-2D8137903948}" destId="{E14BD11E-3844-4C0C-8D7C-B169BC7410E8}" srcOrd="1" destOrd="0" presId="urn:microsoft.com/office/officeart/2005/8/layout/radial5"/>
    <dgm:cxn modelId="{4BD47AE3-22FB-4F51-8C3A-3F93664C38A3}" type="presOf" srcId="{C23D13B9-4A97-4F0B-B7C2-153A45614E99}" destId="{E747110A-F235-461D-BBC0-AD5F5A4CCAD5}" srcOrd="1" destOrd="0" presId="urn:microsoft.com/office/officeart/2005/8/layout/radial5"/>
    <dgm:cxn modelId="{86104FE7-F360-4477-AC04-E73B2410674E}" type="presOf" srcId="{6DC11E6B-22B5-41AE-A9EA-6930DBD54F64}" destId="{76007EC9-72F2-4024-9CEB-4DD6EAEBE240}" srcOrd="0" destOrd="0" presId="urn:microsoft.com/office/officeart/2005/8/layout/radial5"/>
    <dgm:cxn modelId="{C3DFDDF3-ABF8-4160-9ACF-CD0B0AC87252}" type="presOf" srcId="{09140967-C781-4A36-AD42-128A4F58C43D}" destId="{570AA7B1-C556-46A0-BA38-408A6EEE3F1F}" srcOrd="0" destOrd="0" presId="urn:microsoft.com/office/officeart/2005/8/layout/radial5"/>
    <dgm:cxn modelId="{35A47DB3-61E1-4915-84D6-FF6544707D41}" type="presParOf" srcId="{15A588CC-8427-4DBE-9F8F-424ACE5815D6}" destId="{0098BD1B-60A5-48DE-BE81-ACC0B4FCF613}" srcOrd="0" destOrd="0" presId="urn:microsoft.com/office/officeart/2005/8/layout/radial5"/>
    <dgm:cxn modelId="{3539FE57-547D-46F8-9715-1F1D343F1A7B}" type="presParOf" srcId="{15A588CC-8427-4DBE-9F8F-424ACE5815D6}" destId="{C3C3D1A6-83DE-4AFF-968F-49C2BDD12A49}" srcOrd="1" destOrd="0" presId="urn:microsoft.com/office/officeart/2005/8/layout/radial5"/>
    <dgm:cxn modelId="{1FDE3CAE-E7EB-42AA-B7F1-05FEB8A0E678}" type="presParOf" srcId="{C3C3D1A6-83DE-4AFF-968F-49C2BDD12A49}" destId="{BB390CB0-EE6B-4729-A98D-00C479F6F1E0}" srcOrd="0" destOrd="0" presId="urn:microsoft.com/office/officeart/2005/8/layout/radial5"/>
    <dgm:cxn modelId="{99182CC9-18E4-4BAC-BD8F-EF88E27705D1}" type="presParOf" srcId="{15A588CC-8427-4DBE-9F8F-424ACE5815D6}" destId="{ECB75DFD-18E7-4899-8615-6F68030390E2}" srcOrd="2" destOrd="0" presId="urn:microsoft.com/office/officeart/2005/8/layout/radial5"/>
    <dgm:cxn modelId="{329EAC9B-DF0E-4F68-839D-2B3875806087}" type="presParOf" srcId="{15A588CC-8427-4DBE-9F8F-424ACE5815D6}" destId="{570AA7B1-C556-46A0-BA38-408A6EEE3F1F}" srcOrd="3" destOrd="0" presId="urn:microsoft.com/office/officeart/2005/8/layout/radial5"/>
    <dgm:cxn modelId="{6242DE54-D6B2-49F6-AFD8-3311ACB8E427}" type="presParOf" srcId="{570AA7B1-C556-46A0-BA38-408A6EEE3F1F}" destId="{357173CA-3703-46ED-9654-BA51FC8DBD14}" srcOrd="0" destOrd="0" presId="urn:microsoft.com/office/officeart/2005/8/layout/radial5"/>
    <dgm:cxn modelId="{F0C706B1-4B74-4549-B155-10ACD578272B}" type="presParOf" srcId="{15A588CC-8427-4DBE-9F8F-424ACE5815D6}" destId="{76007EC9-72F2-4024-9CEB-4DD6EAEBE240}" srcOrd="4" destOrd="0" presId="urn:microsoft.com/office/officeart/2005/8/layout/radial5"/>
    <dgm:cxn modelId="{ACBEB644-08AE-483D-8EA8-CB83B6E7A4BA}" type="presParOf" srcId="{15A588CC-8427-4DBE-9F8F-424ACE5815D6}" destId="{87C79E54-C491-486F-B756-6168AB740783}" srcOrd="5" destOrd="0" presId="urn:microsoft.com/office/officeart/2005/8/layout/radial5"/>
    <dgm:cxn modelId="{7B3A611D-A467-4DB9-8CF8-52A5D2A9EB8D}" type="presParOf" srcId="{87C79E54-C491-486F-B756-6168AB740783}" destId="{FA8552F4-7530-404B-AE43-BF1AF49F6FB7}" srcOrd="0" destOrd="0" presId="urn:microsoft.com/office/officeart/2005/8/layout/radial5"/>
    <dgm:cxn modelId="{1C817CED-B248-468F-9AB0-0A83C6BE4550}" type="presParOf" srcId="{15A588CC-8427-4DBE-9F8F-424ACE5815D6}" destId="{E575AA14-A12F-4780-AB6D-952F3F4FCAFD}" srcOrd="6" destOrd="0" presId="urn:microsoft.com/office/officeart/2005/8/layout/radial5"/>
    <dgm:cxn modelId="{A57A7B8B-CF82-4BEE-A84F-7A365531E4F1}" type="presParOf" srcId="{15A588CC-8427-4DBE-9F8F-424ACE5815D6}" destId="{4FFB5E44-A5B1-4DE1-947F-0144D527A5E2}" srcOrd="7" destOrd="0" presId="urn:microsoft.com/office/officeart/2005/8/layout/radial5"/>
    <dgm:cxn modelId="{6097CC4C-4D94-4345-BAB2-1C883B2DB02F}" type="presParOf" srcId="{4FFB5E44-A5B1-4DE1-947F-0144D527A5E2}" destId="{E747110A-F235-461D-BBC0-AD5F5A4CCAD5}" srcOrd="0" destOrd="0" presId="urn:microsoft.com/office/officeart/2005/8/layout/radial5"/>
    <dgm:cxn modelId="{55D52F97-DAF5-4EB8-B0DB-379AB19ECD5D}" type="presParOf" srcId="{15A588CC-8427-4DBE-9F8F-424ACE5815D6}" destId="{7C9AC712-10F2-4DAE-ACDC-E824BA1290E4}" srcOrd="8" destOrd="0" presId="urn:microsoft.com/office/officeart/2005/8/layout/radial5"/>
    <dgm:cxn modelId="{A5351294-76AF-49D4-B77A-288CAC2EA469}" type="presParOf" srcId="{15A588CC-8427-4DBE-9F8F-424ACE5815D6}" destId="{7E45BF1F-16DD-455C-8061-EB18BAD7C0F1}" srcOrd="9" destOrd="0" presId="urn:microsoft.com/office/officeart/2005/8/layout/radial5"/>
    <dgm:cxn modelId="{861C27A3-97C3-4B2D-88C2-84A7D565D3E8}" type="presParOf" srcId="{7E45BF1F-16DD-455C-8061-EB18BAD7C0F1}" destId="{E14BD11E-3844-4C0C-8D7C-B169BC7410E8}" srcOrd="0" destOrd="0" presId="urn:microsoft.com/office/officeart/2005/8/layout/radial5"/>
    <dgm:cxn modelId="{8355E1CA-AF21-4565-AFEE-1320168BFD01}" type="presParOf" srcId="{15A588CC-8427-4DBE-9F8F-424ACE5815D6}" destId="{FB1C16ED-B1E0-48AB-BD66-DB41CE2983AA}"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DB42D0-747C-40C1-B643-60C2505027A5}" type="doc">
      <dgm:prSet loTypeId="urn:microsoft.com/office/officeart/2005/8/layout/hList6" loCatId="list" qsTypeId="urn:microsoft.com/office/officeart/2005/8/quickstyle/simple3" qsCatId="simple" csTypeId="urn:microsoft.com/office/officeart/2005/8/colors/accent1_2" csCatId="accent1" phldr="1"/>
      <dgm:spPr/>
      <dgm:t>
        <a:bodyPr/>
        <a:lstStyle/>
        <a:p>
          <a:endParaRPr lang="en-IN"/>
        </a:p>
      </dgm:t>
    </dgm:pt>
    <dgm:pt modelId="{FB7B642D-D425-4DEC-9FB8-3D47E97AB552}">
      <dgm:prSet phldrT="[Text]"/>
      <dgm:spPr/>
      <dgm:t>
        <a:bodyPr/>
        <a:lstStyle/>
        <a:p>
          <a:r>
            <a:rPr lang="en-IN" dirty="0"/>
            <a:t>Idea generation</a:t>
          </a:r>
        </a:p>
        <a:p>
          <a:endParaRPr lang="en-IN" dirty="0"/>
        </a:p>
      </dgm:t>
    </dgm:pt>
    <dgm:pt modelId="{084F86EE-F8F4-4BCD-8702-AC2ED4EEBBFB}" type="parTrans" cxnId="{C7F1B538-5BE3-43F3-BC96-7BEE1F68BFD4}">
      <dgm:prSet/>
      <dgm:spPr/>
      <dgm:t>
        <a:bodyPr/>
        <a:lstStyle/>
        <a:p>
          <a:endParaRPr lang="en-IN"/>
        </a:p>
      </dgm:t>
    </dgm:pt>
    <dgm:pt modelId="{7F5DF110-A91C-4BC4-B8A2-2766C1C9B3E1}" type="sibTrans" cxnId="{C7F1B538-5BE3-43F3-BC96-7BEE1F68BFD4}">
      <dgm:prSet/>
      <dgm:spPr/>
      <dgm:t>
        <a:bodyPr/>
        <a:lstStyle/>
        <a:p>
          <a:endParaRPr lang="en-IN"/>
        </a:p>
      </dgm:t>
    </dgm:pt>
    <dgm:pt modelId="{374865A9-93A8-488F-91A0-DEA840A20F62}">
      <dgm:prSet phldrT="[Text]"/>
      <dgm:spPr/>
      <dgm:t>
        <a:bodyPr/>
        <a:lstStyle/>
        <a:p>
          <a:r>
            <a:rPr lang="en-IN" dirty="0"/>
            <a:t>Formulation of new service objective/ strategy</a:t>
          </a:r>
        </a:p>
      </dgm:t>
    </dgm:pt>
    <dgm:pt modelId="{E67D8C0F-24A3-4864-B881-DA37E8FB41D6}" type="parTrans" cxnId="{B2AED1A0-940E-4961-A337-D0E05E19F1AA}">
      <dgm:prSet/>
      <dgm:spPr/>
      <dgm:t>
        <a:bodyPr/>
        <a:lstStyle/>
        <a:p>
          <a:endParaRPr lang="en-IN"/>
        </a:p>
      </dgm:t>
    </dgm:pt>
    <dgm:pt modelId="{4CF6C68C-0158-4990-9A45-BA8AC0D33A0D}" type="sibTrans" cxnId="{B2AED1A0-940E-4961-A337-D0E05E19F1AA}">
      <dgm:prSet/>
      <dgm:spPr/>
      <dgm:t>
        <a:bodyPr/>
        <a:lstStyle/>
        <a:p>
          <a:endParaRPr lang="en-IN"/>
        </a:p>
      </dgm:t>
    </dgm:pt>
    <dgm:pt modelId="{CB9822A9-1BA4-44DD-804A-47F9DA24A441}">
      <dgm:prSet phldrT="[Text]"/>
      <dgm:spPr/>
      <dgm:t>
        <a:bodyPr/>
        <a:lstStyle/>
        <a:p>
          <a:r>
            <a:rPr lang="en-IN" dirty="0"/>
            <a:t>Evaluation</a:t>
          </a:r>
        </a:p>
      </dgm:t>
    </dgm:pt>
    <dgm:pt modelId="{367310E2-F488-4FD0-A385-A2CB413666C4}" type="parTrans" cxnId="{737B363F-624A-499C-83ED-61649C1E2B9B}">
      <dgm:prSet/>
      <dgm:spPr/>
      <dgm:t>
        <a:bodyPr/>
        <a:lstStyle/>
        <a:p>
          <a:endParaRPr lang="en-IN"/>
        </a:p>
      </dgm:t>
    </dgm:pt>
    <dgm:pt modelId="{0F40A9AC-F2FF-48D9-9E92-32612FC290CA}" type="sibTrans" cxnId="{737B363F-624A-499C-83ED-61649C1E2B9B}">
      <dgm:prSet/>
      <dgm:spPr/>
      <dgm:t>
        <a:bodyPr/>
        <a:lstStyle/>
        <a:p>
          <a:endParaRPr lang="en-IN"/>
        </a:p>
      </dgm:t>
    </dgm:pt>
    <dgm:pt modelId="{2A3F94AC-041F-4071-A5EE-9D6B4C7B3753}">
      <dgm:prSet phldrT="[Text]"/>
      <dgm:spPr/>
      <dgm:t>
        <a:bodyPr/>
        <a:lstStyle/>
        <a:p>
          <a:r>
            <a:rPr lang="en-IN" dirty="0"/>
            <a:t>Idea screening</a:t>
          </a:r>
        </a:p>
      </dgm:t>
    </dgm:pt>
    <dgm:pt modelId="{491BF9D5-D20C-4AA3-999C-0EA167F18FC9}" type="parTrans" cxnId="{BDF32E5E-DDF7-4331-999F-4CFF13499408}">
      <dgm:prSet/>
      <dgm:spPr/>
      <dgm:t>
        <a:bodyPr/>
        <a:lstStyle/>
        <a:p>
          <a:endParaRPr lang="en-IN"/>
        </a:p>
      </dgm:t>
    </dgm:pt>
    <dgm:pt modelId="{14867E85-4A1F-425A-9EAF-BA59623527A9}" type="sibTrans" cxnId="{BDF32E5E-DDF7-4331-999F-4CFF13499408}">
      <dgm:prSet/>
      <dgm:spPr/>
      <dgm:t>
        <a:bodyPr/>
        <a:lstStyle/>
        <a:p>
          <a:endParaRPr lang="en-IN"/>
        </a:p>
      </dgm:t>
    </dgm:pt>
    <dgm:pt modelId="{6922805D-BB2D-467A-ADBC-20A0EF1FEC71}">
      <dgm:prSet phldrT="[Text]"/>
      <dgm:spPr/>
      <dgm:t>
        <a:bodyPr/>
        <a:lstStyle/>
        <a:p>
          <a:r>
            <a:rPr lang="en-IN" dirty="0"/>
            <a:t>Concept testing</a:t>
          </a:r>
        </a:p>
      </dgm:t>
    </dgm:pt>
    <dgm:pt modelId="{6A6D0787-B664-47B0-B995-8D9C0803EF28}" type="parTrans" cxnId="{FC3C59E8-9780-410F-9970-F4477D2F7B22}">
      <dgm:prSet/>
      <dgm:spPr/>
      <dgm:t>
        <a:bodyPr/>
        <a:lstStyle/>
        <a:p>
          <a:endParaRPr lang="en-IN"/>
        </a:p>
      </dgm:t>
    </dgm:pt>
    <dgm:pt modelId="{707CFA3F-083F-4D24-804B-F9BE48E980A0}" type="sibTrans" cxnId="{FC3C59E8-9780-410F-9970-F4477D2F7B22}">
      <dgm:prSet/>
      <dgm:spPr/>
      <dgm:t>
        <a:bodyPr/>
        <a:lstStyle/>
        <a:p>
          <a:endParaRPr lang="en-IN"/>
        </a:p>
      </dgm:t>
    </dgm:pt>
    <dgm:pt modelId="{21833025-BFA1-4541-AEDE-D9BDA6FAF68F}">
      <dgm:prSet phldrT="[Text]"/>
      <dgm:spPr/>
      <dgm:t>
        <a:bodyPr/>
        <a:lstStyle/>
        <a:p>
          <a:r>
            <a:rPr lang="en-IN" dirty="0"/>
            <a:t>Realisation</a:t>
          </a:r>
        </a:p>
      </dgm:t>
    </dgm:pt>
    <dgm:pt modelId="{890EDDF8-5C9F-4174-AE8C-5A7321A17CAA}" type="parTrans" cxnId="{7A00B6F3-BFCD-4B00-9243-08091A4FA4F1}">
      <dgm:prSet/>
      <dgm:spPr/>
      <dgm:t>
        <a:bodyPr/>
        <a:lstStyle/>
        <a:p>
          <a:endParaRPr lang="en-IN"/>
        </a:p>
      </dgm:t>
    </dgm:pt>
    <dgm:pt modelId="{90A9DD97-97CD-4FED-9B40-70A804898A7C}" type="sibTrans" cxnId="{7A00B6F3-BFCD-4B00-9243-08091A4FA4F1}">
      <dgm:prSet/>
      <dgm:spPr/>
      <dgm:t>
        <a:bodyPr/>
        <a:lstStyle/>
        <a:p>
          <a:endParaRPr lang="en-IN"/>
        </a:p>
      </dgm:t>
    </dgm:pt>
    <dgm:pt modelId="{54D46009-FA10-4453-AFEC-1DB2FF2E0E60}">
      <dgm:prSet phldrT="[Text]"/>
      <dgm:spPr/>
      <dgm:t>
        <a:bodyPr/>
        <a:lstStyle/>
        <a:p>
          <a:r>
            <a:rPr lang="en-IN" dirty="0"/>
            <a:t>Service design and testing</a:t>
          </a:r>
        </a:p>
      </dgm:t>
    </dgm:pt>
    <dgm:pt modelId="{F219AD7E-054F-462A-AAAA-66170F4B5526}" type="parTrans" cxnId="{4A7D5398-1E1B-43C3-82A6-1278756F6237}">
      <dgm:prSet/>
      <dgm:spPr/>
      <dgm:t>
        <a:bodyPr/>
        <a:lstStyle/>
        <a:p>
          <a:endParaRPr lang="en-IN"/>
        </a:p>
      </dgm:t>
    </dgm:pt>
    <dgm:pt modelId="{1520CF4C-C5AC-4BB0-8E9C-0F741660DDF6}" type="sibTrans" cxnId="{4A7D5398-1E1B-43C3-82A6-1278756F6237}">
      <dgm:prSet/>
      <dgm:spPr/>
      <dgm:t>
        <a:bodyPr/>
        <a:lstStyle/>
        <a:p>
          <a:endParaRPr lang="en-IN"/>
        </a:p>
      </dgm:t>
    </dgm:pt>
    <dgm:pt modelId="{DC5FAAA8-6086-4E7F-91B4-2AD9277B7F58}">
      <dgm:prSet phldrT="[Text]"/>
      <dgm:spPr/>
      <dgm:t>
        <a:bodyPr/>
        <a:lstStyle/>
        <a:p>
          <a:r>
            <a:rPr lang="en-IN" dirty="0"/>
            <a:t>Process and system design and testing</a:t>
          </a:r>
        </a:p>
      </dgm:t>
    </dgm:pt>
    <dgm:pt modelId="{DB464602-65BE-48B6-A408-75F6CE4A3F08}" type="parTrans" cxnId="{73A76E69-88CD-45DC-887E-C697578E8FCD}">
      <dgm:prSet/>
      <dgm:spPr/>
      <dgm:t>
        <a:bodyPr/>
        <a:lstStyle/>
        <a:p>
          <a:endParaRPr lang="en-IN"/>
        </a:p>
      </dgm:t>
    </dgm:pt>
    <dgm:pt modelId="{4C5CAD58-4F8E-4606-972B-BDB4D8199C69}" type="sibTrans" cxnId="{73A76E69-88CD-45DC-887E-C697578E8FCD}">
      <dgm:prSet/>
      <dgm:spPr/>
      <dgm:t>
        <a:bodyPr/>
        <a:lstStyle/>
        <a:p>
          <a:endParaRPr lang="en-IN"/>
        </a:p>
      </dgm:t>
    </dgm:pt>
    <dgm:pt modelId="{220B3D7D-E7EF-45EF-BE47-E99D9EA87E9C}">
      <dgm:prSet phldrT="[Text]"/>
      <dgm:spPr/>
      <dgm:t>
        <a:bodyPr/>
        <a:lstStyle/>
        <a:p>
          <a:r>
            <a:rPr lang="en-IN" dirty="0"/>
            <a:t>Idea generation</a:t>
          </a:r>
        </a:p>
      </dgm:t>
    </dgm:pt>
    <dgm:pt modelId="{0EB5A62D-F632-4BD1-9789-D24222571358}" type="parTrans" cxnId="{750F44D5-793B-4017-B968-47789360C1F2}">
      <dgm:prSet/>
      <dgm:spPr/>
      <dgm:t>
        <a:bodyPr/>
        <a:lstStyle/>
        <a:p>
          <a:endParaRPr lang="en-IN"/>
        </a:p>
      </dgm:t>
    </dgm:pt>
    <dgm:pt modelId="{C73A6B58-4978-4CA3-9A74-836EBB4E5CE6}" type="sibTrans" cxnId="{750F44D5-793B-4017-B968-47789360C1F2}">
      <dgm:prSet/>
      <dgm:spPr/>
      <dgm:t>
        <a:bodyPr/>
        <a:lstStyle/>
        <a:p>
          <a:endParaRPr lang="en-IN"/>
        </a:p>
      </dgm:t>
    </dgm:pt>
    <dgm:pt modelId="{D6EE68FC-564F-4194-9DBF-73FF906978A7}">
      <dgm:prSet phldrT="[Text]"/>
      <dgm:spPr/>
      <dgm:t>
        <a:bodyPr/>
        <a:lstStyle/>
        <a:p>
          <a:r>
            <a:rPr lang="en-IN" dirty="0"/>
            <a:t>Concept development</a:t>
          </a:r>
        </a:p>
      </dgm:t>
    </dgm:pt>
    <dgm:pt modelId="{9E2A996B-4C10-4D90-82D9-ABEB0540D49E}" type="parTrans" cxnId="{AF276F1D-5328-4044-9B2F-520637F0D391}">
      <dgm:prSet/>
      <dgm:spPr/>
      <dgm:t>
        <a:bodyPr/>
        <a:lstStyle/>
        <a:p>
          <a:endParaRPr lang="en-IN"/>
        </a:p>
      </dgm:t>
    </dgm:pt>
    <dgm:pt modelId="{05A49833-A8E8-4BC2-A611-3364991D825D}" type="sibTrans" cxnId="{AF276F1D-5328-4044-9B2F-520637F0D391}">
      <dgm:prSet/>
      <dgm:spPr/>
      <dgm:t>
        <a:bodyPr/>
        <a:lstStyle/>
        <a:p>
          <a:endParaRPr lang="en-IN"/>
        </a:p>
      </dgm:t>
    </dgm:pt>
    <dgm:pt modelId="{66220BA4-7732-4AE0-8962-0811D9B4A2AA}">
      <dgm:prSet phldrT="[Text]"/>
      <dgm:spPr/>
      <dgm:t>
        <a:bodyPr/>
        <a:lstStyle/>
        <a:p>
          <a:r>
            <a:rPr lang="en-IN" dirty="0"/>
            <a:t>Business analysis</a:t>
          </a:r>
        </a:p>
      </dgm:t>
    </dgm:pt>
    <dgm:pt modelId="{B37353EA-04FC-45D0-A17B-17B855361B4B}" type="parTrans" cxnId="{C00566FA-D3C4-4C16-84F4-E8F63B05B325}">
      <dgm:prSet/>
      <dgm:spPr/>
      <dgm:t>
        <a:bodyPr/>
        <a:lstStyle/>
        <a:p>
          <a:endParaRPr lang="en-IN"/>
        </a:p>
      </dgm:t>
    </dgm:pt>
    <dgm:pt modelId="{EE092E7C-8384-4406-8CCD-CC7BA198C260}" type="sibTrans" cxnId="{C00566FA-D3C4-4C16-84F4-E8F63B05B325}">
      <dgm:prSet/>
      <dgm:spPr/>
      <dgm:t>
        <a:bodyPr/>
        <a:lstStyle/>
        <a:p>
          <a:endParaRPr lang="en-IN"/>
        </a:p>
      </dgm:t>
    </dgm:pt>
    <dgm:pt modelId="{002D492D-61ED-4BF2-B3B8-20A605D96CE7}">
      <dgm:prSet phldrT="[Text]"/>
      <dgm:spPr/>
      <dgm:t>
        <a:bodyPr/>
        <a:lstStyle/>
        <a:p>
          <a:r>
            <a:rPr lang="en-IN" dirty="0"/>
            <a:t>Project authorization</a:t>
          </a:r>
        </a:p>
      </dgm:t>
    </dgm:pt>
    <dgm:pt modelId="{89D5D991-9F95-49A6-ADDD-3E94D256E97C}" type="parTrans" cxnId="{974B8FED-BC81-473D-BC92-6D3646B39E75}">
      <dgm:prSet/>
      <dgm:spPr/>
      <dgm:t>
        <a:bodyPr/>
        <a:lstStyle/>
        <a:p>
          <a:endParaRPr lang="en-IN"/>
        </a:p>
      </dgm:t>
    </dgm:pt>
    <dgm:pt modelId="{AF001C02-1408-40C4-89C5-7DECD70BE76D}" type="sibTrans" cxnId="{974B8FED-BC81-473D-BC92-6D3646B39E75}">
      <dgm:prSet/>
      <dgm:spPr/>
      <dgm:t>
        <a:bodyPr/>
        <a:lstStyle/>
        <a:p>
          <a:endParaRPr lang="en-IN"/>
        </a:p>
      </dgm:t>
    </dgm:pt>
    <dgm:pt modelId="{994EB1AE-74F8-47D2-A89B-368306F2D8FB}">
      <dgm:prSet phldrT="[Text]"/>
      <dgm:spPr/>
      <dgm:t>
        <a:bodyPr/>
        <a:lstStyle/>
        <a:p>
          <a:r>
            <a:rPr lang="en-IN" dirty="0"/>
            <a:t>Marketing programme design and testing</a:t>
          </a:r>
        </a:p>
      </dgm:t>
    </dgm:pt>
    <dgm:pt modelId="{E95932F6-B7E2-4743-BB29-620AEECDAF91}" type="parTrans" cxnId="{6881685C-D033-49A6-9AE4-936DED75F17D}">
      <dgm:prSet/>
      <dgm:spPr/>
      <dgm:t>
        <a:bodyPr/>
        <a:lstStyle/>
        <a:p>
          <a:endParaRPr lang="en-IN"/>
        </a:p>
      </dgm:t>
    </dgm:pt>
    <dgm:pt modelId="{BDF5013D-E958-4D84-9534-AA07D4676956}" type="sibTrans" cxnId="{6881685C-D033-49A6-9AE4-936DED75F17D}">
      <dgm:prSet/>
      <dgm:spPr/>
      <dgm:t>
        <a:bodyPr/>
        <a:lstStyle/>
        <a:p>
          <a:endParaRPr lang="en-IN"/>
        </a:p>
      </dgm:t>
    </dgm:pt>
    <dgm:pt modelId="{9CD864D0-8567-42D5-903B-FD2128B0B14B}">
      <dgm:prSet phldrT="[Text]"/>
      <dgm:spPr/>
      <dgm:t>
        <a:bodyPr/>
        <a:lstStyle/>
        <a:p>
          <a:r>
            <a:rPr lang="en-IN" dirty="0"/>
            <a:t>Personnel training</a:t>
          </a:r>
        </a:p>
      </dgm:t>
    </dgm:pt>
    <dgm:pt modelId="{9420CC70-BCDA-4E63-BEAB-3F1E4D1E84FC}" type="parTrans" cxnId="{B542F0CD-858D-40FE-BE49-43204F586399}">
      <dgm:prSet/>
      <dgm:spPr/>
      <dgm:t>
        <a:bodyPr/>
        <a:lstStyle/>
        <a:p>
          <a:endParaRPr lang="en-IN"/>
        </a:p>
      </dgm:t>
    </dgm:pt>
    <dgm:pt modelId="{EC99B6C5-1E6E-4A97-B967-4B20C75404B8}" type="sibTrans" cxnId="{B542F0CD-858D-40FE-BE49-43204F586399}">
      <dgm:prSet/>
      <dgm:spPr/>
      <dgm:t>
        <a:bodyPr/>
        <a:lstStyle/>
        <a:p>
          <a:endParaRPr lang="en-IN"/>
        </a:p>
      </dgm:t>
    </dgm:pt>
    <dgm:pt modelId="{F9311E60-07BF-4E93-ACC3-5F6739ECA680}">
      <dgm:prSet phldrT="[Text]"/>
      <dgm:spPr/>
      <dgm:t>
        <a:bodyPr/>
        <a:lstStyle/>
        <a:p>
          <a:r>
            <a:rPr lang="en-IN" dirty="0"/>
            <a:t>Service testing and plot run</a:t>
          </a:r>
        </a:p>
      </dgm:t>
    </dgm:pt>
    <dgm:pt modelId="{D2BE34A5-DBB5-4A9E-BDB0-6939C0B0E6A4}" type="parTrans" cxnId="{365D1231-EF74-404E-B07E-AF3062D1A476}">
      <dgm:prSet/>
      <dgm:spPr/>
      <dgm:t>
        <a:bodyPr/>
        <a:lstStyle/>
        <a:p>
          <a:endParaRPr lang="en-IN"/>
        </a:p>
      </dgm:t>
    </dgm:pt>
    <dgm:pt modelId="{78B6B2B6-185C-4355-8B04-333926D57795}" type="sibTrans" cxnId="{365D1231-EF74-404E-B07E-AF3062D1A476}">
      <dgm:prSet/>
      <dgm:spPr/>
      <dgm:t>
        <a:bodyPr/>
        <a:lstStyle/>
        <a:p>
          <a:endParaRPr lang="en-IN"/>
        </a:p>
      </dgm:t>
    </dgm:pt>
    <dgm:pt modelId="{7CDA1FBB-70F1-47AA-8E8F-7D7AA763AC3E}">
      <dgm:prSet phldrT="[Text]"/>
      <dgm:spPr/>
      <dgm:t>
        <a:bodyPr/>
        <a:lstStyle/>
        <a:p>
          <a:r>
            <a:rPr lang="en-IN" dirty="0"/>
            <a:t>Test marketing</a:t>
          </a:r>
        </a:p>
      </dgm:t>
    </dgm:pt>
    <dgm:pt modelId="{313813CC-83D0-4A15-AA97-8AFF17DEC439}" type="parTrans" cxnId="{5356A3B3-B411-451E-85A4-BA090667A821}">
      <dgm:prSet/>
      <dgm:spPr/>
      <dgm:t>
        <a:bodyPr/>
        <a:lstStyle/>
        <a:p>
          <a:endParaRPr lang="en-IN"/>
        </a:p>
      </dgm:t>
    </dgm:pt>
    <dgm:pt modelId="{5332A354-9170-445D-A7C1-12C3CAFE3A34}" type="sibTrans" cxnId="{5356A3B3-B411-451E-85A4-BA090667A821}">
      <dgm:prSet/>
      <dgm:spPr/>
      <dgm:t>
        <a:bodyPr/>
        <a:lstStyle/>
        <a:p>
          <a:endParaRPr lang="en-IN"/>
        </a:p>
      </dgm:t>
    </dgm:pt>
    <dgm:pt modelId="{9F59F22F-4DB1-4BAA-B620-EEA781FB640B}">
      <dgm:prSet phldrT="[Text]"/>
      <dgm:spPr/>
      <dgm:t>
        <a:bodyPr/>
        <a:lstStyle/>
        <a:p>
          <a:r>
            <a:rPr lang="en-IN" dirty="0"/>
            <a:t>full-scale launch</a:t>
          </a:r>
        </a:p>
      </dgm:t>
    </dgm:pt>
    <dgm:pt modelId="{95D3DE25-8BF1-4DCD-B347-3A86F34C1F93}" type="parTrans" cxnId="{FC79D3F7-2220-442D-A423-36294026BC07}">
      <dgm:prSet/>
      <dgm:spPr/>
      <dgm:t>
        <a:bodyPr/>
        <a:lstStyle/>
        <a:p>
          <a:endParaRPr lang="en-IN"/>
        </a:p>
      </dgm:t>
    </dgm:pt>
    <dgm:pt modelId="{99CC3B01-368C-4001-A7AE-68E2B6A63D76}" type="sibTrans" cxnId="{FC79D3F7-2220-442D-A423-36294026BC07}">
      <dgm:prSet/>
      <dgm:spPr/>
      <dgm:t>
        <a:bodyPr/>
        <a:lstStyle/>
        <a:p>
          <a:endParaRPr lang="en-IN"/>
        </a:p>
      </dgm:t>
    </dgm:pt>
    <dgm:pt modelId="{1B1E9BB7-0C7F-4B54-94CE-530B7D2EC16A}">
      <dgm:prSet phldrT="[Text]"/>
      <dgm:spPr/>
      <dgm:t>
        <a:bodyPr/>
        <a:lstStyle/>
        <a:p>
          <a:r>
            <a:rPr lang="en-IN" dirty="0"/>
            <a:t>Post-launch review</a:t>
          </a:r>
        </a:p>
      </dgm:t>
    </dgm:pt>
    <dgm:pt modelId="{9D2F6D69-DD6A-455F-BD9B-F581249D3CFE}" type="parTrans" cxnId="{738F5B89-F214-4465-9AEB-EAD6D2ACEF40}">
      <dgm:prSet/>
      <dgm:spPr/>
      <dgm:t>
        <a:bodyPr/>
        <a:lstStyle/>
        <a:p>
          <a:endParaRPr lang="en-IN"/>
        </a:p>
      </dgm:t>
    </dgm:pt>
    <dgm:pt modelId="{726A7543-9250-48FE-B1E1-D02385C741FF}" type="sibTrans" cxnId="{738F5B89-F214-4465-9AEB-EAD6D2ACEF40}">
      <dgm:prSet/>
      <dgm:spPr/>
      <dgm:t>
        <a:bodyPr/>
        <a:lstStyle/>
        <a:p>
          <a:endParaRPr lang="en-IN"/>
        </a:p>
      </dgm:t>
    </dgm:pt>
    <dgm:pt modelId="{048AF64B-4DC1-4486-802D-8FFCA0860018}" type="pres">
      <dgm:prSet presAssocID="{42DB42D0-747C-40C1-B643-60C2505027A5}" presName="Name0" presStyleCnt="0">
        <dgm:presLayoutVars>
          <dgm:dir/>
          <dgm:resizeHandles val="exact"/>
        </dgm:presLayoutVars>
      </dgm:prSet>
      <dgm:spPr/>
    </dgm:pt>
    <dgm:pt modelId="{29B5CA24-B4DA-45A0-A41E-CAD146EF9EF7}" type="pres">
      <dgm:prSet presAssocID="{FB7B642D-D425-4DEC-9FB8-3D47E97AB552}" presName="node" presStyleLbl="node1" presStyleIdx="0" presStyleCnt="3">
        <dgm:presLayoutVars>
          <dgm:bulletEnabled val="1"/>
        </dgm:presLayoutVars>
      </dgm:prSet>
      <dgm:spPr/>
    </dgm:pt>
    <dgm:pt modelId="{10A8F48C-6E72-4C20-A040-E5CA1A8B36F9}" type="pres">
      <dgm:prSet presAssocID="{7F5DF110-A91C-4BC4-B8A2-2766C1C9B3E1}" presName="sibTrans" presStyleCnt="0"/>
      <dgm:spPr/>
    </dgm:pt>
    <dgm:pt modelId="{83B47A3D-B2D0-43FE-B98A-C536CB445D54}" type="pres">
      <dgm:prSet presAssocID="{CB9822A9-1BA4-44DD-804A-47F9DA24A441}" presName="node" presStyleLbl="node1" presStyleIdx="1" presStyleCnt="3">
        <dgm:presLayoutVars>
          <dgm:bulletEnabled val="1"/>
        </dgm:presLayoutVars>
      </dgm:prSet>
      <dgm:spPr/>
    </dgm:pt>
    <dgm:pt modelId="{D53CC8B0-3AA7-49D4-ACCB-B5F575471BBB}" type="pres">
      <dgm:prSet presAssocID="{0F40A9AC-F2FF-48D9-9E92-32612FC290CA}" presName="sibTrans" presStyleCnt="0"/>
      <dgm:spPr/>
    </dgm:pt>
    <dgm:pt modelId="{ADDFECCA-566E-4F6F-8CBC-3D0BF7A89267}" type="pres">
      <dgm:prSet presAssocID="{21833025-BFA1-4541-AEDE-D9BDA6FAF68F}" presName="node" presStyleLbl="node1" presStyleIdx="2" presStyleCnt="3" custLinFactNeighborY="0">
        <dgm:presLayoutVars>
          <dgm:bulletEnabled val="1"/>
        </dgm:presLayoutVars>
      </dgm:prSet>
      <dgm:spPr/>
    </dgm:pt>
  </dgm:ptLst>
  <dgm:cxnLst>
    <dgm:cxn modelId="{8EA86903-EB15-4256-BD62-CBA7A822057A}" type="presOf" srcId="{54D46009-FA10-4453-AFEC-1DB2FF2E0E60}" destId="{ADDFECCA-566E-4F6F-8CBC-3D0BF7A89267}" srcOrd="0" destOrd="1" presId="urn:microsoft.com/office/officeart/2005/8/layout/hList6"/>
    <dgm:cxn modelId="{E6234504-F38A-40A8-AA20-2EFAC6378382}" type="presOf" srcId="{002D492D-61ED-4BF2-B3B8-20A605D96CE7}" destId="{83B47A3D-B2D0-43FE-B98A-C536CB445D54}" srcOrd="0" destOrd="5" presId="urn:microsoft.com/office/officeart/2005/8/layout/hList6"/>
    <dgm:cxn modelId="{74D37A13-8151-4AA2-8B5F-1F698851741D}" type="presOf" srcId="{CB9822A9-1BA4-44DD-804A-47F9DA24A441}" destId="{83B47A3D-B2D0-43FE-B98A-C536CB445D54}" srcOrd="0" destOrd="0" presId="urn:microsoft.com/office/officeart/2005/8/layout/hList6"/>
    <dgm:cxn modelId="{45D48515-C320-4439-AAA7-A3A96DCBCB46}" type="presOf" srcId="{220B3D7D-E7EF-45EF-BE47-E99D9EA87E9C}" destId="{29B5CA24-B4DA-45A0-A41E-CAD146EF9EF7}" srcOrd="0" destOrd="2" presId="urn:microsoft.com/office/officeart/2005/8/layout/hList6"/>
    <dgm:cxn modelId="{8DEDEA1A-BBFE-49EC-A080-5179D5FA3E43}" type="presOf" srcId="{994EB1AE-74F8-47D2-A89B-368306F2D8FB}" destId="{ADDFECCA-566E-4F6F-8CBC-3D0BF7A89267}" srcOrd="0" destOrd="3" presId="urn:microsoft.com/office/officeart/2005/8/layout/hList6"/>
    <dgm:cxn modelId="{AF276F1D-5328-4044-9B2F-520637F0D391}" srcId="{CB9822A9-1BA4-44DD-804A-47F9DA24A441}" destId="{D6EE68FC-564F-4194-9DBF-73FF906978A7}" srcOrd="1" destOrd="0" parTransId="{9E2A996B-4C10-4D90-82D9-ABEB0540D49E}" sibTransId="{05A49833-A8E8-4BC2-A611-3364991D825D}"/>
    <dgm:cxn modelId="{0C12ED2A-B5F1-43B4-9B17-352035D7E363}" type="presOf" srcId="{66220BA4-7732-4AE0-8962-0811D9B4A2AA}" destId="{83B47A3D-B2D0-43FE-B98A-C536CB445D54}" srcOrd="0" destOrd="4" presId="urn:microsoft.com/office/officeart/2005/8/layout/hList6"/>
    <dgm:cxn modelId="{6BA6452C-09C4-4ACF-B1CF-801F2FF72698}" type="presOf" srcId="{9CD864D0-8567-42D5-903B-FD2128B0B14B}" destId="{ADDFECCA-566E-4F6F-8CBC-3D0BF7A89267}" srcOrd="0" destOrd="4" presId="urn:microsoft.com/office/officeart/2005/8/layout/hList6"/>
    <dgm:cxn modelId="{365D1231-EF74-404E-B07E-AF3062D1A476}" srcId="{21833025-BFA1-4541-AEDE-D9BDA6FAF68F}" destId="{F9311E60-07BF-4E93-ACC3-5F6739ECA680}" srcOrd="4" destOrd="0" parTransId="{D2BE34A5-DBB5-4A9E-BDB0-6939C0B0E6A4}" sibTransId="{78B6B2B6-185C-4355-8B04-333926D57795}"/>
    <dgm:cxn modelId="{B6C14438-C4C0-49CC-9E00-39E60521C756}" type="presOf" srcId="{DC5FAAA8-6086-4E7F-91B4-2AD9277B7F58}" destId="{ADDFECCA-566E-4F6F-8CBC-3D0BF7A89267}" srcOrd="0" destOrd="2" presId="urn:microsoft.com/office/officeart/2005/8/layout/hList6"/>
    <dgm:cxn modelId="{C7F1B538-5BE3-43F3-BC96-7BEE1F68BFD4}" srcId="{42DB42D0-747C-40C1-B643-60C2505027A5}" destId="{FB7B642D-D425-4DEC-9FB8-3D47E97AB552}" srcOrd="0" destOrd="0" parTransId="{084F86EE-F8F4-4BCD-8702-AC2ED4EEBBFB}" sibTransId="{7F5DF110-A91C-4BC4-B8A2-2766C1C9B3E1}"/>
    <dgm:cxn modelId="{886CF339-3B30-49A3-A919-1ADBD1283D83}" type="presOf" srcId="{1B1E9BB7-0C7F-4B54-94CE-530B7D2EC16A}" destId="{ADDFECCA-566E-4F6F-8CBC-3D0BF7A89267}" srcOrd="0" destOrd="8" presId="urn:microsoft.com/office/officeart/2005/8/layout/hList6"/>
    <dgm:cxn modelId="{11C4623D-8ABE-4D38-AF17-DFD996D19E73}" type="presOf" srcId="{7CDA1FBB-70F1-47AA-8E8F-7D7AA763AC3E}" destId="{ADDFECCA-566E-4F6F-8CBC-3D0BF7A89267}" srcOrd="0" destOrd="6" presId="urn:microsoft.com/office/officeart/2005/8/layout/hList6"/>
    <dgm:cxn modelId="{737B363F-624A-499C-83ED-61649C1E2B9B}" srcId="{42DB42D0-747C-40C1-B643-60C2505027A5}" destId="{CB9822A9-1BA4-44DD-804A-47F9DA24A441}" srcOrd="1" destOrd="0" parTransId="{367310E2-F488-4FD0-A385-A2CB413666C4}" sibTransId="{0F40A9AC-F2FF-48D9-9E92-32612FC290CA}"/>
    <dgm:cxn modelId="{6881685C-D033-49A6-9AE4-936DED75F17D}" srcId="{21833025-BFA1-4541-AEDE-D9BDA6FAF68F}" destId="{994EB1AE-74F8-47D2-A89B-368306F2D8FB}" srcOrd="2" destOrd="0" parTransId="{E95932F6-B7E2-4743-BB29-620AEECDAF91}" sibTransId="{BDF5013D-E958-4D84-9534-AA07D4676956}"/>
    <dgm:cxn modelId="{BDF32E5E-DDF7-4331-999F-4CFF13499408}" srcId="{CB9822A9-1BA4-44DD-804A-47F9DA24A441}" destId="{2A3F94AC-041F-4071-A5EE-9D6B4C7B3753}" srcOrd="0" destOrd="0" parTransId="{491BF9D5-D20C-4AA3-999C-0EA167F18FC9}" sibTransId="{14867E85-4A1F-425A-9EAF-BA59623527A9}"/>
    <dgm:cxn modelId="{73A76E69-88CD-45DC-887E-C697578E8FCD}" srcId="{21833025-BFA1-4541-AEDE-D9BDA6FAF68F}" destId="{DC5FAAA8-6086-4E7F-91B4-2AD9277B7F58}" srcOrd="1" destOrd="0" parTransId="{DB464602-65BE-48B6-A408-75F6CE4A3F08}" sibTransId="{4C5CAD58-4F8E-4606-972B-BDB4D8199C69}"/>
    <dgm:cxn modelId="{05960954-39F2-4F00-9CC8-7C2FC3E18764}" type="presOf" srcId="{F9311E60-07BF-4E93-ACC3-5F6739ECA680}" destId="{ADDFECCA-566E-4F6F-8CBC-3D0BF7A89267}" srcOrd="0" destOrd="5" presId="urn:microsoft.com/office/officeart/2005/8/layout/hList6"/>
    <dgm:cxn modelId="{8ECF0556-C369-497B-9756-228BDD59D83E}" type="presOf" srcId="{2A3F94AC-041F-4071-A5EE-9D6B4C7B3753}" destId="{83B47A3D-B2D0-43FE-B98A-C536CB445D54}" srcOrd="0" destOrd="1" presId="urn:microsoft.com/office/officeart/2005/8/layout/hList6"/>
    <dgm:cxn modelId="{CFF0737A-161F-4057-AB30-56BC072066FE}" type="presOf" srcId="{42DB42D0-747C-40C1-B643-60C2505027A5}" destId="{048AF64B-4DC1-4486-802D-8FFCA0860018}" srcOrd="0" destOrd="0" presId="urn:microsoft.com/office/officeart/2005/8/layout/hList6"/>
    <dgm:cxn modelId="{738F5B89-F214-4465-9AEB-EAD6D2ACEF40}" srcId="{21833025-BFA1-4541-AEDE-D9BDA6FAF68F}" destId="{1B1E9BB7-0C7F-4B54-94CE-530B7D2EC16A}" srcOrd="7" destOrd="0" parTransId="{9D2F6D69-DD6A-455F-BD9B-F581249D3CFE}" sibTransId="{726A7543-9250-48FE-B1E1-D02385C741FF}"/>
    <dgm:cxn modelId="{D46CE08A-67EB-410E-A509-9BE95BFC0769}" type="presOf" srcId="{6922805D-BB2D-467A-ADBC-20A0EF1FEC71}" destId="{83B47A3D-B2D0-43FE-B98A-C536CB445D54}" srcOrd="0" destOrd="3" presId="urn:microsoft.com/office/officeart/2005/8/layout/hList6"/>
    <dgm:cxn modelId="{4A7D5398-1E1B-43C3-82A6-1278756F6237}" srcId="{21833025-BFA1-4541-AEDE-D9BDA6FAF68F}" destId="{54D46009-FA10-4453-AFEC-1DB2FF2E0E60}" srcOrd="0" destOrd="0" parTransId="{F219AD7E-054F-462A-AAAA-66170F4B5526}" sibTransId="{1520CF4C-C5AC-4BB0-8E9C-0F741660DDF6}"/>
    <dgm:cxn modelId="{B2AED1A0-940E-4961-A337-D0E05E19F1AA}" srcId="{FB7B642D-D425-4DEC-9FB8-3D47E97AB552}" destId="{374865A9-93A8-488F-91A0-DEA840A20F62}" srcOrd="0" destOrd="0" parTransId="{E67D8C0F-24A3-4864-B881-DA37E8FB41D6}" sibTransId="{4CF6C68C-0158-4990-9A45-BA8AC0D33A0D}"/>
    <dgm:cxn modelId="{E69C12A1-AFBF-4D56-8BE5-57D1A27687B8}" type="presOf" srcId="{374865A9-93A8-488F-91A0-DEA840A20F62}" destId="{29B5CA24-B4DA-45A0-A41E-CAD146EF9EF7}" srcOrd="0" destOrd="1" presId="urn:microsoft.com/office/officeart/2005/8/layout/hList6"/>
    <dgm:cxn modelId="{5356A3B3-B411-451E-85A4-BA090667A821}" srcId="{21833025-BFA1-4541-AEDE-D9BDA6FAF68F}" destId="{7CDA1FBB-70F1-47AA-8E8F-7D7AA763AC3E}" srcOrd="5" destOrd="0" parTransId="{313813CC-83D0-4A15-AA97-8AFF17DEC439}" sibTransId="{5332A354-9170-445D-A7C1-12C3CAFE3A34}"/>
    <dgm:cxn modelId="{018135B6-0809-412E-9CB6-9CC06515E0D1}" type="presOf" srcId="{21833025-BFA1-4541-AEDE-D9BDA6FAF68F}" destId="{ADDFECCA-566E-4F6F-8CBC-3D0BF7A89267}" srcOrd="0" destOrd="0" presId="urn:microsoft.com/office/officeart/2005/8/layout/hList6"/>
    <dgm:cxn modelId="{587FE1B8-6EF6-4105-B1F6-1567D207ACE5}" type="presOf" srcId="{FB7B642D-D425-4DEC-9FB8-3D47E97AB552}" destId="{29B5CA24-B4DA-45A0-A41E-CAD146EF9EF7}" srcOrd="0" destOrd="0" presId="urn:microsoft.com/office/officeart/2005/8/layout/hList6"/>
    <dgm:cxn modelId="{B542F0CD-858D-40FE-BE49-43204F586399}" srcId="{21833025-BFA1-4541-AEDE-D9BDA6FAF68F}" destId="{9CD864D0-8567-42D5-903B-FD2128B0B14B}" srcOrd="3" destOrd="0" parTransId="{9420CC70-BCDA-4E63-BEAB-3F1E4D1E84FC}" sibTransId="{EC99B6C5-1E6E-4A97-B967-4B20C75404B8}"/>
    <dgm:cxn modelId="{750F44D5-793B-4017-B968-47789360C1F2}" srcId="{FB7B642D-D425-4DEC-9FB8-3D47E97AB552}" destId="{220B3D7D-E7EF-45EF-BE47-E99D9EA87E9C}" srcOrd="1" destOrd="0" parTransId="{0EB5A62D-F632-4BD1-9789-D24222571358}" sibTransId="{C73A6B58-4978-4CA3-9A74-836EBB4E5CE6}"/>
    <dgm:cxn modelId="{001C77E8-46DD-4C5F-A36C-EB54219E38BE}" type="presOf" srcId="{9F59F22F-4DB1-4BAA-B620-EEA781FB640B}" destId="{ADDFECCA-566E-4F6F-8CBC-3D0BF7A89267}" srcOrd="0" destOrd="7" presId="urn:microsoft.com/office/officeart/2005/8/layout/hList6"/>
    <dgm:cxn modelId="{FC3C59E8-9780-410F-9970-F4477D2F7B22}" srcId="{CB9822A9-1BA4-44DD-804A-47F9DA24A441}" destId="{6922805D-BB2D-467A-ADBC-20A0EF1FEC71}" srcOrd="2" destOrd="0" parTransId="{6A6D0787-B664-47B0-B995-8D9C0803EF28}" sibTransId="{707CFA3F-083F-4D24-804B-F9BE48E980A0}"/>
    <dgm:cxn modelId="{974B8FED-BC81-473D-BC92-6D3646B39E75}" srcId="{CB9822A9-1BA4-44DD-804A-47F9DA24A441}" destId="{002D492D-61ED-4BF2-B3B8-20A605D96CE7}" srcOrd="4" destOrd="0" parTransId="{89D5D991-9F95-49A6-ADDD-3E94D256E97C}" sibTransId="{AF001C02-1408-40C4-89C5-7DECD70BE76D}"/>
    <dgm:cxn modelId="{7A00B6F3-BFCD-4B00-9243-08091A4FA4F1}" srcId="{42DB42D0-747C-40C1-B643-60C2505027A5}" destId="{21833025-BFA1-4541-AEDE-D9BDA6FAF68F}" srcOrd="2" destOrd="0" parTransId="{890EDDF8-5C9F-4174-AE8C-5A7321A17CAA}" sibTransId="{90A9DD97-97CD-4FED-9B40-70A804898A7C}"/>
    <dgm:cxn modelId="{FC79D3F7-2220-442D-A423-36294026BC07}" srcId="{21833025-BFA1-4541-AEDE-D9BDA6FAF68F}" destId="{9F59F22F-4DB1-4BAA-B620-EEA781FB640B}" srcOrd="6" destOrd="0" parTransId="{95D3DE25-8BF1-4DCD-B347-3A86F34C1F93}" sibTransId="{99CC3B01-368C-4001-A7AE-68E2B6A63D76}"/>
    <dgm:cxn modelId="{2B8BA8F9-A968-411B-8B15-A634BB53C447}" type="presOf" srcId="{D6EE68FC-564F-4194-9DBF-73FF906978A7}" destId="{83B47A3D-B2D0-43FE-B98A-C536CB445D54}" srcOrd="0" destOrd="2" presId="urn:microsoft.com/office/officeart/2005/8/layout/hList6"/>
    <dgm:cxn modelId="{C00566FA-D3C4-4C16-84F4-E8F63B05B325}" srcId="{CB9822A9-1BA4-44DD-804A-47F9DA24A441}" destId="{66220BA4-7732-4AE0-8962-0811D9B4A2AA}" srcOrd="3" destOrd="0" parTransId="{B37353EA-04FC-45D0-A17B-17B855361B4B}" sibTransId="{EE092E7C-8384-4406-8CCD-CC7BA198C260}"/>
    <dgm:cxn modelId="{8ADCFCB3-2F79-4D32-BD0C-740B5DF49812}" type="presParOf" srcId="{048AF64B-4DC1-4486-802D-8FFCA0860018}" destId="{29B5CA24-B4DA-45A0-A41E-CAD146EF9EF7}" srcOrd="0" destOrd="0" presId="urn:microsoft.com/office/officeart/2005/8/layout/hList6"/>
    <dgm:cxn modelId="{0628EDF5-2900-461F-BC59-238D6692160A}" type="presParOf" srcId="{048AF64B-4DC1-4486-802D-8FFCA0860018}" destId="{10A8F48C-6E72-4C20-A040-E5CA1A8B36F9}" srcOrd="1" destOrd="0" presId="urn:microsoft.com/office/officeart/2005/8/layout/hList6"/>
    <dgm:cxn modelId="{47C19B15-1427-4AE7-BEE5-DEDBE444258B}" type="presParOf" srcId="{048AF64B-4DC1-4486-802D-8FFCA0860018}" destId="{83B47A3D-B2D0-43FE-B98A-C536CB445D54}" srcOrd="2" destOrd="0" presId="urn:microsoft.com/office/officeart/2005/8/layout/hList6"/>
    <dgm:cxn modelId="{F0834E0E-A32D-4639-9C9F-2282E7E8F540}" type="presParOf" srcId="{048AF64B-4DC1-4486-802D-8FFCA0860018}" destId="{D53CC8B0-3AA7-49D4-ACCB-B5F575471BBB}" srcOrd="3" destOrd="0" presId="urn:microsoft.com/office/officeart/2005/8/layout/hList6"/>
    <dgm:cxn modelId="{6CBC4FB0-0566-4141-8574-2873A6F5B93B}" type="presParOf" srcId="{048AF64B-4DC1-4486-802D-8FFCA0860018}" destId="{ADDFECCA-566E-4F6F-8CBC-3D0BF7A89267}"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4FB7-04A1-4A24-B734-31D6FB20F1B9}">
      <dsp:nvSpPr>
        <dsp:cNvPr id="0" name=""/>
        <dsp:cNvSpPr/>
      </dsp:nvSpPr>
      <dsp:spPr>
        <a:xfrm>
          <a:off x="3896589" y="2115213"/>
          <a:ext cx="1395593" cy="139559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IN" sz="4400" kern="1200" dirty="0"/>
            <a:t>IBM</a:t>
          </a:r>
        </a:p>
      </dsp:txBody>
      <dsp:txXfrm>
        <a:off x="4100969" y="2319593"/>
        <a:ext cx="986833" cy="986833"/>
      </dsp:txXfrm>
    </dsp:sp>
    <dsp:sp modelId="{855233CF-5E63-4CE3-A92D-0B176CECA87B}">
      <dsp:nvSpPr>
        <dsp:cNvPr id="0" name=""/>
        <dsp:cNvSpPr/>
      </dsp:nvSpPr>
      <dsp:spPr>
        <a:xfrm rot="16200000">
          <a:off x="4245274" y="1752432"/>
          <a:ext cx="698224" cy="27338"/>
        </a:xfrm>
        <a:custGeom>
          <a:avLst/>
          <a:gdLst/>
          <a:ahLst/>
          <a:cxnLst/>
          <a:rect l="0" t="0" r="0" b="0"/>
          <a:pathLst>
            <a:path>
              <a:moveTo>
                <a:pt x="0" y="13669"/>
              </a:moveTo>
              <a:lnTo>
                <a:pt x="698224" y="136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4576930" y="1748645"/>
        <a:ext cx="34911" cy="34911"/>
      </dsp:txXfrm>
    </dsp:sp>
    <dsp:sp modelId="{4C4128FA-0821-4C36-A403-921AD3FD84A6}">
      <dsp:nvSpPr>
        <dsp:cNvPr id="0" name=""/>
        <dsp:cNvSpPr/>
      </dsp:nvSpPr>
      <dsp:spPr>
        <a:xfrm>
          <a:off x="3896589" y="21396"/>
          <a:ext cx="1395593" cy="139559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Toshiba to develop LCD technology</a:t>
          </a:r>
        </a:p>
      </dsp:txBody>
      <dsp:txXfrm>
        <a:off x="4100969" y="225776"/>
        <a:ext cx="986833" cy="986833"/>
      </dsp:txXfrm>
    </dsp:sp>
    <dsp:sp modelId="{E6080C81-4AB6-4209-88E2-559B4106FEB5}">
      <dsp:nvSpPr>
        <dsp:cNvPr id="0" name=""/>
        <dsp:cNvSpPr/>
      </dsp:nvSpPr>
      <dsp:spPr>
        <a:xfrm rot="19285714">
          <a:off x="5063780" y="2146603"/>
          <a:ext cx="698224" cy="27338"/>
        </a:xfrm>
        <a:custGeom>
          <a:avLst/>
          <a:gdLst/>
          <a:ahLst/>
          <a:cxnLst/>
          <a:rect l="0" t="0" r="0" b="0"/>
          <a:pathLst>
            <a:path>
              <a:moveTo>
                <a:pt x="0" y="13669"/>
              </a:moveTo>
              <a:lnTo>
                <a:pt x="698224" y="136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5395437" y="2142817"/>
        <a:ext cx="34911" cy="34911"/>
      </dsp:txXfrm>
    </dsp:sp>
    <dsp:sp modelId="{A448980B-E5F6-4803-93D8-D8C212DA92AA}">
      <dsp:nvSpPr>
        <dsp:cNvPr id="0" name=""/>
        <dsp:cNvSpPr/>
      </dsp:nvSpPr>
      <dsp:spPr>
        <a:xfrm>
          <a:off x="5533602" y="809739"/>
          <a:ext cx="1395593" cy="139559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Microsoft to develop software</a:t>
          </a:r>
        </a:p>
      </dsp:txBody>
      <dsp:txXfrm>
        <a:off x="5737982" y="1014119"/>
        <a:ext cx="986833" cy="986833"/>
      </dsp:txXfrm>
    </dsp:sp>
    <dsp:sp modelId="{1AB6C4C6-BA92-4F26-979D-14CD8F885C8F}">
      <dsp:nvSpPr>
        <dsp:cNvPr id="0" name=""/>
        <dsp:cNvSpPr/>
      </dsp:nvSpPr>
      <dsp:spPr>
        <a:xfrm rot="771429">
          <a:off x="5265934" y="3032299"/>
          <a:ext cx="698224" cy="27338"/>
        </a:xfrm>
        <a:custGeom>
          <a:avLst/>
          <a:gdLst/>
          <a:ahLst/>
          <a:cxnLst/>
          <a:rect l="0" t="0" r="0" b="0"/>
          <a:pathLst>
            <a:path>
              <a:moveTo>
                <a:pt x="0" y="13669"/>
              </a:moveTo>
              <a:lnTo>
                <a:pt x="698224" y="136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5597591" y="3028513"/>
        <a:ext cx="34911" cy="34911"/>
      </dsp:txXfrm>
    </dsp:sp>
    <dsp:sp modelId="{BAE7B917-61B7-449E-A28C-0A4501EA3369}">
      <dsp:nvSpPr>
        <dsp:cNvPr id="0" name=""/>
        <dsp:cNvSpPr/>
      </dsp:nvSpPr>
      <dsp:spPr>
        <a:xfrm>
          <a:off x="5937910" y="2581131"/>
          <a:ext cx="1395593" cy="139559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Siemens to develop memory technology</a:t>
          </a:r>
        </a:p>
      </dsp:txBody>
      <dsp:txXfrm>
        <a:off x="6142290" y="2785511"/>
        <a:ext cx="986833" cy="986833"/>
      </dsp:txXfrm>
    </dsp:sp>
    <dsp:sp modelId="{09CB0C49-DF55-4CB2-9EF6-93351CB57F60}">
      <dsp:nvSpPr>
        <dsp:cNvPr id="0" name=""/>
        <dsp:cNvSpPr/>
      </dsp:nvSpPr>
      <dsp:spPr>
        <a:xfrm rot="3577839">
          <a:off x="4762966" y="3722832"/>
          <a:ext cx="745131" cy="27338"/>
        </a:xfrm>
        <a:custGeom>
          <a:avLst/>
          <a:gdLst/>
          <a:ahLst/>
          <a:cxnLst/>
          <a:rect l="0" t="0" r="0" b="0"/>
          <a:pathLst>
            <a:path>
              <a:moveTo>
                <a:pt x="0" y="13669"/>
              </a:moveTo>
              <a:lnTo>
                <a:pt x="745131" y="136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5116903" y="3717873"/>
        <a:ext cx="37256" cy="37256"/>
      </dsp:txXfrm>
    </dsp:sp>
    <dsp:sp modelId="{5A553F0C-7E27-49DB-A292-FFC305A1811E}">
      <dsp:nvSpPr>
        <dsp:cNvPr id="0" name=""/>
        <dsp:cNvSpPr/>
      </dsp:nvSpPr>
      <dsp:spPr>
        <a:xfrm>
          <a:off x="4744224" y="4001682"/>
          <a:ext cx="1911181" cy="139559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Hewlett-Packard to develop operating system for workstations</a:t>
          </a:r>
        </a:p>
      </dsp:txBody>
      <dsp:txXfrm>
        <a:off x="5024110" y="4206062"/>
        <a:ext cx="1351409" cy="986833"/>
      </dsp:txXfrm>
    </dsp:sp>
    <dsp:sp modelId="{F0DA32BE-5EF4-4B85-8822-41C594733849}">
      <dsp:nvSpPr>
        <dsp:cNvPr id="0" name=""/>
        <dsp:cNvSpPr/>
      </dsp:nvSpPr>
      <dsp:spPr>
        <a:xfrm rot="6942857">
          <a:off x="3805337" y="3733587"/>
          <a:ext cx="678278" cy="27338"/>
        </a:xfrm>
        <a:custGeom>
          <a:avLst/>
          <a:gdLst/>
          <a:ahLst/>
          <a:cxnLst/>
          <a:rect l="0" t="0" r="0" b="0"/>
          <a:pathLst>
            <a:path>
              <a:moveTo>
                <a:pt x="0" y="13669"/>
              </a:moveTo>
              <a:lnTo>
                <a:pt x="678278" y="136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rot="10800000">
        <a:off x="4127519" y="3730299"/>
        <a:ext cx="33913" cy="33913"/>
      </dsp:txXfrm>
    </dsp:sp>
    <dsp:sp modelId="{4D3327DA-17E7-4B59-85A2-CCDBE4A5530B}">
      <dsp:nvSpPr>
        <dsp:cNvPr id="0" name=""/>
        <dsp:cNvSpPr/>
      </dsp:nvSpPr>
      <dsp:spPr>
        <a:xfrm>
          <a:off x="2857119" y="4001677"/>
          <a:ext cx="1657587" cy="139559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Cisco Systems to develop security systems</a:t>
          </a:r>
        </a:p>
      </dsp:txBody>
      <dsp:txXfrm>
        <a:off x="3099867" y="4206057"/>
        <a:ext cx="1172091" cy="986833"/>
      </dsp:txXfrm>
    </dsp:sp>
    <dsp:sp modelId="{62702ABF-9477-4F2B-A649-B9556F76A555}">
      <dsp:nvSpPr>
        <dsp:cNvPr id="0" name=""/>
        <dsp:cNvSpPr/>
      </dsp:nvSpPr>
      <dsp:spPr>
        <a:xfrm rot="10028571">
          <a:off x="3224613" y="3032299"/>
          <a:ext cx="698224" cy="27338"/>
        </a:xfrm>
        <a:custGeom>
          <a:avLst/>
          <a:gdLst/>
          <a:ahLst/>
          <a:cxnLst/>
          <a:rect l="0" t="0" r="0" b="0"/>
          <a:pathLst>
            <a:path>
              <a:moveTo>
                <a:pt x="0" y="13669"/>
              </a:moveTo>
              <a:lnTo>
                <a:pt x="698224" y="136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rot="10800000">
        <a:off x="3556270" y="3028513"/>
        <a:ext cx="34911" cy="34911"/>
      </dsp:txXfrm>
    </dsp:sp>
    <dsp:sp modelId="{6689B177-F9CF-428C-8D95-8E42F3D0550C}">
      <dsp:nvSpPr>
        <dsp:cNvPr id="0" name=""/>
        <dsp:cNvSpPr/>
      </dsp:nvSpPr>
      <dsp:spPr>
        <a:xfrm>
          <a:off x="1855268" y="2581131"/>
          <a:ext cx="1395593" cy="139559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Real Networks to develop online digital services</a:t>
          </a:r>
        </a:p>
      </dsp:txBody>
      <dsp:txXfrm>
        <a:off x="2059648" y="2785511"/>
        <a:ext cx="986833" cy="986833"/>
      </dsp:txXfrm>
    </dsp:sp>
    <dsp:sp modelId="{75728211-9F68-4DFD-93E5-72A26868253C}">
      <dsp:nvSpPr>
        <dsp:cNvPr id="0" name=""/>
        <dsp:cNvSpPr/>
      </dsp:nvSpPr>
      <dsp:spPr>
        <a:xfrm rot="13114286">
          <a:off x="3426768" y="2146603"/>
          <a:ext cx="698224" cy="27338"/>
        </a:xfrm>
        <a:custGeom>
          <a:avLst/>
          <a:gdLst/>
          <a:ahLst/>
          <a:cxnLst/>
          <a:rect l="0" t="0" r="0" b="0"/>
          <a:pathLst>
            <a:path>
              <a:moveTo>
                <a:pt x="0" y="13669"/>
              </a:moveTo>
              <a:lnTo>
                <a:pt x="698224" y="136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rot="10800000">
        <a:off x="3758424" y="2142817"/>
        <a:ext cx="34911" cy="34911"/>
      </dsp:txXfrm>
    </dsp:sp>
    <dsp:sp modelId="{7014CF74-411F-4D21-9F8B-0258C2330F08}">
      <dsp:nvSpPr>
        <dsp:cNvPr id="0" name=""/>
        <dsp:cNvSpPr/>
      </dsp:nvSpPr>
      <dsp:spPr>
        <a:xfrm>
          <a:off x="2259577" y="809739"/>
          <a:ext cx="1395593" cy="139559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Infineon to develop microchip technology</a:t>
          </a:r>
        </a:p>
      </dsp:txBody>
      <dsp:txXfrm>
        <a:off x="2463957" y="1014119"/>
        <a:ext cx="986833" cy="9868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8BD1B-60A5-48DE-BE81-ACC0B4FCF613}">
      <dsp:nvSpPr>
        <dsp:cNvPr id="0" name=""/>
        <dsp:cNvSpPr/>
      </dsp:nvSpPr>
      <dsp:spPr>
        <a:xfrm>
          <a:off x="3943789" y="2148459"/>
          <a:ext cx="1531523" cy="153152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IN" sz="2400" kern="1200" dirty="0"/>
            <a:t>Service as a process</a:t>
          </a:r>
        </a:p>
      </dsp:txBody>
      <dsp:txXfrm>
        <a:off x="4168075" y="2372745"/>
        <a:ext cx="1082951" cy="1082951"/>
      </dsp:txXfrm>
    </dsp:sp>
    <dsp:sp modelId="{C3C3D1A6-83DE-4AFF-968F-49C2BDD12A49}">
      <dsp:nvSpPr>
        <dsp:cNvPr id="0" name=""/>
        <dsp:cNvSpPr/>
      </dsp:nvSpPr>
      <dsp:spPr>
        <a:xfrm rot="16200000">
          <a:off x="4546815" y="1590264"/>
          <a:ext cx="325470" cy="520718"/>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kern="1200"/>
        </a:p>
      </dsp:txBody>
      <dsp:txXfrm>
        <a:off x="4595636" y="1743229"/>
        <a:ext cx="227829" cy="312430"/>
      </dsp:txXfrm>
    </dsp:sp>
    <dsp:sp modelId="{ECB75DFD-18E7-4899-8615-6F68030390E2}">
      <dsp:nvSpPr>
        <dsp:cNvPr id="0" name=""/>
        <dsp:cNvSpPr/>
      </dsp:nvSpPr>
      <dsp:spPr>
        <a:xfrm>
          <a:off x="3943789" y="2840"/>
          <a:ext cx="1531523" cy="153152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IN" sz="1300" kern="1200" dirty="0"/>
            <a:t>Services are co-produced by consumers</a:t>
          </a:r>
        </a:p>
      </dsp:txBody>
      <dsp:txXfrm>
        <a:off x="4168075" y="227126"/>
        <a:ext cx="1082951" cy="1082951"/>
      </dsp:txXfrm>
    </dsp:sp>
    <dsp:sp modelId="{570AA7B1-C556-46A0-BA38-408A6EEE3F1F}">
      <dsp:nvSpPr>
        <dsp:cNvPr id="0" name=""/>
        <dsp:cNvSpPr/>
      </dsp:nvSpPr>
      <dsp:spPr>
        <a:xfrm rot="20520000">
          <a:off x="5558357" y="2325192"/>
          <a:ext cx="325470" cy="520718"/>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kern="1200"/>
        </a:p>
      </dsp:txBody>
      <dsp:txXfrm>
        <a:off x="5560746" y="2444422"/>
        <a:ext cx="227829" cy="312430"/>
      </dsp:txXfrm>
    </dsp:sp>
    <dsp:sp modelId="{76007EC9-72F2-4024-9CEB-4DD6EAEBE240}">
      <dsp:nvSpPr>
        <dsp:cNvPr id="0" name=""/>
        <dsp:cNvSpPr/>
      </dsp:nvSpPr>
      <dsp:spPr>
        <a:xfrm>
          <a:off x="5984394" y="1485427"/>
          <a:ext cx="1531523" cy="153152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IN" sz="1300" kern="1200" dirty="0"/>
            <a:t>Services are perishable</a:t>
          </a:r>
        </a:p>
      </dsp:txBody>
      <dsp:txXfrm>
        <a:off x="6208680" y="1709713"/>
        <a:ext cx="1082951" cy="1082951"/>
      </dsp:txXfrm>
    </dsp:sp>
    <dsp:sp modelId="{87C79E54-C491-486F-B756-6168AB740783}">
      <dsp:nvSpPr>
        <dsp:cNvPr id="0" name=""/>
        <dsp:cNvSpPr/>
      </dsp:nvSpPr>
      <dsp:spPr>
        <a:xfrm rot="3240000">
          <a:off x="5171983" y="3514332"/>
          <a:ext cx="325470" cy="520718"/>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kern="1200"/>
        </a:p>
      </dsp:txBody>
      <dsp:txXfrm>
        <a:off x="5192108" y="3578979"/>
        <a:ext cx="227829" cy="312430"/>
      </dsp:txXfrm>
    </dsp:sp>
    <dsp:sp modelId="{E575AA14-A12F-4780-AB6D-952F3F4FCAFD}">
      <dsp:nvSpPr>
        <dsp:cNvPr id="0" name=""/>
        <dsp:cNvSpPr/>
      </dsp:nvSpPr>
      <dsp:spPr>
        <a:xfrm>
          <a:off x="5204952" y="3884302"/>
          <a:ext cx="1531523" cy="153152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IN" sz="1300" kern="1200" dirty="0"/>
            <a:t>Services are intangible</a:t>
          </a:r>
        </a:p>
      </dsp:txBody>
      <dsp:txXfrm>
        <a:off x="5429238" y="4108588"/>
        <a:ext cx="1082951" cy="1082951"/>
      </dsp:txXfrm>
    </dsp:sp>
    <dsp:sp modelId="{4FFB5E44-A5B1-4DE1-947F-0144D527A5E2}">
      <dsp:nvSpPr>
        <dsp:cNvPr id="0" name=""/>
        <dsp:cNvSpPr/>
      </dsp:nvSpPr>
      <dsp:spPr>
        <a:xfrm rot="7560000">
          <a:off x="3921648" y="3514332"/>
          <a:ext cx="325470" cy="520718"/>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kern="1200"/>
        </a:p>
      </dsp:txBody>
      <dsp:txXfrm rot="10800000">
        <a:off x="3999164" y="3578979"/>
        <a:ext cx="227829" cy="312430"/>
      </dsp:txXfrm>
    </dsp:sp>
    <dsp:sp modelId="{7C9AC712-10F2-4DAE-ACDC-E824BA1290E4}">
      <dsp:nvSpPr>
        <dsp:cNvPr id="0" name=""/>
        <dsp:cNvSpPr/>
      </dsp:nvSpPr>
      <dsp:spPr>
        <a:xfrm>
          <a:off x="2682625" y="3884302"/>
          <a:ext cx="1531523" cy="153152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IN" sz="1300" kern="1200" dirty="0"/>
            <a:t>Services are produced and consumed simultaneously</a:t>
          </a:r>
        </a:p>
      </dsp:txBody>
      <dsp:txXfrm>
        <a:off x="2906911" y="4108588"/>
        <a:ext cx="1082951" cy="1082951"/>
      </dsp:txXfrm>
    </dsp:sp>
    <dsp:sp modelId="{7E45BF1F-16DD-455C-8061-EB18BAD7C0F1}">
      <dsp:nvSpPr>
        <dsp:cNvPr id="0" name=""/>
        <dsp:cNvSpPr/>
      </dsp:nvSpPr>
      <dsp:spPr>
        <a:xfrm rot="11880000">
          <a:off x="3535273" y="2325192"/>
          <a:ext cx="325470" cy="520718"/>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N" sz="1300" kern="1200"/>
        </a:p>
      </dsp:txBody>
      <dsp:txXfrm rot="10800000">
        <a:off x="3630525" y="2444422"/>
        <a:ext cx="227829" cy="312430"/>
      </dsp:txXfrm>
    </dsp:sp>
    <dsp:sp modelId="{FB1C16ED-B1E0-48AB-BD66-DB41CE2983AA}">
      <dsp:nvSpPr>
        <dsp:cNvPr id="0" name=""/>
        <dsp:cNvSpPr/>
      </dsp:nvSpPr>
      <dsp:spPr>
        <a:xfrm>
          <a:off x="1903183" y="1485427"/>
          <a:ext cx="1531523" cy="153152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IN" sz="1300" kern="1200" dirty="0"/>
            <a:t>Services are heterogenous</a:t>
          </a:r>
        </a:p>
      </dsp:txBody>
      <dsp:txXfrm>
        <a:off x="2127469" y="1709713"/>
        <a:ext cx="1082951" cy="10829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B5CA24-B4DA-45A0-A41E-CAD146EF9EF7}">
      <dsp:nvSpPr>
        <dsp:cNvPr id="0" name=""/>
        <dsp:cNvSpPr/>
      </dsp:nvSpPr>
      <dsp:spPr>
        <a:xfrm rot="16200000">
          <a:off x="-1367608" y="1368640"/>
          <a:ext cx="5418667" cy="2681386"/>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0" rIns="134285" bIns="0" numCol="1" spcCol="1270" anchor="t" anchorCtr="0">
          <a:noAutofit/>
        </a:bodyPr>
        <a:lstStyle/>
        <a:p>
          <a:pPr marL="0" lvl="0" indent="0" algn="l" defTabSz="933450">
            <a:lnSpc>
              <a:spcPct val="90000"/>
            </a:lnSpc>
            <a:spcBef>
              <a:spcPct val="0"/>
            </a:spcBef>
            <a:spcAft>
              <a:spcPct val="35000"/>
            </a:spcAft>
            <a:buNone/>
          </a:pPr>
          <a:r>
            <a:rPr lang="en-IN" sz="2100" kern="1200" dirty="0"/>
            <a:t>Idea generation</a:t>
          </a:r>
        </a:p>
        <a:p>
          <a:pPr marL="0" lvl="0" indent="0" algn="l" defTabSz="933450">
            <a:lnSpc>
              <a:spcPct val="90000"/>
            </a:lnSpc>
            <a:spcBef>
              <a:spcPct val="0"/>
            </a:spcBef>
            <a:spcAft>
              <a:spcPct val="35000"/>
            </a:spcAft>
            <a:buNone/>
          </a:pPr>
          <a:endParaRPr lang="en-IN" sz="2100" kern="1200" dirty="0"/>
        </a:p>
        <a:p>
          <a:pPr marL="171450" lvl="1" indent="-171450" algn="l" defTabSz="711200">
            <a:lnSpc>
              <a:spcPct val="90000"/>
            </a:lnSpc>
            <a:spcBef>
              <a:spcPct val="0"/>
            </a:spcBef>
            <a:spcAft>
              <a:spcPct val="15000"/>
            </a:spcAft>
            <a:buChar char="•"/>
          </a:pPr>
          <a:r>
            <a:rPr lang="en-IN" sz="1600" kern="1200" dirty="0"/>
            <a:t>Formulation of new service objective/ strategy</a:t>
          </a:r>
        </a:p>
        <a:p>
          <a:pPr marL="171450" lvl="1" indent="-171450" algn="l" defTabSz="711200">
            <a:lnSpc>
              <a:spcPct val="90000"/>
            </a:lnSpc>
            <a:spcBef>
              <a:spcPct val="0"/>
            </a:spcBef>
            <a:spcAft>
              <a:spcPct val="15000"/>
            </a:spcAft>
            <a:buChar char="•"/>
          </a:pPr>
          <a:r>
            <a:rPr lang="en-IN" sz="1600" kern="1200" dirty="0"/>
            <a:t>Idea generation</a:t>
          </a:r>
        </a:p>
      </dsp:txBody>
      <dsp:txXfrm rot="5400000">
        <a:off x="1032" y="1083733"/>
        <a:ext cx="2681386" cy="3251201"/>
      </dsp:txXfrm>
    </dsp:sp>
    <dsp:sp modelId="{83B47A3D-B2D0-43FE-B98A-C536CB445D54}">
      <dsp:nvSpPr>
        <dsp:cNvPr id="0" name=""/>
        <dsp:cNvSpPr/>
      </dsp:nvSpPr>
      <dsp:spPr>
        <a:xfrm rot="16200000">
          <a:off x="1514882" y="1368640"/>
          <a:ext cx="5418667" cy="2681386"/>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0" rIns="134285" bIns="0" numCol="1" spcCol="1270" anchor="t" anchorCtr="0">
          <a:noAutofit/>
        </a:bodyPr>
        <a:lstStyle/>
        <a:p>
          <a:pPr marL="0" lvl="0" indent="0" algn="l" defTabSz="933450">
            <a:lnSpc>
              <a:spcPct val="90000"/>
            </a:lnSpc>
            <a:spcBef>
              <a:spcPct val="0"/>
            </a:spcBef>
            <a:spcAft>
              <a:spcPct val="35000"/>
            </a:spcAft>
            <a:buNone/>
          </a:pPr>
          <a:r>
            <a:rPr lang="en-IN" sz="2100" kern="1200" dirty="0"/>
            <a:t>Evaluation</a:t>
          </a:r>
        </a:p>
        <a:p>
          <a:pPr marL="171450" lvl="1" indent="-171450" algn="l" defTabSz="711200">
            <a:lnSpc>
              <a:spcPct val="90000"/>
            </a:lnSpc>
            <a:spcBef>
              <a:spcPct val="0"/>
            </a:spcBef>
            <a:spcAft>
              <a:spcPct val="15000"/>
            </a:spcAft>
            <a:buChar char="•"/>
          </a:pPr>
          <a:r>
            <a:rPr lang="en-IN" sz="1600" kern="1200" dirty="0"/>
            <a:t>Idea screening</a:t>
          </a:r>
        </a:p>
        <a:p>
          <a:pPr marL="171450" lvl="1" indent="-171450" algn="l" defTabSz="711200">
            <a:lnSpc>
              <a:spcPct val="90000"/>
            </a:lnSpc>
            <a:spcBef>
              <a:spcPct val="0"/>
            </a:spcBef>
            <a:spcAft>
              <a:spcPct val="15000"/>
            </a:spcAft>
            <a:buChar char="•"/>
          </a:pPr>
          <a:r>
            <a:rPr lang="en-IN" sz="1600" kern="1200" dirty="0"/>
            <a:t>Concept development</a:t>
          </a:r>
        </a:p>
        <a:p>
          <a:pPr marL="171450" lvl="1" indent="-171450" algn="l" defTabSz="711200">
            <a:lnSpc>
              <a:spcPct val="90000"/>
            </a:lnSpc>
            <a:spcBef>
              <a:spcPct val="0"/>
            </a:spcBef>
            <a:spcAft>
              <a:spcPct val="15000"/>
            </a:spcAft>
            <a:buChar char="•"/>
          </a:pPr>
          <a:r>
            <a:rPr lang="en-IN" sz="1600" kern="1200" dirty="0"/>
            <a:t>Concept testing</a:t>
          </a:r>
        </a:p>
        <a:p>
          <a:pPr marL="171450" lvl="1" indent="-171450" algn="l" defTabSz="711200">
            <a:lnSpc>
              <a:spcPct val="90000"/>
            </a:lnSpc>
            <a:spcBef>
              <a:spcPct val="0"/>
            </a:spcBef>
            <a:spcAft>
              <a:spcPct val="15000"/>
            </a:spcAft>
            <a:buChar char="•"/>
          </a:pPr>
          <a:r>
            <a:rPr lang="en-IN" sz="1600" kern="1200" dirty="0"/>
            <a:t>Business analysis</a:t>
          </a:r>
        </a:p>
        <a:p>
          <a:pPr marL="171450" lvl="1" indent="-171450" algn="l" defTabSz="711200">
            <a:lnSpc>
              <a:spcPct val="90000"/>
            </a:lnSpc>
            <a:spcBef>
              <a:spcPct val="0"/>
            </a:spcBef>
            <a:spcAft>
              <a:spcPct val="15000"/>
            </a:spcAft>
            <a:buChar char="•"/>
          </a:pPr>
          <a:r>
            <a:rPr lang="en-IN" sz="1600" kern="1200" dirty="0"/>
            <a:t>Project authorization</a:t>
          </a:r>
        </a:p>
      </dsp:txBody>
      <dsp:txXfrm rot="5400000">
        <a:off x="2883522" y="1083733"/>
        <a:ext cx="2681386" cy="3251201"/>
      </dsp:txXfrm>
    </dsp:sp>
    <dsp:sp modelId="{ADDFECCA-566E-4F6F-8CBC-3D0BF7A89267}">
      <dsp:nvSpPr>
        <dsp:cNvPr id="0" name=""/>
        <dsp:cNvSpPr/>
      </dsp:nvSpPr>
      <dsp:spPr>
        <a:xfrm rot="16200000">
          <a:off x="4397372" y="1368640"/>
          <a:ext cx="5418667" cy="2681386"/>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0" rIns="134285" bIns="0" numCol="1" spcCol="1270" anchor="t" anchorCtr="0">
          <a:noAutofit/>
        </a:bodyPr>
        <a:lstStyle/>
        <a:p>
          <a:pPr marL="0" lvl="0" indent="0" algn="l" defTabSz="933450">
            <a:lnSpc>
              <a:spcPct val="90000"/>
            </a:lnSpc>
            <a:spcBef>
              <a:spcPct val="0"/>
            </a:spcBef>
            <a:spcAft>
              <a:spcPct val="35000"/>
            </a:spcAft>
            <a:buNone/>
          </a:pPr>
          <a:r>
            <a:rPr lang="en-IN" sz="2100" kern="1200" dirty="0"/>
            <a:t>Realisation</a:t>
          </a:r>
        </a:p>
        <a:p>
          <a:pPr marL="171450" lvl="1" indent="-171450" algn="l" defTabSz="711200">
            <a:lnSpc>
              <a:spcPct val="90000"/>
            </a:lnSpc>
            <a:spcBef>
              <a:spcPct val="0"/>
            </a:spcBef>
            <a:spcAft>
              <a:spcPct val="15000"/>
            </a:spcAft>
            <a:buChar char="•"/>
          </a:pPr>
          <a:r>
            <a:rPr lang="en-IN" sz="1600" kern="1200" dirty="0"/>
            <a:t>Service design and testing</a:t>
          </a:r>
        </a:p>
        <a:p>
          <a:pPr marL="171450" lvl="1" indent="-171450" algn="l" defTabSz="711200">
            <a:lnSpc>
              <a:spcPct val="90000"/>
            </a:lnSpc>
            <a:spcBef>
              <a:spcPct val="0"/>
            </a:spcBef>
            <a:spcAft>
              <a:spcPct val="15000"/>
            </a:spcAft>
            <a:buChar char="•"/>
          </a:pPr>
          <a:r>
            <a:rPr lang="en-IN" sz="1600" kern="1200" dirty="0"/>
            <a:t>Process and system design and testing</a:t>
          </a:r>
        </a:p>
        <a:p>
          <a:pPr marL="171450" lvl="1" indent="-171450" algn="l" defTabSz="711200">
            <a:lnSpc>
              <a:spcPct val="90000"/>
            </a:lnSpc>
            <a:spcBef>
              <a:spcPct val="0"/>
            </a:spcBef>
            <a:spcAft>
              <a:spcPct val="15000"/>
            </a:spcAft>
            <a:buChar char="•"/>
          </a:pPr>
          <a:r>
            <a:rPr lang="en-IN" sz="1600" kern="1200" dirty="0"/>
            <a:t>Marketing programme design and testing</a:t>
          </a:r>
        </a:p>
        <a:p>
          <a:pPr marL="171450" lvl="1" indent="-171450" algn="l" defTabSz="711200">
            <a:lnSpc>
              <a:spcPct val="90000"/>
            </a:lnSpc>
            <a:spcBef>
              <a:spcPct val="0"/>
            </a:spcBef>
            <a:spcAft>
              <a:spcPct val="15000"/>
            </a:spcAft>
            <a:buChar char="•"/>
          </a:pPr>
          <a:r>
            <a:rPr lang="en-IN" sz="1600" kern="1200" dirty="0"/>
            <a:t>Personnel training</a:t>
          </a:r>
        </a:p>
        <a:p>
          <a:pPr marL="171450" lvl="1" indent="-171450" algn="l" defTabSz="711200">
            <a:lnSpc>
              <a:spcPct val="90000"/>
            </a:lnSpc>
            <a:spcBef>
              <a:spcPct val="0"/>
            </a:spcBef>
            <a:spcAft>
              <a:spcPct val="15000"/>
            </a:spcAft>
            <a:buChar char="•"/>
          </a:pPr>
          <a:r>
            <a:rPr lang="en-IN" sz="1600" kern="1200" dirty="0"/>
            <a:t>Service testing and plot run</a:t>
          </a:r>
        </a:p>
        <a:p>
          <a:pPr marL="171450" lvl="1" indent="-171450" algn="l" defTabSz="711200">
            <a:lnSpc>
              <a:spcPct val="90000"/>
            </a:lnSpc>
            <a:spcBef>
              <a:spcPct val="0"/>
            </a:spcBef>
            <a:spcAft>
              <a:spcPct val="15000"/>
            </a:spcAft>
            <a:buChar char="•"/>
          </a:pPr>
          <a:r>
            <a:rPr lang="en-IN" sz="1600" kern="1200" dirty="0"/>
            <a:t>Test marketing</a:t>
          </a:r>
        </a:p>
        <a:p>
          <a:pPr marL="171450" lvl="1" indent="-171450" algn="l" defTabSz="711200">
            <a:lnSpc>
              <a:spcPct val="90000"/>
            </a:lnSpc>
            <a:spcBef>
              <a:spcPct val="0"/>
            </a:spcBef>
            <a:spcAft>
              <a:spcPct val="15000"/>
            </a:spcAft>
            <a:buChar char="•"/>
          </a:pPr>
          <a:r>
            <a:rPr lang="en-IN" sz="1600" kern="1200" dirty="0"/>
            <a:t>full-scale launch</a:t>
          </a:r>
        </a:p>
        <a:p>
          <a:pPr marL="171450" lvl="1" indent="-171450" algn="l" defTabSz="711200">
            <a:lnSpc>
              <a:spcPct val="90000"/>
            </a:lnSpc>
            <a:spcBef>
              <a:spcPct val="0"/>
            </a:spcBef>
            <a:spcAft>
              <a:spcPct val="15000"/>
            </a:spcAft>
            <a:buChar char="•"/>
          </a:pPr>
          <a:r>
            <a:rPr lang="en-IN" sz="1600" kern="1200" dirty="0"/>
            <a:t>Post-launch review</a:t>
          </a:r>
        </a:p>
      </dsp:txBody>
      <dsp:txXfrm rot="5400000">
        <a:off x="5766012" y="1083733"/>
        <a:ext cx="2681386" cy="325120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101BC-BAF5-4CB8-AD5A-74F59CB7B2C5}" type="datetimeFigureOut">
              <a:rPr lang="en-IN" smtClean="0"/>
              <a:t>16-01-2024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31BB1-873A-4144-909E-E36D34CA6E09}" type="slidenum">
              <a:rPr lang="en-IN" smtClean="0"/>
              <a:t>‹#›</a:t>
            </a:fld>
            <a:endParaRPr lang="en-IN"/>
          </a:p>
        </p:txBody>
      </p:sp>
    </p:spTree>
    <p:extLst>
      <p:ext uri="{BB962C8B-B14F-4D97-AF65-F5344CB8AC3E}">
        <p14:creationId xmlns:p14="http://schemas.microsoft.com/office/powerpoint/2010/main" val="3908990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7C4FFC15-EC56-4464-B112-E7A6E3F7BA82}"/>
              </a:ext>
            </a:extLst>
          </p:cNvPr>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8675" name="Rectangle 3">
            <a:extLst>
              <a:ext uri="{FF2B5EF4-FFF2-40B4-BE49-F238E27FC236}">
                <a16:creationId xmlns:a16="http://schemas.microsoft.com/office/drawing/2014/main" id="{38D3A74D-0BAF-4C29-923F-4FC99FFE20AE}"/>
              </a:ext>
            </a:extLst>
          </p:cNvPr>
          <p:cNvSpPr>
            <a:spLocks noChangeArrowheads="1"/>
          </p:cNvSpPr>
          <p:nvPr/>
        </p:nvSpPr>
        <p:spPr bwMode="auto">
          <a:xfrm>
            <a:off x="3884613" y="8685213"/>
            <a:ext cx="29733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defTabSz="949325">
              <a:defRPr sz="2400">
                <a:solidFill>
                  <a:schemeClr val="tx1"/>
                </a:solidFill>
                <a:latin typeface="Arial" panose="020B0604020202020204" pitchFamily="34" charset="0"/>
              </a:defRPr>
            </a:lvl1pPr>
            <a:lvl2pPr marL="742950" indent="-285750" defTabSz="949325">
              <a:defRPr sz="2400">
                <a:solidFill>
                  <a:schemeClr val="tx1"/>
                </a:solidFill>
                <a:latin typeface="Arial" panose="020B0604020202020204" pitchFamily="34" charset="0"/>
              </a:defRPr>
            </a:lvl2pPr>
            <a:lvl3pPr marL="1143000" indent="-228600" defTabSz="949325">
              <a:defRPr sz="2400">
                <a:solidFill>
                  <a:schemeClr val="tx1"/>
                </a:solidFill>
                <a:latin typeface="Arial" panose="020B0604020202020204" pitchFamily="34" charset="0"/>
              </a:defRPr>
            </a:lvl3pPr>
            <a:lvl4pPr marL="1600200" indent="-228600" defTabSz="949325">
              <a:defRPr sz="2400">
                <a:solidFill>
                  <a:schemeClr val="tx1"/>
                </a:solidFill>
                <a:latin typeface="Arial" panose="020B0604020202020204" pitchFamily="34" charset="0"/>
              </a:defRPr>
            </a:lvl4pPr>
            <a:lvl5pPr marL="2057400" indent="-228600" defTabSz="949325">
              <a:defRPr sz="2400">
                <a:solidFill>
                  <a:schemeClr val="tx1"/>
                </a:solidFill>
                <a:latin typeface="Arial" panose="020B0604020202020204" pitchFamily="34" charset="0"/>
              </a:defRPr>
            </a:lvl5pPr>
            <a:lvl6pPr marL="2514600" indent="-228600" defTabSz="949325"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49325"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49325"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49325" eaLnBrk="0" fontAlgn="base" hangingPunct="0">
              <a:spcBef>
                <a:spcPct val="0"/>
              </a:spcBef>
              <a:spcAft>
                <a:spcPct val="0"/>
              </a:spcAft>
              <a:defRPr sz="2400">
                <a:solidFill>
                  <a:schemeClr val="tx1"/>
                </a:solidFill>
                <a:latin typeface="Arial" panose="020B0604020202020204" pitchFamily="34" charset="0"/>
              </a:defRPr>
            </a:lvl9pPr>
          </a:lstStyle>
          <a:p>
            <a:pPr algn="r"/>
            <a:r>
              <a:rPr lang="en-US" altLang="en-US" sz="1000" i="1">
                <a:latin typeface="Times New Roman" panose="02020603050405020304" pitchFamily="18" charset="0"/>
              </a:rPr>
              <a:t>44</a:t>
            </a:r>
          </a:p>
        </p:txBody>
      </p:sp>
      <p:sp>
        <p:nvSpPr>
          <p:cNvPr id="28676" name="Rectangle 4">
            <a:extLst>
              <a:ext uri="{FF2B5EF4-FFF2-40B4-BE49-F238E27FC236}">
                <a16:creationId xmlns:a16="http://schemas.microsoft.com/office/drawing/2014/main" id="{5A50A100-26B2-4211-B5B2-78C31515AECC}"/>
              </a:ext>
            </a:extLst>
          </p:cNvPr>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8677" name="Rectangle 5">
            <a:extLst>
              <a:ext uri="{FF2B5EF4-FFF2-40B4-BE49-F238E27FC236}">
                <a16:creationId xmlns:a16="http://schemas.microsoft.com/office/drawing/2014/main" id="{B52A6F75-1489-4891-8FA1-A107EA511FA0}"/>
              </a:ext>
            </a:extLst>
          </p:cNvPr>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en-US" altLang="en-US"/>
          </a:p>
        </p:txBody>
      </p:sp>
      <p:sp>
        <p:nvSpPr>
          <p:cNvPr id="28678" name="Rectangle 6">
            <a:extLst>
              <a:ext uri="{FF2B5EF4-FFF2-40B4-BE49-F238E27FC236}">
                <a16:creationId xmlns:a16="http://schemas.microsoft.com/office/drawing/2014/main" id="{B219C295-43A3-46C9-B7F0-FEC4E8678B7C}"/>
              </a:ext>
            </a:extLst>
          </p:cNvPr>
          <p:cNvSpPr>
            <a:spLocks noGrp="1" noRot="1" noChangeAspect="1" noChangeArrowheads="1" noTextEdit="1"/>
          </p:cNvSpPr>
          <p:nvPr>
            <p:ph type="sldImg"/>
          </p:nvPr>
        </p:nvSpPr>
        <p:spPr>
          <a:xfrm>
            <a:off x="393700" y="692150"/>
            <a:ext cx="6070600" cy="3416300"/>
          </a:xfrm>
          <a:ln cap="flat"/>
        </p:spPr>
      </p:sp>
      <p:sp>
        <p:nvSpPr>
          <p:cNvPr id="28679" name="Rectangle 7">
            <a:extLst>
              <a:ext uri="{FF2B5EF4-FFF2-40B4-BE49-F238E27FC236}">
                <a16:creationId xmlns:a16="http://schemas.microsoft.com/office/drawing/2014/main" id="{936CBCFC-61E9-49C6-86E2-0725DED060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1420947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C8289-84EB-417F-A6E3-DBCFC6DCDC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C1D8BBC-9480-44C3-A253-4FE5B4246F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354492C-08E0-49CD-8D0E-43F1DED60218}"/>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5" name="Footer Placeholder 4">
            <a:extLst>
              <a:ext uri="{FF2B5EF4-FFF2-40B4-BE49-F238E27FC236}">
                <a16:creationId xmlns:a16="http://schemas.microsoft.com/office/drawing/2014/main" id="{FE3C1699-54D5-42B0-A2B7-87B69E0047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3E1BE9B-E058-4269-943A-8C959C0FE014}"/>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433328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56E60-AFE3-4CE7-84CE-5E21E9FAE73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355ADE1-3BA6-49F9-AA54-CF225A2A82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E8C9BBA-84C7-44D5-AFFA-7348CC927C10}"/>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5" name="Footer Placeholder 4">
            <a:extLst>
              <a:ext uri="{FF2B5EF4-FFF2-40B4-BE49-F238E27FC236}">
                <a16:creationId xmlns:a16="http://schemas.microsoft.com/office/drawing/2014/main" id="{122CE1D7-C114-4B0B-9C27-E0C32ECC57A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0DC15DA-784D-457D-ACBA-D318C76FA19C}"/>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895956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B9C9-2428-4E6D-ABAC-3F817A76C2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1A88CD6-72ED-4161-AE00-C2433E9533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9DEB45-7D40-4558-931A-08623A3D0AA1}"/>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5" name="Footer Placeholder 4">
            <a:extLst>
              <a:ext uri="{FF2B5EF4-FFF2-40B4-BE49-F238E27FC236}">
                <a16:creationId xmlns:a16="http://schemas.microsoft.com/office/drawing/2014/main" id="{B65490F8-BC2B-48B3-BC14-6A5379DD1A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D7398B-F249-493F-809B-EB10413DEB97}"/>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808488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1F889-A4CD-493C-B7CA-6C6A545B363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B9DE30D-E2CD-41F3-BA95-4D8E863353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51B6E75-4CD5-47BB-8B0D-57A0313681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47BBBB6-8C75-438A-ADAD-46672EFAB169}"/>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6" name="Footer Placeholder 5">
            <a:extLst>
              <a:ext uri="{FF2B5EF4-FFF2-40B4-BE49-F238E27FC236}">
                <a16:creationId xmlns:a16="http://schemas.microsoft.com/office/drawing/2014/main" id="{50A52789-8D41-477D-B04A-3323FDEA7B1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E5F3B59-1676-40F7-A3DD-F398F0FBDF67}"/>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456669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F8553-5720-431A-B200-6E8A96BDF6D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ECEC081-060B-46B4-989D-154FE245A4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67752C-F267-4D37-87D8-60BAEF6D2E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DF3965C-DF66-4CDC-8EE3-03650A68EC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BC57C5-40BD-488E-9D7B-355351D3BD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FDC836C-E685-4434-A24A-0B9F7CD50C00}"/>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8" name="Footer Placeholder 7">
            <a:extLst>
              <a:ext uri="{FF2B5EF4-FFF2-40B4-BE49-F238E27FC236}">
                <a16:creationId xmlns:a16="http://schemas.microsoft.com/office/drawing/2014/main" id="{012849B8-D251-428D-8C7D-FE34738D3C2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8EEC6AE-5ECD-49B6-8F00-6387BDCACE10}"/>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2038276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E4DCB-51E0-47AB-B3D4-814A3BEDCB5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916CD28-4C0C-4F1F-AA74-5B56E0D27793}"/>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4" name="Footer Placeholder 3">
            <a:extLst>
              <a:ext uri="{FF2B5EF4-FFF2-40B4-BE49-F238E27FC236}">
                <a16:creationId xmlns:a16="http://schemas.microsoft.com/office/drawing/2014/main" id="{6353FDF0-9F52-4F3B-9592-378D89876AA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44FFB1B-774E-40A0-AEA0-2C68778115F5}"/>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291757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CDACF2-0066-4DFB-BE68-8FD5E8403E7F}"/>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3" name="Footer Placeholder 2">
            <a:extLst>
              <a:ext uri="{FF2B5EF4-FFF2-40B4-BE49-F238E27FC236}">
                <a16:creationId xmlns:a16="http://schemas.microsoft.com/office/drawing/2014/main" id="{C37613BC-81A9-47C4-8878-72BC8793E72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427B0A9-60CA-49D6-B354-C3B1BF81D401}"/>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111407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FFD1-F99B-45D9-B884-40A7513C0D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0BBA0C6-907D-4536-A6CE-0239783EDD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54D8182-4551-4E54-BF78-9472E79A1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AE0F85-1437-4ED8-920A-6C9B1EE641B4}"/>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6" name="Footer Placeholder 5">
            <a:extLst>
              <a:ext uri="{FF2B5EF4-FFF2-40B4-BE49-F238E27FC236}">
                <a16:creationId xmlns:a16="http://schemas.microsoft.com/office/drawing/2014/main" id="{55B82E16-0364-4FD3-AD73-E220F3B76F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9474B7B-715C-4CBB-A2D0-120E0E14D0A3}"/>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251740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AC71B-37D7-4474-AC8C-8D5AFF954F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7B73CCE-C2E5-4996-8706-DFC18CDFBE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F32A330-4F5D-4CAE-9360-B2E6B5803B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06BFAC-957F-45E1-877A-3A20B8710173}"/>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6" name="Footer Placeholder 5">
            <a:extLst>
              <a:ext uri="{FF2B5EF4-FFF2-40B4-BE49-F238E27FC236}">
                <a16:creationId xmlns:a16="http://schemas.microsoft.com/office/drawing/2014/main" id="{59B79D5C-A274-435A-BBA5-FEB6F88DDAA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12453D2-6CE8-4002-B89A-1F498EE178A5}"/>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4219824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1741-AE23-4F9C-9F56-459131AC2E6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5D56935-458F-45FA-86C2-5998F9EDE9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35E2D44-94B8-44FB-A9F0-323FBB7C471F}"/>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5" name="Footer Placeholder 4">
            <a:extLst>
              <a:ext uri="{FF2B5EF4-FFF2-40B4-BE49-F238E27FC236}">
                <a16:creationId xmlns:a16="http://schemas.microsoft.com/office/drawing/2014/main" id="{98923F2F-1367-4E44-A01E-C18B31EA197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6C2FC86-9A01-4A46-A592-EE50AC7AEA5D}"/>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2730396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570C4A-A790-493E-BCA3-748B74A967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45D8971-2CA9-49AA-B644-C73A69945A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E1D4D50-B020-4739-BFCB-D272460061DD}"/>
              </a:ext>
            </a:extLst>
          </p:cNvPr>
          <p:cNvSpPr>
            <a:spLocks noGrp="1"/>
          </p:cNvSpPr>
          <p:nvPr>
            <p:ph type="dt" sz="half" idx="10"/>
          </p:nvPr>
        </p:nvSpPr>
        <p:spPr/>
        <p:txBody>
          <a:bodyPr/>
          <a:lstStyle/>
          <a:p>
            <a:fld id="{693D2B54-4AE3-4A85-A3A2-927853426A37}" type="datetimeFigureOut">
              <a:rPr lang="en-IN" smtClean="0"/>
              <a:t>16-01-2024</a:t>
            </a:fld>
            <a:endParaRPr lang="en-IN"/>
          </a:p>
        </p:txBody>
      </p:sp>
      <p:sp>
        <p:nvSpPr>
          <p:cNvPr id="5" name="Footer Placeholder 4">
            <a:extLst>
              <a:ext uri="{FF2B5EF4-FFF2-40B4-BE49-F238E27FC236}">
                <a16:creationId xmlns:a16="http://schemas.microsoft.com/office/drawing/2014/main" id="{252B0F21-4040-4B75-BBAA-AF92CEC71F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46EC1C6-6ECB-44CE-BC87-953220E452A3}"/>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277888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CDDC3-E495-43E9-B57F-B42D7D046B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0CA9023-553E-4FA6-8C6D-AD3236EB9E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66E74F4-B5FE-4BD7-B1DE-84AD831DC0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3D2B54-4AE3-4A85-A3A2-927853426A37}" type="datetimeFigureOut">
              <a:rPr lang="en-IN" smtClean="0"/>
              <a:t>16-01-2024</a:t>
            </a:fld>
            <a:endParaRPr lang="en-IN"/>
          </a:p>
        </p:txBody>
      </p:sp>
      <p:sp>
        <p:nvSpPr>
          <p:cNvPr id="5" name="Footer Placeholder 4">
            <a:extLst>
              <a:ext uri="{FF2B5EF4-FFF2-40B4-BE49-F238E27FC236}">
                <a16:creationId xmlns:a16="http://schemas.microsoft.com/office/drawing/2014/main" id="{491F2086-311F-4463-88C8-A5DBBEA721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D9CA917-E26F-454D-A27E-2A221D01AC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AD429-4CFC-4F3E-AD13-EBFEE9B3D73D}" type="slidenum">
              <a:rPr lang="en-IN" smtClean="0"/>
              <a:t>‹#›</a:t>
            </a:fld>
            <a:endParaRPr lang="en-IN"/>
          </a:p>
        </p:txBody>
      </p:sp>
    </p:spTree>
    <p:extLst>
      <p:ext uri="{BB962C8B-B14F-4D97-AF65-F5344CB8AC3E}">
        <p14:creationId xmlns:p14="http://schemas.microsoft.com/office/powerpoint/2010/main" val="2213934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ftp.idu.ac.id/wp-content/uploads/ebook/ip/BUKU%25"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BEBC8-8040-423C-B68E-BA600F121A72}"/>
              </a:ext>
            </a:extLst>
          </p:cNvPr>
          <p:cNvSpPr>
            <a:spLocks noGrp="1"/>
          </p:cNvSpPr>
          <p:nvPr>
            <p:ph type="title"/>
          </p:nvPr>
        </p:nvSpPr>
        <p:spPr>
          <a:xfrm>
            <a:off x="1550754" y="2396198"/>
            <a:ext cx="10157291" cy="2175802"/>
          </a:xfrm>
        </p:spPr>
        <p:txBody>
          <a:bodyPr>
            <a:normAutofit fontScale="90000"/>
          </a:bodyPr>
          <a:lstStyle/>
          <a:p>
            <a:pPr algn="ctr"/>
            <a:r>
              <a:rPr lang="en-IN" dirty="0"/>
              <a:t>Innovation and Competitor Strategies</a:t>
            </a:r>
            <a:br>
              <a:rPr lang="en-IN" dirty="0"/>
            </a:br>
            <a:r>
              <a:rPr lang="en-IN" dirty="0"/>
              <a:t>Session 4</a:t>
            </a:r>
          </a:p>
        </p:txBody>
      </p:sp>
      <p:sp>
        <p:nvSpPr>
          <p:cNvPr id="4" name="Text Placeholder 3">
            <a:extLst>
              <a:ext uri="{FF2B5EF4-FFF2-40B4-BE49-F238E27FC236}">
                <a16:creationId xmlns:a16="http://schemas.microsoft.com/office/drawing/2014/main" id="{120DB163-982A-4A38-B7B7-1E886E94A130}"/>
              </a:ext>
            </a:extLst>
          </p:cNvPr>
          <p:cNvSpPr>
            <a:spLocks noGrp="1"/>
          </p:cNvSpPr>
          <p:nvPr>
            <p:ph type="body" idx="1"/>
          </p:nvPr>
        </p:nvSpPr>
        <p:spPr>
          <a:xfrm>
            <a:off x="9592603" y="5690046"/>
            <a:ext cx="2394858" cy="1030515"/>
          </a:xfrm>
        </p:spPr>
        <p:txBody>
          <a:bodyPr>
            <a:normAutofit fontScale="85000" lnSpcReduction="20000"/>
          </a:bodyPr>
          <a:lstStyle/>
          <a:p>
            <a:r>
              <a:rPr lang="en-IN" dirty="0"/>
              <a:t>Deepika Gupta</a:t>
            </a:r>
          </a:p>
          <a:p>
            <a:r>
              <a:rPr lang="en-IN" dirty="0"/>
              <a:t>Asst Professor</a:t>
            </a:r>
          </a:p>
          <a:p>
            <a:r>
              <a:rPr lang="en-IN" dirty="0"/>
              <a:t>IIM Visakhapatnam</a:t>
            </a:r>
          </a:p>
        </p:txBody>
      </p:sp>
    </p:spTree>
    <p:extLst>
      <p:ext uri="{BB962C8B-B14F-4D97-AF65-F5344CB8AC3E}">
        <p14:creationId xmlns:p14="http://schemas.microsoft.com/office/powerpoint/2010/main" val="2113265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C645B-B9F6-4C3D-B7AA-9DFCAC4FD354}"/>
              </a:ext>
            </a:extLst>
          </p:cNvPr>
          <p:cNvSpPr>
            <a:spLocks noGrp="1"/>
          </p:cNvSpPr>
          <p:nvPr>
            <p:ph type="title"/>
          </p:nvPr>
        </p:nvSpPr>
        <p:spPr>
          <a:xfrm>
            <a:off x="1534696" y="804520"/>
            <a:ext cx="9520158" cy="802608"/>
          </a:xfrm>
        </p:spPr>
        <p:txBody>
          <a:bodyPr/>
          <a:lstStyle/>
          <a:p>
            <a:r>
              <a:rPr lang="en-US" dirty="0"/>
              <a:t>Innovation chasm</a:t>
            </a:r>
            <a:endParaRPr lang="en-IN" dirty="0"/>
          </a:p>
        </p:txBody>
      </p:sp>
      <p:pic>
        <p:nvPicPr>
          <p:cNvPr id="1026" name="Picture 2" descr="chasm">
            <a:extLst>
              <a:ext uri="{FF2B5EF4-FFF2-40B4-BE49-F238E27FC236}">
                <a16:creationId xmlns:a16="http://schemas.microsoft.com/office/drawing/2014/main" id="{DA485363-8BBD-4D41-9203-A0DA3C8D6A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7146" y="1749821"/>
            <a:ext cx="7130005" cy="45586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6ADDB90-19A0-4256-9EB0-F26A39DE9865}"/>
              </a:ext>
            </a:extLst>
          </p:cNvPr>
          <p:cNvSpPr/>
          <p:nvPr/>
        </p:nvSpPr>
        <p:spPr>
          <a:xfrm>
            <a:off x="8557023" y="1859339"/>
            <a:ext cx="2497831" cy="4247317"/>
          </a:xfrm>
          <a:prstGeom prst="rect">
            <a:avLst/>
          </a:prstGeom>
        </p:spPr>
        <p:txBody>
          <a:bodyPr wrap="square">
            <a:spAutoFit/>
          </a:bodyPr>
          <a:lstStyle/>
          <a:p>
            <a:r>
              <a:rPr lang="en-US" dirty="0">
                <a:solidFill>
                  <a:srgbClr val="333333"/>
                </a:solidFill>
                <a:latin typeface="Droid Serif"/>
              </a:rPr>
              <a:t>The chasm is the gap between early adopters (visionaries) and early majority (pragmatists), which make up the start of the mainstream market. This is the most difficult market to capture and often where most technologies fail to make progress.</a:t>
            </a:r>
          </a:p>
          <a:p>
            <a:r>
              <a:rPr lang="en-US" dirty="0">
                <a:solidFill>
                  <a:srgbClr val="333333"/>
                </a:solidFill>
                <a:latin typeface="Droid Serif"/>
              </a:rPr>
              <a:t>Also called Trough of Disillusionment or The Struggle</a:t>
            </a:r>
          </a:p>
          <a:p>
            <a:endParaRPr lang="en-IN" dirty="0"/>
          </a:p>
        </p:txBody>
      </p:sp>
      <p:sp>
        <p:nvSpPr>
          <p:cNvPr id="5" name="Rectangle 4">
            <a:extLst>
              <a:ext uri="{FF2B5EF4-FFF2-40B4-BE49-F238E27FC236}">
                <a16:creationId xmlns:a16="http://schemas.microsoft.com/office/drawing/2014/main" id="{CE7ED894-C9FB-4E66-B260-1695916829E1}"/>
              </a:ext>
            </a:extLst>
          </p:cNvPr>
          <p:cNvSpPr/>
          <p:nvPr/>
        </p:nvSpPr>
        <p:spPr>
          <a:xfrm>
            <a:off x="8857433" y="6550223"/>
            <a:ext cx="3334567" cy="307777"/>
          </a:xfrm>
          <a:prstGeom prst="rect">
            <a:avLst/>
          </a:prstGeom>
        </p:spPr>
        <p:txBody>
          <a:bodyPr wrap="none">
            <a:spAutoFit/>
          </a:bodyPr>
          <a:lstStyle/>
          <a:p>
            <a:r>
              <a:rPr lang="en-IN" sz="1400" dirty="0"/>
              <a:t>Source: https://alyjuma.com/the-chasm/</a:t>
            </a:r>
          </a:p>
        </p:txBody>
      </p:sp>
    </p:spTree>
    <p:extLst>
      <p:ext uri="{BB962C8B-B14F-4D97-AF65-F5344CB8AC3E}">
        <p14:creationId xmlns:p14="http://schemas.microsoft.com/office/powerpoint/2010/main" val="3012203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ECDDE-C8B3-4D9F-A80E-ED75879A0430}"/>
              </a:ext>
            </a:extLst>
          </p:cNvPr>
          <p:cNvSpPr>
            <a:spLocks noGrp="1"/>
          </p:cNvSpPr>
          <p:nvPr>
            <p:ph type="title"/>
          </p:nvPr>
        </p:nvSpPr>
        <p:spPr>
          <a:xfrm>
            <a:off x="1534696" y="804519"/>
            <a:ext cx="9520158" cy="816463"/>
          </a:xfrm>
        </p:spPr>
        <p:txBody>
          <a:bodyPr/>
          <a:lstStyle/>
          <a:p>
            <a:r>
              <a:rPr lang="en-IN" dirty="0"/>
              <a:t>Crossing the chasm </a:t>
            </a:r>
          </a:p>
        </p:txBody>
      </p:sp>
      <p:sp>
        <p:nvSpPr>
          <p:cNvPr id="3" name="Content Placeholder 2">
            <a:extLst>
              <a:ext uri="{FF2B5EF4-FFF2-40B4-BE49-F238E27FC236}">
                <a16:creationId xmlns:a16="http://schemas.microsoft.com/office/drawing/2014/main" id="{6056E7D4-355D-4187-A17B-E8EA76A13595}"/>
              </a:ext>
            </a:extLst>
          </p:cNvPr>
          <p:cNvSpPr>
            <a:spLocks noGrp="1"/>
          </p:cNvSpPr>
          <p:nvPr>
            <p:ph idx="1"/>
          </p:nvPr>
        </p:nvSpPr>
        <p:spPr>
          <a:xfrm>
            <a:off x="838200" y="1744394"/>
            <a:ext cx="10515600" cy="4909623"/>
          </a:xfrm>
        </p:spPr>
        <p:txBody>
          <a:bodyPr>
            <a:normAutofit fontScale="92500" lnSpcReduction="20000"/>
          </a:bodyPr>
          <a:lstStyle/>
          <a:p>
            <a:r>
              <a:rPr lang="en-IN" dirty="0"/>
              <a:t>Catch 22 situation</a:t>
            </a:r>
          </a:p>
          <a:p>
            <a:r>
              <a:rPr lang="en-IN" dirty="0"/>
              <a:t>Rethink about market approach – segmentation, differentiation, positioning, distribution and pricing</a:t>
            </a:r>
          </a:p>
          <a:p>
            <a:r>
              <a:rPr lang="en-IN" dirty="0"/>
              <a:t>Pick a beachhead and build momentum</a:t>
            </a:r>
          </a:p>
          <a:p>
            <a:r>
              <a:rPr lang="en-IN" dirty="0"/>
              <a:t>Dominate with whole product thinking – expand your product (Apple)</a:t>
            </a:r>
          </a:p>
          <a:p>
            <a:r>
              <a:rPr lang="en-IN" dirty="0"/>
              <a:t>Compare and contrast with current options (</a:t>
            </a:r>
            <a:r>
              <a:rPr lang="en-IN" dirty="0" err="1"/>
              <a:t>Sharepoint</a:t>
            </a:r>
            <a:r>
              <a:rPr lang="en-IN" dirty="0"/>
              <a:t> and Dropbox)</a:t>
            </a:r>
          </a:p>
          <a:p>
            <a:r>
              <a:rPr lang="en-IN" dirty="0"/>
              <a:t>Find solutions to questions on</a:t>
            </a:r>
          </a:p>
          <a:p>
            <a:pPr lvl="1"/>
            <a:r>
              <a:rPr lang="en-IN" dirty="0"/>
              <a:t>Mission clarity and importance</a:t>
            </a:r>
          </a:p>
          <a:p>
            <a:pPr lvl="1"/>
            <a:r>
              <a:rPr lang="en-IN" dirty="0"/>
              <a:t>Mission completion</a:t>
            </a:r>
          </a:p>
          <a:p>
            <a:pPr lvl="1"/>
            <a:r>
              <a:rPr lang="en-IN" dirty="0"/>
              <a:t>Integration</a:t>
            </a:r>
          </a:p>
          <a:p>
            <a:pPr lvl="1"/>
            <a:r>
              <a:rPr lang="en-IN" dirty="0"/>
              <a:t>Openness</a:t>
            </a:r>
          </a:p>
          <a:p>
            <a:pPr lvl="1"/>
            <a:r>
              <a:rPr lang="en-IN" dirty="0"/>
              <a:t>Jointness</a:t>
            </a:r>
          </a:p>
          <a:p>
            <a:pPr lvl="1"/>
            <a:r>
              <a:rPr lang="en-IN" dirty="0"/>
              <a:t>Timing </a:t>
            </a:r>
          </a:p>
          <a:p>
            <a:endParaRPr lang="en-IN" dirty="0"/>
          </a:p>
        </p:txBody>
      </p:sp>
    </p:spTree>
    <p:extLst>
      <p:ext uri="{BB962C8B-B14F-4D97-AF65-F5344CB8AC3E}">
        <p14:creationId xmlns:p14="http://schemas.microsoft.com/office/powerpoint/2010/main" val="2200264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a:extLst>
              <a:ext uri="{FF2B5EF4-FFF2-40B4-BE49-F238E27FC236}">
                <a16:creationId xmlns:a16="http://schemas.microsoft.com/office/drawing/2014/main" id="{51EC9E39-1607-A185-280F-51455502DF95}"/>
              </a:ext>
            </a:extLst>
          </p:cNvPr>
          <p:cNvSpPr txBox="1">
            <a:spLocks noChangeArrowheads="1"/>
          </p:cNvSpPr>
          <p:nvPr/>
        </p:nvSpPr>
        <p:spPr bwMode="auto">
          <a:xfrm>
            <a:off x="1532282" y="1804322"/>
            <a:ext cx="4658968"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77813" indent="-277813">
              <a:defRPr>
                <a:solidFill>
                  <a:schemeClr val="tx1"/>
                </a:solidFill>
                <a:latin typeface="Arial" panose="020B0604020202020204" pitchFamily="34" charset="0"/>
              </a:defRPr>
            </a:lvl1pPr>
            <a:lvl2pPr marL="749300" indent="-292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buFontTx/>
              <a:buChar char="•"/>
            </a:pPr>
            <a:r>
              <a:rPr lang="en-GB" altLang="en-US" sz="2600" dirty="0">
                <a:solidFill>
                  <a:srgbClr val="000000"/>
                </a:solidFill>
              </a:rPr>
              <a:t>The need for planning</a:t>
            </a:r>
          </a:p>
          <a:p>
            <a:pPr eaLnBrk="0" hangingPunct="0">
              <a:buFontTx/>
              <a:buChar char="•"/>
            </a:pPr>
            <a:endParaRPr lang="en-GB" altLang="en-US" sz="2600" dirty="0">
              <a:solidFill>
                <a:srgbClr val="000000"/>
              </a:solidFill>
            </a:endParaRPr>
          </a:p>
          <a:p>
            <a:pPr eaLnBrk="0" hangingPunct="0">
              <a:buFontTx/>
              <a:buChar char="•"/>
            </a:pPr>
            <a:r>
              <a:rPr lang="en-GB" altLang="en-US" sz="2600" dirty="0">
                <a:solidFill>
                  <a:srgbClr val="000000"/>
                </a:solidFill>
              </a:rPr>
              <a:t>Competitive reactions</a:t>
            </a:r>
          </a:p>
          <a:p>
            <a:pPr eaLnBrk="0" hangingPunct="0">
              <a:buFontTx/>
              <a:buChar char="•"/>
            </a:pPr>
            <a:endParaRPr lang="en-GB" altLang="en-US" sz="2600" dirty="0">
              <a:solidFill>
                <a:srgbClr val="000000"/>
              </a:solidFill>
            </a:endParaRPr>
          </a:p>
          <a:p>
            <a:pPr eaLnBrk="0" hangingPunct="0">
              <a:buFontTx/>
              <a:buChar char="•"/>
            </a:pPr>
            <a:r>
              <a:rPr lang="en-GB" altLang="en-US" sz="2600" dirty="0">
                <a:solidFill>
                  <a:srgbClr val="000000"/>
                </a:solidFill>
              </a:rPr>
              <a:t>Maintaining competitiveness</a:t>
            </a:r>
            <a:endParaRPr lang="en-US" altLang="en-US" sz="2600" dirty="0">
              <a:solidFill>
                <a:srgbClr val="000000"/>
              </a:solidFill>
            </a:endParaRPr>
          </a:p>
        </p:txBody>
      </p:sp>
      <p:sp>
        <p:nvSpPr>
          <p:cNvPr id="70659" name="Rectangle 3">
            <a:extLst>
              <a:ext uri="{FF2B5EF4-FFF2-40B4-BE49-F238E27FC236}">
                <a16:creationId xmlns:a16="http://schemas.microsoft.com/office/drawing/2014/main" id="{12EB2D55-CC67-8881-402C-850F406347F7}"/>
              </a:ext>
            </a:extLst>
          </p:cNvPr>
          <p:cNvSpPr>
            <a:spLocks noChangeArrowheads="1"/>
          </p:cNvSpPr>
          <p:nvPr/>
        </p:nvSpPr>
        <p:spPr bwMode="auto">
          <a:xfrm>
            <a:off x="3400425" y="493713"/>
            <a:ext cx="55816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GB" altLang="en-US" sz="3600" b="1" dirty="0">
                <a:solidFill>
                  <a:srgbClr val="000000"/>
                </a:solidFill>
              </a:rPr>
              <a:t>Why Competitor strategies?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3F33-83AB-45A9-AFE2-59A11B355D07}"/>
              </a:ext>
            </a:extLst>
          </p:cNvPr>
          <p:cNvSpPr>
            <a:spLocks noGrp="1"/>
          </p:cNvSpPr>
          <p:nvPr>
            <p:ph type="title"/>
          </p:nvPr>
        </p:nvSpPr>
        <p:spPr>
          <a:xfrm>
            <a:off x="838200" y="365126"/>
            <a:ext cx="10515600" cy="878884"/>
          </a:xfrm>
        </p:spPr>
        <p:txBody>
          <a:bodyPr/>
          <a:lstStyle/>
          <a:p>
            <a:r>
              <a:rPr lang="en-IN" dirty="0"/>
              <a:t>Strategies</a:t>
            </a:r>
          </a:p>
        </p:txBody>
      </p:sp>
      <p:sp>
        <p:nvSpPr>
          <p:cNvPr id="3" name="Content Placeholder 2">
            <a:extLst>
              <a:ext uri="{FF2B5EF4-FFF2-40B4-BE49-F238E27FC236}">
                <a16:creationId xmlns:a16="http://schemas.microsoft.com/office/drawing/2014/main" id="{1A8233BB-974B-4CA1-BEB4-B2C635B90A48}"/>
              </a:ext>
            </a:extLst>
          </p:cNvPr>
          <p:cNvSpPr>
            <a:spLocks noGrp="1"/>
          </p:cNvSpPr>
          <p:nvPr>
            <p:ph idx="1"/>
          </p:nvPr>
        </p:nvSpPr>
        <p:spPr>
          <a:xfrm>
            <a:off x="838200" y="1244010"/>
            <a:ext cx="10515600" cy="5461590"/>
          </a:xfrm>
        </p:spPr>
        <p:txBody>
          <a:bodyPr>
            <a:normAutofit/>
          </a:bodyPr>
          <a:lstStyle/>
          <a:p>
            <a:r>
              <a:rPr lang="en-US" dirty="0"/>
              <a:t>PESTLE analysis</a:t>
            </a:r>
          </a:p>
          <a:p>
            <a:endParaRPr lang="en-US" dirty="0"/>
          </a:p>
          <a:p>
            <a:r>
              <a:rPr lang="en-US" dirty="0"/>
              <a:t>SWOT/ TOWS analysis</a:t>
            </a:r>
          </a:p>
          <a:p>
            <a:endParaRPr lang="en-US" dirty="0"/>
          </a:p>
          <a:p>
            <a:r>
              <a:rPr lang="en-US" dirty="0"/>
              <a:t>Porter’s five forces</a:t>
            </a:r>
          </a:p>
          <a:p>
            <a:endParaRPr lang="en-US" dirty="0"/>
          </a:p>
          <a:p>
            <a:r>
              <a:rPr lang="en-US" dirty="0"/>
              <a:t>Ansoff Growth Vector Matrix </a:t>
            </a:r>
          </a:p>
          <a:p>
            <a:endParaRPr lang="en-US" dirty="0"/>
          </a:p>
          <a:p>
            <a:r>
              <a:rPr lang="en-US" dirty="0"/>
              <a:t>BCG Growth Share Matrix</a:t>
            </a:r>
          </a:p>
        </p:txBody>
      </p:sp>
    </p:spTree>
    <p:extLst>
      <p:ext uri="{BB962C8B-B14F-4D97-AF65-F5344CB8AC3E}">
        <p14:creationId xmlns:p14="http://schemas.microsoft.com/office/powerpoint/2010/main" val="3589287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A761-71FF-EA2C-790D-2BB23F63E509}"/>
              </a:ext>
            </a:extLst>
          </p:cNvPr>
          <p:cNvSpPr>
            <a:spLocks noGrp="1"/>
          </p:cNvSpPr>
          <p:nvPr>
            <p:ph type="title"/>
          </p:nvPr>
        </p:nvSpPr>
        <p:spPr/>
        <p:txBody>
          <a:bodyPr/>
          <a:lstStyle/>
          <a:p>
            <a:r>
              <a:rPr lang="en-IN" dirty="0"/>
              <a:t>Ansoff Growth Vector Matrix </a:t>
            </a:r>
          </a:p>
        </p:txBody>
      </p:sp>
      <p:pic>
        <p:nvPicPr>
          <p:cNvPr id="2054" name="Picture 6" descr="Understanding 4 different types of growth with Ansoff's Matrix">
            <a:extLst>
              <a:ext uri="{FF2B5EF4-FFF2-40B4-BE49-F238E27FC236}">
                <a16:creationId xmlns:a16="http://schemas.microsoft.com/office/drawing/2014/main" id="{9F3BCB4D-0673-CDC4-C943-1178B8E053E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64977" y="1912424"/>
            <a:ext cx="7247964" cy="4580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1535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5A83620E-A98D-4673-B319-299156D6DC75}"/>
              </a:ext>
            </a:extLst>
          </p:cNvPr>
          <p:cNvSpPr>
            <a:spLocks noChangeArrowheads="1"/>
          </p:cNvSpPr>
          <p:nvPr/>
        </p:nvSpPr>
        <p:spPr bwMode="auto">
          <a:xfrm>
            <a:off x="7881938" y="5856288"/>
            <a:ext cx="1447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800" b="1" i="1">
                <a:solidFill>
                  <a:srgbClr val="000099"/>
                </a:solidFill>
                <a:latin typeface="Liberation Sans" panose="020B0604020202020204" pitchFamily="34" charset="0"/>
              </a:rPr>
              <a:t>HIGH</a:t>
            </a:r>
          </a:p>
        </p:txBody>
      </p:sp>
      <p:sp>
        <p:nvSpPr>
          <p:cNvPr id="27651" name="Rectangle 3">
            <a:extLst>
              <a:ext uri="{FF2B5EF4-FFF2-40B4-BE49-F238E27FC236}">
                <a16:creationId xmlns:a16="http://schemas.microsoft.com/office/drawing/2014/main" id="{EDFADCBA-80E3-4E12-83FB-495674C59E16}"/>
              </a:ext>
            </a:extLst>
          </p:cNvPr>
          <p:cNvSpPr>
            <a:spLocks noChangeArrowheads="1"/>
          </p:cNvSpPr>
          <p:nvPr/>
        </p:nvSpPr>
        <p:spPr bwMode="auto">
          <a:xfrm>
            <a:off x="4833938" y="5867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latin typeface="Liberation Sans" panose="020B0604020202020204" pitchFamily="34" charset="0"/>
            </a:endParaRPr>
          </a:p>
        </p:txBody>
      </p:sp>
      <p:sp>
        <p:nvSpPr>
          <p:cNvPr id="27652" name="Rectangle 4">
            <a:extLst>
              <a:ext uri="{FF2B5EF4-FFF2-40B4-BE49-F238E27FC236}">
                <a16:creationId xmlns:a16="http://schemas.microsoft.com/office/drawing/2014/main" id="{13EE355E-2A6A-4F9C-ABD0-3144AEB0A97C}"/>
              </a:ext>
            </a:extLst>
          </p:cNvPr>
          <p:cNvSpPr>
            <a:spLocks noGrp="1" noChangeArrowheads="1"/>
          </p:cNvSpPr>
          <p:nvPr>
            <p:ph idx="1"/>
          </p:nvPr>
        </p:nvSpPr>
        <p:spPr>
          <a:xfrm>
            <a:off x="2395538" y="1600200"/>
            <a:ext cx="7772400" cy="4114800"/>
          </a:xfrm>
        </p:spPr>
        <p:txBody>
          <a:bodyPr/>
          <a:lstStyle/>
          <a:p>
            <a:pPr>
              <a:buFontTx/>
              <a:buNone/>
            </a:pPr>
            <a:endParaRPr lang="en-US" altLang="en-US" sz="1800" i="1">
              <a:solidFill>
                <a:srgbClr val="000099"/>
              </a:solidFill>
              <a:latin typeface="Liberation Sans" panose="020B0604020202020204" pitchFamily="34" charset="0"/>
            </a:endParaRPr>
          </a:p>
          <a:p>
            <a:pPr>
              <a:buFontTx/>
              <a:buNone/>
            </a:pPr>
            <a:endParaRPr lang="en-US" altLang="en-US" sz="1800" i="1">
              <a:solidFill>
                <a:srgbClr val="000099"/>
              </a:solidFill>
              <a:latin typeface="Liberation Sans" panose="020B0604020202020204" pitchFamily="34" charset="0"/>
            </a:endParaRPr>
          </a:p>
          <a:p>
            <a:pPr>
              <a:buFontTx/>
              <a:buNone/>
            </a:pPr>
            <a:endParaRPr lang="en-US" altLang="en-US" sz="1800" i="1">
              <a:solidFill>
                <a:srgbClr val="000099"/>
              </a:solidFill>
              <a:latin typeface="Liberation Sans" panose="020B0604020202020204" pitchFamily="34" charset="0"/>
            </a:endParaRPr>
          </a:p>
          <a:p>
            <a:pPr>
              <a:buFontTx/>
              <a:buNone/>
            </a:pPr>
            <a:endParaRPr lang="en-US" altLang="en-US" sz="1800" i="1">
              <a:solidFill>
                <a:srgbClr val="000099"/>
              </a:solidFill>
              <a:latin typeface="Liberation Sans" panose="020B0604020202020204" pitchFamily="34" charset="0"/>
            </a:endParaRPr>
          </a:p>
          <a:p>
            <a:pPr>
              <a:buFontTx/>
              <a:buNone/>
            </a:pPr>
            <a:endParaRPr lang="en-US" altLang="en-US" sz="1800" i="1">
              <a:solidFill>
                <a:srgbClr val="000099"/>
              </a:solidFill>
              <a:latin typeface="Liberation Sans" panose="020B0604020202020204" pitchFamily="34" charset="0"/>
            </a:endParaRPr>
          </a:p>
          <a:p>
            <a:pPr>
              <a:buFontTx/>
              <a:buNone/>
            </a:pPr>
            <a:endParaRPr lang="en-US" altLang="en-US" sz="1800" i="1">
              <a:solidFill>
                <a:srgbClr val="000099"/>
              </a:solidFill>
              <a:latin typeface="Liberation Sans" panose="020B0604020202020204" pitchFamily="34" charset="0"/>
            </a:endParaRPr>
          </a:p>
        </p:txBody>
      </p:sp>
      <p:sp>
        <p:nvSpPr>
          <p:cNvPr id="27653" name="Rectangle 5">
            <a:extLst>
              <a:ext uri="{FF2B5EF4-FFF2-40B4-BE49-F238E27FC236}">
                <a16:creationId xmlns:a16="http://schemas.microsoft.com/office/drawing/2014/main" id="{3AE3AC0B-DADA-453D-8FD5-5628DCF1EBE3}"/>
              </a:ext>
            </a:extLst>
          </p:cNvPr>
          <p:cNvSpPr>
            <a:spLocks noChangeArrowheads="1"/>
          </p:cNvSpPr>
          <p:nvPr/>
        </p:nvSpPr>
        <p:spPr bwMode="auto">
          <a:xfrm>
            <a:off x="2536826" y="1371600"/>
            <a:ext cx="7859713" cy="44958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GB" altLang="en-US" sz="2400" b="1">
              <a:latin typeface="Liberation Sans" panose="020B0604020202020204" pitchFamily="34" charset="0"/>
            </a:endParaRPr>
          </a:p>
        </p:txBody>
      </p:sp>
      <p:sp>
        <p:nvSpPr>
          <p:cNvPr id="27654" name="Line 6">
            <a:extLst>
              <a:ext uri="{FF2B5EF4-FFF2-40B4-BE49-F238E27FC236}">
                <a16:creationId xmlns:a16="http://schemas.microsoft.com/office/drawing/2014/main" id="{3182FF8E-922E-4339-8D16-3D99A846BA9C}"/>
              </a:ext>
            </a:extLst>
          </p:cNvPr>
          <p:cNvSpPr>
            <a:spLocks noChangeShapeType="1"/>
          </p:cNvSpPr>
          <p:nvPr/>
        </p:nvSpPr>
        <p:spPr bwMode="auto">
          <a:xfrm>
            <a:off x="6394450" y="1404939"/>
            <a:ext cx="46038" cy="44291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27655" name="Line 7">
            <a:extLst>
              <a:ext uri="{FF2B5EF4-FFF2-40B4-BE49-F238E27FC236}">
                <a16:creationId xmlns:a16="http://schemas.microsoft.com/office/drawing/2014/main" id="{9E7478F3-9A44-461B-BD4B-9137B9238202}"/>
              </a:ext>
            </a:extLst>
          </p:cNvPr>
          <p:cNvSpPr>
            <a:spLocks noChangeShapeType="1"/>
          </p:cNvSpPr>
          <p:nvPr/>
        </p:nvSpPr>
        <p:spPr bwMode="auto">
          <a:xfrm flipV="1">
            <a:off x="2536826" y="3671888"/>
            <a:ext cx="7859713" cy="555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27656" name="Rectangle 9">
            <a:extLst>
              <a:ext uri="{FF2B5EF4-FFF2-40B4-BE49-F238E27FC236}">
                <a16:creationId xmlns:a16="http://schemas.microsoft.com/office/drawing/2014/main" id="{9ABB92C2-F7FA-478E-A9A6-7E934FEBD7BB}"/>
              </a:ext>
            </a:extLst>
          </p:cNvPr>
          <p:cNvSpPr>
            <a:spLocks noChangeArrowheads="1"/>
          </p:cNvSpPr>
          <p:nvPr/>
        </p:nvSpPr>
        <p:spPr bwMode="auto">
          <a:xfrm>
            <a:off x="3551238" y="5856288"/>
            <a:ext cx="7223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800" b="1" i="1">
                <a:solidFill>
                  <a:srgbClr val="000099"/>
                </a:solidFill>
                <a:latin typeface="Liberation Sans" panose="020B0604020202020204" pitchFamily="34" charset="0"/>
              </a:rPr>
              <a:t>LOW</a:t>
            </a:r>
          </a:p>
        </p:txBody>
      </p:sp>
      <p:sp>
        <p:nvSpPr>
          <p:cNvPr id="27657" name="Rectangle 10">
            <a:extLst>
              <a:ext uri="{FF2B5EF4-FFF2-40B4-BE49-F238E27FC236}">
                <a16:creationId xmlns:a16="http://schemas.microsoft.com/office/drawing/2014/main" id="{0DBA7BB9-D044-42EC-BDDC-344B657AE846}"/>
              </a:ext>
            </a:extLst>
          </p:cNvPr>
          <p:cNvSpPr>
            <a:spLocks noChangeArrowheads="1"/>
          </p:cNvSpPr>
          <p:nvPr/>
        </p:nvSpPr>
        <p:spPr bwMode="auto">
          <a:xfrm rot="16200000">
            <a:off x="-266700" y="3449638"/>
            <a:ext cx="4286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800" b="1" i="1">
                <a:solidFill>
                  <a:srgbClr val="000099"/>
                </a:solidFill>
                <a:latin typeface="Liberation Sans" panose="020B0604020202020204" pitchFamily="34" charset="0"/>
              </a:rPr>
              <a:t>Annual real rate of market growth (%)</a:t>
            </a:r>
          </a:p>
        </p:txBody>
      </p:sp>
      <p:sp>
        <p:nvSpPr>
          <p:cNvPr id="27658" name="Rectangle 11">
            <a:extLst>
              <a:ext uri="{FF2B5EF4-FFF2-40B4-BE49-F238E27FC236}">
                <a16:creationId xmlns:a16="http://schemas.microsoft.com/office/drawing/2014/main" id="{0F95BEF7-1604-4169-BC1D-C57D36525983}"/>
              </a:ext>
            </a:extLst>
          </p:cNvPr>
          <p:cNvSpPr>
            <a:spLocks noChangeArrowheads="1"/>
          </p:cNvSpPr>
          <p:nvPr/>
        </p:nvSpPr>
        <p:spPr bwMode="auto">
          <a:xfrm>
            <a:off x="5008564" y="6070601"/>
            <a:ext cx="25669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800" b="1" i="1">
                <a:solidFill>
                  <a:srgbClr val="000099"/>
                </a:solidFill>
                <a:latin typeface="Liberation Sans" panose="020B0604020202020204" pitchFamily="34" charset="0"/>
              </a:rPr>
              <a:t>Relative market share</a:t>
            </a:r>
          </a:p>
        </p:txBody>
      </p:sp>
      <p:graphicFrame>
        <p:nvGraphicFramePr>
          <p:cNvPr id="27659" name="Object 12">
            <a:hlinkClick r:id="" action="ppaction://ole?verb=0"/>
            <a:extLst>
              <a:ext uri="{FF2B5EF4-FFF2-40B4-BE49-F238E27FC236}">
                <a16:creationId xmlns:a16="http://schemas.microsoft.com/office/drawing/2014/main" id="{526B41FD-2AAF-449B-A542-463823386BB3}"/>
              </a:ext>
            </a:extLst>
          </p:cNvPr>
          <p:cNvGraphicFramePr>
            <a:graphicFrameLocks/>
          </p:cNvGraphicFramePr>
          <p:nvPr/>
        </p:nvGraphicFramePr>
        <p:xfrm>
          <a:off x="8567738" y="4495800"/>
          <a:ext cx="1631950" cy="1231900"/>
        </p:xfrm>
        <a:graphic>
          <a:graphicData uri="http://schemas.openxmlformats.org/presentationml/2006/ole">
            <mc:AlternateContent xmlns:mc="http://schemas.openxmlformats.org/markup-compatibility/2006">
              <mc:Choice xmlns:v="urn:schemas-microsoft-com:vml" Requires="v">
                <p:oleObj name="Microsoft ClipArt Gallery" r:id="rId3" imgW="1631950" imgH="1146175" progId="MS_ClipArt_Gallery">
                  <p:embed/>
                </p:oleObj>
              </mc:Choice>
              <mc:Fallback>
                <p:oleObj name="Microsoft ClipArt Gallery" r:id="rId3" imgW="1631950" imgH="1146175" progId="MS_ClipArt_Gallery">
                  <p:embed/>
                  <p:pic>
                    <p:nvPicPr>
                      <p:cNvPr id="27659" name="Object 12">
                        <a:hlinkClick r:id="" action="ppaction://ole?verb=0"/>
                        <a:extLst>
                          <a:ext uri="{FF2B5EF4-FFF2-40B4-BE49-F238E27FC236}">
                            <a16:creationId xmlns:a16="http://schemas.microsoft.com/office/drawing/2014/main" id="{526B41FD-2AAF-449B-A542-463823386BB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7738" y="4495800"/>
                        <a:ext cx="163195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60" name="Rectangle 13">
            <a:extLst>
              <a:ext uri="{FF2B5EF4-FFF2-40B4-BE49-F238E27FC236}">
                <a16:creationId xmlns:a16="http://schemas.microsoft.com/office/drawing/2014/main" id="{2E3CAC9A-4051-4BD5-A429-F912A318D70C}"/>
              </a:ext>
            </a:extLst>
          </p:cNvPr>
          <p:cNvSpPr>
            <a:spLocks noChangeArrowheads="1"/>
          </p:cNvSpPr>
          <p:nvPr/>
        </p:nvSpPr>
        <p:spPr bwMode="auto">
          <a:xfrm>
            <a:off x="6610351" y="3890964"/>
            <a:ext cx="24479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1500" b="1">
                <a:latin typeface="Liberation Sans" panose="020B0604020202020204" pitchFamily="34" charset="0"/>
              </a:rPr>
              <a:t>Earnings:      high stable</a:t>
            </a:r>
          </a:p>
          <a:p>
            <a:pPr>
              <a:spcBef>
                <a:spcPct val="50000"/>
              </a:spcBef>
              <a:buFontTx/>
              <a:buNone/>
            </a:pPr>
            <a:r>
              <a:rPr lang="en-US" altLang="en-US" sz="1500" b="1">
                <a:latin typeface="Liberation Sans" panose="020B0604020202020204" pitchFamily="34" charset="0"/>
              </a:rPr>
              <a:t>Cash flow:    high stable</a:t>
            </a:r>
          </a:p>
          <a:p>
            <a:pPr>
              <a:spcBef>
                <a:spcPct val="50000"/>
              </a:spcBef>
              <a:buFontTx/>
              <a:buNone/>
            </a:pPr>
            <a:r>
              <a:rPr lang="en-US" altLang="en-US" sz="1500" b="1">
                <a:latin typeface="Liberation Sans" panose="020B0604020202020204" pitchFamily="34" charset="0"/>
              </a:rPr>
              <a:t>Strategy:       milk</a:t>
            </a:r>
          </a:p>
        </p:txBody>
      </p:sp>
      <p:graphicFrame>
        <p:nvGraphicFramePr>
          <p:cNvPr id="27661" name="Object 14">
            <a:hlinkClick r:id="" action="ppaction://ole?verb=0"/>
            <a:extLst>
              <a:ext uri="{FF2B5EF4-FFF2-40B4-BE49-F238E27FC236}">
                <a16:creationId xmlns:a16="http://schemas.microsoft.com/office/drawing/2014/main" id="{320134F7-3276-4316-960D-C11BF9EB7174}"/>
              </a:ext>
            </a:extLst>
          </p:cNvPr>
          <p:cNvGraphicFramePr>
            <a:graphicFrameLocks/>
          </p:cNvGraphicFramePr>
          <p:nvPr/>
        </p:nvGraphicFramePr>
        <p:xfrm>
          <a:off x="4540250" y="4745039"/>
          <a:ext cx="1625600" cy="998537"/>
        </p:xfrm>
        <a:graphic>
          <a:graphicData uri="http://schemas.openxmlformats.org/presentationml/2006/ole">
            <mc:AlternateContent xmlns:mc="http://schemas.openxmlformats.org/markup-compatibility/2006">
              <mc:Choice xmlns:v="urn:schemas-microsoft-com:vml" Requires="v">
                <p:oleObj name="Microsoft ClipArt Gallery" r:id="rId5" imgW="1625600" imgH="1092200" progId="MS_ClipArt_Gallery">
                  <p:embed/>
                </p:oleObj>
              </mc:Choice>
              <mc:Fallback>
                <p:oleObj name="Microsoft ClipArt Gallery" r:id="rId5" imgW="1625600" imgH="1092200" progId="MS_ClipArt_Gallery">
                  <p:embed/>
                  <p:pic>
                    <p:nvPicPr>
                      <p:cNvPr id="27661" name="Object 14">
                        <a:hlinkClick r:id="" action="ppaction://ole?verb=0"/>
                        <a:extLst>
                          <a:ext uri="{FF2B5EF4-FFF2-40B4-BE49-F238E27FC236}">
                            <a16:creationId xmlns:a16="http://schemas.microsoft.com/office/drawing/2014/main" id="{320134F7-3276-4316-960D-C11BF9EB717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0250" y="4745039"/>
                        <a:ext cx="1625600"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62" name="Rectangle 15">
            <a:extLst>
              <a:ext uri="{FF2B5EF4-FFF2-40B4-BE49-F238E27FC236}">
                <a16:creationId xmlns:a16="http://schemas.microsoft.com/office/drawing/2014/main" id="{9F6B7D9E-C669-40EB-9F60-3CED422773AD}"/>
              </a:ext>
            </a:extLst>
          </p:cNvPr>
          <p:cNvSpPr>
            <a:spLocks noChangeArrowheads="1"/>
          </p:cNvSpPr>
          <p:nvPr/>
        </p:nvSpPr>
        <p:spPr bwMode="auto">
          <a:xfrm>
            <a:off x="2640014" y="3830639"/>
            <a:ext cx="3094037"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1500" b="1">
                <a:latin typeface="Liberation Sans" panose="020B0604020202020204" pitchFamily="34" charset="0"/>
              </a:rPr>
              <a:t>Earnings:       low, unstable</a:t>
            </a:r>
          </a:p>
          <a:p>
            <a:pPr>
              <a:spcBef>
                <a:spcPct val="50000"/>
              </a:spcBef>
              <a:buFontTx/>
              <a:buNone/>
            </a:pPr>
            <a:r>
              <a:rPr lang="en-US" altLang="en-US" sz="1500" b="1">
                <a:latin typeface="Liberation Sans" panose="020B0604020202020204" pitchFamily="34" charset="0"/>
              </a:rPr>
              <a:t>Cash flow:    neutral or negative</a:t>
            </a:r>
          </a:p>
          <a:p>
            <a:pPr>
              <a:spcBef>
                <a:spcPct val="50000"/>
              </a:spcBef>
              <a:buFontTx/>
              <a:buNone/>
            </a:pPr>
            <a:r>
              <a:rPr lang="en-US" altLang="en-US" sz="1500" b="1">
                <a:latin typeface="Liberation Sans" panose="020B0604020202020204" pitchFamily="34" charset="0"/>
              </a:rPr>
              <a:t>Strategy:       divest</a:t>
            </a:r>
          </a:p>
        </p:txBody>
      </p:sp>
      <p:graphicFrame>
        <p:nvGraphicFramePr>
          <p:cNvPr id="27663" name="Object 16">
            <a:hlinkClick r:id="" action="ppaction://ole?verb=0"/>
            <a:extLst>
              <a:ext uri="{FF2B5EF4-FFF2-40B4-BE49-F238E27FC236}">
                <a16:creationId xmlns:a16="http://schemas.microsoft.com/office/drawing/2014/main" id="{16EF15D3-39AC-432F-8CE2-6D9C538DC30A}"/>
              </a:ext>
            </a:extLst>
          </p:cNvPr>
          <p:cNvGraphicFramePr>
            <a:graphicFrameLocks/>
          </p:cNvGraphicFramePr>
          <p:nvPr/>
        </p:nvGraphicFramePr>
        <p:xfrm>
          <a:off x="8909051" y="2209800"/>
          <a:ext cx="1490663" cy="1397000"/>
        </p:xfrm>
        <a:graphic>
          <a:graphicData uri="http://schemas.openxmlformats.org/presentationml/2006/ole">
            <mc:AlternateContent xmlns:mc="http://schemas.openxmlformats.org/markup-compatibility/2006">
              <mc:Choice xmlns:v="urn:schemas-microsoft-com:vml" Requires="v">
                <p:oleObj name="Microsoft ClipArt Gallery" r:id="rId7" imgW="1490663" imgH="1397000" progId="MS_ClipArt_Gallery">
                  <p:embed/>
                </p:oleObj>
              </mc:Choice>
              <mc:Fallback>
                <p:oleObj name="Microsoft ClipArt Gallery" r:id="rId7" imgW="1490663" imgH="1397000" progId="MS_ClipArt_Gallery">
                  <p:embed/>
                  <p:pic>
                    <p:nvPicPr>
                      <p:cNvPr id="27663" name="Object 16">
                        <a:hlinkClick r:id="" action="ppaction://ole?verb=0"/>
                        <a:extLst>
                          <a:ext uri="{FF2B5EF4-FFF2-40B4-BE49-F238E27FC236}">
                            <a16:creationId xmlns:a16="http://schemas.microsoft.com/office/drawing/2014/main" id="{16EF15D3-39AC-432F-8CE2-6D9C538DC30A}"/>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09051" y="2209800"/>
                        <a:ext cx="1490663"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64" name="Rectangle 17">
            <a:extLst>
              <a:ext uri="{FF2B5EF4-FFF2-40B4-BE49-F238E27FC236}">
                <a16:creationId xmlns:a16="http://schemas.microsoft.com/office/drawing/2014/main" id="{50B3923C-80AE-4DF6-AF74-12008941B073}"/>
              </a:ext>
            </a:extLst>
          </p:cNvPr>
          <p:cNvSpPr>
            <a:spLocks noChangeArrowheads="1"/>
          </p:cNvSpPr>
          <p:nvPr/>
        </p:nvSpPr>
        <p:spPr bwMode="auto">
          <a:xfrm>
            <a:off x="6389688" y="1587500"/>
            <a:ext cx="3306762"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1500" b="1" dirty="0">
                <a:latin typeface="Liberation Sans" panose="020B0604020202020204" pitchFamily="34" charset="0"/>
              </a:rPr>
              <a:t>Earnings:      high stable, growing</a:t>
            </a:r>
          </a:p>
          <a:p>
            <a:pPr>
              <a:spcBef>
                <a:spcPct val="50000"/>
              </a:spcBef>
              <a:buFontTx/>
              <a:buNone/>
            </a:pPr>
            <a:r>
              <a:rPr lang="en-US" altLang="en-US" sz="1500" b="1" dirty="0">
                <a:latin typeface="Liberation Sans" panose="020B0604020202020204" pitchFamily="34" charset="0"/>
              </a:rPr>
              <a:t>Cash flow:    neutral</a:t>
            </a:r>
          </a:p>
          <a:p>
            <a:pPr>
              <a:spcBef>
                <a:spcPct val="50000"/>
              </a:spcBef>
              <a:buFontTx/>
              <a:buNone/>
            </a:pPr>
            <a:r>
              <a:rPr lang="en-US" altLang="en-US" sz="1500" b="1" dirty="0">
                <a:latin typeface="Liberation Sans" panose="020B0604020202020204" pitchFamily="34" charset="0"/>
              </a:rPr>
              <a:t>Strategy:       invest for</a:t>
            </a:r>
          </a:p>
          <a:p>
            <a:pPr>
              <a:spcBef>
                <a:spcPct val="0"/>
              </a:spcBef>
              <a:buFontTx/>
              <a:buNone/>
            </a:pPr>
            <a:r>
              <a:rPr lang="en-US" altLang="en-US" sz="1500" b="1" dirty="0">
                <a:latin typeface="Liberation Sans" panose="020B0604020202020204" pitchFamily="34" charset="0"/>
              </a:rPr>
              <a:t>	        growth</a:t>
            </a:r>
          </a:p>
        </p:txBody>
      </p:sp>
      <p:sp>
        <p:nvSpPr>
          <p:cNvPr id="27665" name="Rectangle 18">
            <a:extLst>
              <a:ext uri="{FF2B5EF4-FFF2-40B4-BE49-F238E27FC236}">
                <a16:creationId xmlns:a16="http://schemas.microsoft.com/office/drawing/2014/main" id="{388794C9-5A74-4F81-B95C-0C99E334A895}"/>
              </a:ext>
            </a:extLst>
          </p:cNvPr>
          <p:cNvSpPr>
            <a:spLocks noChangeArrowheads="1"/>
          </p:cNvSpPr>
          <p:nvPr/>
        </p:nvSpPr>
        <p:spPr bwMode="auto">
          <a:xfrm>
            <a:off x="2716214" y="1541463"/>
            <a:ext cx="3335337" cy="225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1500" b="1" dirty="0">
                <a:latin typeface="Liberation Sans" panose="020B0604020202020204" pitchFamily="34" charset="0"/>
              </a:rPr>
              <a:t>Earnings:    low, unstable, growing</a:t>
            </a:r>
          </a:p>
          <a:p>
            <a:pPr>
              <a:spcBef>
                <a:spcPct val="50000"/>
              </a:spcBef>
              <a:buFontTx/>
              <a:buNone/>
            </a:pPr>
            <a:r>
              <a:rPr lang="en-US" altLang="en-US" sz="1500" b="1" dirty="0">
                <a:latin typeface="Liberation Sans" panose="020B0604020202020204" pitchFamily="34" charset="0"/>
              </a:rPr>
              <a:t>Cash flow:   negative</a:t>
            </a:r>
          </a:p>
          <a:p>
            <a:pPr>
              <a:spcBef>
                <a:spcPct val="50000"/>
              </a:spcBef>
              <a:buFontTx/>
              <a:buNone/>
            </a:pPr>
            <a:r>
              <a:rPr lang="en-US" altLang="en-US" sz="1500" b="1" dirty="0">
                <a:latin typeface="Liberation Sans" panose="020B0604020202020204" pitchFamily="34" charset="0"/>
              </a:rPr>
              <a:t>Strategy:    analyze the</a:t>
            </a:r>
          </a:p>
          <a:p>
            <a:pPr>
              <a:spcBef>
                <a:spcPct val="0"/>
              </a:spcBef>
              <a:buFontTx/>
              <a:buNone/>
            </a:pPr>
            <a:r>
              <a:rPr lang="en-US" altLang="en-US" sz="1500" b="1" dirty="0">
                <a:latin typeface="Liberation Sans" panose="020B0604020202020204" pitchFamily="34" charset="0"/>
              </a:rPr>
              <a:t>	     potential to </a:t>
            </a:r>
          </a:p>
          <a:p>
            <a:pPr>
              <a:spcBef>
                <a:spcPct val="0"/>
              </a:spcBef>
              <a:buFontTx/>
              <a:buNone/>
            </a:pPr>
            <a:r>
              <a:rPr lang="en-US" altLang="en-US" sz="1500" b="1" dirty="0">
                <a:latin typeface="Liberation Sans" panose="020B0604020202020204" pitchFamily="34" charset="0"/>
              </a:rPr>
              <a:t>	     develop the </a:t>
            </a:r>
          </a:p>
          <a:p>
            <a:pPr>
              <a:spcBef>
                <a:spcPct val="0"/>
              </a:spcBef>
              <a:buFontTx/>
              <a:buNone/>
            </a:pPr>
            <a:r>
              <a:rPr lang="en-US" altLang="en-US" sz="1500" b="1" dirty="0">
                <a:latin typeface="Liberation Sans" panose="020B0604020202020204" pitchFamily="34" charset="0"/>
              </a:rPr>
              <a:t>	     business</a:t>
            </a:r>
          </a:p>
          <a:p>
            <a:pPr>
              <a:spcBef>
                <a:spcPct val="0"/>
              </a:spcBef>
              <a:buFontTx/>
              <a:buNone/>
            </a:pPr>
            <a:r>
              <a:rPr lang="en-US" altLang="en-US" sz="1500" b="1" dirty="0">
                <a:latin typeface="Liberation Sans" panose="020B0604020202020204" pitchFamily="34" charset="0"/>
              </a:rPr>
              <a:t>	     into a “star”</a:t>
            </a:r>
          </a:p>
          <a:p>
            <a:pPr>
              <a:spcBef>
                <a:spcPct val="50000"/>
              </a:spcBef>
              <a:buFontTx/>
              <a:buNone/>
            </a:pPr>
            <a:endParaRPr lang="en-US" altLang="en-US" sz="1400" b="1" dirty="0">
              <a:latin typeface="Liberation Sans" panose="020B0604020202020204" pitchFamily="34" charset="0"/>
            </a:endParaRPr>
          </a:p>
        </p:txBody>
      </p:sp>
      <p:sp>
        <p:nvSpPr>
          <p:cNvPr id="27666" name="Rectangle 19">
            <a:extLst>
              <a:ext uri="{FF2B5EF4-FFF2-40B4-BE49-F238E27FC236}">
                <a16:creationId xmlns:a16="http://schemas.microsoft.com/office/drawing/2014/main" id="{94C97198-CC01-4C8A-8842-6E5E0E97D09A}"/>
              </a:ext>
            </a:extLst>
          </p:cNvPr>
          <p:cNvSpPr>
            <a:spLocks noChangeArrowheads="1"/>
          </p:cNvSpPr>
          <p:nvPr/>
        </p:nvSpPr>
        <p:spPr bwMode="auto">
          <a:xfrm rot="16200000">
            <a:off x="1760539" y="2347914"/>
            <a:ext cx="954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800" b="1" i="1">
                <a:solidFill>
                  <a:srgbClr val="000099"/>
                </a:solidFill>
                <a:latin typeface="Liberation Sans" panose="020B0604020202020204" pitchFamily="34" charset="0"/>
              </a:rPr>
              <a:t>HIGH   </a:t>
            </a:r>
          </a:p>
        </p:txBody>
      </p:sp>
      <p:sp>
        <p:nvSpPr>
          <p:cNvPr id="27667" name="Text Box 20">
            <a:extLst>
              <a:ext uri="{FF2B5EF4-FFF2-40B4-BE49-F238E27FC236}">
                <a16:creationId xmlns:a16="http://schemas.microsoft.com/office/drawing/2014/main" id="{2AA04ECA-C975-4EDE-9050-27C62EF3DDAF}"/>
              </a:ext>
            </a:extLst>
          </p:cNvPr>
          <p:cNvSpPr txBox="1">
            <a:spLocks noChangeArrowheads="1"/>
          </p:cNvSpPr>
          <p:nvPr/>
        </p:nvSpPr>
        <p:spPr bwMode="auto">
          <a:xfrm>
            <a:off x="5519738" y="2117725"/>
            <a:ext cx="8128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9600">
                <a:solidFill>
                  <a:srgbClr val="3365FB"/>
                </a:solidFill>
                <a:latin typeface="Liberation Sans" panose="020B0604020202020204" pitchFamily="34" charset="0"/>
              </a:rPr>
              <a:t>?</a:t>
            </a:r>
          </a:p>
        </p:txBody>
      </p:sp>
      <p:sp>
        <p:nvSpPr>
          <p:cNvPr id="27669" name="Footer Placeholder 4">
            <a:extLst>
              <a:ext uri="{FF2B5EF4-FFF2-40B4-BE49-F238E27FC236}">
                <a16:creationId xmlns:a16="http://schemas.microsoft.com/office/drawing/2014/main" id="{F2BC2D71-64C4-4037-83D1-B10E386BE201}"/>
              </a:ext>
            </a:extLst>
          </p:cNvPr>
          <p:cNvSpPr txBox="1">
            <a:spLocks noGrp="1"/>
          </p:cNvSpPr>
          <p:nvPr/>
        </p:nvSpPr>
        <p:spPr bwMode="auto">
          <a:xfrm>
            <a:off x="0" y="6491288"/>
            <a:ext cx="46434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200">
                <a:latin typeface="Liberation Sans" panose="020B0604020202020204" pitchFamily="34" charset="0"/>
              </a:rPr>
              <a:t>Copyright © 2019 John Wiley &amp; Sons, Inc.</a:t>
            </a:r>
          </a:p>
        </p:txBody>
      </p:sp>
      <p:sp>
        <p:nvSpPr>
          <p:cNvPr id="27670" name="Rectangle 19">
            <a:extLst>
              <a:ext uri="{FF2B5EF4-FFF2-40B4-BE49-F238E27FC236}">
                <a16:creationId xmlns:a16="http://schemas.microsoft.com/office/drawing/2014/main" id="{B6F2E661-0300-434A-A438-13FE6D8EEFAD}"/>
              </a:ext>
            </a:extLst>
          </p:cNvPr>
          <p:cNvSpPr>
            <a:spLocks noChangeArrowheads="1"/>
          </p:cNvSpPr>
          <p:nvPr/>
        </p:nvSpPr>
        <p:spPr bwMode="auto">
          <a:xfrm rot="16200000">
            <a:off x="1897063" y="4589463"/>
            <a:ext cx="7239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800" b="1" i="1">
                <a:solidFill>
                  <a:srgbClr val="000099"/>
                </a:solidFill>
                <a:latin typeface="Liberation Sans" panose="020B0604020202020204" pitchFamily="34" charset="0"/>
              </a:rPr>
              <a:t>LOW</a:t>
            </a:r>
          </a:p>
        </p:txBody>
      </p:sp>
      <p:sp>
        <p:nvSpPr>
          <p:cNvPr id="24" name="Title 1">
            <a:extLst>
              <a:ext uri="{FF2B5EF4-FFF2-40B4-BE49-F238E27FC236}">
                <a16:creationId xmlns:a16="http://schemas.microsoft.com/office/drawing/2014/main" id="{3D8A1E1E-8B66-4AD3-B7AE-405BD0D913DE}"/>
              </a:ext>
            </a:extLst>
          </p:cNvPr>
          <p:cNvSpPr>
            <a:spLocks noGrp="1"/>
          </p:cNvSpPr>
          <p:nvPr>
            <p:ph type="title"/>
          </p:nvPr>
        </p:nvSpPr>
        <p:spPr>
          <a:xfrm>
            <a:off x="406401" y="415163"/>
            <a:ext cx="11625942" cy="1000744"/>
          </a:xfrm>
        </p:spPr>
        <p:txBody>
          <a:bodyPr>
            <a:normAutofit/>
          </a:bodyPr>
          <a:lstStyle/>
          <a:p>
            <a:r>
              <a:rPr lang="en-IN" dirty="0"/>
              <a:t>BCG Growth Share matrix</a:t>
            </a:r>
          </a:p>
        </p:txBody>
      </p:sp>
    </p:spTree>
    <p:extLst>
      <p:ext uri="{BB962C8B-B14F-4D97-AF65-F5344CB8AC3E}">
        <p14:creationId xmlns:p14="http://schemas.microsoft.com/office/powerpoint/2010/main" val="401108766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101D4-34A4-4DAD-BFAC-B69C51261A8A}"/>
              </a:ext>
            </a:extLst>
          </p:cNvPr>
          <p:cNvSpPr>
            <a:spLocks noGrp="1"/>
          </p:cNvSpPr>
          <p:nvPr>
            <p:ph type="title"/>
          </p:nvPr>
        </p:nvSpPr>
        <p:spPr/>
        <p:txBody>
          <a:bodyPr/>
          <a:lstStyle/>
          <a:p>
            <a:r>
              <a:rPr lang="en-IN" dirty="0"/>
              <a:t>Strategic alliances</a:t>
            </a:r>
          </a:p>
        </p:txBody>
      </p:sp>
      <p:sp>
        <p:nvSpPr>
          <p:cNvPr id="3" name="Content Placeholder 2">
            <a:extLst>
              <a:ext uri="{FF2B5EF4-FFF2-40B4-BE49-F238E27FC236}">
                <a16:creationId xmlns:a16="http://schemas.microsoft.com/office/drawing/2014/main" id="{FB069CA6-739E-4F13-B69D-0D5EE1C8197B}"/>
              </a:ext>
            </a:extLst>
          </p:cNvPr>
          <p:cNvSpPr>
            <a:spLocks noGrp="1"/>
          </p:cNvSpPr>
          <p:nvPr>
            <p:ph idx="1"/>
          </p:nvPr>
        </p:nvSpPr>
        <p:spPr>
          <a:xfrm>
            <a:off x="838200" y="1519311"/>
            <a:ext cx="10515600" cy="4657652"/>
          </a:xfrm>
        </p:spPr>
        <p:txBody>
          <a:bodyPr>
            <a:normAutofit fontScale="92500" lnSpcReduction="10000"/>
          </a:bodyPr>
          <a:lstStyle/>
          <a:p>
            <a:r>
              <a:rPr lang="en-IN" dirty="0"/>
              <a:t>Fall of go-it-alone strategy – where individual firms were competing against each other</a:t>
            </a:r>
          </a:p>
          <a:p>
            <a:r>
              <a:rPr lang="en-IN" dirty="0"/>
              <a:t>Rise of octopus strategy – strategic alliances – strategic power resides in sets of firms acting together – importance of trust</a:t>
            </a:r>
          </a:p>
          <a:p>
            <a:r>
              <a:rPr lang="en-IN" dirty="0"/>
              <a:t>Forms of strategic alliances</a:t>
            </a:r>
          </a:p>
          <a:p>
            <a:pPr lvl="1"/>
            <a:r>
              <a:rPr lang="en-IN" dirty="0"/>
              <a:t>Licensing</a:t>
            </a:r>
          </a:p>
          <a:p>
            <a:pPr lvl="1"/>
            <a:r>
              <a:rPr lang="en-IN" dirty="0"/>
              <a:t>Supplier relations</a:t>
            </a:r>
          </a:p>
          <a:p>
            <a:pPr lvl="1"/>
            <a:r>
              <a:rPr lang="en-IN" dirty="0"/>
              <a:t>Joint ventures</a:t>
            </a:r>
          </a:p>
          <a:p>
            <a:pPr lvl="1"/>
            <a:r>
              <a:rPr lang="en-IN" dirty="0"/>
              <a:t>Outsourcing</a:t>
            </a:r>
          </a:p>
          <a:p>
            <a:pPr lvl="1"/>
            <a:r>
              <a:rPr lang="en-IN" dirty="0"/>
              <a:t>Collaborations</a:t>
            </a:r>
          </a:p>
          <a:p>
            <a:pPr lvl="1"/>
            <a:r>
              <a:rPr lang="en-IN" dirty="0"/>
              <a:t>R&amp;D consortia</a:t>
            </a:r>
          </a:p>
          <a:p>
            <a:pPr lvl="1"/>
            <a:r>
              <a:rPr lang="en-IN" dirty="0"/>
              <a:t>Industry clusters</a:t>
            </a:r>
          </a:p>
          <a:p>
            <a:pPr lvl="1"/>
            <a:r>
              <a:rPr lang="en-IN" dirty="0"/>
              <a:t>Innovation network</a:t>
            </a:r>
          </a:p>
        </p:txBody>
      </p:sp>
    </p:spTree>
    <p:extLst>
      <p:ext uri="{BB962C8B-B14F-4D97-AF65-F5344CB8AC3E}">
        <p14:creationId xmlns:p14="http://schemas.microsoft.com/office/powerpoint/2010/main" val="3905650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5EDA-66E2-489B-9427-29B39BAE87C6}"/>
              </a:ext>
            </a:extLst>
          </p:cNvPr>
          <p:cNvSpPr>
            <a:spLocks noGrp="1"/>
          </p:cNvSpPr>
          <p:nvPr>
            <p:ph type="title"/>
          </p:nvPr>
        </p:nvSpPr>
        <p:spPr/>
        <p:txBody>
          <a:bodyPr/>
          <a:lstStyle/>
          <a:p>
            <a:r>
              <a:rPr lang="en-US" dirty="0"/>
              <a:t>Octopus strategy - IBM</a:t>
            </a:r>
            <a:endParaRPr lang="en-IN" dirty="0"/>
          </a:p>
        </p:txBody>
      </p:sp>
      <p:graphicFrame>
        <p:nvGraphicFramePr>
          <p:cNvPr id="8" name="Diagram 7">
            <a:extLst>
              <a:ext uri="{FF2B5EF4-FFF2-40B4-BE49-F238E27FC236}">
                <a16:creationId xmlns:a16="http://schemas.microsoft.com/office/drawing/2014/main" id="{3F2312AA-4E26-4A88-91AB-32B73ED4CDBA}"/>
              </a:ext>
            </a:extLst>
          </p:cNvPr>
          <p:cNvGraphicFramePr/>
          <p:nvPr/>
        </p:nvGraphicFramePr>
        <p:xfrm>
          <a:off x="1503864" y="1324100"/>
          <a:ext cx="9188773"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1933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7742E-2C54-4901-923C-E5C34992229B}"/>
              </a:ext>
            </a:extLst>
          </p:cNvPr>
          <p:cNvSpPr>
            <a:spLocks noGrp="1"/>
          </p:cNvSpPr>
          <p:nvPr>
            <p:ph type="title"/>
          </p:nvPr>
        </p:nvSpPr>
        <p:spPr/>
        <p:txBody>
          <a:bodyPr/>
          <a:lstStyle/>
          <a:p>
            <a:r>
              <a:rPr lang="en-IN" dirty="0"/>
              <a:t>Open innovation</a:t>
            </a:r>
          </a:p>
        </p:txBody>
      </p:sp>
      <p:sp>
        <p:nvSpPr>
          <p:cNvPr id="3" name="Content Placeholder 2">
            <a:extLst>
              <a:ext uri="{FF2B5EF4-FFF2-40B4-BE49-F238E27FC236}">
                <a16:creationId xmlns:a16="http://schemas.microsoft.com/office/drawing/2014/main" id="{CC40617F-FF25-40D4-88D2-C53BDD41B95A}"/>
              </a:ext>
            </a:extLst>
          </p:cNvPr>
          <p:cNvSpPr>
            <a:spLocks noGrp="1"/>
          </p:cNvSpPr>
          <p:nvPr>
            <p:ph idx="1"/>
          </p:nvPr>
        </p:nvSpPr>
        <p:spPr/>
        <p:txBody>
          <a:bodyPr/>
          <a:lstStyle/>
          <a:p>
            <a:r>
              <a:rPr lang="en-IN" dirty="0"/>
              <a:t>New model of innovation</a:t>
            </a:r>
          </a:p>
          <a:p>
            <a:r>
              <a:rPr lang="en-IN" dirty="0"/>
              <a:t>In this model, firm is not the main source of innovation</a:t>
            </a:r>
          </a:p>
          <a:p>
            <a:r>
              <a:rPr lang="en-IN" dirty="0"/>
              <a:t>But develops innovative products or approaches collaboration with users or individuals outside the firm</a:t>
            </a:r>
          </a:p>
          <a:p>
            <a:r>
              <a:rPr lang="en-IN" dirty="0"/>
              <a:t>Inspired by open source software </a:t>
            </a:r>
          </a:p>
          <a:p>
            <a:r>
              <a:rPr lang="en-IN" dirty="0"/>
              <a:t>Involves online open innovation communities and platforms</a:t>
            </a:r>
          </a:p>
          <a:p>
            <a:r>
              <a:rPr lang="en-IN" dirty="0"/>
              <a:t>Henry Chesbrough is the major proponent of open innovation</a:t>
            </a:r>
          </a:p>
          <a:p>
            <a:r>
              <a:rPr lang="en-IN" dirty="0"/>
              <a:t>It is a paradigm that firms can use external and internal ideas and look to advance their technologies.</a:t>
            </a:r>
          </a:p>
        </p:txBody>
      </p:sp>
    </p:spTree>
    <p:extLst>
      <p:ext uri="{BB962C8B-B14F-4D97-AF65-F5344CB8AC3E}">
        <p14:creationId xmlns:p14="http://schemas.microsoft.com/office/powerpoint/2010/main" val="3499471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DB242-FF3E-454F-8780-51290CDA43EC}"/>
              </a:ext>
            </a:extLst>
          </p:cNvPr>
          <p:cNvSpPr>
            <a:spLocks noGrp="1"/>
          </p:cNvSpPr>
          <p:nvPr>
            <p:ph type="title"/>
          </p:nvPr>
        </p:nvSpPr>
        <p:spPr/>
        <p:txBody>
          <a:bodyPr/>
          <a:lstStyle/>
          <a:p>
            <a:r>
              <a:rPr lang="en-IN" dirty="0"/>
              <a:t>Models of open innovation</a:t>
            </a:r>
          </a:p>
        </p:txBody>
      </p:sp>
      <p:sp>
        <p:nvSpPr>
          <p:cNvPr id="3" name="Content Placeholder 2">
            <a:extLst>
              <a:ext uri="{FF2B5EF4-FFF2-40B4-BE49-F238E27FC236}">
                <a16:creationId xmlns:a16="http://schemas.microsoft.com/office/drawing/2014/main" id="{5AEDA17B-DA60-4CB3-A7AA-B3D09B37F73B}"/>
              </a:ext>
            </a:extLst>
          </p:cNvPr>
          <p:cNvSpPr>
            <a:spLocks noGrp="1"/>
          </p:cNvSpPr>
          <p:nvPr>
            <p:ph idx="1"/>
          </p:nvPr>
        </p:nvSpPr>
        <p:spPr/>
        <p:txBody>
          <a:bodyPr/>
          <a:lstStyle/>
          <a:p>
            <a:r>
              <a:rPr lang="en-IN" dirty="0"/>
              <a:t>Product platforming </a:t>
            </a:r>
          </a:p>
          <a:p>
            <a:r>
              <a:rPr lang="en-IN" dirty="0"/>
              <a:t>Idea competitions</a:t>
            </a:r>
          </a:p>
          <a:p>
            <a:r>
              <a:rPr lang="en-IN" dirty="0"/>
              <a:t>Customer immersions</a:t>
            </a:r>
          </a:p>
          <a:p>
            <a:r>
              <a:rPr lang="en-IN" dirty="0"/>
              <a:t>Collaborative product design and development</a:t>
            </a:r>
          </a:p>
          <a:p>
            <a:r>
              <a:rPr lang="en-IN" dirty="0"/>
              <a:t>Innovative networks</a:t>
            </a:r>
          </a:p>
        </p:txBody>
      </p:sp>
    </p:spTree>
    <p:extLst>
      <p:ext uri="{BB962C8B-B14F-4D97-AF65-F5344CB8AC3E}">
        <p14:creationId xmlns:p14="http://schemas.microsoft.com/office/powerpoint/2010/main" val="1893585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B225-BFFA-41CF-AA55-1CB6AAA5D071}"/>
              </a:ext>
            </a:extLst>
          </p:cNvPr>
          <p:cNvSpPr>
            <a:spLocks noGrp="1"/>
          </p:cNvSpPr>
          <p:nvPr>
            <p:ph type="title"/>
          </p:nvPr>
        </p:nvSpPr>
        <p:spPr/>
        <p:txBody>
          <a:bodyPr/>
          <a:lstStyle/>
          <a:p>
            <a:r>
              <a:rPr lang="en-US" dirty="0"/>
              <a:t>Open innovation approach</a:t>
            </a:r>
            <a:endParaRPr lang="en-IN" dirty="0"/>
          </a:p>
        </p:txBody>
      </p:sp>
      <p:sp>
        <p:nvSpPr>
          <p:cNvPr id="4" name="Flowchart: Off-page Connector 3">
            <a:extLst>
              <a:ext uri="{FF2B5EF4-FFF2-40B4-BE49-F238E27FC236}">
                <a16:creationId xmlns:a16="http://schemas.microsoft.com/office/drawing/2014/main" id="{7B42E664-3848-45D5-A6D1-DED7089553CA}"/>
              </a:ext>
            </a:extLst>
          </p:cNvPr>
          <p:cNvSpPr/>
          <p:nvPr/>
        </p:nvSpPr>
        <p:spPr>
          <a:xfrm rot="16200000">
            <a:off x="5475850" y="-981222"/>
            <a:ext cx="1863970" cy="8764171"/>
          </a:xfrm>
          <a:prstGeom prst="flowChartOffpage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268C4EC5-3721-43BE-8917-BF7E1140109C}"/>
              </a:ext>
            </a:extLst>
          </p:cNvPr>
          <p:cNvSpPr txBox="1"/>
          <p:nvPr/>
        </p:nvSpPr>
        <p:spPr>
          <a:xfrm>
            <a:off x="604911" y="2715065"/>
            <a:ext cx="1167618" cy="923330"/>
          </a:xfrm>
          <a:prstGeom prst="rect">
            <a:avLst/>
          </a:prstGeom>
          <a:noFill/>
        </p:spPr>
        <p:txBody>
          <a:bodyPr wrap="square" rtlCol="0">
            <a:spAutoFit/>
          </a:bodyPr>
          <a:lstStyle/>
          <a:p>
            <a:r>
              <a:rPr lang="en-US" dirty="0"/>
              <a:t>Internal research projects</a:t>
            </a:r>
            <a:endParaRPr lang="en-IN" dirty="0"/>
          </a:p>
        </p:txBody>
      </p:sp>
      <p:cxnSp>
        <p:nvCxnSpPr>
          <p:cNvPr id="8" name="Straight Connector 7">
            <a:extLst>
              <a:ext uri="{FF2B5EF4-FFF2-40B4-BE49-F238E27FC236}">
                <a16:creationId xmlns:a16="http://schemas.microsoft.com/office/drawing/2014/main" id="{F867BE7B-8838-4B49-870D-AC2A0D458FCB}"/>
              </a:ext>
            </a:extLst>
          </p:cNvPr>
          <p:cNvCxnSpPr/>
          <p:nvPr/>
        </p:nvCxnSpPr>
        <p:spPr>
          <a:xfrm>
            <a:off x="5978769" y="1477108"/>
            <a:ext cx="0" cy="4726744"/>
          </a:xfrm>
          <a:prstGeom prst="line">
            <a:avLst/>
          </a:prstGeom>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31675793-6E67-42C3-970A-3D5A318580AF}"/>
              </a:ext>
            </a:extLst>
          </p:cNvPr>
          <p:cNvSpPr txBox="1"/>
          <p:nvPr/>
        </p:nvSpPr>
        <p:spPr>
          <a:xfrm>
            <a:off x="1645920" y="1477108"/>
            <a:ext cx="1758458" cy="369332"/>
          </a:xfrm>
          <a:prstGeom prst="rect">
            <a:avLst/>
          </a:prstGeom>
          <a:noFill/>
        </p:spPr>
        <p:txBody>
          <a:bodyPr wrap="square" rtlCol="0">
            <a:spAutoFit/>
          </a:bodyPr>
          <a:lstStyle/>
          <a:p>
            <a:r>
              <a:rPr lang="en-US" dirty="0"/>
              <a:t>Basic research</a:t>
            </a:r>
            <a:endParaRPr lang="en-IN" dirty="0"/>
          </a:p>
        </p:txBody>
      </p:sp>
      <p:cxnSp>
        <p:nvCxnSpPr>
          <p:cNvPr id="11" name="Straight Arrow Connector 10">
            <a:extLst>
              <a:ext uri="{FF2B5EF4-FFF2-40B4-BE49-F238E27FC236}">
                <a16:creationId xmlns:a16="http://schemas.microsoft.com/office/drawing/2014/main" id="{722039E0-39F0-42FF-86CB-9B5701564582}"/>
              </a:ext>
            </a:extLst>
          </p:cNvPr>
          <p:cNvCxnSpPr>
            <a:stCxn id="9" idx="3"/>
          </p:cNvCxnSpPr>
          <p:nvPr/>
        </p:nvCxnSpPr>
        <p:spPr>
          <a:xfrm>
            <a:off x="3404378" y="1661774"/>
            <a:ext cx="2335240" cy="289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7EB1652D-29DE-4D5A-A89E-068C4E5467C6}"/>
              </a:ext>
            </a:extLst>
          </p:cNvPr>
          <p:cNvSpPr txBox="1"/>
          <p:nvPr/>
        </p:nvSpPr>
        <p:spPr>
          <a:xfrm>
            <a:off x="6328118" y="1629508"/>
            <a:ext cx="1758458" cy="646331"/>
          </a:xfrm>
          <a:prstGeom prst="rect">
            <a:avLst/>
          </a:prstGeom>
          <a:noFill/>
        </p:spPr>
        <p:txBody>
          <a:bodyPr wrap="square" rtlCol="0">
            <a:spAutoFit/>
          </a:bodyPr>
          <a:lstStyle/>
          <a:p>
            <a:r>
              <a:rPr lang="en-US" dirty="0"/>
              <a:t>New product development</a:t>
            </a:r>
            <a:endParaRPr lang="en-IN" dirty="0"/>
          </a:p>
        </p:txBody>
      </p:sp>
      <p:cxnSp>
        <p:nvCxnSpPr>
          <p:cNvPr id="13" name="Straight Arrow Connector 12">
            <a:extLst>
              <a:ext uri="{FF2B5EF4-FFF2-40B4-BE49-F238E27FC236}">
                <a16:creationId xmlns:a16="http://schemas.microsoft.com/office/drawing/2014/main" id="{7144C991-1B31-4961-B921-680490C64E2A}"/>
              </a:ext>
            </a:extLst>
          </p:cNvPr>
          <p:cNvCxnSpPr>
            <a:stCxn id="12" idx="3"/>
          </p:cNvCxnSpPr>
          <p:nvPr/>
        </p:nvCxnSpPr>
        <p:spPr>
          <a:xfrm flipV="1">
            <a:off x="8086576" y="1843089"/>
            <a:ext cx="2335240" cy="1095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84DD754E-7DBD-45C6-B3E3-D28D7346077D}"/>
              </a:ext>
            </a:extLst>
          </p:cNvPr>
          <p:cNvSpPr txBox="1"/>
          <p:nvPr/>
        </p:nvSpPr>
        <p:spPr>
          <a:xfrm>
            <a:off x="10792267" y="2531461"/>
            <a:ext cx="1167618" cy="1477328"/>
          </a:xfrm>
          <a:prstGeom prst="rect">
            <a:avLst/>
          </a:prstGeom>
          <a:noFill/>
        </p:spPr>
        <p:txBody>
          <a:bodyPr wrap="square" rtlCol="0">
            <a:spAutoFit/>
          </a:bodyPr>
          <a:lstStyle/>
          <a:p>
            <a:r>
              <a:rPr lang="en-US" dirty="0"/>
              <a:t>Current market and business model</a:t>
            </a:r>
            <a:endParaRPr lang="en-IN" dirty="0"/>
          </a:p>
        </p:txBody>
      </p:sp>
      <p:sp>
        <p:nvSpPr>
          <p:cNvPr id="18" name="Oval 17">
            <a:extLst>
              <a:ext uri="{FF2B5EF4-FFF2-40B4-BE49-F238E27FC236}">
                <a16:creationId xmlns:a16="http://schemas.microsoft.com/office/drawing/2014/main" id="{7C040C4D-EED1-40F5-8C10-551B6B4F5A9E}"/>
              </a:ext>
            </a:extLst>
          </p:cNvPr>
          <p:cNvSpPr/>
          <p:nvPr/>
        </p:nvSpPr>
        <p:spPr>
          <a:xfrm>
            <a:off x="2630658" y="2968283"/>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19">
            <a:extLst>
              <a:ext uri="{FF2B5EF4-FFF2-40B4-BE49-F238E27FC236}">
                <a16:creationId xmlns:a16="http://schemas.microsoft.com/office/drawing/2014/main" id="{EFBDF3BF-9AF8-4FA3-8679-C7BA1B99A19C}"/>
              </a:ext>
            </a:extLst>
          </p:cNvPr>
          <p:cNvSpPr/>
          <p:nvPr/>
        </p:nvSpPr>
        <p:spPr>
          <a:xfrm>
            <a:off x="3176918" y="3312793"/>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Oval 21">
            <a:extLst>
              <a:ext uri="{FF2B5EF4-FFF2-40B4-BE49-F238E27FC236}">
                <a16:creationId xmlns:a16="http://schemas.microsoft.com/office/drawing/2014/main" id="{4C4E4CF3-89FB-4A77-B3DB-5AC3C986E235}"/>
              </a:ext>
            </a:extLst>
          </p:cNvPr>
          <p:cNvSpPr/>
          <p:nvPr/>
        </p:nvSpPr>
        <p:spPr>
          <a:xfrm>
            <a:off x="2377457" y="3849711"/>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Oval 23">
            <a:extLst>
              <a:ext uri="{FF2B5EF4-FFF2-40B4-BE49-F238E27FC236}">
                <a16:creationId xmlns:a16="http://schemas.microsoft.com/office/drawing/2014/main" id="{86B81BBE-0908-475C-8435-656AF685C6C2}"/>
              </a:ext>
            </a:extLst>
          </p:cNvPr>
          <p:cNvSpPr/>
          <p:nvPr/>
        </p:nvSpPr>
        <p:spPr>
          <a:xfrm>
            <a:off x="2840481" y="5638742"/>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Oval 25">
            <a:extLst>
              <a:ext uri="{FF2B5EF4-FFF2-40B4-BE49-F238E27FC236}">
                <a16:creationId xmlns:a16="http://schemas.microsoft.com/office/drawing/2014/main" id="{61D2C67A-969F-40BA-A5D4-FB10B499A650}"/>
              </a:ext>
            </a:extLst>
          </p:cNvPr>
          <p:cNvSpPr/>
          <p:nvPr/>
        </p:nvSpPr>
        <p:spPr>
          <a:xfrm>
            <a:off x="4189841" y="3239671"/>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a:extLst>
              <a:ext uri="{FF2B5EF4-FFF2-40B4-BE49-F238E27FC236}">
                <a16:creationId xmlns:a16="http://schemas.microsoft.com/office/drawing/2014/main" id="{5FD2BDFE-C8E2-49BF-979B-A2E2CED00F97}"/>
              </a:ext>
            </a:extLst>
          </p:cNvPr>
          <p:cNvSpPr/>
          <p:nvPr/>
        </p:nvSpPr>
        <p:spPr>
          <a:xfrm>
            <a:off x="4521581" y="5197398"/>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Oval 29">
            <a:extLst>
              <a:ext uri="{FF2B5EF4-FFF2-40B4-BE49-F238E27FC236}">
                <a16:creationId xmlns:a16="http://schemas.microsoft.com/office/drawing/2014/main" id="{B1183F46-75C6-4C9C-90E3-3458E8C6AAD5}"/>
              </a:ext>
            </a:extLst>
          </p:cNvPr>
          <p:cNvSpPr/>
          <p:nvPr/>
        </p:nvSpPr>
        <p:spPr>
          <a:xfrm>
            <a:off x="5230871" y="4456806"/>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Oval 31">
            <a:extLst>
              <a:ext uri="{FF2B5EF4-FFF2-40B4-BE49-F238E27FC236}">
                <a16:creationId xmlns:a16="http://schemas.microsoft.com/office/drawing/2014/main" id="{6620D293-9A7F-4360-9A64-6F69C8B9A8FF}"/>
              </a:ext>
            </a:extLst>
          </p:cNvPr>
          <p:cNvSpPr/>
          <p:nvPr/>
        </p:nvSpPr>
        <p:spPr>
          <a:xfrm>
            <a:off x="6166347" y="3079505"/>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a:extLst>
              <a:ext uri="{FF2B5EF4-FFF2-40B4-BE49-F238E27FC236}">
                <a16:creationId xmlns:a16="http://schemas.microsoft.com/office/drawing/2014/main" id="{5A3CAA2F-A0D5-4B14-BBBE-A3483848D479}"/>
              </a:ext>
            </a:extLst>
          </p:cNvPr>
          <p:cNvSpPr/>
          <p:nvPr/>
        </p:nvSpPr>
        <p:spPr>
          <a:xfrm>
            <a:off x="6645828" y="4586650"/>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Oval 35">
            <a:extLst>
              <a:ext uri="{FF2B5EF4-FFF2-40B4-BE49-F238E27FC236}">
                <a16:creationId xmlns:a16="http://schemas.microsoft.com/office/drawing/2014/main" id="{C00EBB26-AD28-4C36-B132-5F6B71B606BA}"/>
              </a:ext>
            </a:extLst>
          </p:cNvPr>
          <p:cNvSpPr/>
          <p:nvPr/>
        </p:nvSpPr>
        <p:spPr>
          <a:xfrm>
            <a:off x="8464080" y="3470030"/>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Oval 37">
            <a:extLst>
              <a:ext uri="{FF2B5EF4-FFF2-40B4-BE49-F238E27FC236}">
                <a16:creationId xmlns:a16="http://schemas.microsoft.com/office/drawing/2014/main" id="{13B8653B-869D-47B6-80E3-3C960A42A446}"/>
              </a:ext>
            </a:extLst>
          </p:cNvPr>
          <p:cNvSpPr/>
          <p:nvPr/>
        </p:nvSpPr>
        <p:spPr>
          <a:xfrm>
            <a:off x="7819290" y="4618694"/>
            <a:ext cx="253201" cy="4607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0" name="Straight Arrow Connector 39">
            <a:extLst>
              <a:ext uri="{FF2B5EF4-FFF2-40B4-BE49-F238E27FC236}">
                <a16:creationId xmlns:a16="http://schemas.microsoft.com/office/drawing/2014/main" id="{F7B5FEC8-E454-42CA-AB2D-9D4653847DFD}"/>
              </a:ext>
            </a:extLst>
          </p:cNvPr>
          <p:cNvCxnSpPr>
            <a:cxnSpLocks/>
          </p:cNvCxnSpPr>
          <p:nvPr/>
        </p:nvCxnSpPr>
        <p:spPr>
          <a:xfrm>
            <a:off x="2808304" y="3467225"/>
            <a:ext cx="336423" cy="2093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F809E524-E8C0-4243-BBB2-5F8A0AA0A345}"/>
              </a:ext>
            </a:extLst>
          </p:cNvPr>
          <p:cNvCxnSpPr/>
          <p:nvPr/>
        </p:nvCxnSpPr>
        <p:spPr>
          <a:xfrm flipV="1">
            <a:off x="2976516" y="2958423"/>
            <a:ext cx="1466526" cy="1210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04CCB8EC-1633-4CB8-ACE3-CE678498D2C6}"/>
              </a:ext>
            </a:extLst>
          </p:cNvPr>
          <p:cNvCxnSpPr/>
          <p:nvPr/>
        </p:nvCxnSpPr>
        <p:spPr>
          <a:xfrm flipV="1">
            <a:off x="3093682" y="4395948"/>
            <a:ext cx="994164" cy="12427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8DA2186A-AEE1-47B1-8AEE-6E5519849D40}"/>
              </a:ext>
            </a:extLst>
          </p:cNvPr>
          <p:cNvCxnSpPr>
            <a:cxnSpLocks/>
          </p:cNvCxnSpPr>
          <p:nvPr/>
        </p:nvCxnSpPr>
        <p:spPr>
          <a:xfrm flipV="1">
            <a:off x="4913813" y="4831591"/>
            <a:ext cx="224657" cy="3084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B84D8E1D-0756-4EDB-99FE-8D0ABF1D9C65}"/>
              </a:ext>
            </a:extLst>
          </p:cNvPr>
          <p:cNvCxnSpPr/>
          <p:nvPr/>
        </p:nvCxnSpPr>
        <p:spPr>
          <a:xfrm flipV="1">
            <a:off x="5546417" y="3676620"/>
            <a:ext cx="619930" cy="6289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0FAF0F61-CE29-4E2D-95B5-D3D1B95C83F3}"/>
              </a:ext>
            </a:extLst>
          </p:cNvPr>
          <p:cNvCxnSpPr/>
          <p:nvPr/>
        </p:nvCxnSpPr>
        <p:spPr>
          <a:xfrm flipV="1">
            <a:off x="6928352" y="3930747"/>
            <a:ext cx="414983" cy="5951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99DC7957-965D-4330-8A5E-A6BE425D22A9}"/>
              </a:ext>
            </a:extLst>
          </p:cNvPr>
          <p:cNvCxnSpPr>
            <a:cxnSpLocks/>
          </p:cNvCxnSpPr>
          <p:nvPr/>
        </p:nvCxnSpPr>
        <p:spPr>
          <a:xfrm flipV="1">
            <a:off x="8129979" y="4036447"/>
            <a:ext cx="423182" cy="5502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71F12FC4-75B0-49A7-889C-1347E3975C7C}"/>
              </a:ext>
            </a:extLst>
          </p:cNvPr>
          <p:cNvSpPr txBox="1"/>
          <p:nvPr/>
        </p:nvSpPr>
        <p:spPr>
          <a:xfrm>
            <a:off x="1562086" y="6203852"/>
            <a:ext cx="1842291" cy="646331"/>
          </a:xfrm>
          <a:prstGeom prst="rect">
            <a:avLst/>
          </a:prstGeom>
          <a:noFill/>
        </p:spPr>
        <p:txBody>
          <a:bodyPr wrap="square" rtlCol="0">
            <a:spAutoFit/>
          </a:bodyPr>
          <a:lstStyle/>
          <a:p>
            <a:r>
              <a:rPr lang="en-US" dirty="0"/>
              <a:t>External research project </a:t>
            </a:r>
          </a:p>
        </p:txBody>
      </p:sp>
      <p:sp>
        <p:nvSpPr>
          <p:cNvPr id="59" name="TextBox 58">
            <a:extLst>
              <a:ext uri="{FF2B5EF4-FFF2-40B4-BE49-F238E27FC236}">
                <a16:creationId xmlns:a16="http://schemas.microsoft.com/office/drawing/2014/main" id="{7815BE38-5940-45FD-A2F7-CC86D66A29C5}"/>
              </a:ext>
            </a:extLst>
          </p:cNvPr>
          <p:cNvSpPr txBox="1"/>
          <p:nvPr/>
        </p:nvSpPr>
        <p:spPr>
          <a:xfrm>
            <a:off x="3915793" y="5701841"/>
            <a:ext cx="1842291" cy="369332"/>
          </a:xfrm>
          <a:prstGeom prst="rect">
            <a:avLst/>
          </a:prstGeom>
          <a:noFill/>
        </p:spPr>
        <p:txBody>
          <a:bodyPr wrap="square" rtlCol="0">
            <a:spAutoFit/>
          </a:bodyPr>
          <a:lstStyle/>
          <a:p>
            <a:r>
              <a:rPr lang="en-US" dirty="0"/>
              <a:t>Venture investing</a:t>
            </a:r>
          </a:p>
        </p:txBody>
      </p:sp>
      <p:sp>
        <p:nvSpPr>
          <p:cNvPr id="61" name="TextBox 60">
            <a:extLst>
              <a:ext uri="{FF2B5EF4-FFF2-40B4-BE49-F238E27FC236}">
                <a16:creationId xmlns:a16="http://schemas.microsoft.com/office/drawing/2014/main" id="{AB3D1523-B973-4390-A086-A4604FEE4837}"/>
              </a:ext>
            </a:extLst>
          </p:cNvPr>
          <p:cNvSpPr txBox="1"/>
          <p:nvPr/>
        </p:nvSpPr>
        <p:spPr>
          <a:xfrm>
            <a:off x="6051787" y="5228492"/>
            <a:ext cx="1842291" cy="646331"/>
          </a:xfrm>
          <a:prstGeom prst="rect">
            <a:avLst/>
          </a:prstGeom>
          <a:noFill/>
        </p:spPr>
        <p:txBody>
          <a:bodyPr wrap="square" rtlCol="0">
            <a:spAutoFit/>
          </a:bodyPr>
          <a:lstStyle/>
          <a:p>
            <a:r>
              <a:rPr lang="en-US" dirty="0"/>
              <a:t>Technology in-licensing</a:t>
            </a:r>
          </a:p>
        </p:txBody>
      </p:sp>
      <p:sp>
        <p:nvSpPr>
          <p:cNvPr id="63" name="TextBox 62">
            <a:extLst>
              <a:ext uri="{FF2B5EF4-FFF2-40B4-BE49-F238E27FC236}">
                <a16:creationId xmlns:a16="http://schemas.microsoft.com/office/drawing/2014/main" id="{CF19D85B-AC74-4750-A2C0-75998570098B}"/>
              </a:ext>
            </a:extLst>
          </p:cNvPr>
          <p:cNvSpPr txBox="1"/>
          <p:nvPr/>
        </p:nvSpPr>
        <p:spPr>
          <a:xfrm>
            <a:off x="7796135" y="5175150"/>
            <a:ext cx="1842291" cy="646331"/>
          </a:xfrm>
          <a:prstGeom prst="rect">
            <a:avLst/>
          </a:prstGeom>
          <a:noFill/>
        </p:spPr>
        <p:txBody>
          <a:bodyPr wrap="square" rtlCol="0">
            <a:spAutoFit/>
          </a:bodyPr>
          <a:lstStyle/>
          <a:p>
            <a:r>
              <a:rPr lang="en-US" dirty="0"/>
              <a:t>Technology acquisition</a:t>
            </a:r>
          </a:p>
        </p:txBody>
      </p:sp>
    </p:spTree>
    <p:extLst>
      <p:ext uri="{BB962C8B-B14F-4D97-AF65-F5344CB8AC3E}">
        <p14:creationId xmlns:p14="http://schemas.microsoft.com/office/powerpoint/2010/main" val="1666114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44E92-15CF-48C3-AA63-903DA928B0A4}"/>
              </a:ext>
            </a:extLst>
          </p:cNvPr>
          <p:cNvSpPr>
            <a:spLocks noGrp="1"/>
          </p:cNvSpPr>
          <p:nvPr>
            <p:ph type="title"/>
          </p:nvPr>
        </p:nvSpPr>
        <p:spPr/>
        <p:txBody>
          <a:bodyPr/>
          <a:lstStyle/>
          <a:p>
            <a:r>
              <a:rPr lang="en-US" dirty="0"/>
              <a:t>Standard vs Open Innovation Model</a:t>
            </a:r>
            <a:endParaRPr lang="en-IN" dirty="0"/>
          </a:p>
        </p:txBody>
      </p:sp>
      <p:graphicFrame>
        <p:nvGraphicFramePr>
          <p:cNvPr id="4" name="Table 4">
            <a:extLst>
              <a:ext uri="{FF2B5EF4-FFF2-40B4-BE49-F238E27FC236}">
                <a16:creationId xmlns:a16="http://schemas.microsoft.com/office/drawing/2014/main" id="{EA6F92A8-B2C4-4960-8CFF-49B78B9BAD12}"/>
              </a:ext>
            </a:extLst>
          </p:cNvPr>
          <p:cNvGraphicFramePr>
            <a:graphicFrameLocks noGrp="1"/>
          </p:cNvGraphicFramePr>
          <p:nvPr/>
        </p:nvGraphicFramePr>
        <p:xfrm>
          <a:off x="669387" y="1690688"/>
          <a:ext cx="11119338" cy="4516120"/>
        </p:xfrm>
        <a:graphic>
          <a:graphicData uri="http://schemas.openxmlformats.org/drawingml/2006/table">
            <a:tbl>
              <a:tblPr firstRow="1" bandRow="1">
                <a:tableStyleId>{5C22544A-7EE6-4342-B048-85BDC9FD1C3A}</a:tableStyleId>
              </a:tblPr>
              <a:tblGrid>
                <a:gridCol w="4155831">
                  <a:extLst>
                    <a:ext uri="{9D8B030D-6E8A-4147-A177-3AD203B41FA5}">
                      <a16:colId xmlns:a16="http://schemas.microsoft.com/office/drawing/2014/main" val="3982118023"/>
                    </a:ext>
                  </a:extLst>
                </a:gridCol>
                <a:gridCol w="3257061">
                  <a:extLst>
                    <a:ext uri="{9D8B030D-6E8A-4147-A177-3AD203B41FA5}">
                      <a16:colId xmlns:a16="http://schemas.microsoft.com/office/drawing/2014/main" val="3765824726"/>
                    </a:ext>
                  </a:extLst>
                </a:gridCol>
                <a:gridCol w="3706446">
                  <a:extLst>
                    <a:ext uri="{9D8B030D-6E8A-4147-A177-3AD203B41FA5}">
                      <a16:colId xmlns:a16="http://schemas.microsoft.com/office/drawing/2014/main" val="1007041822"/>
                    </a:ext>
                  </a:extLst>
                </a:gridCol>
              </a:tblGrid>
              <a:tr h="370840">
                <a:tc>
                  <a:txBody>
                    <a:bodyPr/>
                    <a:lstStyle/>
                    <a:p>
                      <a:endParaRPr lang="en-IN" dirty="0"/>
                    </a:p>
                  </a:txBody>
                  <a:tcPr/>
                </a:tc>
                <a:tc>
                  <a:txBody>
                    <a:bodyPr/>
                    <a:lstStyle/>
                    <a:p>
                      <a:r>
                        <a:rPr lang="en-US" dirty="0"/>
                        <a:t>Standard R&amp;D Model</a:t>
                      </a:r>
                      <a:endParaRPr lang="en-IN" dirty="0"/>
                    </a:p>
                  </a:txBody>
                  <a:tcPr/>
                </a:tc>
                <a:tc>
                  <a:txBody>
                    <a:bodyPr/>
                    <a:lstStyle/>
                    <a:p>
                      <a:r>
                        <a:rPr lang="en-US" dirty="0"/>
                        <a:t>Open Innovation</a:t>
                      </a:r>
                      <a:endParaRPr lang="en-IN" dirty="0"/>
                    </a:p>
                  </a:txBody>
                  <a:tcPr/>
                </a:tc>
                <a:extLst>
                  <a:ext uri="{0D108BD9-81ED-4DB2-BD59-A6C34878D82A}">
                    <a16:rowId xmlns:a16="http://schemas.microsoft.com/office/drawing/2014/main" val="2118283748"/>
                  </a:ext>
                </a:extLst>
              </a:tr>
              <a:tr h="370840">
                <a:tc>
                  <a:txBody>
                    <a:bodyPr/>
                    <a:lstStyle/>
                    <a:p>
                      <a:r>
                        <a:rPr lang="en-US" dirty="0"/>
                        <a:t>Boundaries of knowledge creation process</a:t>
                      </a:r>
                      <a:endParaRPr lang="en-IN" dirty="0"/>
                    </a:p>
                  </a:txBody>
                  <a:tcPr/>
                </a:tc>
                <a:tc>
                  <a:txBody>
                    <a:bodyPr/>
                    <a:lstStyle/>
                    <a:p>
                      <a:r>
                        <a:rPr lang="en-US" dirty="0"/>
                        <a:t>Clearly defined</a:t>
                      </a:r>
                      <a:endParaRPr lang="en-IN" dirty="0"/>
                    </a:p>
                  </a:txBody>
                  <a:tcPr/>
                </a:tc>
                <a:tc>
                  <a:txBody>
                    <a:bodyPr/>
                    <a:lstStyle/>
                    <a:p>
                      <a:r>
                        <a:rPr lang="en-US" dirty="0"/>
                        <a:t>Undefined</a:t>
                      </a:r>
                      <a:endParaRPr lang="en-IN" dirty="0"/>
                    </a:p>
                  </a:txBody>
                  <a:tcPr/>
                </a:tc>
                <a:extLst>
                  <a:ext uri="{0D108BD9-81ED-4DB2-BD59-A6C34878D82A}">
                    <a16:rowId xmlns:a16="http://schemas.microsoft.com/office/drawing/2014/main" val="285940486"/>
                  </a:ext>
                </a:extLst>
              </a:tr>
              <a:tr h="370840">
                <a:tc>
                  <a:txBody>
                    <a:bodyPr/>
                    <a:lstStyle/>
                    <a:p>
                      <a:r>
                        <a:rPr lang="en-US" dirty="0"/>
                        <a:t>Participants</a:t>
                      </a:r>
                      <a:endParaRPr lang="en-IN" dirty="0"/>
                    </a:p>
                  </a:txBody>
                  <a:tcPr/>
                </a:tc>
                <a:tc>
                  <a:txBody>
                    <a:bodyPr/>
                    <a:lstStyle/>
                    <a:p>
                      <a:r>
                        <a:rPr lang="en-US" dirty="0"/>
                        <a:t>Experts</a:t>
                      </a:r>
                      <a:endParaRPr lang="en-IN" dirty="0"/>
                    </a:p>
                  </a:txBody>
                  <a:tcPr/>
                </a:tc>
                <a:tc>
                  <a:txBody>
                    <a:bodyPr/>
                    <a:lstStyle/>
                    <a:p>
                      <a:r>
                        <a:rPr lang="en-US" dirty="0"/>
                        <a:t>Anyone</a:t>
                      </a:r>
                      <a:endParaRPr lang="en-IN" dirty="0"/>
                    </a:p>
                  </a:txBody>
                  <a:tcPr/>
                </a:tc>
                <a:extLst>
                  <a:ext uri="{0D108BD9-81ED-4DB2-BD59-A6C34878D82A}">
                    <a16:rowId xmlns:a16="http://schemas.microsoft.com/office/drawing/2014/main" val="858013065"/>
                  </a:ext>
                </a:extLst>
              </a:tr>
              <a:tr h="370840">
                <a:tc>
                  <a:txBody>
                    <a:bodyPr/>
                    <a:lstStyle/>
                    <a:p>
                      <a:r>
                        <a:rPr lang="en-US" dirty="0"/>
                        <a:t>Spatial dimensions</a:t>
                      </a:r>
                      <a:endParaRPr lang="en-IN" dirty="0"/>
                    </a:p>
                  </a:txBody>
                  <a:tcPr/>
                </a:tc>
                <a:tc>
                  <a:txBody>
                    <a:bodyPr/>
                    <a:lstStyle/>
                    <a:p>
                      <a:r>
                        <a:rPr lang="en-US" dirty="0"/>
                        <a:t>Geographically concentrated</a:t>
                      </a:r>
                      <a:endParaRPr lang="en-IN" dirty="0"/>
                    </a:p>
                  </a:txBody>
                  <a:tcPr/>
                </a:tc>
                <a:tc>
                  <a:txBody>
                    <a:bodyPr/>
                    <a:lstStyle/>
                    <a:p>
                      <a:r>
                        <a:rPr lang="en-US" dirty="0"/>
                        <a:t>Unbounded, virtual</a:t>
                      </a:r>
                      <a:endParaRPr lang="en-IN" dirty="0"/>
                    </a:p>
                  </a:txBody>
                  <a:tcPr/>
                </a:tc>
                <a:extLst>
                  <a:ext uri="{0D108BD9-81ED-4DB2-BD59-A6C34878D82A}">
                    <a16:rowId xmlns:a16="http://schemas.microsoft.com/office/drawing/2014/main" val="3911908739"/>
                  </a:ext>
                </a:extLst>
              </a:tr>
              <a:tr h="370840">
                <a:tc>
                  <a:txBody>
                    <a:bodyPr/>
                    <a:lstStyle/>
                    <a:p>
                      <a:r>
                        <a:rPr lang="en-US" dirty="0"/>
                        <a:t>Temporal dimension</a:t>
                      </a:r>
                      <a:endParaRPr lang="en-IN" dirty="0"/>
                    </a:p>
                  </a:txBody>
                  <a:tcPr/>
                </a:tc>
                <a:tc>
                  <a:txBody>
                    <a:bodyPr/>
                    <a:lstStyle/>
                    <a:p>
                      <a:r>
                        <a:rPr lang="en-US" dirty="0"/>
                        <a:t>Long say 3-5 years</a:t>
                      </a:r>
                      <a:endParaRPr lang="en-IN" dirty="0"/>
                    </a:p>
                  </a:txBody>
                  <a:tcPr/>
                </a:tc>
                <a:tc>
                  <a:txBody>
                    <a:bodyPr/>
                    <a:lstStyle/>
                    <a:p>
                      <a:r>
                        <a:rPr lang="en-US" dirty="0"/>
                        <a:t>Short say 3-6 months</a:t>
                      </a:r>
                      <a:endParaRPr lang="en-IN" dirty="0"/>
                    </a:p>
                  </a:txBody>
                  <a:tcPr/>
                </a:tc>
                <a:extLst>
                  <a:ext uri="{0D108BD9-81ED-4DB2-BD59-A6C34878D82A}">
                    <a16:rowId xmlns:a16="http://schemas.microsoft.com/office/drawing/2014/main" val="2883930136"/>
                  </a:ext>
                </a:extLst>
              </a:tr>
              <a:tr h="370840">
                <a:tc>
                  <a:txBody>
                    <a:bodyPr/>
                    <a:lstStyle/>
                    <a:p>
                      <a:r>
                        <a:rPr lang="en-US" dirty="0"/>
                        <a:t>Nature</a:t>
                      </a:r>
                      <a:endParaRPr lang="en-IN" dirty="0"/>
                    </a:p>
                  </a:txBody>
                  <a:tcPr/>
                </a:tc>
                <a:tc>
                  <a:txBody>
                    <a:bodyPr/>
                    <a:lstStyle/>
                    <a:p>
                      <a:r>
                        <a:rPr lang="en-US" dirty="0"/>
                        <a:t>Organizational process, negotiation based</a:t>
                      </a:r>
                      <a:endParaRPr lang="en-IN" dirty="0"/>
                    </a:p>
                  </a:txBody>
                  <a:tcPr/>
                </a:tc>
                <a:tc>
                  <a:txBody>
                    <a:bodyPr/>
                    <a:lstStyle/>
                    <a:p>
                      <a:r>
                        <a:rPr lang="en-US" dirty="0"/>
                        <a:t>Distributed virtual process</a:t>
                      </a:r>
                      <a:endParaRPr lang="en-IN" dirty="0"/>
                    </a:p>
                  </a:txBody>
                  <a:tcPr/>
                </a:tc>
                <a:extLst>
                  <a:ext uri="{0D108BD9-81ED-4DB2-BD59-A6C34878D82A}">
                    <a16:rowId xmlns:a16="http://schemas.microsoft.com/office/drawing/2014/main" val="2407463895"/>
                  </a:ext>
                </a:extLst>
              </a:tr>
              <a:tr h="370840">
                <a:tc>
                  <a:txBody>
                    <a:bodyPr/>
                    <a:lstStyle/>
                    <a:p>
                      <a:r>
                        <a:rPr lang="en-US" dirty="0"/>
                        <a:t>Hierarchy</a:t>
                      </a:r>
                      <a:endParaRPr lang="en-IN" dirty="0"/>
                    </a:p>
                  </a:txBody>
                  <a:tcPr/>
                </a:tc>
                <a:tc>
                  <a:txBody>
                    <a:bodyPr/>
                    <a:lstStyle/>
                    <a:p>
                      <a:r>
                        <a:rPr lang="en-US" dirty="0"/>
                        <a:t>Very hierarchical</a:t>
                      </a:r>
                      <a:endParaRPr lang="en-IN" dirty="0"/>
                    </a:p>
                  </a:txBody>
                  <a:tcPr/>
                </a:tc>
                <a:tc>
                  <a:txBody>
                    <a:bodyPr/>
                    <a:lstStyle/>
                    <a:p>
                      <a:r>
                        <a:rPr lang="en-US" dirty="0"/>
                        <a:t>No hierarchy, self selection based</a:t>
                      </a:r>
                      <a:endParaRPr lang="en-IN" dirty="0"/>
                    </a:p>
                  </a:txBody>
                  <a:tcPr/>
                </a:tc>
                <a:extLst>
                  <a:ext uri="{0D108BD9-81ED-4DB2-BD59-A6C34878D82A}">
                    <a16:rowId xmlns:a16="http://schemas.microsoft.com/office/drawing/2014/main" val="928026798"/>
                  </a:ext>
                </a:extLst>
              </a:tr>
              <a:tr h="370840">
                <a:tc>
                  <a:txBody>
                    <a:bodyPr/>
                    <a:lstStyle/>
                    <a:p>
                      <a:r>
                        <a:rPr lang="en-US" dirty="0"/>
                        <a:t>Control</a:t>
                      </a:r>
                      <a:endParaRPr lang="en-IN" dirty="0"/>
                    </a:p>
                  </a:txBody>
                  <a:tcPr/>
                </a:tc>
                <a:tc>
                  <a:txBody>
                    <a:bodyPr/>
                    <a:lstStyle/>
                    <a:p>
                      <a:r>
                        <a:rPr lang="en-US" dirty="0"/>
                        <a:t>High control on knowledge produced</a:t>
                      </a:r>
                      <a:endParaRPr lang="en-IN" dirty="0"/>
                    </a:p>
                  </a:txBody>
                  <a:tcPr/>
                </a:tc>
                <a:tc>
                  <a:txBody>
                    <a:bodyPr/>
                    <a:lstStyle/>
                    <a:p>
                      <a:r>
                        <a:rPr lang="en-US" dirty="0"/>
                        <a:t>Low control on knowledge produced</a:t>
                      </a:r>
                      <a:endParaRPr lang="en-IN" dirty="0"/>
                    </a:p>
                  </a:txBody>
                  <a:tcPr/>
                </a:tc>
                <a:extLst>
                  <a:ext uri="{0D108BD9-81ED-4DB2-BD59-A6C34878D82A}">
                    <a16:rowId xmlns:a16="http://schemas.microsoft.com/office/drawing/2014/main" val="2693818676"/>
                  </a:ext>
                </a:extLst>
              </a:tr>
              <a:tr h="370840">
                <a:tc>
                  <a:txBody>
                    <a:bodyPr/>
                    <a:lstStyle/>
                    <a:p>
                      <a:r>
                        <a:rPr lang="en-US" dirty="0"/>
                        <a:t>Resources</a:t>
                      </a:r>
                      <a:endParaRPr lang="en-IN" dirty="0"/>
                    </a:p>
                  </a:txBody>
                  <a:tcPr/>
                </a:tc>
                <a:tc>
                  <a:txBody>
                    <a:bodyPr/>
                    <a:lstStyle/>
                    <a:p>
                      <a:r>
                        <a:rPr lang="en-US" dirty="0"/>
                        <a:t>Heavy resources</a:t>
                      </a:r>
                      <a:endParaRPr lang="en-IN" dirty="0"/>
                    </a:p>
                  </a:txBody>
                  <a:tcPr/>
                </a:tc>
                <a:tc>
                  <a:txBody>
                    <a:bodyPr/>
                    <a:lstStyle/>
                    <a:p>
                      <a:r>
                        <a:rPr lang="en-US" dirty="0"/>
                        <a:t>Relatively light resources</a:t>
                      </a:r>
                      <a:endParaRPr lang="en-IN" dirty="0"/>
                    </a:p>
                  </a:txBody>
                  <a:tcPr/>
                </a:tc>
                <a:extLst>
                  <a:ext uri="{0D108BD9-81ED-4DB2-BD59-A6C34878D82A}">
                    <a16:rowId xmlns:a16="http://schemas.microsoft.com/office/drawing/2014/main" val="1284277299"/>
                  </a:ext>
                </a:extLst>
              </a:tr>
              <a:tr h="370840">
                <a:tc>
                  <a:txBody>
                    <a:bodyPr/>
                    <a:lstStyle/>
                    <a:p>
                      <a:r>
                        <a:rPr lang="en-US" dirty="0"/>
                        <a:t>Legal aspects</a:t>
                      </a:r>
                      <a:endParaRPr lang="en-IN" dirty="0"/>
                    </a:p>
                  </a:txBody>
                  <a:tcPr/>
                </a:tc>
                <a:tc>
                  <a:txBody>
                    <a:bodyPr/>
                    <a:lstStyle/>
                    <a:p>
                      <a:r>
                        <a:rPr lang="en-US" dirty="0"/>
                        <a:t>Contractual relationships and clear IP regime</a:t>
                      </a:r>
                      <a:endParaRPr lang="en-IN" dirty="0"/>
                    </a:p>
                  </a:txBody>
                  <a:tcPr/>
                </a:tc>
                <a:tc>
                  <a:txBody>
                    <a:bodyPr/>
                    <a:lstStyle/>
                    <a:p>
                      <a:r>
                        <a:rPr lang="en-US" dirty="0"/>
                        <a:t>Minimal online consent contracts and unclear IP regime</a:t>
                      </a:r>
                      <a:endParaRPr lang="en-IN" dirty="0"/>
                    </a:p>
                  </a:txBody>
                  <a:tcPr/>
                </a:tc>
                <a:extLst>
                  <a:ext uri="{0D108BD9-81ED-4DB2-BD59-A6C34878D82A}">
                    <a16:rowId xmlns:a16="http://schemas.microsoft.com/office/drawing/2014/main" val="3405277887"/>
                  </a:ext>
                </a:extLst>
              </a:tr>
            </a:tbl>
          </a:graphicData>
        </a:graphic>
      </p:graphicFrame>
    </p:spTree>
    <p:extLst>
      <p:ext uri="{BB962C8B-B14F-4D97-AF65-F5344CB8AC3E}">
        <p14:creationId xmlns:p14="http://schemas.microsoft.com/office/powerpoint/2010/main" val="846716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B7D93-5A63-F22F-2778-539FC22B36A0}"/>
              </a:ext>
            </a:extLst>
          </p:cNvPr>
          <p:cNvSpPr>
            <a:spLocks noGrp="1"/>
          </p:cNvSpPr>
          <p:nvPr>
            <p:ph type="title"/>
          </p:nvPr>
        </p:nvSpPr>
        <p:spPr/>
        <p:txBody>
          <a:bodyPr/>
          <a:lstStyle/>
          <a:p>
            <a:r>
              <a:rPr lang="en-US" dirty="0"/>
              <a:t>Strategies in mature markets</a:t>
            </a:r>
            <a:endParaRPr lang="en-IN" dirty="0"/>
          </a:p>
        </p:txBody>
      </p:sp>
      <p:sp>
        <p:nvSpPr>
          <p:cNvPr id="3" name="Content Placeholder 2">
            <a:extLst>
              <a:ext uri="{FF2B5EF4-FFF2-40B4-BE49-F238E27FC236}">
                <a16:creationId xmlns:a16="http://schemas.microsoft.com/office/drawing/2014/main" id="{31EEC54E-F707-AA2F-23DD-5612449A05EE}"/>
              </a:ext>
            </a:extLst>
          </p:cNvPr>
          <p:cNvSpPr>
            <a:spLocks noGrp="1"/>
          </p:cNvSpPr>
          <p:nvPr>
            <p:ph idx="1"/>
          </p:nvPr>
        </p:nvSpPr>
        <p:spPr>
          <a:xfrm>
            <a:off x="838200" y="1456914"/>
            <a:ext cx="10515600" cy="5253601"/>
          </a:xfrm>
        </p:spPr>
        <p:txBody>
          <a:bodyPr>
            <a:normAutofit fontScale="92500" lnSpcReduction="10000"/>
          </a:bodyPr>
          <a:lstStyle/>
          <a:p>
            <a:r>
              <a:rPr lang="en-US" i="1" dirty="0"/>
              <a:t>Offensive strategies</a:t>
            </a:r>
            <a:r>
              <a:rPr lang="en-US" dirty="0"/>
              <a:t> (based on technology newness)</a:t>
            </a:r>
          </a:p>
          <a:p>
            <a:pPr lvl="1" eaLnBrk="0" hangingPunct="0">
              <a:buFontTx/>
              <a:buChar char="•"/>
            </a:pPr>
            <a:r>
              <a:rPr lang="en-GB" altLang="en-US" sz="2000" dirty="0" err="1">
                <a:solidFill>
                  <a:srgbClr val="000000"/>
                </a:solidFill>
              </a:rPr>
              <a:t>Remerchandizing</a:t>
            </a:r>
            <a:endParaRPr lang="en-GB" altLang="en-US" sz="2000" dirty="0">
              <a:solidFill>
                <a:srgbClr val="000000"/>
              </a:solidFill>
            </a:endParaRPr>
          </a:p>
          <a:p>
            <a:pPr lvl="1" eaLnBrk="0" hangingPunct="0">
              <a:buFontTx/>
              <a:buChar char="•"/>
            </a:pPr>
            <a:r>
              <a:rPr lang="en-GB" altLang="en-US" sz="2000" dirty="0">
                <a:solidFill>
                  <a:srgbClr val="000000"/>
                </a:solidFill>
              </a:rPr>
              <a:t>New use</a:t>
            </a:r>
          </a:p>
          <a:p>
            <a:pPr lvl="1" eaLnBrk="0" hangingPunct="0">
              <a:buFontTx/>
              <a:buChar char="•"/>
            </a:pPr>
            <a:r>
              <a:rPr lang="en-GB" altLang="en-US" sz="2000" dirty="0">
                <a:solidFill>
                  <a:srgbClr val="000000"/>
                </a:solidFill>
              </a:rPr>
              <a:t>Reformulation</a:t>
            </a:r>
          </a:p>
          <a:p>
            <a:pPr lvl="1" eaLnBrk="0" hangingPunct="0">
              <a:buFontTx/>
              <a:buChar char="•"/>
            </a:pPr>
            <a:r>
              <a:rPr lang="en-GB" altLang="en-US" sz="2000" dirty="0">
                <a:solidFill>
                  <a:srgbClr val="000000"/>
                </a:solidFill>
              </a:rPr>
              <a:t>Product improvement</a:t>
            </a:r>
          </a:p>
          <a:p>
            <a:pPr lvl="1" eaLnBrk="0" hangingPunct="0">
              <a:buFontTx/>
              <a:buChar char="•"/>
            </a:pPr>
            <a:r>
              <a:rPr lang="en-GB" altLang="en-US" sz="2000" dirty="0">
                <a:solidFill>
                  <a:srgbClr val="000000"/>
                </a:solidFill>
              </a:rPr>
              <a:t>Market extension</a:t>
            </a:r>
          </a:p>
          <a:p>
            <a:pPr lvl="1" eaLnBrk="0" hangingPunct="0">
              <a:buFontTx/>
              <a:buChar char="•"/>
            </a:pPr>
            <a:r>
              <a:rPr lang="en-GB" altLang="en-US" sz="2000" dirty="0">
                <a:solidFill>
                  <a:srgbClr val="000000"/>
                </a:solidFill>
              </a:rPr>
              <a:t>Product line extension</a:t>
            </a:r>
            <a:endParaRPr lang="en-US" dirty="0"/>
          </a:p>
          <a:p>
            <a:r>
              <a:rPr lang="en-US" i="1" dirty="0"/>
              <a:t>Defensive strategies </a:t>
            </a:r>
            <a:r>
              <a:rPr lang="en-US" dirty="0"/>
              <a:t>- </a:t>
            </a:r>
            <a:r>
              <a:rPr lang="en-GB" altLang="en-US" sz="2800" dirty="0">
                <a:solidFill>
                  <a:srgbClr val="000000"/>
                </a:solidFill>
              </a:rPr>
              <a:t>involves incentives to intermediaries and end users (price cuts, promotions etc.) which reinforce customer loyalty and make the market less attractive to new entrants.</a:t>
            </a:r>
            <a:endParaRPr lang="en-US" dirty="0"/>
          </a:p>
          <a:p>
            <a:pPr eaLnBrk="0" hangingPunct="0"/>
            <a:r>
              <a:rPr lang="en-US" i="1" dirty="0"/>
              <a:t>Recycle</a:t>
            </a:r>
            <a:r>
              <a:rPr lang="en-US" dirty="0"/>
              <a:t> -</a:t>
            </a:r>
            <a:r>
              <a:rPr lang="en-GB" altLang="en-US" sz="2800" dirty="0">
                <a:solidFill>
                  <a:srgbClr val="000000"/>
                </a:solidFill>
              </a:rPr>
              <a:t>involve attempts to reposition the product, usually with a new market segment, so as to initiate a new growth cycle. </a:t>
            </a:r>
          </a:p>
          <a:p>
            <a:r>
              <a:rPr lang="en-US" i="1" dirty="0"/>
              <a:t>Stretching</a:t>
            </a:r>
            <a:r>
              <a:rPr lang="en-US" dirty="0"/>
              <a:t> </a:t>
            </a:r>
            <a:r>
              <a:rPr lang="en-GB" altLang="en-US" sz="2800" dirty="0">
                <a:solidFill>
                  <a:srgbClr val="000000"/>
                </a:solidFill>
              </a:rPr>
              <a:t>and </a:t>
            </a:r>
            <a:r>
              <a:rPr lang="en-GB" altLang="en-US" sz="2800" i="1" dirty="0">
                <a:solidFill>
                  <a:srgbClr val="000000"/>
                </a:solidFill>
              </a:rPr>
              <a:t>harvesting</a:t>
            </a:r>
            <a:r>
              <a:rPr lang="en-GB" altLang="en-US" sz="2800" dirty="0">
                <a:solidFill>
                  <a:srgbClr val="000000"/>
                </a:solidFill>
              </a:rPr>
              <a:t> </a:t>
            </a:r>
            <a:r>
              <a:rPr lang="en-GB" altLang="en-US" sz="2800" i="1" dirty="0">
                <a:solidFill>
                  <a:srgbClr val="000000"/>
                </a:solidFill>
              </a:rPr>
              <a:t>strategies</a:t>
            </a:r>
            <a:r>
              <a:rPr lang="en-GB" altLang="en-US" sz="2800" dirty="0">
                <a:solidFill>
                  <a:srgbClr val="000000"/>
                </a:solidFill>
              </a:rPr>
              <a:t> usually involve some form of  reformulation or product line extension</a:t>
            </a:r>
            <a:endParaRPr lang="en-US" dirty="0"/>
          </a:p>
          <a:p>
            <a:endParaRPr lang="en-IN" dirty="0"/>
          </a:p>
        </p:txBody>
      </p:sp>
    </p:spTree>
    <p:extLst>
      <p:ext uri="{BB962C8B-B14F-4D97-AF65-F5344CB8AC3E}">
        <p14:creationId xmlns:p14="http://schemas.microsoft.com/office/powerpoint/2010/main" val="1847674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1E244-CBCA-1196-AF02-92D764595EA4}"/>
              </a:ext>
            </a:extLst>
          </p:cNvPr>
          <p:cNvSpPr>
            <a:spLocks noGrp="1"/>
          </p:cNvSpPr>
          <p:nvPr>
            <p:ph type="title"/>
          </p:nvPr>
        </p:nvSpPr>
        <p:spPr/>
        <p:txBody>
          <a:bodyPr/>
          <a:lstStyle/>
          <a:p>
            <a:r>
              <a:rPr lang="en-IN" dirty="0"/>
              <a:t>Service innovation … different from physical products?</a:t>
            </a:r>
          </a:p>
        </p:txBody>
      </p:sp>
      <p:sp>
        <p:nvSpPr>
          <p:cNvPr id="3" name="Content Placeholder 2">
            <a:extLst>
              <a:ext uri="{FF2B5EF4-FFF2-40B4-BE49-F238E27FC236}">
                <a16:creationId xmlns:a16="http://schemas.microsoft.com/office/drawing/2014/main" id="{013F54FE-F893-80F4-01F0-743F199422EE}"/>
              </a:ext>
            </a:extLst>
          </p:cNvPr>
          <p:cNvSpPr>
            <a:spLocks noGrp="1"/>
          </p:cNvSpPr>
          <p:nvPr>
            <p:ph idx="1"/>
          </p:nvPr>
        </p:nvSpPr>
        <p:spPr/>
        <p:txBody>
          <a:bodyPr/>
          <a:lstStyle/>
          <a:p>
            <a:r>
              <a:rPr lang="en-IN" dirty="0"/>
              <a:t>Intangibility</a:t>
            </a:r>
          </a:p>
          <a:p>
            <a:r>
              <a:rPr lang="en-IN" dirty="0"/>
              <a:t>Inseparability</a:t>
            </a:r>
          </a:p>
          <a:p>
            <a:r>
              <a:rPr lang="en-IN" dirty="0"/>
              <a:t>Variability</a:t>
            </a:r>
          </a:p>
          <a:p>
            <a:r>
              <a:rPr lang="en-IN" dirty="0"/>
              <a:t>Perishability</a:t>
            </a:r>
          </a:p>
          <a:p>
            <a:r>
              <a:rPr lang="en-IN" dirty="0"/>
              <a:t>Impossibility of ownership</a:t>
            </a:r>
          </a:p>
        </p:txBody>
      </p:sp>
    </p:spTree>
    <p:extLst>
      <p:ext uri="{BB962C8B-B14F-4D97-AF65-F5344CB8AC3E}">
        <p14:creationId xmlns:p14="http://schemas.microsoft.com/office/powerpoint/2010/main" val="1161656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A9D3B-28BF-2A18-7D6C-E184B1B1F33D}"/>
              </a:ext>
            </a:extLst>
          </p:cNvPr>
          <p:cNvSpPr>
            <a:spLocks noGrp="1"/>
          </p:cNvSpPr>
          <p:nvPr>
            <p:ph type="title"/>
          </p:nvPr>
        </p:nvSpPr>
        <p:spPr/>
        <p:txBody>
          <a:bodyPr/>
          <a:lstStyle/>
          <a:p>
            <a:r>
              <a:rPr lang="en-IN" dirty="0"/>
              <a:t>Schools of thought</a:t>
            </a:r>
          </a:p>
        </p:txBody>
      </p:sp>
      <p:sp>
        <p:nvSpPr>
          <p:cNvPr id="3" name="Content Placeholder 2">
            <a:extLst>
              <a:ext uri="{FF2B5EF4-FFF2-40B4-BE49-F238E27FC236}">
                <a16:creationId xmlns:a16="http://schemas.microsoft.com/office/drawing/2014/main" id="{A1FE524B-51B3-4CA1-9808-31305C7BAEFE}"/>
              </a:ext>
            </a:extLst>
          </p:cNvPr>
          <p:cNvSpPr>
            <a:spLocks noGrp="1"/>
          </p:cNvSpPr>
          <p:nvPr>
            <p:ph idx="1"/>
          </p:nvPr>
        </p:nvSpPr>
        <p:spPr/>
        <p:txBody>
          <a:bodyPr/>
          <a:lstStyle/>
          <a:p>
            <a:r>
              <a:rPr lang="en-IN" dirty="0"/>
              <a:t>First school of thought - Products and services are two faces of the same coin and the principles and practices of marketing are equally applicable to both</a:t>
            </a:r>
          </a:p>
          <a:p>
            <a:r>
              <a:rPr lang="en-IN" dirty="0"/>
              <a:t>Second school of thought – do not subscribe to above and claims that they are important and significant differences between products and services such that they require separate marketing approach</a:t>
            </a:r>
          </a:p>
          <a:p>
            <a:r>
              <a:rPr lang="en-IN" dirty="0"/>
              <a:t>Third school of thought – the basic principles apply to both but that the distinctive nature of services calls for extended marketing mix comprising of 7Ps – that is, 4Ps of Product, Price, Place and Promotion plus Process, Physical evidence and People</a:t>
            </a:r>
          </a:p>
        </p:txBody>
      </p:sp>
    </p:spTree>
    <p:extLst>
      <p:ext uri="{BB962C8B-B14F-4D97-AF65-F5344CB8AC3E}">
        <p14:creationId xmlns:p14="http://schemas.microsoft.com/office/powerpoint/2010/main" val="2689966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469FB-52C9-4DE7-834A-89BF7F44B0F9}"/>
              </a:ext>
            </a:extLst>
          </p:cNvPr>
          <p:cNvSpPr>
            <a:spLocks noGrp="1"/>
          </p:cNvSpPr>
          <p:nvPr>
            <p:ph type="title"/>
          </p:nvPr>
        </p:nvSpPr>
        <p:spPr/>
        <p:txBody>
          <a:bodyPr/>
          <a:lstStyle/>
          <a:p>
            <a:r>
              <a:rPr lang="en-US" dirty="0"/>
              <a:t>Service as a process</a:t>
            </a:r>
            <a:endParaRPr lang="en-IN" dirty="0"/>
          </a:p>
        </p:txBody>
      </p:sp>
      <p:graphicFrame>
        <p:nvGraphicFramePr>
          <p:cNvPr id="3" name="Diagram 2">
            <a:extLst>
              <a:ext uri="{FF2B5EF4-FFF2-40B4-BE49-F238E27FC236}">
                <a16:creationId xmlns:a16="http://schemas.microsoft.com/office/drawing/2014/main" id="{DDCC7D23-26A1-4B10-9415-0A525691DE61}"/>
              </a:ext>
            </a:extLst>
          </p:cNvPr>
          <p:cNvGraphicFramePr/>
          <p:nvPr/>
        </p:nvGraphicFramePr>
        <p:xfrm>
          <a:off x="1386449" y="1338645"/>
          <a:ext cx="941910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4545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60CE8-A151-4BC0-B67F-2FB45BE16034}"/>
              </a:ext>
            </a:extLst>
          </p:cNvPr>
          <p:cNvSpPr>
            <a:spLocks noGrp="1"/>
          </p:cNvSpPr>
          <p:nvPr>
            <p:ph type="title"/>
          </p:nvPr>
        </p:nvSpPr>
        <p:spPr/>
        <p:txBody>
          <a:bodyPr/>
          <a:lstStyle/>
          <a:p>
            <a:r>
              <a:rPr lang="en-US" dirty="0"/>
              <a:t>Types of services</a:t>
            </a:r>
            <a:endParaRPr lang="en-IN" dirty="0"/>
          </a:p>
        </p:txBody>
      </p:sp>
      <p:sp>
        <p:nvSpPr>
          <p:cNvPr id="3" name="Content Placeholder 2">
            <a:extLst>
              <a:ext uri="{FF2B5EF4-FFF2-40B4-BE49-F238E27FC236}">
                <a16:creationId xmlns:a16="http://schemas.microsoft.com/office/drawing/2014/main" id="{F51C7C87-5F8E-4DC0-8FAE-05C017FD943E}"/>
              </a:ext>
            </a:extLst>
          </p:cNvPr>
          <p:cNvSpPr>
            <a:spLocks noGrp="1"/>
          </p:cNvSpPr>
          <p:nvPr>
            <p:ph idx="1"/>
          </p:nvPr>
        </p:nvSpPr>
        <p:spPr/>
        <p:txBody>
          <a:bodyPr/>
          <a:lstStyle/>
          <a:p>
            <a:r>
              <a:rPr lang="en-US" dirty="0"/>
              <a:t>Business to Business</a:t>
            </a:r>
          </a:p>
          <a:p>
            <a:r>
              <a:rPr lang="en-US" dirty="0"/>
              <a:t>Business to Customers</a:t>
            </a:r>
          </a:p>
          <a:p>
            <a:r>
              <a:rPr lang="en-IN" dirty="0"/>
              <a:t>Internal firm services</a:t>
            </a:r>
          </a:p>
          <a:p>
            <a:r>
              <a:rPr lang="en-IN" dirty="0"/>
              <a:t>Public services</a:t>
            </a:r>
          </a:p>
          <a:p>
            <a:r>
              <a:rPr lang="en-IN" dirty="0"/>
              <a:t>Not for profit services</a:t>
            </a:r>
          </a:p>
          <a:p>
            <a:r>
              <a:rPr lang="en-IN" dirty="0"/>
              <a:t>Any other</a:t>
            </a:r>
          </a:p>
        </p:txBody>
      </p:sp>
    </p:spTree>
    <p:extLst>
      <p:ext uri="{BB962C8B-B14F-4D97-AF65-F5344CB8AC3E}">
        <p14:creationId xmlns:p14="http://schemas.microsoft.com/office/powerpoint/2010/main" val="566704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ECA52-2DC8-C445-D657-CBFA8A4BEA9A}"/>
              </a:ext>
            </a:extLst>
          </p:cNvPr>
          <p:cNvSpPr>
            <a:spLocks noGrp="1"/>
          </p:cNvSpPr>
          <p:nvPr>
            <p:ph type="title"/>
          </p:nvPr>
        </p:nvSpPr>
        <p:spPr/>
        <p:txBody>
          <a:bodyPr/>
          <a:lstStyle/>
          <a:p>
            <a:r>
              <a:rPr lang="en-IN" dirty="0"/>
              <a:t>Company’s strategic service vision</a:t>
            </a:r>
          </a:p>
        </p:txBody>
      </p:sp>
      <p:sp>
        <p:nvSpPr>
          <p:cNvPr id="3" name="Content Placeholder 2">
            <a:extLst>
              <a:ext uri="{FF2B5EF4-FFF2-40B4-BE49-F238E27FC236}">
                <a16:creationId xmlns:a16="http://schemas.microsoft.com/office/drawing/2014/main" id="{6D90EED6-ADE6-1641-6537-D3825670D238}"/>
              </a:ext>
            </a:extLst>
          </p:cNvPr>
          <p:cNvSpPr>
            <a:spLocks noGrp="1"/>
          </p:cNvSpPr>
          <p:nvPr>
            <p:ph idx="1"/>
          </p:nvPr>
        </p:nvSpPr>
        <p:spPr/>
        <p:txBody>
          <a:bodyPr/>
          <a:lstStyle/>
          <a:p>
            <a:r>
              <a:rPr lang="en-IN" dirty="0"/>
              <a:t>James Heskett developed a framework for formulating a strategic service vision</a:t>
            </a:r>
          </a:p>
          <a:p>
            <a:r>
              <a:rPr lang="en-IN" dirty="0"/>
              <a:t>This framework comprises of four basic elements</a:t>
            </a:r>
          </a:p>
          <a:p>
            <a:pPr lvl="1"/>
            <a:r>
              <a:rPr lang="en-IN" dirty="0"/>
              <a:t>Target market – identify market segments, dimensions of segmentation</a:t>
            </a:r>
          </a:p>
          <a:p>
            <a:pPr lvl="1"/>
            <a:r>
              <a:rPr lang="en-IN" dirty="0"/>
              <a:t>Service concept – design, delivery and marketing of deliverables</a:t>
            </a:r>
          </a:p>
          <a:p>
            <a:pPr lvl="1"/>
            <a:r>
              <a:rPr lang="en-IN" dirty="0"/>
              <a:t>Operating strategy – operations, allocating resources, quality and cost control</a:t>
            </a:r>
          </a:p>
          <a:p>
            <a:pPr lvl="1"/>
            <a:r>
              <a:rPr lang="en-IN" dirty="0"/>
              <a:t>Service delivery system – role of people, procedure, equipment, technology and system capacity</a:t>
            </a:r>
          </a:p>
        </p:txBody>
      </p:sp>
    </p:spTree>
    <p:extLst>
      <p:ext uri="{BB962C8B-B14F-4D97-AF65-F5344CB8AC3E}">
        <p14:creationId xmlns:p14="http://schemas.microsoft.com/office/powerpoint/2010/main" val="2539451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45575-D14D-5C12-9986-8F6AF12CA766}"/>
              </a:ext>
            </a:extLst>
          </p:cNvPr>
          <p:cNvSpPr>
            <a:spLocks noGrp="1"/>
          </p:cNvSpPr>
          <p:nvPr>
            <p:ph type="title"/>
          </p:nvPr>
        </p:nvSpPr>
        <p:spPr/>
        <p:txBody>
          <a:bodyPr/>
          <a:lstStyle/>
          <a:p>
            <a:r>
              <a:rPr lang="en-IN" dirty="0"/>
              <a:t>Use of innovative capabilities</a:t>
            </a:r>
          </a:p>
        </p:txBody>
      </p:sp>
      <p:sp>
        <p:nvSpPr>
          <p:cNvPr id="3" name="Content Placeholder 2">
            <a:extLst>
              <a:ext uri="{FF2B5EF4-FFF2-40B4-BE49-F238E27FC236}">
                <a16:creationId xmlns:a16="http://schemas.microsoft.com/office/drawing/2014/main" id="{F00A7EE2-D410-336E-8E2E-0BF9A7A0F91F}"/>
              </a:ext>
            </a:extLst>
          </p:cNvPr>
          <p:cNvSpPr>
            <a:spLocks noGrp="1"/>
          </p:cNvSpPr>
          <p:nvPr>
            <p:ph idx="1"/>
          </p:nvPr>
        </p:nvSpPr>
        <p:spPr>
          <a:xfrm>
            <a:off x="838200" y="1690688"/>
            <a:ext cx="10515600" cy="4992500"/>
          </a:xfrm>
        </p:spPr>
        <p:txBody>
          <a:bodyPr>
            <a:normAutofit lnSpcReduction="10000"/>
          </a:bodyPr>
          <a:lstStyle/>
          <a:p>
            <a:r>
              <a:rPr lang="en-IN" dirty="0"/>
              <a:t>These support service vision</a:t>
            </a:r>
          </a:p>
          <a:p>
            <a:r>
              <a:rPr lang="en-IN" dirty="0"/>
              <a:t>Defined as comprehensive set of characteristics of an organization that facilitate and support its innovative strategies</a:t>
            </a:r>
          </a:p>
          <a:p>
            <a:r>
              <a:rPr lang="en-IN" dirty="0"/>
              <a:t>Capabilities such as technology, knowledge, processes and experience exist at both corporate and business unit levels</a:t>
            </a:r>
          </a:p>
          <a:p>
            <a:r>
              <a:rPr lang="en-IN" dirty="0" err="1"/>
              <a:t>Burgelman</a:t>
            </a:r>
            <a:r>
              <a:rPr lang="en-IN" dirty="0"/>
              <a:t>, </a:t>
            </a:r>
            <a:r>
              <a:rPr lang="en-IN" dirty="0" err="1"/>
              <a:t>Kosnik</a:t>
            </a:r>
            <a:r>
              <a:rPr lang="en-IN" dirty="0"/>
              <a:t> and de Poel propose an innovative capability audit framework to evaluate such capabilities based on five dimensions</a:t>
            </a:r>
          </a:p>
          <a:p>
            <a:pPr lvl="1"/>
            <a:r>
              <a:rPr lang="en-IN" dirty="0"/>
              <a:t>Resource availability and allocation</a:t>
            </a:r>
          </a:p>
          <a:p>
            <a:pPr lvl="1"/>
            <a:r>
              <a:rPr lang="en-IN" dirty="0"/>
              <a:t>Capacity to evaluate competitor’s innovative capabilities</a:t>
            </a:r>
          </a:p>
          <a:p>
            <a:pPr lvl="1"/>
            <a:r>
              <a:rPr lang="en-IN" dirty="0"/>
              <a:t>Capacity to understand technological development </a:t>
            </a:r>
          </a:p>
          <a:p>
            <a:pPr lvl="1"/>
            <a:r>
              <a:rPr lang="en-IN" dirty="0"/>
              <a:t>Structural and cultural context</a:t>
            </a:r>
          </a:p>
          <a:p>
            <a:pPr lvl="1"/>
            <a:r>
              <a:rPr lang="en-IN" dirty="0"/>
              <a:t>Strategic management capacity</a:t>
            </a:r>
          </a:p>
          <a:p>
            <a:pPr lvl="1"/>
            <a:endParaRPr lang="en-IN" dirty="0"/>
          </a:p>
        </p:txBody>
      </p:sp>
    </p:spTree>
    <p:extLst>
      <p:ext uri="{BB962C8B-B14F-4D97-AF65-F5344CB8AC3E}">
        <p14:creationId xmlns:p14="http://schemas.microsoft.com/office/powerpoint/2010/main" val="2584439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C23B-7812-4781-978A-0D984F89777E}"/>
              </a:ext>
            </a:extLst>
          </p:cNvPr>
          <p:cNvSpPr>
            <a:spLocks noGrp="1"/>
          </p:cNvSpPr>
          <p:nvPr>
            <p:ph type="title"/>
          </p:nvPr>
        </p:nvSpPr>
        <p:spPr>
          <a:xfrm>
            <a:off x="838199" y="365126"/>
            <a:ext cx="10700657" cy="1074208"/>
          </a:xfrm>
        </p:spPr>
        <p:txBody>
          <a:bodyPr/>
          <a:lstStyle/>
          <a:p>
            <a:r>
              <a:rPr lang="en-US" dirty="0"/>
              <a:t>Service Innovation process – Sequential model</a:t>
            </a:r>
            <a:endParaRPr lang="en-IN" dirty="0"/>
          </a:p>
        </p:txBody>
      </p:sp>
      <p:graphicFrame>
        <p:nvGraphicFramePr>
          <p:cNvPr id="6" name="Diagram 5">
            <a:extLst>
              <a:ext uri="{FF2B5EF4-FFF2-40B4-BE49-F238E27FC236}">
                <a16:creationId xmlns:a16="http://schemas.microsoft.com/office/drawing/2014/main" id="{0F75E58F-6548-48CD-8799-701ABE1880A9}"/>
              </a:ext>
            </a:extLst>
          </p:cNvPr>
          <p:cNvGraphicFramePr/>
          <p:nvPr/>
        </p:nvGraphicFramePr>
        <p:xfrm>
          <a:off x="2031999" y="1439333"/>
          <a:ext cx="844843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rrow: U-Turn 6">
            <a:extLst>
              <a:ext uri="{FF2B5EF4-FFF2-40B4-BE49-F238E27FC236}">
                <a16:creationId xmlns:a16="http://schemas.microsoft.com/office/drawing/2014/main" id="{C5A97CA3-FCEF-408A-B663-01AC10057D66}"/>
              </a:ext>
            </a:extLst>
          </p:cNvPr>
          <p:cNvSpPr/>
          <p:nvPr/>
        </p:nvSpPr>
        <p:spPr>
          <a:xfrm>
            <a:off x="3235570" y="1516124"/>
            <a:ext cx="2672861" cy="819113"/>
          </a:xfrm>
          <a:prstGeom prst="utur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IN">
              <a:solidFill>
                <a:schemeClr val="tx1"/>
              </a:solidFill>
            </a:endParaRPr>
          </a:p>
        </p:txBody>
      </p:sp>
      <p:sp>
        <p:nvSpPr>
          <p:cNvPr id="8" name="Arrow: U-Turn 7">
            <a:extLst>
              <a:ext uri="{FF2B5EF4-FFF2-40B4-BE49-F238E27FC236}">
                <a16:creationId xmlns:a16="http://schemas.microsoft.com/office/drawing/2014/main" id="{16FE2907-D79C-4400-BEC4-B04A2E8E6E64}"/>
              </a:ext>
            </a:extLst>
          </p:cNvPr>
          <p:cNvSpPr/>
          <p:nvPr/>
        </p:nvSpPr>
        <p:spPr>
          <a:xfrm>
            <a:off x="6283571" y="1439333"/>
            <a:ext cx="2672861" cy="819113"/>
          </a:xfrm>
          <a:prstGeom prst="utur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IN">
              <a:solidFill>
                <a:schemeClr val="tx1"/>
              </a:solidFill>
            </a:endParaRPr>
          </a:p>
        </p:txBody>
      </p:sp>
    </p:spTree>
    <p:extLst>
      <p:ext uri="{BB962C8B-B14F-4D97-AF65-F5344CB8AC3E}">
        <p14:creationId xmlns:p14="http://schemas.microsoft.com/office/powerpoint/2010/main" val="779333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93F41-9786-BD72-50D1-A2E26A62BBEB}"/>
              </a:ext>
            </a:extLst>
          </p:cNvPr>
          <p:cNvSpPr>
            <a:spLocks noGrp="1"/>
          </p:cNvSpPr>
          <p:nvPr>
            <p:ph type="title"/>
          </p:nvPr>
        </p:nvSpPr>
        <p:spPr/>
        <p:txBody>
          <a:bodyPr/>
          <a:lstStyle/>
          <a:p>
            <a:r>
              <a:rPr lang="en-US" dirty="0"/>
              <a:t>New service development cycle</a:t>
            </a:r>
            <a:endParaRPr lang="en-IN" dirty="0"/>
          </a:p>
        </p:txBody>
      </p:sp>
      <p:pic>
        <p:nvPicPr>
          <p:cNvPr id="5" name="Picture 4">
            <a:extLst>
              <a:ext uri="{FF2B5EF4-FFF2-40B4-BE49-F238E27FC236}">
                <a16:creationId xmlns:a16="http://schemas.microsoft.com/office/drawing/2014/main" id="{AA192C15-D116-2044-C625-61C4CFF4012C}"/>
              </a:ext>
            </a:extLst>
          </p:cNvPr>
          <p:cNvPicPr>
            <a:picLocks noChangeAspect="1"/>
          </p:cNvPicPr>
          <p:nvPr/>
        </p:nvPicPr>
        <p:blipFill>
          <a:blip r:embed="rId2"/>
          <a:stretch>
            <a:fillRect/>
          </a:stretch>
        </p:blipFill>
        <p:spPr>
          <a:xfrm>
            <a:off x="2302328" y="1619811"/>
            <a:ext cx="7587343" cy="5063377"/>
          </a:xfrm>
          <a:prstGeom prst="rect">
            <a:avLst/>
          </a:prstGeom>
        </p:spPr>
      </p:pic>
    </p:spTree>
    <p:extLst>
      <p:ext uri="{BB962C8B-B14F-4D97-AF65-F5344CB8AC3E}">
        <p14:creationId xmlns:p14="http://schemas.microsoft.com/office/powerpoint/2010/main" val="2345312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0F84A-827D-4B03-9689-50EFCB458E08}"/>
              </a:ext>
            </a:extLst>
          </p:cNvPr>
          <p:cNvSpPr>
            <a:spLocks noGrp="1"/>
          </p:cNvSpPr>
          <p:nvPr>
            <p:ph type="title"/>
          </p:nvPr>
        </p:nvSpPr>
        <p:spPr/>
        <p:txBody>
          <a:bodyPr/>
          <a:lstStyle/>
          <a:p>
            <a:r>
              <a:rPr lang="en-US" dirty="0"/>
              <a:t>Categories of service innovations</a:t>
            </a:r>
            <a:endParaRPr lang="en-IN" dirty="0"/>
          </a:p>
        </p:txBody>
      </p:sp>
      <p:sp>
        <p:nvSpPr>
          <p:cNvPr id="3" name="Content Placeholder 2">
            <a:extLst>
              <a:ext uri="{FF2B5EF4-FFF2-40B4-BE49-F238E27FC236}">
                <a16:creationId xmlns:a16="http://schemas.microsoft.com/office/drawing/2014/main" id="{4C343F6F-0416-422C-B7DE-4BB1BF4119EB}"/>
              </a:ext>
            </a:extLst>
          </p:cNvPr>
          <p:cNvSpPr>
            <a:spLocks noGrp="1"/>
          </p:cNvSpPr>
          <p:nvPr>
            <p:ph idx="1"/>
          </p:nvPr>
        </p:nvSpPr>
        <p:spPr/>
        <p:txBody>
          <a:bodyPr>
            <a:normAutofit fontScale="92500" lnSpcReduction="10000"/>
          </a:bodyPr>
          <a:lstStyle/>
          <a:p>
            <a:r>
              <a:rPr lang="en-US" dirty="0"/>
              <a:t>Process innovation – for efficiency improving for customer </a:t>
            </a:r>
            <a:r>
              <a:rPr lang="en-US" dirty="0" err="1"/>
              <a:t>Eg</a:t>
            </a:r>
            <a:r>
              <a:rPr lang="en-US" dirty="0"/>
              <a:t>: self-service for customer to create value</a:t>
            </a:r>
          </a:p>
          <a:p>
            <a:r>
              <a:rPr lang="en-US" dirty="0"/>
              <a:t>Brand innovation – for differentiation </a:t>
            </a:r>
            <a:r>
              <a:rPr lang="en-US" dirty="0" err="1"/>
              <a:t>Eg</a:t>
            </a:r>
            <a:r>
              <a:rPr lang="en-US" dirty="0"/>
              <a:t>: free after sales services for premium products</a:t>
            </a:r>
          </a:p>
          <a:p>
            <a:r>
              <a:rPr lang="en-US" dirty="0"/>
              <a:t>Experience innovation – for newness to customers </a:t>
            </a:r>
            <a:r>
              <a:rPr lang="en-US" dirty="0" err="1"/>
              <a:t>Eg</a:t>
            </a:r>
            <a:r>
              <a:rPr lang="en-US" dirty="0"/>
              <a:t>: new type of holiday packages</a:t>
            </a:r>
          </a:p>
          <a:p>
            <a:r>
              <a:rPr lang="en-US" dirty="0"/>
              <a:t>Social innovation – for better world. </a:t>
            </a:r>
            <a:r>
              <a:rPr lang="en-US" dirty="0" err="1"/>
              <a:t>Eg</a:t>
            </a:r>
            <a:r>
              <a:rPr lang="en-US" dirty="0"/>
              <a:t>: free food packets to workers</a:t>
            </a:r>
          </a:p>
          <a:p>
            <a:r>
              <a:rPr lang="en-IN" dirty="0"/>
              <a:t>Business model innovation – for scaling up, profitability and sustainability </a:t>
            </a:r>
            <a:r>
              <a:rPr lang="en-IN" dirty="0" err="1"/>
              <a:t>Eg</a:t>
            </a:r>
            <a:r>
              <a:rPr lang="en-IN" dirty="0"/>
              <a:t>: charging for new articles on internet</a:t>
            </a:r>
          </a:p>
          <a:p>
            <a:r>
              <a:rPr lang="en-IN" dirty="0"/>
              <a:t>Behaviour innovation – new behavioural pattern of customers </a:t>
            </a:r>
            <a:r>
              <a:rPr lang="en-IN" dirty="0" err="1"/>
              <a:t>Eg</a:t>
            </a:r>
            <a:r>
              <a:rPr lang="en-IN" dirty="0"/>
              <a:t>: various services through smartphones changed customer behaviour</a:t>
            </a:r>
          </a:p>
        </p:txBody>
      </p:sp>
    </p:spTree>
    <p:extLst>
      <p:ext uri="{BB962C8B-B14F-4D97-AF65-F5344CB8AC3E}">
        <p14:creationId xmlns:p14="http://schemas.microsoft.com/office/powerpoint/2010/main" val="3236334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BFFC4DF-6CFB-4381-9BA0-06AEC682C5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1771" y="145143"/>
            <a:ext cx="9187543" cy="6712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741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48F7-FE27-4984-95AB-E31CA70B24BB}"/>
              </a:ext>
            </a:extLst>
          </p:cNvPr>
          <p:cNvSpPr>
            <a:spLocks noGrp="1"/>
          </p:cNvSpPr>
          <p:nvPr>
            <p:ph type="title"/>
          </p:nvPr>
        </p:nvSpPr>
        <p:spPr/>
        <p:txBody>
          <a:bodyPr/>
          <a:lstStyle/>
          <a:p>
            <a:r>
              <a:rPr lang="en-US" dirty="0"/>
              <a:t>Nine drivers of market creating service innovations</a:t>
            </a:r>
            <a:endParaRPr lang="en-IN" dirty="0"/>
          </a:p>
        </p:txBody>
      </p:sp>
      <p:sp>
        <p:nvSpPr>
          <p:cNvPr id="3" name="Content Placeholder 2">
            <a:extLst>
              <a:ext uri="{FF2B5EF4-FFF2-40B4-BE49-F238E27FC236}">
                <a16:creationId xmlns:a16="http://schemas.microsoft.com/office/drawing/2014/main" id="{B2B2708B-60F0-4FE5-93E1-95F0B39810C4}"/>
              </a:ext>
            </a:extLst>
          </p:cNvPr>
          <p:cNvSpPr>
            <a:spLocks noGrp="1"/>
          </p:cNvSpPr>
          <p:nvPr>
            <p:ph idx="1"/>
          </p:nvPr>
        </p:nvSpPr>
        <p:spPr/>
        <p:txBody>
          <a:bodyPr>
            <a:normAutofit lnSpcReduction="10000"/>
          </a:bodyPr>
          <a:lstStyle/>
          <a:p>
            <a:r>
              <a:rPr lang="en-US" dirty="0"/>
              <a:t>Scalable business model</a:t>
            </a:r>
          </a:p>
          <a:p>
            <a:r>
              <a:rPr lang="en-US" dirty="0"/>
              <a:t>Customer-experience management</a:t>
            </a:r>
          </a:p>
          <a:p>
            <a:r>
              <a:rPr lang="en-US" dirty="0"/>
              <a:t>Employee performance investment</a:t>
            </a:r>
          </a:p>
          <a:p>
            <a:r>
              <a:rPr lang="en-US" dirty="0"/>
              <a:t>Continuous operational innovations</a:t>
            </a:r>
          </a:p>
          <a:p>
            <a:r>
              <a:rPr lang="en-US" dirty="0"/>
              <a:t>Brand differentiation</a:t>
            </a:r>
          </a:p>
          <a:p>
            <a:r>
              <a:rPr lang="en-US" dirty="0"/>
              <a:t>Innovative champion</a:t>
            </a:r>
          </a:p>
          <a:p>
            <a:r>
              <a:rPr lang="en-US" dirty="0"/>
              <a:t>Superior customer benefit</a:t>
            </a:r>
          </a:p>
          <a:p>
            <a:r>
              <a:rPr lang="en-US" dirty="0"/>
              <a:t>Affordability</a:t>
            </a:r>
          </a:p>
          <a:p>
            <a:r>
              <a:rPr lang="en-US" dirty="0"/>
              <a:t>Continuous strategic innovation</a:t>
            </a:r>
            <a:endParaRPr lang="en-IN" dirty="0"/>
          </a:p>
        </p:txBody>
      </p:sp>
    </p:spTree>
    <p:extLst>
      <p:ext uri="{BB962C8B-B14F-4D97-AF65-F5344CB8AC3E}">
        <p14:creationId xmlns:p14="http://schemas.microsoft.com/office/powerpoint/2010/main" val="2885833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36BEA-E766-54F4-6FB7-3135E15C01F5}"/>
              </a:ext>
            </a:extLst>
          </p:cNvPr>
          <p:cNvSpPr>
            <a:spLocks noGrp="1"/>
          </p:cNvSpPr>
          <p:nvPr>
            <p:ph type="title"/>
          </p:nvPr>
        </p:nvSpPr>
        <p:spPr/>
        <p:txBody>
          <a:bodyPr/>
          <a:lstStyle/>
          <a:p>
            <a:r>
              <a:rPr lang="en-IN" dirty="0"/>
              <a:t>Link for reading book….. </a:t>
            </a:r>
          </a:p>
        </p:txBody>
      </p:sp>
      <p:sp>
        <p:nvSpPr>
          <p:cNvPr id="3" name="Content Placeholder 2">
            <a:extLst>
              <a:ext uri="{FF2B5EF4-FFF2-40B4-BE49-F238E27FC236}">
                <a16:creationId xmlns:a16="http://schemas.microsoft.com/office/drawing/2014/main" id="{0CEF3654-66F6-D3A2-1E86-6E61CA09A82B}"/>
              </a:ext>
            </a:extLst>
          </p:cNvPr>
          <p:cNvSpPr>
            <a:spLocks noGrp="1"/>
          </p:cNvSpPr>
          <p:nvPr>
            <p:ph idx="1"/>
          </p:nvPr>
        </p:nvSpPr>
        <p:spPr>
          <a:xfrm>
            <a:off x="838200" y="1502895"/>
            <a:ext cx="10515600" cy="4709645"/>
          </a:xfrm>
        </p:spPr>
        <p:txBody>
          <a:bodyPr/>
          <a:lstStyle/>
          <a:p>
            <a:r>
              <a:rPr lang="en-IN" dirty="0"/>
              <a:t>Paul Trott </a:t>
            </a:r>
            <a:r>
              <a:rPr lang="en-IN" dirty="0">
                <a:hlinkClick r:id="rId2">
                  <a:extLst>
                    <a:ext uri="{A12FA001-AC4F-418D-AE19-62706E023703}">
                      <ahyp:hlinkClr xmlns:ahyp="http://schemas.microsoft.com/office/drawing/2018/hyperlinkcolor" val="tx"/>
                    </a:ext>
                  </a:extLst>
                </a:hlinkClick>
              </a:rPr>
              <a:t>–</a:t>
            </a:r>
            <a:r>
              <a:rPr lang="en-IN" dirty="0"/>
              <a:t> Innovation managem</a:t>
            </a:r>
            <a:r>
              <a:rPr lang="en-IN" dirty="0">
                <a:hlinkClick r:id="rId2">
                  <a:extLst>
                    <a:ext uri="{A12FA001-AC4F-418D-AE19-62706E023703}">
                      <ahyp:hlinkClr xmlns:ahyp="http://schemas.microsoft.com/office/drawing/2018/hyperlinkcolor" val="tx"/>
                    </a:ext>
                  </a:extLst>
                </a:hlinkClick>
              </a:rPr>
              <a:t>en</a:t>
            </a:r>
            <a:r>
              <a:rPr lang="en-IN" dirty="0"/>
              <a:t>t and new product development</a:t>
            </a:r>
            <a:endParaRPr lang="en-IN" dirty="0">
              <a:hlinkClick r:id="rId2">
                <a:extLst>
                  <a:ext uri="{A12FA001-AC4F-418D-AE19-62706E023703}">
                    <ahyp:hlinkClr xmlns:ahyp="http://schemas.microsoft.com/office/drawing/2018/hyperlinkcolor" val="tx"/>
                  </a:ext>
                </a:extLst>
              </a:hlinkClick>
            </a:endParaRPr>
          </a:p>
          <a:p>
            <a:pPr lvl="1"/>
            <a:r>
              <a:rPr lang="en-IN" dirty="0">
                <a:hlinkClick r:id="rId2"/>
              </a:rPr>
              <a:t>https://ftp.idu.ac.id/wp-content/uploads/ebook/ip/BUKU%</a:t>
            </a:r>
            <a:r>
              <a:rPr lang="en-IN" dirty="0"/>
              <a:t>  20MANAJEMEN%20INOVASI/Innovation%20Management%20and%20New%20Product%20Development%20(%20PDFDrive%20).pdf</a:t>
            </a:r>
          </a:p>
          <a:p>
            <a:endParaRPr lang="en-IN" dirty="0"/>
          </a:p>
          <a:p>
            <a:endParaRPr lang="en-IN" dirty="0"/>
          </a:p>
        </p:txBody>
      </p:sp>
    </p:spTree>
    <p:extLst>
      <p:ext uri="{BB962C8B-B14F-4D97-AF65-F5344CB8AC3E}">
        <p14:creationId xmlns:p14="http://schemas.microsoft.com/office/powerpoint/2010/main" val="2319601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6539-940A-4C55-895D-E9A53D585048}"/>
              </a:ext>
            </a:extLst>
          </p:cNvPr>
          <p:cNvSpPr>
            <a:spLocks noGrp="1"/>
          </p:cNvSpPr>
          <p:nvPr>
            <p:ph type="title"/>
          </p:nvPr>
        </p:nvSpPr>
        <p:spPr>
          <a:xfrm>
            <a:off x="986117" y="2103437"/>
            <a:ext cx="10515600" cy="1325563"/>
          </a:xfrm>
        </p:spPr>
        <p:txBody>
          <a:bodyPr/>
          <a:lstStyle/>
          <a:p>
            <a:r>
              <a:rPr lang="en-IN" dirty="0"/>
              <a:t>Thank you !!</a:t>
            </a:r>
          </a:p>
        </p:txBody>
      </p:sp>
    </p:spTree>
    <p:extLst>
      <p:ext uri="{BB962C8B-B14F-4D97-AF65-F5344CB8AC3E}">
        <p14:creationId xmlns:p14="http://schemas.microsoft.com/office/powerpoint/2010/main" val="352049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2568</TotalTime>
  <Words>1250</Words>
  <Application>Microsoft Office PowerPoint</Application>
  <PresentationFormat>Widescreen</PresentationFormat>
  <Paragraphs>236</Paragraphs>
  <Slides>27</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5" baseType="lpstr">
      <vt:lpstr>Arial</vt:lpstr>
      <vt:lpstr>Calibri</vt:lpstr>
      <vt:lpstr>Calibri Light</vt:lpstr>
      <vt:lpstr>Droid Serif</vt:lpstr>
      <vt:lpstr>Liberation Sans</vt:lpstr>
      <vt:lpstr>Times New Roman</vt:lpstr>
      <vt:lpstr>Office Theme</vt:lpstr>
      <vt:lpstr>Microsoft ClipArt Gallery</vt:lpstr>
      <vt:lpstr>Innovation and Competitor Strategies Session 4</vt:lpstr>
      <vt:lpstr>Innovation chasm</vt:lpstr>
      <vt:lpstr>Crossing the chasm </vt:lpstr>
      <vt:lpstr>PowerPoint Presentation</vt:lpstr>
      <vt:lpstr>Strategies</vt:lpstr>
      <vt:lpstr>Ansoff Growth Vector Matrix </vt:lpstr>
      <vt:lpstr>BCG Growth Share matrix</vt:lpstr>
      <vt:lpstr>Strategic alliances</vt:lpstr>
      <vt:lpstr>Octopus strategy - IBM</vt:lpstr>
      <vt:lpstr>Open innovation</vt:lpstr>
      <vt:lpstr>Models of open innovation</vt:lpstr>
      <vt:lpstr>Open innovation approach</vt:lpstr>
      <vt:lpstr>Standard vs Open Innovation Model</vt:lpstr>
      <vt:lpstr>Strategies in mature markets</vt:lpstr>
      <vt:lpstr>Service innovation … different from physical products?</vt:lpstr>
      <vt:lpstr>Schools of thought</vt:lpstr>
      <vt:lpstr>Service as a process</vt:lpstr>
      <vt:lpstr>Types of services</vt:lpstr>
      <vt:lpstr>Company’s strategic service vision</vt:lpstr>
      <vt:lpstr>Use of innovative capabilities</vt:lpstr>
      <vt:lpstr>Service Innovation process – Sequential model</vt:lpstr>
      <vt:lpstr>New service development cycle</vt:lpstr>
      <vt:lpstr>Categories of service innovations</vt:lpstr>
      <vt:lpstr>PowerPoint Presentation</vt:lpstr>
      <vt:lpstr>Nine drivers of market creating service innovations</vt:lpstr>
      <vt:lpstr>Link for reading book…..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Deepika Gupta</dc:creator>
  <cp:lastModifiedBy>Deepika Gupta</cp:lastModifiedBy>
  <cp:revision>53</cp:revision>
  <dcterms:created xsi:type="dcterms:W3CDTF">2020-10-22T16:32:52Z</dcterms:created>
  <dcterms:modified xsi:type="dcterms:W3CDTF">2024-01-17T17:41:40Z</dcterms:modified>
</cp:coreProperties>
</file>