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67" r:id="rId2"/>
    <p:sldId id="481" r:id="rId3"/>
    <p:sldId id="478" r:id="rId4"/>
    <p:sldId id="479" r:id="rId5"/>
    <p:sldId id="470" r:id="rId6"/>
    <p:sldId id="477" r:id="rId7"/>
    <p:sldId id="469" r:id="rId8"/>
    <p:sldId id="468" r:id="rId9"/>
    <p:sldId id="480" r:id="rId10"/>
    <p:sldId id="472" r:id="rId11"/>
    <p:sldId id="476" r:id="rId12"/>
    <p:sldId id="473" r:id="rId13"/>
    <p:sldId id="474" r:id="rId14"/>
    <p:sldId id="475" r:id="rId15"/>
    <p:sldId id="471" r:id="rId16"/>
    <p:sldId id="456" r:id="rId17"/>
    <p:sldId id="457" r:id="rId18"/>
    <p:sldId id="463" r:id="rId19"/>
    <p:sldId id="464" r:id="rId20"/>
    <p:sldId id="465" r:id="rId21"/>
    <p:sldId id="466" r:id="rId22"/>
    <p:sldId id="467" r:id="rId23"/>
    <p:sldId id="46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56" autoAdjust="0"/>
    <p:restoredTop sz="94660"/>
  </p:normalViewPr>
  <p:slideViewPr>
    <p:cSldViewPr snapToGrid="0" showGuides="1">
      <p:cViewPr varScale="1">
        <p:scale>
          <a:sx n="73" d="100"/>
          <a:sy n="73" d="100"/>
        </p:scale>
        <p:origin x="990"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1\Desktop\product%20management\Categor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Sheet2!$D$7:$D$12</c:f>
              <c:strCache>
                <c:ptCount val="6"/>
                <c:pt idx="0">
                  <c:v>Soaps</c:v>
                </c:pt>
                <c:pt idx="1">
                  <c:v>Detergents</c:v>
                </c:pt>
                <c:pt idx="2">
                  <c:v>Industrial chemicals</c:v>
                </c:pt>
                <c:pt idx="3">
                  <c:v>Floor cleaners</c:v>
                </c:pt>
                <c:pt idx="4">
                  <c:v>Bathroom cleaner</c:v>
                </c:pt>
                <c:pt idx="5">
                  <c:v>Packaging material</c:v>
                </c:pt>
              </c:strCache>
            </c:strRef>
          </c:tx>
          <c:spPr>
            <a:ln w="25400" cap="rnd">
              <a:noFill/>
              <a:round/>
            </a:ln>
            <a:effectLst>
              <a:outerShdw blurRad="50800" dist="50800" dir="5400000" sx="1000" sy="1000" algn="ctr" rotWithShape="0">
                <a:srgbClr val="000000">
                  <a:alpha val="43137"/>
                </a:srgbClr>
              </a:outerShdw>
            </a:effectLst>
          </c:spPr>
          <c:marker>
            <c:symbol val="diamond"/>
            <c:size val="18"/>
            <c:spPr>
              <a:solidFill>
                <a:schemeClr val="accent2"/>
              </a:solidFill>
              <a:ln w="9525">
                <a:solidFill>
                  <a:schemeClr val="accent2"/>
                </a:solidFill>
              </a:ln>
              <a:effectLst>
                <a:outerShdw blurRad="50800" dist="50800" dir="5400000" sx="1000" sy="1000" algn="ctr" rotWithShape="0">
                  <a:srgbClr val="000000">
                    <a:alpha val="43137"/>
                  </a:srgbClr>
                </a:outerShdw>
              </a:effectLst>
            </c:spPr>
          </c:marker>
          <c:dLbls>
            <c:dLbl>
              <c:idx val="0"/>
              <c:layout>
                <c:manualLayout>
                  <c:x val="3.7030608927448347E-2"/>
                  <c:y val="4.9820479572481931E-2"/>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94D78ADB-6ADF-433A-BC21-965CA9F015DC}" type="CELLRANGE">
                      <a:rPr lang="en-US" baseline="0"/>
                      <a:pPr>
                        <a:defRPr/>
                      </a:pPr>
                      <a:t>[CELLRANGE]</a:t>
                    </a:fld>
                    <a:r>
                      <a:rPr lang="en-US" baseline="0"/>
                      <a:t>, </a:t>
                    </a:r>
                    <a:fld id="{D7B14920-1F84-4EE0-ADB0-ECB46A66D779}" type="XVALUE">
                      <a:rPr lang="en-US" baseline="0"/>
                      <a:pPr>
                        <a:defRPr/>
                      </a:pPr>
                      <a:t>[X VALUE]</a:t>
                    </a:fld>
                    <a:r>
                      <a:rPr lang="en-US" baseline="0"/>
                      <a:t>, </a:t>
                    </a:r>
                    <a:fld id="{E0CDA77C-82AB-4AE4-BD4F-F0A5EB6B5893}" type="YVALUE">
                      <a:rPr lang="en-US" baseline="0"/>
                      <a:pPr>
                        <a:defRPr/>
                      </a:pPr>
                      <a:t>[Y VALUE]</a:t>
                    </a:fld>
                    <a:endParaRPr lang="en-US" baseline="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2775750381906775"/>
                      <c:h val="4.5803688803756508E-2"/>
                    </c:manualLayout>
                  </c15:layout>
                  <c15:dlblFieldTable/>
                  <c15:showDataLabelsRange val="1"/>
                </c:ext>
                <c:ext xmlns:c16="http://schemas.microsoft.com/office/drawing/2014/chart" uri="{C3380CC4-5D6E-409C-BE32-E72D297353CC}">
                  <c16:uniqueId val="{00000000-5F4D-4D5B-AF74-528084F1903D}"/>
                </c:ext>
              </c:extLst>
            </c:dLbl>
            <c:dLbl>
              <c:idx val="1"/>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EE0DD11D-E291-4A76-A09B-FDEA9172EBE5}" type="CELLRANGE">
                      <a:rPr lang="en-US"/>
                      <a:pPr>
                        <a:defRPr/>
                      </a:pPr>
                      <a:t>[CELLRANGE]</a:t>
                    </a:fld>
                    <a:r>
                      <a:rPr lang="en-US" baseline="0"/>
                      <a:t>, </a:t>
                    </a:r>
                    <a:fld id="{0819F441-32F8-43C5-B9DE-635E9CBC5138}" type="XVALUE">
                      <a:rPr lang="en-US" baseline="0"/>
                      <a:pPr>
                        <a:defRPr/>
                      </a:pPr>
                      <a:t>[X VALUE]</a:t>
                    </a:fld>
                    <a:r>
                      <a:rPr lang="en-US" baseline="0"/>
                      <a:t>, </a:t>
                    </a:r>
                    <a:fld id="{2DA70F4B-56A6-4D77-85EC-0100A6613CF5}" type="YVALUE">
                      <a:rPr lang="en-US" baseline="0"/>
                      <a:pPr>
                        <a:defRPr/>
                      </a:pPr>
                      <a:t>[Y VALUE]</a:t>
                    </a:fld>
                    <a:endParaRPr lang="en-US" baseline="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15:dlblFieldTable/>
                  <c15:xForSave val="1"/>
                  <c15:showDataLabelsRange val="1"/>
                </c:ext>
                <c:ext xmlns:c16="http://schemas.microsoft.com/office/drawing/2014/chart" uri="{C3380CC4-5D6E-409C-BE32-E72D297353CC}">
                  <c16:uniqueId val="{00000001-5F4D-4D5B-AF74-528084F1903D}"/>
                </c:ext>
              </c:extLst>
            </c:dLbl>
            <c:dLbl>
              <c:idx val="2"/>
              <c:layout>
                <c:manualLayout>
                  <c:x val="-6.0652004270155824E-2"/>
                  <c:y val="7.8371312019732436E-2"/>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021E89BC-842A-41EA-85D4-93116430E45A}" type="CELLRANGE">
                      <a:rPr lang="en-US" baseline="0"/>
                      <a:pPr>
                        <a:defRPr/>
                      </a:pPr>
                      <a:t>[CELLRANGE]</a:t>
                    </a:fld>
                    <a:r>
                      <a:rPr lang="en-US" baseline="0"/>
                      <a:t>, </a:t>
                    </a:r>
                    <a:fld id="{CE5310F6-4D72-488D-8C97-0BC343477C93}" type="XVALUE">
                      <a:rPr lang="en-US" baseline="0"/>
                      <a:pPr>
                        <a:defRPr/>
                      </a:pPr>
                      <a:t>[X VALUE]</a:t>
                    </a:fld>
                    <a:r>
                      <a:rPr lang="en-US" baseline="0"/>
                      <a:t>, </a:t>
                    </a:r>
                    <a:fld id="{12B8A597-F2EF-4B55-869A-746EA32F5E79}" type="YVALUE">
                      <a:rPr lang="en-US" baseline="0"/>
                      <a:pPr>
                        <a:defRPr/>
                      </a:pPr>
                      <a:t>[Y VALUE]</a:t>
                    </a:fld>
                    <a:endParaRPr lang="en-US" baseline="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6500242448825467"/>
                      <c:h val="4.887986592037441E-2"/>
                    </c:manualLayout>
                  </c15:layout>
                  <c15:dlblFieldTable/>
                  <c15:showDataLabelsRange val="1"/>
                </c:ext>
                <c:ext xmlns:c16="http://schemas.microsoft.com/office/drawing/2014/chart" uri="{C3380CC4-5D6E-409C-BE32-E72D297353CC}">
                  <c16:uniqueId val="{00000002-5F4D-4D5B-AF74-528084F1903D}"/>
                </c:ext>
              </c:extLst>
            </c:dLbl>
            <c:dLbl>
              <c:idx val="3"/>
              <c:layout>
                <c:manualLayout>
                  <c:x val="-3.4191983674818398E-2"/>
                  <c:y val="-6.8528503500017601E-2"/>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68884CA5-71E2-4C0A-A110-7AFE3D1F180E}" type="CELLRANGE">
                      <a:rPr lang="en-US" baseline="0"/>
                      <a:pPr>
                        <a:defRPr/>
                      </a:pPr>
                      <a:t>[CELLRANGE]</a:t>
                    </a:fld>
                    <a:r>
                      <a:rPr lang="en-US" baseline="0"/>
                      <a:t>, </a:t>
                    </a:r>
                    <a:fld id="{9287518D-2335-4253-97C7-D73DFFB6278C}" type="XVALUE">
                      <a:rPr lang="en-US" baseline="0"/>
                      <a:pPr>
                        <a:defRPr/>
                      </a:pPr>
                      <a:t>[X VALUE]</a:t>
                    </a:fld>
                    <a:r>
                      <a:rPr lang="en-US" baseline="0"/>
                      <a:t>, </a:t>
                    </a:r>
                    <a:fld id="{93F07FEC-7A28-4129-928B-64CB5079222F}" type="YVALUE">
                      <a:rPr lang="en-US" baseline="0"/>
                      <a:pPr>
                        <a:defRPr/>
                      </a:pPr>
                      <a:t>[Y VALUE]</a:t>
                    </a:fld>
                    <a:endParaRPr lang="en-US" baseline="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8396259661084674"/>
                      <c:h val="5.0069578080444176E-2"/>
                    </c:manualLayout>
                  </c15:layout>
                  <c15:dlblFieldTable/>
                  <c15:showDataLabelsRange val="1"/>
                </c:ext>
                <c:ext xmlns:c16="http://schemas.microsoft.com/office/drawing/2014/chart" uri="{C3380CC4-5D6E-409C-BE32-E72D297353CC}">
                  <c16:uniqueId val="{00000003-5F4D-4D5B-AF74-528084F1903D}"/>
                </c:ext>
              </c:extLst>
            </c:dLbl>
            <c:dLbl>
              <c:idx val="4"/>
              <c:layout>
                <c:manualLayout>
                  <c:x val="-0.15681239895153395"/>
                  <c:y val="-6.5534559826604249E-2"/>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4411B41D-B478-4BD9-BB80-E7541BD57F64}" type="CELLRANGE">
                      <a:rPr lang="en-US" baseline="0"/>
                      <a:pPr>
                        <a:defRPr/>
                      </a:pPr>
                      <a:t>[CELLRANGE]</a:t>
                    </a:fld>
                    <a:r>
                      <a:rPr lang="en-US" baseline="0"/>
                      <a:t>, </a:t>
                    </a:r>
                    <a:fld id="{4806621C-03ED-4459-8BFB-58475317042C}" type="XVALUE">
                      <a:rPr lang="en-US" baseline="0"/>
                      <a:pPr>
                        <a:defRPr/>
                      </a:pPr>
                      <a:t>[X VALUE]</a:t>
                    </a:fld>
                    <a:r>
                      <a:rPr lang="en-US" baseline="0"/>
                      <a:t>, </a:t>
                    </a:r>
                    <a:fld id="{724F80F4-473D-43D9-A658-CE0DC318CE22}" type="YVALUE">
                      <a:rPr lang="en-US" baseline="0"/>
                      <a:pPr>
                        <a:defRPr/>
                      </a:pPr>
                      <a:t>[Y VALUE]</a:t>
                    </a:fld>
                    <a:endParaRPr lang="en-US" baseline="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8690234262176927"/>
                      <c:h val="6.0867962966183312E-2"/>
                    </c:manualLayout>
                  </c15:layout>
                  <c15:dlblFieldTable/>
                  <c15:showDataLabelsRange val="1"/>
                </c:ext>
                <c:ext xmlns:c16="http://schemas.microsoft.com/office/drawing/2014/chart" uri="{C3380CC4-5D6E-409C-BE32-E72D297353CC}">
                  <c16:uniqueId val="{00000004-5F4D-4D5B-AF74-528084F1903D}"/>
                </c:ext>
              </c:extLst>
            </c:dLbl>
            <c:dLbl>
              <c:idx val="5"/>
              <c:layout>
                <c:manualLayout>
                  <c:x val="-6.2355354521312599E-3"/>
                  <c:y val="9.9322138949498789E-2"/>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fld id="{8D034F7D-520F-495B-8C45-66BAFAA4E35B}" type="CELLRANGE">
                      <a:rPr lang="en-US" baseline="0"/>
                      <a:pPr>
                        <a:defRPr/>
                      </a:pPr>
                      <a:t>[CELLRANGE]</a:t>
                    </a:fld>
                    <a:r>
                      <a:rPr lang="en-US" baseline="0"/>
                      <a:t>, </a:t>
                    </a:r>
                    <a:fld id="{670B9392-3E2F-4DAF-B674-D3BD8FBB7F12}" type="XVALUE">
                      <a:rPr lang="en-US" baseline="0"/>
                      <a:pPr>
                        <a:defRPr/>
                      </a:pPr>
                      <a:t>[X VALUE]</a:t>
                    </a:fld>
                    <a:r>
                      <a:rPr lang="en-US" baseline="0"/>
                      <a:t>, </a:t>
                    </a:r>
                    <a:fld id="{1427F287-B5FD-4806-BEF5-B2A394B6E29E}" type="YVALUE">
                      <a:rPr lang="en-US" baseline="0"/>
                      <a:pPr>
                        <a:defRPr/>
                      </a:pPr>
                      <a:t>[Y VALUE]</a:t>
                    </a:fld>
                    <a:endParaRPr lang="en-US" baseline="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5863316808182701"/>
                      <c:h val="6.4944122948486865E-2"/>
                    </c:manualLayout>
                  </c15:layout>
                  <c15:dlblFieldTable/>
                  <c15:showDataLabelsRange val="1"/>
                </c:ext>
                <c:ext xmlns:c16="http://schemas.microsoft.com/office/drawing/2014/chart" uri="{C3380CC4-5D6E-409C-BE32-E72D297353CC}">
                  <c16:uniqueId val="{00000005-5F4D-4D5B-AF74-528084F1903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15:showDataLabelsRange val="1"/>
                <c15:showLeaderLines val="0"/>
              </c:ext>
            </c:extLst>
          </c:dLbls>
          <c:xVal>
            <c:numRef>
              <c:f>Sheet2!$F$7:$F$12</c:f>
              <c:numCache>
                <c:formatCode>0%</c:formatCode>
                <c:ptCount val="6"/>
                <c:pt idx="0">
                  <c:v>0.15</c:v>
                </c:pt>
                <c:pt idx="1">
                  <c:v>0.23</c:v>
                </c:pt>
                <c:pt idx="2">
                  <c:v>0.6</c:v>
                </c:pt>
                <c:pt idx="3">
                  <c:v>7.0000000000000007E-2</c:v>
                </c:pt>
                <c:pt idx="4">
                  <c:v>0.11</c:v>
                </c:pt>
                <c:pt idx="5">
                  <c:v>0.04</c:v>
                </c:pt>
              </c:numCache>
            </c:numRef>
          </c:xVal>
          <c:yVal>
            <c:numRef>
              <c:f>Sheet2!$E$7:$E$12</c:f>
              <c:numCache>
                <c:formatCode>0%</c:formatCode>
                <c:ptCount val="6"/>
                <c:pt idx="0">
                  <c:v>0.12</c:v>
                </c:pt>
                <c:pt idx="1">
                  <c:v>0.14000000000000001</c:v>
                </c:pt>
                <c:pt idx="2">
                  <c:v>0.28000000000000003</c:v>
                </c:pt>
                <c:pt idx="3">
                  <c:v>0.15</c:v>
                </c:pt>
                <c:pt idx="4">
                  <c:v>0.12</c:v>
                </c:pt>
                <c:pt idx="5">
                  <c:v>0.3</c:v>
                </c:pt>
              </c:numCache>
            </c:numRef>
          </c:yVal>
          <c:smooth val="0"/>
          <c:extLst>
            <c:ext xmlns:c15="http://schemas.microsoft.com/office/drawing/2012/chart" uri="{02D57815-91ED-43cb-92C2-25804820EDAC}">
              <c15:datalabelsRange>
                <c15:f>Sheet2!$D$7:$D$12</c15:f>
                <c15:dlblRangeCache>
                  <c:ptCount val="6"/>
                  <c:pt idx="0">
                    <c:v>Soaps</c:v>
                  </c:pt>
                  <c:pt idx="1">
                    <c:v>Detergents</c:v>
                  </c:pt>
                  <c:pt idx="2">
                    <c:v>Industrial chemicals</c:v>
                  </c:pt>
                  <c:pt idx="3">
                    <c:v>Floor cleaners</c:v>
                  </c:pt>
                  <c:pt idx="4">
                    <c:v>Bathroom cleaner</c:v>
                  </c:pt>
                  <c:pt idx="5">
                    <c:v>Packaging material</c:v>
                  </c:pt>
                </c15:dlblRangeCache>
              </c15:datalabelsRange>
            </c:ext>
            <c:ext xmlns:c16="http://schemas.microsoft.com/office/drawing/2014/chart" uri="{C3380CC4-5D6E-409C-BE32-E72D297353CC}">
              <c16:uniqueId val="{00000006-5F4D-4D5B-AF74-528084F1903D}"/>
            </c:ext>
          </c:extLst>
        </c:ser>
        <c:dLbls>
          <c:dLblPos val="t"/>
          <c:showLegendKey val="0"/>
          <c:showVal val="1"/>
          <c:showCatName val="0"/>
          <c:showSerName val="0"/>
          <c:showPercent val="0"/>
          <c:showBubbleSize val="0"/>
        </c:dLbls>
        <c:axId val="356564144"/>
        <c:axId val="356559984"/>
      </c:scatterChart>
      <c:valAx>
        <c:axId val="356564144"/>
        <c:scaling>
          <c:orientation val="minMax"/>
          <c:max val="0.6100000000000001"/>
          <c:min val="3.0000000000000006E-2"/>
        </c:scaling>
        <c:delete val="0"/>
        <c:axPos val="b"/>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dirty="0"/>
                  <a:t>Market/Company Share</a:t>
                </a:r>
              </a:p>
            </c:rich>
          </c:tx>
          <c:layout>
            <c:manualLayout>
              <c:xMode val="edge"/>
              <c:yMode val="edge"/>
              <c:x val="0.12799689202607609"/>
              <c:y val="0.93323926756721653"/>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6559984"/>
        <c:crosses val="autoZero"/>
        <c:crossBetween val="midCat"/>
      </c:valAx>
      <c:valAx>
        <c:axId val="356559984"/>
        <c:scaling>
          <c:orientation val="minMax"/>
          <c:max val="0.31000000000000005"/>
          <c:min val="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dirty="0"/>
                  <a:t>Industry Growth</a:t>
                </a:r>
              </a:p>
            </c:rich>
          </c:tx>
          <c:layout>
            <c:manualLayout>
              <c:xMode val="edge"/>
              <c:yMode val="edge"/>
              <c:x val="5.7471270869679479E-3"/>
              <c:y val="9.3693610027531529E-2"/>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6564144"/>
        <c:crosses val="autoZero"/>
        <c:crossBetween val="midCat"/>
      </c:valAx>
      <c:spPr>
        <a:noFill/>
        <a:ln w="127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A9812-B315-45FE-9445-C95977BFE147}" type="datetimeFigureOut">
              <a:rPr lang="en-IN" smtClean="0"/>
              <a:t>25-04-2021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FD98E-2F56-4640-B4C7-0D813E4362D4}" type="slidenum">
              <a:rPr lang="en-IN" smtClean="0"/>
              <a:t>‹#›</a:t>
            </a:fld>
            <a:endParaRPr lang="en-IN"/>
          </a:p>
        </p:txBody>
      </p:sp>
    </p:spTree>
    <p:extLst>
      <p:ext uri="{BB962C8B-B14F-4D97-AF65-F5344CB8AC3E}">
        <p14:creationId xmlns:p14="http://schemas.microsoft.com/office/powerpoint/2010/main" val="3280132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Google Shape;320;p5:notes"/>
          <p:cNvSpPr txBox="1">
            <a:spLocks noGrp="1"/>
          </p:cNvSpPr>
          <p:nvPr>
            <p:ph type="body" idx="1"/>
          </p:nvPr>
        </p:nvSpPr>
        <p:spPr>
          <a:ln/>
        </p:spPr>
        <p:txBody>
          <a:bodyPr/>
          <a:lstStyle/>
          <a:p>
            <a:pPr marL="0" indent="0" eaLnBrk="1" hangingPunct="1">
              <a:buSzPts val="1100"/>
            </a:pPr>
            <a:endParaRPr lang="en-US" altLang="en-US" sz="1100" smtClean="0">
              <a:latin typeface="Arial" panose="020B0604020202020204" pitchFamily="34" charset="0"/>
              <a:cs typeface="Arial" panose="020B0604020202020204" pitchFamily="34" charset="0"/>
            </a:endParaRPr>
          </a:p>
        </p:txBody>
      </p:sp>
      <p:sp>
        <p:nvSpPr>
          <p:cNvPr id="23555" name="Google Shape;321;p5:notes"/>
          <p:cNvSpPr>
            <a:spLocks noGrp="1" noRot="1" noChangeAspect="1" noTextEdit="1"/>
          </p:cNvSpPr>
          <p:nvPr>
            <p:ph type="sldImg" idx="2"/>
          </p:nvPr>
        </p:nvSpPr>
        <p:spPr>
          <a:xfrm>
            <a:off x="381000" y="685800"/>
            <a:ext cx="6096000" cy="3429000"/>
          </a:xfrm>
          <a:noFill/>
          <a:ln>
            <a:headEnd/>
            <a:tailEnd/>
          </a:ln>
        </p:spPr>
      </p:sp>
    </p:spTree>
    <p:extLst>
      <p:ext uri="{BB962C8B-B14F-4D97-AF65-F5344CB8AC3E}">
        <p14:creationId xmlns:p14="http://schemas.microsoft.com/office/powerpoint/2010/main" val="3673238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25-04-2021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743700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25-04-2021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pic>
        <p:nvPicPr>
          <p:cNvPr id="7" name="Picture 6">
            <a:extLst>
              <a:ext uri="{FF2B5EF4-FFF2-40B4-BE49-F238E27FC236}">
                <a16:creationId xmlns:a16="http://schemas.microsoft.com/office/drawing/2014/main" id="{A2BC86D5-3E11-4968-9AEF-DA8659ABEBE5}"/>
              </a:ext>
            </a:extLst>
          </p:cNvPr>
          <p:cNvPicPr>
            <a:picLocks noChangeAspect="1"/>
          </p:cNvPicPr>
          <p:nvPr userDrawn="1"/>
        </p:nvPicPr>
        <p:blipFill>
          <a:blip r:embed="rId2"/>
          <a:stretch>
            <a:fillRect/>
          </a:stretch>
        </p:blipFill>
        <p:spPr>
          <a:xfrm>
            <a:off x="10627112" y="6404035"/>
            <a:ext cx="1564888" cy="453965"/>
          </a:xfrm>
          <a:prstGeom prst="rect">
            <a:avLst/>
          </a:prstGeom>
          <a:effectLst>
            <a:outerShdw algn="ctr" rotWithShape="0">
              <a:srgbClr val="000000"/>
            </a:outerShdw>
            <a:reflection stA="0" endPos="65000" dist="50800" dir="5400000" sy="-100000" algn="bl" rotWithShape="0"/>
          </a:effectLst>
        </p:spPr>
      </p:pic>
    </p:spTree>
    <p:extLst>
      <p:ext uri="{BB962C8B-B14F-4D97-AF65-F5344CB8AC3E}">
        <p14:creationId xmlns:p14="http://schemas.microsoft.com/office/powerpoint/2010/main" val="2751787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5CAA09-1FD7-4BDD-8B90-BF00EA2CD493}" type="datetimeFigureOut">
              <a:rPr lang="en-IN" smtClean="0"/>
              <a:t>25-04-2021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pic>
        <p:nvPicPr>
          <p:cNvPr id="7" name="Picture 6">
            <a:extLst>
              <a:ext uri="{FF2B5EF4-FFF2-40B4-BE49-F238E27FC236}">
                <a16:creationId xmlns:a16="http://schemas.microsoft.com/office/drawing/2014/main" id="{A2BC86D5-3E11-4968-9AEF-DA8659ABEBE5}"/>
              </a:ext>
            </a:extLst>
          </p:cNvPr>
          <p:cNvPicPr>
            <a:picLocks noChangeAspect="1"/>
          </p:cNvPicPr>
          <p:nvPr userDrawn="1"/>
        </p:nvPicPr>
        <p:blipFill>
          <a:blip r:embed="rId2"/>
          <a:stretch>
            <a:fillRect/>
          </a:stretch>
        </p:blipFill>
        <p:spPr>
          <a:xfrm>
            <a:off x="10627112" y="6404035"/>
            <a:ext cx="1564888" cy="453965"/>
          </a:xfrm>
          <a:prstGeom prst="rect">
            <a:avLst/>
          </a:prstGeom>
          <a:effectLst>
            <a:outerShdw algn="ctr" rotWithShape="0">
              <a:srgbClr val="000000"/>
            </a:outerShdw>
            <a:reflection stA="0" endPos="65000" dist="50800" dir="5400000" sy="-100000" algn="bl" rotWithShape="0"/>
          </a:effectLst>
        </p:spPr>
      </p:pic>
      <p:sp>
        <p:nvSpPr>
          <p:cNvPr id="8"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332632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65CAA09-1FD7-4BDD-8B90-BF00EA2CD493}" type="datetimeFigureOut">
              <a:rPr lang="en-IN" smtClean="0"/>
              <a:t>25-04-2021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
        <p:nvSpPr>
          <p:cNvPr id="8"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84562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65CAA09-1FD7-4BDD-8B90-BF00EA2CD493}" type="datetimeFigureOut">
              <a:rPr lang="en-IN" smtClean="0"/>
              <a:t>25-04-2021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4FEB7F8-5B5B-4C7F-A6BA-31128DD16458}" type="slidenum">
              <a:rPr lang="en-IN" smtClean="0"/>
              <a:t>‹#›</a:t>
            </a:fld>
            <a:endParaRPr lang="en-IN"/>
          </a:p>
        </p:txBody>
      </p:sp>
      <p:sp>
        <p:nvSpPr>
          <p:cNvPr id="10"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2996816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65CAA09-1FD7-4BDD-8B90-BF00EA2CD493}" type="datetimeFigureOut">
              <a:rPr lang="en-IN" smtClean="0"/>
              <a:t>25-04-2021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4FEB7F8-5B5B-4C7F-A6BA-31128DD16458}" type="slidenum">
              <a:rPr lang="en-IN" smtClean="0"/>
              <a:t>‹#›</a:t>
            </a:fld>
            <a:endParaRPr lang="en-IN"/>
          </a:p>
        </p:txBody>
      </p:sp>
      <p:sp>
        <p:nvSpPr>
          <p:cNvPr id="6"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4099211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5CAA09-1FD7-4BDD-8B90-BF00EA2CD493}" type="datetimeFigureOut">
              <a:rPr lang="en-IN" smtClean="0"/>
              <a:t>25-04-2021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16218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5CAA09-1FD7-4BDD-8B90-BF00EA2CD493}" type="datetimeFigureOut">
              <a:rPr lang="en-IN" smtClean="0"/>
              <a:t>25-04-2021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302895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5CAA09-1FD7-4BDD-8B90-BF00EA2CD493}" type="datetimeFigureOut">
              <a:rPr lang="en-IN" smtClean="0"/>
              <a:t>25-04-2021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60625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25-04-2021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337286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25-04-2021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7817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CAA09-1FD7-4BDD-8B90-BF00EA2CD493}" type="datetimeFigureOut">
              <a:rPr lang="en-IN" smtClean="0"/>
              <a:t>25-04-2021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FEB7F8-5B5B-4C7F-A6BA-31128DD16458}" type="slidenum">
              <a:rPr lang="en-IN" smtClean="0"/>
              <a:t>‹#›</a:t>
            </a:fld>
            <a:endParaRPr lang="en-IN"/>
          </a:p>
        </p:txBody>
      </p:sp>
    </p:spTree>
    <p:extLst>
      <p:ext uri="{BB962C8B-B14F-4D97-AF65-F5344CB8AC3E}">
        <p14:creationId xmlns:p14="http://schemas.microsoft.com/office/powerpoint/2010/main" val="1954491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feed/hashtag/?keywords=prashant&amp;highlightedUpdateUrns=urn:li:activity:6787770460210892800" TargetMode="External"/><Relationship Id="rId7" Type="http://schemas.openxmlformats.org/officeDocument/2006/relationships/hyperlink" Target="https://www.linkedin.com/company/max-life-insurance-company-limited/" TargetMode="External"/><Relationship Id="rId2" Type="http://schemas.openxmlformats.org/officeDocument/2006/relationships/hyperlink" Target="https://www.linkedin.com/feed/hashtag/?keywords=marketing&amp;highlightedUpdateUrns=urn:li:activity:6787770460210892800" TargetMode="External"/><Relationship Id="rId1" Type="http://schemas.openxmlformats.org/officeDocument/2006/relationships/slideLayout" Target="../slideLayouts/slideLayout2.xml"/><Relationship Id="rId6" Type="http://schemas.openxmlformats.org/officeDocument/2006/relationships/hyperlink" Target="https://www.linkedin.com/company/moonfrog-labs/" TargetMode="External"/><Relationship Id="rId5" Type="http://schemas.openxmlformats.org/officeDocument/2006/relationships/hyperlink" Target="https://www.linkedin.com/company/zerodha/" TargetMode="External"/><Relationship Id="rId4" Type="http://schemas.openxmlformats.org/officeDocument/2006/relationships/hyperlink" Target="https://www.linkedin.com/feed/hashtag/?keywords=bjp&amp;highlightedUpdateUrns=urn:li:activity:678777046021089280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investopedia.com/terms/s/says-law.as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wework.com/ideas/worklife/returning-to-the-office-how-wework-is-making-it-happ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34"/>
          <p:cNvSpPr>
            <a:spLocks noEditPoints="1"/>
          </p:cNvSpPr>
          <p:nvPr/>
        </p:nvSpPr>
        <p:spPr bwMode="auto">
          <a:xfrm rot="10800000">
            <a:off x="0" y="0"/>
            <a:ext cx="10039350" cy="6846524"/>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p:spPr>
        <p:txBody>
          <a:bodyPr vert="horz" wrap="square" lIns="91440" tIns="45720" rIns="91440" bIns="45720" numCol="1" anchor="t" anchorCtr="0" compatLnSpc="1">
            <a:prstTxWarp prst="textNoShape">
              <a:avLst/>
            </a:prstTxWarp>
          </a:bodyPr>
          <a:lstStyle/>
          <a:p>
            <a:endParaRPr lang="en-IN"/>
          </a:p>
        </p:txBody>
      </p:sp>
      <p:grpSp>
        <p:nvGrpSpPr>
          <p:cNvPr id="5" name="Group 4"/>
          <p:cNvGrpSpPr/>
          <p:nvPr/>
        </p:nvGrpSpPr>
        <p:grpSpPr>
          <a:xfrm>
            <a:off x="701525" y="999013"/>
            <a:ext cx="4225926" cy="5797293"/>
            <a:chOff x="3973511" y="633863"/>
            <a:chExt cx="4225926" cy="5797293"/>
          </a:xfrm>
        </p:grpSpPr>
        <p:sp>
          <p:nvSpPr>
            <p:cNvPr id="6" name="Rectangle 5"/>
            <p:cNvSpPr>
              <a:spLocks noChangeArrowheads="1"/>
            </p:cNvSpPr>
            <p:nvPr/>
          </p:nvSpPr>
          <p:spPr bwMode="auto">
            <a:xfrm>
              <a:off x="4386262" y="633863"/>
              <a:ext cx="3400425" cy="579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endParaRPr lang="en-US" altLang="en-US" sz="3600" dirty="0" smtClean="0">
                <a:latin typeface="Roboto Condensed" panose="02000000000000000000" pitchFamily="2" charset="0"/>
                <a:ea typeface="Roboto Condensed" panose="02000000000000000000" pitchFamily="2" charset="0"/>
              </a:endParaRPr>
            </a:p>
            <a:p>
              <a:pPr algn="ctr">
                <a:lnSpc>
                  <a:spcPct val="150000"/>
                </a:lnSpc>
                <a:spcBef>
                  <a:spcPct val="0"/>
                </a:spcBef>
                <a:buNone/>
              </a:pPr>
              <a:r>
                <a:rPr lang="en-US" altLang="en-US" sz="3600" dirty="0">
                  <a:latin typeface="Roboto Condensed" panose="02000000000000000000" pitchFamily="2" charset="0"/>
                  <a:ea typeface="Roboto Condensed" panose="02000000000000000000" pitchFamily="2" charset="0"/>
                </a:rPr>
                <a:t>Product marketing concept and Category Management3</a:t>
              </a:r>
            </a:p>
          </p:txBody>
        </p:sp>
        <p:sp>
          <p:nvSpPr>
            <p:cNvPr id="7" name="テキスト プレースホルダー 12"/>
            <p:cNvSpPr txBox="1">
              <a:spLocks/>
            </p:cNvSpPr>
            <p:nvPr/>
          </p:nvSpPr>
          <p:spPr>
            <a:xfrm>
              <a:off x="3973511" y="1181004"/>
              <a:ext cx="4225926" cy="498475"/>
            </a:xfrm>
            <a:prstGeom prst="rect">
              <a:avLst/>
            </a:prstGeom>
          </p:spPr>
          <p:txBody>
            <a:bodyPr anchor="ctr"/>
            <a:lstStyle>
              <a:lvl1pPr marL="0" indent="0" algn="l" defTabSz="1371417" rtl="0" eaLnBrk="1" latinLnBrk="0" hangingPunct="1">
                <a:lnSpc>
                  <a:spcPct val="100000"/>
                </a:lnSpc>
                <a:spcBef>
                  <a:spcPts val="0"/>
                </a:spcBef>
                <a:buFontTx/>
                <a:buNone/>
                <a:defRPr sz="3200" kern="1200" baseline="0">
                  <a:solidFill>
                    <a:schemeClr val="tx2"/>
                  </a:solidFill>
                  <a:latin typeface="Ubuntu Medium" panose="020B0604030602030204" pitchFamily="34" charset="0"/>
                  <a:ea typeface="+mn-ea"/>
                  <a:cs typeface="+mn-cs"/>
                </a:defRPr>
              </a:lvl1pPr>
              <a:lvl2pPr marL="685709" indent="0" algn="l" defTabSz="1371417" rtl="0" eaLnBrk="1" latinLnBrk="0" hangingPunct="1">
                <a:lnSpc>
                  <a:spcPct val="90000"/>
                </a:lnSpc>
                <a:spcBef>
                  <a:spcPts val="750"/>
                </a:spcBef>
                <a:buFontTx/>
                <a:buNone/>
                <a:defRPr sz="3600" kern="1200">
                  <a:solidFill>
                    <a:schemeClr val="tx1"/>
                  </a:solidFill>
                  <a:latin typeface="+mn-lt"/>
                  <a:ea typeface="+mn-ea"/>
                  <a:cs typeface="+mn-cs"/>
                </a:defRPr>
              </a:lvl2pPr>
              <a:lvl3pPr marL="1371417" indent="0" algn="l" defTabSz="1371417" rtl="0" eaLnBrk="1" latinLnBrk="0" hangingPunct="1">
                <a:lnSpc>
                  <a:spcPct val="90000"/>
                </a:lnSpc>
                <a:spcBef>
                  <a:spcPts val="750"/>
                </a:spcBef>
                <a:buFontTx/>
                <a:buNone/>
                <a:defRPr sz="3000" kern="1200">
                  <a:solidFill>
                    <a:schemeClr val="tx1"/>
                  </a:solidFill>
                  <a:latin typeface="+mn-lt"/>
                  <a:ea typeface="+mn-ea"/>
                  <a:cs typeface="+mn-cs"/>
                </a:defRPr>
              </a:lvl3pPr>
              <a:lvl4pPr marL="2057126"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4pPr>
              <a:lvl5pPr marL="2742835"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ctr" fontAlgn="auto">
                <a:lnSpc>
                  <a:spcPct val="150000"/>
                </a:lnSpc>
                <a:spcAft>
                  <a:spcPts val="0"/>
                </a:spcAft>
                <a:defRPr/>
              </a:pPr>
              <a:endParaRPr kumimoji="1" lang="ja-JP" altLang="en-US" sz="1470" dirty="0">
                <a:solidFill>
                  <a:schemeClr val="bg1"/>
                </a:solidFill>
                <a:latin typeface="+mn-lt"/>
              </a:endParaRPr>
            </a:p>
          </p:txBody>
        </p:sp>
      </p:grpSp>
    </p:spTree>
    <p:extLst>
      <p:ext uri="{BB962C8B-B14F-4D97-AF65-F5344CB8AC3E}">
        <p14:creationId xmlns:p14="http://schemas.microsoft.com/office/powerpoint/2010/main" val="62198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2777" y="751344"/>
            <a:ext cx="10398034" cy="5078313"/>
          </a:xfrm>
          <a:prstGeom prst="rect">
            <a:avLst/>
          </a:prstGeom>
        </p:spPr>
        <p:txBody>
          <a:bodyPr wrap="square">
            <a:spAutoFit/>
          </a:bodyPr>
          <a:lstStyle/>
          <a:p>
            <a:r>
              <a:rPr lang="en-IN" dirty="0" err="1"/>
              <a:t>Parth</a:t>
            </a:r>
            <a:r>
              <a:rPr lang="en-IN" dirty="0"/>
              <a:t>, Ravi, </a:t>
            </a:r>
            <a:r>
              <a:rPr lang="en-IN" dirty="0" err="1"/>
              <a:t>Shresht</a:t>
            </a:r>
            <a:r>
              <a:rPr lang="en-IN" dirty="0"/>
              <a:t> </a:t>
            </a:r>
            <a:r>
              <a:rPr lang="en-IN" dirty="0" err="1"/>
              <a:t>Shailja</a:t>
            </a:r>
            <a:r>
              <a:rPr lang="en-IN" dirty="0"/>
              <a:t>----</a:t>
            </a:r>
            <a:r>
              <a:rPr lang="en-IN" dirty="0" err="1"/>
              <a:t>Banghok</a:t>
            </a:r>
            <a:r>
              <a:rPr lang="en-IN" dirty="0"/>
              <a:t> beer</a:t>
            </a:r>
          </a:p>
          <a:p>
            <a:r>
              <a:rPr lang="en-IN" dirty="0"/>
              <a:t>to Universal Potential &amp; Talent Optimization Platform (privately):    12:37 PM</a:t>
            </a:r>
          </a:p>
          <a:p>
            <a:r>
              <a:rPr lang="en-IN" dirty="0" err="1"/>
              <a:t>Surbhi</a:t>
            </a:r>
            <a:r>
              <a:rPr lang="en-IN" dirty="0"/>
              <a:t>, </a:t>
            </a:r>
            <a:r>
              <a:rPr lang="en-IN" dirty="0" err="1"/>
              <a:t>Jigar</a:t>
            </a:r>
            <a:r>
              <a:rPr lang="en-IN" dirty="0"/>
              <a:t>, </a:t>
            </a:r>
            <a:r>
              <a:rPr lang="en-IN" dirty="0" err="1"/>
              <a:t>Pradeep,Snghamitra</a:t>
            </a:r>
            <a:r>
              <a:rPr lang="en-IN" dirty="0"/>
              <a:t>, </a:t>
            </a:r>
            <a:r>
              <a:rPr lang="en-IN" dirty="0" err="1"/>
              <a:t>Nandha</a:t>
            </a:r>
            <a:r>
              <a:rPr lang="en-IN" dirty="0"/>
              <a:t>----</a:t>
            </a:r>
            <a:r>
              <a:rPr lang="en-IN" dirty="0" err="1"/>
              <a:t>Patanjali</a:t>
            </a:r>
            <a:endParaRPr lang="en-IN" dirty="0"/>
          </a:p>
          <a:p>
            <a:endParaRPr lang="en-IN" dirty="0" smtClean="0"/>
          </a:p>
          <a:p>
            <a:endParaRPr lang="en-IN" dirty="0"/>
          </a:p>
          <a:p>
            <a:endParaRPr lang="en-IN" dirty="0" smtClean="0"/>
          </a:p>
          <a:p>
            <a:r>
              <a:rPr lang="en-IN" dirty="0" smtClean="0"/>
              <a:t>to </a:t>
            </a:r>
            <a:r>
              <a:rPr lang="en-IN" dirty="0"/>
              <a:t>Universal Potential &amp; Talent Optimization Platform (privately):    12:38 PM</a:t>
            </a:r>
          </a:p>
          <a:p>
            <a:r>
              <a:rPr lang="en-IN" dirty="0"/>
              <a:t>8096884570</a:t>
            </a:r>
          </a:p>
          <a:p>
            <a:endParaRPr lang="en-IN" dirty="0" smtClean="0"/>
          </a:p>
          <a:p>
            <a:r>
              <a:rPr lang="en-IN" dirty="0" smtClean="0"/>
              <a:t>from </a:t>
            </a:r>
            <a:r>
              <a:rPr lang="en-IN" dirty="0" err="1"/>
              <a:t>Ravikumar</a:t>
            </a:r>
            <a:r>
              <a:rPr lang="en-IN" dirty="0"/>
              <a:t> </a:t>
            </a:r>
            <a:r>
              <a:rPr lang="en-IN" dirty="0" err="1"/>
              <a:t>Sambandam</a:t>
            </a:r>
            <a:r>
              <a:rPr lang="en-IN" dirty="0"/>
              <a:t> to everyone:    12:38 PM</a:t>
            </a:r>
          </a:p>
          <a:p>
            <a:r>
              <a:rPr lang="en-IN" dirty="0"/>
              <a:t>Thank you!</a:t>
            </a:r>
          </a:p>
          <a:p>
            <a:endParaRPr lang="en-IN" dirty="0" smtClean="0"/>
          </a:p>
          <a:p>
            <a:r>
              <a:rPr lang="en-IN" dirty="0" smtClean="0"/>
              <a:t>from </a:t>
            </a:r>
            <a:r>
              <a:rPr lang="en-IN" dirty="0" err="1"/>
              <a:t>Nandhakumar</a:t>
            </a:r>
            <a:r>
              <a:rPr lang="en-IN" dirty="0"/>
              <a:t> to everyone:    12:39 PM</a:t>
            </a:r>
          </a:p>
          <a:p>
            <a:r>
              <a:rPr lang="en-IN" dirty="0"/>
              <a:t>9600171796 </a:t>
            </a:r>
            <a:r>
              <a:rPr lang="en-IN" dirty="0" err="1"/>
              <a:t>pl</a:t>
            </a:r>
            <a:r>
              <a:rPr lang="en-IN" dirty="0"/>
              <a:t> add me to the group</a:t>
            </a:r>
          </a:p>
          <a:p>
            <a:r>
              <a:rPr lang="en-IN" dirty="0"/>
              <a:t>from </a:t>
            </a:r>
            <a:r>
              <a:rPr lang="en-IN" dirty="0" err="1"/>
              <a:t>shailja</a:t>
            </a:r>
            <a:r>
              <a:rPr lang="en-IN" dirty="0"/>
              <a:t> to everyone:    12:42 PM</a:t>
            </a:r>
          </a:p>
          <a:p>
            <a:r>
              <a:rPr lang="en-IN" dirty="0" err="1"/>
              <a:t>i</a:t>
            </a:r>
            <a:r>
              <a:rPr lang="en-IN" dirty="0"/>
              <a:t> am not able to see chat from administrator sir </a:t>
            </a:r>
          </a:p>
          <a:p>
            <a:r>
              <a:rPr lang="en-IN" dirty="0"/>
              <a:t>from </a:t>
            </a:r>
            <a:r>
              <a:rPr lang="en-IN" dirty="0" err="1"/>
              <a:t>Jigar</a:t>
            </a:r>
            <a:r>
              <a:rPr lang="en-IN" dirty="0"/>
              <a:t> Shah to everyone:    12:45 PM</a:t>
            </a:r>
          </a:p>
          <a:p>
            <a:r>
              <a:rPr lang="en-IN" dirty="0"/>
              <a:t>no</a:t>
            </a:r>
          </a:p>
        </p:txBody>
      </p:sp>
    </p:spTree>
    <p:extLst>
      <p:ext uri="{BB962C8B-B14F-4D97-AF65-F5344CB8AC3E}">
        <p14:creationId xmlns:p14="http://schemas.microsoft.com/office/powerpoint/2010/main" val="39699376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4137" y="374375"/>
            <a:ext cx="11495314" cy="5047536"/>
          </a:xfrm>
          <a:prstGeom prst="rect">
            <a:avLst/>
          </a:prstGeom>
        </p:spPr>
        <p:txBody>
          <a:bodyPr wrap="square">
            <a:spAutoFit/>
          </a:bodyPr>
          <a:lstStyle/>
          <a:p>
            <a:r>
              <a:rPr lang="en-US" sz="1400" dirty="0">
                <a:latin typeface="-apple-system"/>
              </a:rPr>
              <a:t>Product Benefit Vs Marketing spend.</a:t>
            </a:r>
            <a:r>
              <a:rPr lang="en-US" sz="1400" dirty="0"/>
              <a:t/>
            </a:r>
            <a:br>
              <a:rPr lang="en-US" sz="1400" dirty="0"/>
            </a:br>
            <a:r>
              <a:rPr lang="en-US" sz="1400" dirty="0"/>
              <a:t/>
            </a:r>
            <a:br>
              <a:rPr lang="en-US" sz="1400" dirty="0"/>
            </a:br>
            <a:r>
              <a:rPr lang="en-US" sz="1400" dirty="0">
                <a:latin typeface="-apple-system"/>
              </a:rPr>
              <a:t>TMC ruling party for Bengal for 10 years with extremely popular leader hire </a:t>
            </a:r>
            <a:r>
              <a:rPr lang="en-US" sz="1400" dirty="0">
                <a:latin typeface="-apple-system"/>
                <a:hlinkClick r:id="rId2"/>
              </a:rPr>
              <a:t>#marketing</a:t>
            </a:r>
            <a:r>
              <a:rPr lang="en-US" sz="1400" dirty="0">
                <a:latin typeface="-apple-system"/>
              </a:rPr>
              <a:t> Heads </a:t>
            </a:r>
            <a:r>
              <a:rPr lang="en-US" sz="1400" dirty="0">
                <a:latin typeface="-apple-system"/>
                <a:hlinkClick r:id="rId3"/>
              </a:rPr>
              <a:t>#</a:t>
            </a:r>
            <a:r>
              <a:rPr lang="en-US" sz="1400" dirty="0" err="1">
                <a:latin typeface="-apple-system"/>
                <a:hlinkClick r:id="rId3"/>
              </a:rPr>
              <a:t>prashant</a:t>
            </a:r>
            <a:r>
              <a:rPr lang="en-US" sz="1400" dirty="0">
                <a:latin typeface="-apple-system"/>
              </a:rPr>
              <a:t> Kishore (top mkt heads) .</a:t>
            </a:r>
            <a:r>
              <a:rPr lang="en-US" sz="1400" dirty="0"/>
              <a:t/>
            </a:r>
            <a:br>
              <a:rPr lang="en-US" sz="1400" dirty="0"/>
            </a:br>
            <a:r>
              <a:rPr lang="en-US" sz="1400" dirty="0"/>
              <a:t/>
            </a:r>
            <a:br>
              <a:rPr lang="en-US" sz="1400" dirty="0"/>
            </a:br>
            <a:r>
              <a:rPr lang="en-US" sz="1400" dirty="0">
                <a:latin typeface="-apple-system"/>
                <a:hlinkClick r:id="rId4"/>
              </a:rPr>
              <a:t>#BJP</a:t>
            </a:r>
            <a:r>
              <a:rPr lang="en-US" sz="1400" dirty="0">
                <a:latin typeface="-apple-system"/>
              </a:rPr>
              <a:t> which had just 3 seats out of 294 in last election in Bengal is main opposition party now &amp; result can go either way . BJP market share went from 13% to 40% ( 3 years) ( BJP build distribution at booth level in 4 years)</a:t>
            </a:r>
            <a:r>
              <a:rPr lang="en-US" sz="1400" dirty="0"/>
              <a:t/>
            </a:r>
            <a:br>
              <a:rPr lang="en-US" sz="1400" dirty="0"/>
            </a:br>
            <a:r>
              <a:rPr lang="en-US" sz="1400" dirty="0"/>
              <a:t/>
            </a:r>
            <a:br>
              <a:rPr lang="en-US" sz="1400" dirty="0"/>
            </a:br>
            <a:r>
              <a:rPr lang="en-US" sz="1400" dirty="0">
                <a:latin typeface="-apple-system"/>
              </a:rPr>
              <a:t>Can marketing heads make product successful ? Some one asked to </a:t>
            </a:r>
            <a:r>
              <a:rPr lang="en-US" sz="1400" dirty="0">
                <a:latin typeface="-apple-system"/>
                <a:hlinkClick r:id="rId3"/>
              </a:rPr>
              <a:t>#</a:t>
            </a:r>
            <a:r>
              <a:rPr lang="en-US" sz="1400" dirty="0" err="1">
                <a:latin typeface="-apple-system"/>
                <a:hlinkClick r:id="rId3"/>
              </a:rPr>
              <a:t>prashant</a:t>
            </a:r>
            <a:r>
              <a:rPr lang="en-US" sz="1400" dirty="0">
                <a:latin typeface="-apple-system"/>
              </a:rPr>
              <a:t> </a:t>
            </a:r>
            <a:r>
              <a:rPr lang="en-US" sz="1400" dirty="0" err="1">
                <a:latin typeface="-apple-system"/>
              </a:rPr>
              <a:t>kishore</a:t>
            </a:r>
            <a:r>
              <a:rPr lang="en-US" sz="1400" dirty="0">
                <a:latin typeface="-apple-system"/>
              </a:rPr>
              <a:t> &amp; He replied " Marketing can help margins &amp; product is key "</a:t>
            </a:r>
            <a:r>
              <a:rPr lang="en-US" sz="1400" dirty="0"/>
              <a:t/>
            </a:r>
            <a:br>
              <a:rPr lang="en-US" sz="1400" dirty="0"/>
            </a:br>
            <a:r>
              <a:rPr lang="en-US" sz="1400" dirty="0"/>
              <a:t/>
            </a:r>
            <a:br>
              <a:rPr lang="en-US" sz="1400" dirty="0"/>
            </a:br>
            <a:r>
              <a:rPr lang="en-US" sz="1400" dirty="0" err="1" smtClean="0">
                <a:latin typeface="-apple-system"/>
                <a:hlinkClick r:id="rId5"/>
              </a:rPr>
              <a:t>Zerodha</a:t>
            </a:r>
            <a:r>
              <a:rPr lang="en-US" sz="1400" dirty="0">
                <a:latin typeface="-apple-system"/>
              </a:rPr>
              <a:t> became top broker based on great product without much of advertisement.</a:t>
            </a:r>
            <a:r>
              <a:rPr lang="en-US" sz="1400" dirty="0"/>
              <a:t/>
            </a:r>
            <a:br>
              <a:rPr lang="en-US" sz="1400" dirty="0"/>
            </a:br>
            <a:r>
              <a:rPr lang="en-US" sz="1400" dirty="0"/>
              <a:t/>
            </a:r>
            <a:br>
              <a:rPr lang="en-US" sz="1400" dirty="0"/>
            </a:br>
            <a:r>
              <a:rPr lang="en-US" sz="1400" dirty="0" err="1">
                <a:latin typeface="-apple-system"/>
                <a:hlinkClick r:id="rId6"/>
              </a:rPr>
              <a:t>Moonfrog</a:t>
            </a:r>
            <a:r>
              <a:rPr lang="en-US" sz="1400" dirty="0">
                <a:latin typeface="-apple-system"/>
                <a:hlinkClick r:id="rId6"/>
              </a:rPr>
              <a:t> Labs</a:t>
            </a:r>
            <a:r>
              <a:rPr lang="en-US" sz="1400" dirty="0">
                <a:latin typeface="-apple-system"/>
              </a:rPr>
              <a:t> became famous in gaming without any advertisement .</a:t>
            </a:r>
            <a:r>
              <a:rPr lang="en-US" sz="1400" dirty="0"/>
              <a:t/>
            </a:r>
            <a:br>
              <a:rPr lang="en-US" sz="1400" dirty="0"/>
            </a:br>
            <a:r>
              <a:rPr lang="en-US" sz="1400" dirty="0"/>
              <a:t/>
            </a:r>
            <a:br>
              <a:rPr lang="en-US" sz="1400" dirty="0"/>
            </a:br>
            <a:r>
              <a:rPr lang="en-US" sz="1400" dirty="0">
                <a:latin typeface="-apple-system"/>
                <a:hlinkClick r:id="rId7"/>
              </a:rPr>
              <a:t>Max Life Insurance Company Limited</a:t>
            </a:r>
            <a:r>
              <a:rPr lang="en-US" sz="1400" dirty="0">
                <a:latin typeface="-apple-system"/>
              </a:rPr>
              <a:t> ( I paid 8 lakh in 16 years, return 7.93 lakh) , No amount advertisement can multiple success of this company ( poor product , huge ad)</a:t>
            </a:r>
            <a:r>
              <a:rPr lang="en-US" sz="1400" dirty="0"/>
              <a:t/>
            </a:r>
            <a:br>
              <a:rPr lang="en-US" sz="1400" dirty="0"/>
            </a:br>
            <a:r>
              <a:rPr lang="en-US" sz="1400" dirty="0"/>
              <a:t/>
            </a:r>
            <a:br>
              <a:rPr lang="en-US" sz="1400" dirty="0"/>
            </a:br>
            <a:r>
              <a:rPr lang="en-US" sz="1400" dirty="0" smtClean="0">
                <a:latin typeface="-apple-system"/>
              </a:rPr>
              <a:t>Companies </a:t>
            </a:r>
            <a:r>
              <a:rPr lang="en-US" sz="1400" dirty="0">
                <a:latin typeface="-apple-system"/>
              </a:rPr>
              <a:t>or Politician should focus on making better product else marketing can backfire .</a:t>
            </a:r>
            <a:r>
              <a:rPr lang="en-US" sz="1400" dirty="0"/>
              <a:t/>
            </a:r>
            <a:br>
              <a:rPr lang="en-US" sz="1400" dirty="0"/>
            </a:br>
            <a:r>
              <a:rPr lang="en-US" sz="1400" dirty="0"/>
              <a:t/>
            </a:r>
            <a:br>
              <a:rPr lang="en-US" sz="1400" dirty="0"/>
            </a:br>
            <a:r>
              <a:rPr lang="en-US" sz="1400" dirty="0">
                <a:latin typeface="-apple-system"/>
              </a:rPr>
              <a:t>BJP lost Delhi/Raj with huge marketing spend &amp; better product won.</a:t>
            </a:r>
            <a:r>
              <a:rPr lang="en-US" sz="1400" dirty="0"/>
              <a:t/>
            </a:r>
            <a:br>
              <a:rPr lang="en-US" sz="1400" dirty="0"/>
            </a:br>
            <a:r>
              <a:rPr lang="en-US" sz="1400" dirty="0"/>
              <a:t/>
            </a:r>
            <a:br>
              <a:rPr lang="en-US" sz="1400" dirty="0"/>
            </a:br>
            <a:r>
              <a:rPr lang="en-US" sz="1400" dirty="0">
                <a:latin typeface="-apple-system"/>
              </a:rPr>
              <a:t>Focus on product benefit with all stakeholder making profit .</a:t>
            </a:r>
            <a:r>
              <a:rPr lang="en-US" sz="1400" dirty="0"/>
              <a:t/>
            </a:r>
            <a:br>
              <a:rPr lang="en-US" sz="1400" dirty="0"/>
            </a:br>
            <a:endParaRPr lang="en-IN" sz="1400" dirty="0"/>
          </a:p>
        </p:txBody>
      </p:sp>
    </p:spTree>
    <p:extLst>
      <p:ext uri="{BB962C8B-B14F-4D97-AF65-F5344CB8AC3E}">
        <p14:creationId xmlns:p14="http://schemas.microsoft.com/office/powerpoint/2010/main" val="1335883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Ticklers – Good morning</a:t>
            </a:r>
            <a:endParaRPr lang="en-IN" dirty="0"/>
          </a:p>
        </p:txBody>
      </p:sp>
      <p:sp>
        <p:nvSpPr>
          <p:cNvPr id="3" name="Content Placeholder 2"/>
          <p:cNvSpPr>
            <a:spLocks noGrp="1"/>
          </p:cNvSpPr>
          <p:nvPr>
            <p:ph idx="1"/>
          </p:nvPr>
        </p:nvSpPr>
        <p:spPr>
          <a:xfrm>
            <a:off x="824132" y="2501883"/>
            <a:ext cx="10515600" cy="4351338"/>
          </a:xfrm>
        </p:spPr>
        <p:txBody>
          <a:bodyPr>
            <a:noAutofit/>
          </a:bodyPr>
          <a:lstStyle/>
          <a:p>
            <a:pPr marL="0" indent="0">
              <a:buNone/>
            </a:pPr>
            <a:r>
              <a:rPr lang="en-US" sz="13800" dirty="0" smtClean="0"/>
              <a:t>5 + 5 + 5= 550</a:t>
            </a:r>
            <a:endParaRPr lang="en-IN" sz="13800" dirty="0"/>
          </a:p>
        </p:txBody>
      </p:sp>
      <p:cxnSp>
        <p:nvCxnSpPr>
          <p:cNvPr id="5" name="Straight Connector 4"/>
          <p:cNvCxnSpPr/>
          <p:nvPr/>
        </p:nvCxnSpPr>
        <p:spPr>
          <a:xfrm>
            <a:off x="2194560" y="1308293"/>
            <a:ext cx="14068" cy="534572"/>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01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00313 0.0037 L 1.25E-6 0.25 " pathEditMode="relative" rAng="0" ptsTypes="AA">
                                      <p:cBhvr>
                                        <p:cTn id="11" dur="2000" fill="hold"/>
                                        <p:tgtEl>
                                          <p:spTgt spid="5"/>
                                        </p:tgtEl>
                                        <p:attrNameLst>
                                          <p:attrName>ppt_x</p:attrName>
                                          <p:attrName>ppt_y</p:attrName>
                                        </p:attrNameLst>
                                      </p:cBhvr>
                                      <p:rCtr x="156" y="123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4924932" y="172662"/>
            <a:ext cx="2167962" cy="1409175"/>
          </a:xfrm>
          <a:custGeom>
            <a:avLst/>
            <a:gdLst>
              <a:gd name="connsiteX0" fmla="*/ 0 w 2167962"/>
              <a:gd name="connsiteY0" fmla="*/ 234867 h 1409175"/>
              <a:gd name="connsiteX1" fmla="*/ 234867 w 2167962"/>
              <a:gd name="connsiteY1" fmla="*/ 0 h 1409175"/>
              <a:gd name="connsiteX2" fmla="*/ 1933095 w 2167962"/>
              <a:gd name="connsiteY2" fmla="*/ 0 h 1409175"/>
              <a:gd name="connsiteX3" fmla="*/ 2167962 w 2167962"/>
              <a:gd name="connsiteY3" fmla="*/ 234867 h 1409175"/>
              <a:gd name="connsiteX4" fmla="*/ 2167962 w 2167962"/>
              <a:gd name="connsiteY4" fmla="*/ 1174308 h 1409175"/>
              <a:gd name="connsiteX5" fmla="*/ 1933095 w 2167962"/>
              <a:gd name="connsiteY5" fmla="*/ 1409175 h 1409175"/>
              <a:gd name="connsiteX6" fmla="*/ 234867 w 2167962"/>
              <a:gd name="connsiteY6" fmla="*/ 1409175 h 1409175"/>
              <a:gd name="connsiteX7" fmla="*/ 0 w 2167962"/>
              <a:gd name="connsiteY7" fmla="*/ 1174308 h 1409175"/>
              <a:gd name="connsiteX8" fmla="*/ 0 w 2167962"/>
              <a:gd name="connsiteY8" fmla="*/ 234867 h 140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962" h="1409175">
                <a:moveTo>
                  <a:pt x="0" y="234867"/>
                </a:moveTo>
                <a:cubicBezTo>
                  <a:pt x="0" y="105154"/>
                  <a:pt x="105154" y="0"/>
                  <a:pt x="234867" y="0"/>
                </a:cubicBezTo>
                <a:lnTo>
                  <a:pt x="1933095" y="0"/>
                </a:lnTo>
                <a:cubicBezTo>
                  <a:pt x="2062808" y="0"/>
                  <a:pt x="2167962" y="105154"/>
                  <a:pt x="2167962" y="234867"/>
                </a:cubicBezTo>
                <a:lnTo>
                  <a:pt x="2167962" y="1174308"/>
                </a:lnTo>
                <a:cubicBezTo>
                  <a:pt x="2167962" y="1304021"/>
                  <a:pt x="2062808" y="1409175"/>
                  <a:pt x="1933095" y="1409175"/>
                </a:cubicBezTo>
                <a:lnTo>
                  <a:pt x="234867" y="1409175"/>
                </a:lnTo>
                <a:cubicBezTo>
                  <a:pt x="105154" y="1409175"/>
                  <a:pt x="0" y="1304021"/>
                  <a:pt x="0" y="1174308"/>
                </a:cubicBezTo>
                <a:lnTo>
                  <a:pt x="0" y="234867"/>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25940" tIns="125940" rIns="125940" bIns="125940" numCol="1" spcCol="1270" anchor="ctr" anchorCtr="0">
            <a:noAutofit/>
          </a:bodyPr>
          <a:lstStyle/>
          <a:p>
            <a:pPr lvl="0" algn="ctr" defTabSz="666750">
              <a:lnSpc>
                <a:spcPct val="90000"/>
              </a:lnSpc>
              <a:spcBef>
                <a:spcPct val="0"/>
              </a:spcBef>
              <a:spcAft>
                <a:spcPct val="35000"/>
              </a:spcAft>
            </a:pPr>
            <a:r>
              <a:rPr lang="en-US" sz="1500" kern="1200" dirty="0" smtClean="0"/>
              <a:t>Production Concept –1930’s</a:t>
            </a:r>
          </a:p>
          <a:p>
            <a:pPr lvl="0" algn="ctr" defTabSz="666750">
              <a:lnSpc>
                <a:spcPct val="90000"/>
              </a:lnSpc>
              <a:spcBef>
                <a:spcPct val="0"/>
              </a:spcBef>
              <a:spcAft>
                <a:spcPct val="35000"/>
              </a:spcAft>
            </a:pPr>
            <a:r>
              <a:rPr lang="en-US" sz="1500" b="0" i="0" kern="1200" dirty="0" smtClean="0"/>
              <a:t>Anything that can be produced </a:t>
            </a:r>
            <a:r>
              <a:rPr lang="en-US" sz="1500" dirty="0" smtClean="0"/>
              <a:t>will</a:t>
            </a:r>
            <a:r>
              <a:rPr lang="en-US" sz="1500" b="0" i="0" kern="1200" dirty="0" smtClean="0"/>
              <a:t> be consumed</a:t>
            </a:r>
            <a:endParaRPr lang="en-US" sz="1500" kern="1200" dirty="0"/>
          </a:p>
        </p:txBody>
      </p:sp>
      <p:sp>
        <p:nvSpPr>
          <p:cNvPr id="5" name="Freeform 4"/>
          <p:cNvSpPr/>
          <p:nvPr/>
        </p:nvSpPr>
        <p:spPr>
          <a:xfrm>
            <a:off x="3195759" y="877250"/>
            <a:ext cx="5626308" cy="5626308"/>
          </a:xfrm>
          <a:custGeom>
            <a:avLst/>
            <a:gdLst/>
            <a:ahLst/>
            <a:cxnLst/>
            <a:rect l="0" t="0" r="0" b="0"/>
            <a:pathLst>
              <a:path>
                <a:moveTo>
                  <a:pt x="3912000" y="223487"/>
                </a:moveTo>
                <a:arcTo wR="2813154" hR="2813154" stAng="17579548" swAng="1959557"/>
              </a:path>
            </a:pathLst>
          </a:custGeom>
          <a:noFill/>
        </p:spPr>
        <p:style>
          <a:lnRef idx="1">
            <a:schemeClr val="accent4">
              <a:hueOff val="0"/>
              <a:satOff val="0"/>
              <a:lumOff val="0"/>
              <a:alphaOff val="0"/>
            </a:schemeClr>
          </a:lnRef>
          <a:fillRef idx="0">
            <a:scrgbClr r="0" g="0" b="0"/>
          </a:fillRef>
          <a:effectRef idx="0">
            <a:scrgbClr r="0" g="0" b="0"/>
          </a:effectRef>
          <a:fontRef idx="minor">
            <a:schemeClr val="tx1">
              <a:hueOff val="0"/>
              <a:satOff val="0"/>
              <a:lumOff val="0"/>
              <a:alphaOff val="0"/>
            </a:schemeClr>
          </a:fontRef>
        </p:style>
      </p:sp>
      <p:sp>
        <p:nvSpPr>
          <p:cNvPr id="6" name="Freeform 5"/>
          <p:cNvSpPr/>
          <p:nvPr/>
        </p:nvSpPr>
        <p:spPr>
          <a:xfrm>
            <a:off x="7600401" y="2116504"/>
            <a:ext cx="2167962" cy="1409175"/>
          </a:xfrm>
          <a:custGeom>
            <a:avLst/>
            <a:gdLst>
              <a:gd name="connsiteX0" fmla="*/ 0 w 2167962"/>
              <a:gd name="connsiteY0" fmla="*/ 234867 h 1409175"/>
              <a:gd name="connsiteX1" fmla="*/ 234867 w 2167962"/>
              <a:gd name="connsiteY1" fmla="*/ 0 h 1409175"/>
              <a:gd name="connsiteX2" fmla="*/ 1933095 w 2167962"/>
              <a:gd name="connsiteY2" fmla="*/ 0 h 1409175"/>
              <a:gd name="connsiteX3" fmla="*/ 2167962 w 2167962"/>
              <a:gd name="connsiteY3" fmla="*/ 234867 h 1409175"/>
              <a:gd name="connsiteX4" fmla="*/ 2167962 w 2167962"/>
              <a:gd name="connsiteY4" fmla="*/ 1174308 h 1409175"/>
              <a:gd name="connsiteX5" fmla="*/ 1933095 w 2167962"/>
              <a:gd name="connsiteY5" fmla="*/ 1409175 h 1409175"/>
              <a:gd name="connsiteX6" fmla="*/ 234867 w 2167962"/>
              <a:gd name="connsiteY6" fmla="*/ 1409175 h 1409175"/>
              <a:gd name="connsiteX7" fmla="*/ 0 w 2167962"/>
              <a:gd name="connsiteY7" fmla="*/ 1174308 h 1409175"/>
              <a:gd name="connsiteX8" fmla="*/ 0 w 2167962"/>
              <a:gd name="connsiteY8" fmla="*/ 234867 h 140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962" h="1409175">
                <a:moveTo>
                  <a:pt x="0" y="234867"/>
                </a:moveTo>
                <a:cubicBezTo>
                  <a:pt x="0" y="105154"/>
                  <a:pt x="105154" y="0"/>
                  <a:pt x="234867" y="0"/>
                </a:cubicBezTo>
                <a:lnTo>
                  <a:pt x="1933095" y="0"/>
                </a:lnTo>
                <a:cubicBezTo>
                  <a:pt x="2062808" y="0"/>
                  <a:pt x="2167962" y="105154"/>
                  <a:pt x="2167962" y="234867"/>
                </a:cubicBezTo>
                <a:lnTo>
                  <a:pt x="2167962" y="1174308"/>
                </a:lnTo>
                <a:cubicBezTo>
                  <a:pt x="2167962" y="1304021"/>
                  <a:pt x="2062808" y="1409175"/>
                  <a:pt x="1933095" y="1409175"/>
                </a:cubicBezTo>
                <a:lnTo>
                  <a:pt x="234867" y="1409175"/>
                </a:lnTo>
                <a:cubicBezTo>
                  <a:pt x="105154" y="1409175"/>
                  <a:pt x="0" y="1304021"/>
                  <a:pt x="0" y="1174308"/>
                </a:cubicBezTo>
                <a:lnTo>
                  <a:pt x="0" y="234867"/>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25940" tIns="125940" rIns="125940" bIns="125940" numCol="1" spcCol="1270" anchor="ctr" anchorCtr="0">
            <a:noAutofit/>
          </a:bodyPr>
          <a:lstStyle/>
          <a:p>
            <a:pPr algn="ctr" defTabSz="666750">
              <a:lnSpc>
                <a:spcPct val="90000"/>
              </a:lnSpc>
              <a:spcBef>
                <a:spcPct val="0"/>
              </a:spcBef>
              <a:spcAft>
                <a:spcPct val="35000"/>
              </a:spcAft>
            </a:pPr>
            <a:r>
              <a:rPr lang="en-US" sz="1500" dirty="0"/>
              <a:t>Selling Concept-“Goods are not bought but sold.” </a:t>
            </a:r>
          </a:p>
        </p:txBody>
      </p:sp>
      <p:sp>
        <p:nvSpPr>
          <p:cNvPr id="7" name="Freeform 6"/>
          <p:cNvSpPr/>
          <p:nvPr/>
        </p:nvSpPr>
        <p:spPr>
          <a:xfrm>
            <a:off x="3195759" y="877250"/>
            <a:ext cx="5626308" cy="5626308"/>
          </a:xfrm>
          <a:custGeom>
            <a:avLst/>
            <a:gdLst/>
            <a:ahLst/>
            <a:cxnLst/>
            <a:rect l="0" t="0" r="0" b="0"/>
            <a:pathLst>
              <a:path>
                <a:moveTo>
                  <a:pt x="5622478" y="2666400"/>
                </a:moveTo>
                <a:arcTo wR="2813154" hR="2813154" stAng="21420581" swAng="2194781"/>
              </a:path>
            </a:pathLst>
          </a:custGeom>
          <a:noFill/>
        </p:spPr>
        <p:style>
          <a:lnRef idx="1">
            <a:schemeClr val="accent4">
              <a:hueOff val="-474540"/>
              <a:satOff val="-787"/>
              <a:lumOff val="980"/>
              <a:alphaOff val="0"/>
            </a:schemeClr>
          </a:lnRef>
          <a:fillRef idx="0">
            <a:scrgbClr r="0" g="0" b="0"/>
          </a:fillRef>
          <a:effectRef idx="0">
            <a:scrgbClr r="0" g="0" b="0"/>
          </a:effectRef>
          <a:fontRef idx="minor">
            <a:schemeClr val="tx1">
              <a:hueOff val="0"/>
              <a:satOff val="0"/>
              <a:lumOff val="0"/>
              <a:alphaOff val="0"/>
            </a:schemeClr>
          </a:fontRef>
        </p:style>
      </p:sp>
      <p:sp>
        <p:nvSpPr>
          <p:cNvPr id="8" name="Freeform 7"/>
          <p:cNvSpPr/>
          <p:nvPr/>
        </p:nvSpPr>
        <p:spPr>
          <a:xfrm>
            <a:off x="6578463" y="5261706"/>
            <a:ext cx="2167962" cy="1409175"/>
          </a:xfrm>
          <a:custGeom>
            <a:avLst/>
            <a:gdLst>
              <a:gd name="connsiteX0" fmla="*/ 0 w 2167962"/>
              <a:gd name="connsiteY0" fmla="*/ 234867 h 1409175"/>
              <a:gd name="connsiteX1" fmla="*/ 234867 w 2167962"/>
              <a:gd name="connsiteY1" fmla="*/ 0 h 1409175"/>
              <a:gd name="connsiteX2" fmla="*/ 1933095 w 2167962"/>
              <a:gd name="connsiteY2" fmla="*/ 0 h 1409175"/>
              <a:gd name="connsiteX3" fmla="*/ 2167962 w 2167962"/>
              <a:gd name="connsiteY3" fmla="*/ 234867 h 1409175"/>
              <a:gd name="connsiteX4" fmla="*/ 2167962 w 2167962"/>
              <a:gd name="connsiteY4" fmla="*/ 1174308 h 1409175"/>
              <a:gd name="connsiteX5" fmla="*/ 1933095 w 2167962"/>
              <a:gd name="connsiteY5" fmla="*/ 1409175 h 1409175"/>
              <a:gd name="connsiteX6" fmla="*/ 234867 w 2167962"/>
              <a:gd name="connsiteY6" fmla="*/ 1409175 h 1409175"/>
              <a:gd name="connsiteX7" fmla="*/ 0 w 2167962"/>
              <a:gd name="connsiteY7" fmla="*/ 1174308 h 1409175"/>
              <a:gd name="connsiteX8" fmla="*/ 0 w 2167962"/>
              <a:gd name="connsiteY8" fmla="*/ 234867 h 140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962" h="1409175">
                <a:moveTo>
                  <a:pt x="0" y="234867"/>
                </a:moveTo>
                <a:cubicBezTo>
                  <a:pt x="0" y="105154"/>
                  <a:pt x="105154" y="0"/>
                  <a:pt x="234867" y="0"/>
                </a:cubicBezTo>
                <a:lnTo>
                  <a:pt x="1933095" y="0"/>
                </a:lnTo>
                <a:cubicBezTo>
                  <a:pt x="2062808" y="0"/>
                  <a:pt x="2167962" y="105154"/>
                  <a:pt x="2167962" y="234867"/>
                </a:cubicBezTo>
                <a:lnTo>
                  <a:pt x="2167962" y="1174308"/>
                </a:lnTo>
                <a:cubicBezTo>
                  <a:pt x="2167962" y="1304021"/>
                  <a:pt x="2062808" y="1409175"/>
                  <a:pt x="1933095" y="1409175"/>
                </a:cubicBezTo>
                <a:lnTo>
                  <a:pt x="234867" y="1409175"/>
                </a:lnTo>
                <a:cubicBezTo>
                  <a:pt x="105154" y="1409175"/>
                  <a:pt x="0" y="1304021"/>
                  <a:pt x="0" y="1174308"/>
                </a:cubicBezTo>
                <a:lnTo>
                  <a:pt x="0" y="234867"/>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25940" tIns="125940" rIns="125940" bIns="125940" numCol="1" spcCol="1270" anchor="ctr" anchorCtr="0">
            <a:noAutofit/>
          </a:bodyPr>
          <a:lstStyle/>
          <a:p>
            <a:pPr algn="ctr" defTabSz="666750">
              <a:lnSpc>
                <a:spcPct val="90000"/>
              </a:lnSpc>
              <a:spcBef>
                <a:spcPct val="0"/>
              </a:spcBef>
              <a:spcAft>
                <a:spcPct val="35000"/>
              </a:spcAft>
            </a:pPr>
            <a:r>
              <a:rPr lang="en-US" sz="1500" dirty="0"/>
              <a:t>Societal Concept-Develop </a:t>
            </a:r>
            <a:r>
              <a:rPr lang="en-US" sz="1500" dirty="0" err="1"/>
              <a:t>programme</a:t>
            </a:r>
            <a:r>
              <a:rPr lang="en-US" sz="1500" dirty="0"/>
              <a:t> to meet  consumer and social needs.</a:t>
            </a:r>
          </a:p>
        </p:txBody>
      </p:sp>
      <p:sp>
        <p:nvSpPr>
          <p:cNvPr id="9" name="Freeform 8"/>
          <p:cNvSpPr/>
          <p:nvPr/>
        </p:nvSpPr>
        <p:spPr>
          <a:xfrm>
            <a:off x="3195759" y="877250"/>
            <a:ext cx="5626308" cy="5626308"/>
          </a:xfrm>
          <a:custGeom>
            <a:avLst/>
            <a:gdLst/>
            <a:ahLst/>
            <a:cxnLst/>
            <a:rect l="0" t="0" r="0" b="0"/>
            <a:pathLst>
              <a:path>
                <a:moveTo>
                  <a:pt x="3371544" y="5570333"/>
                </a:moveTo>
                <a:arcTo wR="2813154" hR="2813154" stAng="4713071" swAng="1373858"/>
              </a:path>
            </a:pathLst>
          </a:custGeom>
          <a:noFill/>
        </p:spPr>
        <p:style>
          <a:lnRef idx="1">
            <a:schemeClr val="accent4">
              <a:hueOff val="-949080"/>
              <a:satOff val="-1574"/>
              <a:lumOff val="1961"/>
              <a:alphaOff val="0"/>
            </a:schemeClr>
          </a:lnRef>
          <a:fillRef idx="0">
            <a:scrgbClr r="0" g="0" b="0"/>
          </a:fillRef>
          <a:effectRef idx="0">
            <a:scrgbClr r="0" g="0" b="0"/>
          </a:effectRef>
          <a:fontRef idx="minor">
            <a:schemeClr val="tx1">
              <a:hueOff val="0"/>
              <a:satOff val="0"/>
              <a:lumOff val="0"/>
              <a:alphaOff val="0"/>
            </a:schemeClr>
          </a:fontRef>
        </p:style>
      </p:sp>
      <p:sp>
        <p:nvSpPr>
          <p:cNvPr id="10" name="Freeform 9"/>
          <p:cNvSpPr/>
          <p:nvPr/>
        </p:nvSpPr>
        <p:spPr>
          <a:xfrm>
            <a:off x="3271402" y="5261706"/>
            <a:ext cx="2167962" cy="1409175"/>
          </a:xfrm>
          <a:custGeom>
            <a:avLst/>
            <a:gdLst>
              <a:gd name="connsiteX0" fmla="*/ 0 w 2167962"/>
              <a:gd name="connsiteY0" fmla="*/ 234867 h 1409175"/>
              <a:gd name="connsiteX1" fmla="*/ 234867 w 2167962"/>
              <a:gd name="connsiteY1" fmla="*/ 0 h 1409175"/>
              <a:gd name="connsiteX2" fmla="*/ 1933095 w 2167962"/>
              <a:gd name="connsiteY2" fmla="*/ 0 h 1409175"/>
              <a:gd name="connsiteX3" fmla="*/ 2167962 w 2167962"/>
              <a:gd name="connsiteY3" fmla="*/ 234867 h 1409175"/>
              <a:gd name="connsiteX4" fmla="*/ 2167962 w 2167962"/>
              <a:gd name="connsiteY4" fmla="*/ 1174308 h 1409175"/>
              <a:gd name="connsiteX5" fmla="*/ 1933095 w 2167962"/>
              <a:gd name="connsiteY5" fmla="*/ 1409175 h 1409175"/>
              <a:gd name="connsiteX6" fmla="*/ 234867 w 2167962"/>
              <a:gd name="connsiteY6" fmla="*/ 1409175 h 1409175"/>
              <a:gd name="connsiteX7" fmla="*/ 0 w 2167962"/>
              <a:gd name="connsiteY7" fmla="*/ 1174308 h 1409175"/>
              <a:gd name="connsiteX8" fmla="*/ 0 w 2167962"/>
              <a:gd name="connsiteY8" fmla="*/ 234867 h 140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962" h="1409175">
                <a:moveTo>
                  <a:pt x="0" y="234867"/>
                </a:moveTo>
                <a:cubicBezTo>
                  <a:pt x="0" y="105154"/>
                  <a:pt x="105154" y="0"/>
                  <a:pt x="234867" y="0"/>
                </a:cubicBezTo>
                <a:lnTo>
                  <a:pt x="1933095" y="0"/>
                </a:lnTo>
                <a:cubicBezTo>
                  <a:pt x="2062808" y="0"/>
                  <a:pt x="2167962" y="105154"/>
                  <a:pt x="2167962" y="234867"/>
                </a:cubicBezTo>
                <a:lnTo>
                  <a:pt x="2167962" y="1174308"/>
                </a:lnTo>
                <a:cubicBezTo>
                  <a:pt x="2167962" y="1304021"/>
                  <a:pt x="2062808" y="1409175"/>
                  <a:pt x="1933095" y="1409175"/>
                </a:cubicBezTo>
                <a:lnTo>
                  <a:pt x="234867" y="1409175"/>
                </a:lnTo>
                <a:cubicBezTo>
                  <a:pt x="105154" y="1409175"/>
                  <a:pt x="0" y="1304021"/>
                  <a:pt x="0" y="1174308"/>
                </a:cubicBezTo>
                <a:lnTo>
                  <a:pt x="0" y="234867"/>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25940" tIns="125940" rIns="125940" bIns="125940" numCol="1" spcCol="1270" anchor="ctr" anchorCtr="0">
            <a:noAutofit/>
          </a:bodyPr>
          <a:lstStyle/>
          <a:p>
            <a:pPr algn="ctr" defTabSz="666750">
              <a:lnSpc>
                <a:spcPct val="90000"/>
              </a:lnSpc>
              <a:spcBef>
                <a:spcPct val="0"/>
              </a:spcBef>
              <a:spcAft>
                <a:spcPct val="35000"/>
              </a:spcAft>
            </a:pPr>
            <a:r>
              <a:rPr lang="en-US" sz="1500" dirty="0"/>
              <a:t>Marketing Concept- Customer Centricity</a:t>
            </a:r>
          </a:p>
        </p:txBody>
      </p:sp>
      <p:sp>
        <p:nvSpPr>
          <p:cNvPr id="11" name="Freeform 10"/>
          <p:cNvSpPr/>
          <p:nvPr/>
        </p:nvSpPr>
        <p:spPr>
          <a:xfrm>
            <a:off x="3195759" y="877250"/>
            <a:ext cx="5626308" cy="5626308"/>
          </a:xfrm>
          <a:custGeom>
            <a:avLst/>
            <a:gdLst/>
            <a:ahLst/>
            <a:cxnLst/>
            <a:rect l="0" t="0" r="0" b="0"/>
            <a:pathLst>
              <a:path>
                <a:moveTo>
                  <a:pt x="469729" y="4369495"/>
                </a:moveTo>
                <a:arcTo wR="2813154" hR="2813154" stAng="8784638" swAng="2194781"/>
              </a:path>
            </a:pathLst>
          </a:custGeom>
          <a:noFill/>
        </p:spPr>
        <p:style>
          <a:lnRef idx="1">
            <a:schemeClr val="accent4">
              <a:hueOff val="-1423620"/>
              <a:satOff val="-2361"/>
              <a:lumOff val="2941"/>
              <a:alphaOff val="0"/>
            </a:schemeClr>
          </a:lnRef>
          <a:fillRef idx="0">
            <a:scrgbClr r="0" g="0" b="0"/>
          </a:fillRef>
          <a:effectRef idx="0">
            <a:scrgbClr r="0" g="0" b="0"/>
          </a:effectRef>
          <a:fontRef idx="minor">
            <a:schemeClr val="tx1">
              <a:hueOff val="0"/>
              <a:satOff val="0"/>
              <a:lumOff val="0"/>
              <a:alphaOff val="0"/>
            </a:schemeClr>
          </a:fontRef>
        </p:style>
      </p:sp>
      <p:sp>
        <p:nvSpPr>
          <p:cNvPr id="12" name="Freeform 11"/>
          <p:cNvSpPr/>
          <p:nvPr/>
        </p:nvSpPr>
        <p:spPr>
          <a:xfrm>
            <a:off x="2249463" y="2116504"/>
            <a:ext cx="2167962" cy="1409175"/>
          </a:xfrm>
          <a:custGeom>
            <a:avLst/>
            <a:gdLst>
              <a:gd name="connsiteX0" fmla="*/ 0 w 2167962"/>
              <a:gd name="connsiteY0" fmla="*/ 234867 h 1409175"/>
              <a:gd name="connsiteX1" fmla="*/ 234867 w 2167962"/>
              <a:gd name="connsiteY1" fmla="*/ 0 h 1409175"/>
              <a:gd name="connsiteX2" fmla="*/ 1933095 w 2167962"/>
              <a:gd name="connsiteY2" fmla="*/ 0 h 1409175"/>
              <a:gd name="connsiteX3" fmla="*/ 2167962 w 2167962"/>
              <a:gd name="connsiteY3" fmla="*/ 234867 h 1409175"/>
              <a:gd name="connsiteX4" fmla="*/ 2167962 w 2167962"/>
              <a:gd name="connsiteY4" fmla="*/ 1174308 h 1409175"/>
              <a:gd name="connsiteX5" fmla="*/ 1933095 w 2167962"/>
              <a:gd name="connsiteY5" fmla="*/ 1409175 h 1409175"/>
              <a:gd name="connsiteX6" fmla="*/ 234867 w 2167962"/>
              <a:gd name="connsiteY6" fmla="*/ 1409175 h 1409175"/>
              <a:gd name="connsiteX7" fmla="*/ 0 w 2167962"/>
              <a:gd name="connsiteY7" fmla="*/ 1174308 h 1409175"/>
              <a:gd name="connsiteX8" fmla="*/ 0 w 2167962"/>
              <a:gd name="connsiteY8" fmla="*/ 234867 h 140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962" h="1409175">
                <a:moveTo>
                  <a:pt x="0" y="234867"/>
                </a:moveTo>
                <a:cubicBezTo>
                  <a:pt x="0" y="105154"/>
                  <a:pt x="105154" y="0"/>
                  <a:pt x="234867" y="0"/>
                </a:cubicBezTo>
                <a:lnTo>
                  <a:pt x="1933095" y="0"/>
                </a:lnTo>
                <a:cubicBezTo>
                  <a:pt x="2062808" y="0"/>
                  <a:pt x="2167962" y="105154"/>
                  <a:pt x="2167962" y="234867"/>
                </a:cubicBezTo>
                <a:lnTo>
                  <a:pt x="2167962" y="1174308"/>
                </a:lnTo>
                <a:cubicBezTo>
                  <a:pt x="2167962" y="1304021"/>
                  <a:pt x="2062808" y="1409175"/>
                  <a:pt x="1933095" y="1409175"/>
                </a:cubicBezTo>
                <a:lnTo>
                  <a:pt x="234867" y="1409175"/>
                </a:lnTo>
                <a:cubicBezTo>
                  <a:pt x="105154" y="1409175"/>
                  <a:pt x="0" y="1304021"/>
                  <a:pt x="0" y="1174308"/>
                </a:cubicBezTo>
                <a:lnTo>
                  <a:pt x="0" y="234867"/>
                </a:lnTo>
                <a:close/>
              </a:path>
            </a:pathLst>
          </a:custGeom>
        </p:spPr>
        <p:style>
          <a:lnRef idx="2">
            <a:schemeClr val="lt1">
              <a:hueOff val="0"/>
              <a:satOff val="0"/>
              <a:lumOff val="0"/>
              <a:alphaOff val="0"/>
            </a:schemeClr>
          </a:lnRef>
          <a:fillRef idx="1">
            <a:schemeClr val="accent4">
              <a:hueOff val="-1898160"/>
              <a:satOff val="-3148"/>
              <a:lumOff val="3921"/>
              <a:alphaOff val="0"/>
            </a:schemeClr>
          </a:fillRef>
          <a:effectRef idx="0">
            <a:schemeClr val="accent4">
              <a:hueOff val="-1898160"/>
              <a:satOff val="-3148"/>
              <a:lumOff val="3921"/>
              <a:alphaOff val="0"/>
            </a:schemeClr>
          </a:effectRef>
          <a:fontRef idx="minor">
            <a:schemeClr val="lt1"/>
          </a:fontRef>
        </p:style>
        <p:txBody>
          <a:bodyPr spcFirstLastPara="0" vert="horz" wrap="square" lIns="125940" tIns="125940" rIns="125940" bIns="125940" numCol="1" spcCol="1270" anchor="ctr" anchorCtr="0">
            <a:noAutofit/>
          </a:bodyPr>
          <a:lstStyle/>
          <a:p>
            <a:pPr lvl="0" algn="ctr" defTabSz="666750">
              <a:lnSpc>
                <a:spcPct val="90000"/>
              </a:lnSpc>
              <a:spcBef>
                <a:spcPct val="0"/>
              </a:spcBef>
              <a:spcAft>
                <a:spcPct val="35000"/>
              </a:spcAft>
            </a:pPr>
            <a:r>
              <a:rPr lang="en-US" sz="1500" kern="1200" dirty="0" smtClean="0"/>
              <a:t>Product Concept- P</a:t>
            </a:r>
            <a:r>
              <a:rPr lang="en-US" sz="1500" b="0" i="0" kern="1200" dirty="0" smtClean="0"/>
              <a:t>roduce only that is desired by the consumer.</a:t>
            </a:r>
            <a:endParaRPr lang="en-US" sz="1500" kern="1200" dirty="0"/>
          </a:p>
        </p:txBody>
      </p:sp>
      <p:sp>
        <p:nvSpPr>
          <p:cNvPr id="13" name="Freeform 12"/>
          <p:cNvSpPr/>
          <p:nvPr/>
        </p:nvSpPr>
        <p:spPr>
          <a:xfrm>
            <a:off x="3195759" y="877250"/>
            <a:ext cx="5626308" cy="5626308"/>
          </a:xfrm>
          <a:custGeom>
            <a:avLst/>
            <a:gdLst/>
            <a:ahLst/>
            <a:cxnLst/>
            <a:rect l="0" t="0" r="0" b="0"/>
            <a:pathLst>
              <a:path>
                <a:moveTo>
                  <a:pt x="490548" y="1225912"/>
                </a:moveTo>
                <a:arcTo wR="2813154" hR="2813154" stAng="12860895" swAng="1959557"/>
              </a:path>
            </a:pathLst>
          </a:custGeom>
          <a:noFill/>
        </p:spPr>
        <p:style>
          <a:lnRef idx="1">
            <a:schemeClr val="accent4">
              <a:hueOff val="-1898160"/>
              <a:satOff val="-3148"/>
              <a:lumOff val="3921"/>
              <a:alphaOff val="0"/>
            </a:schemeClr>
          </a:lnRef>
          <a:fillRef idx="0">
            <a:scrgbClr r="0" g="0" b="0"/>
          </a:fillRef>
          <a:effectRef idx="0">
            <a:scrgbClr r="0" g="0" b="0"/>
          </a:effectRef>
          <a:fontRef idx="minor">
            <a:schemeClr val="tx1">
              <a:hueOff val="0"/>
              <a:satOff val="0"/>
              <a:lumOff val="0"/>
              <a:alphaOff val="0"/>
            </a:schemeClr>
          </a:fontRef>
        </p:style>
      </p:sp>
      <p:sp>
        <p:nvSpPr>
          <p:cNvPr id="14" name="TextBox 13"/>
          <p:cNvSpPr txBox="1"/>
          <p:nvPr/>
        </p:nvSpPr>
        <p:spPr>
          <a:xfrm>
            <a:off x="7341767" y="388881"/>
            <a:ext cx="1231427" cy="738664"/>
          </a:xfrm>
          <a:prstGeom prst="rect">
            <a:avLst/>
          </a:prstGeom>
          <a:solidFill>
            <a:schemeClr val="tx1"/>
          </a:solidFill>
        </p:spPr>
        <p:txBody>
          <a:bodyPr wrap="none" rtlCol="0">
            <a:spAutoFit/>
          </a:bodyPr>
          <a:lstStyle>
            <a:defPPr>
              <a:defRPr lang="en-US"/>
            </a:defPPr>
            <a:lvl1pPr algn="ctr">
              <a:defRPr sz="1400">
                <a:solidFill>
                  <a:schemeClr val="bg1"/>
                </a:solidFill>
              </a:defRPr>
            </a:lvl1pPr>
          </a:lstStyle>
          <a:p>
            <a:r>
              <a:rPr lang="en-US" dirty="0"/>
              <a:t>-Ops Oriented</a:t>
            </a:r>
            <a:endParaRPr lang="en-IN" dirty="0"/>
          </a:p>
          <a:p>
            <a:r>
              <a:rPr lang="en-IN" dirty="0"/>
              <a:t>-</a:t>
            </a:r>
            <a:r>
              <a:rPr lang="en-US" dirty="0"/>
              <a:t>Cheap / Mass</a:t>
            </a:r>
          </a:p>
          <a:p>
            <a:r>
              <a:rPr lang="en-US" dirty="0"/>
              <a:t>-Availability  </a:t>
            </a:r>
          </a:p>
        </p:txBody>
      </p:sp>
      <p:sp>
        <p:nvSpPr>
          <p:cNvPr id="15" name="TextBox 14"/>
          <p:cNvSpPr txBox="1"/>
          <p:nvPr/>
        </p:nvSpPr>
        <p:spPr>
          <a:xfrm>
            <a:off x="663105" y="2344037"/>
            <a:ext cx="1373004" cy="954107"/>
          </a:xfrm>
          <a:prstGeom prst="rect">
            <a:avLst/>
          </a:prstGeom>
          <a:solidFill>
            <a:schemeClr val="tx1"/>
          </a:solidFill>
        </p:spPr>
        <p:txBody>
          <a:bodyPr wrap="none" rtlCol="0">
            <a:spAutoFit/>
          </a:bodyPr>
          <a:lstStyle>
            <a:defPPr>
              <a:defRPr lang="en-US"/>
            </a:defPPr>
            <a:lvl1pPr algn="ctr">
              <a:defRPr sz="1400"/>
            </a:lvl1pPr>
          </a:lstStyle>
          <a:p>
            <a:r>
              <a:rPr lang="en-US" dirty="0">
                <a:solidFill>
                  <a:schemeClr val="bg1"/>
                </a:solidFill>
              </a:rPr>
              <a:t>-Customer focus</a:t>
            </a:r>
            <a:endParaRPr lang="en-IN" dirty="0">
              <a:solidFill>
                <a:schemeClr val="bg1"/>
              </a:solidFill>
            </a:endParaRPr>
          </a:p>
          <a:p>
            <a:r>
              <a:rPr lang="en-IN" dirty="0">
                <a:solidFill>
                  <a:schemeClr val="bg1"/>
                </a:solidFill>
              </a:rPr>
              <a:t>-</a:t>
            </a:r>
            <a:r>
              <a:rPr lang="en-US" dirty="0">
                <a:solidFill>
                  <a:schemeClr val="bg1"/>
                </a:solidFill>
              </a:rPr>
              <a:t>Quality</a:t>
            </a:r>
          </a:p>
          <a:p>
            <a:r>
              <a:rPr lang="en-US" dirty="0">
                <a:solidFill>
                  <a:schemeClr val="bg1"/>
                </a:solidFill>
              </a:rPr>
              <a:t>-Performance</a:t>
            </a:r>
          </a:p>
          <a:p>
            <a:r>
              <a:rPr lang="en-US" dirty="0">
                <a:solidFill>
                  <a:schemeClr val="bg1"/>
                </a:solidFill>
              </a:rPr>
              <a:t>-Innovation  </a:t>
            </a:r>
          </a:p>
        </p:txBody>
      </p:sp>
      <p:sp>
        <p:nvSpPr>
          <p:cNvPr id="16" name="TextBox 15"/>
          <p:cNvSpPr txBox="1"/>
          <p:nvPr/>
        </p:nvSpPr>
        <p:spPr>
          <a:xfrm>
            <a:off x="9837591" y="2236314"/>
            <a:ext cx="2167452" cy="1169551"/>
          </a:xfrm>
          <a:prstGeom prst="rect">
            <a:avLst/>
          </a:prstGeom>
          <a:solidFill>
            <a:schemeClr val="tx1"/>
          </a:solidFill>
        </p:spPr>
        <p:txBody>
          <a:bodyPr wrap="none" rtlCol="0">
            <a:spAutoFit/>
          </a:bodyPr>
          <a:lstStyle>
            <a:defPPr>
              <a:defRPr lang="en-US"/>
            </a:defPPr>
            <a:lvl1pPr algn="ctr">
              <a:defRPr sz="1400">
                <a:solidFill>
                  <a:schemeClr val="bg1"/>
                </a:solidFill>
              </a:defRPr>
            </a:lvl1pPr>
          </a:lstStyle>
          <a:p>
            <a:r>
              <a:rPr lang="en-US" dirty="0"/>
              <a:t>-AIDA model</a:t>
            </a:r>
          </a:p>
          <a:p>
            <a:r>
              <a:rPr lang="en-US" dirty="0"/>
              <a:t>-Persuasion</a:t>
            </a:r>
          </a:p>
          <a:p>
            <a:r>
              <a:rPr lang="en-US" dirty="0"/>
              <a:t>-Ad drive consumption</a:t>
            </a:r>
          </a:p>
          <a:p>
            <a:r>
              <a:rPr lang="en-US" dirty="0"/>
              <a:t>-Over capacity</a:t>
            </a:r>
          </a:p>
          <a:p>
            <a:r>
              <a:rPr lang="en-US" dirty="0"/>
              <a:t>-”The not needed product”</a:t>
            </a:r>
            <a:endParaRPr lang="en-IN" dirty="0"/>
          </a:p>
        </p:txBody>
      </p:sp>
      <p:sp>
        <p:nvSpPr>
          <p:cNvPr id="17" name="TextBox 16"/>
          <p:cNvSpPr txBox="1"/>
          <p:nvPr/>
        </p:nvSpPr>
        <p:spPr>
          <a:xfrm>
            <a:off x="774802" y="5450535"/>
            <a:ext cx="2477408" cy="954107"/>
          </a:xfrm>
          <a:prstGeom prst="rect">
            <a:avLst/>
          </a:prstGeom>
          <a:solidFill>
            <a:schemeClr val="tx1"/>
          </a:solidFill>
        </p:spPr>
        <p:txBody>
          <a:bodyPr wrap="none" rtlCol="0">
            <a:spAutoFit/>
          </a:bodyPr>
          <a:lstStyle>
            <a:defPPr>
              <a:defRPr lang="en-US"/>
            </a:defPPr>
            <a:lvl1pPr algn="ctr">
              <a:defRPr sz="1400">
                <a:solidFill>
                  <a:schemeClr val="bg1"/>
                </a:solidFill>
              </a:defRPr>
            </a:lvl1pPr>
          </a:lstStyle>
          <a:p>
            <a:r>
              <a:rPr lang="en-US" dirty="0"/>
              <a:t>Value Proposition</a:t>
            </a:r>
          </a:p>
          <a:p>
            <a:r>
              <a:rPr lang="en-US" dirty="0"/>
              <a:t>Competition</a:t>
            </a:r>
          </a:p>
          <a:p>
            <a:r>
              <a:rPr lang="en-US" dirty="0"/>
              <a:t>Preferred Options</a:t>
            </a:r>
          </a:p>
          <a:p>
            <a:r>
              <a:rPr lang="en-US" dirty="0"/>
              <a:t>Same Prod-Differing Value Prop</a:t>
            </a:r>
          </a:p>
        </p:txBody>
      </p:sp>
      <p:sp>
        <p:nvSpPr>
          <p:cNvPr id="18" name="TextBox 17"/>
          <p:cNvSpPr txBox="1"/>
          <p:nvPr/>
        </p:nvSpPr>
        <p:spPr>
          <a:xfrm>
            <a:off x="8894895" y="5438743"/>
            <a:ext cx="1231363" cy="738664"/>
          </a:xfrm>
          <a:prstGeom prst="rect">
            <a:avLst/>
          </a:prstGeom>
          <a:solidFill>
            <a:schemeClr val="tx1"/>
          </a:solidFill>
        </p:spPr>
        <p:txBody>
          <a:bodyPr wrap="none" rtlCol="0">
            <a:spAutoFit/>
          </a:bodyPr>
          <a:lstStyle>
            <a:defPPr>
              <a:defRPr lang="en-US"/>
            </a:defPPr>
            <a:lvl1pPr algn="ctr">
              <a:defRPr sz="1400">
                <a:solidFill>
                  <a:schemeClr val="bg1"/>
                </a:solidFill>
              </a:defRPr>
            </a:lvl1pPr>
          </a:lstStyle>
          <a:p>
            <a:r>
              <a:rPr lang="en-US" dirty="0"/>
              <a:t>-Stakeholders</a:t>
            </a:r>
          </a:p>
          <a:p>
            <a:r>
              <a:rPr lang="en-US" dirty="0"/>
              <a:t>-Progressive</a:t>
            </a:r>
          </a:p>
          <a:p>
            <a:r>
              <a:rPr lang="en-US" dirty="0"/>
              <a:t>-Give and take</a:t>
            </a:r>
            <a:endParaRPr lang="en-IN" dirty="0"/>
          </a:p>
        </p:txBody>
      </p:sp>
    </p:spTree>
    <p:extLst>
      <p:ext uri="{BB962C8B-B14F-4D97-AF65-F5344CB8AC3E}">
        <p14:creationId xmlns:p14="http://schemas.microsoft.com/office/powerpoint/2010/main" val="72397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arn(inVertic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arn(inVertical)">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14" grpId="0" animBg="1"/>
      <p:bldP spid="15" grpId="0" animBg="1"/>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mix- Product -Service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0360473"/>
              </p:ext>
            </p:extLst>
          </p:nvPr>
        </p:nvGraphicFramePr>
        <p:xfrm>
          <a:off x="1867991" y="2021571"/>
          <a:ext cx="8138158" cy="2966720"/>
        </p:xfrm>
        <a:graphic>
          <a:graphicData uri="http://schemas.openxmlformats.org/drawingml/2006/table">
            <a:tbl>
              <a:tblPr firstRow="1" bandRow="1">
                <a:tableStyleId>{7DF18680-E054-41AD-8BC1-D1AEF772440D}</a:tableStyleId>
              </a:tblPr>
              <a:tblGrid>
                <a:gridCol w="4069079">
                  <a:extLst>
                    <a:ext uri="{9D8B030D-6E8A-4147-A177-3AD203B41FA5}">
                      <a16:colId xmlns:a16="http://schemas.microsoft.com/office/drawing/2014/main" val="3276653257"/>
                    </a:ext>
                  </a:extLst>
                </a:gridCol>
                <a:gridCol w="4069079">
                  <a:extLst>
                    <a:ext uri="{9D8B030D-6E8A-4147-A177-3AD203B41FA5}">
                      <a16:colId xmlns:a16="http://schemas.microsoft.com/office/drawing/2014/main" val="1195966892"/>
                    </a:ext>
                  </a:extLst>
                </a:gridCol>
              </a:tblGrid>
              <a:tr h="370840">
                <a:tc>
                  <a:txBody>
                    <a:bodyPr/>
                    <a:lstStyle/>
                    <a:p>
                      <a:pPr algn="l"/>
                      <a:r>
                        <a:rPr lang="en-US" dirty="0" smtClean="0"/>
                        <a:t>Tangible- 4</a:t>
                      </a:r>
                      <a:endParaRPr lang="en-IN" dirty="0"/>
                    </a:p>
                  </a:txBody>
                  <a:tcPr/>
                </a:tc>
                <a:tc>
                  <a:txBody>
                    <a:bodyPr/>
                    <a:lstStyle/>
                    <a:p>
                      <a:pPr algn="l"/>
                      <a:r>
                        <a:rPr lang="en-US" dirty="0" smtClean="0"/>
                        <a:t>Intangible-7</a:t>
                      </a:r>
                      <a:endParaRPr lang="en-IN" dirty="0"/>
                    </a:p>
                  </a:txBody>
                  <a:tcPr/>
                </a:tc>
                <a:extLst>
                  <a:ext uri="{0D108BD9-81ED-4DB2-BD59-A6C34878D82A}">
                    <a16:rowId xmlns:a16="http://schemas.microsoft.com/office/drawing/2014/main" val="2961778379"/>
                  </a:ext>
                </a:extLst>
              </a:tr>
              <a:tr h="370840">
                <a:tc>
                  <a:txBody>
                    <a:bodyPr/>
                    <a:lstStyle/>
                    <a:p>
                      <a:pPr algn="l"/>
                      <a:r>
                        <a:rPr lang="en-US" dirty="0" smtClean="0"/>
                        <a:t>Product</a:t>
                      </a:r>
                      <a:endParaRPr lang="en-IN" dirty="0"/>
                    </a:p>
                  </a:txBody>
                  <a:tcPr/>
                </a:tc>
                <a:tc>
                  <a:txBody>
                    <a:bodyPr/>
                    <a:lstStyle/>
                    <a:p>
                      <a:pPr algn="l"/>
                      <a:endParaRPr lang="en-IN"/>
                    </a:p>
                  </a:txBody>
                  <a:tcPr/>
                </a:tc>
                <a:extLst>
                  <a:ext uri="{0D108BD9-81ED-4DB2-BD59-A6C34878D82A}">
                    <a16:rowId xmlns:a16="http://schemas.microsoft.com/office/drawing/2014/main" val="2501818903"/>
                  </a:ext>
                </a:extLst>
              </a:tr>
              <a:tr h="370840">
                <a:tc>
                  <a:txBody>
                    <a:bodyPr/>
                    <a:lstStyle/>
                    <a:p>
                      <a:pPr algn="l"/>
                      <a:r>
                        <a:rPr lang="en-US" dirty="0" smtClean="0"/>
                        <a:t>Price</a:t>
                      </a:r>
                      <a:endParaRPr lang="en-IN" dirty="0"/>
                    </a:p>
                  </a:txBody>
                  <a:tcPr/>
                </a:tc>
                <a:tc>
                  <a:txBody>
                    <a:bodyPr/>
                    <a:lstStyle/>
                    <a:p>
                      <a:pPr algn="l"/>
                      <a:endParaRPr lang="en-IN" dirty="0"/>
                    </a:p>
                  </a:txBody>
                  <a:tcPr/>
                </a:tc>
                <a:extLst>
                  <a:ext uri="{0D108BD9-81ED-4DB2-BD59-A6C34878D82A}">
                    <a16:rowId xmlns:a16="http://schemas.microsoft.com/office/drawing/2014/main" val="104565172"/>
                  </a:ext>
                </a:extLst>
              </a:tr>
              <a:tr h="370840">
                <a:tc>
                  <a:txBody>
                    <a:bodyPr/>
                    <a:lstStyle/>
                    <a:p>
                      <a:pPr algn="l"/>
                      <a:r>
                        <a:rPr lang="en-US" dirty="0" smtClean="0"/>
                        <a:t>Promotion</a:t>
                      </a:r>
                      <a:endParaRPr lang="en-IN" dirty="0"/>
                    </a:p>
                  </a:txBody>
                  <a:tcPr/>
                </a:tc>
                <a:tc>
                  <a:txBody>
                    <a:bodyPr/>
                    <a:lstStyle/>
                    <a:p>
                      <a:pPr algn="l"/>
                      <a:endParaRPr lang="en-IN" dirty="0"/>
                    </a:p>
                  </a:txBody>
                  <a:tcPr/>
                </a:tc>
                <a:extLst>
                  <a:ext uri="{0D108BD9-81ED-4DB2-BD59-A6C34878D82A}">
                    <a16:rowId xmlns:a16="http://schemas.microsoft.com/office/drawing/2014/main" val="2409496053"/>
                  </a:ext>
                </a:extLst>
              </a:tr>
              <a:tr h="370840">
                <a:tc>
                  <a:txBody>
                    <a:bodyPr/>
                    <a:lstStyle/>
                    <a:p>
                      <a:pPr algn="l"/>
                      <a:r>
                        <a:rPr lang="en-US" dirty="0" smtClean="0"/>
                        <a:t>Place</a:t>
                      </a:r>
                      <a:endParaRPr lang="en-IN" dirty="0"/>
                    </a:p>
                  </a:txBody>
                  <a:tcPr/>
                </a:tc>
                <a:tc>
                  <a:txBody>
                    <a:bodyPr/>
                    <a:lstStyle/>
                    <a:p>
                      <a:pPr algn="l"/>
                      <a:endParaRPr lang="en-IN" dirty="0"/>
                    </a:p>
                  </a:txBody>
                  <a:tcPr/>
                </a:tc>
                <a:extLst>
                  <a:ext uri="{0D108BD9-81ED-4DB2-BD59-A6C34878D82A}">
                    <a16:rowId xmlns:a16="http://schemas.microsoft.com/office/drawing/2014/main" val="160462887"/>
                  </a:ext>
                </a:extLst>
              </a:tr>
              <a:tr h="370840">
                <a:tc>
                  <a:txBody>
                    <a:bodyPr/>
                    <a:lstStyle/>
                    <a:p>
                      <a:pPr algn="l"/>
                      <a:endParaRPr lang="en-IN" dirty="0"/>
                    </a:p>
                  </a:txBody>
                  <a:tcPr/>
                </a:tc>
                <a:tc>
                  <a:txBody>
                    <a:bodyPr/>
                    <a:lstStyle/>
                    <a:p>
                      <a:pPr algn="l"/>
                      <a:r>
                        <a:rPr lang="en-US" dirty="0" smtClean="0"/>
                        <a:t>Physical</a:t>
                      </a:r>
                      <a:r>
                        <a:rPr lang="en-US" baseline="0" dirty="0" smtClean="0"/>
                        <a:t> Evidence</a:t>
                      </a:r>
                      <a:endParaRPr lang="en-IN" dirty="0"/>
                    </a:p>
                  </a:txBody>
                  <a:tcPr/>
                </a:tc>
                <a:extLst>
                  <a:ext uri="{0D108BD9-81ED-4DB2-BD59-A6C34878D82A}">
                    <a16:rowId xmlns:a16="http://schemas.microsoft.com/office/drawing/2014/main" val="3963036395"/>
                  </a:ext>
                </a:extLst>
              </a:tr>
              <a:tr h="370840">
                <a:tc>
                  <a:txBody>
                    <a:bodyPr/>
                    <a:lstStyle/>
                    <a:p>
                      <a:pPr algn="l"/>
                      <a:endParaRPr lang="en-IN" dirty="0"/>
                    </a:p>
                  </a:txBody>
                  <a:tcPr/>
                </a:tc>
                <a:tc>
                  <a:txBody>
                    <a:bodyPr/>
                    <a:lstStyle/>
                    <a:p>
                      <a:pPr algn="l"/>
                      <a:r>
                        <a:rPr lang="en-US" dirty="0" smtClean="0"/>
                        <a:t>Process</a:t>
                      </a:r>
                      <a:endParaRPr lang="en-IN" dirty="0"/>
                    </a:p>
                  </a:txBody>
                  <a:tcPr/>
                </a:tc>
                <a:extLst>
                  <a:ext uri="{0D108BD9-81ED-4DB2-BD59-A6C34878D82A}">
                    <a16:rowId xmlns:a16="http://schemas.microsoft.com/office/drawing/2014/main" val="882180217"/>
                  </a:ext>
                </a:extLst>
              </a:tr>
              <a:tr h="370840">
                <a:tc>
                  <a:txBody>
                    <a:bodyPr/>
                    <a:lstStyle/>
                    <a:p>
                      <a:pPr algn="l"/>
                      <a:endParaRPr lang="en-IN" dirty="0"/>
                    </a:p>
                  </a:txBody>
                  <a:tcPr/>
                </a:tc>
                <a:tc>
                  <a:txBody>
                    <a:bodyPr/>
                    <a:lstStyle/>
                    <a:p>
                      <a:pPr algn="l"/>
                      <a:r>
                        <a:rPr lang="en-US" dirty="0" smtClean="0"/>
                        <a:t>People</a:t>
                      </a:r>
                      <a:endParaRPr lang="en-IN" dirty="0"/>
                    </a:p>
                  </a:txBody>
                  <a:tcPr/>
                </a:tc>
                <a:extLst>
                  <a:ext uri="{0D108BD9-81ED-4DB2-BD59-A6C34878D82A}">
                    <a16:rowId xmlns:a16="http://schemas.microsoft.com/office/drawing/2014/main" val="2176198293"/>
                  </a:ext>
                </a:extLst>
              </a:tr>
            </a:tbl>
          </a:graphicData>
        </a:graphic>
      </p:graphicFrame>
    </p:spTree>
    <p:extLst>
      <p:ext uri="{BB962C8B-B14F-4D97-AF65-F5344CB8AC3E}">
        <p14:creationId xmlns:p14="http://schemas.microsoft.com/office/powerpoint/2010/main" val="1243118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763" y="41569"/>
            <a:ext cx="10515600" cy="790996"/>
          </a:xfrm>
        </p:spPr>
        <p:txBody>
          <a:bodyPr/>
          <a:lstStyle/>
          <a:p>
            <a:r>
              <a:rPr lang="en-US" dirty="0" smtClean="0"/>
              <a:t>Product Vs Service dominance</a:t>
            </a:r>
            <a:endParaRPr lang="en-IN" dirty="0"/>
          </a:p>
        </p:txBody>
      </p:sp>
      <p:cxnSp>
        <p:nvCxnSpPr>
          <p:cNvPr id="5" name="Straight Arrow Connector 4"/>
          <p:cNvCxnSpPr/>
          <p:nvPr/>
        </p:nvCxnSpPr>
        <p:spPr>
          <a:xfrm>
            <a:off x="1711231" y="3566160"/>
            <a:ext cx="8980215" cy="21102"/>
          </a:xfrm>
          <a:prstGeom prst="straightConnector1">
            <a:avLst/>
          </a:prstGeom>
          <a:ln w="50800">
            <a:solidFill>
              <a:schemeClr val="accent1">
                <a:alpha val="93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194560" y="3587262"/>
            <a:ext cx="42203" cy="2335236"/>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955410" y="6147578"/>
            <a:ext cx="530915" cy="369332"/>
          </a:xfrm>
          <a:prstGeom prst="rect">
            <a:avLst/>
          </a:prstGeom>
          <a:noFill/>
        </p:spPr>
        <p:txBody>
          <a:bodyPr wrap="none" rtlCol="0">
            <a:spAutoFit/>
          </a:bodyPr>
          <a:lstStyle/>
          <a:p>
            <a:r>
              <a:rPr lang="en-US" dirty="0" smtClean="0"/>
              <a:t>Salt</a:t>
            </a:r>
            <a:endParaRPr lang="en-IN" dirty="0"/>
          </a:p>
        </p:txBody>
      </p:sp>
      <p:cxnSp>
        <p:nvCxnSpPr>
          <p:cNvPr id="12" name="Straight Arrow Connector 11"/>
          <p:cNvCxnSpPr/>
          <p:nvPr/>
        </p:nvCxnSpPr>
        <p:spPr>
          <a:xfrm>
            <a:off x="2937801" y="3512230"/>
            <a:ext cx="30482" cy="1831146"/>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602523" y="5371505"/>
            <a:ext cx="772969" cy="369332"/>
          </a:xfrm>
          <a:prstGeom prst="rect">
            <a:avLst/>
          </a:prstGeom>
          <a:noFill/>
        </p:spPr>
        <p:txBody>
          <a:bodyPr wrap="none" rtlCol="0">
            <a:spAutoFit/>
          </a:bodyPr>
          <a:lstStyle/>
          <a:p>
            <a:r>
              <a:rPr lang="en-US" dirty="0" smtClean="0"/>
              <a:t>Pulses</a:t>
            </a:r>
            <a:endParaRPr lang="en-IN" dirty="0"/>
          </a:p>
        </p:txBody>
      </p:sp>
      <p:cxnSp>
        <p:nvCxnSpPr>
          <p:cNvPr id="15" name="Straight Arrow Connector 14"/>
          <p:cNvCxnSpPr/>
          <p:nvPr/>
        </p:nvCxnSpPr>
        <p:spPr>
          <a:xfrm>
            <a:off x="3765445" y="3512230"/>
            <a:ext cx="46897" cy="1298921"/>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17632" y="4752530"/>
            <a:ext cx="973856" cy="369332"/>
          </a:xfrm>
          <a:prstGeom prst="rect">
            <a:avLst/>
          </a:prstGeom>
          <a:noFill/>
        </p:spPr>
        <p:txBody>
          <a:bodyPr wrap="none" rtlCol="0">
            <a:spAutoFit/>
          </a:bodyPr>
          <a:lstStyle/>
          <a:p>
            <a:r>
              <a:rPr lang="en-US" dirty="0" smtClean="0"/>
              <a:t>Pet food</a:t>
            </a:r>
            <a:endParaRPr lang="en-IN" dirty="0"/>
          </a:p>
        </p:txBody>
      </p:sp>
      <p:sp>
        <p:nvSpPr>
          <p:cNvPr id="20" name="TextBox 19"/>
          <p:cNvSpPr txBox="1"/>
          <p:nvPr/>
        </p:nvSpPr>
        <p:spPr>
          <a:xfrm>
            <a:off x="4300030" y="4106199"/>
            <a:ext cx="1081835" cy="646331"/>
          </a:xfrm>
          <a:prstGeom prst="rect">
            <a:avLst/>
          </a:prstGeom>
          <a:noFill/>
        </p:spPr>
        <p:txBody>
          <a:bodyPr wrap="none" rtlCol="0">
            <a:spAutoFit/>
          </a:bodyPr>
          <a:lstStyle/>
          <a:p>
            <a:pPr algn="ctr"/>
            <a:r>
              <a:rPr lang="en-US" dirty="0" smtClean="0"/>
              <a:t>Pet </a:t>
            </a:r>
          </a:p>
          <a:p>
            <a:pPr algn="ctr"/>
            <a:r>
              <a:rPr lang="en-US" dirty="0" smtClean="0"/>
              <a:t>grooming</a:t>
            </a:r>
            <a:endParaRPr lang="en-IN" dirty="0"/>
          </a:p>
        </p:txBody>
      </p:sp>
      <p:cxnSp>
        <p:nvCxnSpPr>
          <p:cNvPr id="21" name="Straight Arrow Connector 20"/>
          <p:cNvCxnSpPr/>
          <p:nvPr/>
        </p:nvCxnSpPr>
        <p:spPr>
          <a:xfrm>
            <a:off x="4790036" y="2894037"/>
            <a:ext cx="46897" cy="1298921"/>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317570" y="2532185"/>
            <a:ext cx="22261" cy="1303604"/>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846101" y="3720898"/>
            <a:ext cx="1058816" cy="923330"/>
          </a:xfrm>
          <a:prstGeom prst="rect">
            <a:avLst/>
          </a:prstGeom>
          <a:noFill/>
        </p:spPr>
        <p:txBody>
          <a:bodyPr wrap="none" rtlCol="0">
            <a:spAutoFit/>
          </a:bodyPr>
          <a:lstStyle/>
          <a:p>
            <a:pPr algn="ctr"/>
            <a:r>
              <a:rPr lang="en-US" dirty="0" smtClean="0"/>
              <a:t>Mobile </a:t>
            </a:r>
          </a:p>
          <a:p>
            <a:pPr algn="ctr"/>
            <a:r>
              <a:rPr lang="en-US" dirty="0" smtClean="0"/>
              <a:t>Services, </a:t>
            </a:r>
          </a:p>
          <a:p>
            <a:pPr algn="ctr"/>
            <a:r>
              <a:rPr lang="en-US" dirty="0" smtClean="0"/>
              <a:t>Air travel</a:t>
            </a:r>
            <a:endParaRPr lang="en-IN" dirty="0"/>
          </a:p>
        </p:txBody>
      </p:sp>
      <p:cxnSp>
        <p:nvCxnSpPr>
          <p:cNvPr id="24" name="Straight Arrow Connector 23"/>
          <p:cNvCxnSpPr>
            <a:stCxn id="25" idx="2"/>
          </p:cNvCxnSpPr>
          <p:nvPr/>
        </p:nvCxnSpPr>
        <p:spPr>
          <a:xfrm>
            <a:off x="7950572" y="2216329"/>
            <a:ext cx="46898" cy="1363896"/>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441618" y="1846997"/>
            <a:ext cx="1017907" cy="369332"/>
          </a:xfrm>
          <a:prstGeom prst="rect">
            <a:avLst/>
          </a:prstGeom>
          <a:noFill/>
        </p:spPr>
        <p:txBody>
          <a:bodyPr wrap="none" rtlCol="0">
            <a:spAutoFit/>
          </a:bodyPr>
          <a:lstStyle/>
          <a:p>
            <a:pPr algn="ctr"/>
            <a:r>
              <a:rPr lang="en-US" dirty="0" smtClean="0"/>
              <a:t>Agencies</a:t>
            </a:r>
          </a:p>
        </p:txBody>
      </p:sp>
      <p:cxnSp>
        <p:nvCxnSpPr>
          <p:cNvPr id="26" name="Straight Arrow Connector 25"/>
          <p:cNvCxnSpPr>
            <a:stCxn id="27" idx="2"/>
          </p:cNvCxnSpPr>
          <p:nvPr/>
        </p:nvCxnSpPr>
        <p:spPr>
          <a:xfrm>
            <a:off x="9228387" y="1735684"/>
            <a:ext cx="46898" cy="181406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719433" y="1366352"/>
            <a:ext cx="1017907" cy="369332"/>
          </a:xfrm>
          <a:prstGeom prst="rect">
            <a:avLst/>
          </a:prstGeom>
          <a:noFill/>
        </p:spPr>
        <p:txBody>
          <a:bodyPr wrap="square" rtlCol="0">
            <a:spAutoFit/>
          </a:bodyPr>
          <a:lstStyle/>
          <a:p>
            <a:pPr algn="ctr"/>
            <a:r>
              <a:rPr lang="en-US" dirty="0" smtClean="0"/>
              <a:t>Banking </a:t>
            </a:r>
          </a:p>
        </p:txBody>
      </p:sp>
      <p:sp>
        <p:nvSpPr>
          <p:cNvPr id="32" name="TextBox 31"/>
          <p:cNvSpPr txBox="1"/>
          <p:nvPr/>
        </p:nvSpPr>
        <p:spPr>
          <a:xfrm>
            <a:off x="9589280" y="1040447"/>
            <a:ext cx="1439788" cy="369332"/>
          </a:xfrm>
          <a:prstGeom prst="rect">
            <a:avLst/>
          </a:prstGeom>
          <a:noFill/>
        </p:spPr>
        <p:txBody>
          <a:bodyPr wrap="square" rtlCol="0">
            <a:spAutoFit/>
          </a:bodyPr>
          <a:lstStyle/>
          <a:p>
            <a:pPr algn="ctr"/>
            <a:r>
              <a:rPr lang="en-US" dirty="0" smtClean="0"/>
              <a:t>Restaurant</a:t>
            </a:r>
          </a:p>
        </p:txBody>
      </p:sp>
      <p:cxnSp>
        <p:nvCxnSpPr>
          <p:cNvPr id="33" name="Straight Arrow Connector 32"/>
          <p:cNvCxnSpPr/>
          <p:nvPr/>
        </p:nvCxnSpPr>
        <p:spPr>
          <a:xfrm>
            <a:off x="10257676" y="1409779"/>
            <a:ext cx="1" cy="213997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64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6" presetClass="entr" presetSubtype="21"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inVertical)">
                                      <p:cBhvr>
                                        <p:cTn id="31" dur="500"/>
                                        <p:tgtEl>
                                          <p:spTgt spid="2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arn(inVertical)">
                                      <p:cBhvr>
                                        <p:cTn id="39" dur="500"/>
                                        <p:tgtEl>
                                          <p:spTgt spid="23"/>
                                        </p:tgtEl>
                                      </p:cBhvr>
                                    </p:animEffect>
                                  </p:childTnLst>
                                </p:cTn>
                              </p:par>
                              <p:par>
                                <p:cTn id="40" presetID="16" presetClass="entr" presetSubtype="21"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arn(inVertical)">
                                      <p:cBhvr>
                                        <p:cTn id="47" dur="500"/>
                                        <p:tgtEl>
                                          <p:spTgt spid="25"/>
                                        </p:tgtEl>
                                      </p:cBhvr>
                                    </p:animEffect>
                                  </p:childTnLst>
                                </p:cTn>
                              </p:par>
                              <p:par>
                                <p:cTn id="48" presetID="16" presetClass="entr" presetSubtype="21"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arn(inVertical)">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arn(inVertical)">
                                      <p:cBhvr>
                                        <p:cTn id="55" dur="500"/>
                                        <p:tgtEl>
                                          <p:spTgt spid="27"/>
                                        </p:tgtEl>
                                      </p:cBhvr>
                                    </p:animEffect>
                                  </p:childTnLst>
                                </p:cTn>
                              </p:par>
                              <p:par>
                                <p:cTn id="56" presetID="16" presetClass="entr" presetSubtype="21"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barn(inVertical)">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arn(inVertical)">
                                      <p:cBhvr>
                                        <p:cTn id="63" dur="500"/>
                                        <p:tgtEl>
                                          <p:spTgt spid="32"/>
                                        </p:tgtEl>
                                      </p:cBhvr>
                                    </p:animEffect>
                                  </p:childTnLst>
                                </p:cTn>
                              </p:par>
                              <p:par>
                                <p:cTn id="64" presetID="16" presetClass="entr" presetSubtype="21" fill="hold"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barn(inVertical)">
                                      <p:cBhvr>
                                        <p:cTn id="6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7" grpId="0"/>
      <p:bldP spid="20" grpId="0"/>
      <p:bldP spid="23" grpId="0"/>
      <p:bldP spid="25" grpId="0"/>
      <p:bldP spid="27"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7652"/>
          </a:xfrm>
        </p:spPr>
        <p:txBody>
          <a:bodyPr>
            <a:normAutofit fontScale="90000"/>
          </a:bodyPr>
          <a:lstStyle/>
          <a:p>
            <a:r>
              <a:rPr lang="en-US" dirty="0" smtClean="0"/>
              <a:t>The conundrum???</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026804643"/>
              </p:ext>
            </p:extLst>
          </p:nvPr>
        </p:nvGraphicFramePr>
        <p:xfrm>
          <a:off x="692331" y="1202988"/>
          <a:ext cx="10907486" cy="4668520"/>
        </p:xfrm>
        <a:graphic>
          <a:graphicData uri="http://schemas.openxmlformats.org/drawingml/2006/table">
            <a:tbl>
              <a:tblPr firstRow="1" bandRow="1">
                <a:tableStyleId>{FABFCF23-3B69-468F-B69F-88F6DE6A72F2}</a:tableStyleId>
              </a:tblPr>
              <a:tblGrid>
                <a:gridCol w="3635829">
                  <a:extLst>
                    <a:ext uri="{9D8B030D-6E8A-4147-A177-3AD203B41FA5}">
                      <a16:colId xmlns:a16="http://schemas.microsoft.com/office/drawing/2014/main" val="3088889454"/>
                    </a:ext>
                  </a:extLst>
                </a:gridCol>
                <a:gridCol w="4030975">
                  <a:extLst>
                    <a:ext uri="{9D8B030D-6E8A-4147-A177-3AD203B41FA5}">
                      <a16:colId xmlns:a16="http://schemas.microsoft.com/office/drawing/2014/main" val="3697550990"/>
                    </a:ext>
                  </a:extLst>
                </a:gridCol>
                <a:gridCol w="3240682">
                  <a:extLst>
                    <a:ext uri="{9D8B030D-6E8A-4147-A177-3AD203B41FA5}">
                      <a16:colId xmlns:a16="http://schemas.microsoft.com/office/drawing/2014/main" val="4162963317"/>
                    </a:ext>
                  </a:extLst>
                </a:gridCol>
              </a:tblGrid>
              <a:tr h="370840">
                <a:tc>
                  <a:txBody>
                    <a:bodyPr/>
                    <a:lstStyle/>
                    <a:p>
                      <a:r>
                        <a:rPr lang="en-US" dirty="0" smtClean="0"/>
                        <a:t>Brand</a:t>
                      </a:r>
                      <a:r>
                        <a:rPr lang="en-US" baseline="0" dirty="0" smtClean="0"/>
                        <a:t> Management</a:t>
                      </a:r>
                      <a:endParaRPr lang="en-IN" dirty="0"/>
                    </a:p>
                  </a:txBody>
                  <a:tcPr/>
                </a:tc>
                <a:tc>
                  <a:txBody>
                    <a:bodyPr/>
                    <a:lstStyle/>
                    <a:p>
                      <a:r>
                        <a:rPr lang="en-US" dirty="0" smtClean="0"/>
                        <a:t>Product Management</a:t>
                      </a:r>
                      <a:endParaRPr lang="en-IN" dirty="0"/>
                    </a:p>
                  </a:txBody>
                  <a:tcPr/>
                </a:tc>
                <a:tc>
                  <a:txBody>
                    <a:bodyPr/>
                    <a:lstStyle/>
                    <a:p>
                      <a:r>
                        <a:rPr lang="en-US" dirty="0" smtClean="0"/>
                        <a:t>Category Management</a:t>
                      </a:r>
                      <a:endParaRPr lang="en-IN" dirty="0"/>
                    </a:p>
                  </a:txBody>
                  <a:tcPr/>
                </a:tc>
                <a:extLst>
                  <a:ext uri="{0D108BD9-81ED-4DB2-BD59-A6C34878D82A}">
                    <a16:rowId xmlns:a16="http://schemas.microsoft.com/office/drawing/2014/main" val="3635453807"/>
                  </a:ext>
                </a:extLst>
              </a:tr>
              <a:tr h="372534">
                <a:tc>
                  <a:txBody>
                    <a:bodyPr/>
                    <a:lstStyle/>
                    <a:p>
                      <a:r>
                        <a:rPr lang="en-US" dirty="0" err="1" smtClean="0"/>
                        <a:t>Amul</a:t>
                      </a:r>
                      <a:endParaRPr lang="en-IN" dirty="0"/>
                    </a:p>
                  </a:txBody>
                  <a:tcPr/>
                </a:tc>
                <a:tc>
                  <a:txBody>
                    <a:bodyPr/>
                    <a:lstStyle/>
                    <a:p>
                      <a:r>
                        <a:rPr lang="en-US" dirty="0" smtClean="0"/>
                        <a:t>Ice cream/</a:t>
                      </a:r>
                      <a:r>
                        <a:rPr lang="en-US" baseline="0" dirty="0" smtClean="0"/>
                        <a:t> Sweets/Diary</a:t>
                      </a:r>
                      <a:endParaRPr lang="en-IN" dirty="0"/>
                    </a:p>
                  </a:txBody>
                  <a:tcPr/>
                </a:tc>
                <a:tc>
                  <a:txBody>
                    <a:bodyPr/>
                    <a:lstStyle/>
                    <a:p>
                      <a:endParaRPr lang="en-US" dirty="0" smtClean="0"/>
                    </a:p>
                    <a:p>
                      <a:endParaRPr lang="en-US" dirty="0" smtClean="0"/>
                    </a:p>
                    <a:p>
                      <a:endParaRPr lang="en-IN" dirty="0"/>
                    </a:p>
                  </a:txBody>
                  <a:tcPr/>
                </a:tc>
                <a:extLst>
                  <a:ext uri="{0D108BD9-81ED-4DB2-BD59-A6C34878D82A}">
                    <a16:rowId xmlns:a16="http://schemas.microsoft.com/office/drawing/2014/main" val="3583607730"/>
                  </a:ext>
                </a:extLst>
              </a:tr>
              <a:tr h="370840">
                <a:tc>
                  <a:txBody>
                    <a:bodyPr/>
                    <a:lstStyle/>
                    <a:p>
                      <a:r>
                        <a:rPr lang="en-US" dirty="0" smtClean="0"/>
                        <a:t>Apple</a:t>
                      </a:r>
                      <a:endParaRPr lang="en-IN" dirty="0"/>
                    </a:p>
                  </a:txBody>
                  <a:tcPr/>
                </a:tc>
                <a:tc>
                  <a:txBody>
                    <a:bodyPr/>
                    <a:lstStyle/>
                    <a:p>
                      <a:r>
                        <a:rPr lang="en-US" dirty="0" smtClean="0"/>
                        <a:t>I phone</a:t>
                      </a:r>
                    </a:p>
                    <a:p>
                      <a:r>
                        <a:rPr lang="en-US" dirty="0" smtClean="0"/>
                        <a:t>Mac Book</a:t>
                      </a:r>
                    </a:p>
                    <a:p>
                      <a:r>
                        <a:rPr lang="en-US" dirty="0" smtClean="0"/>
                        <a:t>Air pod</a:t>
                      </a:r>
                    </a:p>
                  </a:txBody>
                  <a:tcPr/>
                </a:tc>
                <a:tc>
                  <a:txBody>
                    <a:bodyPr/>
                    <a:lstStyle/>
                    <a:p>
                      <a:endParaRPr lang="en-IN" dirty="0"/>
                    </a:p>
                  </a:txBody>
                  <a:tcPr/>
                </a:tc>
                <a:extLst>
                  <a:ext uri="{0D108BD9-81ED-4DB2-BD59-A6C34878D82A}">
                    <a16:rowId xmlns:a16="http://schemas.microsoft.com/office/drawing/2014/main" val="3018227279"/>
                  </a:ext>
                </a:extLst>
              </a:tr>
              <a:tr h="370840">
                <a:tc>
                  <a:txBody>
                    <a:bodyPr/>
                    <a:lstStyle/>
                    <a:p>
                      <a:r>
                        <a:rPr lang="en-US" dirty="0" smtClean="0"/>
                        <a:t>Nike </a:t>
                      </a:r>
                      <a:endParaRPr lang="en-IN" dirty="0"/>
                    </a:p>
                  </a:txBody>
                  <a:tcPr/>
                </a:tc>
                <a:tc>
                  <a:txBody>
                    <a:bodyPr/>
                    <a:lstStyle/>
                    <a:p>
                      <a:r>
                        <a:rPr lang="en-US" dirty="0" smtClean="0"/>
                        <a:t>Sport</a:t>
                      </a:r>
                      <a:r>
                        <a:rPr lang="en-US" baseline="0" dirty="0" smtClean="0"/>
                        <a:t> shoes</a:t>
                      </a:r>
                    </a:p>
                    <a:p>
                      <a:r>
                        <a:rPr lang="en-US" baseline="0" dirty="0" smtClean="0"/>
                        <a:t>Running Shoes</a:t>
                      </a:r>
                    </a:p>
                  </a:txBody>
                  <a:tcPr/>
                </a:tc>
                <a:tc>
                  <a:txBody>
                    <a:bodyPr/>
                    <a:lstStyle/>
                    <a:p>
                      <a:r>
                        <a:rPr lang="en-US" dirty="0" smtClean="0"/>
                        <a:t>Footwear</a:t>
                      </a:r>
                      <a:endParaRPr lang="en-IN" dirty="0"/>
                    </a:p>
                  </a:txBody>
                  <a:tcPr/>
                </a:tc>
                <a:extLst>
                  <a:ext uri="{0D108BD9-81ED-4DB2-BD59-A6C34878D82A}">
                    <a16:rowId xmlns:a16="http://schemas.microsoft.com/office/drawing/2014/main" val="503639027"/>
                  </a:ext>
                </a:extLst>
              </a:tr>
              <a:tr h="370840">
                <a:tc>
                  <a:txBody>
                    <a:bodyPr/>
                    <a:lstStyle/>
                    <a:p>
                      <a:r>
                        <a:rPr lang="en-US" dirty="0" smtClean="0"/>
                        <a:t>Decathlon</a:t>
                      </a:r>
                      <a:endParaRPr lang="en-IN" dirty="0"/>
                    </a:p>
                  </a:txBody>
                  <a:tcPr/>
                </a:tc>
                <a:tc>
                  <a:txBody>
                    <a:bodyPr/>
                    <a:lstStyle/>
                    <a:p>
                      <a:r>
                        <a:rPr lang="en-US" baseline="0" dirty="0" smtClean="0"/>
                        <a:t>Cycles</a:t>
                      </a:r>
                    </a:p>
                    <a:p>
                      <a:r>
                        <a:rPr lang="en-US" baseline="0" dirty="0" smtClean="0"/>
                        <a:t>Sporting goods</a:t>
                      </a:r>
                    </a:p>
                  </a:txBody>
                  <a:tcPr/>
                </a:tc>
                <a:tc>
                  <a:txBody>
                    <a:bodyPr/>
                    <a:lstStyle/>
                    <a:p>
                      <a:r>
                        <a:rPr lang="en-US" dirty="0" smtClean="0"/>
                        <a:t>Sport &amp; fitness</a:t>
                      </a:r>
                      <a:endParaRPr lang="en-IN" dirty="0"/>
                    </a:p>
                  </a:txBody>
                  <a:tcPr/>
                </a:tc>
                <a:extLst>
                  <a:ext uri="{0D108BD9-81ED-4DB2-BD59-A6C34878D82A}">
                    <a16:rowId xmlns:a16="http://schemas.microsoft.com/office/drawing/2014/main" val="4099134780"/>
                  </a:ext>
                </a:extLst>
              </a:tr>
              <a:tr h="370840">
                <a:tc>
                  <a:txBody>
                    <a:bodyPr/>
                    <a:lstStyle/>
                    <a:p>
                      <a:r>
                        <a:rPr lang="en-US" dirty="0" smtClean="0"/>
                        <a:t>Wheel</a:t>
                      </a:r>
                    </a:p>
                    <a:p>
                      <a:r>
                        <a:rPr lang="en-US" dirty="0" smtClean="0"/>
                        <a:t>Surf</a:t>
                      </a:r>
                    </a:p>
                    <a:p>
                      <a:r>
                        <a:rPr lang="en-US" dirty="0" err="1" smtClean="0"/>
                        <a:t>Rin</a:t>
                      </a:r>
                      <a:endParaRPr lang="en-IN" dirty="0"/>
                    </a:p>
                  </a:txBody>
                  <a:tcPr/>
                </a:tc>
                <a:tc>
                  <a:txBody>
                    <a:bodyPr/>
                    <a:lstStyle/>
                    <a:p>
                      <a:r>
                        <a:rPr lang="en-US" baseline="0" dirty="0" smtClean="0"/>
                        <a:t>Bars</a:t>
                      </a:r>
                    </a:p>
                    <a:p>
                      <a:r>
                        <a:rPr lang="en-US" baseline="0" dirty="0" smtClean="0"/>
                        <a:t>Powders</a:t>
                      </a:r>
                    </a:p>
                    <a:p>
                      <a:r>
                        <a:rPr lang="en-US" baseline="0" dirty="0" smtClean="0"/>
                        <a:t>Liquid Con</a:t>
                      </a:r>
                    </a:p>
                    <a:p>
                      <a:r>
                        <a:rPr lang="en-US" baseline="0" dirty="0" smtClean="0"/>
                        <a:t>Pods ( Let me check)</a:t>
                      </a:r>
                    </a:p>
                  </a:txBody>
                  <a:tcPr/>
                </a:tc>
                <a:tc>
                  <a:txBody>
                    <a:bodyPr/>
                    <a:lstStyle/>
                    <a:p>
                      <a:r>
                        <a:rPr lang="en-US" dirty="0" smtClean="0"/>
                        <a:t>Detergents</a:t>
                      </a:r>
                      <a:endParaRPr lang="en-IN" dirty="0"/>
                    </a:p>
                  </a:txBody>
                  <a:tcPr/>
                </a:tc>
                <a:extLst>
                  <a:ext uri="{0D108BD9-81ED-4DB2-BD59-A6C34878D82A}">
                    <a16:rowId xmlns:a16="http://schemas.microsoft.com/office/drawing/2014/main" val="3533453956"/>
                  </a:ext>
                </a:extLst>
              </a:tr>
            </a:tbl>
          </a:graphicData>
        </a:graphic>
      </p:graphicFrame>
    </p:spTree>
    <p:extLst>
      <p:ext uri="{BB962C8B-B14F-4D97-AF65-F5344CB8AC3E}">
        <p14:creationId xmlns:p14="http://schemas.microsoft.com/office/powerpoint/2010/main" val="2433311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6754"/>
            <a:ext cx="10515600" cy="6020209"/>
          </a:xfrm>
        </p:spPr>
        <p:txBody>
          <a:bodyPr>
            <a:normAutofit/>
          </a:bodyPr>
          <a:lstStyle/>
          <a:p>
            <a:pPr lvl="0"/>
            <a:r>
              <a:rPr lang="en-IN" dirty="0" smtClean="0"/>
              <a:t>Category</a:t>
            </a:r>
          </a:p>
          <a:p>
            <a:pPr marL="0" lvl="0" indent="0">
              <a:buNone/>
            </a:pPr>
            <a:r>
              <a:rPr lang="en-US" dirty="0" smtClean="0"/>
              <a:t>	Fragrance </a:t>
            </a:r>
            <a:endParaRPr lang="en-US" dirty="0"/>
          </a:p>
          <a:p>
            <a:pPr lvl="0"/>
            <a:r>
              <a:rPr lang="en-IN" dirty="0" smtClean="0"/>
              <a:t>Product</a:t>
            </a:r>
          </a:p>
          <a:p>
            <a:pPr marL="457200" lvl="1" indent="0">
              <a:buNone/>
            </a:pPr>
            <a:r>
              <a:rPr lang="en-US" dirty="0"/>
              <a:t>	</a:t>
            </a:r>
            <a:r>
              <a:rPr lang="en-US" dirty="0" smtClean="0"/>
              <a:t>Deodorant</a:t>
            </a:r>
            <a:endParaRPr lang="en-IN" dirty="0"/>
          </a:p>
          <a:p>
            <a:pPr lvl="0"/>
            <a:r>
              <a:rPr lang="en-IN" dirty="0"/>
              <a:t>What are the success factors</a:t>
            </a:r>
            <a:r>
              <a:rPr lang="en-IN" dirty="0" smtClean="0"/>
              <a:t>?</a:t>
            </a:r>
          </a:p>
          <a:p>
            <a:pPr lvl="1"/>
            <a:r>
              <a:rPr lang="en-US" dirty="0" smtClean="0"/>
              <a:t>Research</a:t>
            </a:r>
          </a:p>
          <a:p>
            <a:pPr lvl="1"/>
            <a:r>
              <a:rPr lang="en-US" dirty="0" smtClean="0"/>
              <a:t>Customer</a:t>
            </a:r>
          </a:p>
          <a:p>
            <a:pPr lvl="1"/>
            <a:r>
              <a:rPr lang="en-US" dirty="0" smtClean="0"/>
              <a:t>Differentiation- eye for the slot</a:t>
            </a:r>
          </a:p>
          <a:p>
            <a:pPr lvl="1"/>
            <a:r>
              <a:rPr lang="en-US" dirty="0" smtClean="0"/>
              <a:t>Price point- Value proposition</a:t>
            </a:r>
          </a:p>
          <a:p>
            <a:pPr lvl="1"/>
            <a:r>
              <a:rPr lang="en-US" dirty="0" smtClean="0"/>
              <a:t>Sourcing</a:t>
            </a:r>
          </a:p>
          <a:p>
            <a:pPr lvl="1"/>
            <a:r>
              <a:rPr lang="en-US" dirty="0" smtClean="0"/>
              <a:t>Using resources</a:t>
            </a:r>
            <a:endParaRPr lang="en-IN" dirty="0"/>
          </a:p>
          <a:p>
            <a:pPr lvl="0"/>
            <a:r>
              <a:rPr lang="en-IN" dirty="0" smtClean="0"/>
              <a:t>Past </a:t>
            </a:r>
            <a:r>
              <a:rPr lang="en-IN" dirty="0"/>
              <a:t>successes – decode</a:t>
            </a:r>
          </a:p>
          <a:p>
            <a:pPr lvl="0"/>
            <a:r>
              <a:rPr lang="en-IN" dirty="0"/>
              <a:t>Size of business- what was the multiplier effect?</a:t>
            </a:r>
          </a:p>
          <a:p>
            <a:endParaRPr lang="en-IN" dirty="0"/>
          </a:p>
        </p:txBody>
      </p:sp>
    </p:spTree>
    <p:extLst>
      <p:ext uri="{BB962C8B-B14F-4D97-AF65-F5344CB8AC3E}">
        <p14:creationId xmlns:p14="http://schemas.microsoft.com/office/powerpoint/2010/main" val="1195999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Production Concept</a:t>
            </a:r>
            <a:br>
              <a:rPr lang="en-US" b="1" dirty="0"/>
            </a:br>
            <a:endParaRPr lang="en-IN" dirty="0"/>
          </a:p>
        </p:txBody>
      </p:sp>
      <p:sp>
        <p:nvSpPr>
          <p:cNvPr id="3" name="Content Placeholder 2"/>
          <p:cNvSpPr>
            <a:spLocks noGrp="1"/>
          </p:cNvSpPr>
          <p:nvPr>
            <p:ph idx="1"/>
          </p:nvPr>
        </p:nvSpPr>
        <p:spPr>
          <a:xfrm>
            <a:off x="838200" y="1512113"/>
            <a:ext cx="10515600" cy="2524310"/>
          </a:xfrm>
        </p:spPr>
        <p:txBody>
          <a:bodyPr>
            <a:normAutofit/>
          </a:bodyPr>
          <a:lstStyle/>
          <a:p>
            <a:r>
              <a:rPr lang="en-US" sz="1700" dirty="0" smtClean="0">
                <a:latin typeface="Times New Roman" panose="02020603050405020304" pitchFamily="18" charset="0"/>
                <a:cs typeface="Times New Roman" panose="02020603050405020304" pitchFamily="18" charset="0"/>
              </a:rPr>
              <a:t>The </a:t>
            </a:r>
            <a:r>
              <a:rPr lang="en-US" sz="1700" dirty="0">
                <a:latin typeface="Times New Roman" panose="02020603050405020304" pitchFamily="18" charset="0"/>
                <a:cs typeface="Times New Roman" panose="02020603050405020304" pitchFamily="18" charset="0"/>
              </a:rPr>
              <a:t>production concept is the most operations-oriented than any of the other marketing concepts on this list. It speaks to the human truth that we prefer products that are easily available and inexpensive.</a:t>
            </a:r>
          </a:p>
          <a:p>
            <a:r>
              <a:rPr lang="en-US" sz="1700" dirty="0">
                <a:latin typeface="Times New Roman" panose="02020603050405020304" pitchFamily="18" charset="0"/>
                <a:cs typeface="Times New Roman" panose="02020603050405020304" pitchFamily="18" charset="0"/>
              </a:rPr>
              <a:t>This concept was founded during the production era of early Capitalism in the mid-1950s.  During that era, businesses concerned themselves primarily with production, manufacturing, and efficiency issues. This is also the time when the “</a:t>
            </a:r>
            <a:r>
              <a:rPr lang="en-US" sz="1700" dirty="0">
                <a:latin typeface="Times New Roman" panose="02020603050405020304" pitchFamily="18" charset="0"/>
                <a:cs typeface="Times New Roman" panose="02020603050405020304" pitchFamily="18" charset="0"/>
                <a:hlinkClick r:id="rId2"/>
              </a:rPr>
              <a:t>Says Law</a:t>
            </a:r>
            <a:r>
              <a:rPr lang="en-US" sz="1700" dirty="0">
                <a:latin typeface="Times New Roman" panose="02020603050405020304" pitchFamily="18" charset="0"/>
                <a:cs typeface="Times New Roman" panose="02020603050405020304" pitchFamily="18" charset="0"/>
              </a:rPr>
              <a:t>” was created exciting the idea of supply and demand.</a:t>
            </a:r>
          </a:p>
          <a:p>
            <a:r>
              <a:rPr lang="en-US" sz="1700" dirty="0">
                <a:latin typeface="Times New Roman" panose="02020603050405020304" pitchFamily="18" charset="0"/>
                <a:cs typeface="Times New Roman" panose="02020603050405020304" pitchFamily="18" charset="0"/>
              </a:rPr>
              <a:t>The basic idea of this concept is that businesses will want to produce widely cheap products in maximum volumes to maximize profitability and scale. Businesses assume that consumers are primarily interested in product availability and low prices while customer’s needs might not be fully addressed.</a:t>
            </a:r>
          </a:p>
          <a:p>
            <a:endParaRPr lang="en-IN" dirty="0"/>
          </a:p>
        </p:txBody>
      </p:sp>
      <p:sp>
        <p:nvSpPr>
          <p:cNvPr id="4" name="TextBox 3"/>
          <p:cNvSpPr txBox="1"/>
          <p:nvPr/>
        </p:nvSpPr>
        <p:spPr>
          <a:xfrm>
            <a:off x="1881051" y="4167051"/>
            <a:ext cx="1531188" cy="923330"/>
          </a:xfrm>
          <a:prstGeom prst="rect">
            <a:avLst/>
          </a:prstGeom>
          <a:noFill/>
        </p:spPr>
        <p:txBody>
          <a:bodyPr wrap="none" rtlCol="0">
            <a:spAutoFit/>
          </a:bodyPr>
          <a:lstStyle/>
          <a:p>
            <a:pPr algn="ctr"/>
            <a:r>
              <a:rPr lang="en-US" dirty="0" smtClean="0"/>
              <a:t>-Ops Oriented</a:t>
            </a:r>
            <a:endParaRPr lang="en-IN" dirty="0"/>
          </a:p>
          <a:p>
            <a:pPr algn="ctr"/>
            <a:r>
              <a:rPr lang="en-IN" dirty="0" smtClean="0"/>
              <a:t>-</a:t>
            </a:r>
            <a:r>
              <a:rPr lang="en-US" dirty="0" smtClean="0"/>
              <a:t>Cheap / Mass</a:t>
            </a:r>
          </a:p>
          <a:p>
            <a:pPr algn="ctr"/>
            <a:r>
              <a:rPr lang="en-US" dirty="0" smtClean="0"/>
              <a:t>-Availability  </a:t>
            </a:r>
          </a:p>
        </p:txBody>
      </p:sp>
    </p:spTree>
    <p:extLst>
      <p:ext uri="{BB962C8B-B14F-4D97-AF65-F5344CB8AC3E}">
        <p14:creationId xmlns:p14="http://schemas.microsoft.com/office/powerpoint/2010/main" val="186667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6841"/>
          </a:xfrm>
        </p:spPr>
        <p:txBody>
          <a:bodyPr vert="horz" lIns="91440" tIns="45720" rIns="91440" bIns="45720" rtlCol="0" anchor="ctr">
            <a:normAutofit fontScale="90000"/>
          </a:bodyPr>
          <a:lstStyle/>
          <a:p>
            <a:r>
              <a:rPr lang="en-US" altLang="en-US" b="1" dirty="0"/>
              <a:t>The Product </a:t>
            </a:r>
            <a:r>
              <a:rPr lang="en-US" altLang="en-US" b="1" dirty="0" smtClean="0"/>
              <a:t>Concept</a:t>
            </a:r>
            <a:endParaRPr lang="en-IN" b="1" dirty="0"/>
          </a:p>
        </p:txBody>
      </p:sp>
      <p:sp>
        <p:nvSpPr>
          <p:cNvPr id="3" name="Content Placeholder 2"/>
          <p:cNvSpPr>
            <a:spLocks noGrp="1"/>
          </p:cNvSpPr>
          <p:nvPr>
            <p:ph idx="1"/>
          </p:nvPr>
        </p:nvSpPr>
        <p:spPr>
          <a:xfrm>
            <a:off x="838200" y="1290047"/>
            <a:ext cx="10515600" cy="4351338"/>
          </a:xfrm>
        </p:spPr>
        <p:txBody>
          <a:bodyPr vert="horz" lIns="91440" tIns="45720" rIns="91440" bIns="45720" rtlCol="0">
            <a:normAutofit/>
          </a:bodyPr>
          <a:lstStyle/>
          <a:p>
            <a:r>
              <a:rPr lang="en-US" altLang="en-US" sz="1700" dirty="0">
                <a:latin typeface="Times New Roman" panose="02020603050405020304" pitchFamily="18" charset="0"/>
                <a:cs typeface="Times New Roman" panose="02020603050405020304" pitchFamily="18" charset="0"/>
              </a:rPr>
              <a:t>The product concept is not so much about the production and business output but focuses more on the customer.</a:t>
            </a:r>
          </a:p>
          <a:p>
            <a:r>
              <a:rPr lang="en-US" altLang="en-US" sz="1700" dirty="0">
                <a:latin typeface="Times New Roman" panose="02020603050405020304" pitchFamily="18" charset="0"/>
                <a:cs typeface="Times New Roman" panose="02020603050405020304" pitchFamily="18" charset="0"/>
              </a:rPr>
              <a:t>Potential customers favor products that offer quality, performance, or innovative features.</a:t>
            </a:r>
          </a:p>
          <a:p>
            <a:r>
              <a:rPr lang="en-US" altLang="en-US" sz="1700" dirty="0">
                <a:latin typeface="Times New Roman" panose="02020603050405020304" pitchFamily="18" charset="0"/>
                <a:cs typeface="Times New Roman" panose="02020603050405020304" pitchFamily="18" charset="0"/>
              </a:rPr>
              <a:t>This marketing concept believes in potential customers and how their brand loyalty is closely tied to options of products, the quality of those products and the benefits they get from the product and the business they invest in.</a:t>
            </a:r>
          </a:p>
          <a:p>
            <a:r>
              <a:rPr lang="en-US" altLang="en-US" sz="1700" dirty="0">
                <a:latin typeface="Times New Roman" panose="02020603050405020304" pitchFamily="18" charset="0"/>
                <a:cs typeface="Times New Roman" panose="02020603050405020304" pitchFamily="18" charset="0"/>
              </a:rPr>
              <a:t>This is seen most commonly with our obsession with Apple products and looking forward to their new gadgets and features upon launch</a:t>
            </a:r>
            <a:r>
              <a:rPr lang="en-US" altLang="en-US" sz="1700" dirty="0" smtClean="0">
                <a:latin typeface="Times New Roman" panose="02020603050405020304" pitchFamily="18" charset="0"/>
                <a:cs typeface="Times New Roman" panose="02020603050405020304" pitchFamily="18" charset="0"/>
              </a:rPr>
              <a:t>!</a:t>
            </a:r>
            <a:endParaRPr lang="en-US" altLang="en-US" sz="1700" dirty="0">
              <a:latin typeface="Times New Roman" panose="02020603050405020304" pitchFamily="18" charset="0"/>
              <a:cs typeface="Times New Roman" panose="02020603050405020304" pitchFamily="18" charset="0"/>
            </a:endParaRPr>
          </a:p>
          <a:p>
            <a:r>
              <a:rPr lang="en-US" altLang="en-US" sz="1700" dirty="0">
                <a:latin typeface="Times New Roman" panose="02020603050405020304" pitchFamily="18" charset="0"/>
                <a:cs typeface="Times New Roman" panose="02020603050405020304" pitchFamily="18" charset="0"/>
              </a:rPr>
              <a:t>In this marketing concept, businesses will concentrate on making superior products and improving them over time. The problem is many businesses do not balance the need for a product all while realizing what the marketing needs. There is a fine line between focusing on the customer and still defining your role and leadership in the industry.</a:t>
            </a:r>
          </a:p>
        </p:txBody>
      </p:sp>
      <p:sp>
        <p:nvSpPr>
          <p:cNvPr id="4" name="Rectangle 1"/>
          <p:cNvSpPr>
            <a:spLocks noChangeArrowheads="1"/>
          </p:cNvSpPr>
          <p:nvPr/>
        </p:nvSpPr>
        <p:spPr bwMode="auto">
          <a:xfrm>
            <a:off x="0" y="-1040978"/>
            <a:ext cx="184731" cy="253915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900" b="0" i="0" u="none" strike="noStrike" cap="none" normalizeH="0" baseline="0" dirty="0" smtClean="0">
              <a:ln>
                <a:noFill/>
              </a:ln>
              <a:solidFill>
                <a:srgbClr val="676767"/>
              </a:solidFill>
              <a:effectLst/>
              <a:latin typeface="Arial" panose="020B0604020202020204" pitchFamily="34" charset="0"/>
              <a:cs typeface="Arial" panose="020B0604020202020204" pitchFamily="34" charset="0"/>
            </a:endParaRPr>
          </a:p>
        </p:txBody>
      </p:sp>
      <p:sp>
        <p:nvSpPr>
          <p:cNvPr id="5" name="TextBox 4"/>
          <p:cNvSpPr txBox="1"/>
          <p:nvPr/>
        </p:nvSpPr>
        <p:spPr>
          <a:xfrm>
            <a:off x="4141026" y="4428308"/>
            <a:ext cx="1713866" cy="1200329"/>
          </a:xfrm>
          <a:prstGeom prst="rect">
            <a:avLst/>
          </a:prstGeom>
          <a:noFill/>
        </p:spPr>
        <p:txBody>
          <a:bodyPr wrap="none" rtlCol="0">
            <a:spAutoFit/>
          </a:bodyPr>
          <a:lstStyle/>
          <a:p>
            <a:pPr algn="ctr"/>
            <a:r>
              <a:rPr lang="en-US" dirty="0" smtClean="0"/>
              <a:t>-Customer focus</a:t>
            </a:r>
            <a:endParaRPr lang="en-IN" dirty="0"/>
          </a:p>
          <a:p>
            <a:pPr algn="ctr"/>
            <a:r>
              <a:rPr lang="en-IN" dirty="0" smtClean="0"/>
              <a:t>-</a:t>
            </a:r>
            <a:r>
              <a:rPr lang="en-US" dirty="0" smtClean="0"/>
              <a:t>Quality</a:t>
            </a:r>
          </a:p>
          <a:p>
            <a:pPr algn="ctr"/>
            <a:r>
              <a:rPr lang="en-US" dirty="0" smtClean="0"/>
              <a:t>-Performance</a:t>
            </a:r>
          </a:p>
          <a:p>
            <a:pPr algn="ctr"/>
            <a:r>
              <a:rPr lang="en-US" dirty="0" smtClean="0"/>
              <a:t>-Innovation  </a:t>
            </a:r>
          </a:p>
        </p:txBody>
      </p:sp>
    </p:spTree>
    <p:extLst>
      <p:ext uri="{BB962C8B-B14F-4D97-AF65-F5344CB8AC3E}">
        <p14:creationId xmlns:p14="http://schemas.microsoft.com/office/powerpoint/2010/main" val="2209358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t>The Selling </a:t>
            </a:r>
            <a:r>
              <a:rPr lang="en-US" b="1" dirty="0" smtClean="0"/>
              <a:t>Concept</a:t>
            </a:r>
            <a:endParaRPr lang="en-IN" b="1" dirty="0"/>
          </a:p>
        </p:txBody>
      </p:sp>
      <p:sp>
        <p:nvSpPr>
          <p:cNvPr id="3" name="Content Placeholder 2"/>
          <p:cNvSpPr>
            <a:spLocks noGrp="1"/>
          </p:cNvSpPr>
          <p:nvPr>
            <p:ph idx="1"/>
          </p:nvPr>
        </p:nvSpPr>
        <p:spPr>
          <a:xfrm>
            <a:off x="838200" y="1628676"/>
            <a:ext cx="10515600" cy="3033758"/>
          </a:xfrm>
        </p:spPr>
        <p:txBody>
          <a:bodyPr vert="horz" lIns="91440" tIns="45720" rIns="91440" bIns="45720" rtlCol="0">
            <a:normAutofit/>
          </a:bodyPr>
          <a:lstStyle/>
          <a:p>
            <a:r>
              <a:rPr lang="en-US" sz="1700" dirty="0">
                <a:latin typeface="Times New Roman" panose="02020603050405020304" pitchFamily="18" charset="0"/>
                <a:cs typeface="Times New Roman" panose="02020603050405020304" pitchFamily="18" charset="0"/>
              </a:rPr>
              <a:t>The selling concept is the bread and butter of marketing efforts as it believes that people will not buy enough of a business’s product so businesses need to persuade them to do so.</a:t>
            </a:r>
          </a:p>
          <a:p>
            <a:r>
              <a:rPr lang="en-US" sz="1700" dirty="0">
                <a:latin typeface="Times New Roman" panose="02020603050405020304" pitchFamily="18" charset="0"/>
                <a:cs typeface="Times New Roman" panose="02020603050405020304" pitchFamily="18" charset="0"/>
              </a:rPr>
              <a:t>Of course, in today’s marketing, we know that selling is not the way to full marketing success. We more so find this marketing concept popular in the days of WWII where there was aggressive advertising to promote people to buy bonds and different products.</a:t>
            </a:r>
          </a:p>
          <a:p>
            <a:r>
              <a:rPr lang="en-US" sz="1700" dirty="0" smtClean="0">
                <a:latin typeface="Times New Roman" panose="02020603050405020304" pitchFamily="18" charset="0"/>
                <a:cs typeface="Times New Roman" panose="02020603050405020304" pitchFamily="18" charset="0"/>
              </a:rPr>
              <a:t>This </a:t>
            </a:r>
            <a:r>
              <a:rPr lang="en-US" sz="1700" dirty="0">
                <a:latin typeface="Times New Roman" panose="02020603050405020304" pitchFamily="18" charset="0"/>
                <a:cs typeface="Times New Roman" panose="02020603050405020304" pitchFamily="18" charset="0"/>
              </a:rPr>
              <a:t>concept puts a lot of power into the hands of a business who has a whole plan to effectively stimulate more buying with its potential customers. A lot of the time we also see this action used when a business has to deal with overcapacity and needing to sell what they make rather than what the market needs or wants.</a:t>
            </a:r>
          </a:p>
          <a:p>
            <a:r>
              <a:rPr lang="en-US" sz="1700" dirty="0">
                <a:latin typeface="Times New Roman" panose="02020603050405020304" pitchFamily="18" charset="0"/>
                <a:cs typeface="Times New Roman" panose="02020603050405020304" pitchFamily="18" charset="0"/>
              </a:rPr>
              <a:t>Businesses that choose to use this marketing concept must be good at finding potential customers and emotionally sell them on the benefits of their “not needed product.”</a:t>
            </a:r>
          </a:p>
          <a:p>
            <a:pPr marL="0" indent="0">
              <a:buNone/>
            </a:pPr>
            <a:endParaRPr lang="en-IN" sz="17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615397" y="4895557"/>
            <a:ext cx="2731325" cy="1477328"/>
          </a:xfrm>
          <a:prstGeom prst="rect">
            <a:avLst/>
          </a:prstGeom>
          <a:noFill/>
        </p:spPr>
        <p:txBody>
          <a:bodyPr wrap="none" rtlCol="0">
            <a:spAutoFit/>
          </a:bodyPr>
          <a:lstStyle/>
          <a:p>
            <a:pPr algn="ctr"/>
            <a:r>
              <a:rPr lang="en-US" dirty="0" smtClean="0"/>
              <a:t>-AIDA model</a:t>
            </a:r>
          </a:p>
          <a:p>
            <a:pPr algn="ctr"/>
            <a:r>
              <a:rPr lang="en-US" dirty="0" smtClean="0"/>
              <a:t>-Persuasion</a:t>
            </a:r>
          </a:p>
          <a:p>
            <a:pPr algn="ctr"/>
            <a:r>
              <a:rPr lang="en-US" dirty="0"/>
              <a:t>-</a:t>
            </a:r>
            <a:r>
              <a:rPr lang="en-US" dirty="0" smtClean="0"/>
              <a:t>Ad drive consumption</a:t>
            </a:r>
          </a:p>
          <a:p>
            <a:pPr algn="ctr"/>
            <a:r>
              <a:rPr lang="en-US" dirty="0" smtClean="0"/>
              <a:t>-Over capacity</a:t>
            </a:r>
          </a:p>
          <a:p>
            <a:pPr algn="ctr"/>
            <a:r>
              <a:rPr lang="en-US" dirty="0" smtClean="0"/>
              <a:t>-”The not needed product”</a:t>
            </a:r>
            <a:endParaRPr lang="en-IN" dirty="0"/>
          </a:p>
        </p:txBody>
      </p:sp>
    </p:spTree>
    <p:extLst>
      <p:ext uri="{BB962C8B-B14F-4D97-AF65-F5344CB8AC3E}">
        <p14:creationId xmlns:p14="http://schemas.microsoft.com/office/powerpoint/2010/main" val="1174116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7739"/>
            <a:ext cx="10515600" cy="1325563"/>
          </a:xfrm>
        </p:spPr>
        <p:txBody>
          <a:bodyPr vert="horz" lIns="91440" tIns="45720" rIns="91440" bIns="45720" rtlCol="0" anchor="ctr">
            <a:normAutofit/>
          </a:bodyPr>
          <a:lstStyle/>
          <a:p>
            <a:r>
              <a:rPr lang="en-US" b="1" dirty="0"/>
              <a:t>The Marketing </a:t>
            </a:r>
            <a:r>
              <a:rPr lang="en-US" b="1" dirty="0" smtClean="0"/>
              <a:t>Concept</a:t>
            </a:r>
            <a:endParaRPr lang="en-IN" b="1" dirty="0"/>
          </a:p>
        </p:txBody>
      </p:sp>
      <p:sp>
        <p:nvSpPr>
          <p:cNvPr id="3" name="Content Placeholder 2"/>
          <p:cNvSpPr>
            <a:spLocks noGrp="1"/>
          </p:cNvSpPr>
          <p:nvPr>
            <p:ph idx="1"/>
          </p:nvPr>
        </p:nvSpPr>
        <p:spPr>
          <a:xfrm>
            <a:off x="838200" y="1118220"/>
            <a:ext cx="10515600" cy="3749202"/>
          </a:xfrm>
        </p:spPr>
        <p:txBody>
          <a:bodyPr vert="horz" lIns="91440" tIns="45720" rIns="91440" bIns="45720" rtlCol="0">
            <a:normAutofit/>
          </a:bodyPr>
          <a:lstStyle/>
          <a:p>
            <a:r>
              <a:rPr lang="en-US" sz="1700" dirty="0">
                <a:latin typeface="Times New Roman" panose="02020603050405020304" pitchFamily="18" charset="0"/>
                <a:cs typeface="Times New Roman" panose="02020603050405020304" pitchFamily="18" charset="0"/>
              </a:rPr>
              <a:t>The marketing concept is the concept of competition. It is a marketing concept that believes that the success of a business depends on the marketing efforts that deliver a better value proposition than its competitors.</a:t>
            </a:r>
          </a:p>
          <a:p>
            <a:r>
              <a:rPr lang="en-US" sz="1700" dirty="0">
                <a:latin typeface="Times New Roman" panose="02020603050405020304" pitchFamily="18" charset="0"/>
                <a:cs typeface="Times New Roman" panose="02020603050405020304" pitchFamily="18" charset="0"/>
              </a:rPr>
              <a:t>This concept focuses on the needs and wants of target marketing as well as delivering value better than its competition. Through marketing, it’s your goal to be the preferred option compared to your competitors. Competitive advantage is key!</a:t>
            </a:r>
          </a:p>
          <a:p>
            <a:r>
              <a:rPr lang="en-US" sz="1700" dirty="0">
                <a:latin typeface="Times New Roman" panose="02020603050405020304" pitchFamily="18" charset="0"/>
                <a:cs typeface="Times New Roman" panose="02020603050405020304" pitchFamily="18" charset="0"/>
              </a:rPr>
              <a:t>We find typically this in the 1950s era of companies trying to carve themselves out in the industry. We also can look at modern-day competition between Pepsi and Coke who sell similar items but their value propositions are completely different!</a:t>
            </a:r>
          </a:p>
          <a:p>
            <a:r>
              <a:rPr lang="en-US" sz="1700" dirty="0">
                <a:latin typeface="Times New Roman" panose="02020603050405020304" pitchFamily="18" charset="0"/>
                <a:cs typeface="Times New Roman" panose="02020603050405020304" pitchFamily="18" charset="0"/>
              </a:rPr>
              <a:t>Pepsi: Focuses on winning over the younger generations</a:t>
            </a:r>
          </a:p>
          <a:p>
            <a:r>
              <a:rPr lang="en-US" sz="1700" dirty="0">
                <a:latin typeface="Times New Roman" panose="02020603050405020304" pitchFamily="18" charset="0"/>
                <a:cs typeface="Times New Roman" panose="02020603050405020304" pitchFamily="18" charset="0"/>
              </a:rPr>
              <a:t>Coke: Focuses on winning over everyone in a more holistic approach!</a:t>
            </a:r>
          </a:p>
          <a:p>
            <a:r>
              <a:rPr lang="en-US" sz="1700" dirty="0">
                <a:latin typeface="Times New Roman" panose="02020603050405020304" pitchFamily="18" charset="0"/>
                <a:cs typeface="Times New Roman" panose="02020603050405020304" pitchFamily="18" charset="0"/>
              </a:rPr>
              <a:t>The marketing concept has evolved into a fifth and more refined company orientation: the societal marketing concept</a:t>
            </a:r>
            <a:r>
              <a:rPr lang="en-US" sz="1700" dirty="0" smtClean="0">
                <a:latin typeface="Times New Roman" panose="02020603050405020304" pitchFamily="18" charset="0"/>
                <a:cs typeface="Times New Roman" panose="02020603050405020304" pitchFamily="18" charset="0"/>
              </a:rPr>
              <a:t>.</a:t>
            </a:r>
            <a:endParaRPr lang="en-US" sz="17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389120" y="5275385"/>
            <a:ext cx="3134769" cy="1200329"/>
          </a:xfrm>
          <a:prstGeom prst="rect">
            <a:avLst/>
          </a:prstGeom>
          <a:noFill/>
        </p:spPr>
        <p:txBody>
          <a:bodyPr wrap="none" rtlCol="0">
            <a:spAutoFit/>
          </a:bodyPr>
          <a:lstStyle/>
          <a:p>
            <a:r>
              <a:rPr lang="en-US" dirty="0" smtClean="0"/>
              <a:t>Value Proposition</a:t>
            </a:r>
          </a:p>
          <a:p>
            <a:r>
              <a:rPr lang="en-US" dirty="0" smtClean="0"/>
              <a:t>Competition</a:t>
            </a:r>
          </a:p>
          <a:p>
            <a:r>
              <a:rPr lang="en-US" dirty="0" smtClean="0"/>
              <a:t>Preferred Options</a:t>
            </a:r>
          </a:p>
          <a:p>
            <a:r>
              <a:rPr lang="en-US" dirty="0" smtClean="0"/>
              <a:t>Same Prod-Differing Value Prop</a:t>
            </a:r>
          </a:p>
        </p:txBody>
      </p:sp>
    </p:spTree>
    <p:extLst>
      <p:ext uri="{BB962C8B-B14F-4D97-AF65-F5344CB8AC3E}">
        <p14:creationId xmlns:p14="http://schemas.microsoft.com/office/powerpoint/2010/main" val="2261779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b="1" dirty="0"/>
              <a:t>Societal </a:t>
            </a:r>
            <a:r>
              <a:rPr lang="en-US" b="1" dirty="0" err="1"/>
              <a:t>Mktg</a:t>
            </a:r>
            <a:endParaRPr lang="en-IN" b="1" dirty="0"/>
          </a:p>
        </p:txBody>
      </p:sp>
      <p:sp>
        <p:nvSpPr>
          <p:cNvPr id="3" name="Content Placeholder 2"/>
          <p:cNvSpPr>
            <a:spLocks noGrp="1"/>
          </p:cNvSpPr>
          <p:nvPr>
            <p:ph idx="1"/>
          </p:nvPr>
        </p:nvSpPr>
        <p:spPr>
          <a:xfrm>
            <a:off x="838200" y="1760310"/>
            <a:ext cx="10515600" cy="3304059"/>
          </a:xfrm>
        </p:spPr>
        <p:txBody>
          <a:bodyPr vert="horz" lIns="91440" tIns="45720" rIns="91440" bIns="45720" rtlCol="0">
            <a:normAutofit lnSpcReduction="10000"/>
          </a:bodyPr>
          <a:lstStyle/>
          <a:p>
            <a:r>
              <a:rPr lang="en-US" sz="1700" dirty="0">
                <a:latin typeface="Times New Roman" panose="02020603050405020304" pitchFamily="18" charset="0"/>
                <a:cs typeface="Times New Roman" panose="02020603050405020304" pitchFamily="18" charset="0"/>
              </a:rPr>
              <a:t>The societal marketing concept is the most progressive and modern-day applicable marketing mindset to have. It is a marketing concept that believes in giving back to society by producing better products that help the world be a better place. This orientation arose as some questioned whether marketing and businesses are addressing the massive problems society has like environmental deterioration, resource shortages,  population growth, poverty, and social disruption. A business in today’s world will need to ask itself the following question in relation to this marketing concept: Are businesses that create products people love acting in the best long-run interests of consumers and society</a:t>
            </a:r>
            <a:r>
              <a:rPr lang="en-US" sz="1700" dirty="0" smtClean="0">
                <a:latin typeface="Times New Roman" panose="02020603050405020304" pitchFamily="18" charset="0"/>
                <a:cs typeface="Times New Roman" panose="02020603050405020304" pitchFamily="18" charset="0"/>
              </a:rPr>
              <a:t>?</a:t>
            </a:r>
            <a:endParaRPr lang="en-US" sz="1700" dirty="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For example, McDonald’s and other fast-food restaurants and not really getting this “societal marketing thing…” Most fast-food companies offer tasty but unhealthy food. (The bane of our existences</a:t>
            </a:r>
            <a:r>
              <a:rPr lang="en-US" sz="1700" dirty="0" smtClean="0">
                <a:latin typeface="Times New Roman" panose="02020603050405020304" pitchFamily="18" charset="0"/>
                <a:cs typeface="Times New Roman" panose="02020603050405020304" pitchFamily="18" charset="0"/>
              </a:rPr>
              <a:t>)</a:t>
            </a:r>
          </a:p>
          <a:p>
            <a:r>
              <a:rPr lang="en-US" sz="1700" dirty="0" smtClean="0">
                <a:latin typeface="Times New Roman" panose="02020603050405020304" pitchFamily="18" charset="0"/>
                <a:cs typeface="Times New Roman" panose="02020603050405020304" pitchFamily="18" charset="0"/>
              </a:rPr>
              <a:t>The </a:t>
            </a:r>
            <a:r>
              <a:rPr lang="en-US" sz="1700" dirty="0">
                <a:latin typeface="Times New Roman" panose="02020603050405020304" pitchFamily="18" charset="0"/>
                <a:cs typeface="Times New Roman" panose="02020603050405020304" pitchFamily="18" charset="0"/>
              </a:rPr>
              <a:t>food typically will have high fat content and will then supplement those meals with fries, pies and soda which also are not healthy choices either. The food is then wrapped in convenient packing which most times ends up on the ground somewhere as waste</a:t>
            </a:r>
            <a:r>
              <a:rPr lang="en-US" sz="1700" dirty="0" smtClean="0">
                <a:latin typeface="Times New Roman" panose="02020603050405020304" pitchFamily="18" charset="0"/>
                <a:cs typeface="Times New Roman" panose="02020603050405020304" pitchFamily="18" charset="0"/>
              </a:rPr>
              <a:t>.</a:t>
            </a:r>
            <a:r>
              <a:rPr lang="en-US" sz="1700" dirty="0">
                <a:latin typeface="Times New Roman" panose="02020603050405020304" pitchFamily="18" charset="0"/>
                <a:cs typeface="Times New Roman" panose="02020603050405020304" pitchFamily="18" charset="0"/>
              </a:rPr>
              <a:t/>
            </a:r>
            <a:br>
              <a:rPr lang="en-US" sz="1700" dirty="0">
                <a:latin typeface="Times New Roman" panose="02020603050405020304" pitchFamily="18" charset="0"/>
                <a:cs typeface="Times New Roman" panose="02020603050405020304" pitchFamily="18" charset="0"/>
              </a:rPr>
            </a:br>
            <a:endParaRPr lang="en-IN" sz="17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288258" y="4811151"/>
            <a:ext cx="1528303" cy="923330"/>
          </a:xfrm>
          <a:prstGeom prst="rect">
            <a:avLst/>
          </a:prstGeom>
          <a:noFill/>
        </p:spPr>
        <p:txBody>
          <a:bodyPr wrap="none" rtlCol="0">
            <a:spAutoFit/>
          </a:bodyPr>
          <a:lstStyle/>
          <a:p>
            <a:r>
              <a:rPr lang="en-US" dirty="0" smtClean="0"/>
              <a:t>-Stakeholders</a:t>
            </a:r>
          </a:p>
          <a:p>
            <a:r>
              <a:rPr lang="en-US" dirty="0" smtClean="0"/>
              <a:t>-Progressive</a:t>
            </a:r>
          </a:p>
          <a:p>
            <a:r>
              <a:rPr lang="en-US" dirty="0" smtClean="0"/>
              <a:t>-Give and take</a:t>
            </a:r>
            <a:endParaRPr lang="en-IN" dirty="0"/>
          </a:p>
        </p:txBody>
      </p:sp>
    </p:spTree>
    <p:extLst>
      <p:ext uri="{BB962C8B-B14F-4D97-AF65-F5344CB8AC3E}">
        <p14:creationId xmlns:p14="http://schemas.microsoft.com/office/powerpoint/2010/main" val="2847855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Google Shape;323;p17"/>
          <p:cNvSpPr txBox="1">
            <a:spLocks noChangeArrowheads="1"/>
          </p:cNvSpPr>
          <p:nvPr/>
        </p:nvSpPr>
        <p:spPr bwMode="auto">
          <a:xfrm>
            <a:off x="1212850" y="685800"/>
            <a:ext cx="1695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1" name="Google Shape;324;p17"/>
          <p:cNvSpPr txBox="1">
            <a:spLocks noChangeArrowheads="1"/>
          </p:cNvSpPr>
          <p:nvPr/>
        </p:nvSpPr>
        <p:spPr bwMode="auto">
          <a:xfrm>
            <a:off x="390525" y="2262188"/>
            <a:ext cx="1695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2" name="Google Shape;325;p17"/>
          <p:cNvSpPr txBox="1">
            <a:spLocks noChangeArrowheads="1"/>
          </p:cNvSpPr>
          <p:nvPr/>
        </p:nvSpPr>
        <p:spPr bwMode="auto">
          <a:xfrm>
            <a:off x="393700" y="4168775"/>
            <a:ext cx="16970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3" name="Google Shape;326;p17"/>
          <p:cNvSpPr txBox="1">
            <a:spLocks noChangeArrowheads="1"/>
          </p:cNvSpPr>
          <p:nvPr/>
        </p:nvSpPr>
        <p:spPr bwMode="auto">
          <a:xfrm>
            <a:off x="1222375" y="5684838"/>
            <a:ext cx="1695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4" name="Google Shape;327;p17"/>
          <p:cNvSpPr txBox="1">
            <a:spLocks noChangeArrowheads="1"/>
          </p:cNvSpPr>
          <p:nvPr/>
        </p:nvSpPr>
        <p:spPr bwMode="auto">
          <a:xfrm>
            <a:off x="9172575" y="731838"/>
            <a:ext cx="1695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5" name="Google Shape;328;p17"/>
          <p:cNvSpPr txBox="1">
            <a:spLocks noChangeArrowheads="1"/>
          </p:cNvSpPr>
          <p:nvPr/>
        </p:nvSpPr>
        <p:spPr bwMode="auto">
          <a:xfrm>
            <a:off x="10020300" y="2227263"/>
            <a:ext cx="16970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6" name="Google Shape;329;p17"/>
          <p:cNvSpPr txBox="1">
            <a:spLocks noChangeArrowheads="1"/>
          </p:cNvSpPr>
          <p:nvPr/>
        </p:nvSpPr>
        <p:spPr bwMode="auto">
          <a:xfrm>
            <a:off x="10020300" y="4184650"/>
            <a:ext cx="16970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sp>
        <p:nvSpPr>
          <p:cNvPr id="22537" name="Google Shape;330;p17"/>
          <p:cNvSpPr txBox="1">
            <a:spLocks noChangeArrowheads="1"/>
          </p:cNvSpPr>
          <p:nvPr/>
        </p:nvSpPr>
        <p:spPr bwMode="auto">
          <a:xfrm>
            <a:off x="9172575" y="5684838"/>
            <a:ext cx="1695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1200"/>
              <a:buFont typeface="Open Sans"/>
              <a:buNone/>
            </a:pPr>
            <a:r>
              <a:rPr lang="en-US" altLang="en-US" sz="1200">
                <a:latin typeface="Open Sans"/>
                <a:sym typeface="Open Sans"/>
              </a:rPr>
              <a:t>Lorem ipsum dolor sit amet, consectetur adipiscing elit, sed</a:t>
            </a:r>
            <a:endParaRPr lang="en-US" altLang="en-US"/>
          </a:p>
        </p:txBody>
      </p:sp>
      <p:pic>
        <p:nvPicPr>
          <p:cNvPr id="22538" name="Google Shape;331;p1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8350" y="641350"/>
            <a:ext cx="5575300" cy="55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Google Shape;332;p17"/>
          <p:cNvSpPr>
            <a:spLocks/>
          </p:cNvSpPr>
          <p:nvPr/>
        </p:nvSpPr>
        <p:spPr bwMode="auto">
          <a:xfrm>
            <a:off x="9563100" y="2908300"/>
            <a:ext cx="74613" cy="1042988"/>
          </a:xfrm>
          <a:custGeom>
            <a:avLst/>
            <a:gdLst>
              <a:gd name="T0" fmla="*/ 5 w 18"/>
              <a:gd name="T1" fmla="*/ 255 h 255"/>
              <a:gd name="T2" fmla="*/ 4 w 18"/>
              <a:gd name="T3" fmla="*/ 255 h 255"/>
              <a:gd name="T4" fmla="*/ 0 w 18"/>
              <a:gd name="T5" fmla="*/ 249 h 255"/>
              <a:gd name="T6" fmla="*/ 9 w 18"/>
              <a:gd name="T7" fmla="*/ 128 h 255"/>
              <a:gd name="T8" fmla="*/ 0 w 18"/>
              <a:gd name="T9" fmla="*/ 6 h 255"/>
              <a:gd name="T10" fmla="*/ 4 w 18"/>
              <a:gd name="T11" fmla="*/ 0 h 255"/>
              <a:gd name="T12" fmla="*/ 10 w 18"/>
              <a:gd name="T13" fmla="*/ 4 h 255"/>
              <a:gd name="T14" fmla="*/ 18 w 18"/>
              <a:gd name="T15" fmla="*/ 128 h 255"/>
              <a:gd name="T16" fmla="*/ 10 w 18"/>
              <a:gd name="T17" fmla="*/ 251 h 255"/>
              <a:gd name="T18" fmla="*/ 5 w 18"/>
              <a:gd name="T1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55" extrusionOk="0">
                <a:moveTo>
                  <a:pt x="5" y="255"/>
                </a:moveTo>
                <a:cubicBezTo>
                  <a:pt x="5" y="255"/>
                  <a:pt x="4" y="255"/>
                  <a:pt x="4" y="255"/>
                </a:cubicBezTo>
                <a:cubicBezTo>
                  <a:pt x="2" y="254"/>
                  <a:pt x="0" y="252"/>
                  <a:pt x="0" y="249"/>
                </a:cubicBezTo>
                <a:cubicBezTo>
                  <a:pt x="6" y="209"/>
                  <a:pt x="9" y="168"/>
                  <a:pt x="9" y="128"/>
                </a:cubicBezTo>
                <a:cubicBezTo>
                  <a:pt x="9" y="87"/>
                  <a:pt x="6" y="46"/>
                  <a:pt x="0" y="6"/>
                </a:cubicBezTo>
                <a:cubicBezTo>
                  <a:pt x="0" y="3"/>
                  <a:pt x="2" y="1"/>
                  <a:pt x="4" y="0"/>
                </a:cubicBezTo>
                <a:cubicBezTo>
                  <a:pt x="7" y="0"/>
                  <a:pt x="9" y="2"/>
                  <a:pt x="10" y="4"/>
                </a:cubicBezTo>
                <a:cubicBezTo>
                  <a:pt x="15" y="45"/>
                  <a:pt x="18" y="86"/>
                  <a:pt x="18" y="128"/>
                </a:cubicBezTo>
                <a:cubicBezTo>
                  <a:pt x="18" y="169"/>
                  <a:pt x="15" y="210"/>
                  <a:pt x="10" y="251"/>
                </a:cubicBezTo>
                <a:cubicBezTo>
                  <a:pt x="9" y="253"/>
                  <a:pt x="7" y="255"/>
                  <a:pt x="5" y="255"/>
                </a:cubicBez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40" name="Google Shape;333;p17"/>
          <p:cNvSpPr>
            <a:spLocks/>
          </p:cNvSpPr>
          <p:nvPr/>
        </p:nvSpPr>
        <p:spPr bwMode="auto">
          <a:xfrm>
            <a:off x="8897938" y="1301750"/>
            <a:ext cx="457200" cy="752475"/>
          </a:xfrm>
          <a:custGeom>
            <a:avLst/>
            <a:gdLst>
              <a:gd name="T0" fmla="*/ 106 w 112"/>
              <a:gd name="T1" fmla="*/ 184 h 184"/>
              <a:gd name="T2" fmla="*/ 102 w 112"/>
              <a:gd name="T3" fmla="*/ 182 h 184"/>
              <a:gd name="T4" fmla="*/ 1 w 112"/>
              <a:gd name="T5" fmla="*/ 8 h 184"/>
              <a:gd name="T6" fmla="*/ 2 w 112"/>
              <a:gd name="T7" fmla="*/ 1 h 184"/>
              <a:gd name="T8" fmla="*/ 9 w 112"/>
              <a:gd name="T9" fmla="*/ 2 h 184"/>
              <a:gd name="T10" fmla="*/ 111 w 112"/>
              <a:gd name="T11" fmla="*/ 178 h 184"/>
              <a:gd name="T12" fmla="*/ 108 w 112"/>
              <a:gd name="T13" fmla="*/ 184 h 184"/>
              <a:gd name="T14" fmla="*/ 106 w 112"/>
              <a:gd name="T15" fmla="*/ 184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84" extrusionOk="0">
                <a:moveTo>
                  <a:pt x="106" y="184"/>
                </a:moveTo>
                <a:cubicBezTo>
                  <a:pt x="105" y="184"/>
                  <a:pt x="103" y="183"/>
                  <a:pt x="102" y="182"/>
                </a:cubicBezTo>
                <a:cubicBezTo>
                  <a:pt x="76" y="120"/>
                  <a:pt x="42" y="62"/>
                  <a:pt x="1" y="8"/>
                </a:cubicBezTo>
                <a:cubicBezTo>
                  <a:pt x="0" y="6"/>
                  <a:pt x="0" y="3"/>
                  <a:pt x="2" y="1"/>
                </a:cubicBezTo>
                <a:cubicBezTo>
                  <a:pt x="4" y="0"/>
                  <a:pt x="7" y="0"/>
                  <a:pt x="9" y="2"/>
                </a:cubicBezTo>
                <a:cubicBezTo>
                  <a:pt x="50" y="57"/>
                  <a:pt x="84" y="116"/>
                  <a:pt x="111" y="178"/>
                </a:cubicBezTo>
                <a:cubicBezTo>
                  <a:pt x="112" y="180"/>
                  <a:pt x="111" y="183"/>
                  <a:pt x="108" y="184"/>
                </a:cubicBezTo>
                <a:cubicBezTo>
                  <a:pt x="108" y="184"/>
                  <a:pt x="107" y="184"/>
                  <a:pt x="106" y="184"/>
                </a:cubicBez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41" name="Google Shape;334;p17"/>
          <p:cNvSpPr>
            <a:spLocks/>
          </p:cNvSpPr>
          <p:nvPr/>
        </p:nvSpPr>
        <p:spPr bwMode="auto">
          <a:xfrm>
            <a:off x="8897938" y="4830763"/>
            <a:ext cx="457200" cy="752475"/>
          </a:xfrm>
          <a:custGeom>
            <a:avLst/>
            <a:gdLst>
              <a:gd name="T0" fmla="*/ 5 w 112"/>
              <a:gd name="T1" fmla="*/ 184 h 184"/>
              <a:gd name="T2" fmla="*/ 2 w 112"/>
              <a:gd name="T3" fmla="*/ 183 h 184"/>
              <a:gd name="T4" fmla="*/ 1 w 112"/>
              <a:gd name="T5" fmla="*/ 177 h 184"/>
              <a:gd name="T6" fmla="*/ 102 w 112"/>
              <a:gd name="T7" fmla="*/ 3 h 184"/>
              <a:gd name="T8" fmla="*/ 108 w 112"/>
              <a:gd name="T9" fmla="*/ 1 h 184"/>
              <a:gd name="T10" fmla="*/ 111 w 112"/>
              <a:gd name="T11" fmla="*/ 7 h 184"/>
              <a:gd name="T12" fmla="*/ 9 w 112"/>
              <a:gd name="T13" fmla="*/ 183 h 184"/>
              <a:gd name="T14" fmla="*/ 5 w 112"/>
              <a:gd name="T15" fmla="*/ 184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84" extrusionOk="0">
                <a:moveTo>
                  <a:pt x="5" y="184"/>
                </a:moveTo>
                <a:cubicBezTo>
                  <a:pt x="4" y="184"/>
                  <a:pt x="3" y="184"/>
                  <a:pt x="2" y="183"/>
                </a:cubicBezTo>
                <a:cubicBezTo>
                  <a:pt x="0" y="182"/>
                  <a:pt x="0" y="179"/>
                  <a:pt x="1" y="177"/>
                </a:cubicBezTo>
                <a:cubicBezTo>
                  <a:pt x="42" y="123"/>
                  <a:pt x="76" y="65"/>
                  <a:pt x="102" y="3"/>
                </a:cubicBezTo>
                <a:cubicBezTo>
                  <a:pt x="103" y="1"/>
                  <a:pt x="106" y="0"/>
                  <a:pt x="108" y="1"/>
                </a:cubicBezTo>
                <a:cubicBezTo>
                  <a:pt x="111" y="2"/>
                  <a:pt x="112" y="4"/>
                  <a:pt x="111" y="7"/>
                </a:cubicBezTo>
                <a:cubicBezTo>
                  <a:pt x="84" y="69"/>
                  <a:pt x="50" y="128"/>
                  <a:pt x="9" y="183"/>
                </a:cubicBezTo>
                <a:cubicBezTo>
                  <a:pt x="8" y="184"/>
                  <a:pt x="6" y="184"/>
                  <a:pt x="5" y="184"/>
                </a:cubicBez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42" name="Google Shape;335;p17"/>
          <p:cNvSpPr>
            <a:spLocks/>
          </p:cNvSpPr>
          <p:nvPr/>
        </p:nvSpPr>
        <p:spPr bwMode="auto">
          <a:xfrm>
            <a:off x="2557463" y="2908300"/>
            <a:ext cx="77787" cy="1042988"/>
          </a:xfrm>
          <a:custGeom>
            <a:avLst/>
            <a:gdLst>
              <a:gd name="T0" fmla="*/ 14 w 19"/>
              <a:gd name="T1" fmla="*/ 255 h 255"/>
              <a:gd name="T2" fmla="*/ 9 w 19"/>
              <a:gd name="T3" fmla="*/ 251 h 255"/>
              <a:gd name="T4" fmla="*/ 0 w 19"/>
              <a:gd name="T5" fmla="*/ 128 h 255"/>
              <a:gd name="T6" fmla="*/ 9 w 19"/>
              <a:gd name="T7" fmla="*/ 4 h 255"/>
              <a:gd name="T8" fmla="*/ 14 w 19"/>
              <a:gd name="T9" fmla="*/ 0 h 255"/>
              <a:gd name="T10" fmla="*/ 18 w 19"/>
              <a:gd name="T11" fmla="*/ 6 h 255"/>
              <a:gd name="T12" fmla="*/ 10 w 19"/>
              <a:gd name="T13" fmla="*/ 128 h 255"/>
              <a:gd name="T14" fmla="*/ 18 w 19"/>
              <a:gd name="T15" fmla="*/ 249 h 255"/>
              <a:gd name="T16" fmla="*/ 14 w 19"/>
              <a:gd name="T17" fmla="*/ 255 h 255"/>
              <a:gd name="T18" fmla="*/ 14 w 19"/>
              <a:gd name="T1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55" extrusionOk="0">
                <a:moveTo>
                  <a:pt x="14" y="255"/>
                </a:moveTo>
                <a:cubicBezTo>
                  <a:pt x="11" y="255"/>
                  <a:pt x="9" y="253"/>
                  <a:pt x="9" y="251"/>
                </a:cubicBezTo>
                <a:cubicBezTo>
                  <a:pt x="3" y="210"/>
                  <a:pt x="0" y="169"/>
                  <a:pt x="0" y="128"/>
                </a:cubicBezTo>
                <a:cubicBezTo>
                  <a:pt x="0" y="86"/>
                  <a:pt x="3" y="45"/>
                  <a:pt x="9" y="4"/>
                </a:cubicBezTo>
                <a:cubicBezTo>
                  <a:pt x="10" y="2"/>
                  <a:pt x="12" y="0"/>
                  <a:pt x="14" y="0"/>
                </a:cubicBezTo>
                <a:cubicBezTo>
                  <a:pt x="17" y="1"/>
                  <a:pt x="19" y="3"/>
                  <a:pt x="18" y="6"/>
                </a:cubicBezTo>
                <a:cubicBezTo>
                  <a:pt x="13" y="46"/>
                  <a:pt x="10" y="87"/>
                  <a:pt x="10" y="128"/>
                </a:cubicBezTo>
                <a:cubicBezTo>
                  <a:pt x="10" y="168"/>
                  <a:pt x="13" y="209"/>
                  <a:pt x="18" y="249"/>
                </a:cubicBezTo>
                <a:cubicBezTo>
                  <a:pt x="19" y="252"/>
                  <a:pt x="17" y="254"/>
                  <a:pt x="14" y="255"/>
                </a:cubicBezTo>
                <a:cubicBezTo>
                  <a:pt x="14" y="255"/>
                  <a:pt x="14" y="255"/>
                  <a:pt x="14" y="255"/>
                </a:cubicBez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43" name="Google Shape;336;p17"/>
          <p:cNvSpPr>
            <a:spLocks/>
          </p:cNvSpPr>
          <p:nvPr/>
        </p:nvSpPr>
        <p:spPr bwMode="auto">
          <a:xfrm>
            <a:off x="2843213" y="1301750"/>
            <a:ext cx="458787" cy="752475"/>
          </a:xfrm>
          <a:custGeom>
            <a:avLst/>
            <a:gdLst>
              <a:gd name="T0" fmla="*/ 5 w 112"/>
              <a:gd name="T1" fmla="*/ 184 h 184"/>
              <a:gd name="T2" fmla="*/ 3 w 112"/>
              <a:gd name="T3" fmla="*/ 184 h 184"/>
              <a:gd name="T4" fmla="*/ 1 w 112"/>
              <a:gd name="T5" fmla="*/ 178 h 184"/>
              <a:gd name="T6" fmla="*/ 103 w 112"/>
              <a:gd name="T7" fmla="*/ 2 h 184"/>
              <a:gd name="T8" fmla="*/ 109 w 112"/>
              <a:gd name="T9" fmla="*/ 1 h 184"/>
              <a:gd name="T10" fmla="*/ 110 w 112"/>
              <a:gd name="T11" fmla="*/ 8 h 184"/>
              <a:gd name="T12" fmla="*/ 10 w 112"/>
              <a:gd name="T13" fmla="*/ 182 h 184"/>
              <a:gd name="T14" fmla="*/ 5 w 112"/>
              <a:gd name="T15" fmla="*/ 184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84" extrusionOk="0">
                <a:moveTo>
                  <a:pt x="5" y="184"/>
                </a:moveTo>
                <a:cubicBezTo>
                  <a:pt x="5" y="184"/>
                  <a:pt x="4" y="184"/>
                  <a:pt x="3" y="184"/>
                </a:cubicBezTo>
                <a:cubicBezTo>
                  <a:pt x="1" y="183"/>
                  <a:pt x="0" y="180"/>
                  <a:pt x="1" y="178"/>
                </a:cubicBezTo>
                <a:cubicBezTo>
                  <a:pt x="28" y="116"/>
                  <a:pt x="62" y="57"/>
                  <a:pt x="103" y="2"/>
                </a:cubicBezTo>
                <a:cubicBezTo>
                  <a:pt x="104" y="0"/>
                  <a:pt x="107" y="0"/>
                  <a:pt x="109" y="1"/>
                </a:cubicBezTo>
                <a:cubicBezTo>
                  <a:pt x="111" y="3"/>
                  <a:pt x="112" y="6"/>
                  <a:pt x="110" y="8"/>
                </a:cubicBezTo>
                <a:cubicBezTo>
                  <a:pt x="70" y="62"/>
                  <a:pt x="36" y="120"/>
                  <a:pt x="10" y="182"/>
                </a:cubicBezTo>
                <a:cubicBezTo>
                  <a:pt x="9" y="183"/>
                  <a:pt x="7" y="184"/>
                  <a:pt x="5" y="184"/>
                </a:cubicBez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44" name="Google Shape;337;p17"/>
          <p:cNvSpPr>
            <a:spLocks/>
          </p:cNvSpPr>
          <p:nvPr/>
        </p:nvSpPr>
        <p:spPr bwMode="auto">
          <a:xfrm>
            <a:off x="2843213" y="4830763"/>
            <a:ext cx="458787" cy="752475"/>
          </a:xfrm>
          <a:custGeom>
            <a:avLst/>
            <a:gdLst>
              <a:gd name="T0" fmla="*/ 107 w 112"/>
              <a:gd name="T1" fmla="*/ 184 h 184"/>
              <a:gd name="T2" fmla="*/ 103 w 112"/>
              <a:gd name="T3" fmla="*/ 183 h 184"/>
              <a:gd name="T4" fmla="*/ 1 w 112"/>
              <a:gd name="T5" fmla="*/ 7 h 184"/>
              <a:gd name="T6" fmla="*/ 3 w 112"/>
              <a:gd name="T7" fmla="*/ 1 h 184"/>
              <a:gd name="T8" fmla="*/ 10 w 112"/>
              <a:gd name="T9" fmla="*/ 3 h 184"/>
              <a:gd name="T10" fmla="*/ 110 w 112"/>
              <a:gd name="T11" fmla="*/ 177 h 184"/>
              <a:gd name="T12" fmla="*/ 109 w 112"/>
              <a:gd name="T13" fmla="*/ 183 h 184"/>
              <a:gd name="T14" fmla="*/ 107 w 112"/>
              <a:gd name="T15" fmla="*/ 184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84" extrusionOk="0">
                <a:moveTo>
                  <a:pt x="107" y="184"/>
                </a:moveTo>
                <a:cubicBezTo>
                  <a:pt x="105" y="184"/>
                  <a:pt x="104" y="184"/>
                  <a:pt x="103" y="183"/>
                </a:cubicBezTo>
                <a:cubicBezTo>
                  <a:pt x="62" y="128"/>
                  <a:pt x="28" y="69"/>
                  <a:pt x="1" y="7"/>
                </a:cubicBezTo>
                <a:cubicBezTo>
                  <a:pt x="0" y="4"/>
                  <a:pt x="1" y="2"/>
                  <a:pt x="3" y="1"/>
                </a:cubicBezTo>
                <a:cubicBezTo>
                  <a:pt x="6" y="0"/>
                  <a:pt x="9" y="1"/>
                  <a:pt x="10" y="3"/>
                </a:cubicBezTo>
                <a:cubicBezTo>
                  <a:pt x="36" y="65"/>
                  <a:pt x="70" y="123"/>
                  <a:pt x="110" y="177"/>
                </a:cubicBezTo>
                <a:cubicBezTo>
                  <a:pt x="112" y="179"/>
                  <a:pt x="111" y="182"/>
                  <a:pt x="109" y="183"/>
                </a:cubicBezTo>
                <a:cubicBezTo>
                  <a:pt x="109" y="184"/>
                  <a:pt x="108" y="184"/>
                  <a:pt x="107" y="184"/>
                </a:cubicBez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45" name="Google Shape;338;p17"/>
          <p:cNvSpPr>
            <a:spLocks noChangeArrowheads="1"/>
          </p:cNvSpPr>
          <p:nvPr/>
        </p:nvSpPr>
        <p:spPr bwMode="auto">
          <a:xfrm>
            <a:off x="3162300" y="5526088"/>
            <a:ext cx="763588" cy="763587"/>
          </a:xfrm>
          <a:prstGeom prst="ellipse">
            <a:avLst/>
          </a:prstGeom>
          <a:solidFill>
            <a:srgbClr val="AB2959"/>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46" name="Google Shape;339;p17"/>
          <p:cNvSpPr>
            <a:spLocks noChangeArrowheads="1"/>
          </p:cNvSpPr>
          <p:nvPr/>
        </p:nvSpPr>
        <p:spPr bwMode="auto">
          <a:xfrm>
            <a:off x="2328863" y="4013200"/>
            <a:ext cx="763587" cy="763588"/>
          </a:xfrm>
          <a:prstGeom prst="ellipse">
            <a:avLst/>
          </a:prstGeom>
          <a:solidFill>
            <a:srgbClr val="EB4754"/>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47" name="Google Shape;340;p17"/>
          <p:cNvSpPr>
            <a:spLocks noChangeArrowheads="1"/>
          </p:cNvSpPr>
          <p:nvPr/>
        </p:nvSpPr>
        <p:spPr bwMode="auto">
          <a:xfrm>
            <a:off x="2333625" y="2087563"/>
            <a:ext cx="763588" cy="763587"/>
          </a:xfrm>
          <a:prstGeom prst="ellipse">
            <a:avLst/>
          </a:prstGeom>
          <a:solidFill>
            <a:srgbClr val="FF953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48" name="Google Shape;341;p17"/>
          <p:cNvSpPr>
            <a:spLocks noChangeArrowheads="1"/>
          </p:cNvSpPr>
          <p:nvPr/>
        </p:nvSpPr>
        <p:spPr bwMode="auto">
          <a:xfrm>
            <a:off x="3211513" y="569913"/>
            <a:ext cx="763587" cy="765175"/>
          </a:xfrm>
          <a:prstGeom prst="ellipse">
            <a:avLst/>
          </a:prstGeom>
          <a:solidFill>
            <a:srgbClr val="FFCF68"/>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49" name="Google Shape;342;p17"/>
          <p:cNvSpPr>
            <a:spLocks noChangeArrowheads="1"/>
          </p:cNvSpPr>
          <p:nvPr/>
        </p:nvSpPr>
        <p:spPr bwMode="auto">
          <a:xfrm>
            <a:off x="8269288" y="569913"/>
            <a:ext cx="763587" cy="765175"/>
          </a:xfrm>
          <a:prstGeom prst="ellipse">
            <a:avLst/>
          </a:prstGeom>
          <a:solidFill>
            <a:srgbClr val="95DBD5"/>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50" name="Google Shape;343;p17"/>
          <p:cNvSpPr>
            <a:spLocks noChangeArrowheads="1"/>
          </p:cNvSpPr>
          <p:nvPr/>
        </p:nvSpPr>
        <p:spPr bwMode="auto">
          <a:xfrm>
            <a:off x="9105900" y="2087563"/>
            <a:ext cx="763588" cy="763587"/>
          </a:xfrm>
          <a:prstGeom prst="ellipse">
            <a:avLst/>
          </a:prstGeom>
          <a:solidFill>
            <a:srgbClr val="64D1DA"/>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51" name="Google Shape;344;p17"/>
          <p:cNvSpPr>
            <a:spLocks noChangeArrowheads="1"/>
          </p:cNvSpPr>
          <p:nvPr/>
        </p:nvSpPr>
        <p:spPr bwMode="auto">
          <a:xfrm>
            <a:off x="9102725" y="4013200"/>
            <a:ext cx="763588" cy="763588"/>
          </a:xfrm>
          <a:prstGeom prst="ellipse">
            <a:avLst/>
          </a:prstGeom>
          <a:solidFill>
            <a:srgbClr val="34B2E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52" name="Google Shape;345;p17"/>
          <p:cNvSpPr>
            <a:spLocks noChangeArrowheads="1"/>
          </p:cNvSpPr>
          <p:nvPr/>
        </p:nvSpPr>
        <p:spPr bwMode="auto">
          <a:xfrm>
            <a:off x="8220075" y="5526088"/>
            <a:ext cx="763588" cy="763587"/>
          </a:xfrm>
          <a:prstGeom prst="ellipse">
            <a:avLst/>
          </a:prstGeom>
          <a:solidFill>
            <a:srgbClr val="075A8C"/>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1800">
              <a:latin typeface="Calibri" panose="020F0502020204030204" pitchFamily="34" charset="0"/>
              <a:cs typeface="Calibri" panose="020F0502020204030204" pitchFamily="34" charset="0"/>
              <a:sym typeface="Calibri" panose="020F0502020204030204" pitchFamily="34" charset="0"/>
            </a:endParaRPr>
          </a:p>
        </p:txBody>
      </p:sp>
      <p:sp>
        <p:nvSpPr>
          <p:cNvPr id="22553" name="Google Shape;346;p17"/>
          <p:cNvSpPr>
            <a:spLocks/>
          </p:cNvSpPr>
          <p:nvPr/>
        </p:nvSpPr>
        <p:spPr bwMode="auto">
          <a:xfrm>
            <a:off x="2513013" y="2262188"/>
            <a:ext cx="404812" cy="388937"/>
          </a:xfrm>
          <a:custGeom>
            <a:avLst/>
            <a:gdLst>
              <a:gd name="T0" fmla="*/ 59 w 99"/>
              <a:gd name="T1" fmla="*/ 4 h 95"/>
              <a:gd name="T2" fmla="*/ 59 w 99"/>
              <a:gd name="T3" fmla="*/ 4 h 95"/>
              <a:gd name="T4" fmla="*/ 94 w 99"/>
              <a:gd name="T5" fmla="*/ 39 h 95"/>
              <a:gd name="T6" fmla="*/ 94 w 99"/>
              <a:gd name="T7" fmla="*/ 39 h 95"/>
              <a:gd name="T8" fmla="*/ 93 w 99"/>
              <a:gd name="T9" fmla="*/ 40 h 95"/>
              <a:gd name="T10" fmla="*/ 58 w 99"/>
              <a:gd name="T11" fmla="*/ 40 h 95"/>
              <a:gd name="T12" fmla="*/ 58 w 99"/>
              <a:gd name="T13" fmla="*/ 5 h 95"/>
              <a:gd name="T14" fmla="*/ 59 w 99"/>
              <a:gd name="T15" fmla="*/ 4 h 95"/>
              <a:gd name="T16" fmla="*/ 42 w 99"/>
              <a:gd name="T17" fmla="*/ 10 h 95"/>
              <a:gd name="T18" fmla="*/ 43 w 99"/>
              <a:gd name="T19" fmla="*/ 11 h 95"/>
              <a:gd name="T20" fmla="*/ 43 w 99"/>
              <a:gd name="T21" fmla="*/ 46 h 95"/>
              <a:gd name="T22" fmla="*/ 51 w 99"/>
              <a:gd name="T23" fmla="*/ 55 h 95"/>
              <a:gd name="T24" fmla="*/ 87 w 99"/>
              <a:gd name="T25" fmla="*/ 55 h 95"/>
              <a:gd name="T26" fmla="*/ 87 w 99"/>
              <a:gd name="T27" fmla="*/ 55 h 95"/>
              <a:gd name="T28" fmla="*/ 87 w 99"/>
              <a:gd name="T29" fmla="*/ 56 h 95"/>
              <a:gd name="T30" fmla="*/ 47 w 99"/>
              <a:gd name="T31" fmla="*/ 91 h 95"/>
              <a:gd name="T32" fmla="*/ 43 w 99"/>
              <a:gd name="T33" fmla="*/ 91 h 95"/>
              <a:gd name="T34" fmla="*/ 7 w 99"/>
              <a:gd name="T35" fmla="*/ 55 h 95"/>
              <a:gd name="T36" fmla="*/ 42 w 99"/>
              <a:gd name="T37" fmla="*/ 10 h 95"/>
              <a:gd name="T38" fmla="*/ 42 w 99"/>
              <a:gd name="T39" fmla="*/ 10 h 95"/>
              <a:gd name="T40" fmla="*/ 59 w 99"/>
              <a:gd name="T41" fmla="*/ 0 h 95"/>
              <a:gd name="T42" fmla="*/ 54 w 99"/>
              <a:gd name="T43" fmla="*/ 5 h 95"/>
              <a:gd name="T44" fmla="*/ 54 w 99"/>
              <a:gd name="T45" fmla="*/ 42 h 95"/>
              <a:gd name="T46" fmla="*/ 56 w 99"/>
              <a:gd name="T47" fmla="*/ 44 h 95"/>
              <a:gd name="T48" fmla="*/ 93 w 99"/>
              <a:gd name="T49" fmla="*/ 44 h 95"/>
              <a:gd name="T50" fmla="*/ 98 w 99"/>
              <a:gd name="T51" fmla="*/ 38 h 95"/>
              <a:gd name="T52" fmla="*/ 60 w 99"/>
              <a:gd name="T53" fmla="*/ 0 h 95"/>
              <a:gd name="T54" fmla="*/ 59 w 99"/>
              <a:gd name="T55" fmla="*/ 0 h 95"/>
              <a:gd name="T56" fmla="*/ 42 w 99"/>
              <a:gd name="T57" fmla="*/ 6 h 95"/>
              <a:gd name="T58" fmla="*/ 41 w 99"/>
              <a:gd name="T59" fmla="*/ 6 h 95"/>
              <a:gd name="T60" fmla="*/ 3 w 99"/>
              <a:gd name="T61" fmla="*/ 56 h 95"/>
              <a:gd name="T62" fmla="*/ 42 w 99"/>
              <a:gd name="T63" fmla="*/ 95 h 95"/>
              <a:gd name="T64" fmla="*/ 47 w 99"/>
              <a:gd name="T65" fmla="*/ 95 h 95"/>
              <a:gd name="T66" fmla="*/ 92 w 99"/>
              <a:gd name="T67" fmla="*/ 57 h 95"/>
              <a:gd name="T68" fmla="*/ 87 w 99"/>
              <a:gd name="T69" fmla="*/ 50 h 95"/>
              <a:gd name="T70" fmla="*/ 51 w 99"/>
              <a:gd name="T71" fmla="*/ 50 h 95"/>
              <a:gd name="T72" fmla="*/ 47 w 99"/>
              <a:gd name="T73" fmla="*/ 46 h 95"/>
              <a:gd name="T74" fmla="*/ 47 w 99"/>
              <a:gd name="T75" fmla="*/ 11 h 95"/>
              <a:gd name="T76" fmla="*/ 42 w 99"/>
              <a:gd name="T77" fmla="*/ 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5" extrusionOk="0">
                <a:moveTo>
                  <a:pt x="59" y="4"/>
                </a:moveTo>
                <a:cubicBezTo>
                  <a:pt x="59" y="4"/>
                  <a:pt x="59" y="4"/>
                  <a:pt x="59" y="4"/>
                </a:cubicBezTo>
                <a:cubicBezTo>
                  <a:pt x="77" y="7"/>
                  <a:pt x="91" y="21"/>
                  <a:pt x="94" y="39"/>
                </a:cubicBezTo>
                <a:cubicBezTo>
                  <a:pt x="94" y="39"/>
                  <a:pt x="94" y="39"/>
                  <a:pt x="94" y="39"/>
                </a:cubicBezTo>
                <a:cubicBezTo>
                  <a:pt x="93" y="39"/>
                  <a:pt x="93" y="40"/>
                  <a:pt x="93" y="40"/>
                </a:cubicBezTo>
                <a:cubicBezTo>
                  <a:pt x="58" y="40"/>
                  <a:pt x="58" y="40"/>
                  <a:pt x="58" y="40"/>
                </a:cubicBezTo>
                <a:cubicBezTo>
                  <a:pt x="58" y="5"/>
                  <a:pt x="58" y="5"/>
                  <a:pt x="58" y="5"/>
                </a:cubicBezTo>
                <a:cubicBezTo>
                  <a:pt x="58" y="5"/>
                  <a:pt x="59" y="4"/>
                  <a:pt x="59" y="4"/>
                </a:cubicBezTo>
                <a:moveTo>
                  <a:pt x="42" y="10"/>
                </a:moveTo>
                <a:cubicBezTo>
                  <a:pt x="43" y="10"/>
                  <a:pt x="43" y="11"/>
                  <a:pt x="43" y="11"/>
                </a:cubicBezTo>
                <a:cubicBezTo>
                  <a:pt x="43" y="46"/>
                  <a:pt x="43" y="46"/>
                  <a:pt x="43" y="46"/>
                </a:cubicBezTo>
                <a:cubicBezTo>
                  <a:pt x="43" y="51"/>
                  <a:pt x="47" y="55"/>
                  <a:pt x="51" y="55"/>
                </a:cubicBezTo>
                <a:cubicBezTo>
                  <a:pt x="87" y="55"/>
                  <a:pt x="87" y="55"/>
                  <a:pt x="87" y="55"/>
                </a:cubicBezTo>
                <a:cubicBezTo>
                  <a:pt x="87" y="55"/>
                  <a:pt x="87" y="55"/>
                  <a:pt x="87" y="55"/>
                </a:cubicBezTo>
                <a:cubicBezTo>
                  <a:pt x="87" y="55"/>
                  <a:pt x="87" y="56"/>
                  <a:pt x="87" y="56"/>
                </a:cubicBezTo>
                <a:cubicBezTo>
                  <a:pt x="85" y="76"/>
                  <a:pt x="67" y="91"/>
                  <a:pt x="47" y="91"/>
                </a:cubicBezTo>
                <a:cubicBezTo>
                  <a:pt x="46" y="91"/>
                  <a:pt x="44" y="91"/>
                  <a:pt x="43" y="91"/>
                </a:cubicBezTo>
                <a:cubicBezTo>
                  <a:pt x="24" y="89"/>
                  <a:pt x="9" y="74"/>
                  <a:pt x="7" y="55"/>
                </a:cubicBezTo>
                <a:cubicBezTo>
                  <a:pt x="5" y="33"/>
                  <a:pt x="20" y="14"/>
                  <a:pt x="42" y="10"/>
                </a:cubicBezTo>
                <a:cubicBezTo>
                  <a:pt x="42" y="10"/>
                  <a:pt x="42" y="10"/>
                  <a:pt x="42" y="10"/>
                </a:cubicBezTo>
                <a:moveTo>
                  <a:pt x="59" y="0"/>
                </a:moveTo>
                <a:cubicBezTo>
                  <a:pt x="56" y="0"/>
                  <a:pt x="54" y="2"/>
                  <a:pt x="54" y="5"/>
                </a:cubicBezTo>
                <a:cubicBezTo>
                  <a:pt x="54" y="42"/>
                  <a:pt x="54" y="42"/>
                  <a:pt x="54" y="42"/>
                </a:cubicBezTo>
                <a:cubicBezTo>
                  <a:pt x="54" y="43"/>
                  <a:pt x="55" y="44"/>
                  <a:pt x="56" y="44"/>
                </a:cubicBezTo>
                <a:cubicBezTo>
                  <a:pt x="93" y="44"/>
                  <a:pt x="93" y="44"/>
                  <a:pt x="93" y="44"/>
                </a:cubicBezTo>
                <a:cubicBezTo>
                  <a:pt x="96" y="44"/>
                  <a:pt x="99" y="41"/>
                  <a:pt x="98" y="38"/>
                </a:cubicBezTo>
                <a:cubicBezTo>
                  <a:pt x="96" y="18"/>
                  <a:pt x="80" y="2"/>
                  <a:pt x="60" y="0"/>
                </a:cubicBezTo>
                <a:cubicBezTo>
                  <a:pt x="59" y="0"/>
                  <a:pt x="59" y="0"/>
                  <a:pt x="59" y="0"/>
                </a:cubicBezTo>
                <a:close/>
                <a:moveTo>
                  <a:pt x="42" y="6"/>
                </a:moveTo>
                <a:cubicBezTo>
                  <a:pt x="42" y="6"/>
                  <a:pt x="41" y="6"/>
                  <a:pt x="41" y="6"/>
                </a:cubicBezTo>
                <a:cubicBezTo>
                  <a:pt x="18" y="9"/>
                  <a:pt x="0" y="31"/>
                  <a:pt x="3" y="56"/>
                </a:cubicBezTo>
                <a:cubicBezTo>
                  <a:pt x="5" y="76"/>
                  <a:pt x="22" y="93"/>
                  <a:pt x="42" y="95"/>
                </a:cubicBezTo>
                <a:cubicBezTo>
                  <a:pt x="44" y="95"/>
                  <a:pt x="46" y="95"/>
                  <a:pt x="47" y="95"/>
                </a:cubicBezTo>
                <a:cubicBezTo>
                  <a:pt x="70" y="95"/>
                  <a:pt x="89" y="79"/>
                  <a:pt x="92" y="57"/>
                </a:cubicBezTo>
                <a:cubicBezTo>
                  <a:pt x="92" y="53"/>
                  <a:pt x="90" y="50"/>
                  <a:pt x="87" y="50"/>
                </a:cubicBezTo>
                <a:cubicBezTo>
                  <a:pt x="51" y="50"/>
                  <a:pt x="51" y="50"/>
                  <a:pt x="51" y="50"/>
                </a:cubicBezTo>
                <a:cubicBezTo>
                  <a:pt x="49" y="50"/>
                  <a:pt x="47" y="49"/>
                  <a:pt x="47" y="46"/>
                </a:cubicBezTo>
                <a:cubicBezTo>
                  <a:pt x="47" y="11"/>
                  <a:pt x="47" y="11"/>
                  <a:pt x="47" y="11"/>
                </a:cubicBezTo>
                <a:cubicBezTo>
                  <a:pt x="47" y="8"/>
                  <a:pt x="45" y="6"/>
                  <a:pt x="42"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54" name="Google Shape;347;p17"/>
          <p:cNvSpPr>
            <a:spLocks/>
          </p:cNvSpPr>
          <p:nvPr/>
        </p:nvSpPr>
        <p:spPr bwMode="auto">
          <a:xfrm>
            <a:off x="8440738" y="741363"/>
            <a:ext cx="423862" cy="422275"/>
          </a:xfrm>
          <a:custGeom>
            <a:avLst/>
            <a:gdLst>
              <a:gd name="T0" fmla="*/ 42 w 104"/>
              <a:gd name="T1" fmla="*/ 100 h 103"/>
              <a:gd name="T2" fmla="*/ 34 w 104"/>
              <a:gd name="T3" fmla="*/ 86 h 103"/>
              <a:gd name="T4" fmla="*/ 19 w 104"/>
              <a:gd name="T5" fmla="*/ 92 h 103"/>
              <a:gd name="T6" fmla="*/ 17 w 104"/>
              <a:gd name="T7" fmla="*/ 71 h 103"/>
              <a:gd name="T8" fmla="*/ 14 w 104"/>
              <a:gd name="T9" fmla="*/ 63 h 103"/>
              <a:gd name="T10" fmla="*/ 0 w 104"/>
              <a:gd name="T11" fmla="*/ 47 h 103"/>
              <a:gd name="T12" fmla="*/ 15 w 104"/>
              <a:gd name="T13" fmla="*/ 40 h 103"/>
              <a:gd name="T14" fmla="*/ 11 w 104"/>
              <a:gd name="T15" fmla="*/ 25 h 103"/>
              <a:gd name="T16" fmla="*/ 25 w 104"/>
              <a:gd name="T17" fmla="*/ 11 h 103"/>
              <a:gd name="T18" fmla="*/ 40 w 104"/>
              <a:gd name="T19" fmla="*/ 15 h 103"/>
              <a:gd name="T20" fmla="*/ 47 w 104"/>
              <a:gd name="T21" fmla="*/ 0 h 103"/>
              <a:gd name="T22" fmla="*/ 63 w 104"/>
              <a:gd name="T23" fmla="*/ 14 h 103"/>
              <a:gd name="T24" fmla="*/ 71 w 104"/>
              <a:gd name="T25" fmla="*/ 17 h 103"/>
              <a:gd name="T26" fmla="*/ 92 w 104"/>
              <a:gd name="T27" fmla="*/ 19 h 103"/>
              <a:gd name="T28" fmla="*/ 86 w 104"/>
              <a:gd name="T29" fmla="*/ 34 h 103"/>
              <a:gd name="T30" fmla="*/ 100 w 104"/>
              <a:gd name="T31" fmla="*/ 42 h 103"/>
              <a:gd name="T32" fmla="*/ 104 w 104"/>
              <a:gd name="T33" fmla="*/ 57 h 103"/>
              <a:gd name="T34" fmla="*/ 89 w 104"/>
              <a:gd name="T35" fmla="*/ 64 h 103"/>
              <a:gd name="T36" fmla="*/ 92 w 104"/>
              <a:gd name="T37" fmla="*/ 79 h 103"/>
              <a:gd name="T38" fmla="*/ 79 w 104"/>
              <a:gd name="T39" fmla="*/ 92 h 103"/>
              <a:gd name="T40" fmla="*/ 64 w 104"/>
              <a:gd name="T41" fmla="*/ 89 h 103"/>
              <a:gd name="T42" fmla="*/ 57 w 104"/>
              <a:gd name="T43" fmla="*/ 103 h 103"/>
              <a:gd name="T44" fmla="*/ 58 w 104"/>
              <a:gd name="T45" fmla="*/ 89 h 103"/>
              <a:gd name="T46" fmla="*/ 74 w 104"/>
              <a:gd name="T47" fmla="*/ 82 h 103"/>
              <a:gd name="T48" fmla="*/ 83 w 104"/>
              <a:gd name="T49" fmla="*/ 73 h 103"/>
              <a:gd name="T50" fmla="*/ 89 w 104"/>
              <a:gd name="T51" fmla="*/ 58 h 103"/>
              <a:gd name="T52" fmla="*/ 89 w 104"/>
              <a:gd name="T53" fmla="*/ 45 h 103"/>
              <a:gd name="T54" fmla="*/ 83 w 104"/>
              <a:gd name="T55" fmla="*/ 30 h 103"/>
              <a:gd name="T56" fmla="*/ 74 w 104"/>
              <a:gd name="T57" fmla="*/ 21 h 103"/>
              <a:gd name="T58" fmla="*/ 58 w 104"/>
              <a:gd name="T59" fmla="*/ 15 h 103"/>
              <a:gd name="T60" fmla="*/ 45 w 104"/>
              <a:gd name="T61" fmla="*/ 15 h 103"/>
              <a:gd name="T62" fmla="*/ 30 w 104"/>
              <a:gd name="T63" fmla="*/ 21 h 103"/>
              <a:gd name="T64" fmla="*/ 21 w 104"/>
              <a:gd name="T65" fmla="*/ 30 h 103"/>
              <a:gd name="T66" fmla="*/ 15 w 104"/>
              <a:gd name="T67" fmla="*/ 45 h 103"/>
              <a:gd name="T68" fmla="*/ 15 w 104"/>
              <a:gd name="T69" fmla="*/ 58 h 103"/>
              <a:gd name="T70" fmla="*/ 21 w 104"/>
              <a:gd name="T71" fmla="*/ 73 h 103"/>
              <a:gd name="T72" fmla="*/ 30 w 104"/>
              <a:gd name="T73" fmla="*/ 82 h 103"/>
              <a:gd name="T74" fmla="*/ 45 w 104"/>
              <a:gd name="T75" fmla="*/ 89 h 103"/>
              <a:gd name="T76" fmla="*/ 15 w 104"/>
              <a:gd name="T77" fmla="*/ 82 h 103"/>
              <a:gd name="T78" fmla="*/ 99 w 104"/>
              <a:gd name="T79" fmla="*/ 57 h 103"/>
              <a:gd name="T80" fmla="*/ 5 w 104"/>
              <a:gd name="T81" fmla="*/ 57 h 103"/>
              <a:gd name="T82" fmla="*/ 99 w 104"/>
              <a:gd name="T83" fmla="*/ 57 h 103"/>
              <a:gd name="T84" fmla="*/ 5 w 104"/>
              <a:gd name="T85" fmla="*/ 57 h 103"/>
              <a:gd name="T86" fmla="*/ 82 w 104"/>
              <a:gd name="T87" fmla="*/ 15 h 103"/>
              <a:gd name="T88" fmla="*/ 52 w 104"/>
              <a:gd name="T89" fmla="*/ 72 h 103"/>
              <a:gd name="T90" fmla="*/ 47 w 104"/>
              <a:gd name="T91" fmla="*/ 32 h 103"/>
              <a:gd name="T92" fmla="*/ 57 w 104"/>
              <a:gd name="T93" fmla="*/ 72 h 103"/>
              <a:gd name="T94" fmla="*/ 48 w 104"/>
              <a:gd name="T95" fmla="*/ 36 h 103"/>
              <a:gd name="T96" fmla="*/ 56 w 104"/>
              <a:gd name="T97" fmla="*/ 67 h 103"/>
              <a:gd name="T98" fmla="*/ 63 w 104"/>
              <a:gd name="T99" fmla="*/ 4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103" extrusionOk="0">
                <a:moveTo>
                  <a:pt x="57" y="103"/>
                </a:moveTo>
                <a:cubicBezTo>
                  <a:pt x="47" y="103"/>
                  <a:pt x="47" y="103"/>
                  <a:pt x="47" y="103"/>
                </a:cubicBezTo>
                <a:cubicBezTo>
                  <a:pt x="45" y="103"/>
                  <a:pt x="43" y="102"/>
                  <a:pt x="42" y="100"/>
                </a:cubicBezTo>
                <a:cubicBezTo>
                  <a:pt x="41" y="89"/>
                  <a:pt x="41" y="89"/>
                  <a:pt x="41" y="89"/>
                </a:cubicBezTo>
                <a:cubicBezTo>
                  <a:pt x="41" y="89"/>
                  <a:pt x="40" y="89"/>
                  <a:pt x="40" y="89"/>
                </a:cubicBezTo>
                <a:cubicBezTo>
                  <a:pt x="38" y="88"/>
                  <a:pt x="36" y="87"/>
                  <a:pt x="34" y="86"/>
                </a:cubicBezTo>
                <a:cubicBezTo>
                  <a:pt x="34" y="86"/>
                  <a:pt x="33" y="86"/>
                  <a:pt x="33" y="86"/>
                </a:cubicBezTo>
                <a:cubicBezTo>
                  <a:pt x="25" y="92"/>
                  <a:pt x="25" y="92"/>
                  <a:pt x="25" y="92"/>
                </a:cubicBezTo>
                <a:cubicBezTo>
                  <a:pt x="23" y="94"/>
                  <a:pt x="20" y="93"/>
                  <a:pt x="19" y="92"/>
                </a:cubicBezTo>
                <a:cubicBezTo>
                  <a:pt x="12" y="85"/>
                  <a:pt x="12" y="85"/>
                  <a:pt x="12" y="85"/>
                </a:cubicBezTo>
                <a:cubicBezTo>
                  <a:pt x="10" y="83"/>
                  <a:pt x="10" y="81"/>
                  <a:pt x="11" y="79"/>
                </a:cubicBezTo>
                <a:cubicBezTo>
                  <a:pt x="17" y="71"/>
                  <a:pt x="17" y="71"/>
                  <a:pt x="17" y="71"/>
                </a:cubicBezTo>
                <a:cubicBezTo>
                  <a:pt x="18" y="70"/>
                  <a:pt x="18" y="70"/>
                  <a:pt x="17" y="69"/>
                </a:cubicBezTo>
                <a:cubicBezTo>
                  <a:pt x="16" y="68"/>
                  <a:pt x="16" y="66"/>
                  <a:pt x="15" y="64"/>
                </a:cubicBezTo>
                <a:cubicBezTo>
                  <a:pt x="15" y="63"/>
                  <a:pt x="14" y="63"/>
                  <a:pt x="14" y="63"/>
                </a:cubicBezTo>
                <a:cubicBezTo>
                  <a:pt x="4" y="61"/>
                  <a:pt x="4" y="61"/>
                  <a:pt x="4" y="61"/>
                </a:cubicBezTo>
                <a:cubicBezTo>
                  <a:pt x="2" y="61"/>
                  <a:pt x="0" y="59"/>
                  <a:pt x="0" y="57"/>
                </a:cubicBezTo>
                <a:cubicBezTo>
                  <a:pt x="0" y="47"/>
                  <a:pt x="0" y="47"/>
                  <a:pt x="0" y="47"/>
                </a:cubicBezTo>
                <a:cubicBezTo>
                  <a:pt x="0" y="45"/>
                  <a:pt x="2" y="43"/>
                  <a:pt x="4" y="42"/>
                </a:cubicBezTo>
                <a:cubicBezTo>
                  <a:pt x="14" y="41"/>
                  <a:pt x="14" y="41"/>
                  <a:pt x="14" y="41"/>
                </a:cubicBezTo>
                <a:cubicBezTo>
                  <a:pt x="14" y="41"/>
                  <a:pt x="15" y="40"/>
                  <a:pt x="15" y="40"/>
                </a:cubicBezTo>
                <a:cubicBezTo>
                  <a:pt x="16" y="38"/>
                  <a:pt x="16" y="36"/>
                  <a:pt x="17" y="34"/>
                </a:cubicBezTo>
                <a:cubicBezTo>
                  <a:pt x="18" y="34"/>
                  <a:pt x="18" y="33"/>
                  <a:pt x="17" y="33"/>
                </a:cubicBezTo>
                <a:cubicBezTo>
                  <a:pt x="11" y="25"/>
                  <a:pt x="11" y="25"/>
                  <a:pt x="11" y="25"/>
                </a:cubicBezTo>
                <a:cubicBezTo>
                  <a:pt x="10" y="23"/>
                  <a:pt x="10" y="20"/>
                  <a:pt x="12" y="19"/>
                </a:cubicBezTo>
                <a:cubicBezTo>
                  <a:pt x="19" y="12"/>
                  <a:pt x="19" y="12"/>
                  <a:pt x="19" y="12"/>
                </a:cubicBezTo>
                <a:cubicBezTo>
                  <a:pt x="20" y="10"/>
                  <a:pt x="23" y="10"/>
                  <a:pt x="25" y="11"/>
                </a:cubicBezTo>
                <a:cubicBezTo>
                  <a:pt x="33" y="17"/>
                  <a:pt x="33" y="17"/>
                  <a:pt x="33" y="17"/>
                </a:cubicBezTo>
                <a:cubicBezTo>
                  <a:pt x="33" y="17"/>
                  <a:pt x="34" y="17"/>
                  <a:pt x="34" y="17"/>
                </a:cubicBezTo>
                <a:cubicBezTo>
                  <a:pt x="36" y="16"/>
                  <a:pt x="38" y="15"/>
                  <a:pt x="40" y="15"/>
                </a:cubicBezTo>
                <a:cubicBezTo>
                  <a:pt x="40" y="15"/>
                  <a:pt x="41" y="14"/>
                  <a:pt x="41" y="14"/>
                </a:cubicBezTo>
                <a:cubicBezTo>
                  <a:pt x="42" y="4"/>
                  <a:pt x="42" y="4"/>
                  <a:pt x="42" y="4"/>
                </a:cubicBezTo>
                <a:cubicBezTo>
                  <a:pt x="43" y="2"/>
                  <a:pt x="45" y="0"/>
                  <a:pt x="47" y="0"/>
                </a:cubicBezTo>
                <a:cubicBezTo>
                  <a:pt x="57" y="0"/>
                  <a:pt x="57" y="0"/>
                  <a:pt x="57" y="0"/>
                </a:cubicBezTo>
                <a:cubicBezTo>
                  <a:pt x="59" y="0"/>
                  <a:pt x="61" y="2"/>
                  <a:pt x="61" y="4"/>
                </a:cubicBezTo>
                <a:cubicBezTo>
                  <a:pt x="63" y="14"/>
                  <a:pt x="63" y="14"/>
                  <a:pt x="63" y="14"/>
                </a:cubicBezTo>
                <a:cubicBezTo>
                  <a:pt x="63" y="14"/>
                  <a:pt x="63" y="15"/>
                  <a:pt x="64" y="15"/>
                </a:cubicBezTo>
                <a:cubicBezTo>
                  <a:pt x="66" y="15"/>
                  <a:pt x="68" y="16"/>
                  <a:pt x="70" y="17"/>
                </a:cubicBezTo>
                <a:cubicBezTo>
                  <a:pt x="70" y="17"/>
                  <a:pt x="70" y="17"/>
                  <a:pt x="71" y="17"/>
                </a:cubicBezTo>
                <a:cubicBezTo>
                  <a:pt x="79" y="11"/>
                  <a:pt x="79" y="11"/>
                  <a:pt x="79" y="11"/>
                </a:cubicBezTo>
                <a:cubicBezTo>
                  <a:pt x="81" y="10"/>
                  <a:pt x="83" y="10"/>
                  <a:pt x="85" y="12"/>
                </a:cubicBezTo>
                <a:cubicBezTo>
                  <a:pt x="92" y="19"/>
                  <a:pt x="92" y="19"/>
                  <a:pt x="92" y="19"/>
                </a:cubicBezTo>
                <a:cubicBezTo>
                  <a:pt x="93" y="20"/>
                  <a:pt x="94" y="23"/>
                  <a:pt x="92" y="25"/>
                </a:cubicBezTo>
                <a:cubicBezTo>
                  <a:pt x="86" y="33"/>
                  <a:pt x="86" y="33"/>
                  <a:pt x="86" y="33"/>
                </a:cubicBezTo>
                <a:cubicBezTo>
                  <a:pt x="86" y="33"/>
                  <a:pt x="86" y="34"/>
                  <a:pt x="86" y="34"/>
                </a:cubicBezTo>
                <a:cubicBezTo>
                  <a:pt x="87" y="36"/>
                  <a:pt x="88" y="38"/>
                  <a:pt x="89" y="40"/>
                </a:cubicBezTo>
                <a:cubicBezTo>
                  <a:pt x="89" y="40"/>
                  <a:pt x="89" y="41"/>
                  <a:pt x="90" y="41"/>
                </a:cubicBezTo>
                <a:cubicBezTo>
                  <a:pt x="100" y="42"/>
                  <a:pt x="100" y="42"/>
                  <a:pt x="100" y="42"/>
                </a:cubicBezTo>
                <a:cubicBezTo>
                  <a:pt x="100" y="42"/>
                  <a:pt x="100" y="42"/>
                  <a:pt x="100" y="42"/>
                </a:cubicBezTo>
                <a:cubicBezTo>
                  <a:pt x="102" y="43"/>
                  <a:pt x="104" y="45"/>
                  <a:pt x="104" y="47"/>
                </a:cubicBezTo>
                <a:cubicBezTo>
                  <a:pt x="104" y="57"/>
                  <a:pt x="104" y="57"/>
                  <a:pt x="104" y="57"/>
                </a:cubicBezTo>
                <a:cubicBezTo>
                  <a:pt x="104" y="59"/>
                  <a:pt x="102" y="61"/>
                  <a:pt x="100" y="61"/>
                </a:cubicBezTo>
                <a:cubicBezTo>
                  <a:pt x="90" y="63"/>
                  <a:pt x="90" y="63"/>
                  <a:pt x="90" y="63"/>
                </a:cubicBezTo>
                <a:cubicBezTo>
                  <a:pt x="89" y="63"/>
                  <a:pt x="89" y="63"/>
                  <a:pt x="89" y="64"/>
                </a:cubicBezTo>
                <a:cubicBezTo>
                  <a:pt x="88" y="66"/>
                  <a:pt x="87" y="68"/>
                  <a:pt x="86" y="69"/>
                </a:cubicBezTo>
                <a:cubicBezTo>
                  <a:pt x="86" y="70"/>
                  <a:pt x="86" y="70"/>
                  <a:pt x="86" y="71"/>
                </a:cubicBezTo>
                <a:cubicBezTo>
                  <a:pt x="92" y="79"/>
                  <a:pt x="92" y="79"/>
                  <a:pt x="92" y="79"/>
                </a:cubicBezTo>
                <a:cubicBezTo>
                  <a:pt x="94" y="81"/>
                  <a:pt x="93" y="83"/>
                  <a:pt x="92" y="85"/>
                </a:cubicBezTo>
                <a:cubicBezTo>
                  <a:pt x="85" y="92"/>
                  <a:pt x="85" y="92"/>
                  <a:pt x="85" y="92"/>
                </a:cubicBezTo>
                <a:cubicBezTo>
                  <a:pt x="83" y="93"/>
                  <a:pt x="81" y="94"/>
                  <a:pt x="79" y="92"/>
                </a:cubicBezTo>
                <a:cubicBezTo>
                  <a:pt x="71" y="86"/>
                  <a:pt x="71" y="86"/>
                  <a:pt x="71" y="86"/>
                </a:cubicBezTo>
                <a:cubicBezTo>
                  <a:pt x="70" y="86"/>
                  <a:pt x="70" y="86"/>
                  <a:pt x="70" y="86"/>
                </a:cubicBezTo>
                <a:cubicBezTo>
                  <a:pt x="68" y="87"/>
                  <a:pt x="66" y="88"/>
                  <a:pt x="64" y="89"/>
                </a:cubicBezTo>
                <a:cubicBezTo>
                  <a:pt x="63" y="89"/>
                  <a:pt x="63" y="89"/>
                  <a:pt x="63" y="89"/>
                </a:cubicBezTo>
                <a:cubicBezTo>
                  <a:pt x="61" y="100"/>
                  <a:pt x="61" y="100"/>
                  <a:pt x="61" y="100"/>
                </a:cubicBezTo>
                <a:cubicBezTo>
                  <a:pt x="61" y="102"/>
                  <a:pt x="59" y="103"/>
                  <a:pt x="57" y="103"/>
                </a:cubicBezTo>
                <a:close/>
                <a:moveTo>
                  <a:pt x="47" y="99"/>
                </a:moveTo>
                <a:cubicBezTo>
                  <a:pt x="57" y="99"/>
                  <a:pt x="57" y="99"/>
                  <a:pt x="57" y="99"/>
                </a:cubicBezTo>
                <a:cubicBezTo>
                  <a:pt x="58" y="89"/>
                  <a:pt x="58" y="89"/>
                  <a:pt x="58" y="89"/>
                </a:cubicBezTo>
                <a:cubicBezTo>
                  <a:pt x="59" y="87"/>
                  <a:pt x="60" y="85"/>
                  <a:pt x="62" y="84"/>
                </a:cubicBezTo>
                <a:cubicBezTo>
                  <a:pt x="64" y="84"/>
                  <a:pt x="66" y="83"/>
                  <a:pt x="67" y="82"/>
                </a:cubicBezTo>
                <a:cubicBezTo>
                  <a:pt x="69" y="81"/>
                  <a:pt x="72" y="81"/>
                  <a:pt x="74" y="82"/>
                </a:cubicBezTo>
                <a:cubicBezTo>
                  <a:pt x="82" y="88"/>
                  <a:pt x="82" y="88"/>
                  <a:pt x="82" y="88"/>
                </a:cubicBezTo>
                <a:cubicBezTo>
                  <a:pt x="88" y="82"/>
                  <a:pt x="88" y="82"/>
                  <a:pt x="88" y="82"/>
                </a:cubicBezTo>
                <a:cubicBezTo>
                  <a:pt x="83" y="73"/>
                  <a:pt x="83" y="73"/>
                  <a:pt x="83" y="73"/>
                </a:cubicBezTo>
                <a:cubicBezTo>
                  <a:pt x="81" y="72"/>
                  <a:pt x="81" y="69"/>
                  <a:pt x="82" y="67"/>
                </a:cubicBezTo>
                <a:cubicBezTo>
                  <a:pt x="83" y="66"/>
                  <a:pt x="84" y="64"/>
                  <a:pt x="84" y="62"/>
                </a:cubicBezTo>
                <a:cubicBezTo>
                  <a:pt x="85" y="60"/>
                  <a:pt x="87" y="58"/>
                  <a:pt x="89" y="58"/>
                </a:cubicBezTo>
                <a:cubicBezTo>
                  <a:pt x="99" y="57"/>
                  <a:pt x="99" y="57"/>
                  <a:pt x="99" y="57"/>
                </a:cubicBezTo>
                <a:cubicBezTo>
                  <a:pt x="99" y="47"/>
                  <a:pt x="99" y="47"/>
                  <a:pt x="99" y="47"/>
                </a:cubicBezTo>
                <a:cubicBezTo>
                  <a:pt x="89" y="45"/>
                  <a:pt x="89" y="45"/>
                  <a:pt x="89" y="45"/>
                </a:cubicBezTo>
                <a:cubicBezTo>
                  <a:pt x="87" y="45"/>
                  <a:pt x="85" y="43"/>
                  <a:pt x="84" y="41"/>
                </a:cubicBezTo>
                <a:cubicBezTo>
                  <a:pt x="84" y="40"/>
                  <a:pt x="83" y="38"/>
                  <a:pt x="82" y="36"/>
                </a:cubicBezTo>
                <a:cubicBezTo>
                  <a:pt x="81" y="34"/>
                  <a:pt x="81" y="32"/>
                  <a:pt x="83" y="30"/>
                </a:cubicBezTo>
                <a:cubicBezTo>
                  <a:pt x="88" y="22"/>
                  <a:pt x="88" y="22"/>
                  <a:pt x="88" y="22"/>
                </a:cubicBezTo>
                <a:cubicBezTo>
                  <a:pt x="82" y="15"/>
                  <a:pt x="82" y="15"/>
                  <a:pt x="82" y="15"/>
                </a:cubicBezTo>
                <a:cubicBezTo>
                  <a:pt x="74" y="21"/>
                  <a:pt x="74" y="21"/>
                  <a:pt x="74" y="21"/>
                </a:cubicBezTo>
                <a:cubicBezTo>
                  <a:pt x="72" y="22"/>
                  <a:pt x="69" y="22"/>
                  <a:pt x="67" y="21"/>
                </a:cubicBezTo>
                <a:cubicBezTo>
                  <a:pt x="66" y="21"/>
                  <a:pt x="64" y="20"/>
                  <a:pt x="62" y="19"/>
                </a:cubicBezTo>
                <a:cubicBezTo>
                  <a:pt x="60" y="19"/>
                  <a:pt x="59" y="17"/>
                  <a:pt x="58" y="15"/>
                </a:cubicBezTo>
                <a:cubicBezTo>
                  <a:pt x="57" y="5"/>
                  <a:pt x="57" y="5"/>
                  <a:pt x="57" y="5"/>
                </a:cubicBezTo>
                <a:cubicBezTo>
                  <a:pt x="47" y="5"/>
                  <a:pt x="47" y="5"/>
                  <a:pt x="47" y="5"/>
                </a:cubicBezTo>
                <a:cubicBezTo>
                  <a:pt x="45" y="15"/>
                  <a:pt x="45" y="15"/>
                  <a:pt x="45" y="15"/>
                </a:cubicBezTo>
                <a:cubicBezTo>
                  <a:pt x="45" y="17"/>
                  <a:pt x="44" y="19"/>
                  <a:pt x="41" y="19"/>
                </a:cubicBezTo>
                <a:cubicBezTo>
                  <a:pt x="40" y="20"/>
                  <a:pt x="38" y="21"/>
                  <a:pt x="36" y="21"/>
                </a:cubicBezTo>
                <a:cubicBezTo>
                  <a:pt x="34" y="22"/>
                  <a:pt x="32" y="22"/>
                  <a:pt x="30" y="21"/>
                </a:cubicBezTo>
                <a:cubicBezTo>
                  <a:pt x="22" y="15"/>
                  <a:pt x="22" y="15"/>
                  <a:pt x="22" y="15"/>
                </a:cubicBezTo>
                <a:cubicBezTo>
                  <a:pt x="15" y="22"/>
                  <a:pt x="15" y="22"/>
                  <a:pt x="15" y="22"/>
                </a:cubicBezTo>
                <a:cubicBezTo>
                  <a:pt x="21" y="30"/>
                  <a:pt x="21" y="30"/>
                  <a:pt x="21" y="30"/>
                </a:cubicBezTo>
                <a:cubicBezTo>
                  <a:pt x="22" y="32"/>
                  <a:pt x="23" y="34"/>
                  <a:pt x="22" y="36"/>
                </a:cubicBezTo>
                <a:cubicBezTo>
                  <a:pt x="21" y="38"/>
                  <a:pt x="20" y="40"/>
                  <a:pt x="19" y="41"/>
                </a:cubicBezTo>
                <a:cubicBezTo>
                  <a:pt x="19" y="43"/>
                  <a:pt x="17" y="45"/>
                  <a:pt x="15" y="45"/>
                </a:cubicBezTo>
                <a:cubicBezTo>
                  <a:pt x="5" y="47"/>
                  <a:pt x="5" y="47"/>
                  <a:pt x="5" y="47"/>
                </a:cubicBezTo>
                <a:cubicBezTo>
                  <a:pt x="5" y="57"/>
                  <a:pt x="5" y="57"/>
                  <a:pt x="5" y="57"/>
                </a:cubicBezTo>
                <a:cubicBezTo>
                  <a:pt x="15" y="58"/>
                  <a:pt x="15" y="58"/>
                  <a:pt x="15" y="58"/>
                </a:cubicBezTo>
                <a:cubicBezTo>
                  <a:pt x="17" y="58"/>
                  <a:pt x="19" y="60"/>
                  <a:pt x="19" y="62"/>
                </a:cubicBezTo>
                <a:cubicBezTo>
                  <a:pt x="20" y="64"/>
                  <a:pt x="21" y="66"/>
                  <a:pt x="22" y="67"/>
                </a:cubicBezTo>
                <a:cubicBezTo>
                  <a:pt x="23" y="69"/>
                  <a:pt x="22" y="72"/>
                  <a:pt x="21" y="73"/>
                </a:cubicBezTo>
                <a:cubicBezTo>
                  <a:pt x="15" y="82"/>
                  <a:pt x="15" y="82"/>
                  <a:pt x="15" y="82"/>
                </a:cubicBezTo>
                <a:cubicBezTo>
                  <a:pt x="22" y="88"/>
                  <a:pt x="22" y="88"/>
                  <a:pt x="22" y="88"/>
                </a:cubicBezTo>
                <a:cubicBezTo>
                  <a:pt x="30" y="82"/>
                  <a:pt x="30" y="82"/>
                  <a:pt x="30" y="82"/>
                </a:cubicBezTo>
                <a:cubicBezTo>
                  <a:pt x="32" y="81"/>
                  <a:pt x="34" y="81"/>
                  <a:pt x="36" y="82"/>
                </a:cubicBezTo>
                <a:cubicBezTo>
                  <a:pt x="38" y="83"/>
                  <a:pt x="40" y="84"/>
                  <a:pt x="41" y="84"/>
                </a:cubicBezTo>
                <a:cubicBezTo>
                  <a:pt x="44" y="85"/>
                  <a:pt x="45" y="87"/>
                  <a:pt x="45" y="89"/>
                </a:cubicBezTo>
                <a:lnTo>
                  <a:pt x="47" y="99"/>
                </a:lnTo>
                <a:close/>
                <a:moveTo>
                  <a:pt x="15" y="82"/>
                </a:moveTo>
                <a:cubicBezTo>
                  <a:pt x="15" y="82"/>
                  <a:pt x="15" y="82"/>
                  <a:pt x="15" y="82"/>
                </a:cubicBezTo>
                <a:close/>
                <a:moveTo>
                  <a:pt x="89" y="81"/>
                </a:moveTo>
                <a:cubicBezTo>
                  <a:pt x="89" y="81"/>
                  <a:pt x="89" y="81"/>
                  <a:pt x="89" y="81"/>
                </a:cubicBezTo>
                <a:close/>
                <a:moveTo>
                  <a:pt x="99" y="57"/>
                </a:moveTo>
                <a:cubicBezTo>
                  <a:pt x="99" y="57"/>
                  <a:pt x="99" y="57"/>
                  <a:pt x="99" y="57"/>
                </a:cubicBezTo>
                <a:close/>
                <a:moveTo>
                  <a:pt x="5" y="57"/>
                </a:moveTo>
                <a:cubicBezTo>
                  <a:pt x="5" y="57"/>
                  <a:pt x="5" y="57"/>
                  <a:pt x="5" y="57"/>
                </a:cubicBezTo>
                <a:cubicBezTo>
                  <a:pt x="5" y="57"/>
                  <a:pt x="5" y="57"/>
                  <a:pt x="5" y="57"/>
                </a:cubicBezTo>
                <a:close/>
                <a:moveTo>
                  <a:pt x="99" y="57"/>
                </a:moveTo>
                <a:cubicBezTo>
                  <a:pt x="99" y="57"/>
                  <a:pt x="99" y="57"/>
                  <a:pt x="99" y="57"/>
                </a:cubicBezTo>
                <a:close/>
                <a:moveTo>
                  <a:pt x="5" y="57"/>
                </a:moveTo>
                <a:cubicBezTo>
                  <a:pt x="5" y="57"/>
                  <a:pt x="5" y="57"/>
                  <a:pt x="5" y="57"/>
                </a:cubicBezTo>
                <a:cubicBezTo>
                  <a:pt x="5" y="57"/>
                  <a:pt x="5" y="57"/>
                  <a:pt x="5" y="57"/>
                </a:cubicBezTo>
                <a:close/>
                <a:moveTo>
                  <a:pt x="82" y="15"/>
                </a:moveTo>
                <a:cubicBezTo>
                  <a:pt x="82" y="15"/>
                  <a:pt x="82" y="15"/>
                  <a:pt x="82" y="15"/>
                </a:cubicBezTo>
                <a:cubicBezTo>
                  <a:pt x="82" y="15"/>
                  <a:pt x="82" y="15"/>
                  <a:pt x="82" y="15"/>
                </a:cubicBezTo>
                <a:close/>
                <a:moveTo>
                  <a:pt x="82" y="15"/>
                </a:moveTo>
                <a:cubicBezTo>
                  <a:pt x="82" y="15"/>
                  <a:pt x="82" y="15"/>
                  <a:pt x="82" y="15"/>
                </a:cubicBezTo>
                <a:close/>
                <a:moveTo>
                  <a:pt x="52" y="72"/>
                </a:moveTo>
                <a:cubicBezTo>
                  <a:pt x="46" y="72"/>
                  <a:pt x="41" y="70"/>
                  <a:pt x="37" y="66"/>
                </a:cubicBezTo>
                <a:cubicBezTo>
                  <a:pt x="32" y="61"/>
                  <a:pt x="30" y="54"/>
                  <a:pt x="32" y="47"/>
                </a:cubicBezTo>
                <a:cubicBezTo>
                  <a:pt x="34" y="39"/>
                  <a:pt x="40" y="33"/>
                  <a:pt x="47" y="32"/>
                </a:cubicBezTo>
                <a:cubicBezTo>
                  <a:pt x="54" y="30"/>
                  <a:pt x="61" y="32"/>
                  <a:pt x="66" y="37"/>
                </a:cubicBezTo>
                <a:cubicBezTo>
                  <a:pt x="71" y="42"/>
                  <a:pt x="73" y="49"/>
                  <a:pt x="72" y="56"/>
                </a:cubicBezTo>
                <a:cubicBezTo>
                  <a:pt x="70" y="64"/>
                  <a:pt x="64" y="70"/>
                  <a:pt x="57" y="72"/>
                </a:cubicBezTo>
                <a:cubicBezTo>
                  <a:pt x="55" y="72"/>
                  <a:pt x="53" y="72"/>
                  <a:pt x="52" y="72"/>
                </a:cubicBezTo>
                <a:close/>
                <a:moveTo>
                  <a:pt x="52" y="36"/>
                </a:moveTo>
                <a:cubicBezTo>
                  <a:pt x="51" y="36"/>
                  <a:pt x="49" y="36"/>
                  <a:pt x="48" y="36"/>
                </a:cubicBezTo>
                <a:cubicBezTo>
                  <a:pt x="42" y="38"/>
                  <a:pt x="38" y="42"/>
                  <a:pt x="36" y="48"/>
                </a:cubicBezTo>
                <a:cubicBezTo>
                  <a:pt x="35" y="53"/>
                  <a:pt x="37" y="59"/>
                  <a:pt x="41" y="63"/>
                </a:cubicBezTo>
                <a:cubicBezTo>
                  <a:pt x="45" y="67"/>
                  <a:pt x="50" y="68"/>
                  <a:pt x="56" y="67"/>
                </a:cubicBezTo>
                <a:cubicBezTo>
                  <a:pt x="56" y="67"/>
                  <a:pt x="56" y="67"/>
                  <a:pt x="56" y="67"/>
                </a:cubicBezTo>
                <a:cubicBezTo>
                  <a:pt x="61" y="66"/>
                  <a:pt x="66" y="61"/>
                  <a:pt x="67" y="55"/>
                </a:cubicBezTo>
                <a:cubicBezTo>
                  <a:pt x="68" y="50"/>
                  <a:pt x="67" y="44"/>
                  <a:pt x="63" y="41"/>
                </a:cubicBezTo>
                <a:cubicBezTo>
                  <a:pt x="60" y="38"/>
                  <a:pt x="56" y="36"/>
                  <a:pt x="5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55" name="Google Shape;348;p17"/>
          <p:cNvSpPr>
            <a:spLocks/>
          </p:cNvSpPr>
          <p:nvPr/>
        </p:nvSpPr>
        <p:spPr bwMode="auto">
          <a:xfrm>
            <a:off x="2471738" y="4241800"/>
            <a:ext cx="477837" cy="301625"/>
          </a:xfrm>
          <a:custGeom>
            <a:avLst/>
            <a:gdLst>
              <a:gd name="T0" fmla="*/ 102 w 117"/>
              <a:gd name="T1" fmla="*/ 74 h 74"/>
              <a:gd name="T2" fmla="*/ 15 w 117"/>
              <a:gd name="T3" fmla="*/ 74 h 74"/>
              <a:gd name="T4" fmla="*/ 0 w 117"/>
              <a:gd name="T5" fmla="*/ 59 h 74"/>
              <a:gd name="T6" fmla="*/ 0 w 117"/>
              <a:gd name="T7" fmla="*/ 15 h 74"/>
              <a:gd name="T8" fmla="*/ 15 w 117"/>
              <a:gd name="T9" fmla="*/ 0 h 74"/>
              <a:gd name="T10" fmla="*/ 102 w 117"/>
              <a:gd name="T11" fmla="*/ 0 h 74"/>
              <a:gd name="T12" fmla="*/ 117 w 117"/>
              <a:gd name="T13" fmla="*/ 15 h 74"/>
              <a:gd name="T14" fmla="*/ 117 w 117"/>
              <a:gd name="T15" fmla="*/ 59 h 74"/>
              <a:gd name="T16" fmla="*/ 102 w 117"/>
              <a:gd name="T17" fmla="*/ 74 h 74"/>
              <a:gd name="T18" fmla="*/ 15 w 117"/>
              <a:gd name="T19" fmla="*/ 5 h 74"/>
              <a:gd name="T20" fmla="*/ 5 w 117"/>
              <a:gd name="T21" fmla="*/ 15 h 74"/>
              <a:gd name="T22" fmla="*/ 5 w 117"/>
              <a:gd name="T23" fmla="*/ 59 h 74"/>
              <a:gd name="T24" fmla="*/ 15 w 117"/>
              <a:gd name="T25" fmla="*/ 69 h 74"/>
              <a:gd name="T26" fmla="*/ 102 w 117"/>
              <a:gd name="T27" fmla="*/ 69 h 74"/>
              <a:gd name="T28" fmla="*/ 112 w 117"/>
              <a:gd name="T29" fmla="*/ 59 h 74"/>
              <a:gd name="T30" fmla="*/ 112 w 117"/>
              <a:gd name="T31" fmla="*/ 15 h 74"/>
              <a:gd name="T32" fmla="*/ 102 w 117"/>
              <a:gd name="T33" fmla="*/ 5 h 74"/>
              <a:gd name="T34" fmla="*/ 15 w 117"/>
              <a:gd name="T35" fmla="*/ 5 h 74"/>
              <a:gd name="T36" fmla="*/ 100 w 117"/>
              <a:gd name="T37" fmla="*/ 62 h 74"/>
              <a:gd name="T38" fmla="*/ 99 w 117"/>
              <a:gd name="T39" fmla="*/ 62 h 74"/>
              <a:gd name="T40" fmla="*/ 73 w 117"/>
              <a:gd name="T41" fmla="*/ 40 h 74"/>
              <a:gd name="T42" fmla="*/ 60 w 117"/>
              <a:gd name="T43" fmla="*/ 51 h 74"/>
              <a:gd name="T44" fmla="*/ 57 w 117"/>
              <a:gd name="T45" fmla="*/ 51 h 74"/>
              <a:gd name="T46" fmla="*/ 44 w 117"/>
              <a:gd name="T47" fmla="*/ 40 h 74"/>
              <a:gd name="T48" fmla="*/ 18 w 117"/>
              <a:gd name="T49" fmla="*/ 62 h 74"/>
              <a:gd name="T50" fmla="*/ 15 w 117"/>
              <a:gd name="T51" fmla="*/ 61 h 74"/>
              <a:gd name="T52" fmla="*/ 15 w 117"/>
              <a:gd name="T53" fmla="*/ 58 h 74"/>
              <a:gd name="T54" fmla="*/ 40 w 117"/>
              <a:gd name="T55" fmla="*/ 37 h 74"/>
              <a:gd name="T56" fmla="*/ 15 w 117"/>
              <a:gd name="T57" fmla="*/ 18 h 74"/>
              <a:gd name="T58" fmla="*/ 15 w 117"/>
              <a:gd name="T59" fmla="*/ 15 h 74"/>
              <a:gd name="T60" fmla="*/ 18 w 117"/>
              <a:gd name="T61" fmla="*/ 14 h 74"/>
              <a:gd name="T62" fmla="*/ 58 w 117"/>
              <a:gd name="T63" fmla="*/ 46 h 74"/>
              <a:gd name="T64" fmla="*/ 99 w 117"/>
              <a:gd name="T65" fmla="*/ 14 h 74"/>
              <a:gd name="T66" fmla="*/ 102 w 117"/>
              <a:gd name="T67" fmla="*/ 15 h 74"/>
              <a:gd name="T68" fmla="*/ 102 w 117"/>
              <a:gd name="T69" fmla="*/ 18 h 74"/>
              <a:gd name="T70" fmla="*/ 77 w 117"/>
              <a:gd name="T71" fmla="*/ 37 h 74"/>
              <a:gd name="T72" fmla="*/ 102 w 117"/>
              <a:gd name="T73" fmla="*/ 58 h 74"/>
              <a:gd name="T74" fmla="*/ 102 w 117"/>
              <a:gd name="T75" fmla="*/ 61 h 74"/>
              <a:gd name="T76" fmla="*/ 100 w 117"/>
              <a:gd name="T77" fmla="*/ 6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7" h="74" extrusionOk="0">
                <a:moveTo>
                  <a:pt x="102" y="74"/>
                </a:moveTo>
                <a:cubicBezTo>
                  <a:pt x="15" y="74"/>
                  <a:pt x="15" y="74"/>
                  <a:pt x="15" y="74"/>
                </a:cubicBezTo>
                <a:cubicBezTo>
                  <a:pt x="7" y="74"/>
                  <a:pt x="0" y="67"/>
                  <a:pt x="0" y="59"/>
                </a:cubicBezTo>
                <a:cubicBezTo>
                  <a:pt x="0" y="15"/>
                  <a:pt x="0" y="15"/>
                  <a:pt x="0" y="15"/>
                </a:cubicBezTo>
                <a:cubicBezTo>
                  <a:pt x="0" y="7"/>
                  <a:pt x="7" y="0"/>
                  <a:pt x="15" y="0"/>
                </a:cubicBezTo>
                <a:cubicBezTo>
                  <a:pt x="102" y="0"/>
                  <a:pt x="102" y="0"/>
                  <a:pt x="102" y="0"/>
                </a:cubicBezTo>
                <a:cubicBezTo>
                  <a:pt x="110" y="0"/>
                  <a:pt x="117" y="7"/>
                  <a:pt x="117" y="15"/>
                </a:cubicBezTo>
                <a:cubicBezTo>
                  <a:pt x="117" y="59"/>
                  <a:pt x="117" y="59"/>
                  <a:pt x="117" y="59"/>
                </a:cubicBezTo>
                <a:cubicBezTo>
                  <a:pt x="117" y="67"/>
                  <a:pt x="110" y="74"/>
                  <a:pt x="102" y="74"/>
                </a:cubicBezTo>
                <a:close/>
                <a:moveTo>
                  <a:pt x="15" y="5"/>
                </a:moveTo>
                <a:cubicBezTo>
                  <a:pt x="9" y="5"/>
                  <a:pt x="5" y="10"/>
                  <a:pt x="5" y="15"/>
                </a:cubicBezTo>
                <a:cubicBezTo>
                  <a:pt x="5" y="59"/>
                  <a:pt x="5" y="59"/>
                  <a:pt x="5" y="59"/>
                </a:cubicBezTo>
                <a:cubicBezTo>
                  <a:pt x="5" y="65"/>
                  <a:pt x="9" y="69"/>
                  <a:pt x="15" y="69"/>
                </a:cubicBezTo>
                <a:cubicBezTo>
                  <a:pt x="102" y="69"/>
                  <a:pt x="102" y="69"/>
                  <a:pt x="102" y="69"/>
                </a:cubicBezTo>
                <a:cubicBezTo>
                  <a:pt x="108" y="69"/>
                  <a:pt x="112" y="65"/>
                  <a:pt x="112" y="59"/>
                </a:cubicBezTo>
                <a:cubicBezTo>
                  <a:pt x="112" y="15"/>
                  <a:pt x="112" y="15"/>
                  <a:pt x="112" y="15"/>
                </a:cubicBezTo>
                <a:cubicBezTo>
                  <a:pt x="112" y="10"/>
                  <a:pt x="108" y="5"/>
                  <a:pt x="102" y="5"/>
                </a:cubicBezTo>
                <a:lnTo>
                  <a:pt x="15" y="5"/>
                </a:lnTo>
                <a:close/>
                <a:moveTo>
                  <a:pt x="100" y="62"/>
                </a:moveTo>
                <a:cubicBezTo>
                  <a:pt x="100" y="62"/>
                  <a:pt x="99" y="62"/>
                  <a:pt x="99" y="62"/>
                </a:cubicBezTo>
                <a:cubicBezTo>
                  <a:pt x="73" y="40"/>
                  <a:pt x="73" y="40"/>
                  <a:pt x="73" y="40"/>
                </a:cubicBezTo>
                <a:cubicBezTo>
                  <a:pt x="60" y="51"/>
                  <a:pt x="60" y="51"/>
                  <a:pt x="60" y="51"/>
                </a:cubicBezTo>
                <a:cubicBezTo>
                  <a:pt x="59" y="51"/>
                  <a:pt x="58" y="51"/>
                  <a:pt x="57" y="51"/>
                </a:cubicBezTo>
                <a:cubicBezTo>
                  <a:pt x="44" y="40"/>
                  <a:pt x="44" y="40"/>
                  <a:pt x="44" y="40"/>
                </a:cubicBezTo>
                <a:cubicBezTo>
                  <a:pt x="18" y="62"/>
                  <a:pt x="18" y="62"/>
                  <a:pt x="18" y="62"/>
                </a:cubicBezTo>
                <a:cubicBezTo>
                  <a:pt x="17" y="62"/>
                  <a:pt x="15" y="62"/>
                  <a:pt x="15" y="61"/>
                </a:cubicBezTo>
                <a:cubicBezTo>
                  <a:pt x="14" y="60"/>
                  <a:pt x="14" y="59"/>
                  <a:pt x="15" y="58"/>
                </a:cubicBezTo>
                <a:cubicBezTo>
                  <a:pt x="40" y="37"/>
                  <a:pt x="40" y="37"/>
                  <a:pt x="40" y="37"/>
                </a:cubicBezTo>
                <a:cubicBezTo>
                  <a:pt x="15" y="18"/>
                  <a:pt x="15" y="18"/>
                  <a:pt x="15" y="18"/>
                </a:cubicBezTo>
                <a:cubicBezTo>
                  <a:pt x="14" y="17"/>
                  <a:pt x="14" y="16"/>
                  <a:pt x="15" y="15"/>
                </a:cubicBezTo>
                <a:cubicBezTo>
                  <a:pt x="15" y="14"/>
                  <a:pt x="17" y="14"/>
                  <a:pt x="18" y="14"/>
                </a:cubicBezTo>
                <a:cubicBezTo>
                  <a:pt x="58" y="46"/>
                  <a:pt x="58" y="46"/>
                  <a:pt x="58" y="46"/>
                </a:cubicBezTo>
                <a:cubicBezTo>
                  <a:pt x="99" y="14"/>
                  <a:pt x="99" y="14"/>
                  <a:pt x="99" y="14"/>
                </a:cubicBezTo>
                <a:cubicBezTo>
                  <a:pt x="100" y="14"/>
                  <a:pt x="101" y="14"/>
                  <a:pt x="102" y="15"/>
                </a:cubicBezTo>
                <a:cubicBezTo>
                  <a:pt x="103" y="16"/>
                  <a:pt x="103" y="17"/>
                  <a:pt x="102" y="18"/>
                </a:cubicBezTo>
                <a:cubicBezTo>
                  <a:pt x="77" y="37"/>
                  <a:pt x="77" y="37"/>
                  <a:pt x="77" y="37"/>
                </a:cubicBezTo>
                <a:cubicBezTo>
                  <a:pt x="102" y="58"/>
                  <a:pt x="102" y="58"/>
                  <a:pt x="102" y="58"/>
                </a:cubicBezTo>
                <a:cubicBezTo>
                  <a:pt x="103" y="59"/>
                  <a:pt x="103" y="60"/>
                  <a:pt x="102" y="61"/>
                </a:cubicBezTo>
                <a:cubicBezTo>
                  <a:pt x="101" y="62"/>
                  <a:pt x="101" y="62"/>
                  <a:pt x="100"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56" name="Google Shape;349;p17"/>
          <p:cNvSpPr>
            <a:spLocks/>
          </p:cNvSpPr>
          <p:nvPr/>
        </p:nvSpPr>
        <p:spPr bwMode="auto">
          <a:xfrm>
            <a:off x="8404225" y="5689600"/>
            <a:ext cx="423863" cy="404813"/>
          </a:xfrm>
          <a:custGeom>
            <a:avLst/>
            <a:gdLst>
              <a:gd name="T0" fmla="*/ 8 w 104"/>
              <a:gd name="T1" fmla="*/ 63 h 99"/>
              <a:gd name="T2" fmla="*/ 6 w 104"/>
              <a:gd name="T3" fmla="*/ 67 h 99"/>
              <a:gd name="T4" fmla="*/ 7 w 104"/>
              <a:gd name="T5" fmla="*/ 29 h 99"/>
              <a:gd name="T6" fmla="*/ 25 w 104"/>
              <a:gd name="T7" fmla="*/ 5 h 99"/>
              <a:gd name="T8" fmla="*/ 29 w 104"/>
              <a:gd name="T9" fmla="*/ 1 h 99"/>
              <a:gd name="T10" fmla="*/ 39 w 104"/>
              <a:gd name="T11" fmla="*/ 9 h 99"/>
              <a:gd name="T12" fmla="*/ 39 w 104"/>
              <a:gd name="T13" fmla="*/ 11 h 99"/>
              <a:gd name="T14" fmla="*/ 35 w 104"/>
              <a:gd name="T15" fmla="*/ 24 h 99"/>
              <a:gd name="T16" fmla="*/ 33 w 104"/>
              <a:gd name="T17" fmla="*/ 23 h 99"/>
              <a:gd name="T18" fmla="*/ 33 w 104"/>
              <a:gd name="T19" fmla="*/ 14 h 99"/>
              <a:gd name="T20" fmla="*/ 104 w 104"/>
              <a:gd name="T21" fmla="*/ 60 h 99"/>
              <a:gd name="T22" fmla="*/ 92 w 104"/>
              <a:gd name="T23" fmla="*/ 66 h 99"/>
              <a:gd name="T24" fmla="*/ 89 w 104"/>
              <a:gd name="T25" fmla="*/ 66 h 99"/>
              <a:gd name="T26" fmla="*/ 79 w 104"/>
              <a:gd name="T27" fmla="*/ 55 h 99"/>
              <a:gd name="T28" fmla="*/ 83 w 104"/>
              <a:gd name="T29" fmla="*/ 55 h 99"/>
              <a:gd name="T30" fmla="*/ 83 w 104"/>
              <a:gd name="T31" fmla="*/ 32 h 99"/>
              <a:gd name="T32" fmla="*/ 57 w 104"/>
              <a:gd name="T33" fmla="*/ 11 h 99"/>
              <a:gd name="T34" fmla="*/ 60 w 104"/>
              <a:gd name="T35" fmla="*/ 7 h 99"/>
              <a:gd name="T36" fmla="*/ 94 w 104"/>
              <a:gd name="T37" fmla="*/ 59 h 99"/>
              <a:gd name="T38" fmla="*/ 102 w 104"/>
              <a:gd name="T39" fmla="*/ 56 h 99"/>
              <a:gd name="T40" fmla="*/ 104 w 104"/>
              <a:gd name="T41" fmla="*/ 60 h 99"/>
              <a:gd name="T42" fmla="*/ 81 w 104"/>
              <a:gd name="T43" fmla="*/ 58 h 99"/>
              <a:gd name="T44" fmla="*/ 77 w 104"/>
              <a:gd name="T45" fmla="*/ 81 h 99"/>
              <a:gd name="T46" fmla="*/ 48 w 104"/>
              <a:gd name="T47" fmla="*/ 94 h 99"/>
              <a:gd name="T48" fmla="*/ 22 w 104"/>
              <a:gd name="T49" fmla="*/ 85 h 99"/>
              <a:gd name="T50" fmla="*/ 30 w 104"/>
              <a:gd name="T51" fmla="*/ 79 h 99"/>
              <a:gd name="T52" fmla="*/ 16 w 104"/>
              <a:gd name="T53" fmla="*/ 81 h 99"/>
              <a:gd name="T54" fmla="*/ 14 w 104"/>
              <a:gd name="T55" fmla="*/ 83 h 99"/>
              <a:gd name="T56" fmla="*/ 15 w 104"/>
              <a:gd name="T57" fmla="*/ 98 h 99"/>
              <a:gd name="T58" fmla="*/ 19 w 104"/>
              <a:gd name="T59" fmla="*/ 89 h 99"/>
              <a:gd name="T60" fmla="*/ 48 w 104"/>
              <a:gd name="T61" fmla="*/ 99 h 99"/>
              <a:gd name="T62" fmla="*/ 81 w 104"/>
              <a:gd name="T63" fmla="*/ 8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 h="99" extrusionOk="0">
                <a:moveTo>
                  <a:pt x="12" y="32"/>
                </a:moveTo>
                <a:cubicBezTo>
                  <a:pt x="7" y="42"/>
                  <a:pt x="5" y="53"/>
                  <a:pt x="8" y="63"/>
                </a:cubicBezTo>
                <a:cubicBezTo>
                  <a:pt x="9" y="65"/>
                  <a:pt x="8" y="66"/>
                  <a:pt x="6" y="67"/>
                </a:cubicBezTo>
                <a:cubicBezTo>
                  <a:pt x="6" y="67"/>
                  <a:pt x="6" y="67"/>
                  <a:pt x="6" y="67"/>
                </a:cubicBezTo>
                <a:cubicBezTo>
                  <a:pt x="4" y="67"/>
                  <a:pt x="3" y="66"/>
                  <a:pt x="3" y="65"/>
                </a:cubicBezTo>
                <a:cubicBezTo>
                  <a:pt x="0" y="53"/>
                  <a:pt x="1" y="40"/>
                  <a:pt x="7" y="29"/>
                </a:cubicBezTo>
                <a:cubicBezTo>
                  <a:pt x="13" y="20"/>
                  <a:pt x="21" y="13"/>
                  <a:pt x="30" y="9"/>
                </a:cubicBezTo>
                <a:cubicBezTo>
                  <a:pt x="25" y="5"/>
                  <a:pt x="25" y="5"/>
                  <a:pt x="25" y="5"/>
                </a:cubicBezTo>
                <a:cubicBezTo>
                  <a:pt x="24" y="5"/>
                  <a:pt x="24" y="3"/>
                  <a:pt x="25" y="2"/>
                </a:cubicBezTo>
                <a:cubicBezTo>
                  <a:pt x="26" y="0"/>
                  <a:pt x="27" y="0"/>
                  <a:pt x="29" y="1"/>
                </a:cubicBezTo>
                <a:cubicBezTo>
                  <a:pt x="38" y="8"/>
                  <a:pt x="38" y="8"/>
                  <a:pt x="38" y="8"/>
                </a:cubicBezTo>
                <a:cubicBezTo>
                  <a:pt x="38" y="8"/>
                  <a:pt x="39" y="9"/>
                  <a:pt x="39" y="9"/>
                </a:cubicBezTo>
                <a:cubicBezTo>
                  <a:pt x="39" y="9"/>
                  <a:pt x="39" y="9"/>
                  <a:pt x="39" y="9"/>
                </a:cubicBezTo>
                <a:cubicBezTo>
                  <a:pt x="39" y="10"/>
                  <a:pt x="39" y="10"/>
                  <a:pt x="39" y="11"/>
                </a:cubicBezTo>
                <a:cubicBezTo>
                  <a:pt x="38" y="22"/>
                  <a:pt x="38" y="22"/>
                  <a:pt x="38" y="22"/>
                </a:cubicBezTo>
                <a:cubicBezTo>
                  <a:pt x="37" y="23"/>
                  <a:pt x="36" y="24"/>
                  <a:pt x="35" y="24"/>
                </a:cubicBezTo>
                <a:cubicBezTo>
                  <a:pt x="34" y="24"/>
                  <a:pt x="34" y="24"/>
                  <a:pt x="34" y="24"/>
                </a:cubicBezTo>
                <a:cubicBezTo>
                  <a:pt x="34" y="24"/>
                  <a:pt x="33" y="24"/>
                  <a:pt x="33" y="23"/>
                </a:cubicBezTo>
                <a:cubicBezTo>
                  <a:pt x="32" y="22"/>
                  <a:pt x="32" y="22"/>
                  <a:pt x="32" y="21"/>
                </a:cubicBezTo>
                <a:cubicBezTo>
                  <a:pt x="33" y="14"/>
                  <a:pt x="33" y="14"/>
                  <a:pt x="33" y="14"/>
                </a:cubicBezTo>
                <a:cubicBezTo>
                  <a:pt x="24" y="18"/>
                  <a:pt x="17" y="24"/>
                  <a:pt x="12" y="32"/>
                </a:cubicBezTo>
                <a:close/>
                <a:moveTo>
                  <a:pt x="104" y="60"/>
                </a:moveTo>
                <a:cubicBezTo>
                  <a:pt x="103" y="61"/>
                  <a:pt x="103" y="61"/>
                  <a:pt x="102" y="62"/>
                </a:cubicBezTo>
                <a:cubicBezTo>
                  <a:pt x="92" y="66"/>
                  <a:pt x="92" y="66"/>
                  <a:pt x="92" y="66"/>
                </a:cubicBezTo>
                <a:cubicBezTo>
                  <a:pt x="91" y="66"/>
                  <a:pt x="91" y="66"/>
                  <a:pt x="90" y="66"/>
                </a:cubicBezTo>
                <a:cubicBezTo>
                  <a:pt x="90" y="66"/>
                  <a:pt x="89" y="66"/>
                  <a:pt x="89" y="66"/>
                </a:cubicBezTo>
                <a:cubicBezTo>
                  <a:pt x="80" y="59"/>
                  <a:pt x="80" y="59"/>
                  <a:pt x="80" y="59"/>
                </a:cubicBezTo>
                <a:cubicBezTo>
                  <a:pt x="79" y="58"/>
                  <a:pt x="78" y="56"/>
                  <a:pt x="79" y="55"/>
                </a:cubicBezTo>
                <a:cubicBezTo>
                  <a:pt x="80" y="54"/>
                  <a:pt x="81" y="54"/>
                  <a:pt x="81" y="54"/>
                </a:cubicBezTo>
                <a:cubicBezTo>
                  <a:pt x="82" y="54"/>
                  <a:pt x="83" y="54"/>
                  <a:pt x="83" y="55"/>
                </a:cubicBezTo>
                <a:cubicBezTo>
                  <a:pt x="89" y="59"/>
                  <a:pt x="89" y="59"/>
                  <a:pt x="89" y="59"/>
                </a:cubicBezTo>
                <a:cubicBezTo>
                  <a:pt x="90" y="49"/>
                  <a:pt x="88" y="40"/>
                  <a:pt x="83" y="32"/>
                </a:cubicBezTo>
                <a:cubicBezTo>
                  <a:pt x="78" y="22"/>
                  <a:pt x="69" y="15"/>
                  <a:pt x="58" y="13"/>
                </a:cubicBezTo>
                <a:cubicBezTo>
                  <a:pt x="58" y="13"/>
                  <a:pt x="57" y="12"/>
                  <a:pt x="57" y="11"/>
                </a:cubicBezTo>
                <a:cubicBezTo>
                  <a:pt x="56" y="11"/>
                  <a:pt x="56" y="10"/>
                  <a:pt x="56" y="9"/>
                </a:cubicBezTo>
                <a:cubicBezTo>
                  <a:pt x="57" y="8"/>
                  <a:pt x="58" y="7"/>
                  <a:pt x="60" y="7"/>
                </a:cubicBezTo>
                <a:cubicBezTo>
                  <a:pt x="72" y="10"/>
                  <a:pt x="82" y="18"/>
                  <a:pt x="88" y="29"/>
                </a:cubicBezTo>
                <a:cubicBezTo>
                  <a:pt x="94" y="38"/>
                  <a:pt x="96" y="49"/>
                  <a:pt x="94" y="59"/>
                </a:cubicBezTo>
                <a:cubicBezTo>
                  <a:pt x="100" y="56"/>
                  <a:pt x="100" y="56"/>
                  <a:pt x="100" y="56"/>
                </a:cubicBezTo>
                <a:cubicBezTo>
                  <a:pt x="101" y="56"/>
                  <a:pt x="101" y="56"/>
                  <a:pt x="102" y="56"/>
                </a:cubicBezTo>
                <a:cubicBezTo>
                  <a:pt x="103" y="57"/>
                  <a:pt x="103" y="57"/>
                  <a:pt x="104" y="58"/>
                </a:cubicBezTo>
                <a:cubicBezTo>
                  <a:pt x="104" y="59"/>
                  <a:pt x="104" y="59"/>
                  <a:pt x="104" y="60"/>
                </a:cubicBezTo>
                <a:close/>
                <a:moveTo>
                  <a:pt x="81" y="58"/>
                </a:moveTo>
                <a:cubicBezTo>
                  <a:pt x="81" y="58"/>
                  <a:pt x="81" y="58"/>
                  <a:pt x="81" y="58"/>
                </a:cubicBezTo>
                <a:cubicBezTo>
                  <a:pt x="81" y="58"/>
                  <a:pt x="81" y="58"/>
                  <a:pt x="81" y="58"/>
                </a:cubicBezTo>
                <a:close/>
                <a:moveTo>
                  <a:pt x="77" y="81"/>
                </a:moveTo>
                <a:cubicBezTo>
                  <a:pt x="77" y="81"/>
                  <a:pt x="77" y="81"/>
                  <a:pt x="77" y="81"/>
                </a:cubicBezTo>
                <a:cubicBezTo>
                  <a:pt x="70" y="89"/>
                  <a:pt x="59" y="94"/>
                  <a:pt x="48" y="94"/>
                </a:cubicBezTo>
                <a:cubicBezTo>
                  <a:pt x="48" y="94"/>
                  <a:pt x="48" y="94"/>
                  <a:pt x="48" y="94"/>
                </a:cubicBezTo>
                <a:cubicBezTo>
                  <a:pt x="39" y="94"/>
                  <a:pt x="30" y="90"/>
                  <a:pt x="22" y="85"/>
                </a:cubicBezTo>
                <a:cubicBezTo>
                  <a:pt x="29" y="82"/>
                  <a:pt x="29" y="82"/>
                  <a:pt x="29" y="82"/>
                </a:cubicBezTo>
                <a:cubicBezTo>
                  <a:pt x="30" y="82"/>
                  <a:pt x="31" y="80"/>
                  <a:pt x="30" y="79"/>
                </a:cubicBezTo>
                <a:cubicBezTo>
                  <a:pt x="29" y="77"/>
                  <a:pt x="28" y="76"/>
                  <a:pt x="26" y="77"/>
                </a:cubicBezTo>
                <a:cubicBezTo>
                  <a:pt x="16" y="81"/>
                  <a:pt x="16" y="81"/>
                  <a:pt x="16" y="81"/>
                </a:cubicBezTo>
                <a:cubicBezTo>
                  <a:pt x="16" y="81"/>
                  <a:pt x="15" y="82"/>
                  <a:pt x="15" y="82"/>
                </a:cubicBezTo>
                <a:cubicBezTo>
                  <a:pt x="15" y="83"/>
                  <a:pt x="15" y="83"/>
                  <a:pt x="14" y="83"/>
                </a:cubicBezTo>
                <a:cubicBezTo>
                  <a:pt x="13" y="95"/>
                  <a:pt x="13" y="95"/>
                  <a:pt x="13" y="95"/>
                </a:cubicBezTo>
                <a:cubicBezTo>
                  <a:pt x="13" y="97"/>
                  <a:pt x="14" y="98"/>
                  <a:pt x="15" y="98"/>
                </a:cubicBezTo>
                <a:cubicBezTo>
                  <a:pt x="17" y="98"/>
                  <a:pt x="18" y="97"/>
                  <a:pt x="19" y="96"/>
                </a:cubicBezTo>
                <a:cubicBezTo>
                  <a:pt x="19" y="89"/>
                  <a:pt x="19" y="89"/>
                  <a:pt x="19" y="89"/>
                </a:cubicBezTo>
                <a:cubicBezTo>
                  <a:pt x="27" y="96"/>
                  <a:pt x="38" y="99"/>
                  <a:pt x="48" y="99"/>
                </a:cubicBezTo>
                <a:cubicBezTo>
                  <a:pt x="48" y="99"/>
                  <a:pt x="48" y="99"/>
                  <a:pt x="48" y="99"/>
                </a:cubicBezTo>
                <a:cubicBezTo>
                  <a:pt x="61" y="99"/>
                  <a:pt x="72" y="94"/>
                  <a:pt x="81" y="85"/>
                </a:cubicBezTo>
                <a:cubicBezTo>
                  <a:pt x="82" y="84"/>
                  <a:pt x="82" y="82"/>
                  <a:pt x="81" y="81"/>
                </a:cubicBezTo>
                <a:cubicBezTo>
                  <a:pt x="80" y="80"/>
                  <a:pt x="78" y="80"/>
                  <a:pt x="77"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57" name="Google Shape;350;p17"/>
          <p:cNvSpPr>
            <a:spLocks/>
          </p:cNvSpPr>
          <p:nvPr/>
        </p:nvSpPr>
        <p:spPr bwMode="auto">
          <a:xfrm>
            <a:off x="3232150" y="5734050"/>
            <a:ext cx="628650" cy="314325"/>
          </a:xfrm>
          <a:custGeom>
            <a:avLst/>
            <a:gdLst>
              <a:gd name="T0" fmla="*/ 48 w 154"/>
              <a:gd name="T1" fmla="*/ 73 h 77"/>
              <a:gd name="T2" fmla="*/ 58 w 154"/>
              <a:gd name="T3" fmla="*/ 49 h 77"/>
              <a:gd name="T4" fmla="*/ 68 w 154"/>
              <a:gd name="T5" fmla="*/ 44 h 77"/>
              <a:gd name="T6" fmla="*/ 73 w 154"/>
              <a:gd name="T7" fmla="*/ 0 h 77"/>
              <a:gd name="T8" fmla="*/ 99 w 154"/>
              <a:gd name="T9" fmla="*/ 18 h 77"/>
              <a:gd name="T10" fmla="*/ 92 w 154"/>
              <a:gd name="T11" fmla="*/ 46 h 77"/>
              <a:gd name="T12" fmla="*/ 112 w 154"/>
              <a:gd name="T13" fmla="*/ 58 h 77"/>
              <a:gd name="T14" fmla="*/ 109 w 154"/>
              <a:gd name="T15" fmla="*/ 73 h 77"/>
              <a:gd name="T16" fmla="*/ 78 w 154"/>
              <a:gd name="T17" fmla="*/ 4 h 77"/>
              <a:gd name="T18" fmla="*/ 70 w 154"/>
              <a:gd name="T19" fmla="*/ 38 h 77"/>
              <a:gd name="T20" fmla="*/ 65 w 154"/>
              <a:gd name="T21" fmla="*/ 51 h 77"/>
              <a:gd name="T22" fmla="*/ 46 w 154"/>
              <a:gd name="T23" fmla="*/ 65 h 77"/>
              <a:gd name="T24" fmla="*/ 78 w 154"/>
              <a:gd name="T25" fmla="*/ 73 h 77"/>
              <a:gd name="T26" fmla="*/ 110 w 154"/>
              <a:gd name="T27" fmla="*/ 65 h 77"/>
              <a:gd name="T28" fmla="*/ 92 w 154"/>
              <a:gd name="T29" fmla="*/ 51 h 77"/>
              <a:gd name="T30" fmla="*/ 87 w 154"/>
              <a:gd name="T31" fmla="*/ 38 h 77"/>
              <a:gd name="T32" fmla="*/ 78 w 154"/>
              <a:gd name="T33" fmla="*/ 4 h 77"/>
              <a:gd name="T34" fmla="*/ 128 w 154"/>
              <a:gd name="T35" fmla="*/ 77 h 77"/>
              <a:gd name="T36" fmla="*/ 114 w 154"/>
              <a:gd name="T37" fmla="*/ 74 h 77"/>
              <a:gd name="T38" fmla="*/ 128 w 154"/>
              <a:gd name="T39" fmla="*/ 73 h 77"/>
              <a:gd name="T40" fmla="*/ 149 w 154"/>
              <a:gd name="T41" fmla="*/ 68 h 77"/>
              <a:gd name="T42" fmla="*/ 136 w 154"/>
              <a:gd name="T43" fmla="*/ 59 h 77"/>
              <a:gd name="T44" fmla="*/ 133 w 154"/>
              <a:gd name="T45" fmla="*/ 49 h 77"/>
              <a:gd name="T46" fmla="*/ 128 w 154"/>
              <a:gd name="T47" fmla="*/ 26 h 77"/>
              <a:gd name="T48" fmla="*/ 122 w 154"/>
              <a:gd name="T49" fmla="*/ 49 h 77"/>
              <a:gd name="T50" fmla="*/ 120 w 154"/>
              <a:gd name="T51" fmla="*/ 58 h 77"/>
              <a:gd name="T52" fmla="*/ 119 w 154"/>
              <a:gd name="T53" fmla="*/ 54 h 77"/>
              <a:gd name="T54" fmla="*/ 113 w 154"/>
              <a:gd name="T55" fmla="*/ 35 h 77"/>
              <a:gd name="T56" fmla="*/ 132 w 154"/>
              <a:gd name="T57" fmla="*/ 22 h 77"/>
              <a:gd name="T58" fmla="*/ 136 w 154"/>
              <a:gd name="T59" fmla="*/ 53 h 77"/>
              <a:gd name="T60" fmla="*/ 142 w 154"/>
              <a:gd name="T61" fmla="*/ 56 h 77"/>
              <a:gd name="T62" fmla="*/ 149 w 154"/>
              <a:gd name="T63" fmla="*/ 74 h 77"/>
              <a:gd name="T64" fmla="*/ 29 w 154"/>
              <a:gd name="T65" fmla="*/ 77 h 77"/>
              <a:gd name="T66" fmla="*/ 0 w 154"/>
              <a:gd name="T67" fmla="*/ 68 h 77"/>
              <a:gd name="T68" fmla="*/ 18 w 154"/>
              <a:gd name="T69" fmla="*/ 53 h 77"/>
              <a:gd name="T70" fmla="*/ 20 w 154"/>
              <a:gd name="T71" fmla="*/ 49 h 77"/>
              <a:gd name="T72" fmla="*/ 29 w 154"/>
              <a:gd name="T73" fmla="*/ 16 h 77"/>
              <a:gd name="T74" fmla="*/ 39 w 154"/>
              <a:gd name="T75" fmla="*/ 49 h 77"/>
              <a:gd name="T76" fmla="*/ 41 w 154"/>
              <a:gd name="T77" fmla="*/ 53 h 77"/>
              <a:gd name="T78" fmla="*/ 38 w 154"/>
              <a:gd name="T79" fmla="*/ 56 h 77"/>
              <a:gd name="T80" fmla="*/ 41 w 154"/>
              <a:gd name="T81" fmla="*/ 31 h 77"/>
              <a:gd name="T82" fmla="*/ 26 w 154"/>
              <a:gd name="T83" fmla="*/ 21 h 77"/>
              <a:gd name="T84" fmla="*/ 24 w 154"/>
              <a:gd name="T85" fmla="*/ 52 h 77"/>
              <a:gd name="T86" fmla="*/ 15 w 154"/>
              <a:gd name="T87" fmla="*/ 58 h 77"/>
              <a:gd name="T88" fmla="*/ 7 w 154"/>
              <a:gd name="T89" fmla="*/ 70 h 77"/>
              <a:gd name="T90" fmla="*/ 39 w 154"/>
              <a:gd name="T91" fmla="*/ 72 h 77"/>
              <a:gd name="T92" fmla="*/ 29 w 154"/>
              <a:gd name="T9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4" h="77" extrusionOk="0">
                <a:moveTo>
                  <a:pt x="78" y="77"/>
                </a:moveTo>
                <a:cubicBezTo>
                  <a:pt x="70" y="77"/>
                  <a:pt x="62" y="77"/>
                  <a:pt x="55" y="75"/>
                </a:cubicBezTo>
                <a:cubicBezTo>
                  <a:pt x="52" y="74"/>
                  <a:pt x="50" y="74"/>
                  <a:pt x="48" y="73"/>
                </a:cubicBezTo>
                <a:cubicBezTo>
                  <a:pt x="44" y="71"/>
                  <a:pt x="42" y="68"/>
                  <a:pt x="42" y="66"/>
                </a:cubicBezTo>
                <a:cubicBezTo>
                  <a:pt x="42" y="63"/>
                  <a:pt x="43" y="60"/>
                  <a:pt x="45" y="58"/>
                </a:cubicBezTo>
                <a:cubicBezTo>
                  <a:pt x="48" y="55"/>
                  <a:pt x="52" y="52"/>
                  <a:pt x="58" y="49"/>
                </a:cubicBezTo>
                <a:cubicBezTo>
                  <a:pt x="60" y="48"/>
                  <a:pt x="62" y="48"/>
                  <a:pt x="64" y="47"/>
                </a:cubicBezTo>
                <a:cubicBezTo>
                  <a:pt x="65" y="46"/>
                  <a:pt x="65" y="46"/>
                  <a:pt x="65" y="46"/>
                </a:cubicBezTo>
                <a:cubicBezTo>
                  <a:pt x="66" y="46"/>
                  <a:pt x="67" y="45"/>
                  <a:pt x="68" y="44"/>
                </a:cubicBezTo>
                <a:cubicBezTo>
                  <a:pt x="68" y="43"/>
                  <a:pt x="67" y="42"/>
                  <a:pt x="67" y="41"/>
                </a:cubicBezTo>
                <a:cubicBezTo>
                  <a:pt x="60" y="35"/>
                  <a:pt x="57" y="27"/>
                  <a:pt x="58" y="18"/>
                </a:cubicBezTo>
                <a:cubicBezTo>
                  <a:pt x="58" y="9"/>
                  <a:pt x="63" y="3"/>
                  <a:pt x="73" y="0"/>
                </a:cubicBezTo>
                <a:cubicBezTo>
                  <a:pt x="75" y="0"/>
                  <a:pt x="77" y="0"/>
                  <a:pt x="78" y="0"/>
                </a:cubicBezTo>
                <a:cubicBezTo>
                  <a:pt x="80" y="0"/>
                  <a:pt x="82" y="0"/>
                  <a:pt x="84" y="0"/>
                </a:cubicBezTo>
                <a:cubicBezTo>
                  <a:pt x="94" y="3"/>
                  <a:pt x="99" y="9"/>
                  <a:pt x="99" y="18"/>
                </a:cubicBezTo>
                <a:cubicBezTo>
                  <a:pt x="99" y="27"/>
                  <a:pt x="97" y="35"/>
                  <a:pt x="90" y="41"/>
                </a:cubicBezTo>
                <a:cubicBezTo>
                  <a:pt x="89" y="42"/>
                  <a:pt x="89" y="43"/>
                  <a:pt x="89" y="44"/>
                </a:cubicBezTo>
                <a:cubicBezTo>
                  <a:pt x="90" y="45"/>
                  <a:pt x="90" y="46"/>
                  <a:pt x="92" y="46"/>
                </a:cubicBezTo>
                <a:cubicBezTo>
                  <a:pt x="93" y="47"/>
                  <a:pt x="93" y="47"/>
                  <a:pt x="93" y="47"/>
                </a:cubicBezTo>
                <a:cubicBezTo>
                  <a:pt x="95" y="48"/>
                  <a:pt x="97" y="48"/>
                  <a:pt x="98" y="49"/>
                </a:cubicBezTo>
                <a:cubicBezTo>
                  <a:pt x="105" y="52"/>
                  <a:pt x="109" y="55"/>
                  <a:pt x="112" y="58"/>
                </a:cubicBezTo>
                <a:cubicBezTo>
                  <a:pt x="114" y="60"/>
                  <a:pt x="115" y="63"/>
                  <a:pt x="114" y="66"/>
                </a:cubicBezTo>
                <a:cubicBezTo>
                  <a:pt x="114" y="69"/>
                  <a:pt x="112" y="71"/>
                  <a:pt x="109" y="73"/>
                </a:cubicBezTo>
                <a:cubicBezTo>
                  <a:pt x="109" y="73"/>
                  <a:pt x="109" y="73"/>
                  <a:pt x="109" y="73"/>
                </a:cubicBezTo>
                <a:cubicBezTo>
                  <a:pt x="107" y="74"/>
                  <a:pt x="105" y="74"/>
                  <a:pt x="102" y="75"/>
                </a:cubicBezTo>
                <a:cubicBezTo>
                  <a:pt x="95" y="77"/>
                  <a:pt x="87" y="77"/>
                  <a:pt x="78" y="77"/>
                </a:cubicBezTo>
                <a:close/>
                <a:moveTo>
                  <a:pt x="78" y="4"/>
                </a:moveTo>
                <a:cubicBezTo>
                  <a:pt x="77" y="4"/>
                  <a:pt x="75" y="4"/>
                  <a:pt x="74" y="4"/>
                </a:cubicBezTo>
                <a:cubicBezTo>
                  <a:pt x="66" y="6"/>
                  <a:pt x="62" y="11"/>
                  <a:pt x="62" y="18"/>
                </a:cubicBezTo>
                <a:cubicBezTo>
                  <a:pt x="62" y="26"/>
                  <a:pt x="64" y="33"/>
                  <a:pt x="70" y="38"/>
                </a:cubicBezTo>
                <a:cubicBezTo>
                  <a:pt x="71" y="40"/>
                  <a:pt x="72" y="42"/>
                  <a:pt x="72" y="45"/>
                </a:cubicBezTo>
                <a:cubicBezTo>
                  <a:pt x="71" y="47"/>
                  <a:pt x="69" y="49"/>
                  <a:pt x="67" y="50"/>
                </a:cubicBezTo>
                <a:cubicBezTo>
                  <a:pt x="65" y="51"/>
                  <a:pt x="65" y="51"/>
                  <a:pt x="65" y="51"/>
                </a:cubicBezTo>
                <a:cubicBezTo>
                  <a:pt x="64" y="52"/>
                  <a:pt x="62" y="52"/>
                  <a:pt x="60" y="53"/>
                </a:cubicBezTo>
                <a:cubicBezTo>
                  <a:pt x="55" y="56"/>
                  <a:pt x="51" y="58"/>
                  <a:pt x="48" y="61"/>
                </a:cubicBezTo>
                <a:cubicBezTo>
                  <a:pt x="46" y="62"/>
                  <a:pt x="46" y="64"/>
                  <a:pt x="46" y="65"/>
                </a:cubicBezTo>
                <a:cubicBezTo>
                  <a:pt x="46" y="67"/>
                  <a:pt x="48" y="68"/>
                  <a:pt x="50" y="69"/>
                </a:cubicBezTo>
                <a:cubicBezTo>
                  <a:pt x="52" y="70"/>
                  <a:pt x="54" y="70"/>
                  <a:pt x="56" y="71"/>
                </a:cubicBezTo>
                <a:cubicBezTo>
                  <a:pt x="63" y="73"/>
                  <a:pt x="70" y="73"/>
                  <a:pt x="78" y="73"/>
                </a:cubicBezTo>
                <a:cubicBezTo>
                  <a:pt x="87" y="73"/>
                  <a:pt x="94" y="73"/>
                  <a:pt x="101" y="71"/>
                </a:cubicBezTo>
                <a:cubicBezTo>
                  <a:pt x="103" y="70"/>
                  <a:pt x="105" y="70"/>
                  <a:pt x="107" y="69"/>
                </a:cubicBezTo>
                <a:cubicBezTo>
                  <a:pt x="109" y="68"/>
                  <a:pt x="110" y="67"/>
                  <a:pt x="110" y="65"/>
                </a:cubicBezTo>
                <a:cubicBezTo>
                  <a:pt x="111" y="63"/>
                  <a:pt x="110" y="62"/>
                  <a:pt x="109" y="61"/>
                </a:cubicBezTo>
                <a:cubicBezTo>
                  <a:pt x="106" y="58"/>
                  <a:pt x="102" y="56"/>
                  <a:pt x="97" y="53"/>
                </a:cubicBezTo>
                <a:cubicBezTo>
                  <a:pt x="95" y="52"/>
                  <a:pt x="93" y="52"/>
                  <a:pt x="92" y="51"/>
                </a:cubicBezTo>
                <a:cubicBezTo>
                  <a:pt x="90" y="50"/>
                  <a:pt x="90" y="50"/>
                  <a:pt x="90" y="50"/>
                </a:cubicBezTo>
                <a:cubicBezTo>
                  <a:pt x="88" y="49"/>
                  <a:pt x="86" y="47"/>
                  <a:pt x="85" y="45"/>
                </a:cubicBezTo>
                <a:cubicBezTo>
                  <a:pt x="85" y="42"/>
                  <a:pt x="86" y="40"/>
                  <a:pt x="87" y="38"/>
                </a:cubicBezTo>
                <a:cubicBezTo>
                  <a:pt x="93" y="33"/>
                  <a:pt x="95" y="26"/>
                  <a:pt x="95" y="18"/>
                </a:cubicBezTo>
                <a:cubicBezTo>
                  <a:pt x="95" y="11"/>
                  <a:pt x="91" y="6"/>
                  <a:pt x="83" y="4"/>
                </a:cubicBezTo>
                <a:cubicBezTo>
                  <a:pt x="82" y="4"/>
                  <a:pt x="80" y="4"/>
                  <a:pt x="78" y="4"/>
                </a:cubicBezTo>
                <a:close/>
                <a:moveTo>
                  <a:pt x="108" y="71"/>
                </a:moveTo>
                <a:cubicBezTo>
                  <a:pt x="108" y="71"/>
                  <a:pt x="108" y="71"/>
                  <a:pt x="108" y="71"/>
                </a:cubicBezTo>
                <a:close/>
                <a:moveTo>
                  <a:pt x="128" y="77"/>
                </a:moveTo>
                <a:cubicBezTo>
                  <a:pt x="126" y="77"/>
                  <a:pt x="126" y="77"/>
                  <a:pt x="126" y="77"/>
                </a:cubicBezTo>
                <a:cubicBezTo>
                  <a:pt x="122" y="77"/>
                  <a:pt x="121" y="77"/>
                  <a:pt x="116" y="77"/>
                </a:cubicBezTo>
                <a:cubicBezTo>
                  <a:pt x="115" y="76"/>
                  <a:pt x="114" y="75"/>
                  <a:pt x="114" y="74"/>
                </a:cubicBezTo>
                <a:cubicBezTo>
                  <a:pt x="115" y="73"/>
                  <a:pt x="116" y="72"/>
                  <a:pt x="117" y="72"/>
                </a:cubicBezTo>
                <a:cubicBezTo>
                  <a:pt x="121" y="73"/>
                  <a:pt x="122" y="73"/>
                  <a:pt x="126" y="73"/>
                </a:cubicBezTo>
                <a:cubicBezTo>
                  <a:pt x="128" y="73"/>
                  <a:pt x="128" y="73"/>
                  <a:pt x="128" y="73"/>
                </a:cubicBezTo>
                <a:cubicBezTo>
                  <a:pt x="133" y="73"/>
                  <a:pt x="138" y="73"/>
                  <a:pt x="143" y="72"/>
                </a:cubicBezTo>
                <a:cubicBezTo>
                  <a:pt x="145" y="71"/>
                  <a:pt x="146" y="71"/>
                  <a:pt x="147" y="70"/>
                </a:cubicBezTo>
                <a:cubicBezTo>
                  <a:pt x="148" y="70"/>
                  <a:pt x="149" y="69"/>
                  <a:pt x="149" y="68"/>
                </a:cubicBezTo>
                <a:cubicBezTo>
                  <a:pt x="149" y="67"/>
                  <a:pt x="149" y="66"/>
                  <a:pt x="148" y="66"/>
                </a:cubicBezTo>
                <a:cubicBezTo>
                  <a:pt x="146" y="64"/>
                  <a:pt x="144" y="62"/>
                  <a:pt x="140" y="60"/>
                </a:cubicBezTo>
                <a:cubicBezTo>
                  <a:pt x="139" y="60"/>
                  <a:pt x="138" y="59"/>
                  <a:pt x="136" y="59"/>
                </a:cubicBezTo>
                <a:cubicBezTo>
                  <a:pt x="136" y="58"/>
                  <a:pt x="136" y="58"/>
                  <a:pt x="136" y="58"/>
                </a:cubicBezTo>
                <a:cubicBezTo>
                  <a:pt x="133" y="58"/>
                  <a:pt x="132" y="56"/>
                  <a:pt x="132" y="54"/>
                </a:cubicBezTo>
                <a:cubicBezTo>
                  <a:pt x="131" y="52"/>
                  <a:pt x="132" y="50"/>
                  <a:pt x="133" y="49"/>
                </a:cubicBezTo>
                <a:cubicBezTo>
                  <a:pt x="137" y="45"/>
                  <a:pt x="139" y="41"/>
                  <a:pt x="138" y="35"/>
                </a:cubicBezTo>
                <a:cubicBezTo>
                  <a:pt x="138" y="31"/>
                  <a:pt x="136" y="28"/>
                  <a:pt x="131" y="27"/>
                </a:cubicBezTo>
                <a:cubicBezTo>
                  <a:pt x="130" y="26"/>
                  <a:pt x="129" y="26"/>
                  <a:pt x="128" y="26"/>
                </a:cubicBezTo>
                <a:cubicBezTo>
                  <a:pt x="127" y="26"/>
                  <a:pt x="126" y="26"/>
                  <a:pt x="125" y="27"/>
                </a:cubicBezTo>
                <a:cubicBezTo>
                  <a:pt x="119" y="28"/>
                  <a:pt x="117" y="31"/>
                  <a:pt x="117" y="35"/>
                </a:cubicBezTo>
                <a:cubicBezTo>
                  <a:pt x="117" y="41"/>
                  <a:pt x="118" y="45"/>
                  <a:pt x="122" y="49"/>
                </a:cubicBezTo>
                <a:cubicBezTo>
                  <a:pt x="123" y="51"/>
                  <a:pt x="124" y="53"/>
                  <a:pt x="124" y="54"/>
                </a:cubicBezTo>
                <a:cubicBezTo>
                  <a:pt x="123" y="56"/>
                  <a:pt x="122" y="57"/>
                  <a:pt x="120" y="58"/>
                </a:cubicBezTo>
                <a:cubicBezTo>
                  <a:pt x="120" y="58"/>
                  <a:pt x="120" y="58"/>
                  <a:pt x="120" y="58"/>
                </a:cubicBezTo>
                <a:cubicBezTo>
                  <a:pt x="119" y="59"/>
                  <a:pt x="118" y="58"/>
                  <a:pt x="117" y="57"/>
                </a:cubicBezTo>
                <a:cubicBezTo>
                  <a:pt x="117" y="56"/>
                  <a:pt x="117" y="55"/>
                  <a:pt x="118" y="54"/>
                </a:cubicBezTo>
                <a:cubicBezTo>
                  <a:pt x="119" y="54"/>
                  <a:pt x="119" y="54"/>
                  <a:pt x="119" y="54"/>
                </a:cubicBezTo>
                <a:cubicBezTo>
                  <a:pt x="119" y="54"/>
                  <a:pt x="120" y="54"/>
                  <a:pt x="120" y="53"/>
                </a:cubicBezTo>
                <a:cubicBezTo>
                  <a:pt x="120" y="53"/>
                  <a:pt x="119" y="53"/>
                  <a:pt x="119" y="52"/>
                </a:cubicBezTo>
                <a:cubicBezTo>
                  <a:pt x="114" y="47"/>
                  <a:pt x="112" y="42"/>
                  <a:pt x="113" y="35"/>
                </a:cubicBezTo>
                <a:cubicBezTo>
                  <a:pt x="113" y="31"/>
                  <a:pt x="115" y="25"/>
                  <a:pt x="124" y="22"/>
                </a:cubicBezTo>
                <a:cubicBezTo>
                  <a:pt x="125" y="22"/>
                  <a:pt x="126" y="22"/>
                  <a:pt x="128" y="22"/>
                </a:cubicBezTo>
                <a:cubicBezTo>
                  <a:pt x="129" y="22"/>
                  <a:pt x="130" y="22"/>
                  <a:pt x="132" y="22"/>
                </a:cubicBezTo>
                <a:cubicBezTo>
                  <a:pt x="140" y="25"/>
                  <a:pt x="142" y="31"/>
                  <a:pt x="143" y="35"/>
                </a:cubicBezTo>
                <a:cubicBezTo>
                  <a:pt x="143" y="42"/>
                  <a:pt x="141" y="48"/>
                  <a:pt x="136" y="52"/>
                </a:cubicBezTo>
                <a:cubicBezTo>
                  <a:pt x="136" y="52"/>
                  <a:pt x="136" y="53"/>
                  <a:pt x="136" y="53"/>
                </a:cubicBezTo>
                <a:cubicBezTo>
                  <a:pt x="136" y="54"/>
                  <a:pt x="136" y="54"/>
                  <a:pt x="137" y="55"/>
                </a:cubicBezTo>
                <a:cubicBezTo>
                  <a:pt x="138" y="55"/>
                  <a:pt x="138" y="55"/>
                  <a:pt x="138" y="55"/>
                </a:cubicBezTo>
                <a:cubicBezTo>
                  <a:pt x="139" y="55"/>
                  <a:pt x="141" y="56"/>
                  <a:pt x="142" y="56"/>
                </a:cubicBezTo>
                <a:cubicBezTo>
                  <a:pt x="146" y="58"/>
                  <a:pt x="149" y="60"/>
                  <a:pt x="151" y="63"/>
                </a:cubicBezTo>
                <a:cubicBezTo>
                  <a:pt x="153" y="64"/>
                  <a:pt x="154" y="67"/>
                  <a:pt x="153" y="69"/>
                </a:cubicBezTo>
                <a:cubicBezTo>
                  <a:pt x="153" y="71"/>
                  <a:pt x="151" y="73"/>
                  <a:pt x="149" y="74"/>
                </a:cubicBezTo>
                <a:cubicBezTo>
                  <a:pt x="148" y="75"/>
                  <a:pt x="146" y="75"/>
                  <a:pt x="144" y="76"/>
                </a:cubicBezTo>
                <a:cubicBezTo>
                  <a:pt x="139" y="77"/>
                  <a:pt x="134" y="77"/>
                  <a:pt x="128" y="77"/>
                </a:cubicBezTo>
                <a:close/>
                <a:moveTo>
                  <a:pt x="29" y="77"/>
                </a:moveTo>
                <a:cubicBezTo>
                  <a:pt x="22" y="77"/>
                  <a:pt x="16" y="77"/>
                  <a:pt x="11" y="76"/>
                </a:cubicBezTo>
                <a:cubicBezTo>
                  <a:pt x="9" y="75"/>
                  <a:pt x="7" y="74"/>
                  <a:pt x="5" y="74"/>
                </a:cubicBezTo>
                <a:cubicBezTo>
                  <a:pt x="3" y="72"/>
                  <a:pt x="1" y="70"/>
                  <a:pt x="0" y="68"/>
                </a:cubicBezTo>
                <a:cubicBezTo>
                  <a:pt x="0" y="66"/>
                  <a:pt x="1" y="63"/>
                  <a:pt x="3" y="62"/>
                </a:cubicBezTo>
                <a:cubicBezTo>
                  <a:pt x="5" y="59"/>
                  <a:pt x="9" y="57"/>
                  <a:pt x="13" y="55"/>
                </a:cubicBezTo>
                <a:cubicBezTo>
                  <a:pt x="15" y="54"/>
                  <a:pt x="16" y="53"/>
                  <a:pt x="18" y="53"/>
                </a:cubicBezTo>
                <a:cubicBezTo>
                  <a:pt x="19" y="53"/>
                  <a:pt x="19" y="53"/>
                  <a:pt x="19" y="53"/>
                </a:cubicBezTo>
                <a:cubicBezTo>
                  <a:pt x="19" y="52"/>
                  <a:pt x="20" y="52"/>
                  <a:pt x="20" y="51"/>
                </a:cubicBezTo>
                <a:cubicBezTo>
                  <a:pt x="20" y="50"/>
                  <a:pt x="20" y="50"/>
                  <a:pt x="20" y="49"/>
                </a:cubicBezTo>
                <a:cubicBezTo>
                  <a:pt x="15" y="44"/>
                  <a:pt x="12" y="38"/>
                  <a:pt x="13" y="31"/>
                </a:cubicBezTo>
                <a:cubicBezTo>
                  <a:pt x="13" y="26"/>
                  <a:pt x="15" y="19"/>
                  <a:pt x="25" y="17"/>
                </a:cubicBezTo>
                <a:cubicBezTo>
                  <a:pt x="26" y="17"/>
                  <a:pt x="28" y="16"/>
                  <a:pt x="29" y="16"/>
                </a:cubicBezTo>
                <a:cubicBezTo>
                  <a:pt x="31" y="16"/>
                  <a:pt x="32" y="17"/>
                  <a:pt x="33" y="17"/>
                </a:cubicBezTo>
                <a:cubicBezTo>
                  <a:pt x="43" y="19"/>
                  <a:pt x="45" y="26"/>
                  <a:pt x="45" y="31"/>
                </a:cubicBezTo>
                <a:cubicBezTo>
                  <a:pt x="46" y="38"/>
                  <a:pt x="43" y="44"/>
                  <a:pt x="39" y="49"/>
                </a:cubicBezTo>
                <a:cubicBezTo>
                  <a:pt x="38" y="50"/>
                  <a:pt x="38" y="50"/>
                  <a:pt x="38" y="51"/>
                </a:cubicBezTo>
                <a:cubicBezTo>
                  <a:pt x="38" y="52"/>
                  <a:pt x="39" y="52"/>
                  <a:pt x="40" y="53"/>
                </a:cubicBezTo>
                <a:cubicBezTo>
                  <a:pt x="41" y="53"/>
                  <a:pt x="41" y="53"/>
                  <a:pt x="41" y="53"/>
                </a:cubicBezTo>
                <a:cubicBezTo>
                  <a:pt x="42" y="53"/>
                  <a:pt x="42" y="55"/>
                  <a:pt x="42" y="56"/>
                </a:cubicBezTo>
                <a:cubicBezTo>
                  <a:pt x="41" y="57"/>
                  <a:pt x="40" y="57"/>
                  <a:pt x="39" y="57"/>
                </a:cubicBezTo>
                <a:cubicBezTo>
                  <a:pt x="38" y="56"/>
                  <a:pt x="38" y="56"/>
                  <a:pt x="38" y="56"/>
                </a:cubicBezTo>
                <a:cubicBezTo>
                  <a:pt x="36" y="56"/>
                  <a:pt x="34" y="54"/>
                  <a:pt x="34" y="52"/>
                </a:cubicBezTo>
                <a:cubicBezTo>
                  <a:pt x="33" y="50"/>
                  <a:pt x="34" y="48"/>
                  <a:pt x="36" y="46"/>
                </a:cubicBezTo>
                <a:cubicBezTo>
                  <a:pt x="40" y="42"/>
                  <a:pt x="41" y="37"/>
                  <a:pt x="41" y="31"/>
                </a:cubicBezTo>
                <a:cubicBezTo>
                  <a:pt x="41" y="26"/>
                  <a:pt x="38" y="23"/>
                  <a:pt x="32" y="21"/>
                </a:cubicBezTo>
                <a:cubicBezTo>
                  <a:pt x="31" y="21"/>
                  <a:pt x="30" y="21"/>
                  <a:pt x="29" y="21"/>
                </a:cubicBezTo>
                <a:cubicBezTo>
                  <a:pt x="28" y="21"/>
                  <a:pt x="27" y="21"/>
                  <a:pt x="26" y="21"/>
                </a:cubicBezTo>
                <a:cubicBezTo>
                  <a:pt x="20" y="23"/>
                  <a:pt x="17" y="26"/>
                  <a:pt x="17" y="31"/>
                </a:cubicBezTo>
                <a:cubicBezTo>
                  <a:pt x="17" y="37"/>
                  <a:pt x="18" y="42"/>
                  <a:pt x="23" y="46"/>
                </a:cubicBezTo>
                <a:cubicBezTo>
                  <a:pt x="24" y="48"/>
                  <a:pt x="25" y="50"/>
                  <a:pt x="24" y="52"/>
                </a:cubicBezTo>
                <a:cubicBezTo>
                  <a:pt x="24" y="54"/>
                  <a:pt x="22" y="56"/>
                  <a:pt x="20" y="56"/>
                </a:cubicBezTo>
                <a:cubicBezTo>
                  <a:pt x="19" y="57"/>
                  <a:pt x="19" y="57"/>
                  <a:pt x="19" y="57"/>
                </a:cubicBezTo>
                <a:cubicBezTo>
                  <a:pt x="18" y="57"/>
                  <a:pt x="16" y="58"/>
                  <a:pt x="15" y="58"/>
                </a:cubicBezTo>
                <a:cubicBezTo>
                  <a:pt x="11" y="60"/>
                  <a:pt x="8" y="62"/>
                  <a:pt x="6" y="65"/>
                </a:cubicBezTo>
                <a:cubicBezTo>
                  <a:pt x="5" y="65"/>
                  <a:pt x="5" y="66"/>
                  <a:pt x="5" y="67"/>
                </a:cubicBezTo>
                <a:cubicBezTo>
                  <a:pt x="5" y="68"/>
                  <a:pt x="6" y="69"/>
                  <a:pt x="7" y="70"/>
                </a:cubicBezTo>
                <a:cubicBezTo>
                  <a:pt x="9" y="70"/>
                  <a:pt x="10" y="71"/>
                  <a:pt x="12" y="71"/>
                </a:cubicBezTo>
                <a:cubicBezTo>
                  <a:pt x="17" y="73"/>
                  <a:pt x="22" y="73"/>
                  <a:pt x="29" y="73"/>
                </a:cubicBezTo>
                <a:cubicBezTo>
                  <a:pt x="33" y="73"/>
                  <a:pt x="36" y="73"/>
                  <a:pt x="39" y="72"/>
                </a:cubicBezTo>
                <a:cubicBezTo>
                  <a:pt x="41" y="72"/>
                  <a:pt x="42" y="73"/>
                  <a:pt x="42" y="74"/>
                </a:cubicBezTo>
                <a:cubicBezTo>
                  <a:pt x="42" y="76"/>
                  <a:pt x="41" y="77"/>
                  <a:pt x="40" y="77"/>
                </a:cubicBezTo>
                <a:cubicBezTo>
                  <a:pt x="37" y="77"/>
                  <a:pt x="33" y="77"/>
                  <a:pt x="29"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58" name="Google Shape;351;p17"/>
          <p:cNvSpPr>
            <a:spLocks/>
          </p:cNvSpPr>
          <p:nvPr/>
        </p:nvSpPr>
        <p:spPr bwMode="auto">
          <a:xfrm>
            <a:off x="9274175" y="2274888"/>
            <a:ext cx="423863" cy="368300"/>
          </a:xfrm>
          <a:custGeom>
            <a:avLst/>
            <a:gdLst>
              <a:gd name="T0" fmla="*/ 12 w 104"/>
              <a:gd name="T1" fmla="*/ 90 h 90"/>
              <a:gd name="T2" fmla="*/ 0 w 104"/>
              <a:gd name="T3" fmla="*/ 59 h 90"/>
              <a:gd name="T4" fmla="*/ 5 w 104"/>
              <a:gd name="T5" fmla="*/ 59 h 90"/>
              <a:gd name="T6" fmla="*/ 12 w 104"/>
              <a:gd name="T7" fmla="*/ 86 h 90"/>
              <a:gd name="T8" fmla="*/ 100 w 104"/>
              <a:gd name="T9" fmla="*/ 78 h 90"/>
              <a:gd name="T10" fmla="*/ 102 w 104"/>
              <a:gd name="T11" fmla="*/ 56 h 90"/>
              <a:gd name="T12" fmla="*/ 104 w 104"/>
              <a:gd name="T13" fmla="*/ 78 h 90"/>
              <a:gd name="T14" fmla="*/ 56 w 104"/>
              <a:gd name="T15" fmla="*/ 65 h 90"/>
              <a:gd name="T16" fmla="*/ 42 w 104"/>
              <a:gd name="T17" fmla="*/ 58 h 90"/>
              <a:gd name="T18" fmla="*/ 48 w 104"/>
              <a:gd name="T19" fmla="*/ 42 h 90"/>
              <a:gd name="T20" fmla="*/ 62 w 104"/>
              <a:gd name="T21" fmla="*/ 48 h 90"/>
              <a:gd name="T22" fmla="*/ 56 w 104"/>
              <a:gd name="T23" fmla="*/ 65 h 90"/>
              <a:gd name="T24" fmla="*/ 47 w 104"/>
              <a:gd name="T25" fmla="*/ 48 h 90"/>
              <a:gd name="T26" fmla="*/ 48 w 104"/>
              <a:gd name="T27" fmla="*/ 60 h 90"/>
              <a:gd name="T28" fmla="*/ 58 w 104"/>
              <a:gd name="T29" fmla="*/ 58 h 90"/>
              <a:gd name="T30" fmla="*/ 56 w 104"/>
              <a:gd name="T31" fmla="*/ 46 h 90"/>
              <a:gd name="T32" fmla="*/ 92 w 104"/>
              <a:gd name="T33" fmla="*/ 55 h 90"/>
              <a:gd name="T34" fmla="*/ 66 w 104"/>
              <a:gd name="T35" fmla="*/ 53 h 90"/>
              <a:gd name="T36" fmla="*/ 92 w 104"/>
              <a:gd name="T37" fmla="*/ 51 h 90"/>
              <a:gd name="T38" fmla="*/ 100 w 104"/>
              <a:gd name="T39" fmla="*/ 28 h 90"/>
              <a:gd name="T40" fmla="*/ 12 w 104"/>
              <a:gd name="T41" fmla="*/ 20 h 90"/>
              <a:gd name="T42" fmla="*/ 5 w 104"/>
              <a:gd name="T43" fmla="*/ 43 h 90"/>
              <a:gd name="T44" fmla="*/ 36 w 104"/>
              <a:gd name="T45" fmla="*/ 51 h 90"/>
              <a:gd name="T46" fmla="*/ 36 w 104"/>
              <a:gd name="T47" fmla="*/ 55 h 90"/>
              <a:gd name="T48" fmla="*/ 0 w 104"/>
              <a:gd name="T49" fmla="*/ 43 h 90"/>
              <a:gd name="T50" fmla="*/ 12 w 104"/>
              <a:gd name="T51" fmla="*/ 16 h 90"/>
              <a:gd name="T52" fmla="*/ 104 w 104"/>
              <a:gd name="T53" fmla="*/ 28 h 90"/>
              <a:gd name="T54" fmla="*/ 104 w 104"/>
              <a:gd name="T55" fmla="*/ 46 h 90"/>
              <a:gd name="T56" fmla="*/ 70 w 104"/>
              <a:gd name="T57" fmla="*/ 12 h 90"/>
              <a:gd name="T58" fmla="*/ 61 w 104"/>
              <a:gd name="T59" fmla="*/ 4 h 90"/>
              <a:gd name="T60" fmla="*/ 37 w 104"/>
              <a:gd name="T61" fmla="*/ 10 h 90"/>
              <a:gd name="T62" fmla="*/ 33 w 104"/>
              <a:gd name="T63" fmla="*/ 10 h 90"/>
              <a:gd name="T64" fmla="*/ 61 w 104"/>
              <a:gd name="T65" fmla="*/ 0 h 90"/>
              <a:gd name="T66" fmla="*/ 70 w 104"/>
              <a:gd name="T67"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90" extrusionOk="0">
                <a:moveTo>
                  <a:pt x="92" y="90"/>
                </a:moveTo>
                <a:cubicBezTo>
                  <a:pt x="12" y="90"/>
                  <a:pt x="12" y="90"/>
                  <a:pt x="12" y="90"/>
                </a:cubicBezTo>
                <a:cubicBezTo>
                  <a:pt x="6" y="90"/>
                  <a:pt x="0" y="85"/>
                  <a:pt x="0" y="78"/>
                </a:cubicBezTo>
                <a:cubicBezTo>
                  <a:pt x="0" y="59"/>
                  <a:pt x="0" y="59"/>
                  <a:pt x="0" y="59"/>
                </a:cubicBezTo>
                <a:cubicBezTo>
                  <a:pt x="0" y="57"/>
                  <a:pt x="1" y="56"/>
                  <a:pt x="2" y="56"/>
                </a:cubicBezTo>
                <a:cubicBezTo>
                  <a:pt x="4" y="56"/>
                  <a:pt x="5" y="57"/>
                  <a:pt x="5" y="59"/>
                </a:cubicBezTo>
                <a:cubicBezTo>
                  <a:pt x="5" y="78"/>
                  <a:pt x="5" y="78"/>
                  <a:pt x="5" y="78"/>
                </a:cubicBezTo>
                <a:cubicBezTo>
                  <a:pt x="5" y="83"/>
                  <a:pt x="8" y="86"/>
                  <a:pt x="12" y="86"/>
                </a:cubicBezTo>
                <a:cubicBezTo>
                  <a:pt x="92" y="86"/>
                  <a:pt x="92" y="86"/>
                  <a:pt x="92" y="86"/>
                </a:cubicBezTo>
                <a:cubicBezTo>
                  <a:pt x="96" y="86"/>
                  <a:pt x="100" y="83"/>
                  <a:pt x="100" y="78"/>
                </a:cubicBezTo>
                <a:cubicBezTo>
                  <a:pt x="100" y="59"/>
                  <a:pt x="100" y="59"/>
                  <a:pt x="100" y="59"/>
                </a:cubicBezTo>
                <a:cubicBezTo>
                  <a:pt x="100" y="57"/>
                  <a:pt x="101" y="56"/>
                  <a:pt x="102" y="56"/>
                </a:cubicBezTo>
                <a:cubicBezTo>
                  <a:pt x="103" y="56"/>
                  <a:pt x="104" y="57"/>
                  <a:pt x="104" y="59"/>
                </a:cubicBezTo>
                <a:cubicBezTo>
                  <a:pt x="104" y="78"/>
                  <a:pt x="104" y="78"/>
                  <a:pt x="104" y="78"/>
                </a:cubicBezTo>
                <a:cubicBezTo>
                  <a:pt x="104" y="85"/>
                  <a:pt x="99" y="90"/>
                  <a:pt x="92" y="90"/>
                </a:cubicBezTo>
                <a:close/>
                <a:moveTo>
                  <a:pt x="56" y="65"/>
                </a:moveTo>
                <a:cubicBezTo>
                  <a:pt x="48" y="65"/>
                  <a:pt x="48" y="65"/>
                  <a:pt x="48" y="65"/>
                </a:cubicBezTo>
                <a:cubicBezTo>
                  <a:pt x="45" y="65"/>
                  <a:pt x="42" y="62"/>
                  <a:pt x="42" y="58"/>
                </a:cubicBezTo>
                <a:cubicBezTo>
                  <a:pt x="42" y="48"/>
                  <a:pt x="42" y="48"/>
                  <a:pt x="42" y="48"/>
                </a:cubicBezTo>
                <a:cubicBezTo>
                  <a:pt x="42" y="45"/>
                  <a:pt x="45" y="42"/>
                  <a:pt x="48" y="42"/>
                </a:cubicBezTo>
                <a:cubicBezTo>
                  <a:pt x="56" y="42"/>
                  <a:pt x="56" y="42"/>
                  <a:pt x="56" y="42"/>
                </a:cubicBezTo>
                <a:cubicBezTo>
                  <a:pt x="60" y="42"/>
                  <a:pt x="62" y="45"/>
                  <a:pt x="62" y="48"/>
                </a:cubicBezTo>
                <a:cubicBezTo>
                  <a:pt x="62" y="58"/>
                  <a:pt x="62" y="58"/>
                  <a:pt x="62" y="58"/>
                </a:cubicBezTo>
                <a:cubicBezTo>
                  <a:pt x="62" y="62"/>
                  <a:pt x="60" y="65"/>
                  <a:pt x="56" y="65"/>
                </a:cubicBezTo>
                <a:close/>
                <a:moveTo>
                  <a:pt x="48" y="46"/>
                </a:moveTo>
                <a:cubicBezTo>
                  <a:pt x="47" y="46"/>
                  <a:pt x="47" y="47"/>
                  <a:pt x="47" y="48"/>
                </a:cubicBezTo>
                <a:cubicBezTo>
                  <a:pt x="47" y="58"/>
                  <a:pt x="47" y="58"/>
                  <a:pt x="47" y="58"/>
                </a:cubicBezTo>
                <a:cubicBezTo>
                  <a:pt x="47" y="59"/>
                  <a:pt x="47" y="60"/>
                  <a:pt x="48" y="60"/>
                </a:cubicBezTo>
                <a:cubicBezTo>
                  <a:pt x="56" y="60"/>
                  <a:pt x="56" y="60"/>
                  <a:pt x="56" y="60"/>
                </a:cubicBezTo>
                <a:cubicBezTo>
                  <a:pt x="57" y="60"/>
                  <a:pt x="58" y="59"/>
                  <a:pt x="58" y="58"/>
                </a:cubicBezTo>
                <a:cubicBezTo>
                  <a:pt x="58" y="48"/>
                  <a:pt x="58" y="48"/>
                  <a:pt x="58" y="48"/>
                </a:cubicBezTo>
                <a:cubicBezTo>
                  <a:pt x="58" y="47"/>
                  <a:pt x="57" y="46"/>
                  <a:pt x="56" y="46"/>
                </a:cubicBezTo>
                <a:lnTo>
                  <a:pt x="48" y="46"/>
                </a:lnTo>
                <a:close/>
                <a:moveTo>
                  <a:pt x="92" y="55"/>
                </a:moveTo>
                <a:cubicBezTo>
                  <a:pt x="69" y="55"/>
                  <a:pt x="69" y="55"/>
                  <a:pt x="69" y="55"/>
                </a:cubicBezTo>
                <a:cubicBezTo>
                  <a:pt x="68" y="55"/>
                  <a:pt x="66" y="54"/>
                  <a:pt x="66" y="53"/>
                </a:cubicBezTo>
                <a:cubicBezTo>
                  <a:pt x="66" y="52"/>
                  <a:pt x="68" y="51"/>
                  <a:pt x="69" y="51"/>
                </a:cubicBezTo>
                <a:cubicBezTo>
                  <a:pt x="92" y="51"/>
                  <a:pt x="92" y="51"/>
                  <a:pt x="92" y="51"/>
                </a:cubicBezTo>
                <a:cubicBezTo>
                  <a:pt x="96" y="51"/>
                  <a:pt x="100" y="48"/>
                  <a:pt x="100" y="43"/>
                </a:cubicBezTo>
                <a:cubicBezTo>
                  <a:pt x="100" y="28"/>
                  <a:pt x="100" y="28"/>
                  <a:pt x="100" y="28"/>
                </a:cubicBezTo>
                <a:cubicBezTo>
                  <a:pt x="100" y="24"/>
                  <a:pt x="96" y="20"/>
                  <a:pt x="92" y="20"/>
                </a:cubicBezTo>
                <a:cubicBezTo>
                  <a:pt x="12" y="20"/>
                  <a:pt x="12" y="20"/>
                  <a:pt x="12" y="20"/>
                </a:cubicBezTo>
                <a:cubicBezTo>
                  <a:pt x="8" y="20"/>
                  <a:pt x="5" y="24"/>
                  <a:pt x="5" y="28"/>
                </a:cubicBezTo>
                <a:cubicBezTo>
                  <a:pt x="5" y="43"/>
                  <a:pt x="5" y="43"/>
                  <a:pt x="5" y="43"/>
                </a:cubicBezTo>
                <a:cubicBezTo>
                  <a:pt x="5" y="48"/>
                  <a:pt x="8" y="51"/>
                  <a:pt x="12" y="51"/>
                </a:cubicBezTo>
                <a:cubicBezTo>
                  <a:pt x="36" y="51"/>
                  <a:pt x="36" y="51"/>
                  <a:pt x="36" y="51"/>
                </a:cubicBezTo>
                <a:cubicBezTo>
                  <a:pt x="37" y="51"/>
                  <a:pt x="38" y="52"/>
                  <a:pt x="38" y="53"/>
                </a:cubicBezTo>
                <a:cubicBezTo>
                  <a:pt x="38" y="54"/>
                  <a:pt x="37" y="55"/>
                  <a:pt x="36" y="55"/>
                </a:cubicBezTo>
                <a:cubicBezTo>
                  <a:pt x="12" y="55"/>
                  <a:pt x="12" y="55"/>
                  <a:pt x="12" y="55"/>
                </a:cubicBezTo>
                <a:cubicBezTo>
                  <a:pt x="6" y="55"/>
                  <a:pt x="0" y="50"/>
                  <a:pt x="0" y="43"/>
                </a:cubicBezTo>
                <a:cubicBezTo>
                  <a:pt x="0" y="28"/>
                  <a:pt x="0" y="28"/>
                  <a:pt x="0" y="28"/>
                </a:cubicBezTo>
                <a:cubicBezTo>
                  <a:pt x="0" y="21"/>
                  <a:pt x="6" y="16"/>
                  <a:pt x="12" y="16"/>
                </a:cubicBezTo>
                <a:cubicBezTo>
                  <a:pt x="92" y="16"/>
                  <a:pt x="92" y="16"/>
                  <a:pt x="92" y="16"/>
                </a:cubicBezTo>
                <a:cubicBezTo>
                  <a:pt x="99" y="16"/>
                  <a:pt x="104" y="21"/>
                  <a:pt x="104" y="28"/>
                </a:cubicBezTo>
                <a:cubicBezTo>
                  <a:pt x="104" y="45"/>
                  <a:pt x="104" y="45"/>
                  <a:pt x="104" y="45"/>
                </a:cubicBezTo>
                <a:cubicBezTo>
                  <a:pt x="104" y="46"/>
                  <a:pt x="104" y="46"/>
                  <a:pt x="104" y="46"/>
                </a:cubicBezTo>
                <a:cubicBezTo>
                  <a:pt x="103" y="52"/>
                  <a:pt x="98" y="55"/>
                  <a:pt x="92" y="55"/>
                </a:cubicBezTo>
                <a:close/>
                <a:moveTo>
                  <a:pt x="70" y="12"/>
                </a:moveTo>
                <a:cubicBezTo>
                  <a:pt x="68" y="12"/>
                  <a:pt x="67" y="11"/>
                  <a:pt x="67" y="10"/>
                </a:cubicBezTo>
                <a:cubicBezTo>
                  <a:pt x="67" y="7"/>
                  <a:pt x="64" y="4"/>
                  <a:pt x="61" y="4"/>
                </a:cubicBezTo>
                <a:cubicBezTo>
                  <a:pt x="44" y="4"/>
                  <a:pt x="44" y="4"/>
                  <a:pt x="44" y="4"/>
                </a:cubicBezTo>
                <a:cubicBezTo>
                  <a:pt x="40" y="4"/>
                  <a:pt x="37" y="7"/>
                  <a:pt x="37" y="10"/>
                </a:cubicBezTo>
                <a:cubicBezTo>
                  <a:pt x="37" y="11"/>
                  <a:pt x="36" y="12"/>
                  <a:pt x="35" y="12"/>
                </a:cubicBezTo>
                <a:cubicBezTo>
                  <a:pt x="34" y="12"/>
                  <a:pt x="33" y="11"/>
                  <a:pt x="33" y="10"/>
                </a:cubicBezTo>
                <a:cubicBezTo>
                  <a:pt x="33" y="4"/>
                  <a:pt x="38" y="0"/>
                  <a:pt x="44" y="0"/>
                </a:cubicBezTo>
                <a:cubicBezTo>
                  <a:pt x="61" y="0"/>
                  <a:pt x="61" y="0"/>
                  <a:pt x="61" y="0"/>
                </a:cubicBezTo>
                <a:cubicBezTo>
                  <a:pt x="67" y="0"/>
                  <a:pt x="72" y="4"/>
                  <a:pt x="72" y="10"/>
                </a:cubicBezTo>
                <a:cubicBezTo>
                  <a:pt x="72" y="11"/>
                  <a:pt x="71" y="12"/>
                  <a:pt x="70"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59" name="Google Shape;352;p17"/>
          <p:cNvSpPr>
            <a:spLocks/>
          </p:cNvSpPr>
          <p:nvPr/>
        </p:nvSpPr>
        <p:spPr bwMode="auto">
          <a:xfrm>
            <a:off x="3382963" y="741363"/>
            <a:ext cx="433387" cy="388937"/>
          </a:xfrm>
          <a:custGeom>
            <a:avLst/>
            <a:gdLst>
              <a:gd name="T0" fmla="*/ 17 w 106"/>
              <a:gd name="T1" fmla="*/ 49 h 95"/>
              <a:gd name="T2" fmla="*/ 23 w 106"/>
              <a:gd name="T3" fmla="*/ 79 h 95"/>
              <a:gd name="T4" fmla="*/ 35 w 106"/>
              <a:gd name="T5" fmla="*/ 73 h 95"/>
              <a:gd name="T6" fmla="*/ 29 w 106"/>
              <a:gd name="T7" fmla="*/ 43 h 95"/>
              <a:gd name="T8" fmla="*/ 30 w 106"/>
              <a:gd name="T9" fmla="*/ 49 h 95"/>
              <a:gd name="T10" fmla="*/ 29 w 106"/>
              <a:gd name="T11" fmla="*/ 75 h 95"/>
              <a:gd name="T12" fmla="*/ 21 w 106"/>
              <a:gd name="T13" fmla="*/ 73 h 95"/>
              <a:gd name="T14" fmla="*/ 23 w 106"/>
              <a:gd name="T15" fmla="*/ 48 h 95"/>
              <a:gd name="T16" fmla="*/ 30 w 106"/>
              <a:gd name="T17" fmla="*/ 49 h 95"/>
              <a:gd name="T18" fmla="*/ 39 w 106"/>
              <a:gd name="T19" fmla="*/ 40 h 95"/>
              <a:gd name="T20" fmla="*/ 44 w 106"/>
              <a:gd name="T21" fmla="*/ 79 h 95"/>
              <a:gd name="T22" fmla="*/ 56 w 106"/>
              <a:gd name="T23" fmla="*/ 73 h 95"/>
              <a:gd name="T24" fmla="*/ 50 w 106"/>
              <a:gd name="T25" fmla="*/ 34 h 95"/>
              <a:gd name="T26" fmla="*/ 52 w 106"/>
              <a:gd name="T27" fmla="*/ 40 h 95"/>
              <a:gd name="T28" fmla="*/ 50 w 106"/>
              <a:gd name="T29" fmla="*/ 75 h 95"/>
              <a:gd name="T30" fmla="*/ 43 w 106"/>
              <a:gd name="T31" fmla="*/ 73 h 95"/>
              <a:gd name="T32" fmla="*/ 44 w 106"/>
              <a:gd name="T33" fmla="*/ 39 h 95"/>
              <a:gd name="T34" fmla="*/ 52 w 106"/>
              <a:gd name="T35" fmla="*/ 40 h 95"/>
              <a:gd name="T36" fmla="*/ 60 w 106"/>
              <a:gd name="T37" fmla="*/ 33 h 95"/>
              <a:gd name="T38" fmla="*/ 66 w 106"/>
              <a:gd name="T39" fmla="*/ 79 h 95"/>
              <a:gd name="T40" fmla="*/ 78 w 106"/>
              <a:gd name="T41" fmla="*/ 73 h 95"/>
              <a:gd name="T42" fmla="*/ 72 w 106"/>
              <a:gd name="T43" fmla="*/ 27 h 95"/>
              <a:gd name="T44" fmla="*/ 73 w 106"/>
              <a:gd name="T45" fmla="*/ 33 h 95"/>
              <a:gd name="T46" fmla="*/ 72 w 106"/>
              <a:gd name="T47" fmla="*/ 75 h 95"/>
              <a:gd name="T48" fmla="*/ 65 w 106"/>
              <a:gd name="T49" fmla="*/ 73 h 95"/>
              <a:gd name="T50" fmla="*/ 66 w 106"/>
              <a:gd name="T51" fmla="*/ 32 h 95"/>
              <a:gd name="T52" fmla="*/ 73 w 106"/>
              <a:gd name="T53" fmla="*/ 33 h 95"/>
              <a:gd name="T54" fmla="*/ 82 w 106"/>
              <a:gd name="T55" fmla="*/ 73 h 95"/>
              <a:gd name="T56" fmla="*/ 94 w 106"/>
              <a:gd name="T57" fmla="*/ 79 h 95"/>
              <a:gd name="T58" fmla="*/ 99 w 106"/>
              <a:gd name="T59" fmla="*/ 25 h 95"/>
              <a:gd name="T60" fmla="*/ 88 w 106"/>
              <a:gd name="T61" fmla="*/ 19 h 95"/>
              <a:gd name="T62" fmla="*/ 95 w 106"/>
              <a:gd name="T63" fmla="*/ 25 h 95"/>
              <a:gd name="T64" fmla="*/ 94 w 106"/>
              <a:gd name="T65" fmla="*/ 75 h 95"/>
              <a:gd name="T66" fmla="*/ 86 w 106"/>
              <a:gd name="T67" fmla="*/ 73 h 95"/>
              <a:gd name="T68" fmla="*/ 88 w 106"/>
              <a:gd name="T69" fmla="*/ 24 h 95"/>
              <a:gd name="T70" fmla="*/ 95 w 106"/>
              <a:gd name="T71" fmla="*/ 25 h 95"/>
              <a:gd name="T72" fmla="*/ 83 w 106"/>
              <a:gd name="T73" fmla="*/ 5 h 95"/>
              <a:gd name="T74" fmla="*/ 85 w 106"/>
              <a:gd name="T75" fmla="*/ 2 h 95"/>
              <a:gd name="T76" fmla="*/ 89 w 106"/>
              <a:gd name="T77" fmla="*/ 9 h 95"/>
              <a:gd name="T78" fmla="*/ 85 w 106"/>
              <a:gd name="T79" fmla="*/ 9 h 95"/>
              <a:gd name="T80" fmla="*/ 20 w 106"/>
              <a:gd name="T81" fmla="*/ 33 h 95"/>
              <a:gd name="T82" fmla="*/ 18 w 106"/>
              <a:gd name="T83" fmla="*/ 31 h 95"/>
              <a:gd name="T84" fmla="*/ 55 w 106"/>
              <a:gd name="T85" fmla="*/ 19 h 95"/>
              <a:gd name="T86" fmla="*/ 103 w 106"/>
              <a:gd name="T87" fmla="*/ 91 h 95"/>
              <a:gd name="T88" fmla="*/ 99 w 106"/>
              <a:gd name="T89" fmla="*/ 90 h 95"/>
              <a:gd name="T90" fmla="*/ 6 w 106"/>
              <a:gd name="T91" fmla="*/ 87 h 95"/>
              <a:gd name="T92" fmla="*/ 0 w 106"/>
              <a:gd name="T93" fmla="*/ 15 h 95"/>
              <a:gd name="T94" fmla="*/ 9 w 106"/>
              <a:gd name="T95" fmla="*/ 7 h 95"/>
              <a:gd name="T96" fmla="*/ 18 w 106"/>
              <a:gd name="T97" fmla="*/ 15 h 95"/>
              <a:gd name="T98" fmla="*/ 11 w 106"/>
              <a:gd name="T99" fmla="*/ 85 h 95"/>
              <a:gd name="T100" fmla="*/ 99 w 106"/>
              <a:gd name="T101" fmla="*/ 80 h 95"/>
              <a:gd name="T102" fmla="*/ 106 w 106"/>
              <a:gd name="T103" fmla="*/ 8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95" extrusionOk="0">
                <a:moveTo>
                  <a:pt x="23" y="43"/>
                </a:moveTo>
                <a:cubicBezTo>
                  <a:pt x="20" y="43"/>
                  <a:pt x="17" y="46"/>
                  <a:pt x="17" y="49"/>
                </a:cubicBezTo>
                <a:cubicBezTo>
                  <a:pt x="17" y="73"/>
                  <a:pt x="17" y="73"/>
                  <a:pt x="17" y="73"/>
                </a:cubicBezTo>
                <a:cubicBezTo>
                  <a:pt x="17" y="77"/>
                  <a:pt x="20" y="79"/>
                  <a:pt x="23" y="79"/>
                </a:cubicBezTo>
                <a:cubicBezTo>
                  <a:pt x="29" y="79"/>
                  <a:pt x="29" y="79"/>
                  <a:pt x="29" y="79"/>
                </a:cubicBezTo>
                <a:cubicBezTo>
                  <a:pt x="32" y="79"/>
                  <a:pt x="35" y="77"/>
                  <a:pt x="35" y="73"/>
                </a:cubicBezTo>
                <a:cubicBezTo>
                  <a:pt x="35" y="49"/>
                  <a:pt x="35" y="49"/>
                  <a:pt x="35" y="49"/>
                </a:cubicBezTo>
                <a:cubicBezTo>
                  <a:pt x="35" y="46"/>
                  <a:pt x="32" y="43"/>
                  <a:pt x="29" y="43"/>
                </a:cubicBezTo>
                <a:lnTo>
                  <a:pt x="23" y="43"/>
                </a:lnTo>
                <a:close/>
                <a:moveTo>
                  <a:pt x="30" y="49"/>
                </a:moveTo>
                <a:cubicBezTo>
                  <a:pt x="30" y="73"/>
                  <a:pt x="30" y="73"/>
                  <a:pt x="30" y="73"/>
                </a:cubicBezTo>
                <a:cubicBezTo>
                  <a:pt x="30" y="74"/>
                  <a:pt x="29" y="75"/>
                  <a:pt x="29" y="75"/>
                </a:cubicBezTo>
                <a:cubicBezTo>
                  <a:pt x="23" y="75"/>
                  <a:pt x="23" y="75"/>
                  <a:pt x="23" y="75"/>
                </a:cubicBezTo>
                <a:cubicBezTo>
                  <a:pt x="22" y="75"/>
                  <a:pt x="21" y="74"/>
                  <a:pt x="21" y="73"/>
                </a:cubicBezTo>
                <a:cubicBezTo>
                  <a:pt x="21" y="49"/>
                  <a:pt x="21" y="49"/>
                  <a:pt x="21" y="49"/>
                </a:cubicBezTo>
                <a:cubicBezTo>
                  <a:pt x="21" y="48"/>
                  <a:pt x="22" y="48"/>
                  <a:pt x="23" y="48"/>
                </a:cubicBezTo>
                <a:cubicBezTo>
                  <a:pt x="29" y="48"/>
                  <a:pt x="29" y="48"/>
                  <a:pt x="29" y="48"/>
                </a:cubicBezTo>
                <a:cubicBezTo>
                  <a:pt x="29" y="48"/>
                  <a:pt x="30" y="48"/>
                  <a:pt x="30" y="49"/>
                </a:cubicBezTo>
                <a:close/>
                <a:moveTo>
                  <a:pt x="44" y="34"/>
                </a:moveTo>
                <a:cubicBezTo>
                  <a:pt x="41" y="34"/>
                  <a:pt x="39" y="37"/>
                  <a:pt x="39" y="40"/>
                </a:cubicBezTo>
                <a:cubicBezTo>
                  <a:pt x="39" y="73"/>
                  <a:pt x="39" y="73"/>
                  <a:pt x="39" y="73"/>
                </a:cubicBezTo>
                <a:cubicBezTo>
                  <a:pt x="39" y="77"/>
                  <a:pt x="41" y="79"/>
                  <a:pt x="44" y="79"/>
                </a:cubicBezTo>
                <a:cubicBezTo>
                  <a:pt x="50" y="79"/>
                  <a:pt x="50" y="79"/>
                  <a:pt x="50" y="79"/>
                </a:cubicBezTo>
                <a:cubicBezTo>
                  <a:pt x="54" y="79"/>
                  <a:pt x="56" y="77"/>
                  <a:pt x="56" y="73"/>
                </a:cubicBezTo>
                <a:cubicBezTo>
                  <a:pt x="56" y="40"/>
                  <a:pt x="56" y="40"/>
                  <a:pt x="56" y="40"/>
                </a:cubicBezTo>
                <a:cubicBezTo>
                  <a:pt x="56" y="37"/>
                  <a:pt x="54" y="34"/>
                  <a:pt x="50" y="34"/>
                </a:cubicBezTo>
                <a:lnTo>
                  <a:pt x="44" y="34"/>
                </a:lnTo>
                <a:close/>
                <a:moveTo>
                  <a:pt x="52" y="40"/>
                </a:moveTo>
                <a:cubicBezTo>
                  <a:pt x="52" y="73"/>
                  <a:pt x="52" y="73"/>
                  <a:pt x="52" y="73"/>
                </a:cubicBezTo>
                <a:cubicBezTo>
                  <a:pt x="52" y="74"/>
                  <a:pt x="51" y="75"/>
                  <a:pt x="50" y="75"/>
                </a:cubicBezTo>
                <a:cubicBezTo>
                  <a:pt x="44" y="75"/>
                  <a:pt x="44" y="75"/>
                  <a:pt x="44" y="75"/>
                </a:cubicBezTo>
                <a:cubicBezTo>
                  <a:pt x="44" y="75"/>
                  <a:pt x="43" y="74"/>
                  <a:pt x="43" y="73"/>
                </a:cubicBezTo>
                <a:cubicBezTo>
                  <a:pt x="43" y="40"/>
                  <a:pt x="43" y="40"/>
                  <a:pt x="43" y="40"/>
                </a:cubicBezTo>
                <a:cubicBezTo>
                  <a:pt x="43" y="40"/>
                  <a:pt x="44" y="39"/>
                  <a:pt x="44" y="39"/>
                </a:cubicBezTo>
                <a:cubicBezTo>
                  <a:pt x="50" y="39"/>
                  <a:pt x="50" y="39"/>
                  <a:pt x="50" y="39"/>
                </a:cubicBezTo>
                <a:cubicBezTo>
                  <a:pt x="51" y="39"/>
                  <a:pt x="52" y="40"/>
                  <a:pt x="52" y="40"/>
                </a:cubicBezTo>
                <a:close/>
                <a:moveTo>
                  <a:pt x="66" y="27"/>
                </a:moveTo>
                <a:cubicBezTo>
                  <a:pt x="63" y="27"/>
                  <a:pt x="60" y="30"/>
                  <a:pt x="60" y="33"/>
                </a:cubicBezTo>
                <a:cubicBezTo>
                  <a:pt x="60" y="73"/>
                  <a:pt x="60" y="73"/>
                  <a:pt x="60" y="73"/>
                </a:cubicBezTo>
                <a:cubicBezTo>
                  <a:pt x="60" y="77"/>
                  <a:pt x="63" y="79"/>
                  <a:pt x="66" y="79"/>
                </a:cubicBezTo>
                <a:cubicBezTo>
                  <a:pt x="72" y="79"/>
                  <a:pt x="72" y="79"/>
                  <a:pt x="72" y="79"/>
                </a:cubicBezTo>
                <a:cubicBezTo>
                  <a:pt x="75" y="79"/>
                  <a:pt x="78" y="77"/>
                  <a:pt x="78" y="73"/>
                </a:cubicBezTo>
                <a:cubicBezTo>
                  <a:pt x="78" y="33"/>
                  <a:pt x="78" y="33"/>
                  <a:pt x="78" y="33"/>
                </a:cubicBezTo>
                <a:cubicBezTo>
                  <a:pt x="78" y="30"/>
                  <a:pt x="75" y="27"/>
                  <a:pt x="72" y="27"/>
                </a:cubicBezTo>
                <a:lnTo>
                  <a:pt x="66" y="27"/>
                </a:lnTo>
                <a:close/>
                <a:moveTo>
                  <a:pt x="73" y="33"/>
                </a:moveTo>
                <a:cubicBezTo>
                  <a:pt x="73" y="73"/>
                  <a:pt x="73" y="73"/>
                  <a:pt x="73" y="73"/>
                </a:cubicBezTo>
                <a:cubicBezTo>
                  <a:pt x="73" y="74"/>
                  <a:pt x="73" y="75"/>
                  <a:pt x="72" y="75"/>
                </a:cubicBezTo>
                <a:cubicBezTo>
                  <a:pt x="66" y="75"/>
                  <a:pt x="66" y="75"/>
                  <a:pt x="66" y="75"/>
                </a:cubicBezTo>
                <a:cubicBezTo>
                  <a:pt x="65" y="75"/>
                  <a:pt x="65" y="74"/>
                  <a:pt x="65" y="73"/>
                </a:cubicBezTo>
                <a:cubicBezTo>
                  <a:pt x="65" y="33"/>
                  <a:pt x="65" y="33"/>
                  <a:pt x="65" y="33"/>
                </a:cubicBezTo>
                <a:cubicBezTo>
                  <a:pt x="65" y="32"/>
                  <a:pt x="65" y="32"/>
                  <a:pt x="66" y="32"/>
                </a:cubicBezTo>
                <a:cubicBezTo>
                  <a:pt x="72" y="32"/>
                  <a:pt x="72" y="32"/>
                  <a:pt x="72" y="32"/>
                </a:cubicBezTo>
                <a:cubicBezTo>
                  <a:pt x="73" y="32"/>
                  <a:pt x="73" y="32"/>
                  <a:pt x="73" y="33"/>
                </a:cubicBezTo>
                <a:close/>
                <a:moveTo>
                  <a:pt x="82" y="25"/>
                </a:moveTo>
                <a:cubicBezTo>
                  <a:pt x="82" y="73"/>
                  <a:pt x="82" y="73"/>
                  <a:pt x="82" y="73"/>
                </a:cubicBezTo>
                <a:cubicBezTo>
                  <a:pt x="82" y="77"/>
                  <a:pt x="84" y="79"/>
                  <a:pt x="88" y="79"/>
                </a:cubicBezTo>
                <a:cubicBezTo>
                  <a:pt x="94" y="79"/>
                  <a:pt x="94" y="79"/>
                  <a:pt x="94" y="79"/>
                </a:cubicBezTo>
                <a:cubicBezTo>
                  <a:pt x="97" y="79"/>
                  <a:pt x="99" y="77"/>
                  <a:pt x="99" y="73"/>
                </a:cubicBezTo>
                <a:cubicBezTo>
                  <a:pt x="99" y="25"/>
                  <a:pt x="99" y="25"/>
                  <a:pt x="99" y="25"/>
                </a:cubicBezTo>
                <a:cubicBezTo>
                  <a:pt x="99" y="22"/>
                  <a:pt x="97" y="19"/>
                  <a:pt x="94" y="19"/>
                </a:cubicBezTo>
                <a:cubicBezTo>
                  <a:pt x="88" y="19"/>
                  <a:pt x="88" y="19"/>
                  <a:pt x="88" y="19"/>
                </a:cubicBezTo>
                <a:cubicBezTo>
                  <a:pt x="84" y="19"/>
                  <a:pt x="82" y="22"/>
                  <a:pt x="82" y="25"/>
                </a:cubicBezTo>
                <a:close/>
                <a:moveTo>
                  <a:pt x="95" y="25"/>
                </a:moveTo>
                <a:cubicBezTo>
                  <a:pt x="95" y="73"/>
                  <a:pt x="95" y="73"/>
                  <a:pt x="95" y="73"/>
                </a:cubicBezTo>
                <a:cubicBezTo>
                  <a:pt x="95" y="74"/>
                  <a:pt x="94" y="75"/>
                  <a:pt x="94" y="75"/>
                </a:cubicBezTo>
                <a:cubicBezTo>
                  <a:pt x="88" y="75"/>
                  <a:pt x="88" y="75"/>
                  <a:pt x="88" y="75"/>
                </a:cubicBezTo>
                <a:cubicBezTo>
                  <a:pt x="87" y="75"/>
                  <a:pt x="86" y="74"/>
                  <a:pt x="86" y="73"/>
                </a:cubicBezTo>
                <a:cubicBezTo>
                  <a:pt x="86" y="25"/>
                  <a:pt x="86" y="25"/>
                  <a:pt x="86" y="25"/>
                </a:cubicBezTo>
                <a:cubicBezTo>
                  <a:pt x="86" y="25"/>
                  <a:pt x="87" y="24"/>
                  <a:pt x="88" y="24"/>
                </a:cubicBezTo>
                <a:cubicBezTo>
                  <a:pt x="94" y="24"/>
                  <a:pt x="94" y="24"/>
                  <a:pt x="94" y="24"/>
                </a:cubicBezTo>
                <a:cubicBezTo>
                  <a:pt x="94" y="24"/>
                  <a:pt x="95" y="25"/>
                  <a:pt x="95" y="25"/>
                </a:cubicBezTo>
                <a:close/>
                <a:moveTo>
                  <a:pt x="55" y="19"/>
                </a:moveTo>
                <a:cubicBezTo>
                  <a:pt x="69" y="13"/>
                  <a:pt x="83" y="5"/>
                  <a:pt x="83" y="5"/>
                </a:cubicBezTo>
                <a:cubicBezTo>
                  <a:pt x="80" y="0"/>
                  <a:pt x="80" y="0"/>
                  <a:pt x="80" y="0"/>
                </a:cubicBezTo>
                <a:cubicBezTo>
                  <a:pt x="85" y="2"/>
                  <a:pt x="85" y="2"/>
                  <a:pt x="85" y="2"/>
                </a:cubicBezTo>
                <a:cubicBezTo>
                  <a:pt x="90" y="4"/>
                  <a:pt x="90" y="4"/>
                  <a:pt x="90" y="4"/>
                </a:cubicBezTo>
                <a:cubicBezTo>
                  <a:pt x="89" y="9"/>
                  <a:pt x="89" y="9"/>
                  <a:pt x="89" y="9"/>
                </a:cubicBezTo>
                <a:cubicBezTo>
                  <a:pt x="87" y="14"/>
                  <a:pt x="87" y="14"/>
                  <a:pt x="87" y="14"/>
                </a:cubicBezTo>
                <a:cubicBezTo>
                  <a:pt x="85" y="9"/>
                  <a:pt x="85" y="9"/>
                  <a:pt x="85" y="9"/>
                </a:cubicBezTo>
                <a:cubicBezTo>
                  <a:pt x="83" y="10"/>
                  <a:pt x="70" y="18"/>
                  <a:pt x="56" y="23"/>
                </a:cubicBezTo>
                <a:cubicBezTo>
                  <a:pt x="40" y="29"/>
                  <a:pt x="20" y="33"/>
                  <a:pt x="20" y="33"/>
                </a:cubicBezTo>
                <a:cubicBezTo>
                  <a:pt x="20" y="33"/>
                  <a:pt x="20" y="33"/>
                  <a:pt x="20" y="33"/>
                </a:cubicBezTo>
                <a:cubicBezTo>
                  <a:pt x="19" y="33"/>
                  <a:pt x="18" y="33"/>
                  <a:pt x="18" y="31"/>
                </a:cubicBezTo>
                <a:cubicBezTo>
                  <a:pt x="17" y="30"/>
                  <a:pt x="18" y="29"/>
                  <a:pt x="19" y="29"/>
                </a:cubicBezTo>
                <a:cubicBezTo>
                  <a:pt x="20" y="29"/>
                  <a:pt x="39" y="25"/>
                  <a:pt x="55" y="19"/>
                </a:cubicBezTo>
                <a:close/>
                <a:moveTo>
                  <a:pt x="106" y="87"/>
                </a:moveTo>
                <a:cubicBezTo>
                  <a:pt x="103" y="91"/>
                  <a:pt x="103" y="91"/>
                  <a:pt x="103" y="91"/>
                </a:cubicBezTo>
                <a:cubicBezTo>
                  <a:pt x="99" y="95"/>
                  <a:pt x="99" y="95"/>
                  <a:pt x="99" y="95"/>
                </a:cubicBezTo>
                <a:cubicBezTo>
                  <a:pt x="99" y="90"/>
                  <a:pt x="99" y="90"/>
                  <a:pt x="99" y="90"/>
                </a:cubicBezTo>
                <a:cubicBezTo>
                  <a:pt x="9" y="90"/>
                  <a:pt x="9" y="90"/>
                  <a:pt x="9" y="90"/>
                </a:cubicBezTo>
                <a:cubicBezTo>
                  <a:pt x="7" y="90"/>
                  <a:pt x="6" y="89"/>
                  <a:pt x="6" y="87"/>
                </a:cubicBezTo>
                <a:cubicBezTo>
                  <a:pt x="6" y="15"/>
                  <a:pt x="6" y="15"/>
                  <a:pt x="6" y="15"/>
                </a:cubicBezTo>
                <a:cubicBezTo>
                  <a:pt x="0" y="15"/>
                  <a:pt x="0" y="15"/>
                  <a:pt x="0" y="15"/>
                </a:cubicBezTo>
                <a:cubicBezTo>
                  <a:pt x="4" y="11"/>
                  <a:pt x="4" y="11"/>
                  <a:pt x="4" y="11"/>
                </a:cubicBezTo>
                <a:cubicBezTo>
                  <a:pt x="9" y="7"/>
                  <a:pt x="9" y="7"/>
                  <a:pt x="9" y="7"/>
                </a:cubicBezTo>
                <a:cubicBezTo>
                  <a:pt x="13" y="11"/>
                  <a:pt x="13" y="11"/>
                  <a:pt x="13" y="11"/>
                </a:cubicBezTo>
                <a:cubicBezTo>
                  <a:pt x="18" y="15"/>
                  <a:pt x="18" y="15"/>
                  <a:pt x="18" y="15"/>
                </a:cubicBezTo>
                <a:cubicBezTo>
                  <a:pt x="11" y="15"/>
                  <a:pt x="11" y="15"/>
                  <a:pt x="11" y="15"/>
                </a:cubicBezTo>
                <a:cubicBezTo>
                  <a:pt x="11" y="85"/>
                  <a:pt x="11" y="85"/>
                  <a:pt x="11" y="85"/>
                </a:cubicBezTo>
                <a:cubicBezTo>
                  <a:pt x="99" y="85"/>
                  <a:pt x="99" y="85"/>
                  <a:pt x="99" y="85"/>
                </a:cubicBezTo>
                <a:cubicBezTo>
                  <a:pt x="99" y="80"/>
                  <a:pt x="99" y="80"/>
                  <a:pt x="99" y="80"/>
                </a:cubicBezTo>
                <a:cubicBezTo>
                  <a:pt x="103" y="83"/>
                  <a:pt x="103" y="83"/>
                  <a:pt x="103" y="83"/>
                </a:cubicBezTo>
                <a:lnTo>
                  <a:pt x="106"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60" name="Google Shape;353;p17"/>
          <p:cNvSpPr>
            <a:spLocks/>
          </p:cNvSpPr>
          <p:nvPr/>
        </p:nvSpPr>
        <p:spPr bwMode="auto">
          <a:xfrm>
            <a:off x="9274175" y="4143375"/>
            <a:ext cx="423863" cy="498475"/>
          </a:xfrm>
          <a:custGeom>
            <a:avLst/>
            <a:gdLst>
              <a:gd name="T0" fmla="*/ 43 w 104"/>
              <a:gd name="T1" fmla="*/ 122 h 122"/>
              <a:gd name="T2" fmla="*/ 43 w 104"/>
              <a:gd name="T3" fmla="*/ 117 h 122"/>
              <a:gd name="T4" fmla="*/ 62 w 104"/>
              <a:gd name="T5" fmla="*/ 120 h 122"/>
              <a:gd name="T6" fmla="*/ 64 w 104"/>
              <a:gd name="T7" fmla="*/ 114 h 122"/>
              <a:gd name="T8" fmla="*/ 36 w 104"/>
              <a:gd name="T9" fmla="*/ 112 h 122"/>
              <a:gd name="T10" fmla="*/ 64 w 104"/>
              <a:gd name="T11" fmla="*/ 109 h 122"/>
              <a:gd name="T12" fmla="*/ 64 w 104"/>
              <a:gd name="T13" fmla="*/ 114 h 122"/>
              <a:gd name="T14" fmla="*/ 41 w 104"/>
              <a:gd name="T15" fmla="*/ 106 h 122"/>
              <a:gd name="T16" fmla="*/ 33 w 104"/>
              <a:gd name="T17" fmla="*/ 100 h 122"/>
              <a:gd name="T18" fmla="*/ 31 w 104"/>
              <a:gd name="T19" fmla="*/ 88 h 122"/>
              <a:gd name="T20" fmla="*/ 17 w 104"/>
              <a:gd name="T21" fmla="*/ 45 h 122"/>
              <a:gd name="T22" fmla="*/ 84 w 104"/>
              <a:gd name="T23" fmla="*/ 45 h 122"/>
              <a:gd name="T24" fmla="*/ 70 w 104"/>
              <a:gd name="T25" fmla="*/ 88 h 122"/>
              <a:gd name="T26" fmla="*/ 68 w 104"/>
              <a:gd name="T27" fmla="*/ 100 h 122"/>
              <a:gd name="T28" fmla="*/ 51 w 104"/>
              <a:gd name="T29" fmla="*/ 106 h 122"/>
              <a:gd name="T30" fmla="*/ 61 w 104"/>
              <a:gd name="T31" fmla="*/ 101 h 122"/>
              <a:gd name="T32" fmla="*/ 64 w 104"/>
              <a:gd name="T33" fmla="*/ 94 h 122"/>
              <a:gd name="T34" fmla="*/ 75 w 104"/>
              <a:gd name="T35" fmla="*/ 69 h 122"/>
              <a:gd name="T36" fmla="*/ 51 w 104"/>
              <a:gd name="T37" fmla="*/ 27 h 122"/>
              <a:gd name="T38" fmla="*/ 26 w 104"/>
              <a:gd name="T39" fmla="*/ 69 h 122"/>
              <a:gd name="T40" fmla="*/ 37 w 104"/>
              <a:gd name="T41" fmla="*/ 94 h 122"/>
              <a:gd name="T42" fmla="*/ 41 w 104"/>
              <a:gd name="T43" fmla="*/ 101 h 122"/>
              <a:gd name="T44" fmla="*/ 11 w 104"/>
              <a:gd name="T45" fmla="*/ 56 h 122"/>
              <a:gd name="T46" fmla="*/ 0 w 104"/>
              <a:gd name="T47" fmla="*/ 54 h 122"/>
              <a:gd name="T48" fmla="*/ 11 w 104"/>
              <a:gd name="T49" fmla="*/ 52 h 122"/>
              <a:gd name="T50" fmla="*/ 11 w 104"/>
              <a:gd name="T51" fmla="*/ 56 h 122"/>
              <a:gd name="T52" fmla="*/ 90 w 104"/>
              <a:gd name="T53" fmla="*/ 54 h 122"/>
              <a:gd name="T54" fmla="*/ 90 w 104"/>
              <a:gd name="T55" fmla="*/ 50 h 122"/>
              <a:gd name="T56" fmla="*/ 104 w 104"/>
              <a:gd name="T57" fmla="*/ 52 h 122"/>
              <a:gd name="T58" fmla="*/ 30 w 104"/>
              <a:gd name="T59" fmla="*/ 53 h 122"/>
              <a:gd name="T60" fmla="*/ 28 w 104"/>
              <a:gd name="T61" fmla="*/ 50 h 122"/>
              <a:gd name="T62" fmla="*/ 52 w 104"/>
              <a:gd name="T63" fmla="*/ 33 h 122"/>
              <a:gd name="T64" fmla="*/ 52 w 104"/>
              <a:gd name="T65" fmla="*/ 38 h 122"/>
              <a:gd name="T66" fmla="*/ 30 w 104"/>
              <a:gd name="T67" fmla="*/ 53 h 122"/>
              <a:gd name="T68" fmla="*/ 78 w 104"/>
              <a:gd name="T69" fmla="*/ 27 h 122"/>
              <a:gd name="T70" fmla="*/ 86 w 104"/>
              <a:gd name="T71" fmla="*/ 16 h 122"/>
              <a:gd name="T72" fmla="*/ 89 w 104"/>
              <a:gd name="T73" fmla="*/ 19 h 122"/>
              <a:gd name="T74" fmla="*/ 80 w 104"/>
              <a:gd name="T75" fmla="*/ 28 h 122"/>
              <a:gd name="T76" fmla="*/ 21 w 104"/>
              <a:gd name="T77" fmla="*/ 27 h 122"/>
              <a:gd name="T78" fmla="*/ 13 w 104"/>
              <a:gd name="T79" fmla="*/ 16 h 122"/>
              <a:gd name="T80" fmla="*/ 24 w 104"/>
              <a:gd name="T81" fmla="*/ 24 h 122"/>
              <a:gd name="T82" fmla="*/ 22 w 104"/>
              <a:gd name="T83" fmla="*/ 28 h 122"/>
              <a:gd name="T84" fmla="*/ 48 w 104"/>
              <a:gd name="T85" fmla="*/ 15 h 122"/>
              <a:gd name="T86" fmla="*/ 51 w 104"/>
              <a:gd name="T87" fmla="*/ 0 h 122"/>
              <a:gd name="T88" fmla="*/ 53 w 104"/>
              <a:gd name="T89" fmla="*/ 1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 h="122" extrusionOk="0">
                <a:moveTo>
                  <a:pt x="59" y="122"/>
                </a:moveTo>
                <a:cubicBezTo>
                  <a:pt x="43" y="122"/>
                  <a:pt x="43" y="122"/>
                  <a:pt x="43" y="122"/>
                </a:cubicBezTo>
                <a:cubicBezTo>
                  <a:pt x="41" y="122"/>
                  <a:pt x="40" y="121"/>
                  <a:pt x="40" y="120"/>
                </a:cubicBezTo>
                <a:cubicBezTo>
                  <a:pt x="40" y="118"/>
                  <a:pt x="41" y="117"/>
                  <a:pt x="43" y="117"/>
                </a:cubicBezTo>
                <a:cubicBezTo>
                  <a:pt x="59" y="117"/>
                  <a:pt x="59" y="117"/>
                  <a:pt x="59" y="117"/>
                </a:cubicBezTo>
                <a:cubicBezTo>
                  <a:pt x="61" y="117"/>
                  <a:pt x="62" y="118"/>
                  <a:pt x="62" y="120"/>
                </a:cubicBezTo>
                <a:cubicBezTo>
                  <a:pt x="62" y="121"/>
                  <a:pt x="61" y="122"/>
                  <a:pt x="59" y="122"/>
                </a:cubicBezTo>
                <a:close/>
                <a:moveTo>
                  <a:pt x="64" y="114"/>
                </a:moveTo>
                <a:cubicBezTo>
                  <a:pt x="38" y="114"/>
                  <a:pt x="38" y="114"/>
                  <a:pt x="38" y="114"/>
                </a:cubicBezTo>
                <a:cubicBezTo>
                  <a:pt x="37" y="114"/>
                  <a:pt x="36" y="113"/>
                  <a:pt x="36" y="112"/>
                </a:cubicBezTo>
                <a:cubicBezTo>
                  <a:pt x="36" y="110"/>
                  <a:pt x="37" y="109"/>
                  <a:pt x="38" y="109"/>
                </a:cubicBezTo>
                <a:cubicBezTo>
                  <a:pt x="64" y="109"/>
                  <a:pt x="64" y="109"/>
                  <a:pt x="64" y="109"/>
                </a:cubicBezTo>
                <a:cubicBezTo>
                  <a:pt x="65" y="109"/>
                  <a:pt x="66" y="110"/>
                  <a:pt x="66" y="112"/>
                </a:cubicBezTo>
                <a:cubicBezTo>
                  <a:pt x="66" y="113"/>
                  <a:pt x="65" y="114"/>
                  <a:pt x="64" y="114"/>
                </a:cubicBezTo>
                <a:close/>
                <a:moveTo>
                  <a:pt x="51" y="106"/>
                </a:moveTo>
                <a:cubicBezTo>
                  <a:pt x="46" y="106"/>
                  <a:pt x="41" y="106"/>
                  <a:pt x="41" y="106"/>
                </a:cubicBezTo>
                <a:cubicBezTo>
                  <a:pt x="41" y="106"/>
                  <a:pt x="41" y="106"/>
                  <a:pt x="41" y="106"/>
                </a:cubicBezTo>
                <a:cubicBezTo>
                  <a:pt x="36" y="106"/>
                  <a:pt x="34" y="104"/>
                  <a:pt x="33" y="100"/>
                </a:cubicBezTo>
                <a:cubicBezTo>
                  <a:pt x="33" y="98"/>
                  <a:pt x="32" y="96"/>
                  <a:pt x="32" y="94"/>
                </a:cubicBezTo>
                <a:cubicBezTo>
                  <a:pt x="32" y="92"/>
                  <a:pt x="32" y="90"/>
                  <a:pt x="31" y="88"/>
                </a:cubicBezTo>
                <a:cubicBezTo>
                  <a:pt x="28" y="82"/>
                  <a:pt x="25" y="77"/>
                  <a:pt x="22" y="71"/>
                </a:cubicBezTo>
                <a:cubicBezTo>
                  <a:pt x="19" y="64"/>
                  <a:pt x="15" y="54"/>
                  <a:pt x="17" y="45"/>
                </a:cubicBezTo>
                <a:cubicBezTo>
                  <a:pt x="20" y="34"/>
                  <a:pt x="33" y="22"/>
                  <a:pt x="51" y="22"/>
                </a:cubicBezTo>
                <a:cubicBezTo>
                  <a:pt x="69" y="22"/>
                  <a:pt x="81" y="34"/>
                  <a:pt x="84" y="45"/>
                </a:cubicBezTo>
                <a:cubicBezTo>
                  <a:pt x="86" y="54"/>
                  <a:pt x="83" y="64"/>
                  <a:pt x="79" y="71"/>
                </a:cubicBezTo>
                <a:cubicBezTo>
                  <a:pt x="76" y="77"/>
                  <a:pt x="74" y="82"/>
                  <a:pt x="70" y="88"/>
                </a:cubicBezTo>
                <a:cubicBezTo>
                  <a:pt x="69" y="90"/>
                  <a:pt x="69" y="92"/>
                  <a:pt x="69" y="94"/>
                </a:cubicBezTo>
                <a:cubicBezTo>
                  <a:pt x="69" y="96"/>
                  <a:pt x="69" y="98"/>
                  <a:pt x="68" y="100"/>
                </a:cubicBezTo>
                <a:cubicBezTo>
                  <a:pt x="67" y="104"/>
                  <a:pt x="65" y="106"/>
                  <a:pt x="61" y="106"/>
                </a:cubicBezTo>
                <a:cubicBezTo>
                  <a:pt x="60" y="106"/>
                  <a:pt x="56" y="106"/>
                  <a:pt x="51" y="106"/>
                </a:cubicBezTo>
                <a:close/>
                <a:moveTo>
                  <a:pt x="41" y="101"/>
                </a:moveTo>
                <a:cubicBezTo>
                  <a:pt x="41" y="101"/>
                  <a:pt x="60" y="101"/>
                  <a:pt x="61" y="101"/>
                </a:cubicBezTo>
                <a:cubicBezTo>
                  <a:pt x="63" y="101"/>
                  <a:pt x="63" y="100"/>
                  <a:pt x="64" y="99"/>
                </a:cubicBezTo>
                <a:cubicBezTo>
                  <a:pt x="64" y="97"/>
                  <a:pt x="64" y="96"/>
                  <a:pt x="64" y="94"/>
                </a:cubicBezTo>
                <a:cubicBezTo>
                  <a:pt x="64" y="91"/>
                  <a:pt x="64" y="89"/>
                  <a:pt x="66" y="86"/>
                </a:cubicBezTo>
                <a:cubicBezTo>
                  <a:pt x="70" y="80"/>
                  <a:pt x="72" y="75"/>
                  <a:pt x="75" y="69"/>
                </a:cubicBezTo>
                <a:cubicBezTo>
                  <a:pt x="78" y="64"/>
                  <a:pt x="82" y="55"/>
                  <a:pt x="79" y="46"/>
                </a:cubicBezTo>
                <a:cubicBezTo>
                  <a:pt x="77" y="37"/>
                  <a:pt x="66" y="27"/>
                  <a:pt x="51" y="27"/>
                </a:cubicBezTo>
                <a:cubicBezTo>
                  <a:pt x="35" y="27"/>
                  <a:pt x="24" y="37"/>
                  <a:pt x="22" y="46"/>
                </a:cubicBezTo>
                <a:cubicBezTo>
                  <a:pt x="20" y="55"/>
                  <a:pt x="24" y="64"/>
                  <a:pt x="26" y="69"/>
                </a:cubicBezTo>
                <a:cubicBezTo>
                  <a:pt x="29" y="75"/>
                  <a:pt x="32" y="80"/>
                  <a:pt x="35" y="86"/>
                </a:cubicBezTo>
                <a:cubicBezTo>
                  <a:pt x="37" y="89"/>
                  <a:pt x="37" y="91"/>
                  <a:pt x="37" y="94"/>
                </a:cubicBezTo>
                <a:cubicBezTo>
                  <a:pt x="37" y="96"/>
                  <a:pt x="37" y="97"/>
                  <a:pt x="37" y="99"/>
                </a:cubicBezTo>
                <a:cubicBezTo>
                  <a:pt x="38" y="100"/>
                  <a:pt x="38" y="101"/>
                  <a:pt x="41" y="101"/>
                </a:cubicBezTo>
                <a:cubicBezTo>
                  <a:pt x="41" y="101"/>
                  <a:pt x="41" y="101"/>
                  <a:pt x="41" y="101"/>
                </a:cubicBezTo>
                <a:close/>
                <a:moveTo>
                  <a:pt x="11" y="56"/>
                </a:moveTo>
                <a:cubicBezTo>
                  <a:pt x="2" y="56"/>
                  <a:pt x="2" y="56"/>
                  <a:pt x="2" y="56"/>
                </a:cubicBezTo>
                <a:cubicBezTo>
                  <a:pt x="1" y="56"/>
                  <a:pt x="0" y="55"/>
                  <a:pt x="0" y="54"/>
                </a:cubicBezTo>
                <a:cubicBezTo>
                  <a:pt x="0" y="53"/>
                  <a:pt x="1" y="52"/>
                  <a:pt x="2" y="52"/>
                </a:cubicBezTo>
                <a:cubicBezTo>
                  <a:pt x="11" y="52"/>
                  <a:pt x="11" y="52"/>
                  <a:pt x="11" y="52"/>
                </a:cubicBezTo>
                <a:cubicBezTo>
                  <a:pt x="12" y="52"/>
                  <a:pt x="13" y="53"/>
                  <a:pt x="13" y="54"/>
                </a:cubicBezTo>
                <a:cubicBezTo>
                  <a:pt x="13" y="55"/>
                  <a:pt x="12" y="56"/>
                  <a:pt x="11" y="56"/>
                </a:cubicBezTo>
                <a:close/>
                <a:moveTo>
                  <a:pt x="101" y="54"/>
                </a:moveTo>
                <a:cubicBezTo>
                  <a:pt x="90" y="54"/>
                  <a:pt x="90" y="54"/>
                  <a:pt x="90" y="54"/>
                </a:cubicBezTo>
                <a:cubicBezTo>
                  <a:pt x="89" y="54"/>
                  <a:pt x="88" y="53"/>
                  <a:pt x="88" y="52"/>
                </a:cubicBezTo>
                <a:cubicBezTo>
                  <a:pt x="88" y="51"/>
                  <a:pt x="89" y="50"/>
                  <a:pt x="90" y="50"/>
                </a:cubicBezTo>
                <a:cubicBezTo>
                  <a:pt x="101" y="50"/>
                  <a:pt x="101" y="50"/>
                  <a:pt x="101" y="50"/>
                </a:cubicBezTo>
                <a:cubicBezTo>
                  <a:pt x="103" y="50"/>
                  <a:pt x="104" y="51"/>
                  <a:pt x="104" y="52"/>
                </a:cubicBezTo>
                <a:cubicBezTo>
                  <a:pt x="104" y="53"/>
                  <a:pt x="103" y="54"/>
                  <a:pt x="101" y="54"/>
                </a:cubicBezTo>
                <a:close/>
                <a:moveTo>
                  <a:pt x="30" y="53"/>
                </a:moveTo>
                <a:cubicBezTo>
                  <a:pt x="30" y="53"/>
                  <a:pt x="30" y="53"/>
                  <a:pt x="30" y="53"/>
                </a:cubicBezTo>
                <a:cubicBezTo>
                  <a:pt x="28" y="52"/>
                  <a:pt x="28" y="51"/>
                  <a:pt x="28" y="50"/>
                </a:cubicBezTo>
                <a:cubicBezTo>
                  <a:pt x="30" y="41"/>
                  <a:pt x="39" y="33"/>
                  <a:pt x="52" y="33"/>
                </a:cubicBezTo>
                <a:cubicBezTo>
                  <a:pt x="52" y="33"/>
                  <a:pt x="52" y="33"/>
                  <a:pt x="52" y="33"/>
                </a:cubicBezTo>
                <a:cubicBezTo>
                  <a:pt x="53" y="33"/>
                  <a:pt x="54" y="34"/>
                  <a:pt x="54" y="35"/>
                </a:cubicBezTo>
                <a:cubicBezTo>
                  <a:pt x="54" y="37"/>
                  <a:pt x="53" y="38"/>
                  <a:pt x="52" y="38"/>
                </a:cubicBezTo>
                <a:cubicBezTo>
                  <a:pt x="41" y="38"/>
                  <a:pt x="34" y="44"/>
                  <a:pt x="32" y="51"/>
                </a:cubicBezTo>
                <a:cubicBezTo>
                  <a:pt x="32" y="52"/>
                  <a:pt x="31" y="53"/>
                  <a:pt x="30" y="53"/>
                </a:cubicBezTo>
                <a:close/>
                <a:moveTo>
                  <a:pt x="80" y="28"/>
                </a:moveTo>
                <a:cubicBezTo>
                  <a:pt x="79" y="28"/>
                  <a:pt x="78" y="28"/>
                  <a:pt x="78" y="27"/>
                </a:cubicBezTo>
                <a:cubicBezTo>
                  <a:pt x="77" y="26"/>
                  <a:pt x="77" y="25"/>
                  <a:pt x="78" y="24"/>
                </a:cubicBezTo>
                <a:cubicBezTo>
                  <a:pt x="86" y="16"/>
                  <a:pt x="86" y="16"/>
                  <a:pt x="86" y="16"/>
                </a:cubicBezTo>
                <a:cubicBezTo>
                  <a:pt x="87" y="15"/>
                  <a:pt x="88" y="15"/>
                  <a:pt x="89" y="16"/>
                </a:cubicBezTo>
                <a:cubicBezTo>
                  <a:pt x="90" y="17"/>
                  <a:pt x="90" y="19"/>
                  <a:pt x="89" y="19"/>
                </a:cubicBezTo>
                <a:cubicBezTo>
                  <a:pt x="81" y="27"/>
                  <a:pt x="81" y="27"/>
                  <a:pt x="81" y="27"/>
                </a:cubicBezTo>
                <a:cubicBezTo>
                  <a:pt x="81" y="28"/>
                  <a:pt x="80" y="28"/>
                  <a:pt x="80" y="28"/>
                </a:cubicBezTo>
                <a:close/>
                <a:moveTo>
                  <a:pt x="22" y="28"/>
                </a:moveTo>
                <a:cubicBezTo>
                  <a:pt x="22" y="28"/>
                  <a:pt x="21" y="28"/>
                  <a:pt x="21" y="27"/>
                </a:cubicBezTo>
                <a:cubicBezTo>
                  <a:pt x="13" y="19"/>
                  <a:pt x="13" y="19"/>
                  <a:pt x="13" y="19"/>
                </a:cubicBezTo>
                <a:cubicBezTo>
                  <a:pt x="12" y="19"/>
                  <a:pt x="12" y="17"/>
                  <a:pt x="13" y="16"/>
                </a:cubicBezTo>
                <a:cubicBezTo>
                  <a:pt x="14" y="15"/>
                  <a:pt x="15" y="15"/>
                  <a:pt x="16" y="16"/>
                </a:cubicBezTo>
                <a:cubicBezTo>
                  <a:pt x="24" y="24"/>
                  <a:pt x="24" y="24"/>
                  <a:pt x="24" y="24"/>
                </a:cubicBezTo>
                <a:cubicBezTo>
                  <a:pt x="25" y="25"/>
                  <a:pt x="25" y="26"/>
                  <a:pt x="24" y="27"/>
                </a:cubicBezTo>
                <a:cubicBezTo>
                  <a:pt x="23" y="28"/>
                  <a:pt x="23" y="28"/>
                  <a:pt x="22" y="28"/>
                </a:cubicBezTo>
                <a:close/>
                <a:moveTo>
                  <a:pt x="51" y="18"/>
                </a:moveTo>
                <a:cubicBezTo>
                  <a:pt x="49" y="18"/>
                  <a:pt x="48" y="17"/>
                  <a:pt x="48" y="15"/>
                </a:cubicBezTo>
                <a:cubicBezTo>
                  <a:pt x="48" y="3"/>
                  <a:pt x="48" y="3"/>
                  <a:pt x="48" y="3"/>
                </a:cubicBezTo>
                <a:cubicBezTo>
                  <a:pt x="48" y="1"/>
                  <a:pt x="49" y="0"/>
                  <a:pt x="51" y="0"/>
                </a:cubicBezTo>
                <a:cubicBezTo>
                  <a:pt x="52" y="0"/>
                  <a:pt x="53" y="1"/>
                  <a:pt x="53" y="3"/>
                </a:cubicBezTo>
                <a:cubicBezTo>
                  <a:pt x="53" y="15"/>
                  <a:pt x="53" y="15"/>
                  <a:pt x="53" y="15"/>
                </a:cubicBezTo>
                <a:cubicBezTo>
                  <a:pt x="53" y="17"/>
                  <a:pt x="52" y="18"/>
                  <a:pt x="51"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IN"/>
          </a:p>
        </p:txBody>
      </p:sp>
      <p:sp>
        <p:nvSpPr>
          <p:cNvPr id="22561" name="Google Shape;354;p17"/>
          <p:cNvSpPr txBox="1">
            <a:spLocks noChangeArrowheads="1"/>
          </p:cNvSpPr>
          <p:nvPr/>
        </p:nvSpPr>
        <p:spPr bwMode="auto">
          <a:xfrm>
            <a:off x="9253538" y="479425"/>
            <a:ext cx="1328737"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4D1CB"/>
              </a:buClr>
              <a:buSzPts val="1800"/>
              <a:buFont typeface="Open Sans SemiBold"/>
              <a:buNone/>
            </a:pPr>
            <a:r>
              <a:rPr lang="en-US" altLang="en-US" sz="1800" b="1">
                <a:solidFill>
                  <a:srgbClr val="94D1CB"/>
                </a:solidFill>
                <a:latin typeface="Open Sans SemiBold"/>
                <a:sym typeface="Open Sans SemiBold"/>
              </a:rPr>
              <a:t>PLANNING</a:t>
            </a:r>
            <a:endParaRPr lang="en-US" altLang="en-US"/>
          </a:p>
        </p:txBody>
      </p:sp>
      <p:sp>
        <p:nvSpPr>
          <p:cNvPr id="22562" name="Google Shape;355;p17"/>
          <p:cNvSpPr txBox="1">
            <a:spLocks noChangeArrowheads="1"/>
          </p:cNvSpPr>
          <p:nvPr/>
        </p:nvSpPr>
        <p:spPr bwMode="auto">
          <a:xfrm>
            <a:off x="1871663" y="466725"/>
            <a:ext cx="1103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CBB30"/>
              </a:buClr>
              <a:buSzPts val="1800"/>
              <a:buFont typeface="Open Sans SemiBold"/>
              <a:buNone/>
            </a:pPr>
            <a:r>
              <a:rPr lang="en-US" altLang="en-US" sz="1800" b="1">
                <a:solidFill>
                  <a:srgbClr val="FCBB30"/>
                </a:solidFill>
                <a:latin typeface="Open Sans SemiBold"/>
                <a:sym typeface="Open Sans SemiBold"/>
              </a:rPr>
              <a:t>SUCCESS</a:t>
            </a:r>
            <a:endParaRPr lang="en-US" altLang="en-US"/>
          </a:p>
        </p:txBody>
      </p:sp>
      <p:sp>
        <p:nvSpPr>
          <p:cNvPr id="22563" name="Google Shape;356;p17"/>
          <p:cNvSpPr txBox="1">
            <a:spLocks noChangeArrowheads="1"/>
          </p:cNvSpPr>
          <p:nvPr/>
        </p:nvSpPr>
        <p:spPr bwMode="auto">
          <a:xfrm>
            <a:off x="9253538" y="5459413"/>
            <a:ext cx="145891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75A8C"/>
              </a:buClr>
              <a:buSzPts val="1800"/>
              <a:buFont typeface="Open Sans SemiBold"/>
              <a:buNone/>
            </a:pPr>
            <a:r>
              <a:rPr lang="en-US" altLang="en-US" sz="1800" b="1">
                <a:solidFill>
                  <a:srgbClr val="075A8C"/>
                </a:solidFill>
                <a:latin typeface="Open Sans SemiBold"/>
                <a:sym typeface="Open Sans SemiBold"/>
              </a:rPr>
              <a:t>EDUCATION</a:t>
            </a:r>
            <a:endParaRPr lang="en-US" altLang="en-US"/>
          </a:p>
        </p:txBody>
      </p:sp>
      <p:sp>
        <p:nvSpPr>
          <p:cNvPr id="22564" name="Google Shape;357;p17"/>
          <p:cNvSpPr txBox="1">
            <a:spLocks noChangeArrowheads="1"/>
          </p:cNvSpPr>
          <p:nvPr/>
        </p:nvSpPr>
        <p:spPr bwMode="auto">
          <a:xfrm>
            <a:off x="10102850" y="1987550"/>
            <a:ext cx="1176338"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64D1DA"/>
              </a:buClr>
              <a:buSzPts val="1800"/>
              <a:buFont typeface="Open Sans SemiBold"/>
              <a:buNone/>
            </a:pPr>
            <a:r>
              <a:rPr lang="en-US" altLang="en-US" sz="1800" b="1">
                <a:solidFill>
                  <a:srgbClr val="64D1DA"/>
                </a:solidFill>
                <a:latin typeface="Open Sans SemiBold"/>
                <a:sym typeface="Open Sans SemiBold"/>
              </a:rPr>
              <a:t>CREATIVE</a:t>
            </a:r>
            <a:endParaRPr lang="en-US" altLang="en-US"/>
          </a:p>
        </p:txBody>
      </p:sp>
      <p:sp>
        <p:nvSpPr>
          <p:cNvPr id="22565" name="Google Shape;358;p17"/>
          <p:cNvSpPr txBox="1">
            <a:spLocks noChangeArrowheads="1"/>
          </p:cNvSpPr>
          <p:nvPr/>
        </p:nvSpPr>
        <p:spPr bwMode="auto">
          <a:xfrm>
            <a:off x="10102850" y="3933825"/>
            <a:ext cx="65405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34B2E3"/>
              </a:buClr>
              <a:buSzPts val="1800"/>
              <a:buFont typeface="Open Sans SemiBold"/>
              <a:buNone/>
            </a:pPr>
            <a:r>
              <a:rPr lang="en-US" altLang="en-US" sz="1800" b="1">
                <a:solidFill>
                  <a:srgbClr val="34B2E3"/>
                </a:solidFill>
                <a:latin typeface="Open Sans SemiBold"/>
                <a:sym typeface="Open Sans SemiBold"/>
              </a:rPr>
              <a:t>IDEA</a:t>
            </a:r>
            <a:endParaRPr lang="en-US" altLang="en-US"/>
          </a:p>
        </p:txBody>
      </p:sp>
      <p:sp>
        <p:nvSpPr>
          <p:cNvPr id="22566" name="Google Shape;359;p17"/>
          <p:cNvSpPr txBox="1">
            <a:spLocks noChangeArrowheads="1"/>
          </p:cNvSpPr>
          <p:nvPr/>
        </p:nvSpPr>
        <p:spPr bwMode="auto">
          <a:xfrm>
            <a:off x="1516063" y="5459413"/>
            <a:ext cx="144621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AB2959"/>
              </a:buClr>
              <a:buSzPts val="1800"/>
              <a:buFont typeface="Open Sans SemiBold"/>
              <a:buNone/>
            </a:pPr>
            <a:r>
              <a:rPr lang="en-US" altLang="en-US" sz="1800" b="1">
                <a:solidFill>
                  <a:srgbClr val="AB2959"/>
                </a:solidFill>
                <a:latin typeface="Open Sans SemiBold"/>
                <a:sym typeface="Open Sans SemiBold"/>
              </a:rPr>
              <a:t>TEAMWORK</a:t>
            </a:r>
            <a:endParaRPr lang="en-US" altLang="en-US"/>
          </a:p>
        </p:txBody>
      </p:sp>
      <p:sp>
        <p:nvSpPr>
          <p:cNvPr id="22567" name="Google Shape;360;p17"/>
          <p:cNvSpPr txBox="1">
            <a:spLocks noChangeArrowheads="1"/>
          </p:cNvSpPr>
          <p:nvPr/>
        </p:nvSpPr>
        <p:spPr bwMode="auto">
          <a:xfrm>
            <a:off x="1063625" y="3933825"/>
            <a:ext cx="1074738"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EB4754"/>
              </a:buClr>
              <a:buSzPts val="1800"/>
              <a:buFont typeface="Open Sans SemiBold"/>
              <a:buNone/>
            </a:pPr>
            <a:r>
              <a:rPr lang="en-US" altLang="en-US" sz="1800" b="1">
                <a:solidFill>
                  <a:srgbClr val="EB4754"/>
                </a:solidFill>
                <a:latin typeface="Open Sans SemiBold"/>
                <a:sym typeface="Open Sans SemiBold"/>
              </a:rPr>
              <a:t>PROJECT</a:t>
            </a:r>
            <a:endParaRPr lang="en-US" altLang="en-US"/>
          </a:p>
        </p:txBody>
      </p:sp>
      <p:sp>
        <p:nvSpPr>
          <p:cNvPr id="22568" name="Google Shape;361;p17"/>
          <p:cNvSpPr txBox="1">
            <a:spLocks noChangeArrowheads="1"/>
          </p:cNvSpPr>
          <p:nvPr/>
        </p:nvSpPr>
        <p:spPr bwMode="auto">
          <a:xfrm>
            <a:off x="919163" y="2025650"/>
            <a:ext cx="1214437"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9533"/>
              </a:buClr>
              <a:buSzPts val="1800"/>
              <a:buFont typeface="Open Sans SemiBold"/>
              <a:buNone/>
            </a:pPr>
            <a:r>
              <a:rPr lang="en-US" altLang="en-US" sz="1800" b="1">
                <a:solidFill>
                  <a:srgbClr val="FF9533"/>
                </a:solidFill>
                <a:latin typeface="Open Sans SemiBold"/>
                <a:sym typeface="Open Sans SemiBold"/>
              </a:rPr>
              <a:t>BUSINESS</a:t>
            </a:r>
            <a:endParaRPr lang="en-US" altLang="en-US"/>
          </a:p>
        </p:txBody>
      </p:sp>
    </p:spTree>
    <p:extLst>
      <p:ext uri="{BB962C8B-B14F-4D97-AF65-F5344CB8AC3E}">
        <p14:creationId xmlns:p14="http://schemas.microsoft.com/office/powerpoint/2010/main" val="13295678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634"/>
          <p:cNvSpPr>
            <a:spLocks noEditPoints="1"/>
          </p:cNvSpPr>
          <p:nvPr/>
        </p:nvSpPr>
        <p:spPr bwMode="auto">
          <a:xfrm rot="5400000">
            <a:off x="-152657" y="1675287"/>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IN"/>
          </a:p>
        </p:txBody>
      </p:sp>
      <p:sp>
        <p:nvSpPr>
          <p:cNvPr id="5" name="Rectangle 4"/>
          <p:cNvSpPr>
            <a:spLocks noChangeArrowheads="1"/>
          </p:cNvSpPr>
          <p:nvPr/>
        </p:nvSpPr>
        <p:spPr bwMode="auto">
          <a:xfrm>
            <a:off x="2200275" y="393202"/>
            <a:ext cx="7791450" cy="164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3600" dirty="0" smtClean="0">
                <a:solidFill>
                  <a:schemeClr val="tx2"/>
                </a:solidFill>
                <a:latin typeface="Roboto Condensed" panose="02000000000000000000" pitchFamily="2" charset="0"/>
                <a:ea typeface="Roboto Condensed" panose="02000000000000000000" pitchFamily="2" charset="0"/>
              </a:rPr>
              <a:t>Discussion </a:t>
            </a:r>
          </a:p>
          <a:p>
            <a:pPr algn="ctr" eaLnBrk="1" hangingPunct="1">
              <a:lnSpc>
                <a:spcPct val="150000"/>
              </a:lnSpc>
              <a:spcBef>
                <a:spcPct val="0"/>
              </a:spcBef>
              <a:buFontTx/>
              <a:buNone/>
            </a:pPr>
            <a:endParaRPr lang="en-US" altLang="en-US" sz="3600" dirty="0">
              <a:solidFill>
                <a:schemeClr val="tx2"/>
              </a:solidFill>
              <a:latin typeface="Roboto Condensed" panose="02000000000000000000" pitchFamily="2" charset="0"/>
              <a:ea typeface="Roboto Condensed" panose="02000000000000000000" pitchFamily="2" charset="0"/>
            </a:endParaRPr>
          </a:p>
        </p:txBody>
      </p:sp>
      <p:grpSp>
        <p:nvGrpSpPr>
          <p:cNvPr id="17" name="Group 16"/>
          <p:cNvGrpSpPr/>
          <p:nvPr/>
        </p:nvGrpSpPr>
        <p:grpSpPr>
          <a:xfrm>
            <a:off x="6470252" y="2065811"/>
            <a:ext cx="656431" cy="650615"/>
            <a:chOff x="3965576" y="3711576"/>
            <a:chExt cx="1433513" cy="1420813"/>
          </a:xfrm>
        </p:grpSpPr>
        <p:sp>
          <p:nvSpPr>
            <p:cNvPr id="18" name="Freeform 59"/>
            <p:cNvSpPr>
              <a:spLocks/>
            </p:cNvSpPr>
            <p:nvPr/>
          </p:nvSpPr>
          <p:spPr bwMode="auto">
            <a:xfrm>
              <a:off x="4213226" y="4089401"/>
              <a:ext cx="903288" cy="698500"/>
            </a:xfrm>
            <a:custGeom>
              <a:avLst/>
              <a:gdLst>
                <a:gd name="T0" fmla="*/ 711 w 1184"/>
                <a:gd name="T1" fmla="*/ 662 h 918"/>
                <a:gd name="T2" fmla="*/ 361 w 1184"/>
                <a:gd name="T3" fmla="*/ 918 h 918"/>
                <a:gd name="T4" fmla="*/ 832 w 1184"/>
                <a:gd name="T5" fmla="*/ 712 h 918"/>
                <a:gd name="T6" fmla="*/ 1090 w 1184"/>
                <a:gd name="T7" fmla="*/ 178 h 918"/>
                <a:gd name="T8" fmla="*/ 890 w 1184"/>
                <a:gd name="T9" fmla="*/ 7 h 918"/>
                <a:gd name="T10" fmla="*/ 616 w 1184"/>
                <a:gd name="T11" fmla="*/ 156 h 918"/>
                <a:gd name="T12" fmla="*/ 341 w 1184"/>
                <a:gd name="T13" fmla="*/ 7 h 918"/>
                <a:gd name="T14" fmla="*/ 141 w 1184"/>
                <a:gd name="T15" fmla="*/ 178 h 918"/>
                <a:gd name="T16" fmla="*/ 522 w 1184"/>
                <a:gd name="T17" fmla="*/ 662 h 918"/>
                <a:gd name="T18" fmla="*/ 243 w 1184"/>
                <a:gd name="T19" fmla="*/ 217 h 918"/>
                <a:gd name="T20" fmla="*/ 350 w 1184"/>
                <a:gd name="T21" fmla="*/ 117 h 918"/>
                <a:gd name="T22" fmla="*/ 543 w 1184"/>
                <a:gd name="T23" fmla="*/ 246 h 918"/>
                <a:gd name="T24" fmla="*/ 616 w 1184"/>
                <a:gd name="T25" fmla="*/ 287 h 918"/>
                <a:gd name="T26" fmla="*/ 688 w 1184"/>
                <a:gd name="T27" fmla="*/ 246 h 918"/>
                <a:gd name="T28" fmla="*/ 882 w 1184"/>
                <a:gd name="T29" fmla="*/ 117 h 918"/>
                <a:gd name="T30" fmla="*/ 988 w 1184"/>
                <a:gd name="T31" fmla="*/ 217 h 918"/>
                <a:gd name="T32" fmla="*/ 711 w 1184"/>
                <a:gd name="T33" fmla="*/ 662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4" h="918">
                  <a:moveTo>
                    <a:pt x="711" y="662"/>
                  </a:moveTo>
                  <a:cubicBezTo>
                    <a:pt x="701" y="667"/>
                    <a:pt x="536" y="761"/>
                    <a:pt x="361" y="918"/>
                  </a:cubicBezTo>
                  <a:cubicBezTo>
                    <a:pt x="486" y="839"/>
                    <a:pt x="644" y="760"/>
                    <a:pt x="832" y="712"/>
                  </a:cubicBezTo>
                  <a:cubicBezTo>
                    <a:pt x="953" y="625"/>
                    <a:pt x="1184" y="418"/>
                    <a:pt x="1090" y="178"/>
                  </a:cubicBezTo>
                  <a:cubicBezTo>
                    <a:pt x="1036" y="38"/>
                    <a:pt x="941" y="11"/>
                    <a:pt x="890" y="7"/>
                  </a:cubicBezTo>
                  <a:cubicBezTo>
                    <a:pt x="794" y="0"/>
                    <a:pt x="686" y="59"/>
                    <a:pt x="616" y="156"/>
                  </a:cubicBezTo>
                  <a:cubicBezTo>
                    <a:pt x="545" y="59"/>
                    <a:pt x="437" y="0"/>
                    <a:pt x="341" y="7"/>
                  </a:cubicBezTo>
                  <a:cubicBezTo>
                    <a:pt x="290" y="11"/>
                    <a:pt x="191" y="37"/>
                    <a:pt x="141" y="178"/>
                  </a:cubicBezTo>
                  <a:cubicBezTo>
                    <a:pt x="0" y="579"/>
                    <a:pt x="522" y="662"/>
                    <a:pt x="522" y="662"/>
                  </a:cubicBezTo>
                  <a:cubicBezTo>
                    <a:pt x="518" y="660"/>
                    <a:pt x="155" y="443"/>
                    <a:pt x="243" y="217"/>
                  </a:cubicBezTo>
                  <a:cubicBezTo>
                    <a:pt x="268" y="154"/>
                    <a:pt x="304" y="120"/>
                    <a:pt x="350" y="117"/>
                  </a:cubicBezTo>
                  <a:cubicBezTo>
                    <a:pt x="414" y="111"/>
                    <a:pt x="498" y="167"/>
                    <a:pt x="543" y="246"/>
                  </a:cubicBezTo>
                  <a:cubicBezTo>
                    <a:pt x="558" y="272"/>
                    <a:pt x="586" y="287"/>
                    <a:pt x="616" y="287"/>
                  </a:cubicBezTo>
                  <a:cubicBezTo>
                    <a:pt x="645" y="287"/>
                    <a:pt x="673" y="272"/>
                    <a:pt x="688" y="246"/>
                  </a:cubicBezTo>
                  <a:cubicBezTo>
                    <a:pt x="734" y="167"/>
                    <a:pt x="817" y="111"/>
                    <a:pt x="882" y="117"/>
                  </a:cubicBezTo>
                  <a:cubicBezTo>
                    <a:pt x="927" y="120"/>
                    <a:pt x="963" y="154"/>
                    <a:pt x="988" y="217"/>
                  </a:cubicBezTo>
                  <a:cubicBezTo>
                    <a:pt x="1076" y="443"/>
                    <a:pt x="713" y="660"/>
                    <a:pt x="711" y="6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 name="Freeform 60"/>
            <p:cNvSpPr>
              <a:spLocks noEditPoints="1"/>
            </p:cNvSpPr>
            <p:nvPr/>
          </p:nvSpPr>
          <p:spPr bwMode="auto">
            <a:xfrm>
              <a:off x="3965576" y="3711576"/>
              <a:ext cx="1433513" cy="1420813"/>
            </a:xfrm>
            <a:custGeom>
              <a:avLst/>
              <a:gdLst>
                <a:gd name="T0" fmla="*/ 975 w 1881"/>
                <a:gd name="T1" fmla="*/ 1752 h 1863"/>
                <a:gd name="T2" fmla="*/ 595 w 1881"/>
                <a:gd name="T3" fmla="*/ 1675 h 1863"/>
                <a:gd name="T4" fmla="*/ 1605 w 1881"/>
                <a:gd name="T5" fmla="*/ 1410 h 1863"/>
                <a:gd name="T6" fmla="*/ 975 w 1881"/>
                <a:gd name="T7" fmla="*/ 1752 h 1863"/>
                <a:gd name="T8" fmla="*/ 1597 w 1881"/>
                <a:gd name="T9" fmla="*/ 283 h 1863"/>
                <a:gd name="T10" fmla="*/ 895 w 1881"/>
                <a:gd name="T11" fmla="*/ 13 h 1863"/>
                <a:gd name="T12" fmla="*/ 20 w 1881"/>
                <a:gd name="T13" fmla="*/ 870 h 1863"/>
                <a:gd name="T14" fmla="*/ 317 w 1881"/>
                <a:gd name="T15" fmla="*/ 1619 h 1863"/>
                <a:gd name="T16" fmla="*/ 130 w 1881"/>
                <a:gd name="T17" fmla="*/ 878 h 1863"/>
                <a:gd name="T18" fmla="*/ 900 w 1881"/>
                <a:gd name="T19" fmla="*/ 123 h 1863"/>
                <a:gd name="T20" fmla="*/ 1520 w 1881"/>
                <a:gd name="T21" fmla="*/ 361 h 1863"/>
                <a:gd name="T22" fmla="*/ 1757 w 1881"/>
                <a:gd name="T23" fmla="*/ 980 h 1863"/>
                <a:gd name="T24" fmla="*/ 1665 w 1881"/>
                <a:gd name="T25" fmla="*/ 1315 h 1863"/>
                <a:gd name="T26" fmla="*/ 1298 w 1881"/>
                <a:gd name="T27" fmla="*/ 1254 h 1863"/>
                <a:gd name="T28" fmla="*/ 1028 w 1881"/>
                <a:gd name="T29" fmla="*/ 1290 h 1863"/>
                <a:gd name="T30" fmla="*/ 426 w 1881"/>
                <a:gd name="T31" fmla="*/ 1707 h 1863"/>
                <a:gd name="T32" fmla="*/ 479 w 1881"/>
                <a:gd name="T33" fmla="*/ 1738 h 1863"/>
                <a:gd name="T34" fmla="*/ 943 w 1881"/>
                <a:gd name="T35" fmla="*/ 1863 h 1863"/>
                <a:gd name="T36" fmla="*/ 979 w 1881"/>
                <a:gd name="T37" fmla="*/ 1862 h 1863"/>
                <a:gd name="T38" fmla="*/ 1867 w 1881"/>
                <a:gd name="T39" fmla="*/ 985 h 1863"/>
                <a:gd name="T40" fmla="*/ 1597 w 1881"/>
                <a:gd name="T41" fmla="*/ 283 h 1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1" h="1863">
                  <a:moveTo>
                    <a:pt x="975" y="1752"/>
                  </a:moveTo>
                  <a:cubicBezTo>
                    <a:pt x="843" y="1757"/>
                    <a:pt x="713" y="1730"/>
                    <a:pt x="595" y="1675"/>
                  </a:cubicBezTo>
                  <a:cubicBezTo>
                    <a:pt x="996" y="1265"/>
                    <a:pt x="1444" y="1358"/>
                    <a:pt x="1605" y="1410"/>
                  </a:cubicBezTo>
                  <a:cubicBezTo>
                    <a:pt x="1462" y="1609"/>
                    <a:pt x="1233" y="1742"/>
                    <a:pt x="975" y="1752"/>
                  </a:cubicBezTo>
                  <a:close/>
                  <a:moveTo>
                    <a:pt x="1597" y="283"/>
                  </a:moveTo>
                  <a:cubicBezTo>
                    <a:pt x="1413" y="98"/>
                    <a:pt x="1156" y="0"/>
                    <a:pt x="895" y="13"/>
                  </a:cubicBezTo>
                  <a:cubicBezTo>
                    <a:pt x="429" y="37"/>
                    <a:pt x="53" y="405"/>
                    <a:pt x="20" y="870"/>
                  </a:cubicBezTo>
                  <a:cubicBezTo>
                    <a:pt x="0" y="1154"/>
                    <a:pt x="108" y="1427"/>
                    <a:pt x="317" y="1619"/>
                  </a:cubicBezTo>
                  <a:cubicBezTo>
                    <a:pt x="317" y="1619"/>
                    <a:pt x="102" y="1323"/>
                    <a:pt x="130" y="878"/>
                  </a:cubicBezTo>
                  <a:cubicBezTo>
                    <a:pt x="155" y="468"/>
                    <a:pt x="490" y="144"/>
                    <a:pt x="900" y="123"/>
                  </a:cubicBezTo>
                  <a:cubicBezTo>
                    <a:pt x="1131" y="111"/>
                    <a:pt x="1357" y="198"/>
                    <a:pt x="1520" y="361"/>
                  </a:cubicBezTo>
                  <a:cubicBezTo>
                    <a:pt x="1682" y="523"/>
                    <a:pt x="1769" y="749"/>
                    <a:pt x="1757" y="980"/>
                  </a:cubicBezTo>
                  <a:cubicBezTo>
                    <a:pt x="1751" y="1100"/>
                    <a:pt x="1718" y="1214"/>
                    <a:pt x="1665" y="1315"/>
                  </a:cubicBezTo>
                  <a:cubicBezTo>
                    <a:pt x="1598" y="1291"/>
                    <a:pt x="1465" y="1254"/>
                    <a:pt x="1298" y="1254"/>
                  </a:cubicBezTo>
                  <a:cubicBezTo>
                    <a:pt x="1219" y="1254"/>
                    <a:pt x="1127" y="1264"/>
                    <a:pt x="1028" y="1290"/>
                  </a:cubicBezTo>
                  <a:cubicBezTo>
                    <a:pt x="1028" y="1290"/>
                    <a:pt x="662" y="1390"/>
                    <a:pt x="426" y="1707"/>
                  </a:cubicBezTo>
                  <a:lnTo>
                    <a:pt x="479" y="1738"/>
                  </a:lnTo>
                  <a:cubicBezTo>
                    <a:pt x="620" y="1820"/>
                    <a:pt x="780" y="1863"/>
                    <a:pt x="943" y="1863"/>
                  </a:cubicBezTo>
                  <a:cubicBezTo>
                    <a:pt x="955" y="1863"/>
                    <a:pt x="967" y="1862"/>
                    <a:pt x="979" y="1862"/>
                  </a:cubicBezTo>
                  <a:cubicBezTo>
                    <a:pt x="1453" y="1844"/>
                    <a:pt x="1843" y="1459"/>
                    <a:pt x="1867" y="985"/>
                  </a:cubicBezTo>
                  <a:cubicBezTo>
                    <a:pt x="1881" y="724"/>
                    <a:pt x="1782" y="468"/>
                    <a:pt x="1597" y="28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20" name="Freeform 19"/>
          <p:cNvSpPr>
            <a:spLocks noEditPoints="1"/>
          </p:cNvSpPr>
          <p:nvPr/>
        </p:nvSpPr>
        <p:spPr bwMode="auto">
          <a:xfrm>
            <a:off x="5252138" y="3530939"/>
            <a:ext cx="430213" cy="355600"/>
          </a:xfrm>
          <a:custGeom>
            <a:avLst/>
            <a:gdLst>
              <a:gd name="T0" fmla="*/ 255 w 839"/>
              <a:gd name="T1" fmla="*/ 692 h 692"/>
              <a:gd name="T2" fmla="*/ 583 w 839"/>
              <a:gd name="T3" fmla="*/ 692 h 692"/>
              <a:gd name="T4" fmla="*/ 583 w 839"/>
              <a:gd name="T5" fmla="*/ 401 h 692"/>
              <a:gd name="T6" fmla="*/ 419 w 839"/>
              <a:gd name="T7" fmla="*/ 237 h 692"/>
              <a:gd name="T8" fmla="*/ 255 w 839"/>
              <a:gd name="T9" fmla="*/ 401 h 692"/>
              <a:gd name="T10" fmla="*/ 255 w 839"/>
              <a:gd name="T11" fmla="*/ 692 h 692"/>
              <a:gd name="T12" fmla="*/ 229 w 839"/>
              <a:gd name="T13" fmla="*/ 401 h 692"/>
              <a:gd name="T14" fmla="*/ 229 w 839"/>
              <a:gd name="T15" fmla="*/ 627 h 692"/>
              <a:gd name="T16" fmla="*/ 106 w 839"/>
              <a:gd name="T17" fmla="*/ 627 h 692"/>
              <a:gd name="T18" fmla="*/ 106 w 839"/>
              <a:gd name="T19" fmla="*/ 423 h 692"/>
              <a:gd name="T20" fmla="*/ 219 w 839"/>
              <a:gd name="T21" fmla="*/ 310 h 692"/>
              <a:gd name="T22" fmla="*/ 251 w 839"/>
              <a:gd name="T23" fmla="*/ 315 h 692"/>
              <a:gd name="T24" fmla="*/ 229 w 839"/>
              <a:gd name="T25" fmla="*/ 401 h 692"/>
              <a:gd name="T26" fmla="*/ 732 w 839"/>
              <a:gd name="T27" fmla="*/ 627 h 692"/>
              <a:gd name="T28" fmla="*/ 609 w 839"/>
              <a:gd name="T29" fmla="*/ 627 h 692"/>
              <a:gd name="T30" fmla="*/ 609 w 839"/>
              <a:gd name="T31" fmla="*/ 401 h 692"/>
              <a:gd name="T32" fmla="*/ 588 w 839"/>
              <a:gd name="T33" fmla="*/ 315 h 692"/>
              <a:gd name="T34" fmla="*/ 619 w 839"/>
              <a:gd name="T35" fmla="*/ 310 h 692"/>
              <a:gd name="T36" fmla="*/ 732 w 839"/>
              <a:gd name="T37" fmla="*/ 423 h 692"/>
              <a:gd name="T38" fmla="*/ 732 w 839"/>
              <a:gd name="T39" fmla="*/ 627 h 692"/>
              <a:gd name="T40" fmla="*/ 419 w 839"/>
              <a:gd name="T41" fmla="*/ 0 h 692"/>
              <a:gd name="T42" fmla="*/ 315 w 839"/>
              <a:gd name="T43" fmla="*/ 105 h 692"/>
              <a:gd name="T44" fmla="*/ 419 w 839"/>
              <a:gd name="T45" fmla="*/ 209 h 692"/>
              <a:gd name="T46" fmla="*/ 524 w 839"/>
              <a:gd name="T47" fmla="*/ 105 h 692"/>
              <a:gd name="T48" fmla="*/ 419 w 839"/>
              <a:gd name="T49" fmla="*/ 0 h 692"/>
              <a:gd name="T50" fmla="*/ 78 w 839"/>
              <a:gd name="T51" fmla="*/ 350 h 692"/>
              <a:gd name="T52" fmla="*/ 100 w 839"/>
              <a:gd name="T53" fmla="*/ 353 h 692"/>
              <a:gd name="T54" fmla="*/ 80 w 839"/>
              <a:gd name="T55" fmla="*/ 423 h 692"/>
              <a:gd name="T56" fmla="*/ 80 w 839"/>
              <a:gd name="T57" fmla="*/ 571 h 692"/>
              <a:gd name="T58" fmla="*/ 0 w 839"/>
              <a:gd name="T59" fmla="*/ 571 h 692"/>
              <a:gd name="T60" fmla="*/ 0 w 839"/>
              <a:gd name="T61" fmla="*/ 428 h 692"/>
              <a:gd name="T62" fmla="*/ 78 w 839"/>
              <a:gd name="T63" fmla="*/ 350 h 692"/>
              <a:gd name="T64" fmla="*/ 219 w 839"/>
              <a:gd name="T65" fmla="*/ 141 h 692"/>
              <a:gd name="T66" fmla="*/ 148 w 839"/>
              <a:gd name="T67" fmla="*/ 212 h 692"/>
              <a:gd name="T68" fmla="*/ 219 w 839"/>
              <a:gd name="T69" fmla="*/ 283 h 692"/>
              <a:gd name="T70" fmla="*/ 290 w 839"/>
              <a:gd name="T71" fmla="*/ 212 h 692"/>
              <a:gd name="T72" fmla="*/ 219 w 839"/>
              <a:gd name="T73" fmla="*/ 141 h 692"/>
              <a:gd name="T74" fmla="*/ 839 w 839"/>
              <a:gd name="T75" fmla="*/ 571 h 692"/>
              <a:gd name="T76" fmla="*/ 758 w 839"/>
              <a:gd name="T77" fmla="*/ 571 h 692"/>
              <a:gd name="T78" fmla="*/ 758 w 839"/>
              <a:gd name="T79" fmla="*/ 423 h 692"/>
              <a:gd name="T80" fmla="*/ 739 w 839"/>
              <a:gd name="T81" fmla="*/ 353 h 692"/>
              <a:gd name="T82" fmla="*/ 761 w 839"/>
              <a:gd name="T83" fmla="*/ 350 h 692"/>
              <a:gd name="T84" fmla="*/ 839 w 839"/>
              <a:gd name="T85" fmla="*/ 428 h 692"/>
              <a:gd name="T86" fmla="*/ 839 w 839"/>
              <a:gd name="T87" fmla="*/ 571 h 692"/>
              <a:gd name="T88" fmla="*/ 620 w 839"/>
              <a:gd name="T89" fmla="*/ 141 h 692"/>
              <a:gd name="T90" fmla="*/ 549 w 839"/>
              <a:gd name="T91" fmla="*/ 212 h 692"/>
              <a:gd name="T92" fmla="*/ 620 w 839"/>
              <a:gd name="T93" fmla="*/ 283 h 692"/>
              <a:gd name="T94" fmla="*/ 690 w 839"/>
              <a:gd name="T95" fmla="*/ 212 h 692"/>
              <a:gd name="T96" fmla="*/ 620 w 839"/>
              <a:gd name="T97" fmla="*/ 141 h 692"/>
              <a:gd name="T98" fmla="*/ 78 w 839"/>
              <a:gd name="T99" fmla="*/ 228 h 692"/>
              <a:gd name="T100" fmla="*/ 30 w 839"/>
              <a:gd name="T101" fmla="*/ 275 h 692"/>
              <a:gd name="T102" fmla="*/ 78 w 839"/>
              <a:gd name="T103" fmla="*/ 323 h 692"/>
              <a:gd name="T104" fmla="*/ 125 w 839"/>
              <a:gd name="T105" fmla="*/ 275 h 692"/>
              <a:gd name="T106" fmla="*/ 78 w 839"/>
              <a:gd name="T107" fmla="*/ 228 h 692"/>
              <a:gd name="T108" fmla="*/ 761 w 839"/>
              <a:gd name="T109" fmla="*/ 228 h 692"/>
              <a:gd name="T110" fmla="*/ 713 w 839"/>
              <a:gd name="T111" fmla="*/ 275 h 692"/>
              <a:gd name="T112" fmla="*/ 761 w 839"/>
              <a:gd name="T113" fmla="*/ 323 h 692"/>
              <a:gd name="T114" fmla="*/ 808 w 839"/>
              <a:gd name="T115" fmla="*/ 275 h 692"/>
              <a:gd name="T116" fmla="*/ 761 w 839"/>
              <a:gd name="T117" fmla="*/ 22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9" h="692">
                <a:moveTo>
                  <a:pt x="255" y="692"/>
                </a:moveTo>
                <a:lnTo>
                  <a:pt x="583" y="692"/>
                </a:lnTo>
                <a:lnTo>
                  <a:pt x="583" y="401"/>
                </a:lnTo>
                <a:cubicBezTo>
                  <a:pt x="583" y="311"/>
                  <a:pt x="510" y="237"/>
                  <a:pt x="419" y="237"/>
                </a:cubicBezTo>
                <a:cubicBezTo>
                  <a:pt x="329" y="237"/>
                  <a:pt x="255" y="311"/>
                  <a:pt x="255" y="401"/>
                </a:cubicBezTo>
                <a:lnTo>
                  <a:pt x="255" y="692"/>
                </a:lnTo>
                <a:close/>
                <a:moveTo>
                  <a:pt x="229" y="401"/>
                </a:moveTo>
                <a:lnTo>
                  <a:pt x="229" y="627"/>
                </a:lnTo>
                <a:lnTo>
                  <a:pt x="106" y="627"/>
                </a:lnTo>
                <a:lnTo>
                  <a:pt x="106" y="423"/>
                </a:lnTo>
                <a:cubicBezTo>
                  <a:pt x="106" y="361"/>
                  <a:pt x="157" y="310"/>
                  <a:pt x="219" y="310"/>
                </a:cubicBezTo>
                <a:cubicBezTo>
                  <a:pt x="230" y="310"/>
                  <a:pt x="241" y="312"/>
                  <a:pt x="251" y="315"/>
                </a:cubicBezTo>
                <a:cubicBezTo>
                  <a:pt x="238" y="341"/>
                  <a:pt x="229" y="370"/>
                  <a:pt x="229" y="401"/>
                </a:cubicBezTo>
                <a:close/>
                <a:moveTo>
                  <a:pt x="732" y="627"/>
                </a:moveTo>
                <a:lnTo>
                  <a:pt x="609" y="627"/>
                </a:lnTo>
                <a:lnTo>
                  <a:pt x="609" y="401"/>
                </a:lnTo>
                <a:cubicBezTo>
                  <a:pt x="609" y="370"/>
                  <a:pt x="601" y="341"/>
                  <a:pt x="588" y="315"/>
                </a:cubicBezTo>
                <a:cubicBezTo>
                  <a:pt x="598" y="312"/>
                  <a:pt x="608" y="310"/>
                  <a:pt x="619" y="310"/>
                </a:cubicBezTo>
                <a:cubicBezTo>
                  <a:pt x="682" y="310"/>
                  <a:pt x="732" y="361"/>
                  <a:pt x="732" y="423"/>
                </a:cubicBezTo>
                <a:lnTo>
                  <a:pt x="732" y="627"/>
                </a:lnTo>
                <a:close/>
                <a:moveTo>
                  <a:pt x="419" y="0"/>
                </a:moveTo>
                <a:cubicBezTo>
                  <a:pt x="362" y="0"/>
                  <a:pt x="315" y="47"/>
                  <a:pt x="315" y="105"/>
                </a:cubicBezTo>
                <a:cubicBezTo>
                  <a:pt x="315" y="162"/>
                  <a:pt x="362" y="209"/>
                  <a:pt x="419" y="209"/>
                </a:cubicBezTo>
                <a:cubicBezTo>
                  <a:pt x="477" y="209"/>
                  <a:pt x="524" y="162"/>
                  <a:pt x="524" y="105"/>
                </a:cubicBezTo>
                <a:cubicBezTo>
                  <a:pt x="524" y="47"/>
                  <a:pt x="477" y="0"/>
                  <a:pt x="419" y="0"/>
                </a:cubicBezTo>
                <a:close/>
                <a:moveTo>
                  <a:pt x="78" y="350"/>
                </a:moveTo>
                <a:cubicBezTo>
                  <a:pt x="85" y="350"/>
                  <a:pt x="93" y="351"/>
                  <a:pt x="100" y="353"/>
                </a:cubicBezTo>
                <a:cubicBezTo>
                  <a:pt x="87" y="374"/>
                  <a:pt x="80" y="398"/>
                  <a:pt x="80" y="423"/>
                </a:cubicBezTo>
                <a:lnTo>
                  <a:pt x="80" y="571"/>
                </a:lnTo>
                <a:lnTo>
                  <a:pt x="0" y="571"/>
                </a:lnTo>
                <a:lnTo>
                  <a:pt x="0" y="428"/>
                </a:lnTo>
                <a:cubicBezTo>
                  <a:pt x="0" y="385"/>
                  <a:pt x="35" y="350"/>
                  <a:pt x="78" y="350"/>
                </a:cubicBezTo>
                <a:close/>
                <a:moveTo>
                  <a:pt x="219" y="141"/>
                </a:moveTo>
                <a:cubicBezTo>
                  <a:pt x="180" y="141"/>
                  <a:pt x="148" y="173"/>
                  <a:pt x="148" y="212"/>
                </a:cubicBezTo>
                <a:cubicBezTo>
                  <a:pt x="148" y="251"/>
                  <a:pt x="180" y="283"/>
                  <a:pt x="219" y="283"/>
                </a:cubicBezTo>
                <a:cubicBezTo>
                  <a:pt x="258" y="283"/>
                  <a:pt x="290" y="251"/>
                  <a:pt x="290" y="212"/>
                </a:cubicBezTo>
                <a:cubicBezTo>
                  <a:pt x="290" y="173"/>
                  <a:pt x="258" y="141"/>
                  <a:pt x="219" y="141"/>
                </a:cubicBezTo>
                <a:close/>
                <a:moveTo>
                  <a:pt x="839" y="571"/>
                </a:moveTo>
                <a:lnTo>
                  <a:pt x="758" y="571"/>
                </a:lnTo>
                <a:lnTo>
                  <a:pt x="758" y="423"/>
                </a:lnTo>
                <a:cubicBezTo>
                  <a:pt x="758" y="398"/>
                  <a:pt x="751" y="374"/>
                  <a:pt x="739" y="353"/>
                </a:cubicBezTo>
                <a:cubicBezTo>
                  <a:pt x="746" y="351"/>
                  <a:pt x="753" y="350"/>
                  <a:pt x="761" y="350"/>
                </a:cubicBezTo>
                <a:cubicBezTo>
                  <a:pt x="804" y="350"/>
                  <a:pt x="839" y="385"/>
                  <a:pt x="839" y="428"/>
                </a:cubicBezTo>
                <a:lnTo>
                  <a:pt x="839" y="571"/>
                </a:lnTo>
                <a:close/>
                <a:moveTo>
                  <a:pt x="620" y="141"/>
                </a:moveTo>
                <a:cubicBezTo>
                  <a:pt x="581" y="141"/>
                  <a:pt x="549" y="173"/>
                  <a:pt x="549" y="212"/>
                </a:cubicBezTo>
                <a:cubicBezTo>
                  <a:pt x="549" y="251"/>
                  <a:pt x="581" y="283"/>
                  <a:pt x="620" y="283"/>
                </a:cubicBezTo>
                <a:cubicBezTo>
                  <a:pt x="659" y="283"/>
                  <a:pt x="690" y="251"/>
                  <a:pt x="690" y="212"/>
                </a:cubicBezTo>
                <a:cubicBezTo>
                  <a:pt x="690" y="173"/>
                  <a:pt x="658" y="141"/>
                  <a:pt x="620" y="141"/>
                </a:cubicBezTo>
                <a:close/>
                <a:moveTo>
                  <a:pt x="78" y="228"/>
                </a:moveTo>
                <a:cubicBezTo>
                  <a:pt x="51" y="228"/>
                  <a:pt x="30" y="249"/>
                  <a:pt x="30" y="275"/>
                </a:cubicBezTo>
                <a:cubicBezTo>
                  <a:pt x="30" y="302"/>
                  <a:pt x="51" y="323"/>
                  <a:pt x="78" y="323"/>
                </a:cubicBezTo>
                <a:cubicBezTo>
                  <a:pt x="104" y="323"/>
                  <a:pt x="125" y="302"/>
                  <a:pt x="125" y="275"/>
                </a:cubicBezTo>
                <a:cubicBezTo>
                  <a:pt x="125" y="249"/>
                  <a:pt x="104" y="228"/>
                  <a:pt x="78" y="228"/>
                </a:cubicBezTo>
                <a:close/>
                <a:moveTo>
                  <a:pt x="761" y="228"/>
                </a:moveTo>
                <a:cubicBezTo>
                  <a:pt x="735" y="228"/>
                  <a:pt x="713" y="249"/>
                  <a:pt x="713" y="275"/>
                </a:cubicBezTo>
                <a:cubicBezTo>
                  <a:pt x="713" y="302"/>
                  <a:pt x="735" y="323"/>
                  <a:pt x="761" y="323"/>
                </a:cubicBezTo>
                <a:cubicBezTo>
                  <a:pt x="787" y="323"/>
                  <a:pt x="808" y="302"/>
                  <a:pt x="808" y="275"/>
                </a:cubicBezTo>
                <a:cubicBezTo>
                  <a:pt x="808" y="249"/>
                  <a:pt x="787" y="228"/>
                  <a:pt x="761" y="22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a:p>
        </p:txBody>
      </p:sp>
      <p:sp>
        <p:nvSpPr>
          <p:cNvPr id="12" name="Freeform 634"/>
          <p:cNvSpPr>
            <a:spLocks noEditPoints="1"/>
          </p:cNvSpPr>
          <p:nvPr/>
        </p:nvSpPr>
        <p:spPr bwMode="auto">
          <a:xfrm rot="5400000">
            <a:off x="-92709" y="1675287"/>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blipFill dpi="0" rotWithShape="0">
            <a:blip r:embed="rId3"/>
            <a:srcRect/>
            <a:stretch>
              <a:fillRect/>
            </a:stretch>
          </a:blipFill>
          <a:ln>
            <a:noFill/>
          </a:ln>
        </p:spPr>
        <p:txBody>
          <a:bodyPr vert="horz" wrap="square" lIns="91440" tIns="45720" rIns="91440" bIns="45720" numCol="1" anchor="t" anchorCtr="0" compatLnSpc="1">
            <a:prstTxWarp prst="textNoShape">
              <a:avLst/>
            </a:prstTxWarp>
          </a:bodyPr>
          <a:lstStyle/>
          <a:p>
            <a:endParaRPr lang="en-IN"/>
          </a:p>
        </p:txBody>
      </p:sp>
      <p:graphicFrame>
        <p:nvGraphicFramePr>
          <p:cNvPr id="14" name="Object 13">
            <a:extLst>
              <a:ext uri="{FF2B5EF4-FFF2-40B4-BE49-F238E27FC236}">
                <a16:creationId xmlns:a16="http://schemas.microsoft.com/office/drawing/2014/main" id="{5DF906BF-F3A7-42D6-A8DA-48141F059EFB}"/>
              </a:ext>
            </a:extLst>
          </p:cNvPr>
          <p:cNvGraphicFramePr>
            <a:graphicFrameLocks noChangeAspect="1"/>
          </p:cNvGraphicFramePr>
          <p:nvPr>
            <p:extLst>
              <p:ext uri="{D42A27DB-BD31-4B8C-83A1-F6EECF244321}">
                <p14:modId xmlns:p14="http://schemas.microsoft.com/office/powerpoint/2010/main" val="4233555232"/>
              </p:ext>
            </p:extLst>
          </p:nvPr>
        </p:nvGraphicFramePr>
        <p:xfrm>
          <a:off x="9698687" y="1909976"/>
          <a:ext cx="914400" cy="806450"/>
        </p:xfrm>
        <a:graphic>
          <a:graphicData uri="http://schemas.openxmlformats.org/presentationml/2006/ole">
            <mc:AlternateContent xmlns:mc="http://schemas.openxmlformats.org/markup-compatibility/2006">
              <mc:Choice xmlns:v="urn:schemas-microsoft-com:vml" Requires="v">
                <p:oleObj spid="_x0000_s4140" name="Acrobat Document" showAsIcon="1" r:id="rId4" imgW="914400" imgH="806400" progId="AcroExch.Document.11">
                  <p:embed/>
                </p:oleObj>
              </mc:Choice>
              <mc:Fallback>
                <p:oleObj name="Acrobat Document" showAsIcon="1" r:id="rId4" imgW="914400" imgH="806400" progId="AcroExch.Document.11">
                  <p:embed/>
                  <p:pic>
                    <p:nvPicPr>
                      <p:cNvPr id="14" name="Object 13">
                        <a:extLst>
                          <a:ext uri="{FF2B5EF4-FFF2-40B4-BE49-F238E27FC236}">
                            <a16:creationId xmlns:a16="http://schemas.microsoft.com/office/drawing/2014/main" id="{5DF906BF-F3A7-42D6-A8DA-48141F059EFB}"/>
                          </a:ext>
                        </a:extLst>
                      </p:cNvPr>
                      <p:cNvPicPr/>
                      <p:nvPr/>
                    </p:nvPicPr>
                    <p:blipFill>
                      <a:blip r:embed="rId5"/>
                      <a:stretch>
                        <a:fillRect/>
                      </a:stretch>
                    </p:blipFill>
                    <p:spPr>
                      <a:xfrm>
                        <a:off x="9698687" y="1909976"/>
                        <a:ext cx="914400" cy="806450"/>
                      </a:xfrm>
                      <a:prstGeom prst="rect">
                        <a:avLst/>
                      </a:prstGeom>
                    </p:spPr>
                  </p:pic>
                </p:oleObj>
              </mc:Fallback>
            </mc:AlternateContent>
          </a:graphicData>
        </a:graphic>
      </p:graphicFrame>
      <p:graphicFrame>
        <p:nvGraphicFramePr>
          <p:cNvPr id="15" name="Content Placeholder 13">
            <a:extLst>
              <a:ext uri="{FF2B5EF4-FFF2-40B4-BE49-F238E27FC236}">
                <a16:creationId xmlns:a16="http://schemas.microsoft.com/office/drawing/2014/main" id="{0EC78CF3-0869-4969-BFB1-4A85FB8C0E5E}"/>
              </a:ext>
            </a:extLst>
          </p:cNvPr>
          <p:cNvGraphicFramePr>
            <a:graphicFrameLocks noGrp="1" noChangeAspect="1"/>
          </p:cNvGraphicFramePr>
          <p:nvPr>
            <p:ph idx="1"/>
            <p:extLst>
              <p:ext uri="{D42A27DB-BD31-4B8C-83A1-F6EECF244321}">
                <p14:modId xmlns:p14="http://schemas.microsoft.com/office/powerpoint/2010/main" val="2949611538"/>
              </p:ext>
            </p:extLst>
          </p:nvPr>
        </p:nvGraphicFramePr>
        <p:xfrm>
          <a:off x="10155887" y="4541066"/>
          <a:ext cx="914400" cy="806450"/>
        </p:xfrm>
        <a:graphic>
          <a:graphicData uri="http://schemas.openxmlformats.org/presentationml/2006/ole">
            <mc:AlternateContent xmlns:mc="http://schemas.openxmlformats.org/markup-compatibility/2006">
              <mc:Choice xmlns:v="urn:schemas-microsoft-com:vml" Requires="v">
                <p:oleObj spid="_x0000_s4141" name="Document" showAsIcon="1" r:id="rId6" imgW="914400" imgH="806400" progId="Word.Document.12">
                  <p:embed/>
                </p:oleObj>
              </mc:Choice>
              <mc:Fallback>
                <p:oleObj name="Document" showAsIcon="1" r:id="rId6" imgW="914400" imgH="806400" progId="Word.Document.12">
                  <p:embed/>
                  <p:pic>
                    <p:nvPicPr>
                      <p:cNvPr id="15" name="Content Placeholder 13">
                        <a:extLst>
                          <a:ext uri="{FF2B5EF4-FFF2-40B4-BE49-F238E27FC236}">
                            <a16:creationId xmlns:a16="http://schemas.microsoft.com/office/drawing/2014/main" id="{0EC78CF3-0869-4969-BFB1-4A85FB8C0E5E}"/>
                          </a:ext>
                        </a:extLst>
                      </p:cNvPr>
                      <p:cNvPicPr/>
                      <p:nvPr/>
                    </p:nvPicPr>
                    <p:blipFill>
                      <a:blip r:embed="rId7"/>
                      <a:stretch>
                        <a:fillRect/>
                      </a:stretch>
                    </p:blipFill>
                    <p:spPr>
                      <a:xfrm>
                        <a:off x="10155887" y="4541066"/>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8301380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678"/>
            <a:ext cx="10515600" cy="523152"/>
          </a:xfrm>
        </p:spPr>
        <p:txBody>
          <a:bodyPr>
            <a:normAutofit fontScale="90000"/>
          </a:bodyPr>
          <a:lstStyle/>
          <a:p>
            <a:r>
              <a:rPr lang="en-US" dirty="0" smtClean="0"/>
              <a:t>BCG Matrix- Bruce Henderson- 1970</a:t>
            </a:r>
            <a:endParaRPr lang="en-IN" dirty="0"/>
          </a:p>
        </p:txBody>
      </p:sp>
      <p:pic>
        <p:nvPicPr>
          <p:cNvPr id="5122" name="Picture 2" descr="BCG Matrix (Growth Share Matrix): Definition, Examples – StudiousGu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6915" y="701393"/>
            <a:ext cx="6753496" cy="524017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770711" y="832023"/>
            <a:ext cx="26125" cy="52401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53292" y="6072194"/>
            <a:ext cx="7763691" cy="217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243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1330037" y="787544"/>
          <a:ext cx="8839199" cy="5405438"/>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Connector 2"/>
          <p:cNvCxnSpPr/>
          <p:nvPr/>
        </p:nvCxnSpPr>
        <p:spPr>
          <a:xfrm flipV="1">
            <a:off x="6165273" y="526473"/>
            <a:ext cx="0" cy="592974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799040" y="3283527"/>
            <a:ext cx="10307781" cy="1385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680122" y="3167097"/>
            <a:ext cx="2083608" cy="646331"/>
          </a:xfrm>
          <a:prstGeom prst="rect">
            <a:avLst/>
          </a:prstGeom>
          <a:noFill/>
        </p:spPr>
        <p:txBody>
          <a:bodyPr wrap="square" lIns="91440" tIns="45720" rIns="91440" bIns="45720">
            <a:spAutoFit/>
          </a:bodyPr>
          <a:lstStyle/>
          <a:p>
            <a:pPr algn="ctr"/>
            <a:r>
              <a:rPr lang="en-US" sz="3600" b="0" cap="none" spc="0" dirty="0">
                <a:ln w="0"/>
                <a:solidFill>
                  <a:srgbClr val="FF0000"/>
                </a:solidFill>
                <a:effectLst>
                  <a:outerShdw blurRad="38100" dist="19050" dir="2700000" algn="tl" rotWithShape="0">
                    <a:schemeClr val="dk1">
                      <a:alpha val="40000"/>
                    </a:schemeClr>
                  </a:outerShdw>
                </a:effectLst>
              </a:rPr>
              <a:t>DOG</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8" name="Rectangle 7"/>
          <p:cNvSpPr/>
          <p:nvPr/>
        </p:nvSpPr>
        <p:spPr>
          <a:xfrm>
            <a:off x="3258676" y="2735511"/>
            <a:ext cx="3009149" cy="646331"/>
          </a:xfrm>
          <a:prstGeom prst="rect">
            <a:avLst/>
          </a:prstGeom>
          <a:noFill/>
        </p:spPr>
        <p:txBody>
          <a:bodyPr wrap="square" lIns="91440" tIns="45720" rIns="91440" bIns="45720">
            <a:spAutoFit/>
          </a:bodyPr>
          <a:lstStyle/>
          <a:p>
            <a:pPr algn="ctr"/>
            <a:r>
              <a:rPr lang="en-US" sz="3600" b="0" cap="none" spc="0" dirty="0">
                <a:ln w="0"/>
                <a:solidFill>
                  <a:srgbClr val="FF0000"/>
                </a:solidFill>
                <a:effectLst>
                  <a:outerShdw blurRad="38100" dist="19050" dir="2700000" algn="tl" rotWithShape="0">
                    <a:schemeClr val="dk1">
                      <a:alpha val="40000"/>
                    </a:schemeClr>
                  </a:outerShdw>
                </a:effectLst>
              </a:rPr>
              <a:t>Question Mark</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9" name="Rectangle 8"/>
          <p:cNvSpPr/>
          <p:nvPr/>
        </p:nvSpPr>
        <p:spPr>
          <a:xfrm>
            <a:off x="6108644" y="3170526"/>
            <a:ext cx="2083608" cy="646331"/>
          </a:xfrm>
          <a:prstGeom prst="rect">
            <a:avLst/>
          </a:prstGeom>
          <a:noFill/>
        </p:spPr>
        <p:txBody>
          <a:bodyPr wrap="square" lIns="91440" tIns="45720" rIns="91440" bIns="45720">
            <a:spAutoFit/>
          </a:bodyPr>
          <a:lstStyle/>
          <a:p>
            <a:pPr algn="ctr"/>
            <a:r>
              <a:rPr lang="en-US" sz="3600" b="0" cap="none" spc="0" dirty="0">
                <a:ln w="0"/>
                <a:solidFill>
                  <a:srgbClr val="FF0000"/>
                </a:solidFill>
                <a:effectLst>
                  <a:outerShdw blurRad="38100" dist="19050" dir="2700000" algn="tl" rotWithShape="0">
                    <a:schemeClr val="dk1">
                      <a:alpha val="40000"/>
                    </a:schemeClr>
                  </a:outerShdw>
                </a:effectLst>
              </a:rPr>
              <a:t>Cash  Cow</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10" name="Rectangle 9"/>
          <p:cNvSpPr/>
          <p:nvPr/>
        </p:nvSpPr>
        <p:spPr>
          <a:xfrm>
            <a:off x="5539105" y="2749366"/>
            <a:ext cx="2083608" cy="646331"/>
          </a:xfrm>
          <a:prstGeom prst="rect">
            <a:avLst/>
          </a:prstGeom>
          <a:noFill/>
        </p:spPr>
        <p:txBody>
          <a:bodyPr wrap="square" lIns="91440" tIns="45720" rIns="91440" bIns="45720">
            <a:spAutoFit/>
          </a:bodyPr>
          <a:lstStyle/>
          <a:p>
            <a:pPr algn="ctr"/>
            <a:r>
              <a:rPr lang="en-US" sz="3600" b="0" cap="none" spc="0" dirty="0">
                <a:ln w="0"/>
                <a:solidFill>
                  <a:srgbClr val="FF0000"/>
                </a:solidFill>
                <a:effectLst>
                  <a:outerShdw blurRad="38100" dist="19050" dir="2700000" algn="tl" rotWithShape="0">
                    <a:schemeClr val="dk1">
                      <a:alpha val="40000"/>
                    </a:schemeClr>
                  </a:outerShdw>
                </a:effectLst>
              </a:rPr>
              <a:t>Star</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2" name="TextBox 1">
            <a:extLst>
              <a:ext uri="{FF2B5EF4-FFF2-40B4-BE49-F238E27FC236}">
                <a16:creationId xmlns:a16="http://schemas.microsoft.com/office/drawing/2014/main" id="{8C4D75A3-46FE-4E3D-B1E4-11DBF0A34E4D}"/>
              </a:ext>
            </a:extLst>
          </p:cNvPr>
          <p:cNvSpPr txBox="1"/>
          <p:nvPr/>
        </p:nvSpPr>
        <p:spPr>
          <a:xfrm>
            <a:off x="2995127" y="0"/>
            <a:ext cx="7920223" cy="584775"/>
          </a:xfrm>
          <a:prstGeom prst="rect">
            <a:avLst/>
          </a:prstGeom>
          <a:noFill/>
        </p:spPr>
        <p:txBody>
          <a:bodyPr wrap="square" rtlCol="0">
            <a:spAutoFit/>
          </a:bodyPr>
          <a:lstStyle/>
          <a:p>
            <a:r>
              <a:rPr lang="en-US" sz="3200" b="1" dirty="0">
                <a:solidFill>
                  <a:srgbClr val="FFC000"/>
                </a:solidFill>
              </a:rPr>
              <a:t>Solved Using BCG Matrix of Marketing</a:t>
            </a:r>
            <a:endParaRPr lang="en-IN" sz="3200" b="1" dirty="0">
              <a:solidFill>
                <a:srgbClr val="FFC000"/>
              </a:solidFill>
            </a:endParaRPr>
          </a:p>
        </p:txBody>
      </p:sp>
    </p:spTree>
    <p:extLst>
      <p:ext uri="{BB962C8B-B14F-4D97-AF65-F5344CB8AC3E}">
        <p14:creationId xmlns:p14="http://schemas.microsoft.com/office/powerpoint/2010/main" val="2801106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C000"/>
                </a:solidFill>
              </a:rPr>
              <a:t>Resource Allocation As Per BCG Matrix</a:t>
            </a:r>
          </a:p>
        </p:txBody>
      </p:sp>
      <p:pic>
        <p:nvPicPr>
          <p:cNvPr id="5" name="Picture 4"/>
          <p:cNvPicPr>
            <a:picLocks noChangeAspect="1"/>
          </p:cNvPicPr>
          <p:nvPr/>
        </p:nvPicPr>
        <p:blipFill>
          <a:blip r:embed="rId2"/>
          <a:stretch>
            <a:fillRect/>
          </a:stretch>
        </p:blipFill>
        <p:spPr>
          <a:xfrm>
            <a:off x="796201" y="2151436"/>
            <a:ext cx="10448863" cy="4221655"/>
          </a:xfrm>
          <a:prstGeom prst="rect">
            <a:avLst/>
          </a:prstGeom>
        </p:spPr>
      </p:pic>
    </p:spTree>
    <p:extLst>
      <p:ext uri="{BB962C8B-B14F-4D97-AF65-F5344CB8AC3E}">
        <p14:creationId xmlns:p14="http://schemas.microsoft.com/office/powerpoint/2010/main" val="1757331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C000"/>
                </a:solidFill>
              </a:rPr>
              <a:t>Last Time Allocation Calculation</a:t>
            </a:r>
          </a:p>
        </p:txBody>
      </p:sp>
      <p:sp>
        <p:nvSpPr>
          <p:cNvPr id="4" name="TextBox 3"/>
          <p:cNvSpPr txBox="1"/>
          <p:nvPr/>
        </p:nvSpPr>
        <p:spPr>
          <a:xfrm>
            <a:off x="942109" y="1690688"/>
            <a:ext cx="10598727" cy="923330"/>
          </a:xfrm>
          <a:prstGeom prst="rect">
            <a:avLst/>
          </a:prstGeom>
          <a:noFill/>
        </p:spPr>
        <p:txBody>
          <a:bodyPr wrap="square" rtlCol="0">
            <a:spAutoFit/>
          </a:bodyPr>
          <a:lstStyle/>
          <a:p>
            <a:r>
              <a:rPr lang="en-US" dirty="0"/>
              <a:t>Total Cost = 1-Net Margin</a:t>
            </a:r>
          </a:p>
          <a:p>
            <a:r>
              <a:rPr lang="en-US" dirty="0"/>
              <a:t>Variable Cost = 1-Variable Margin</a:t>
            </a:r>
          </a:p>
          <a:p>
            <a:r>
              <a:rPr lang="en-US" dirty="0"/>
              <a:t>Total Cost – Variable Cost = Fixed Cost</a:t>
            </a:r>
          </a:p>
        </p:txBody>
      </p:sp>
      <p:pic>
        <p:nvPicPr>
          <p:cNvPr id="6" name="Picture 5"/>
          <p:cNvPicPr>
            <a:picLocks noChangeAspect="1"/>
          </p:cNvPicPr>
          <p:nvPr/>
        </p:nvPicPr>
        <p:blipFill>
          <a:blip r:embed="rId2"/>
          <a:stretch>
            <a:fillRect/>
          </a:stretch>
        </p:blipFill>
        <p:spPr>
          <a:xfrm>
            <a:off x="838200" y="2715490"/>
            <a:ext cx="4793673" cy="3118685"/>
          </a:xfrm>
          <a:prstGeom prst="rect">
            <a:avLst/>
          </a:prstGeom>
        </p:spPr>
      </p:pic>
      <p:sp>
        <p:nvSpPr>
          <p:cNvPr id="7" name="TextBox 6"/>
          <p:cNvSpPr txBox="1"/>
          <p:nvPr/>
        </p:nvSpPr>
        <p:spPr>
          <a:xfrm>
            <a:off x="5735782" y="1690688"/>
            <a:ext cx="5908963" cy="923330"/>
          </a:xfrm>
          <a:prstGeom prst="rect">
            <a:avLst/>
          </a:prstGeom>
          <a:noFill/>
        </p:spPr>
        <p:txBody>
          <a:bodyPr wrap="square" rtlCol="0">
            <a:spAutoFit/>
          </a:bodyPr>
          <a:lstStyle/>
          <a:p>
            <a:r>
              <a:rPr lang="en-US" dirty="0"/>
              <a:t>Last Time Allocation</a:t>
            </a:r>
          </a:p>
          <a:p>
            <a:r>
              <a:rPr lang="en-US" dirty="0"/>
              <a:t>= (Total Cost*Top Line Contribution)/(Sum(Total Cost*Top Line Contribution))</a:t>
            </a:r>
          </a:p>
        </p:txBody>
      </p:sp>
      <p:pic>
        <p:nvPicPr>
          <p:cNvPr id="9" name="Picture 8"/>
          <p:cNvPicPr>
            <a:picLocks noChangeAspect="1"/>
          </p:cNvPicPr>
          <p:nvPr/>
        </p:nvPicPr>
        <p:blipFill>
          <a:blip r:embed="rId3"/>
          <a:stretch>
            <a:fillRect/>
          </a:stretch>
        </p:blipFill>
        <p:spPr>
          <a:xfrm>
            <a:off x="6096000" y="2715490"/>
            <a:ext cx="5842395" cy="3118685"/>
          </a:xfrm>
          <a:prstGeom prst="rect">
            <a:avLst/>
          </a:prstGeom>
        </p:spPr>
      </p:pic>
    </p:spTree>
    <p:extLst>
      <p:ext uri="{BB962C8B-B14F-4D97-AF65-F5344CB8AC3E}">
        <p14:creationId xmlns:p14="http://schemas.microsoft.com/office/powerpoint/2010/main" val="31321803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C000"/>
                </a:solidFill>
              </a:rPr>
              <a:t>Strategy For Allocation</a:t>
            </a:r>
          </a:p>
        </p:txBody>
      </p:sp>
      <p:sp>
        <p:nvSpPr>
          <p:cNvPr id="3" name="Content Placeholder 2"/>
          <p:cNvSpPr>
            <a:spLocks noGrp="1"/>
          </p:cNvSpPr>
          <p:nvPr>
            <p:ph idx="1"/>
          </p:nvPr>
        </p:nvSpPr>
        <p:spPr/>
        <p:txBody>
          <a:bodyPr>
            <a:normAutofit/>
          </a:bodyPr>
          <a:lstStyle/>
          <a:p>
            <a:r>
              <a:rPr lang="en-US" dirty="0"/>
              <a:t>Dog – Any opportunity, the resources should be withdrawn proportionately from this category, low priority.</a:t>
            </a:r>
          </a:p>
          <a:p>
            <a:r>
              <a:rPr lang="en-US" dirty="0"/>
              <a:t>Star – Allocation should be high and first priority for allocation.</a:t>
            </a:r>
          </a:p>
          <a:p>
            <a:r>
              <a:rPr lang="en-US" dirty="0"/>
              <a:t>Question Mark – Average allocation should be there, medium priority.</a:t>
            </a:r>
          </a:p>
          <a:p>
            <a:r>
              <a:rPr lang="en-US" dirty="0"/>
              <a:t>Cash Cow – Previous allocation percentage should be maintained.</a:t>
            </a:r>
          </a:p>
          <a:p>
            <a:endParaRPr lang="en-US" dirty="0"/>
          </a:p>
        </p:txBody>
      </p:sp>
    </p:spTree>
    <p:extLst>
      <p:ext uri="{BB962C8B-B14F-4D97-AF65-F5344CB8AC3E}">
        <p14:creationId xmlns:p14="http://schemas.microsoft.com/office/powerpoint/2010/main" val="38903900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DF743-B80C-48A6-9641-DAE9FF09FCF8}"/>
              </a:ext>
            </a:extLst>
          </p:cNvPr>
          <p:cNvSpPr>
            <a:spLocks noGrp="1"/>
          </p:cNvSpPr>
          <p:nvPr>
            <p:ph type="title"/>
          </p:nvPr>
        </p:nvSpPr>
        <p:spPr/>
        <p:txBody>
          <a:bodyPr/>
          <a:lstStyle/>
          <a:p>
            <a:pPr algn="ctr"/>
            <a:r>
              <a:rPr lang="en-US" b="1" dirty="0">
                <a:solidFill>
                  <a:srgbClr val="FFC000"/>
                </a:solidFill>
              </a:rPr>
              <a:t>Conclusion</a:t>
            </a:r>
            <a:endParaRPr lang="en-IN" b="1" dirty="0">
              <a:solidFill>
                <a:srgbClr val="FFC000"/>
              </a:solidFill>
            </a:endParaRPr>
          </a:p>
        </p:txBody>
      </p:sp>
      <p:sp>
        <p:nvSpPr>
          <p:cNvPr id="3" name="Content Placeholder 2">
            <a:extLst>
              <a:ext uri="{FF2B5EF4-FFF2-40B4-BE49-F238E27FC236}">
                <a16:creationId xmlns:a16="http://schemas.microsoft.com/office/drawing/2014/main" id="{5A552858-B295-4A81-9E65-41E06EF45094}"/>
              </a:ext>
            </a:extLst>
          </p:cNvPr>
          <p:cNvSpPr>
            <a:spLocks noGrp="1"/>
          </p:cNvSpPr>
          <p:nvPr>
            <p:ph idx="1"/>
          </p:nvPr>
        </p:nvSpPr>
        <p:spPr/>
        <p:txBody>
          <a:bodyPr/>
          <a:lstStyle/>
          <a:p>
            <a:r>
              <a:rPr lang="en-US" dirty="0"/>
              <a:t>So in our case, we have seen that withdrawn proportionally from “Dogs – Floor, bathroom, detergents and cloths  ” category to “Question mark – Packaging material</a:t>
            </a:r>
            <a:r>
              <a:rPr lang="en-US"/>
              <a:t>” category</a:t>
            </a:r>
            <a:endParaRPr lang="en-US" dirty="0"/>
          </a:p>
          <a:p>
            <a:r>
              <a:rPr lang="en-US" dirty="0"/>
              <a:t> since our “star – Industrial Chemicals” category was having already high allocation, so we should maintain the same very category where we have stars </a:t>
            </a:r>
          </a:p>
          <a:p>
            <a:r>
              <a:rPr lang="en-US" dirty="0"/>
              <a:t> cash cows for getting positive cash flows</a:t>
            </a:r>
          </a:p>
          <a:p>
            <a:endParaRPr lang="en-IN" dirty="0"/>
          </a:p>
        </p:txBody>
      </p:sp>
    </p:spTree>
    <p:extLst>
      <p:ext uri="{BB962C8B-B14F-4D97-AF65-F5344CB8AC3E}">
        <p14:creationId xmlns:p14="http://schemas.microsoft.com/office/powerpoint/2010/main" val="17218086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7F976-8242-4659-8176-E2A94231426D}"/>
              </a:ext>
            </a:extLst>
          </p:cNvPr>
          <p:cNvSpPr>
            <a:spLocks noGrp="1"/>
          </p:cNvSpPr>
          <p:nvPr>
            <p:ph type="title"/>
          </p:nvPr>
        </p:nvSpPr>
        <p:spPr/>
        <p:txBody>
          <a:bodyPr/>
          <a:lstStyle/>
          <a:p>
            <a:r>
              <a:rPr lang="en-IN" dirty="0" smtClean="0"/>
              <a:t>Assignment</a:t>
            </a:r>
            <a:endParaRPr lang="en-IN" b="1" u="sng" dirty="0"/>
          </a:p>
        </p:txBody>
      </p:sp>
      <p:sp>
        <p:nvSpPr>
          <p:cNvPr id="3" name="Content Placeholder 2">
            <a:extLst>
              <a:ext uri="{FF2B5EF4-FFF2-40B4-BE49-F238E27FC236}">
                <a16:creationId xmlns:a16="http://schemas.microsoft.com/office/drawing/2014/main" id="{8C0B1DE0-2E44-44EF-87FD-67EBB448F6B4}"/>
              </a:ext>
            </a:extLst>
          </p:cNvPr>
          <p:cNvSpPr>
            <a:spLocks noGrp="1"/>
          </p:cNvSpPr>
          <p:nvPr>
            <p:ph idx="1"/>
          </p:nvPr>
        </p:nvSpPr>
        <p:spPr>
          <a:xfrm>
            <a:off x="677334" y="2160589"/>
            <a:ext cx="8596668" cy="1476691"/>
          </a:xfrm>
        </p:spPr>
        <p:txBody>
          <a:bodyPr>
            <a:normAutofit fontScale="85000" lnSpcReduction="20000"/>
          </a:bodyPr>
          <a:lstStyle/>
          <a:p>
            <a:r>
              <a:rPr lang="en-IN" dirty="0"/>
              <a:t>Visit </a:t>
            </a:r>
            <a:r>
              <a:rPr lang="en-IN" dirty="0" err="1"/>
              <a:t>Wework</a:t>
            </a:r>
            <a:r>
              <a:rPr lang="en-IN" dirty="0"/>
              <a:t> website and analyse the actions of the organisation and actions it is taking to get back in the business. Also do a search on Co-Working as a category. Will be up for class discussion on 11</a:t>
            </a:r>
            <a:r>
              <a:rPr lang="en-IN" baseline="30000" dirty="0"/>
              <a:t>th</a:t>
            </a:r>
            <a:r>
              <a:rPr lang="en-IN" dirty="0"/>
              <a:t> November. A page write up with relation to concepts of marketing learnt in the past years</a:t>
            </a:r>
          </a:p>
        </p:txBody>
      </p:sp>
      <p:sp>
        <p:nvSpPr>
          <p:cNvPr id="5" name="TextBox 4">
            <a:extLst>
              <a:ext uri="{FF2B5EF4-FFF2-40B4-BE49-F238E27FC236}">
                <a16:creationId xmlns:a16="http://schemas.microsoft.com/office/drawing/2014/main" id="{D1C66074-4ED8-4A49-BE79-D00663E29132}"/>
              </a:ext>
            </a:extLst>
          </p:cNvPr>
          <p:cNvSpPr txBox="1"/>
          <p:nvPr/>
        </p:nvSpPr>
        <p:spPr>
          <a:xfrm>
            <a:off x="1018540" y="3309035"/>
            <a:ext cx="9253220" cy="2585323"/>
          </a:xfrm>
          <a:prstGeom prst="rect">
            <a:avLst/>
          </a:prstGeom>
          <a:noFill/>
        </p:spPr>
        <p:txBody>
          <a:bodyPr wrap="square">
            <a:spAutoFit/>
          </a:bodyPr>
          <a:lstStyle/>
          <a:p>
            <a:endParaRPr lang="en-IN" dirty="0"/>
          </a:p>
          <a:p>
            <a:r>
              <a:rPr lang="en-IN" dirty="0">
                <a:hlinkClick r:id="rId2"/>
              </a:rPr>
              <a:t>https://www.wework.com/ideas/worklife/returning-to-the-office-how-wework-is-making-it-happen</a:t>
            </a:r>
            <a:endParaRPr lang="en-IN" dirty="0"/>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2441734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ol Colors">
      <a:dk1>
        <a:sysClr val="windowText" lastClr="000000"/>
      </a:dk1>
      <a:lt1>
        <a:sysClr val="window" lastClr="FFFFFF"/>
      </a:lt1>
      <a:dk2>
        <a:srgbClr val="44546A"/>
      </a:dk2>
      <a:lt2>
        <a:srgbClr val="E7E6E6"/>
      </a:lt2>
      <a:accent1>
        <a:srgbClr val="2586A6"/>
      </a:accent1>
      <a:accent2>
        <a:srgbClr val="53C06F"/>
      </a:accent2>
      <a:accent3>
        <a:srgbClr val="8DC248"/>
      </a:accent3>
      <a:accent4>
        <a:srgbClr val="F09628"/>
      </a:accent4>
      <a:accent5>
        <a:srgbClr val="EE423E"/>
      </a:accent5>
      <a:accent6>
        <a:srgbClr val="C0C8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1450</TotalTime>
  <Words>1341</Words>
  <Application>Microsoft Office PowerPoint</Application>
  <PresentationFormat>Widescreen</PresentationFormat>
  <Paragraphs>209</Paragraphs>
  <Slides>23</Slides>
  <Notes>1</Notes>
  <HiddenSlides>5</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35" baseType="lpstr">
      <vt:lpstr>ＭＳ Ｐゴシック</vt:lpstr>
      <vt:lpstr>-apple-system</vt:lpstr>
      <vt:lpstr>Arial</vt:lpstr>
      <vt:lpstr>Calibri</vt:lpstr>
      <vt:lpstr>Calibri Light</vt:lpstr>
      <vt:lpstr>Open Sans</vt:lpstr>
      <vt:lpstr>Open Sans SemiBold</vt:lpstr>
      <vt:lpstr>Roboto Condensed</vt:lpstr>
      <vt:lpstr>Times New Roman</vt:lpstr>
      <vt:lpstr>Office Theme</vt:lpstr>
      <vt:lpstr>Acrobat Document</vt:lpstr>
      <vt:lpstr>Microsoft Word Document</vt:lpstr>
      <vt:lpstr>PowerPoint Presentation</vt:lpstr>
      <vt:lpstr>PowerPoint Presentation</vt:lpstr>
      <vt:lpstr>PowerPoint Presentation</vt:lpstr>
      <vt:lpstr>Ticklers – Good morning</vt:lpstr>
      <vt:lpstr>PowerPoint Presentation</vt:lpstr>
      <vt:lpstr>The mix- Product -Service</vt:lpstr>
      <vt:lpstr>Product Vs Service dominance</vt:lpstr>
      <vt:lpstr>The conundrum???</vt:lpstr>
      <vt:lpstr>PowerPoint Presentation</vt:lpstr>
      <vt:lpstr>The Production Concept </vt:lpstr>
      <vt:lpstr>The Product Concept</vt:lpstr>
      <vt:lpstr>The Selling Concept</vt:lpstr>
      <vt:lpstr>The Marketing Concept</vt:lpstr>
      <vt:lpstr>Societal Mktg</vt:lpstr>
      <vt:lpstr>PowerPoint Presentation</vt:lpstr>
      <vt:lpstr>PowerPoint Presentation</vt:lpstr>
      <vt:lpstr>BCG Matrix- Bruce Henderson- 1970</vt:lpstr>
      <vt:lpstr>PowerPoint Presentation</vt:lpstr>
      <vt:lpstr>Resource Allocation As Per BCG Matrix</vt:lpstr>
      <vt:lpstr>Last Time Allocation Calculation</vt:lpstr>
      <vt:lpstr>Strategy For Allocation</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Davinder Singh</dc:creator>
  <cp:lastModifiedBy>LAP-IT 03</cp:lastModifiedBy>
  <cp:revision>79</cp:revision>
  <dcterms:created xsi:type="dcterms:W3CDTF">2018-05-11T23:23:06Z</dcterms:created>
  <dcterms:modified xsi:type="dcterms:W3CDTF">2021-04-25T07:16:33Z</dcterms:modified>
</cp:coreProperties>
</file>