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4"/>
  </p:notesMasterIdLst>
  <p:sldIdLst>
    <p:sldId id="256" r:id="rId2"/>
    <p:sldId id="302" r:id="rId3"/>
    <p:sldId id="304" r:id="rId4"/>
    <p:sldId id="811" r:id="rId5"/>
    <p:sldId id="812" r:id="rId6"/>
    <p:sldId id="813" r:id="rId7"/>
    <p:sldId id="548" r:id="rId8"/>
    <p:sldId id="261" r:id="rId9"/>
    <p:sldId id="262" r:id="rId10"/>
    <p:sldId id="267" r:id="rId11"/>
    <p:sldId id="265" r:id="rId12"/>
    <p:sldId id="263" r:id="rId13"/>
    <p:sldId id="266" r:id="rId14"/>
    <p:sldId id="268" r:id="rId15"/>
    <p:sldId id="269" r:id="rId16"/>
    <p:sldId id="270" r:id="rId17"/>
    <p:sldId id="271" r:id="rId18"/>
    <p:sldId id="272" r:id="rId19"/>
    <p:sldId id="273" r:id="rId20"/>
    <p:sldId id="257" r:id="rId21"/>
    <p:sldId id="564" r:id="rId22"/>
    <p:sldId id="258" r:id="rId23"/>
    <p:sldId id="259" r:id="rId24"/>
    <p:sldId id="1183" r:id="rId25"/>
    <p:sldId id="275" r:id="rId26"/>
    <p:sldId id="293" r:id="rId27"/>
    <p:sldId id="563" r:id="rId28"/>
    <p:sldId id="278" r:id="rId29"/>
    <p:sldId id="281" r:id="rId30"/>
    <p:sldId id="280" r:id="rId31"/>
    <p:sldId id="283" r:id="rId32"/>
    <p:sldId id="1182" r:id="rId33"/>
    <p:sldId id="312" r:id="rId34"/>
    <p:sldId id="960" r:id="rId35"/>
    <p:sldId id="962" r:id="rId36"/>
    <p:sldId id="966" r:id="rId37"/>
    <p:sldId id="970" r:id="rId38"/>
    <p:sldId id="971" r:id="rId39"/>
    <p:sldId id="973" r:id="rId40"/>
    <p:sldId id="974" r:id="rId41"/>
    <p:sldId id="276" r:id="rId42"/>
    <p:sldId id="299" r:id="rId43"/>
    <p:sldId id="1184" r:id="rId44"/>
    <p:sldId id="285" r:id="rId45"/>
    <p:sldId id="288" r:id="rId46"/>
    <p:sldId id="289" r:id="rId47"/>
    <p:sldId id="290" r:id="rId48"/>
    <p:sldId id="292" r:id="rId49"/>
    <p:sldId id="300" r:id="rId50"/>
    <p:sldId id="297" r:id="rId51"/>
    <p:sldId id="298" r:id="rId52"/>
    <p:sldId id="296"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1569A-6F41-4332-AE92-297877E9277C}" type="datetimeFigureOut">
              <a:rPr lang="en-IN" smtClean="0"/>
              <a:t>08-02-2025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6A9DB4-D22F-44BB-8D54-15F5D39D45C3}" type="slidenum">
              <a:rPr lang="en-IN" smtClean="0"/>
              <a:t>‹#›</a:t>
            </a:fld>
            <a:endParaRPr lang="en-IN"/>
          </a:p>
        </p:txBody>
      </p:sp>
    </p:spTree>
    <p:extLst>
      <p:ext uri="{BB962C8B-B14F-4D97-AF65-F5344CB8AC3E}">
        <p14:creationId xmlns:p14="http://schemas.microsoft.com/office/powerpoint/2010/main" val="955144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E0E4F6-5C5B-4A70-9F7E-66C8CC49C4CD}" type="datetimeFigureOut">
              <a:rPr lang="en-IN" smtClean="0"/>
              <a:t>08-02-2025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2C7A6B-18A9-46D9-89B7-61AE161F86E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304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E0E4F6-5C5B-4A70-9F7E-66C8CC49C4CD}" type="datetimeFigureOut">
              <a:rPr lang="en-IN" smtClean="0"/>
              <a:t>08-02-2025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2C7A6B-18A9-46D9-89B7-61AE161F86E5}" type="slidenum">
              <a:rPr lang="en-IN" smtClean="0"/>
              <a:t>‹#›</a:t>
            </a:fld>
            <a:endParaRPr lang="en-IN"/>
          </a:p>
        </p:txBody>
      </p:sp>
    </p:spTree>
    <p:extLst>
      <p:ext uri="{BB962C8B-B14F-4D97-AF65-F5344CB8AC3E}">
        <p14:creationId xmlns:p14="http://schemas.microsoft.com/office/powerpoint/2010/main" val="2790658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E0E4F6-5C5B-4A70-9F7E-66C8CC49C4CD}" type="datetimeFigureOut">
              <a:rPr lang="en-IN" smtClean="0"/>
              <a:t>08-02-2025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2C7A6B-18A9-46D9-89B7-61AE161F86E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619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E0E4F6-5C5B-4A70-9F7E-66C8CC49C4CD}" type="datetimeFigureOut">
              <a:rPr lang="en-IN" smtClean="0"/>
              <a:t>08-02-2025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42C7A6B-18A9-46D9-89B7-61AE161F86E5}" type="slidenum">
              <a:rPr lang="en-IN" smtClean="0"/>
              <a:t>‹#›</a:t>
            </a:fld>
            <a:endParaRPr lang="en-IN"/>
          </a:p>
        </p:txBody>
      </p:sp>
    </p:spTree>
    <p:extLst>
      <p:ext uri="{BB962C8B-B14F-4D97-AF65-F5344CB8AC3E}">
        <p14:creationId xmlns:p14="http://schemas.microsoft.com/office/powerpoint/2010/main" val="640187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E0E4F6-5C5B-4A70-9F7E-66C8CC49C4CD}" type="datetimeFigureOut">
              <a:rPr lang="en-IN" smtClean="0"/>
              <a:t>08-02-2025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42C7A6B-18A9-46D9-89B7-61AE161F86E5}" type="slidenum">
              <a:rPr lang="en-IN" smtClean="0"/>
              <a:t>‹#›</a:t>
            </a:fld>
            <a:endParaRPr lang="en-IN"/>
          </a:p>
        </p:txBody>
      </p:sp>
    </p:spTree>
    <p:extLst>
      <p:ext uri="{BB962C8B-B14F-4D97-AF65-F5344CB8AC3E}">
        <p14:creationId xmlns:p14="http://schemas.microsoft.com/office/powerpoint/2010/main" val="3140599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E0E4F6-5C5B-4A70-9F7E-66C8CC49C4CD}" type="datetimeFigureOut">
              <a:rPr lang="en-IN" smtClean="0"/>
              <a:t>08-02-2025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42C7A6B-18A9-46D9-89B7-61AE161F86E5}" type="slidenum">
              <a:rPr lang="en-IN" smtClean="0"/>
              <a:t>‹#›</a:t>
            </a:fld>
            <a:endParaRPr lang="en-IN"/>
          </a:p>
        </p:txBody>
      </p:sp>
    </p:spTree>
    <p:extLst>
      <p:ext uri="{BB962C8B-B14F-4D97-AF65-F5344CB8AC3E}">
        <p14:creationId xmlns:p14="http://schemas.microsoft.com/office/powerpoint/2010/main" val="281523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3E0E4F6-5C5B-4A70-9F7E-66C8CC49C4CD}" type="datetimeFigureOut">
              <a:rPr lang="en-IN" smtClean="0"/>
              <a:t>08-02-2025</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742C7A6B-18A9-46D9-89B7-61AE161F86E5}" type="slidenum">
              <a:rPr lang="en-IN" smtClean="0"/>
              <a:t>‹#›</a:t>
            </a:fld>
            <a:endParaRPr lang="en-IN"/>
          </a:p>
        </p:txBody>
      </p:sp>
    </p:spTree>
    <p:extLst>
      <p:ext uri="{BB962C8B-B14F-4D97-AF65-F5344CB8AC3E}">
        <p14:creationId xmlns:p14="http://schemas.microsoft.com/office/powerpoint/2010/main" val="179586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3E0E4F6-5C5B-4A70-9F7E-66C8CC49C4CD}" type="datetimeFigureOut">
              <a:rPr lang="en-IN" smtClean="0"/>
              <a:t>08-02-2025</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42C7A6B-18A9-46D9-89B7-61AE161F86E5}" type="slidenum">
              <a:rPr lang="en-IN" smtClean="0"/>
              <a:t>‹#›</a:t>
            </a:fld>
            <a:endParaRPr lang="en-IN"/>
          </a:p>
        </p:txBody>
      </p:sp>
    </p:spTree>
    <p:extLst>
      <p:ext uri="{BB962C8B-B14F-4D97-AF65-F5344CB8AC3E}">
        <p14:creationId xmlns:p14="http://schemas.microsoft.com/office/powerpoint/2010/main" val="1352865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3E0E4F6-5C5B-4A70-9F7E-66C8CC49C4CD}" type="datetimeFigureOut">
              <a:rPr lang="en-IN" smtClean="0"/>
              <a:t>08-02-2025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42C7A6B-18A9-46D9-89B7-61AE161F86E5}" type="slidenum">
              <a:rPr lang="en-IN" smtClean="0"/>
              <a:t>‹#›</a:t>
            </a:fld>
            <a:endParaRPr lang="en-IN"/>
          </a:p>
        </p:txBody>
      </p:sp>
    </p:spTree>
    <p:extLst>
      <p:ext uri="{BB962C8B-B14F-4D97-AF65-F5344CB8AC3E}">
        <p14:creationId xmlns:p14="http://schemas.microsoft.com/office/powerpoint/2010/main" val="3503309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E0E4F6-5C5B-4A70-9F7E-66C8CC49C4CD}" type="datetimeFigureOut">
              <a:rPr lang="en-IN" smtClean="0"/>
              <a:t>08-02-2025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2C7A6B-18A9-46D9-89B7-61AE161F86E5}" type="slidenum">
              <a:rPr lang="en-IN" smtClean="0"/>
              <a:t>‹#›</a:t>
            </a:fld>
            <a:endParaRPr lang="en-IN"/>
          </a:p>
        </p:txBody>
      </p:sp>
    </p:spTree>
    <p:extLst>
      <p:ext uri="{BB962C8B-B14F-4D97-AF65-F5344CB8AC3E}">
        <p14:creationId xmlns:p14="http://schemas.microsoft.com/office/powerpoint/2010/main" val="3487260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E0E4F6-5C5B-4A70-9F7E-66C8CC49C4CD}" type="datetimeFigureOut">
              <a:rPr lang="en-IN" smtClean="0"/>
              <a:t>08-02-2025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2C7A6B-18A9-46D9-89B7-61AE161F86E5}" type="slidenum">
              <a:rPr lang="en-IN" smtClean="0"/>
              <a:t>‹#›</a:t>
            </a:fld>
            <a:endParaRPr lang="en-IN"/>
          </a:p>
        </p:txBody>
      </p:sp>
    </p:spTree>
    <p:extLst>
      <p:ext uri="{BB962C8B-B14F-4D97-AF65-F5344CB8AC3E}">
        <p14:creationId xmlns:p14="http://schemas.microsoft.com/office/powerpoint/2010/main" val="704201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fld id="{43C369CA-5C6A-4F2F-83D7-C4D2DBA9D4C9}" type="datetime1">
              <a:rPr lang="en-US"/>
              <a:pPr>
                <a:defRPr/>
              </a:pPr>
              <a:t>2/8/2025</a:t>
            </a:fld>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74CB6BFF-3E0D-466C-8810-CDF407685D71}" type="slidenum">
              <a:rPr lang="en-US"/>
              <a:pPr>
                <a:defRPr/>
              </a:pPr>
              <a:t>‹#›</a:t>
            </a:fld>
            <a:endParaRPr lang="en-US"/>
          </a:p>
        </p:txBody>
      </p:sp>
    </p:spTree>
    <p:extLst>
      <p:ext uri="{BB962C8B-B14F-4D97-AF65-F5344CB8AC3E}">
        <p14:creationId xmlns:p14="http://schemas.microsoft.com/office/powerpoint/2010/main" val="1599589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3E0E4F6-5C5B-4A70-9F7E-66C8CC49C4CD}" type="datetimeFigureOut">
              <a:rPr lang="en-IN" smtClean="0"/>
              <a:t>08-02-2025</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42C7A6B-18A9-46D9-89B7-61AE161F86E5}"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1874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tradingeconomics.com/india/government-bond-yield"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nseindia.com/"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CDB57-FD57-4DC2-BC6F-D1807B7D018E}"/>
              </a:ext>
            </a:extLst>
          </p:cNvPr>
          <p:cNvSpPr>
            <a:spLocks noGrp="1"/>
          </p:cNvSpPr>
          <p:nvPr>
            <p:ph type="ctrTitle"/>
          </p:nvPr>
        </p:nvSpPr>
        <p:spPr>
          <a:xfrm>
            <a:off x="1097280" y="758952"/>
            <a:ext cx="10058400" cy="3566160"/>
          </a:xfrm>
        </p:spPr>
        <p:txBody>
          <a:bodyPr>
            <a:normAutofit/>
          </a:bodyPr>
          <a:lstStyle/>
          <a:p>
            <a:r>
              <a:rPr lang="en-IN" sz="6000" dirty="0">
                <a:latin typeface="Times New Roman" panose="02020603050405020304" pitchFamily="18" charset="0"/>
                <a:cs typeface="Times New Roman" panose="02020603050405020304" pitchFamily="18" charset="0"/>
              </a:rPr>
              <a:t>Valuing Bonds</a:t>
            </a:r>
          </a:p>
        </p:txBody>
      </p:sp>
    </p:spTree>
    <p:extLst>
      <p:ext uri="{BB962C8B-B14F-4D97-AF65-F5344CB8AC3E}">
        <p14:creationId xmlns:p14="http://schemas.microsoft.com/office/powerpoint/2010/main" val="3265596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r>
              <a:rPr lang="en-US" dirty="0">
                <a:solidFill>
                  <a:schemeClr val="tx1"/>
                </a:solidFill>
              </a:rPr>
              <a:t>Basics</a:t>
            </a:r>
          </a:p>
        </p:txBody>
      </p:sp>
      <p:sp>
        <p:nvSpPr>
          <p:cNvPr id="10245" name="Rectangle 3"/>
          <p:cNvSpPr>
            <a:spLocks noGrp="1" noChangeArrowheads="1"/>
          </p:cNvSpPr>
          <p:nvPr>
            <p:ph idx="1"/>
          </p:nvPr>
        </p:nvSpPr>
        <p:spPr/>
        <p:txBody>
          <a:bodyPr>
            <a:normAutofit/>
          </a:bodyPr>
          <a:lstStyle/>
          <a:p>
            <a:pPr eaLnBrk="1" hangingPunct="1"/>
            <a:r>
              <a:rPr lang="en-US" sz="2400" dirty="0">
                <a:solidFill>
                  <a:schemeClr val="tx1"/>
                </a:solidFill>
                <a:latin typeface="Times New Roman" panose="02020603050405020304" pitchFamily="18" charset="0"/>
                <a:cs typeface="Times New Roman" panose="02020603050405020304" pitchFamily="18" charset="0"/>
              </a:rPr>
              <a:t>What is debt?</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It is a </a:t>
            </a:r>
            <a:r>
              <a:rPr lang="en-US" sz="2400" dirty="0">
                <a:solidFill>
                  <a:srgbClr val="FF0000"/>
                </a:solidFill>
                <a:latin typeface="Times New Roman" panose="02020603050405020304" pitchFamily="18" charset="0"/>
                <a:cs typeface="Times New Roman" panose="02020603050405020304" pitchFamily="18" charset="0"/>
              </a:rPr>
              <a:t>financial claim</a:t>
            </a:r>
            <a:r>
              <a:rPr lang="en-US" sz="2400" dirty="0">
                <a:latin typeface="Times New Roman" panose="02020603050405020304" pitchFamily="18" charset="0"/>
                <a:cs typeface="Times New Roman" panose="02020603050405020304" pitchFamily="18" charset="0"/>
              </a:rPr>
              <a:t>.</a:t>
            </a:r>
          </a:p>
          <a:p>
            <a:pPr eaLnBrk="1" hangingPunct="1"/>
            <a:r>
              <a:rPr lang="en-US" sz="2400" dirty="0">
                <a:solidFill>
                  <a:schemeClr val="tx1"/>
                </a:solidFill>
                <a:latin typeface="Times New Roman" panose="02020603050405020304" pitchFamily="18" charset="0"/>
                <a:cs typeface="Times New Roman" panose="02020603050405020304" pitchFamily="18" charset="0"/>
              </a:rPr>
              <a:t>Who issues it?</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The borrower of funds</a:t>
            </a:r>
          </a:p>
          <a:p>
            <a:pPr lvl="2" eaLnBrk="1" hangingPunct="1"/>
            <a:r>
              <a:rPr lang="en-US" sz="2400" dirty="0">
                <a:solidFill>
                  <a:schemeClr val="tx1"/>
                </a:solidFill>
                <a:latin typeface="Times New Roman" panose="02020603050405020304" pitchFamily="18" charset="0"/>
                <a:cs typeface="Times New Roman" panose="02020603050405020304" pitchFamily="18" charset="0"/>
              </a:rPr>
              <a:t>For whom it is a </a:t>
            </a:r>
            <a:r>
              <a:rPr lang="en-US" sz="2400" dirty="0">
                <a:solidFill>
                  <a:srgbClr val="FF0000"/>
                </a:solidFill>
                <a:latin typeface="Times New Roman" panose="02020603050405020304" pitchFamily="18" charset="0"/>
                <a:cs typeface="Times New Roman" panose="02020603050405020304" pitchFamily="18" charset="0"/>
              </a:rPr>
              <a:t>liability</a:t>
            </a:r>
          </a:p>
          <a:p>
            <a:pPr eaLnBrk="1" hangingPunct="1"/>
            <a:r>
              <a:rPr lang="en-US" sz="2400" dirty="0">
                <a:solidFill>
                  <a:schemeClr val="tx1"/>
                </a:solidFill>
                <a:latin typeface="Times New Roman" panose="02020603050405020304" pitchFamily="18" charset="0"/>
                <a:cs typeface="Times New Roman" panose="02020603050405020304" pitchFamily="18" charset="0"/>
              </a:rPr>
              <a:t>Who holds it?</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The lender of funds</a:t>
            </a:r>
          </a:p>
          <a:p>
            <a:pPr lvl="2" eaLnBrk="1" hangingPunct="1"/>
            <a:r>
              <a:rPr lang="en-US" sz="2400" dirty="0">
                <a:solidFill>
                  <a:schemeClr val="tx1"/>
                </a:solidFill>
                <a:latin typeface="Times New Roman" panose="02020603050405020304" pitchFamily="18" charset="0"/>
                <a:cs typeface="Times New Roman" panose="02020603050405020304" pitchFamily="18" charset="0"/>
              </a:rPr>
              <a:t>For whom it is an </a:t>
            </a:r>
            <a:r>
              <a:rPr lang="en-US" sz="2400" dirty="0">
                <a:solidFill>
                  <a:srgbClr val="FF0000"/>
                </a:solidFill>
                <a:latin typeface="Times New Roman" panose="02020603050405020304" pitchFamily="18" charset="0"/>
                <a:cs typeface="Times New Roman" panose="02020603050405020304" pitchFamily="18" charset="0"/>
              </a:rPr>
              <a:t>asset</a:t>
            </a:r>
          </a:p>
        </p:txBody>
      </p:sp>
      <p:sp>
        <p:nvSpPr>
          <p:cNvPr id="10242" name="Date Placeholder 3"/>
          <p:cNvSpPr>
            <a:spLocks noGrp="1"/>
          </p:cNvSpPr>
          <p:nvPr>
            <p:ph type="dt" sz="half" idx="10"/>
          </p:nvPr>
        </p:nvSpPr>
        <p:spPr>
          <a:noFill/>
        </p:spPr>
        <p:txBody>
          <a:bodyPr/>
          <a:lstStyle/>
          <a:p>
            <a:fld id="{18BB3208-327B-4912-B01F-8D51E16A68F8}" type="datetime1">
              <a:rPr lang="en-US" smtClean="0"/>
              <a:pPr/>
              <a:t>2/8/2025</a:t>
            </a:fld>
            <a:endParaRPr lang="en-US"/>
          </a:p>
        </p:txBody>
      </p:sp>
      <p:sp>
        <p:nvSpPr>
          <p:cNvPr id="10243" name="Slide Number Placeholder 5"/>
          <p:cNvSpPr>
            <a:spLocks noGrp="1"/>
          </p:cNvSpPr>
          <p:nvPr>
            <p:ph type="sldNum" sz="quarter" idx="12"/>
          </p:nvPr>
        </p:nvSpPr>
        <p:spPr>
          <a:noFill/>
        </p:spPr>
        <p:txBody>
          <a:bodyPr/>
          <a:lstStyle/>
          <a:p>
            <a:fld id="{B2D6E904-5585-44CC-BFA1-A34E93A8ECCF}"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1066800" y="210403"/>
            <a:ext cx="10058400" cy="1450757"/>
          </a:xfrm>
        </p:spPr>
        <p:txBody>
          <a:bodyPr/>
          <a:lstStyle/>
          <a:p>
            <a:pPr eaLnBrk="1" hangingPunct="1"/>
            <a:r>
              <a:rPr lang="en-US" dirty="0"/>
              <a:t>Basics (</a:t>
            </a:r>
            <a:r>
              <a:rPr lang="en-US" dirty="0" err="1"/>
              <a:t>Cont</a:t>
            </a:r>
            <a:r>
              <a:rPr lang="en-US" dirty="0"/>
              <a:t>…)</a:t>
            </a:r>
          </a:p>
        </p:txBody>
      </p:sp>
      <p:sp>
        <p:nvSpPr>
          <p:cNvPr id="11269" name="Rectangle 3"/>
          <p:cNvSpPr>
            <a:spLocks noGrp="1" noChangeArrowheads="1"/>
          </p:cNvSpPr>
          <p:nvPr>
            <p:ph idx="1"/>
          </p:nvPr>
        </p:nvSpPr>
        <p:spPr>
          <a:xfrm>
            <a:off x="1097279" y="1832213"/>
            <a:ext cx="10115203" cy="5363243"/>
          </a:xfrm>
        </p:spPr>
        <p:txBody>
          <a:bodyPr>
            <a:noAutofit/>
          </a:bodyPr>
          <a:lstStyle/>
          <a:p>
            <a:pPr eaLnBrk="1" hangingPunct="1"/>
            <a:r>
              <a:rPr lang="en-US" sz="2400" dirty="0">
                <a:solidFill>
                  <a:schemeClr val="tx1"/>
                </a:solidFill>
                <a:latin typeface="Times New Roman" panose="02020603050405020304" pitchFamily="18" charset="0"/>
                <a:cs typeface="Times New Roman" panose="02020603050405020304" pitchFamily="18" charset="0"/>
              </a:rPr>
              <a:t>Difference between debt and equity?</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Debt does not confer ownership rights</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It is merely an </a:t>
            </a:r>
            <a:r>
              <a:rPr lang="en-US" sz="2400" b="1" dirty="0">
                <a:solidFill>
                  <a:schemeClr val="tx1"/>
                </a:solidFill>
                <a:latin typeface="Times New Roman" panose="02020603050405020304" pitchFamily="18" charset="0"/>
                <a:cs typeface="Times New Roman" panose="02020603050405020304" pitchFamily="18" charset="0"/>
              </a:rPr>
              <a:t>IOU</a:t>
            </a:r>
          </a:p>
          <a:p>
            <a:pPr lvl="2" eaLnBrk="1" hangingPunct="1"/>
            <a:r>
              <a:rPr lang="en-US" sz="2400" dirty="0">
                <a:solidFill>
                  <a:schemeClr val="tx1"/>
                </a:solidFill>
                <a:latin typeface="Times New Roman" panose="02020603050405020304" pitchFamily="18" charset="0"/>
                <a:cs typeface="Times New Roman" panose="02020603050405020304" pitchFamily="18" charset="0"/>
              </a:rPr>
              <a:t>A promise to pay interest at periodic intervals (contractual obligations)</a:t>
            </a:r>
          </a:p>
          <a:p>
            <a:pPr lvl="2" eaLnBrk="1" hangingPunct="1"/>
            <a:r>
              <a:rPr lang="en-US" sz="2400" dirty="0">
                <a:solidFill>
                  <a:schemeClr val="tx1"/>
                </a:solidFill>
                <a:latin typeface="Times New Roman" panose="02020603050405020304" pitchFamily="18" charset="0"/>
                <a:cs typeface="Times New Roman" panose="02020603050405020304" pitchFamily="18" charset="0"/>
              </a:rPr>
              <a:t>And to repay the principal at a pre-specified maturity date.</a:t>
            </a:r>
          </a:p>
          <a:p>
            <a:pPr lvl="1"/>
            <a:r>
              <a:rPr lang="en-US" sz="2400" dirty="0">
                <a:solidFill>
                  <a:schemeClr val="tx1"/>
                </a:solidFill>
                <a:latin typeface="Times New Roman" panose="02020603050405020304" pitchFamily="18" charset="0"/>
                <a:cs typeface="Times New Roman" panose="02020603050405020304" pitchFamily="18" charset="0"/>
              </a:rPr>
              <a:t>It usually has a finite life span</a:t>
            </a:r>
          </a:p>
          <a:p>
            <a:pPr lvl="2"/>
            <a:r>
              <a:rPr lang="en-US" sz="2400" dirty="0">
                <a:solidFill>
                  <a:schemeClr val="tx1"/>
                </a:solidFill>
                <a:latin typeface="Times New Roman" panose="02020603050405020304" pitchFamily="18" charset="0"/>
                <a:cs typeface="Times New Roman" panose="02020603050405020304" pitchFamily="18" charset="0"/>
              </a:rPr>
              <a:t>Borrowers are required to make payments irrespective of their financial performance</a:t>
            </a:r>
          </a:p>
          <a:p>
            <a:r>
              <a:rPr lang="en-US" sz="2400" dirty="0">
                <a:solidFill>
                  <a:schemeClr val="tx1"/>
                </a:solidFill>
                <a:latin typeface="Times New Roman" panose="02020603050405020304" pitchFamily="18" charset="0"/>
                <a:cs typeface="Times New Roman" panose="02020603050405020304" pitchFamily="18" charset="0"/>
              </a:rPr>
              <a:t>Interest payments to be made before any dividends for equity holders.</a:t>
            </a:r>
          </a:p>
          <a:p>
            <a:pPr lvl="2"/>
            <a:r>
              <a:rPr lang="en-US" sz="2400" dirty="0">
                <a:solidFill>
                  <a:schemeClr val="tx1"/>
                </a:solidFill>
                <a:latin typeface="Times New Roman" panose="02020603050405020304" pitchFamily="18" charset="0"/>
                <a:cs typeface="Times New Roman" panose="02020603050405020304" pitchFamily="18" charset="0"/>
              </a:rPr>
              <a:t>In the event of liquidation, the claims of debt holders must be settled first</a:t>
            </a:r>
          </a:p>
        </p:txBody>
      </p:sp>
      <p:sp>
        <p:nvSpPr>
          <p:cNvPr id="11266" name="Date Placeholder 3"/>
          <p:cNvSpPr>
            <a:spLocks noGrp="1"/>
          </p:cNvSpPr>
          <p:nvPr>
            <p:ph type="dt" sz="half" idx="10"/>
          </p:nvPr>
        </p:nvSpPr>
        <p:spPr>
          <a:noFill/>
        </p:spPr>
        <p:txBody>
          <a:bodyPr/>
          <a:lstStyle/>
          <a:p>
            <a:fld id="{41061169-337E-426F-838F-7B4F3F90F7E9}" type="datetime1">
              <a:rPr lang="en-US" smtClean="0"/>
              <a:pPr/>
              <a:t>2/8/2025</a:t>
            </a:fld>
            <a:endParaRPr lang="en-US" dirty="0"/>
          </a:p>
        </p:txBody>
      </p:sp>
      <p:sp>
        <p:nvSpPr>
          <p:cNvPr id="11267" name="Slide Number Placeholder 5"/>
          <p:cNvSpPr>
            <a:spLocks noGrp="1"/>
          </p:cNvSpPr>
          <p:nvPr>
            <p:ph type="sldNum" sz="quarter" idx="12"/>
          </p:nvPr>
        </p:nvSpPr>
        <p:spPr>
          <a:noFill/>
        </p:spPr>
        <p:txBody>
          <a:bodyPr/>
          <a:lstStyle/>
          <a:p>
            <a:fld id="{6889DF9C-5A01-43E0-A113-4F24A8358352}"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dirty="0">
                <a:latin typeface="Times New Roman" panose="02020603050405020304" pitchFamily="18" charset="0"/>
                <a:cs typeface="Times New Roman" panose="02020603050405020304" pitchFamily="18" charset="0"/>
              </a:rPr>
              <a:t>Fixed Income Securities</a:t>
            </a:r>
          </a:p>
        </p:txBody>
      </p:sp>
      <p:sp>
        <p:nvSpPr>
          <p:cNvPr id="13315" name="Content Placeholder 2"/>
          <p:cNvSpPr>
            <a:spLocks noGrp="1"/>
          </p:cNvSpPr>
          <p:nvPr>
            <p:ph idx="1"/>
          </p:nvPr>
        </p:nvSpPr>
        <p:spPr/>
        <p:txBody>
          <a:bodyPr>
            <a:normAutofit/>
          </a:bodyPr>
          <a:lstStyle/>
          <a:p>
            <a:pPr eaLnBrk="1" hangingPunct="1"/>
            <a:r>
              <a:rPr lang="en-US" sz="2400" dirty="0">
                <a:solidFill>
                  <a:schemeClr val="tx1"/>
                </a:solidFill>
                <a:latin typeface="Times New Roman" panose="02020603050405020304" pitchFamily="18" charset="0"/>
                <a:cs typeface="Times New Roman" panose="02020603050405020304" pitchFamily="18" charset="0"/>
              </a:rPr>
              <a:t>Bonds and debentures are termed as </a:t>
            </a:r>
            <a:r>
              <a:rPr lang="en-US" sz="2400" b="1" dirty="0">
                <a:solidFill>
                  <a:schemeClr val="tx1"/>
                </a:solidFill>
                <a:latin typeface="Times New Roman" panose="02020603050405020304" pitchFamily="18" charset="0"/>
                <a:cs typeface="Times New Roman" panose="02020603050405020304" pitchFamily="18" charset="0"/>
              </a:rPr>
              <a:t>Fixed Income Securities</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Once the rate of interest is set at the onset of the period for which it is due </a:t>
            </a:r>
          </a:p>
          <a:p>
            <a:pPr lvl="2" eaLnBrk="1" hangingPunct="1"/>
            <a:r>
              <a:rPr lang="en-US" sz="2400" dirty="0">
                <a:solidFill>
                  <a:schemeClr val="tx1"/>
                </a:solidFill>
                <a:latin typeface="Times New Roman" panose="02020603050405020304" pitchFamily="18" charset="0"/>
                <a:cs typeface="Times New Roman" panose="02020603050405020304" pitchFamily="18" charset="0"/>
              </a:rPr>
              <a:t>It is not a function of the profitability of the firm </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Failure to pay the promised interest will tantamount to default </a:t>
            </a:r>
          </a:p>
        </p:txBody>
      </p:sp>
      <p:sp>
        <p:nvSpPr>
          <p:cNvPr id="13316" name="Date Placeholder 3"/>
          <p:cNvSpPr>
            <a:spLocks noGrp="1"/>
          </p:cNvSpPr>
          <p:nvPr>
            <p:ph type="dt" sz="half" idx="10"/>
          </p:nvPr>
        </p:nvSpPr>
        <p:spPr>
          <a:noFill/>
        </p:spPr>
        <p:txBody>
          <a:bodyPr/>
          <a:lstStyle/>
          <a:p>
            <a:fld id="{1BB3B7C2-C424-4878-BB55-BF0E28C1B7D8}" type="datetime1">
              <a:rPr lang="en-US" smtClean="0"/>
              <a:pPr/>
              <a:t>2/8/2025</a:t>
            </a:fld>
            <a:endParaRPr lang="en-US" dirty="0"/>
          </a:p>
        </p:txBody>
      </p:sp>
      <p:sp>
        <p:nvSpPr>
          <p:cNvPr id="13317" name="Slide Number Placeholder 4"/>
          <p:cNvSpPr>
            <a:spLocks noGrp="1"/>
          </p:cNvSpPr>
          <p:nvPr>
            <p:ph type="sldNum" sz="quarter" idx="12"/>
          </p:nvPr>
        </p:nvSpPr>
        <p:spPr>
          <a:noFill/>
        </p:spPr>
        <p:txBody>
          <a:bodyPr/>
          <a:lstStyle/>
          <a:p>
            <a:fld id="{FDED6BE4-C8DC-4228-BA09-8583B7DE57E4}"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a:latin typeface="Times New Roman" panose="02020603050405020304" pitchFamily="18" charset="0"/>
                <a:cs typeface="Times New Roman" panose="02020603050405020304" pitchFamily="18" charset="0"/>
              </a:rPr>
              <a:t>Basics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p>
        </p:txBody>
      </p:sp>
      <p:sp>
        <p:nvSpPr>
          <p:cNvPr id="14339" name="Content Placeholder 2"/>
          <p:cNvSpPr>
            <a:spLocks noGrp="1"/>
          </p:cNvSpPr>
          <p:nvPr>
            <p:ph idx="1"/>
          </p:nvPr>
        </p:nvSpPr>
        <p:spPr/>
        <p:txBody>
          <a:bodyPr>
            <a:normAutofit/>
          </a:bodyPr>
          <a:lstStyle/>
          <a:p>
            <a:pPr eaLnBrk="1" hangingPunct="1"/>
            <a:r>
              <a:rPr lang="en-US" sz="2400" dirty="0">
                <a:solidFill>
                  <a:schemeClr val="tx1"/>
                </a:solidFill>
                <a:latin typeface="Times New Roman" panose="02020603050405020304" pitchFamily="18" charset="0"/>
                <a:cs typeface="Times New Roman" panose="02020603050405020304" pitchFamily="18" charset="0"/>
              </a:rPr>
              <a:t>Bonds may be secured or unsecured </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Unsecured debt securities are termed as Debentures in the US </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Unsecured means no specific assets have been earmarked as collateral </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Secured debt requires the firm to earmark specific assets as collateral </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Secured debt holders enjoy priority from the standpoint of payments</a:t>
            </a:r>
          </a:p>
        </p:txBody>
      </p:sp>
      <p:sp>
        <p:nvSpPr>
          <p:cNvPr id="14340" name="Date Placeholder 3"/>
          <p:cNvSpPr>
            <a:spLocks noGrp="1"/>
          </p:cNvSpPr>
          <p:nvPr>
            <p:ph type="dt" sz="half" idx="10"/>
          </p:nvPr>
        </p:nvSpPr>
        <p:spPr>
          <a:noFill/>
        </p:spPr>
        <p:txBody>
          <a:bodyPr/>
          <a:lstStyle/>
          <a:p>
            <a:fld id="{3E37FC01-28B9-4A3E-A91E-39E933BC2A6B}" type="datetime1">
              <a:rPr lang="en-US" smtClean="0"/>
              <a:pPr/>
              <a:t>2/8/2025</a:t>
            </a:fld>
            <a:endParaRPr lang="en-US"/>
          </a:p>
        </p:txBody>
      </p:sp>
      <p:sp>
        <p:nvSpPr>
          <p:cNvPr id="14341" name="Slide Number Placeholder 4"/>
          <p:cNvSpPr>
            <a:spLocks noGrp="1"/>
          </p:cNvSpPr>
          <p:nvPr>
            <p:ph type="sldNum" sz="quarter" idx="12"/>
          </p:nvPr>
        </p:nvSpPr>
        <p:spPr>
          <a:noFill/>
        </p:spPr>
        <p:txBody>
          <a:bodyPr/>
          <a:lstStyle/>
          <a:p>
            <a:fld id="{B45ADDD9-2523-4BD5-9081-C69FBF26D925}"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a:latin typeface="Times New Roman" panose="02020603050405020304" pitchFamily="18" charset="0"/>
                <a:cs typeface="Times New Roman" panose="02020603050405020304" pitchFamily="18" charset="0"/>
              </a:rPr>
              <a:t>Basics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p>
        </p:txBody>
      </p:sp>
      <p:sp>
        <p:nvSpPr>
          <p:cNvPr id="15363" name="Content Placeholder 2"/>
          <p:cNvSpPr>
            <a:spLocks noGrp="1"/>
          </p:cNvSpPr>
          <p:nvPr>
            <p:ph idx="1"/>
          </p:nvPr>
        </p:nvSpPr>
        <p:spPr/>
        <p:txBody>
          <a:bodyPr>
            <a:normAutofit/>
          </a:bodyPr>
          <a:lstStyle/>
          <a:p>
            <a:pPr eaLnBrk="1" hangingPunct="1"/>
            <a:r>
              <a:rPr lang="en-US" sz="2400" dirty="0">
                <a:solidFill>
                  <a:schemeClr val="tx1"/>
                </a:solidFill>
                <a:latin typeface="Times New Roman" panose="02020603050405020304" pitchFamily="18" charset="0"/>
                <a:cs typeface="Times New Roman" panose="02020603050405020304" pitchFamily="18" charset="0"/>
              </a:rPr>
              <a:t>Debt securities may be negotiable or non-negotiable </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Negotiable securities can be traded in the secondary market</a:t>
            </a:r>
          </a:p>
          <a:p>
            <a:pPr lvl="2" eaLnBrk="1" hangingPunct="1"/>
            <a:r>
              <a:rPr lang="en-US" sz="2400" dirty="0">
                <a:solidFill>
                  <a:schemeClr val="tx1"/>
                </a:solidFill>
                <a:latin typeface="Times New Roman" panose="02020603050405020304" pitchFamily="18" charset="0"/>
                <a:cs typeface="Times New Roman" panose="02020603050405020304" pitchFamily="18" charset="0"/>
              </a:rPr>
              <a:t>Can be endorsed by one party in favor of another </a:t>
            </a:r>
          </a:p>
          <a:p>
            <a:pPr lvl="1" eaLnBrk="1" hangingPunct="1"/>
            <a:r>
              <a:rPr lang="en-US" sz="2400" dirty="0">
                <a:solidFill>
                  <a:schemeClr val="tx1"/>
                </a:solidFill>
                <a:latin typeface="Times New Roman" panose="02020603050405020304" pitchFamily="18" charset="0"/>
                <a:cs typeface="Times New Roman" panose="02020603050405020304" pitchFamily="18" charset="0"/>
              </a:rPr>
              <a:t>Examples of non-negotiable debt securities</a:t>
            </a:r>
          </a:p>
          <a:p>
            <a:pPr lvl="2" eaLnBrk="1" hangingPunct="1"/>
            <a:r>
              <a:rPr lang="en-US" sz="2400" dirty="0">
                <a:solidFill>
                  <a:schemeClr val="tx1"/>
                </a:solidFill>
                <a:latin typeface="Times New Roman" panose="02020603050405020304" pitchFamily="18" charset="0"/>
                <a:cs typeface="Times New Roman" panose="02020603050405020304" pitchFamily="18" charset="0"/>
              </a:rPr>
              <a:t>National savings certificates </a:t>
            </a:r>
          </a:p>
          <a:p>
            <a:pPr lvl="2" eaLnBrk="1" hangingPunct="1"/>
            <a:r>
              <a:rPr lang="en-US" sz="2400" dirty="0">
                <a:solidFill>
                  <a:schemeClr val="tx1"/>
                </a:solidFill>
                <a:latin typeface="Times New Roman" panose="02020603050405020304" pitchFamily="18" charset="0"/>
                <a:cs typeface="Times New Roman" panose="02020603050405020304" pitchFamily="18" charset="0"/>
              </a:rPr>
              <a:t>Conventional Time or Fixed deposits </a:t>
            </a:r>
          </a:p>
        </p:txBody>
      </p:sp>
      <p:sp>
        <p:nvSpPr>
          <p:cNvPr id="15364" name="Date Placeholder 3"/>
          <p:cNvSpPr>
            <a:spLocks noGrp="1"/>
          </p:cNvSpPr>
          <p:nvPr>
            <p:ph type="dt" sz="half" idx="10"/>
          </p:nvPr>
        </p:nvSpPr>
        <p:spPr>
          <a:noFill/>
        </p:spPr>
        <p:txBody>
          <a:bodyPr/>
          <a:lstStyle/>
          <a:p>
            <a:fld id="{59B28392-EB9A-482C-BAF5-A4FEFC489FDF}" type="datetime1">
              <a:rPr lang="en-US" smtClean="0"/>
              <a:pPr/>
              <a:t>2/8/2025</a:t>
            </a:fld>
            <a:endParaRPr lang="en-US"/>
          </a:p>
        </p:txBody>
      </p:sp>
      <p:sp>
        <p:nvSpPr>
          <p:cNvPr id="15365" name="Slide Number Placeholder 4"/>
          <p:cNvSpPr>
            <a:spLocks noGrp="1"/>
          </p:cNvSpPr>
          <p:nvPr>
            <p:ph type="sldNum" sz="quarter" idx="12"/>
          </p:nvPr>
        </p:nvSpPr>
        <p:spPr>
          <a:noFill/>
        </p:spPr>
        <p:txBody>
          <a:bodyPr/>
          <a:lstStyle/>
          <a:p>
            <a:fld id="{D31FA463-39BE-4D72-A330-D2C2F3A9A588}"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normAutofit/>
          </a:bodyPr>
          <a:lstStyle/>
          <a:p>
            <a:pPr eaLnBrk="1" hangingPunct="1"/>
            <a:r>
              <a:rPr lang="en-US" dirty="0">
                <a:latin typeface="Times New Roman" panose="02020603050405020304" pitchFamily="18" charset="0"/>
                <a:cs typeface="Times New Roman" panose="02020603050405020304" pitchFamily="18" charset="0"/>
              </a:rPr>
              <a:t>Plain Vanilla &amp; Bells and Whistles</a:t>
            </a:r>
          </a:p>
        </p:txBody>
      </p:sp>
      <p:sp>
        <p:nvSpPr>
          <p:cNvPr id="322563" name="Rectangle 3"/>
          <p:cNvSpPr>
            <a:spLocks noGrp="1" noChangeArrowheads="1"/>
          </p:cNvSpPr>
          <p:nvPr>
            <p:ph type="body" sz="half" idx="1"/>
          </p:nvPr>
        </p:nvSpPr>
        <p:spPr>
          <a:xfrm>
            <a:off x="979517" y="2024674"/>
            <a:ext cx="8077200" cy="4530725"/>
          </a:xfrm>
        </p:spPr>
        <p:txBody>
          <a:bodyPr/>
          <a:lstStyle/>
          <a:p>
            <a:pPr eaLnBrk="1" hangingPunct="1"/>
            <a:r>
              <a:rPr lang="en-US" sz="2400" dirty="0">
                <a:solidFill>
                  <a:schemeClr val="tx1"/>
                </a:solidFill>
                <a:latin typeface="Times New Roman" panose="02020603050405020304" pitchFamily="18" charset="0"/>
                <a:cs typeface="Times New Roman" panose="02020603050405020304" pitchFamily="18" charset="0"/>
              </a:rPr>
              <a:t>The most basic form of a bond is called the Plain Vanilla version.</a:t>
            </a:r>
          </a:p>
          <a:p>
            <a:r>
              <a:rPr lang="en-US" sz="2400" dirty="0">
                <a:solidFill>
                  <a:schemeClr val="tx1"/>
                </a:solidFill>
                <a:latin typeface="Times New Roman" panose="02020603050405020304" pitchFamily="18" charset="0"/>
                <a:cs typeface="Times New Roman" panose="02020603050405020304" pitchFamily="18" charset="0"/>
              </a:rPr>
              <a:t>More complicated versions are said to have </a:t>
            </a:r>
          </a:p>
          <a:p>
            <a:pPr>
              <a:buNone/>
            </a:pPr>
            <a:r>
              <a:rPr lang="en-US" sz="2400" dirty="0">
                <a:solidFill>
                  <a:schemeClr val="tx1"/>
                </a:solidFill>
                <a:latin typeface="Times New Roman" panose="02020603050405020304" pitchFamily="18" charset="0"/>
                <a:cs typeface="Times New Roman" panose="02020603050405020304" pitchFamily="18" charset="0"/>
              </a:rPr>
              <a:t>	`Bells and Whistles’ attached.</a:t>
            </a:r>
          </a:p>
          <a:p>
            <a:endParaRPr lang="en-US" sz="2400" dirty="0">
              <a:solidFill>
                <a:schemeClr val="tx1"/>
              </a:solidFill>
              <a:latin typeface="Times New Roman" panose="02020603050405020304" pitchFamily="18" charset="0"/>
              <a:cs typeface="Times New Roman" panose="02020603050405020304" pitchFamily="18" charset="0"/>
            </a:endParaRPr>
          </a:p>
          <a:p>
            <a:pPr eaLnBrk="1" hangingPunct="1"/>
            <a:endParaRPr lang="en-US" sz="2400" dirty="0">
              <a:solidFill>
                <a:schemeClr val="tx1"/>
              </a:solidFill>
              <a:latin typeface="Times New Roman" panose="02020603050405020304" pitchFamily="18" charset="0"/>
              <a:cs typeface="Times New Roman" panose="02020603050405020304" pitchFamily="18" charset="0"/>
            </a:endParaRPr>
          </a:p>
          <a:p>
            <a:pPr eaLnBrk="1" hangingPunct="1"/>
            <a:endParaRPr lang="en-US" sz="2800" dirty="0"/>
          </a:p>
          <a:p>
            <a:pPr eaLnBrk="1" hangingPunct="1"/>
            <a:endParaRPr lang="en-US" sz="2800" dirty="0"/>
          </a:p>
          <a:p>
            <a:pPr eaLnBrk="1" hangingPunct="1"/>
            <a:endParaRPr lang="en-US" sz="2800" dirty="0"/>
          </a:p>
          <a:p>
            <a:pPr eaLnBrk="1" hangingPunct="1"/>
            <a:endParaRPr lang="en-US" sz="2800" dirty="0"/>
          </a:p>
          <a:p>
            <a:pPr eaLnBrk="1" hangingPunct="1"/>
            <a:endParaRPr lang="en-US" sz="2800" dirty="0"/>
          </a:p>
          <a:p>
            <a:pPr eaLnBrk="1" hangingPunct="1"/>
            <a:endParaRPr lang="en-US" sz="2800" dirty="0"/>
          </a:p>
        </p:txBody>
      </p:sp>
      <p:pic>
        <p:nvPicPr>
          <p:cNvPr id="16390" name="Picture 4" descr="Plain-Vanilla"/>
          <p:cNvPicPr>
            <a:picLocks noGrp="1" noChangeAspect="1" noChangeArrowheads="1"/>
          </p:cNvPicPr>
          <p:nvPr>
            <p:ph sz="half" idx="2"/>
          </p:nvPr>
        </p:nvPicPr>
        <p:blipFill>
          <a:blip r:embed="rId2" cstate="print"/>
          <a:srcRect/>
          <a:stretch>
            <a:fillRect/>
          </a:stretch>
        </p:blipFill>
        <p:spPr>
          <a:xfrm>
            <a:off x="7543801" y="4410243"/>
            <a:ext cx="2138791" cy="2145156"/>
          </a:xfrm>
          <a:noFill/>
        </p:spPr>
      </p:pic>
      <p:sp>
        <p:nvSpPr>
          <p:cNvPr id="16386" name="Date Placeholder 4"/>
          <p:cNvSpPr>
            <a:spLocks noGrp="1"/>
          </p:cNvSpPr>
          <p:nvPr>
            <p:ph type="dt" sz="half" idx="10"/>
          </p:nvPr>
        </p:nvSpPr>
        <p:spPr>
          <a:noFill/>
        </p:spPr>
        <p:txBody>
          <a:bodyPr/>
          <a:lstStyle/>
          <a:p>
            <a:fld id="{C6715F12-1FB8-4482-95A7-7D38EA2C0CD1}" type="datetime1">
              <a:rPr lang="en-US" smtClean="0"/>
              <a:pPr/>
              <a:t>2/8/2025</a:t>
            </a:fld>
            <a:endParaRPr lang="en-US"/>
          </a:p>
        </p:txBody>
      </p:sp>
      <p:sp>
        <p:nvSpPr>
          <p:cNvPr id="16387" name="Slide Number Placeholder 6"/>
          <p:cNvSpPr>
            <a:spLocks noGrp="1"/>
          </p:cNvSpPr>
          <p:nvPr>
            <p:ph type="sldNum" sz="quarter" idx="12"/>
          </p:nvPr>
        </p:nvSpPr>
        <p:spPr>
          <a:noFill/>
        </p:spPr>
        <p:txBody>
          <a:bodyPr/>
          <a:lstStyle/>
          <a:p>
            <a:fld id="{58E4D9C9-50E2-4AAC-94E0-45AB148F4560}" type="slidenum">
              <a:rPr lang="en-US" smtClean="0"/>
              <a:pPr/>
              <a:t>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22562"/>
                                        </p:tgtEl>
                                        <p:attrNameLst>
                                          <p:attrName>style.visibility</p:attrName>
                                        </p:attrNameLst>
                                      </p:cBhvr>
                                      <p:to>
                                        <p:strVal val="visible"/>
                                      </p:to>
                                    </p:set>
                                    <p:anim calcmode="lin" valueType="num">
                                      <p:cBhvr>
                                        <p:cTn id="7" dur="500" fill="hold"/>
                                        <p:tgtEl>
                                          <p:spTgt spid="322562"/>
                                        </p:tgtEl>
                                        <p:attrNameLst>
                                          <p:attrName>ppt_w</p:attrName>
                                        </p:attrNameLst>
                                      </p:cBhvr>
                                      <p:tavLst>
                                        <p:tav tm="0">
                                          <p:val>
                                            <p:fltVal val="0"/>
                                          </p:val>
                                        </p:tav>
                                        <p:tav tm="100000">
                                          <p:val>
                                            <p:strVal val="#ppt_w"/>
                                          </p:val>
                                        </p:tav>
                                      </p:tavLst>
                                    </p:anim>
                                    <p:anim calcmode="lin" valueType="num">
                                      <p:cBhvr>
                                        <p:cTn id="8" dur="500" fill="hold"/>
                                        <p:tgtEl>
                                          <p:spTgt spid="32256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22563">
                                            <p:txEl>
                                              <p:pRg st="0" end="0"/>
                                            </p:txEl>
                                          </p:spTgt>
                                        </p:tgtEl>
                                        <p:attrNameLst>
                                          <p:attrName>style.visibility</p:attrName>
                                        </p:attrNameLst>
                                      </p:cBhvr>
                                      <p:to>
                                        <p:strVal val="visible"/>
                                      </p:to>
                                    </p:set>
                                    <p:anim calcmode="lin" valueType="num">
                                      <p:cBhvr>
                                        <p:cTn id="12" dur="500" fill="hold"/>
                                        <p:tgtEl>
                                          <p:spTgt spid="32256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22563">
                                            <p:txEl>
                                              <p:pRg st="0" end="0"/>
                                            </p:txEl>
                                          </p:spTgt>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322563">
                                            <p:txEl>
                                              <p:pRg st="1" end="1"/>
                                            </p:txEl>
                                          </p:spTgt>
                                        </p:tgtEl>
                                        <p:attrNameLst>
                                          <p:attrName>style.visibility</p:attrName>
                                        </p:attrNameLst>
                                      </p:cBhvr>
                                      <p:to>
                                        <p:strVal val="visible"/>
                                      </p:to>
                                    </p:set>
                                    <p:anim calcmode="lin" valueType="num">
                                      <p:cBhvr>
                                        <p:cTn id="17" dur="500" fill="hold"/>
                                        <p:tgtEl>
                                          <p:spTgt spid="32256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22563">
                                            <p:txEl>
                                              <p:pRg st="1" end="1"/>
                                            </p:txEl>
                                          </p:spTgt>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322563">
                                            <p:txEl>
                                              <p:pRg st="2" end="2"/>
                                            </p:txEl>
                                          </p:spTgt>
                                        </p:tgtEl>
                                        <p:attrNameLst>
                                          <p:attrName>style.visibility</p:attrName>
                                        </p:attrNameLst>
                                      </p:cBhvr>
                                      <p:to>
                                        <p:strVal val="visible"/>
                                      </p:to>
                                    </p:set>
                                    <p:anim calcmode="lin" valueType="num">
                                      <p:cBhvr>
                                        <p:cTn id="22" dur="500" fill="hold"/>
                                        <p:tgtEl>
                                          <p:spTgt spid="322563">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32256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62" grpId="0" autoUpdateAnimBg="0"/>
      <p:bldP spid="322563"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BDBF-088D-4681-818E-2D0AB788E677}"/>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Bond Terminology</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7F2B468-1785-4BF7-8AF9-3927471A5619}"/>
              </a:ext>
            </a:extLst>
          </p:cNvPr>
          <p:cNvSpPr>
            <a:spLocks noGrp="1"/>
          </p:cNvSpPr>
          <p:nvPr>
            <p:ph idx="1"/>
          </p:nvPr>
        </p:nvSpPr>
        <p:spPr/>
        <p:txBody>
          <a:bodyPr>
            <a:normAutofit/>
          </a:bodyPr>
          <a:lstStyle/>
          <a:p>
            <a:pPr marL="0" lvl="1" indent="0">
              <a:spcBef>
                <a:spcPts val="1200"/>
              </a:spcBef>
              <a:spcAft>
                <a:spcPts val="200"/>
              </a:spcAft>
              <a:buSzPct val="100000"/>
              <a:buNone/>
            </a:pPr>
            <a:r>
              <a:rPr lang="en-US" sz="2400" b="1" dirty="0">
                <a:latin typeface="Times New Roman" panose="02020603050405020304" pitchFamily="18" charset="0"/>
                <a:cs typeface="Times New Roman" panose="02020603050405020304" pitchFamily="18" charset="0"/>
              </a:rPr>
              <a:t>Face Value </a:t>
            </a:r>
          </a:p>
          <a:p>
            <a:pPr lvl="1">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It is the principal value underlying the bond</a:t>
            </a:r>
          </a:p>
          <a:p>
            <a:pPr lvl="2"/>
            <a:r>
              <a:rPr lang="en-US" altLang="en-US" sz="2400" dirty="0">
                <a:latin typeface="Times New Roman" panose="02020603050405020304" pitchFamily="18" charset="0"/>
                <a:cs typeface="Times New Roman" panose="02020603050405020304" pitchFamily="18" charset="0"/>
              </a:rPr>
              <a:t>It is the amount payable by the borrower to the last holder at maturity</a:t>
            </a:r>
          </a:p>
          <a:p>
            <a:pPr lvl="2"/>
            <a:r>
              <a:rPr lang="en-US" altLang="en-US" sz="2400" dirty="0">
                <a:latin typeface="Times New Roman" panose="02020603050405020304" pitchFamily="18" charset="0"/>
                <a:cs typeface="Times New Roman" panose="02020603050405020304" pitchFamily="18" charset="0"/>
              </a:rPr>
              <a:t>It is the amount on which the periodic interest payments are calculated</a:t>
            </a:r>
          </a:p>
          <a:p>
            <a:pPr marL="384048" lvl="2" indent="0">
              <a:buNone/>
            </a:pPr>
            <a:endParaRPr lang="en-US" altLang="en-US" sz="2400" dirty="0">
              <a:latin typeface="Times New Roman" panose="02020603050405020304" pitchFamily="18" charset="0"/>
              <a:cs typeface="Times New Roman" panose="02020603050405020304" pitchFamily="18" charset="0"/>
            </a:endParaRPr>
          </a:p>
          <a:p>
            <a:pPr marL="0" indent="0">
              <a:buNone/>
            </a:pPr>
            <a:r>
              <a:rPr lang="en-IN" sz="2400" b="1" dirty="0">
                <a:latin typeface="Times New Roman" panose="02020603050405020304" pitchFamily="18" charset="0"/>
                <a:cs typeface="Times New Roman" panose="02020603050405020304" pitchFamily="18" charset="0"/>
              </a:rPr>
              <a:t>Term to Maturity</a:t>
            </a:r>
          </a:p>
          <a:p>
            <a:pPr lvl="1">
              <a:buFont typeface="Wingdings" panose="05000000000000000000" pitchFamily="2" charset="2"/>
              <a:buChar char="§"/>
            </a:pPr>
            <a:r>
              <a:rPr lang="en-US" altLang="en-US" sz="2400" dirty="0">
                <a:solidFill>
                  <a:schemeClr val="tx1"/>
                </a:solidFill>
                <a:latin typeface="Times New Roman" panose="02020603050405020304" pitchFamily="18" charset="0"/>
                <a:cs typeface="Times New Roman" panose="02020603050405020304" pitchFamily="18" charset="0"/>
              </a:rPr>
              <a:t>It is the time remaining in the life of the bond</a:t>
            </a:r>
          </a:p>
          <a:p>
            <a:pPr lvl="2"/>
            <a:r>
              <a:rPr lang="en-US" altLang="en-US" sz="2400" dirty="0">
                <a:solidFill>
                  <a:schemeClr val="tx1"/>
                </a:solidFill>
                <a:latin typeface="Times New Roman" panose="02020603050405020304" pitchFamily="18" charset="0"/>
                <a:cs typeface="Times New Roman" panose="02020603050405020304" pitchFamily="18" charset="0"/>
              </a:rPr>
              <a:t>It represents the length of time for which interest has to be paid as promised</a:t>
            </a:r>
          </a:p>
          <a:p>
            <a:pPr lvl="2"/>
            <a:r>
              <a:rPr lang="en-US" altLang="en-US" sz="2400" dirty="0">
                <a:solidFill>
                  <a:schemeClr val="tx1"/>
                </a:solidFill>
                <a:latin typeface="Times New Roman" panose="02020603050405020304" pitchFamily="18" charset="0"/>
                <a:cs typeface="Times New Roman" panose="02020603050405020304" pitchFamily="18" charset="0"/>
              </a:rPr>
              <a:t>It represents the length of time after which the face value will be repaid</a:t>
            </a:r>
          </a:p>
          <a:p>
            <a:pPr marL="384048" lvl="2" indent="0">
              <a:buNone/>
            </a:pPr>
            <a:endParaRPr lang="en-US" alt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681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AA92-EC6C-4B1A-952F-40C6A4825FF2}"/>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Bond Cash Flows, Prices, and Yields</a:t>
            </a:r>
            <a:endParaRPr lang="en-IN" sz="4000" dirty="0"/>
          </a:p>
        </p:txBody>
      </p:sp>
      <p:sp>
        <p:nvSpPr>
          <p:cNvPr id="3" name="Content Placeholder 2">
            <a:extLst>
              <a:ext uri="{FF2B5EF4-FFF2-40B4-BE49-F238E27FC236}">
                <a16:creationId xmlns:a16="http://schemas.microsoft.com/office/drawing/2014/main" id="{14A46934-CB8B-4B25-BEA1-2BBC3D3F776A}"/>
              </a:ext>
            </a:extLst>
          </p:cNvPr>
          <p:cNvSpPr>
            <a:spLocks noGrp="1"/>
          </p:cNvSpPr>
          <p:nvPr>
            <p:ph idx="1"/>
          </p:nvPr>
        </p:nvSpPr>
        <p:spPr>
          <a:xfrm>
            <a:off x="1097280" y="1845734"/>
            <a:ext cx="10058400" cy="4848980"/>
          </a:xfrm>
        </p:spPr>
        <p:txBody>
          <a:bodyPr>
            <a:normAutofit fontScale="92500" lnSpcReduction="20000"/>
          </a:bodyPr>
          <a:lstStyle/>
          <a:p>
            <a:pPr marL="91440" lvl="1" indent="-91440">
              <a:spcBef>
                <a:spcPts val="1200"/>
              </a:spcBef>
              <a:spcAft>
                <a:spcPts val="200"/>
              </a:spcAft>
              <a:buSzPct val="100000"/>
              <a:buFont typeface="Wingdings" panose="05000000000000000000" pitchFamily="2" charset="2"/>
              <a:buChar char="§"/>
            </a:pPr>
            <a:r>
              <a:rPr lang="en-IN" sz="2800" b="1" dirty="0">
                <a:latin typeface="Times New Roman" panose="02020603050405020304" pitchFamily="18" charset="0"/>
                <a:cs typeface="Times New Roman" panose="02020603050405020304" pitchFamily="18" charset="0"/>
              </a:rPr>
              <a:t>Coupon</a:t>
            </a:r>
          </a:p>
          <a:p>
            <a:pPr marL="274320" lvl="2" indent="-91440">
              <a:lnSpc>
                <a:spcPct val="100000"/>
              </a:lnSpc>
              <a:spcBef>
                <a:spcPts val="1200"/>
              </a:spcBef>
              <a:spcAft>
                <a:spcPts val="200"/>
              </a:spcAft>
              <a:buSzPct val="100000"/>
              <a:buFont typeface="Wingdings" panose="05000000000000000000" pitchFamily="2" charset="2"/>
              <a:buChar char="§"/>
            </a:pPr>
            <a:r>
              <a:rPr lang="en-US" altLang="en-US" sz="3200" dirty="0">
                <a:solidFill>
                  <a:schemeClr val="tx1"/>
                </a:solidFill>
                <a:latin typeface="Times New Roman" panose="02020603050405020304" pitchFamily="18" charset="0"/>
                <a:cs typeface="Times New Roman" panose="02020603050405020304" pitchFamily="18" charset="0"/>
              </a:rPr>
              <a:t>The coupon payment is the periodic interest payment that has to be made by the borrower.</a:t>
            </a:r>
          </a:p>
          <a:p>
            <a:pPr marL="274320" lvl="2" indent="-91440">
              <a:lnSpc>
                <a:spcPct val="100000"/>
              </a:lnSpc>
              <a:spcBef>
                <a:spcPts val="1200"/>
              </a:spcBef>
              <a:spcAft>
                <a:spcPts val="200"/>
              </a:spcAft>
              <a:buSzPct val="100000"/>
              <a:buFont typeface="Wingdings" panose="05000000000000000000" pitchFamily="2" charset="2"/>
              <a:buChar char="§"/>
            </a:pPr>
            <a:r>
              <a:rPr lang="en-US" altLang="en-US" sz="3200" dirty="0">
                <a:solidFill>
                  <a:schemeClr val="tx1"/>
                </a:solidFill>
                <a:latin typeface="Times New Roman" panose="02020603050405020304" pitchFamily="18" charset="0"/>
                <a:cs typeface="Times New Roman" panose="02020603050405020304" pitchFamily="18" charset="0"/>
              </a:rPr>
              <a:t>The coupon rate when multiplied by the face value gives the dollar value of the coupon.</a:t>
            </a:r>
            <a:endParaRPr lang="en-IN" sz="3200" dirty="0">
              <a:solidFill>
                <a:schemeClr val="tx1"/>
              </a:solidFill>
              <a:latin typeface="Times New Roman" panose="02020603050405020304" pitchFamily="18" charset="0"/>
              <a:cs typeface="Times New Roman" panose="02020603050405020304" pitchFamily="18" charset="0"/>
            </a:endParaRPr>
          </a:p>
          <a:p>
            <a:pPr>
              <a:lnSpc>
                <a:spcPct val="170000"/>
              </a:lnSpc>
            </a:pPr>
            <a:r>
              <a:rPr lang="en-US" altLang="en-US" sz="3200" dirty="0">
                <a:solidFill>
                  <a:schemeClr val="tx1"/>
                </a:solidFill>
                <a:latin typeface="Times New Roman" panose="02020603050405020304" pitchFamily="18" charset="0"/>
                <a:cs typeface="Times New Roman" panose="02020603050405020304" pitchFamily="18" charset="0"/>
              </a:rPr>
              <a:t>Consider a bond with a face value of $1000. The coupon rate is 8% per annum paid annually. So, the bond holder will receive</a:t>
            </a:r>
          </a:p>
          <a:p>
            <a:pPr>
              <a:buNone/>
            </a:pPr>
            <a:r>
              <a:rPr lang="en-US" altLang="en-US" sz="3200" dirty="0">
                <a:solidFill>
                  <a:schemeClr val="tx1"/>
                </a:solidFill>
                <a:latin typeface="Times New Roman" panose="02020603050405020304" pitchFamily="18" charset="0"/>
                <a:cs typeface="Times New Roman" panose="02020603050405020304" pitchFamily="18" charset="0"/>
              </a:rPr>
              <a:t>		1000 x 0.08=    $80 annually.</a:t>
            </a:r>
          </a:p>
          <a:p>
            <a:pPr>
              <a:buNone/>
            </a:pPr>
            <a:r>
              <a:rPr lang="en-US" altLang="en-US" sz="2900" dirty="0">
                <a:latin typeface="Times New Roman" panose="02020603050405020304" pitchFamily="18" charset="0"/>
                <a:cs typeface="Times New Roman" panose="02020603050405020304" pitchFamily="18" charset="0"/>
              </a:rPr>
              <a:t>			</a:t>
            </a:r>
            <a:endParaRPr lang="en-IN" sz="2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954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4DC86-F3CC-4CFD-A2CF-7CD0801B6BFF}"/>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Bond Cash Flows, Prices, and Yields</a:t>
            </a:r>
            <a:endParaRPr lang="en-IN" sz="4000" dirty="0"/>
          </a:p>
        </p:txBody>
      </p:sp>
      <p:sp>
        <p:nvSpPr>
          <p:cNvPr id="3" name="Content Placeholder 2">
            <a:extLst>
              <a:ext uri="{FF2B5EF4-FFF2-40B4-BE49-F238E27FC236}">
                <a16:creationId xmlns:a16="http://schemas.microsoft.com/office/drawing/2014/main" id="{51E00A84-558B-45F3-9778-E09A59AC3283}"/>
              </a:ext>
            </a:extLst>
          </p:cNvPr>
          <p:cNvSpPr>
            <a:spLocks noGrp="1"/>
          </p:cNvSpPr>
          <p:nvPr>
            <p:ph idx="1"/>
          </p:nvPr>
        </p:nvSpPr>
        <p:spPr/>
        <p:txBody>
          <a:bodyPr/>
          <a:lstStyle/>
          <a:p>
            <a:r>
              <a:rPr lang="en-US" altLang="en-US" sz="2400" b="1" dirty="0">
                <a:solidFill>
                  <a:schemeClr val="tx1"/>
                </a:solidFill>
                <a:latin typeface="Times New Roman" panose="02020603050405020304" pitchFamily="18" charset="0"/>
                <a:cs typeface="Times New Roman" panose="02020603050405020304" pitchFamily="18" charset="0"/>
              </a:rPr>
              <a:t>Yield to Maturity (YTM) </a:t>
            </a:r>
          </a:p>
          <a:p>
            <a:pPr lvl="1"/>
            <a:r>
              <a:rPr lang="en-US" altLang="en-US" sz="2400" dirty="0">
                <a:solidFill>
                  <a:schemeClr val="tx1"/>
                </a:solidFill>
                <a:latin typeface="Times New Roman" panose="02020603050405020304" pitchFamily="18" charset="0"/>
                <a:cs typeface="Times New Roman" panose="02020603050405020304" pitchFamily="18" charset="0"/>
              </a:rPr>
              <a:t>the rate of return for an investor if he buys the bond at the prevailing market price and holds it till maturity.</a:t>
            </a:r>
          </a:p>
          <a:p>
            <a:r>
              <a:rPr lang="en-US" altLang="en-US" sz="2400" dirty="0">
                <a:solidFill>
                  <a:schemeClr val="tx1"/>
                </a:solidFill>
                <a:latin typeface="Times New Roman" panose="02020603050405020304" pitchFamily="18" charset="0"/>
                <a:cs typeface="Times New Roman" panose="02020603050405020304" pitchFamily="18" charset="0"/>
              </a:rPr>
              <a:t>At any point in time the YTM may be </a:t>
            </a:r>
          </a:p>
          <a:p>
            <a:pPr lvl="1"/>
            <a:r>
              <a:rPr lang="en-US" altLang="en-US" sz="2400" dirty="0">
                <a:solidFill>
                  <a:schemeClr val="tx1"/>
                </a:solidFill>
                <a:latin typeface="Times New Roman" panose="02020603050405020304" pitchFamily="18" charset="0"/>
                <a:cs typeface="Times New Roman" panose="02020603050405020304" pitchFamily="18" charset="0"/>
              </a:rPr>
              <a:t>Greater than </a:t>
            </a:r>
          </a:p>
          <a:p>
            <a:pPr lvl="1"/>
            <a:r>
              <a:rPr lang="en-US" altLang="en-US" sz="2400" dirty="0">
                <a:solidFill>
                  <a:schemeClr val="tx1"/>
                </a:solidFill>
                <a:latin typeface="Times New Roman" panose="02020603050405020304" pitchFamily="18" charset="0"/>
                <a:cs typeface="Times New Roman" panose="02020603050405020304" pitchFamily="18" charset="0"/>
              </a:rPr>
              <a:t>Less than or </a:t>
            </a:r>
          </a:p>
          <a:p>
            <a:pPr lvl="1"/>
            <a:r>
              <a:rPr lang="en-US" altLang="en-US" sz="2400" dirty="0">
                <a:solidFill>
                  <a:schemeClr val="tx1"/>
                </a:solidFill>
                <a:latin typeface="Times New Roman" panose="02020603050405020304" pitchFamily="18" charset="0"/>
                <a:cs typeface="Times New Roman" panose="02020603050405020304" pitchFamily="18" charset="0"/>
              </a:rPr>
              <a:t>Equal to the Coupon Rate </a:t>
            </a:r>
          </a:p>
          <a:p>
            <a:r>
              <a:rPr lang="en-US" altLang="en-US" sz="2400" u="sng" dirty="0">
                <a:solidFill>
                  <a:schemeClr val="tx1"/>
                </a:solidFill>
                <a:latin typeface="Times New Roman" panose="02020603050405020304" pitchFamily="18" charset="0"/>
                <a:cs typeface="Times New Roman" panose="02020603050405020304" pitchFamily="18" charset="0"/>
              </a:rPr>
              <a:t>YTM is the IRR of a bond </a:t>
            </a:r>
          </a:p>
          <a:p>
            <a:endParaRPr lang="en-IN" dirty="0"/>
          </a:p>
        </p:txBody>
      </p:sp>
    </p:spTree>
    <p:extLst>
      <p:ext uri="{BB962C8B-B14F-4D97-AF65-F5344CB8AC3E}">
        <p14:creationId xmlns:p14="http://schemas.microsoft.com/office/powerpoint/2010/main" val="1852843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A905D-CB8C-40C2-BAE5-B8E9EBCCFBDE}"/>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Value of a Bond</a:t>
            </a:r>
          </a:p>
        </p:txBody>
      </p:sp>
      <p:sp>
        <p:nvSpPr>
          <p:cNvPr id="3" name="Content Placeholder 2">
            <a:extLst>
              <a:ext uri="{FF2B5EF4-FFF2-40B4-BE49-F238E27FC236}">
                <a16:creationId xmlns:a16="http://schemas.microsoft.com/office/drawing/2014/main" id="{FE161681-F721-4043-ADE6-60D366231F0F}"/>
              </a:ext>
            </a:extLst>
          </p:cNvPr>
          <p:cNvSpPr>
            <a:spLocks noGrp="1"/>
          </p:cNvSpPr>
          <p:nvPr>
            <p:ph idx="1"/>
          </p:nvPr>
        </p:nvSpPr>
        <p:spPr/>
        <p:txBody>
          <a:bodyPr/>
          <a:lstStyle/>
          <a:p>
            <a:r>
              <a:rPr lang="en-US" altLang="en-US" sz="2400" dirty="0">
                <a:solidFill>
                  <a:schemeClr val="tx1"/>
                </a:solidFill>
                <a:latin typeface="Times New Roman" panose="02020603050405020304" pitchFamily="18" charset="0"/>
                <a:cs typeface="Times New Roman" panose="02020603050405020304" pitchFamily="18" charset="0"/>
              </a:rPr>
              <a:t>A bond holder gets a stream of contractually promised payments.</a:t>
            </a:r>
          </a:p>
          <a:p>
            <a:r>
              <a:rPr lang="en-US" altLang="en-US" sz="2400" dirty="0">
                <a:solidFill>
                  <a:schemeClr val="tx1"/>
                </a:solidFill>
                <a:latin typeface="Times New Roman" panose="02020603050405020304" pitchFamily="18" charset="0"/>
                <a:cs typeface="Times New Roman" panose="02020603050405020304" pitchFamily="18" charset="0"/>
              </a:rPr>
              <a:t>The value of the bond is the value of this stream of cash flows.</a:t>
            </a:r>
          </a:p>
          <a:p>
            <a:r>
              <a:rPr lang="en-US" altLang="en-US" sz="2400" dirty="0">
                <a:solidFill>
                  <a:schemeClr val="tx1"/>
                </a:solidFill>
                <a:latin typeface="Times New Roman" panose="02020603050405020304" pitchFamily="18" charset="0"/>
                <a:cs typeface="Times New Roman" panose="02020603050405020304" pitchFamily="18" charset="0"/>
              </a:rPr>
              <a:t>However, you cannot simply add up cash flows arising at different points in time.</a:t>
            </a:r>
          </a:p>
          <a:p>
            <a:pPr lvl="1"/>
            <a:r>
              <a:rPr lang="en-US" altLang="en-US" sz="2400" dirty="0">
                <a:solidFill>
                  <a:schemeClr val="tx1"/>
                </a:solidFill>
                <a:latin typeface="Times New Roman" panose="02020603050405020304" pitchFamily="18" charset="0"/>
                <a:cs typeface="Times New Roman" panose="02020603050405020304" pitchFamily="18" charset="0"/>
              </a:rPr>
              <a:t>Cash flows have to be </a:t>
            </a:r>
            <a:r>
              <a:rPr lang="en-US" altLang="en-US" sz="2400" u="sng" dirty="0">
                <a:solidFill>
                  <a:schemeClr val="tx1"/>
                </a:solidFill>
                <a:latin typeface="Times New Roman" panose="02020603050405020304" pitchFamily="18" charset="0"/>
                <a:cs typeface="Times New Roman" panose="02020603050405020304" pitchFamily="18" charset="0"/>
              </a:rPr>
              <a:t>discounted</a:t>
            </a:r>
            <a:r>
              <a:rPr lang="en-US" altLang="en-US" sz="2400" dirty="0">
                <a:solidFill>
                  <a:schemeClr val="tx1"/>
                </a:solidFill>
                <a:latin typeface="Times New Roman" panose="02020603050405020304" pitchFamily="18" charset="0"/>
                <a:cs typeface="Times New Roman" panose="02020603050405020304" pitchFamily="18" charset="0"/>
              </a:rPr>
              <a:t> before being added.</a:t>
            </a:r>
          </a:p>
          <a:p>
            <a:endParaRPr lang="en-IN" dirty="0"/>
          </a:p>
        </p:txBody>
      </p:sp>
    </p:spTree>
    <p:extLst>
      <p:ext uri="{BB962C8B-B14F-4D97-AF65-F5344CB8AC3E}">
        <p14:creationId xmlns:p14="http://schemas.microsoft.com/office/powerpoint/2010/main" val="6345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2E920-97FA-4C0C-8022-59BBAFF8CD9E}"/>
              </a:ext>
            </a:extLst>
          </p:cNvPr>
          <p:cNvSpPr>
            <a:spLocks noGrp="1"/>
          </p:cNvSpPr>
          <p:nvPr>
            <p:ph type="title"/>
          </p:nvPr>
        </p:nvSpPr>
        <p:spPr>
          <a:xfrm>
            <a:off x="1097280" y="286603"/>
            <a:ext cx="10058400" cy="1450757"/>
          </a:xfrm>
        </p:spPr>
        <p:txBody>
          <a:bodyPr>
            <a:normAutofit/>
          </a:bodyPr>
          <a:lstStyle/>
          <a:p>
            <a:r>
              <a:rPr lang="en-IN" sz="4000" dirty="0">
                <a:latin typeface="Times New Roman" panose="02020603050405020304" pitchFamily="18" charset="0"/>
                <a:cs typeface="Times New Roman" panose="02020603050405020304" pitchFamily="18" charset="0"/>
              </a:rPr>
              <a:t>Zero-Coupon Bonds</a:t>
            </a:r>
            <a:endParaRPr lang="en-IN" sz="4000" dirty="0"/>
          </a:p>
        </p:txBody>
      </p:sp>
      <p:sp>
        <p:nvSpPr>
          <p:cNvPr id="3" name="Content Placeholder 2">
            <a:extLst>
              <a:ext uri="{FF2B5EF4-FFF2-40B4-BE49-F238E27FC236}">
                <a16:creationId xmlns:a16="http://schemas.microsoft.com/office/drawing/2014/main" id="{8B82E5F9-81F4-4B85-A16D-F95BB79DB792}"/>
              </a:ext>
            </a:extLst>
          </p:cNvPr>
          <p:cNvSpPr>
            <a:spLocks noGrp="1"/>
          </p:cNvSpPr>
          <p:nvPr>
            <p:ph idx="1"/>
          </p:nvPr>
        </p:nvSpPr>
        <p:spPr>
          <a:xfrm>
            <a:off x="1097279" y="1845733"/>
            <a:ext cx="9973492" cy="4725663"/>
          </a:xfrm>
        </p:spPr>
        <p:txBody>
          <a:bodyPr>
            <a:normAutofit/>
          </a:bodyPr>
          <a:lstStyle/>
          <a:p>
            <a:pPr>
              <a:buFont typeface="Wingdings" panose="05000000000000000000" pitchFamily="2" charset="2"/>
              <a:buChar char="§"/>
            </a:pPr>
            <a:r>
              <a:rPr lang="en-US" sz="2400" dirty="0">
                <a:solidFill>
                  <a:schemeClr val="tx1"/>
                </a:solidFill>
                <a:latin typeface="Times New Roman" panose="02020603050405020304" pitchFamily="18" charset="0"/>
                <a:cs typeface="Times New Roman" panose="02020603050405020304" pitchFamily="18" charset="0"/>
              </a:rPr>
              <a:t>Does not make coupon payments </a:t>
            </a:r>
          </a:p>
          <a:p>
            <a:pPr>
              <a:buFont typeface="Wingdings" panose="05000000000000000000" pitchFamily="2" charset="2"/>
              <a:buChar char="§"/>
            </a:pPr>
            <a:r>
              <a:rPr lang="en-US" sz="2400" dirty="0">
                <a:solidFill>
                  <a:schemeClr val="tx1"/>
                </a:solidFill>
                <a:latin typeface="Times New Roman" panose="02020603050405020304" pitchFamily="18" charset="0"/>
                <a:cs typeface="Times New Roman" panose="02020603050405020304" pitchFamily="18" charset="0"/>
              </a:rPr>
              <a:t>Sells at a discount (a price lower than face value), so they are also called </a:t>
            </a:r>
            <a:r>
              <a:rPr lang="en-US" sz="2400" b="1" dirty="0">
                <a:solidFill>
                  <a:schemeClr val="tx1"/>
                </a:solidFill>
                <a:latin typeface="Times New Roman" panose="02020603050405020304" pitchFamily="18" charset="0"/>
                <a:cs typeface="Times New Roman" panose="02020603050405020304" pitchFamily="18" charset="0"/>
              </a:rPr>
              <a:t>pure discount bonds</a:t>
            </a:r>
          </a:p>
          <a:p>
            <a:pPr>
              <a:buFont typeface="Wingdings" panose="05000000000000000000" pitchFamily="2" charset="2"/>
              <a:buChar char="§"/>
            </a:pPr>
            <a:r>
              <a:rPr lang="en-US" sz="2400" dirty="0">
                <a:solidFill>
                  <a:schemeClr val="tx1"/>
                </a:solidFill>
                <a:latin typeface="Times New Roman" panose="02020603050405020304" pitchFamily="18" charset="0"/>
                <a:cs typeface="Times New Roman" panose="02020603050405020304" pitchFamily="18" charset="0"/>
              </a:rPr>
              <a:t> Treasury Bills are U.S. government zero-coupon bonds with a maturity of up to one year. </a:t>
            </a:r>
          </a:p>
          <a:p>
            <a:r>
              <a:rPr lang="en-US" sz="2400" dirty="0" err="1">
                <a:solidFill>
                  <a:schemeClr val="tx1"/>
                </a:solidFill>
                <a:latin typeface="Times New Roman" panose="02020603050405020304" pitchFamily="18" charset="0"/>
                <a:cs typeface="Times New Roman" panose="02020603050405020304" pitchFamily="18" charset="0"/>
              </a:rPr>
              <a:t>Eg</a:t>
            </a:r>
            <a:r>
              <a:rPr lang="en-US" sz="2400" dirty="0">
                <a:solidFill>
                  <a:schemeClr val="tx1"/>
                </a:solidFill>
                <a:latin typeface="Times New Roman" panose="02020603050405020304" pitchFamily="18" charset="0"/>
                <a:cs typeface="Times New Roman" panose="02020603050405020304" pitchFamily="18" charset="0"/>
              </a:rPr>
              <a:t>: Suppose that a one-year, risk-free, zero-coupon bond with a $100,000 face value has an initial price of $96,618.36.</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Although the bond pays no “interest,” your compensation is the difference between the initial price and the face value.</a:t>
            </a:r>
            <a:endParaRPr lang="en-IN" sz="2400" dirty="0">
              <a:solidFill>
                <a:schemeClr val="tx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FE34BCE-0D7E-4CD5-B295-FCC006A700E0}"/>
              </a:ext>
            </a:extLst>
          </p:cNvPr>
          <p:cNvPicPr>
            <a:picLocks noChangeAspect="1"/>
          </p:cNvPicPr>
          <p:nvPr/>
        </p:nvPicPr>
        <p:blipFill>
          <a:blip r:embed="rId2"/>
          <a:stretch>
            <a:fillRect/>
          </a:stretch>
        </p:blipFill>
        <p:spPr>
          <a:xfrm>
            <a:off x="8118543" y="5457077"/>
            <a:ext cx="3135109" cy="1222692"/>
          </a:xfrm>
          <a:prstGeom prst="rect">
            <a:avLst/>
          </a:prstGeom>
        </p:spPr>
      </p:pic>
    </p:spTree>
    <p:extLst>
      <p:ext uri="{BB962C8B-B14F-4D97-AF65-F5344CB8AC3E}">
        <p14:creationId xmlns:p14="http://schemas.microsoft.com/office/powerpoint/2010/main" val="385182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677D4-E894-4EE2-BD3F-F8659CD82008}"/>
              </a:ext>
            </a:extLst>
          </p:cNvPr>
          <p:cNvSpPr>
            <a:spLocks noGrp="1"/>
          </p:cNvSpPr>
          <p:nvPr>
            <p:ph type="title"/>
          </p:nvPr>
        </p:nvSpPr>
        <p:spPr>
          <a:xfrm>
            <a:off x="1097280" y="286603"/>
            <a:ext cx="10058400" cy="1450757"/>
          </a:xfrm>
        </p:spPr>
        <p:txBody>
          <a:bodyPr>
            <a:normAutofit/>
          </a:bodyPr>
          <a:lstStyle/>
          <a:p>
            <a:r>
              <a:rPr lang="en-IN" sz="4000" dirty="0">
                <a:latin typeface="Times New Roman" panose="02020603050405020304" pitchFamily="18" charset="0"/>
                <a:cs typeface="Times New Roman" panose="02020603050405020304" pitchFamily="18" charset="0"/>
              </a:rPr>
              <a:t>Zero-Coupon Bonds</a:t>
            </a:r>
            <a:endParaRPr lang="en-IN" sz="4000" dirty="0"/>
          </a:p>
        </p:txBody>
      </p:sp>
      <p:sp>
        <p:nvSpPr>
          <p:cNvPr id="3" name="Content Placeholder 2">
            <a:extLst>
              <a:ext uri="{FF2B5EF4-FFF2-40B4-BE49-F238E27FC236}">
                <a16:creationId xmlns:a16="http://schemas.microsoft.com/office/drawing/2014/main" id="{261B468B-671F-4B72-9D2A-449962EC6739}"/>
              </a:ext>
            </a:extLst>
          </p:cNvPr>
          <p:cNvSpPr>
            <a:spLocks noGrp="1"/>
          </p:cNvSpPr>
          <p:nvPr>
            <p:ph idx="1"/>
          </p:nvPr>
        </p:nvSpPr>
        <p:spPr>
          <a:xfrm>
            <a:off x="1097279" y="1845733"/>
            <a:ext cx="9966961" cy="4482187"/>
          </a:xfrm>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Yield to Maturity – The discount rate that sets the present value of the promised bond payments equal to the current market price of the bond. </a:t>
            </a:r>
          </a:p>
          <a:p>
            <a:r>
              <a:rPr lang="en-US" dirty="0">
                <a:solidFill>
                  <a:schemeClr val="tx1"/>
                </a:solidFill>
                <a:latin typeface="Times New Roman" panose="02020603050405020304" pitchFamily="18" charset="0"/>
                <a:cs typeface="Times New Roman" panose="02020603050405020304" pitchFamily="18" charset="0"/>
              </a:rPr>
              <a:t> Price of a Zero-Coupon bond</a:t>
            </a:r>
          </a:p>
          <a:p>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3172E30-706E-4C8B-86E0-BEC4B2A10DFE}"/>
              </a:ext>
            </a:extLst>
          </p:cNvPr>
          <p:cNvPicPr>
            <a:picLocks noChangeAspect="1"/>
          </p:cNvPicPr>
          <p:nvPr/>
        </p:nvPicPr>
        <p:blipFill>
          <a:blip r:embed="rId2"/>
          <a:stretch>
            <a:fillRect/>
          </a:stretch>
        </p:blipFill>
        <p:spPr>
          <a:xfrm>
            <a:off x="5409450" y="2610733"/>
            <a:ext cx="3135109" cy="1065937"/>
          </a:xfrm>
          <a:prstGeom prst="rect">
            <a:avLst/>
          </a:prstGeom>
        </p:spPr>
      </p:pic>
      <p:pic>
        <p:nvPicPr>
          <p:cNvPr id="6" name="Picture 5">
            <a:extLst>
              <a:ext uri="{FF2B5EF4-FFF2-40B4-BE49-F238E27FC236}">
                <a16:creationId xmlns:a16="http://schemas.microsoft.com/office/drawing/2014/main" id="{E82BD499-FC72-450A-BB00-A3FD1E3009F7}"/>
              </a:ext>
            </a:extLst>
          </p:cNvPr>
          <p:cNvPicPr>
            <a:picLocks noChangeAspect="1"/>
          </p:cNvPicPr>
          <p:nvPr/>
        </p:nvPicPr>
        <p:blipFill>
          <a:blip r:embed="rId3"/>
          <a:stretch>
            <a:fillRect/>
          </a:stretch>
        </p:blipFill>
        <p:spPr>
          <a:xfrm>
            <a:off x="1634173" y="3760490"/>
            <a:ext cx="4593907" cy="2136544"/>
          </a:xfrm>
          <a:prstGeom prst="rect">
            <a:avLst/>
          </a:prstGeom>
        </p:spPr>
      </p:pic>
      <p:sp>
        <p:nvSpPr>
          <p:cNvPr id="7" name="TextBox 6">
            <a:extLst>
              <a:ext uri="{FF2B5EF4-FFF2-40B4-BE49-F238E27FC236}">
                <a16:creationId xmlns:a16="http://schemas.microsoft.com/office/drawing/2014/main" id="{A959E2E6-9462-4916-AA17-6EBF502EBA06}"/>
              </a:ext>
            </a:extLst>
          </p:cNvPr>
          <p:cNvSpPr txBox="1"/>
          <p:nvPr/>
        </p:nvSpPr>
        <p:spPr>
          <a:xfrm>
            <a:off x="1449964" y="5897034"/>
            <a:ext cx="6759316" cy="430887"/>
          </a:xfrm>
          <a:prstGeom prst="rect">
            <a:avLst/>
          </a:prstGeom>
          <a:noFill/>
        </p:spPr>
        <p:txBody>
          <a:bodyPr wrap="square" rtlCol="0">
            <a:spAutoFit/>
          </a:bodyPr>
          <a:lstStyle/>
          <a:p>
            <a:r>
              <a:rPr lang="en-IN" sz="2200" dirty="0">
                <a:latin typeface="Times New Roman" panose="02020603050405020304" pitchFamily="18" charset="0"/>
                <a:cs typeface="Times New Roman" panose="02020603050405020304" pitchFamily="18" charset="0"/>
              </a:rPr>
              <a:t>YTM for the one year zero coupon bond is 3.5%</a:t>
            </a:r>
          </a:p>
        </p:txBody>
      </p:sp>
    </p:spTree>
    <p:extLst>
      <p:ext uri="{BB962C8B-B14F-4D97-AF65-F5344CB8AC3E}">
        <p14:creationId xmlns:p14="http://schemas.microsoft.com/office/powerpoint/2010/main" val="4051200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8F8B7-6C9A-480C-B4F3-A0A43130CC9E}"/>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Zero-Coupon Bonds</a:t>
            </a:r>
            <a:endParaRPr lang="en-IN" sz="4000" dirty="0"/>
          </a:p>
        </p:txBody>
      </p:sp>
      <p:sp>
        <p:nvSpPr>
          <p:cNvPr id="3" name="Content Placeholder 2">
            <a:extLst>
              <a:ext uri="{FF2B5EF4-FFF2-40B4-BE49-F238E27FC236}">
                <a16:creationId xmlns:a16="http://schemas.microsoft.com/office/drawing/2014/main" id="{7BE7631D-0CCD-4B98-A97A-43FD0FC16F2D}"/>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Yield to Maturity of an n-Year Zero-Coupon Bond</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623EFF2-609F-465E-825F-9B13027FCA11}"/>
              </a:ext>
            </a:extLst>
          </p:cNvPr>
          <p:cNvPicPr>
            <a:picLocks noChangeAspect="1"/>
          </p:cNvPicPr>
          <p:nvPr/>
        </p:nvPicPr>
        <p:blipFill>
          <a:blip r:embed="rId2"/>
          <a:stretch>
            <a:fillRect/>
          </a:stretch>
        </p:blipFill>
        <p:spPr>
          <a:xfrm>
            <a:off x="2944812" y="2697797"/>
            <a:ext cx="4981575" cy="1685925"/>
          </a:xfrm>
          <a:prstGeom prst="rect">
            <a:avLst/>
          </a:prstGeom>
        </p:spPr>
      </p:pic>
    </p:spTree>
    <p:extLst>
      <p:ext uri="{BB962C8B-B14F-4D97-AF65-F5344CB8AC3E}">
        <p14:creationId xmlns:p14="http://schemas.microsoft.com/office/powerpoint/2010/main" val="1879338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5ECC-F7F8-4A24-81E0-61697F8C15E1}"/>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Yields for Different Maturities</a:t>
            </a:r>
          </a:p>
        </p:txBody>
      </p:sp>
      <p:pic>
        <p:nvPicPr>
          <p:cNvPr id="4" name="Content Placeholder 3">
            <a:extLst>
              <a:ext uri="{FF2B5EF4-FFF2-40B4-BE49-F238E27FC236}">
                <a16:creationId xmlns:a16="http://schemas.microsoft.com/office/drawing/2014/main" id="{13604065-CCB6-499B-813C-1268B784C560}"/>
              </a:ext>
            </a:extLst>
          </p:cNvPr>
          <p:cNvPicPr>
            <a:picLocks noGrp="1" noChangeAspect="1"/>
          </p:cNvPicPr>
          <p:nvPr>
            <p:ph idx="1"/>
          </p:nvPr>
        </p:nvPicPr>
        <p:blipFill>
          <a:blip r:embed="rId2"/>
          <a:stretch>
            <a:fillRect/>
          </a:stretch>
        </p:blipFill>
        <p:spPr>
          <a:xfrm>
            <a:off x="1096963" y="2696477"/>
            <a:ext cx="10058400" cy="2322296"/>
          </a:xfrm>
          <a:prstGeom prst="rect">
            <a:avLst/>
          </a:prstGeom>
        </p:spPr>
      </p:pic>
    </p:spTree>
    <p:extLst>
      <p:ext uri="{BB962C8B-B14F-4D97-AF65-F5344CB8AC3E}">
        <p14:creationId xmlns:p14="http://schemas.microsoft.com/office/powerpoint/2010/main" val="4229479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6CE94-FD8D-48CB-AAFE-2F9DB6F48300}"/>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Yields for Different Maturities</a:t>
            </a:r>
            <a:endParaRPr lang="en-IN" sz="4000" dirty="0"/>
          </a:p>
        </p:txBody>
      </p:sp>
      <p:pic>
        <p:nvPicPr>
          <p:cNvPr id="4" name="Content Placeholder 3">
            <a:extLst>
              <a:ext uri="{FF2B5EF4-FFF2-40B4-BE49-F238E27FC236}">
                <a16:creationId xmlns:a16="http://schemas.microsoft.com/office/drawing/2014/main" id="{2828094F-6949-46E7-8656-F83989705499}"/>
              </a:ext>
            </a:extLst>
          </p:cNvPr>
          <p:cNvPicPr>
            <a:picLocks noGrp="1" noChangeAspect="1"/>
          </p:cNvPicPr>
          <p:nvPr>
            <p:ph idx="1"/>
          </p:nvPr>
        </p:nvPicPr>
        <p:blipFill>
          <a:blip r:embed="rId2"/>
          <a:stretch>
            <a:fillRect/>
          </a:stretch>
        </p:blipFill>
        <p:spPr>
          <a:xfrm>
            <a:off x="3235325" y="2652713"/>
            <a:ext cx="5781675" cy="2409825"/>
          </a:xfrm>
          <a:prstGeom prst="rect">
            <a:avLst/>
          </a:prstGeom>
        </p:spPr>
      </p:pic>
    </p:spTree>
    <p:extLst>
      <p:ext uri="{BB962C8B-B14F-4D97-AF65-F5344CB8AC3E}">
        <p14:creationId xmlns:p14="http://schemas.microsoft.com/office/powerpoint/2010/main" val="3869222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56C86-9864-4E8A-A769-54A8DC631B68}"/>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Zero-Coupon Bonds</a:t>
            </a:r>
            <a:endParaRPr lang="en-IN" sz="4000" dirty="0"/>
          </a:p>
        </p:txBody>
      </p:sp>
      <p:sp>
        <p:nvSpPr>
          <p:cNvPr id="3" name="Content Placeholder 2">
            <a:extLst>
              <a:ext uri="{FF2B5EF4-FFF2-40B4-BE49-F238E27FC236}">
                <a16:creationId xmlns:a16="http://schemas.microsoft.com/office/drawing/2014/main" id="{61EF60C1-9E3B-4EF7-9B61-D4740CC63F3B}"/>
              </a:ext>
            </a:extLst>
          </p:cNvPr>
          <p:cNvSpPr>
            <a:spLocks noGrp="1"/>
          </p:cNvSpPr>
          <p:nvPr>
            <p:ph idx="1"/>
          </p:nvPr>
        </p:nvSpPr>
        <p:spPr/>
        <p:txBody>
          <a:bodyPr>
            <a:normAutofit lnSpcReduction="10000"/>
          </a:bodyPr>
          <a:lstStyle/>
          <a:p>
            <a:r>
              <a:rPr lang="en-US" sz="2200" b="1" dirty="0">
                <a:latin typeface="Times New Roman" panose="02020603050405020304" pitchFamily="18" charset="0"/>
                <a:cs typeface="Times New Roman" panose="02020603050405020304" pitchFamily="18" charset="0"/>
              </a:rPr>
              <a:t>Risk-Free Interest Rates </a:t>
            </a:r>
          </a:p>
          <a:p>
            <a:r>
              <a:rPr lang="en-US" sz="2200" dirty="0">
                <a:latin typeface="Times New Roman" panose="02020603050405020304" pitchFamily="18" charset="0"/>
                <a:cs typeface="Times New Roman" panose="02020603050405020304" pitchFamily="18" charset="0"/>
              </a:rPr>
              <a:t>A </a:t>
            </a:r>
            <a:r>
              <a:rPr lang="en-US" sz="2200" b="1" dirty="0">
                <a:latin typeface="Times New Roman" panose="02020603050405020304" pitchFamily="18" charset="0"/>
                <a:cs typeface="Times New Roman" panose="02020603050405020304" pitchFamily="18" charset="0"/>
              </a:rPr>
              <a:t>default-free zero-coupon </a:t>
            </a:r>
            <a:r>
              <a:rPr lang="en-US" sz="2200" dirty="0">
                <a:latin typeface="Times New Roman" panose="02020603050405020304" pitchFamily="18" charset="0"/>
                <a:cs typeface="Times New Roman" panose="02020603050405020304" pitchFamily="18" charset="0"/>
              </a:rPr>
              <a:t>bond that matures on date </a:t>
            </a:r>
            <a:r>
              <a:rPr lang="en-US" sz="2200" i="1" dirty="0">
                <a:latin typeface="Times New Roman" panose="02020603050405020304" pitchFamily="18" charset="0"/>
                <a:cs typeface="Times New Roman" panose="02020603050405020304" pitchFamily="18" charset="0"/>
              </a:rPr>
              <a:t>n</a:t>
            </a:r>
            <a:r>
              <a:rPr lang="en-US" sz="2200" dirty="0">
                <a:latin typeface="Times New Roman" panose="02020603050405020304" pitchFamily="18" charset="0"/>
                <a:cs typeface="Times New Roman" panose="02020603050405020304" pitchFamily="18" charset="0"/>
              </a:rPr>
              <a:t> provides a risk-free return over the same period. </a:t>
            </a:r>
          </a:p>
          <a:p>
            <a:r>
              <a:rPr lang="en-US" sz="2200" dirty="0">
                <a:latin typeface="Times New Roman" panose="02020603050405020304" pitchFamily="18" charset="0"/>
                <a:cs typeface="Times New Roman" panose="02020603050405020304" pitchFamily="18" charset="0"/>
              </a:rPr>
              <a:t>Thus, the Law of One Price guarantees that the risk-free interest rate equals the yield to maturity on such a bond.</a:t>
            </a: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Risk-Free Interest Rate with Maturity n</a:t>
            </a:r>
          </a:p>
          <a:p>
            <a:r>
              <a:rPr lang="en-US" sz="2200" dirty="0">
                <a:latin typeface="Times New Roman" panose="02020603050405020304" pitchFamily="18" charset="0"/>
                <a:cs typeface="Times New Roman" panose="02020603050405020304" pitchFamily="18" charset="0"/>
              </a:rPr>
              <a:t> </a:t>
            </a:r>
            <a:endParaRPr lang="en-IN" sz="22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AE91D77-926A-46E6-9D5B-95B1AC272015}"/>
              </a:ext>
            </a:extLst>
          </p:cNvPr>
          <p:cNvPicPr>
            <a:picLocks noChangeAspect="1"/>
          </p:cNvPicPr>
          <p:nvPr/>
        </p:nvPicPr>
        <p:blipFill>
          <a:blip r:embed="rId2"/>
          <a:stretch>
            <a:fillRect/>
          </a:stretch>
        </p:blipFill>
        <p:spPr>
          <a:xfrm>
            <a:off x="1206817" y="3937317"/>
            <a:ext cx="4048125" cy="1076325"/>
          </a:xfrm>
          <a:prstGeom prst="rect">
            <a:avLst/>
          </a:prstGeom>
        </p:spPr>
      </p:pic>
    </p:spTree>
    <p:extLst>
      <p:ext uri="{BB962C8B-B14F-4D97-AF65-F5344CB8AC3E}">
        <p14:creationId xmlns:p14="http://schemas.microsoft.com/office/powerpoint/2010/main" val="595672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E460A-F7FE-47EB-AE29-276E5CA70108}"/>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Coupon Bonds</a:t>
            </a:r>
          </a:p>
        </p:txBody>
      </p:sp>
      <p:sp>
        <p:nvSpPr>
          <p:cNvPr id="3" name="Content Placeholder 2">
            <a:extLst>
              <a:ext uri="{FF2B5EF4-FFF2-40B4-BE49-F238E27FC236}">
                <a16:creationId xmlns:a16="http://schemas.microsoft.com/office/drawing/2014/main" id="{162D0204-B0D5-4424-B592-1733CCD5D32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Coupon Bonds </a:t>
            </a:r>
          </a:p>
          <a:p>
            <a:pPr lvl="1"/>
            <a:r>
              <a:rPr lang="en-US" sz="2400" dirty="0">
                <a:latin typeface="Times New Roman" panose="02020603050405020304" pitchFamily="18" charset="0"/>
                <a:cs typeface="Times New Roman" panose="02020603050405020304" pitchFamily="18" charset="0"/>
              </a:rPr>
              <a:t>Pay face value at maturity</a:t>
            </a:r>
          </a:p>
          <a:p>
            <a:pPr lvl="1"/>
            <a:r>
              <a:rPr lang="en-US" sz="2400" dirty="0">
                <a:latin typeface="Times New Roman" panose="02020603050405020304" pitchFamily="18" charset="0"/>
                <a:cs typeface="Times New Roman" panose="02020603050405020304" pitchFamily="18" charset="0"/>
              </a:rPr>
              <a:t>Pay regular coupon interest payments </a:t>
            </a:r>
          </a:p>
          <a:p>
            <a:pPr lvl="1"/>
            <a:endParaRPr lang="en-US" sz="2400" dirty="0">
              <a:latin typeface="Times New Roman" panose="02020603050405020304" pitchFamily="18" charset="0"/>
              <a:cs typeface="Times New Roman" panose="02020603050405020304" pitchFamily="18" charset="0"/>
            </a:endParaRPr>
          </a:p>
          <a:p>
            <a:pPr marL="201168" lvl="1" indent="0">
              <a:buNone/>
            </a:pPr>
            <a:r>
              <a:rPr lang="en-US" sz="2400" dirty="0">
                <a:latin typeface="Times New Roman" panose="02020603050405020304" pitchFamily="18" charset="0"/>
                <a:cs typeface="Times New Roman" panose="02020603050405020304" pitchFamily="18" charset="0"/>
              </a:rPr>
              <a:t>Notes</a:t>
            </a:r>
          </a:p>
          <a:p>
            <a:pPr lvl="1"/>
            <a:r>
              <a:rPr lang="en-US" sz="2400" dirty="0">
                <a:latin typeface="Times New Roman" panose="02020603050405020304" pitchFamily="18" charset="0"/>
                <a:cs typeface="Times New Roman" panose="02020603050405020304" pitchFamily="18" charset="0"/>
              </a:rPr>
              <a:t>coupon security with original maturities of 1–10 years </a:t>
            </a:r>
          </a:p>
          <a:p>
            <a:pPr marL="201168" lvl="1" indent="0">
              <a:buNone/>
            </a:pPr>
            <a:endParaRPr lang="en-US" sz="2400" dirty="0">
              <a:latin typeface="Times New Roman" panose="02020603050405020304" pitchFamily="18" charset="0"/>
              <a:cs typeface="Times New Roman" panose="02020603050405020304" pitchFamily="18" charset="0"/>
            </a:endParaRPr>
          </a:p>
          <a:p>
            <a:pPr marL="201168" lvl="1" indent="0">
              <a:buNone/>
            </a:pPr>
            <a:r>
              <a:rPr lang="en-US" sz="2400" dirty="0">
                <a:latin typeface="Times New Roman" panose="02020603050405020304" pitchFamily="18" charset="0"/>
                <a:cs typeface="Times New Roman" panose="02020603050405020304" pitchFamily="18" charset="0"/>
              </a:rPr>
              <a:t>Bonds </a:t>
            </a:r>
          </a:p>
          <a:p>
            <a:pPr marL="201168" lvl="1" indent="0">
              <a:buNone/>
            </a:pPr>
            <a:r>
              <a:rPr lang="en-US" sz="2400" dirty="0">
                <a:latin typeface="Times New Roman" panose="02020603050405020304" pitchFamily="18" charset="0"/>
                <a:cs typeface="Times New Roman" panose="02020603050405020304" pitchFamily="18" charset="0"/>
              </a:rPr>
              <a:t> coupon security with original maturities over 10 years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9218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C7B67-AF87-4B55-8470-9FF40FD1D463}"/>
              </a:ext>
            </a:extLst>
          </p:cNvPr>
          <p:cNvSpPr>
            <a:spLocks noGrp="1"/>
          </p:cNvSpPr>
          <p:nvPr>
            <p:ph type="title"/>
          </p:nvPr>
        </p:nvSpPr>
        <p:spPr>
          <a:xfrm>
            <a:off x="1097280" y="286603"/>
            <a:ext cx="10058400" cy="1450757"/>
          </a:xfrm>
        </p:spPr>
        <p:txBody>
          <a:bodyPr>
            <a:normAutofit/>
          </a:bodyPr>
          <a:lstStyle/>
          <a:p>
            <a:r>
              <a:rPr lang="en-IN" sz="4000">
                <a:latin typeface="Times New Roman" panose="02020603050405020304" pitchFamily="18" charset="0"/>
                <a:cs typeface="Times New Roman" panose="02020603050405020304" pitchFamily="18" charset="0"/>
              </a:rPr>
              <a:t>Example</a:t>
            </a:r>
            <a:endParaRPr lang="en-IN" sz="4000"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B83009C7-3B22-4AB3-A640-EB12D88B91F4}"/>
              </a:ext>
            </a:extLst>
          </p:cNvPr>
          <p:cNvPicPr>
            <a:picLocks noGrp="1" noChangeAspect="1"/>
          </p:cNvPicPr>
          <p:nvPr>
            <p:ph idx="1"/>
          </p:nvPr>
        </p:nvPicPr>
        <p:blipFill>
          <a:blip r:embed="rId2"/>
          <a:stretch>
            <a:fillRect/>
          </a:stretch>
        </p:blipFill>
        <p:spPr>
          <a:xfrm>
            <a:off x="796050" y="1794722"/>
            <a:ext cx="10058400" cy="2078784"/>
          </a:xfrm>
          <a:prstGeom prst="rect">
            <a:avLst/>
          </a:prstGeom>
        </p:spPr>
      </p:pic>
      <p:pic>
        <p:nvPicPr>
          <p:cNvPr id="5" name="Picture 4">
            <a:extLst>
              <a:ext uri="{FF2B5EF4-FFF2-40B4-BE49-F238E27FC236}">
                <a16:creationId xmlns:a16="http://schemas.microsoft.com/office/drawing/2014/main" id="{5EF1C6FB-0364-4123-A4ED-C15B6485CB95}"/>
              </a:ext>
            </a:extLst>
          </p:cNvPr>
          <p:cNvPicPr>
            <a:picLocks noChangeAspect="1"/>
          </p:cNvPicPr>
          <p:nvPr/>
        </p:nvPicPr>
        <p:blipFill>
          <a:blip r:embed="rId3"/>
          <a:stretch>
            <a:fillRect/>
          </a:stretch>
        </p:blipFill>
        <p:spPr>
          <a:xfrm>
            <a:off x="792163" y="3930869"/>
            <a:ext cx="10058400" cy="2333298"/>
          </a:xfrm>
          <a:prstGeom prst="rect">
            <a:avLst/>
          </a:prstGeom>
        </p:spPr>
      </p:pic>
    </p:spTree>
    <p:extLst>
      <p:ext uri="{BB962C8B-B14F-4D97-AF65-F5344CB8AC3E}">
        <p14:creationId xmlns:p14="http://schemas.microsoft.com/office/powerpoint/2010/main" val="1995782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3D7B-147C-432D-AEF7-BB8A65707581}"/>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Using the Present Value Formula to Value Bonds</a:t>
            </a:r>
            <a:endParaRPr lang="en-IN" sz="4000" dirty="0">
              <a:latin typeface="Times New Roman" panose="02020603050405020304" pitchFamily="18" charset="0"/>
              <a:cs typeface="Times New Roman" panose="02020603050405020304" pitchFamily="18" charset="0"/>
            </a:endParaRPr>
          </a:p>
        </p:txBody>
      </p:sp>
      <p:graphicFrame>
        <p:nvGraphicFramePr>
          <p:cNvPr id="5" name="Object 4">
            <a:extLst>
              <a:ext uri="{FF2B5EF4-FFF2-40B4-BE49-F238E27FC236}">
                <a16:creationId xmlns:a16="http://schemas.microsoft.com/office/drawing/2014/main" id="{A27644CC-BEE6-497C-BC44-A91BA82291DB}"/>
              </a:ext>
            </a:extLst>
          </p:cNvPr>
          <p:cNvGraphicFramePr>
            <a:graphicFrameLocks noChangeAspect="1"/>
          </p:cNvGraphicFramePr>
          <p:nvPr>
            <p:extLst>
              <p:ext uri="{D42A27DB-BD31-4B8C-83A1-F6EECF244321}">
                <p14:modId xmlns:p14="http://schemas.microsoft.com/office/powerpoint/2010/main" val="3152831096"/>
              </p:ext>
            </p:extLst>
          </p:nvPr>
        </p:nvGraphicFramePr>
        <p:xfrm>
          <a:off x="2362199" y="2971800"/>
          <a:ext cx="7799439" cy="1447800"/>
        </p:xfrm>
        <a:graphic>
          <a:graphicData uri="http://schemas.openxmlformats.org/presentationml/2006/ole">
            <mc:AlternateContent xmlns:mc="http://schemas.openxmlformats.org/markup-compatibility/2006">
              <mc:Choice xmlns:v="urn:schemas-microsoft-com:vml" Requires="v">
                <p:oleObj name="Equation" r:id="rId2" imgW="2120760" imgH="393480" progId="Equation.3">
                  <p:embed/>
                </p:oleObj>
              </mc:Choice>
              <mc:Fallback>
                <p:oleObj name="Equation" r:id="rId2" imgW="2120760" imgH="393480" progId="Equation.3">
                  <p:embed/>
                  <p:pic>
                    <p:nvPicPr>
                      <p:cNvPr id="3" name="Object 2"/>
                      <p:cNvPicPr/>
                      <p:nvPr/>
                    </p:nvPicPr>
                    <p:blipFill>
                      <a:blip r:embed="rId3"/>
                      <a:stretch>
                        <a:fillRect/>
                      </a:stretch>
                    </p:blipFill>
                    <p:spPr>
                      <a:xfrm>
                        <a:off x="2362199" y="2971800"/>
                        <a:ext cx="7799439" cy="1447800"/>
                      </a:xfrm>
                      <a:prstGeom prst="rect">
                        <a:avLst/>
                      </a:prstGeom>
                    </p:spPr>
                  </p:pic>
                </p:oleObj>
              </mc:Fallback>
            </mc:AlternateContent>
          </a:graphicData>
        </a:graphic>
      </p:graphicFrame>
    </p:spTree>
    <p:extLst>
      <p:ext uri="{BB962C8B-B14F-4D97-AF65-F5344CB8AC3E}">
        <p14:creationId xmlns:p14="http://schemas.microsoft.com/office/powerpoint/2010/main" val="3740878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normAutofit/>
          </a:bodyPr>
          <a:lstStyle/>
          <a:p>
            <a:pPr eaLnBrk="1" hangingPunct="1"/>
            <a:r>
              <a:rPr lang="en-US"/>
              <a:t>Par, Discount &amp; Premium Bonds (Cont…)</a:t>
            </a:r>
          </a:p>
        </p:txBody>
      </p:sp>
      <p:sp>
        <p:nvSpPr>
          <p:cNvPr id="338947" name="Rectangle 3"/>
          <p:cNvSpPr>
            <a:spLocks noGrp="1" noChangeArrowheads="1"/>
          </p:cNvSpPr>
          <p:nvPr>
            <p:ph idx="1"/>
          </p:nvPr>
        </p:nvSpPr>
        <p:spPr/>
        <p:txBody>
          <a:bodyPr/>
          <a:lstStyle/>
          <a:p>
            <a:pPr eaLnBrk="1" hangingPunct="1"/>
            <a:r>
              <a:rPr lang="en-US" sz="2800" dirty="0"/>
              <a:t>If the yield were to equal the coupon 	</a:t>
            </a:r>
          </a:p>
          <a:p>
            <a:pPr lvl="1"/>
            <a:r>
              <a:rPr lang="en-US" sz="2500" dirty="0"/>
              <a:t>The bond would sell at PAR</a:t>
            </a:r>
          </a:p>
          <a:p>
            <a:pPr lvl="1"/>
            <a:r>
              <a:rPr lang="en-US" sz="2500" dirty="0"/>
              <a:t>Such bonds are called PAR Bonds</a:t>
            </a:r>
          </a:p>
          <a:p>
            <a:pPr eaLnBrk="1" hangingPunct="1"/>
            <a:r>
              <a:rPr lang="en-US" sz="2800" dirty="0"/>
              <a:t>If the yield is less than the coupon </a:t>
            </a:r>
          </a:p>
          <a:p>
            <a:pPr lvl="1"/>
            <a:r>
              <a:rPr lang="en-US" sz="2500" dirty="0"/>
              <a:t>The price will exceed the face value.</a:t>
            </a:r>
          </a:p>
          <a:p>
            <a:pPr lvl="1" eaLnBrk="1" hangingPunct="1"/>
            <a:r>
              <a:rPr lang="en-US" sz="2300" dirty="0"/>
              <a:t>Such bonds are called </a:t>
            </a:r>
            <a:r>
              <a:rPr lang="en-US" sz="2300" dirty="0">
                <a:solidFill>
                  <a:srgbClr val="CC3300"/>
                </a:solidFill>
              </a:rPr>
              <a:t>Premium Bonds</a:t>
            </a:r>
            <a:endParaRPr lang="en-US" sz="2300" dirty="0"/>
          </a:p>
        </p:txBody>
      </p:sp>
      <p:sp>
        <p:nvSpPr>
          <p:cNvPr id="34818" name="Date Placeholder 3"/>
          <p:cNvSpPr>
            <a:spLocks noGrp="1"/>
          </p:cNvSpPr>
          <p:nvPr>
            <p:ph type="dt" sz="half" idx="10"/>
          </p:nvPr>
        </p:nvSpPr>
        <p:spPr>
          <a:noFill/>
        </p:spPr>
        <p:txBody>
          <a:bodyPr/>
          <a:lstStyle/>
          <a:p>
            <a:fld id="{12C52CC7-60AC-4D6A-B768-3C1DA70E5F08}" type="datetime1">
              <a:rPr lang="en-US" smtClean="0"/>
              <a:pPr/>
              <a:t>2/8/2025</a:t>
            </a:fld>
            <a:endParaRPr lang="en-US"/>
          </a:p>
        </p:txBody>
      </p:sp>
      <p:sp>
        <p:nvSpPr>
          <p:cNvPr id="34819" name="Slide Number Placeholder 5"/>
          <p:cNvSpPr>
            <a:spLocks noGrp="1"/>
          </p:cNvSpPr>
          <p:nvPr>
            <p:ph type="sldNum" sz="quarter" idx="12"/>
          </p:nvPr>
        </p:nvSpPr>
        <p:spPr>
          <a:noFill/>
        </p:spPr>
        <p:txBody>
          <a:bodyPr/>
          <a:lstStyle/>
          <a:p>
            <a:fld id="{91E101A5-BD30-4E45-B4A5-002FA592E632}" type="slidenum">
              <a:rPr lang="en-US" smtClean="0"/>
              <a:pPr/>
              <a:t>21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38946"/>
                                        </p:tgtEl>
                                        <p:attrNameLst>
                                          <p:attrName>style.visibility</p:attrName>
                                        </p:attrNameLst>
                                      </p:cBhvr>
                                      <p:to>
                                        <p:strVal val="visible"/>
                                      </p:to>
                                    </p:set>
                                    <p:anim calcmode="lin" valueType="num">
                                      <p:cBhvr>
                                        <p:cTn id="7" dur="500" fill="hold"/>
                                        <p:tgtEl>
                                          <p:spTgt spid="338946"/>
                                        </p:tgtEl>
                                        <p:attrNameLst>
                                          <p:attrName>ppt_w</p:attrName>
                                        </p:attrNameLst>
                                      </p:cBhvr>
                                      <p:tavLst>
                                        <p:tav tm="0">
                                          <p:val>
                                            <p:fltVal val="0"/>
                                          </p:val>
                                        </p:tav>
                                        <p:tav tm="100000">
                                          <p:val>
                                            <p:strVal val="#ppt_w"/>
                                          </p:val>
                                        </p:tav>
                                      </p:tavLst>
                                    </p:anim>
                                    <p:anim calcmode="lin" valueType="num">
                                      <p:cBhvr>
                                        <p:cTn id="8" dur="500" fill="hold"/>
                                        <p:tgtEl>
                                          <p:spTgt spid="33894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38947">
                                            <p:txEl>
                                              <p:pRg st="0" end="0"/>
                                            </p:txEl>
                                          </p:spTgt>
                                        </p:tgtEl>
                                        <p:attrNameLst>
                                          <p:attrName>style.visibility</p:attrName>
                                        </p:attrNameLst>
                                      </p:cBhvr>
                                      <p:to>
                                        <p:strVal val="visible"/>
                                      </p:to>
                                    </p:set>
                                    <p:anim calcmode="lin" valueType="num">
                                      <p:cBhvr>
                                        <p:cTn id="12" dur="500" fill="hold"/>
                                        <p:tgtEl>
                                          <p:spTgt spid="33894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38947">
                                            <p:txEl>
                                              <p:pRg st="0" end="0"/>
                                            </p:txEl>
                                          </p:spTgt>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338947">
                                            <p:txEl>
                                              <p:pRg st="1" end="1"/>
                                            </p:txEl>
                                          </p:spTgt>
                                        </p:tgtEl>
                                        <p:attrNameLst>
                                          <p:attrName>style.visibility</p:attrName>
                                        </p:attrNameLst>
                                      </p:cBhvr>
                                      <p:to>
                                        <p:strVal val="visible"/>
                                      </p:to>
                                    </p:set>
                                    <p:anim calcmode="lin" valueType="num">
                                      <p:cBhvr>
                                        <p:cTn id="16" dur="500" fill="hold"/>
                                        <p:tgtEl>
                                          <p:spTgt spid="338947">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38947">
                                            <p:txEl>
                                              <p:pRg st="1" end="1"/>
                                            </p:txEl>
                                          </p:spTgt>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338947">
                                            <p:txEl>
                                              <p:pRg st="2" end="2"/>
                                            </p:txEl>
                                          </p:spTgt>
                                        </p:tgtEl>
                                        <p:attrNameLst>
                                          <p:attrName>style.visibility</p:attrName>
                                        </p:attrNameLst>
                                      </p:cBhvr>
                                      <p:to>
                                        <p:strVal val="visible"/>
                                      </p:to>
                                    </p:set>
                                    <p:anim calcmode="lin" valueType="num">
                                      <p:cBhvr>
                                        <p:cTn id="20" dur="500" fill="hold"/>
                                        <p:tgtEl>
                                          <p:spTgt spid="338947">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38947">
                                            <p:txEl>
                                              <p:pRg st="2" end="2"/>
                                            </p:txEl>
                                          </p:spTgt>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23" presetClass="entr" presetSubtype="16" fill="hold" grpId="0" nodeType="afterEffect">
                                  <p:stCondLst>
                                    <p:cond delay="0"/>
                                  </p:stCondLst>
                                  <p:childTnLst>
                                    <p:set>
                                      <p:cBhvr>
                                        <p:cTn id="24" dur="1" fill="hold">
                                          <p:stCondLst>
                                            <p:cond delay="0"/>
                                          </p:stCondLst>
                                        </p:cTn>
                                        <p:tgtEl>
                                          <p:spTgt spid="338947">
                                            <p:txEl>
                                              <p:pRg st="3" end="3"/>
                                            </p:txEl>
                                          </p:spTgt>
                                        </p:tgtEl>
                                        <p:attrNameLst>
                                          <p:attrName>style.visibility</p:attrName>
                                        </p:attrNameLst>
                                      </p:cBhvr>
                                      <p:to>
                                        <p:strVal val="visible"/>
                                      </p:to>
                                    </p:set>
                                    <p:anim calcmode="lin" valueType="num">
                                      <p:cBhvr>
                                        <p:cTn id="25" dur="500" fill="hold"/>
                                        <p:tgtEl>
                                          <p:spTgt spid="33894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38947">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38947">
                                            <p:txEl>
                                              <p:pRg st="4" end="4"/>
                                            </p:txEl>
                                          </p:spTgt>
                                        </p:tgtEl>
                                        <p:attrNameLst>
                                          <p:attrName>style.visibility</p:attrName>
                                        </p:attrNameLst>
                                      </p:cBhvr>
                                      <p:to>
                                        <p:strVal val="visible"/>
                                      </p:to>
                                    </p:set>
                                    <p:anim calcmode="lin" valueType="num">
                                      <p:cBhvr>
                                        <p:cTn id="29" dur="500" fill="hold"/>
                                        <p:tgtEl>
                                          <p:spTgt spid="338947">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38947">
                                            <p:txEl>
                                              <p:pRg st="4" end="4"/>
                                            </p:txEl>
                                          </p:spTgt>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338947">
                                            <p:txEl>
                                              <p:pRg st="5" end="5"/>
                                            </p:txEl>
                                          </p:spTgt>
                                        </p:tgtEl>
                                        <p:attrNameLst>
                                          <p:attrName>style.visibility</p:attrName>
                                        </p:attrNameLst>
                                      </p:cBhvr>
                                      <p:to>
                                        <p:strVal val="visible"/>
                                      </p:to>
                                    </p:set>
                                    <p:anim calcmode="lin" valueType="num">
                                      <p:cBhvr>
                                        <p:cTn id="33" dur="500" fill="hold"/>
                                        <p:tgtEl>
                                          <p:spTgt spid="338947">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338947">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6" grpId="0" autoUpdateAnimBg="0"/>
      <p:bldP spid="338947" grpId="0"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8FA12-8FFD-4F80-B1FA-DF1AD7C647F9}"/>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Using the Present Value Formula to Value Bonds</a:t>
            </a:r>
            <a:endParaRPr lang="en-IN" sz="4000" dirty="0"/>
          </a:p>
        </p:txBody>
      </p:sp>
      <p:sp>
        <p:nvSpPr>
          <p:cNvPr id="3" name="Content Placeholder 2">
            <a:extLst>
              <a:ext uri="{FF2B5EF4-FFF2-40B4-BE49-F238E27FC236}">
                <a16:creationId xmlns:a16="http://schemas.microsoft.com/office/drawing/2014/main" id="{D0AE7B87-4BDA-442A-8774-CC42CF7751F4}"/>
              </a:ext>
            </a:extLst>
          </p:cNvPr>
          <p:cNvSpPr>
            <a:spLocks noGrp="1"/>
          </p:cNvSpPr>
          <p:nvPr>
            <p:ph idx="1"/>
          </p:nvPr>
        </p:nvSpPr>
        <p:spPr/>
        <p:txBody>
          <a:bodyPr/>
          <a:lstStyle/>
          <a:p>
            <a:pPr algn="just"/>
            <a:r>
              <a:rPr lang="en-US" sz="2200" dirty="0">
                <a:latin typeface="Times New Roman" panose="02020603050405020304" pitchFamily="18" charset="0"/>
                <a:cs typeface="Times New Roman" panose="02020603050405020304" pitchFamily="18" charset="0"/>
              </a:rPr>
              <a:t>Example</a:t>
            </a:r>
          </a:p>
          <a:p>
            <a:pPr lvl="1" algn="just"/>
            <a:r>
              <a:rPr lang="en-US" sz="2200" dirty="0">
                <a:latin typeface="Times New Roman" panose="02020603050405020304" pitchFamily="18" charset="0"/>
                <a:cs typeface="Times New Roman" panose="02020603050405020304" pitchFamily="18" charset="0"/>
              </a:rPr>
              <a:t>What is the value of the following bond? An IBM bond pays $115 every December for five years. In December 2024, it pays an additional $1,000 and retires the bond. The bond is rated AAA. YTM is 7.5%.</a:t>
            </a:r>
          </a:p>
          <a:p>
            <a:endParaRPr lang="en-IN" dirty="0"/>
          </a:p>
        </p:txBody>
      </p:sp>
      <p:graphicFrame>
        <p:nvGraphicFramePr>
          <p:cNvPr id="4" name="Object 3">
            <a:extLst>
              <a:ext uri="{FF2B5EF4-FFF2-40B4-BE49-F238E27FC236}">
                <a16:creationId xmlns:a16="http://schemas.microsoft.com/office/drawing/2014/main" id="{80A899A3-8C38-4819-B42F-4AB34D30FA58}"/>
              </a:ext>
            </a:extLst>
          </p:cNvPr>
          <p:cNvGraphicFramePr>
            <a:graphicFrameLocks noChangeAspect="1"/>
          </p:cNvGraphicFramePr>
          <p:nvPr/>
        </p:nvGraphicFramePr>
        <p:xfrm>
          <a:off x="1584960" y="3616960"/>
          <a:ext cx="7929880" cy="1600200"/>
        </p:xfrm>
        <a:graphic>
          <a:graphicData uri="http://schemas.openxmlformats.org/presentationml/2006/ole">
            <mc:AlternateContent xmlns:mc="http://schemas.openxmlformats.org/markup-compatibility/2006">
              <mc:Choice xmlns:v="urn:schemas-microsoft-com:vml" Requires="v">
                <p:oleObj name="Equation" r:id="rId2" imgW="2831760" imgH="571320" progId="Equation.3">
                  <p:embed/>
                </p:oleObj>
              </mc:Choice>
              <mc:Fallback>
                <p:oleObj name="Equation" r:id="rId2" imgW="2831760" imgH="571320" progId="Equation.3">
                  <p:embed/>
                  <p:pic>
                    <p:nvPicPr>
                      <p:cNvPr id="4" name="Object 3">
                        <a:extLst>
                          <a:ext uri="{FF2B5EF4-FFF2-40B4-BE49-F238E27FC236}">
                            <a16:creationId xmlns:a16="http://schemas.microsoft.com/office/drawing/2014/main" id="{80A899A3-8C38-4819-B42F-4AB34D30FA58}"/>
                          </a:ext>
                        </a:extLst>
                      </p:cNvPr>
                      <p:cNvPicPr/>
                      <p:nvPr/>
                    </p:nvPicPr>
                    <p:blipFill>
                      <a:blip r:embed="rId3"/>
                      <a:stretch>
                        <a:fillRect/>
                      </a:stretch>
                    </p:blipFill>
                    <p:spPr>
                      <a:xfrm>
                        <a:off x="1584960" y="3616960"/>
                        <a:ext cx="7929880" cy="1600200"/>
                      </a:xfrm>
                      <a:prstGeom prst="rect">
                        <a:avLst/>
                      </a:prstGeom>
                    </p:spPr>
                  </p:pic>
                </p:oleObj>
              </mc:Fallback>
            </mc:AlternateContent>
          </a:graphicData>
        </a:graphic>
      </p:graphicFrame>
    </p:spTree>
    <p:extLst>
      <p:ext uri="{BB962C8B-B14F-4D97-AF65-F5344CB8AC3E}">
        <p14:creationId xmlns:p14="http://schemas.microsoft.com/office/powerpoint/2010/main" val="423471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A288D-BC5A-43EB-BFA3-12AC0D00FFC0}"/>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Using the Present Value Formula to Value Bonds</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A552818-6E1A-4105-B7D2-DBEBBA1C9AE1}"/>
              </a:ext>
            </a:extLst>
          </p:cNvPr>
          <p:cNvSpPr>
            <a:spLocks noGrp="1"/>
          </p:cNvSpPr>
          <p:nvPr>
            <p:ph idx="1"/>
          </p:nvPr>
        </p:nvSpPr>
        <p:spPr/>
        <p:txBody>
          <a:bodyPr/>
          <a:lstStyle/>
          <a:p>
            <a:pPr algn="just"/>
            <a:r>
              <a:rPr lang="en-US" sz="2400" dirty="0">
                <a:latin typeface="Times New Roman" panose="02020603050405020304" pitchFamily="18" charset="0"/>
                <a:cs typeface="Times New Roman" panose="02020603050405020304" pitchFamily="18" charset="0"/>
              </a:rPr>
              <a:t>Another Example: Japan</a:t>
            </a:r>
          </a:p>
          <a:p>
            <a:pPr lvl="1" algn="just"/>
            <a:r>
              <a:rPr lang="en-US" sz="2400" dirty="0">
                <a:latin typeface="Times New Roman" panose="02020603050405020304" pitchFamily="18" charset="0"/>
                <a:cs typeface="Times New Roman" panose="02020603050405020304" pitchFamily="18" charset="0"/>
              </a:rPr>
              <a:t>In July 2020 you purchase 200 yen of bonds in Japan which pay an 8% coupon every year. If the bond matures in 2025 and the YTM is 4.5%, what is the value of the bond?</a:t>
            </a:r>
          </a:p>
          <a:p>
            <a:endParaRPr lang="en-IN" dirty="0"/>
          </a:p>
        </p:txBody>
      </p:sp>
    </p:spTree>
    <p:extLst>
      <p:ext uri="{BB962C8B-B14F-4D97-AF65-F5344CB8AC3E}">
        <p14:creationId xmlns:p14="http://schemas.microsoft.com/office/powerpoint/2010/main" val="3179260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F5046-0734-25D5-7E95-37FF80E491A7}"/>
              </a:ext>
            </a:extLst>
          </p:cNvPr>
          <p:cNvSpPr>
            <a:spLocks noGrp="1"/>
          </p:cNvSpPr>
          <p:nvPr>
            <p:ph type="title"/>
          </p:nvPr>
        </p:nvSpPr>
        <p:spPr/>
        <p:txBody>
          <a:bodyPr/>
          <a:lstStyle/>
          <a:p>
            <a:endParaRPr lang="en-IN" dirty="0"/>
          </a:p>
        </p:txBody>
      </p:sp>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9AF8FB8C-BEE8-4E96-8EE9-4E90824E0715}"/>
                  </a:ext>
                </a:extLst>
              </p:cNvPr>
              <p:cNvSpPr txBox="1">
                <a:spLocks noGrp="1"/>
              </p:cNvSpPr>
              <p:nvPr>
                <p:ph idx="1"/>
              </p:nvPr>
            </p:nvSpPr>
            <p:spPr>
              <a:xfrm>
                <a:off x="1096963" y="1846263"/>
                <a:ext cx="10058400" cy="4022725"/>
              </a:xfrm>
              <a:prstGeom prst="rect">
                <a:avLst/>
              </a:prstGeom>
            </p:spPr>
            <p:txBody>
              <a:bodyPr>
                <a:normAutofit/>
              </a:bodyPr>
              <a:lstStyle/>
              <a:p>
                <a14:m>
                  <m:oMath xmlns:m="http://schemas.openxmlformats.org/officeDocument/2006/math">
                    <m:r>
                      <m:rPr>
                        <m:nor/>
                      </m:rPr>
                      <a:rPr lang="en-IN" sz="2800" i="0" smtClean="0">
                        <a:solidFill>
                          <a:srgbClr val="000000"/>
                        </a:solidFill>
                        <a:latin typeface="Cambria Math" panose="02040503050406030204" pitchFamily="18" charset="0"/>
                      </a:rPr>
                      <m:t>PV</m:t>
                    </m:r>
                    <m:r>
                      <a:rPr lang="en-IN" sz="2800" i="1">
                        <a:solidFill>
                          <a:srgbClr val="000000"/>
                        </a:solidFill>
                        <a:latin typeface="Cambria Math" panose="02040503050406030204" pitchFamily="18" charset="0"/>
                      </a:rPr>
                      <m:t>=</m:t>
                    </m:r>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16</m:t>
                        </m:r>
                      </m:num>
                      <m:den>
                        <m:r>
                          <a:rPr lang="en-IN" sz="2800" i="1">
                            <a:solidFill>
                              <a:srgbClr val="000000"/>
                            </a:solidFill>
                            <a:latin typeface="Cambria Math" panose="02040503050406030204" pitchFamily="18" charset="0"/>
                          </a:rPr>
                          <m:t>1.045</m:t>
                        </m:r>
                      </m:den>
                    </m:f>
                    <m:r>
                      <a:rPr lang="en-IN" sz="2800" i="1">
                        <a:solidFill>
                          <a:srgbClr val="000000"/>
                        </a:solidFill>
                        <a:latin typeface="Cambria Math" panose="02040503050406030204" pitchFamily="18" charset="0"/>
                      </a:rPr>
                      <m:t>+</m:t>
                    </m:r>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16</m:t>
                        </m:r>
                      </m:num>
                      <m:den>
                        <m:sSup>
                          <m:sSupPr>
                            <m:ctrlPr>
                              <a:rPr lang="en-IN" sz="2800" i="1">
                                <a:solidFill>
                                  <a:srgbClr val="000000"/>
                                </a:solidFill>
                                <a:latin typeface="Cambria Math" panose="02040503050406030204" pitchFamily="18" charset="0"/>
                              </a:rPr>
                            </m:ctrlPr>
                          </m:sSupPr>
                          <m:e>
                            <m:d>
                              <m:dPr>
                                <m:ctrlPr>
                                  <a:rPr lang="en-IN" sz="2800" i="1">
                                    <a:solidFill>
                                      <a:srgbClr val="000000"/>
                                    </a:solidFill>
                                    <a:latin typeface="Cambria Math" panose="02040503050406030204" pitchFamily="18" charset="0"/>
                                  </a:rPr>
                                </m:ctrlPr>
                              </m:dPr>
                              <m:e>
                                <m:r>
                                  <a:rPr lang="en-IN" sz="2800" i="1">
                                    <a:solidFill>
                                      <a:srgbClr val="000000"/>
                                    </a:solidFill>
                                    <a:latin typeface="Cambria Math" panose="02040503050406030204" pitchFamily="18" charset="0"/>
                                  </a:rPr>
                                  <m:t>1.045</m:t>
                                </m:r>
                              </m:e>
                            </m:d>
                          </m:e>
                          <m:sup>
                            <m:r>
                              <a:rPr lang="en-IN" sz="2800" i="1">
                                <a:solidFill>
                                  <a:srgbClr val="000000"/>
                                </a:solidFill>
                                <a:latin typeface="Cambria Math" panose="02040503050406030204" pitchFamily="18" charset="0"/>
                              </a:rPr>
                              <m:t>2</m:t>
                            </m:r>
                          </m:sup>
                        </m:sSup>
                      </m:den>
                    </m:f>
                    <m:r>
                      <a:rPr lang="en-IN" sz="2800" i="1">
                        <a:solidFill>
                          <a:srgbClr val="000000"/>
                        </a:solidFill>
                        <a:latin typeface="Cambria Math" panose="02040503050406030204" pitchFamily="18" charset="0"/>
                      </a:rPr>
                      <m:t>+</m:t>
                    </m:r>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16</m:t>
                        </m:r>
                      </m:num>
                      <m:den>
                        <m:sSup>
                          <m:sSupPr>
                            <m:ctrlPr>
                              <a:rPr lang="en-IN" sz="2800" i="1">
                                <a:solidFill>
                                  <a:srgbClr val="000000"/>
                                </a:solidFill>
                                <a:latin typeface="Cambria Math" panose="02040503050406030204" pitchFamily="18" charset="0"/>
                              </a:rPr>
                            </m:ctrlPr>
                          </m:sSupPr>
                          <m:e>
                            <m:d>
                              <m:dPr>
                                <m:ctrlPr>
                                  <a:rPr lang="en-IN" sz="2800" i="1">
                                    <a:solidFill>
                                      <a:srgbClr val="000000"/>
                                    </a:solidFill>
                                    <a:latin typeface="Cambria Math" panose="02040503050406030204" pitchFamily="18" charset="0"/>
                                  </a:rPr>
                                </m:ctrlPr>
                              </m:dPr>
                              <m:e>
                                <m:r>
                                  <a:rPr lang="en-IN" sz="2800" i="1">
                                    <a:solidFill>
                                      <a:srgbClr val="000000"/>
                                    </a:solidFill>
                                    <a:latin typeface="Cambria Math" panose="02040503050406030204" pitchFamily="18" charset="0"/>
                                  </a:rPr>
                                  <m:t>1.045</m:t>
                                </m:r>
                              </m:e>
                            </m:d>
                          </m:e>
                          <m:sup>
                            <m:r>
                              <a:rPr lang="en-IN" sz="2800" i="1">
                                <a:solidFill>
                                  <a:srgbClr val="000000"/>
                                </a:solidFill>
                                <a:latin typeface="Cambria Math" panose="02040503050406030204" pitchFamily="18" charset="0"/>
                              </a:rPr>
                              <m:t>3</m:t>
                            </m:r>
                          </m:sup>
                        </m:sSup>
                      </m:den>
                    </m:f>
                    <m:r>
                      <a:rPr lang="en-IN" sz="2800" i="1">
                        <a:solidFill>
                          <a:srgbClr val="000000"/>
                        </a:solidFill>
                        <a:latin typeface="Cambria Math" panose="02040503050406030204" pitchFamily="18" charset="0"/>
                      </a:rPr>
                      <m:t>+</m:t>
                    </m:r>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16</m:t>
                        </m:r>
                      </m:num>
                      <m:den>
                        <m:sSup>
                          <m:sSupPr>
                            <m:ctrlPr>
                              <a:rPr lang="en-IN" sz="2800" i="1">
                                <a:solidFill>
                                  <a:srgbClr val="000000"/>
                                </a:solidFill>
                                <a:latin typeface="Cambria Math" panose="02040503050406030204" pitchFamily="18" charset="0"/>
                              </a:rPr>
                            </m:ctrlPr>
                          </m:sSupPr>
                          <m:e>
                            <m:d>
                              <m:dPr>
                                <m:ctrlPr>
                                  <a:rPr lang="en-IN" sz="2800" i="1">
                                    <a:solidFill>
                                      <a:srgbClr val="000000"/>
                                    </a:solidFill>
                                    <a:latin typeface="Cambria Math" panose="02040503050406030204" pitchFamily="18" charset="0"/>
                                  </a:rPr>
                                </m:ctrlPr>
                              </m:dPr>
                              <m:e>
                                <m:r>
                                  <a:rPr lang="en-IN" sz="2800" i="1">
                                    <a:solidFill>
                                      <a:srgbClr val="000000"/>
                                    </a:solidFill>
                                    <a:latin typeface="Cambria Math" panose="02040503050406030204" pitchFamily="18" charset="0"/>
                                  </a:rPr>
                                  <m:t>1.045</m:t>
                                </m:r>
                              </m:e>
                            </m:d>
                          </m:e>
                          <m:sup>
                            <m:r>
                              <a:rPr lang="en-IN" sz="2800" i="1">
                                <a:solidFill>
                                  <a:srgbClr val="000000"/>
                                </a:solidFill>
                                <a:latin typeface="Cambria Math" panose="02040503050406030204" pitchFamily="18" charset="0"/>
                              </a:rPr>
                              <m:t>4</m:t>
                            </m:r>
                          </m:sup>
                        </m:sSup>
                      </m:den>
                    </m:f>
                    <m:r>
                      <a:rPr lang="en-IN" sz="2800" i="1">
                        <a:solidFill>
                          <a:srgbClr val="000000"/>
                        </a:solidFill>
                        <a:latin typeface="Cambria Math" panose="02040503050406030204" pitchFamily="18" charset="0"/>
                      </a:rPr>
                      <m:t>+</m:t>
                    </m:r>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216</m:t>
                        </m:r>
                      </m:num>
                      <m:den>
                        <m:sSup>
                          <m:sSupPr>
                            <m:ctrlPr>
                              <a:rPr lang="en-IN" sz="2800" i="1">
                                <a:solidFill>
                                  <a:srgbClr val="000000"/>
                                </a:solidFill>
                                <a:latin typeface="Cambria Math" panose="02040503050406030204" pitchFamily="18" charset="0"/>
                              </a:rPr>
                            </m:ctrlPr>
                          </m:sSupPr>
                          <m:e>
                            <m:d>
                              <m:dPr>
                                <m:ctrlPr>
                                  <a:rPr lang="en-IN" sz="2800" i="1">
                                    <a:solidFill>
                                      <a:srgbClr val="000000"/>
                                    </a:solidFill>
                                    <a:latin typeface="Cambria Math" panose="02040503050406030204" pitchFamily="18" charset="0"/>
                                  </a:rPr>
                                </m:ctrlPr>
                              </m:dPr>
                              <m:e>
                                <m:r>
                                  <a:rPr lang="en-IN" sz="2800" i="1">
                                    <a:solidFill>
                                      <a:srgbClr val="000000"/>
                                    </a:solidFill>
                                    <a:latin typeface="Cambria Math" panose="02040503050406030204" pitchFamily="18" charset="0"/>
                                  </a:rPr>
                                  <m:t>1.045</m:t>
                                </m:r>
                              </m:e>
                            </m:d>
                          </m:e>
                          <m:sup>
                            <m:r>
                              <a:rPr lang="en-IN" sz="2800" i="1">
                                <a:solidFill>
                                  <a:srgbClr val="000000"/>
                                </a:solidFill>
                                <a:latin typeface="Cambria Math" panose="02040503050406030204" pitchFamily="18" charset="0"/>
                              </a:rPr>
                              <m:t>5</m:t>
                            </m:r>
                          </m:sup>
                        </m:sSup>
                      </m:den>
                    </m:f>
                  </m:oMath>
                </a14:m>
                <a:br>
                  <a:rPr lang="en-IN" sz="2800" i="1" dirty="0">
                    <a:solidFill>
                      <a:srgbClr val="000000"/>
                    </a:solidFill>
                    <a:latin typeface="Cambria Math" panose="02040503050406030204" pitchFamily="18" charset="0"/>
                  </a:rPr>
                </a:br>
                <a14:m>
                  <m:oMath xmlns:m="http://schemas.openxmlformats.org/officeDocument/2006/math">
                    <m:r>
                      <a:rPr lang="en-IN" sz="2800" i="1">
                        <a:solidFill>
                          <a:srgbClr val="000000"/>
                        </a:solidFill>
                        <a:latin typeface="Cambria Math" panose="02040503050406030204" pitchFamily="18" charset="0"/>
                      </a:rPr>
                      <m:t>=¥2</m:t>
                    </m:r>
                    <m:r>
                      <a:rPr lang="en-IN" sz="2800" b="0" i="1" smtClean="0">
                        <a:solidFill>
                          <a:srgbClr val="000000"/>
                        </a:solidFill>
                        <a:latin typeface="Cambria Math" panose="02040503050406030204" pitchFamily="18" charset="0"/>
                      </a:rPr>
                      <m:t>30.73</m:t>
                    </m:r>
                  </m:oMath>
                </a14:m>
                <a:endParaRPr lang="en-IN" sz="2800" dirty="0"/>
              </a:p>
            </p:txBody>
          </p:sp>
        </mc:Choice>
        <mc:Fallback xmlns="">
          <p:sp>
            <p:nvSpPr>
              <p:cNvPr id="4" name="Object 3">
                <a:extLst>
                  <a:ext uri="{FF2B5EF4-FFF2-40B4-BE49-F238E27FC236}">
                    <a16:creationId xmlns:a16="http://schemas.microsoft.com/office/drawing/2014/main" id="{9AF8FB8C-BEE8-4E96-8EE9-4E90824E0715}"/>
                  </a:ext>
                </a:extLst>
              </p:cNvPr>
              <p:cNvSpPr txBox="1">
                <a:spLocks noGrp="1" noRot="1" noChangeAspect="1" noMove="1" noResize="1" noEditPoints="1" noAdjustHandles="1" noChangeArrowheads="1" noChangeShapeType="1" noTextEdit="1"/>
              </p:cNvSpPr>
              <p:nvPr>
                <p:ph idx="1"/>
              </p:nvPr>
            </p:nvSpPr>
            <p:spPr>
              <a:xfrm>
                <a:off x="1096963" y="1846263"/>
                <a:ext cx="10058400" cy="4022725"/>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364402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BC043-3A29-4C61-9C45-0CBE568A9567}"/>
              </a:ext>
            </a:extLst>
          </p:cNvPr>
          <p:cNvSpPr>
            <a:spLocks noGrp="1"/>
          </p:cNvSpPr>
          <p:nvPr>
            <p:ph type="title"/>
          </p:nvPr>
        </p:nvSpPr>
        <p:spPr>
          <a:xfrm>
            <a:off x="1097280" y="286603"/>
            <a:ext cx="10058400" cy="1450757"/>
          </a:xfrm>
        </p:spPr>
        <p:txBody>
          <a:bodyPr>
            <a:normAutofit/>
          </a:bodyPr>
          <a:lstStyle/>
          <a:p>
            <a:r>
              <a:rPr lang="en-IN" sz="4000">
                <a:latin typeface="Times New Roman" panose="02020603050405020304" pitchFamily="18" charset="0"/>
                <a:cs typeface="Times New Roman" panose="02020603050405020304" pitchFamily="18" charset="0"/>
              </a:rPr>
              <a:t>Coupon Bonds</a:t>
            </a:r>
            <a:endParaRPr lang="en-IN" sz="4000" dirty="0"/>
          </a:p>
        </p:txBody>
      </p:sp>
      <p:sp>
        <p:nvSpPr>
          <p:cNvPr id="6" name="Content Placeholder 5">
            <a:extLst>
              <a:ext uri="{FF2B5EF4-FFF2-40B4-BE49-F238E27FC236}">
                <a16:creationId xmlns:a16="http://schemas.microsoft.com/office/drawing/2014/main" id="{97A7B3E2-5BA7-4109-B2CA-EBCBE9E439DE}"/>
              </a:ext>
            </a:extLst>
          </p:cNvPr>
          <p:cNvSpPr>
            <a:spLocks noGrp="1"/>
          </p:cNvSpPr>
          <p:nvPr>
            <p:ph idx="1"/>
          </p:nvPr>
        </p:nvSpPr>
        <p:spPr>
          <a:xfrm>
            <a:off x="1097280" y="1845734"/>
            <a:ext cx="10058400" cy="4023360"/>
          </a:xfrm>
        </p:spPr>
        <p:txBody>
          <a:bodyPr/>
          <a:lstStyle/>
          <a:p>
            <a:pPr algn="just"/>
            <a:r>
              <a:rPr lang="en-US" sz="2200">
                <a:latin typeface="Times New Roman" panose="02020603050405020304" pitchFamily="18" charset="0"/>
                <a:cs typeface="Times New Roman" panose="02020603050405020304" pitchFamily="18" charset="0"/>
              </a:rPr>
              <a:t>Yield to Maturity – The YTM is the single discount rate that equates the present value of the bond’s remaining cash flows to its current price.</a:t>
            </a:r>
          </a:p>
          <a:p>
            <a:pPr algn="just"/>
            <a:endParaRPr lang="en-US" sz="220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E084684F-8534-4793-AB74-3A3130ED4538}"/>
              </a:ext>
            </a:extLst>
          </p:cNvPr>
          <p:cNvPicPr>
            <a:picLocks noChangeAspect="1"/>
          </p:cNvPicPr>
          <p:nvPr/>
        </p:nvPicPr>
        <p:blipFill>
          <a:blip r:embed="rId2"/>
          <a:stretch>
            <a:fillRect/>
          </a:stretch>
        </p:blipFill>
        <p:spPr>
          <a:xfrm>
            <a:off x="1097281" y="2605087"/>
            <a:ext cx="10546080" cy="1647825"/>
          </a:xfrm>
          <a:prstGeom prst="rect">
            <a:avLst/>
          </a:prstGeom>
        </p:spPr>
      </p:pic>
      <p:pic>
        <p:nvPicPr>
          <p:cNvPr id="8" name="Picture 7">
            <a:extLst>
              <a:ext uri="{FF2B5EF4-FFF2-40B4-BE49-F238E27FC236}">
                <a16:creationId xmlns:a16="http://schemas.microsoft.com/office/drawing/2014/main" id="{9F0C0E60-5ABE-4EA0-AC50-05D024052CC9}"/>
              </a:ext>
            </a:extLst>
          </p:cNvPr>
          <p:cNvPicPr>
            <a:picLocks noChangeAspect="1"/>
          </p:cNvPicPr>
          <p:nvPr/>
        </p:nvPicPr>
        <p:blipFill>
          <a:blip r:embed="rId3"/>
          <a:stretch>
            <a:fillRect/>
          </a:stretch>
        </p:blipFill>
        <p:spPr>
          <a:xfrm>
            <a:off x="1239520" y="4555969"/>
            <a:ext cx="9446578" cy="1573900"/>
          </a:xfrm>
          <a:prstGeom prst="rect">
            <a:avLst/>
          </a:prstGeom>
        </p:spPr>
      </p:pic>
    </p:spTree>
    <p:extLst>
      <p:ext uri="{BB962C8B-B14F-4D97-AF65-F5344CB8AC3E}">
        <p14:creationId xmlns:p14="http://schemas.microsoft.com/office/powerpoint/2010/main" val="2420272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49C9-C00E-4841-853D-3AC0F66958C3}"/>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Example</a:t>
            </a:r>
          </a:p>
        </p:txBody>
      </p:sp>
      <p:sp>
        <p:nvSpPr>
          <p:cNvPr id="3" name="Content Placeholder 2">
            <a:extLst>
              <a:ext uri="{FF2B5EF4-FFF2-40B4-BE49-F238E27FC236}">
                <a16:creationId xmlns:a16="http://schemas.microsoft.com/office/drawing/2014/main" id="{D400D7BC-7B4D-4109-A76A-C17BD0094C74}"/>
              </a:ext>
            </a:extLst>
          </p:cNvPr>
          <p:cNvSpPr>
            <a:spLocks noGrp="1"/>
          </p:cNvSpPr>
          <p:nvPr>
            <p:ph idx="1"/>
          </p:nvPr>
        </p:nvSpPr>
        <p:spPr/>
        <p:txBody>
          <a:bodyPr>
            <a:normAutofit/>
          </a:bodyPr>
          <a:lstStyle/>
          <a:p>
            <a:pPr algn="just"/>
            <a:r>
              <a:rPr lang="en-IN" sz="2200" b="1" dirty="0">
                <a:latin typeface="Times New Roman" panose="02020603050405020304" pitchFamily="18" charset="0"/>
                <a:cs typeface="Times New Roman" panose="02020603050405020304" pitchFamily="18" charset="0"/>
              </a:rPr>
              <a:t>Computing the yield to maturity of a coupon bond</a:t>
            </a:r>
          </a:p>
          <a:p>
            <a:pPr algn="just">
              <a:lnSpc>
                <a:spcPct val="150000"/>
              </a:lnSpc>
            </a:pPr>
            <a:r>
              <a:rPr lang="en-IN" sz="2200" dirty="0">
                <a:latin typeface="Times New Roman" panose="02020603050405020304" pitchFamily="18" charset="0"/>
                <a:cs typeface="Times New Roman" panose="02020603050405020304" pitchFamily="18" charset="0"/>
              </a:rPr>
              <a:t>Consider the five-year, $1000 bond with a 5% coupon rate and semi annual coupons. If this bond is currently trading for a price of $957.35, what is the bond’s yield to maturity?</a:t>
            </a:r>
            <a:endParaRPr lang="en-IN" sz="2200" dirty="0"/>
          </a:p>
        </p:txBody>
      </p:sp>
    </p:spTree>
    <p:extLst>
      <p:ext uri="{BB962C8B-B14F-4D97-AF65-F5344CB8AC3E}">
        <p14:creationId xmlns:p14="http://schemas.microsoft.com/office/powerpoint/2010/main" val="2760937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normAutofit/>
          </a:bodyPr>
          <a:lstStyle/>
          <a:p>
            <a:pPr eaLnBrk="1" hangingPunct="1"/>
            <a:r>
              <a:rPr lang="en-US"/>
              <a:t>Par, Discount &amp; Premium Bonds</a:t>
            </a:r>
          </a:p>
        </p:txBody>
      </p:sp>
      <p:sp>
        <p:nvSpPr>
          <p:cNvPr id="337923" name="Rectangle 3"/>
          <p:cNvSpPr>
            <a:spLocks noGrp="1" noChangeArrowheads="1"/>
          </p:cNvSpPr>
          <p:nvPr>
            <p:ph idx="1"/>
          </p:nvPr>
        </p:nvSpPr>
        <p:spPr/>
        <p:txBody>
          <a:bodyPr/>
          <a:lstStyle/>
          <a:p>
            <a:pPr eaLnBrk="1" hangingPunct="1"/>
            <a:r>
              <a:rPr lang="en-US" sz="2800" dirty="0"/>
              <a:t>If the price is less than the face value </a:t>
            </a:r>
          </a:p>
          <a:p>
            <a:pPr lvl="1"/>
            <a:r>
              <a:rPr lang="en-US" sz="2500" dirty="0"/>
              <a:t>Such a bond is called a </a:t>
            </a:r>
            <a:r>
              <a:rPr lang="en-US" sz="2500" dirty="0">
                <a:solidFill>
                  <a:srgbClr val="CC3300"/>
                </a:solidFill>
              </a:rPr>
              <a:t>Discount Bond</a:t>
            </a:r>
            <a:endParaRPr lang="en-US" sz="2500" dirty="0"/>
          </a:p>
          <a:p>
            <a:pPr lvl="2"/>
            <a:r>
              <a:rPr lang="en-US" sz="2200" dirty="0"/>
              <a:t>It is trading at a discount from the face value.</a:t>
            </a:r>
          </a:p>
          <a:p>
            <a:pPr eaLnBrk="1" hangingPunct="1"/>
            <a:r>
              <a:rPr lang="en-US" sz="2800" dirty="0"/>
              <a:t>The reason is that</a:t>
            </a:r>
          </a:p>
          <a:p>
            <a:pPr lvl="1"/>
            <a:r>
              <a:rPr lang="en-US" sz="2500" dirty="0"/>
              <a:t>The yield is greater than the coupon</a:t>
            </a:r>
            <a:endParaRPr lang="en-US" sz="2300" dirty="0"/>
          </a:p>
        </p:txBody>
      </p:sp>
      <p:sp>
        <p:nvSpPr>
          <p:cNvPr id="33794" name="Date Placeholder 3"/>
          <p:cNvSpPr>
            <a:spLocks noGrp="1"/>
          </p:cNvSpPr>
          <p:nvPr>
            <p:ph type="dt" sz="half" idx="10"/>
          </p:nvPr>
        </p:nvSpPr>
        <p:spPr>
          <a:noFill/>
        </p:spPr>
        <p:txBody>
          <a:bodyPr/>
          <a:lstStyle/>
          <a:p>
            <a:fld id="{9961B273-0063-40AB-8B7A-79EC88E44F4D}" type="datetime1">
              <a:rPr lang="en-US" smtClean="0"/>
              <a:pPr/>
              <a:t>2/8/2025</a:t>
            </a:fld>
            <a:endParaRPr lang="en-US"/>
          </a:p>
        </p:txBody>
      </p:sp>
      <p:sp>
        <p:nvSpPr>
          <p:cNvPr id="33795" name="Slide Number Placeholder 5"/>
          <p:cNvSpPr>
            <a:spLocks noGrp="1"/>
          </p:cNvSpPr>
          <p:nvPr>
            <p:ph type="sldNum" sz="quarter" idx="12"/>
          </p:nvPr>
        </p:nvSpPr>
        <p:spPr>
          <a:noFill/>
        </p:spPr>
        <p:txBody>
          <a:bodyPr/>
          <a:lstStyle/>
          <a:p>
            <a:fld id="{935CEF2E-A301-452F-B682-2205135C0664}" type="slidenum">
              <a:rPr lang="en-US" smtClean="0"/>
              <a:pPr/>
              <a:t>27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37922"/>
                                        </p:tgtEl>
                                        <p:attrNameLst>
                                          <p:attrName>style.visibility</p:attrName>
                                        </p:attrNameLst>
                                      </p:cBhvr>
                                      <p:to>
                                        <p:strVal val="visible"/>
                                      </p:to>
                                    </p:set>
                                    <p:anim calcmode="lin" valueType="num">
                                      <p:cBhvr>
                                        <p:cTn id="7" dur="500" fill="hold"/>
                                        <p:tgtEl>
                                          <p:spTgt spid="337922"/>
                                        </p:tgtEl>
                                        <p:attrNameLst>
                                          <p:attrName>ppt_w</p:attrName>
                                        </p:attrNameLst>
                                      </p:cBhvr>
                                      <p:tavLst>
                                        <p:tav tm="0">
                                          <p:val>
                                            <p:fltVal val="0"/>
                                          </p:val>
                                        </p:tav>
                                        <p:tav tm="100000">
                                          <p:val>
                                            <p:strVal val="#ppt_w"/>
                                          </p:val>
                                        </p:tav>
                                      </p:tavLst>
                                    </p:anim>
                                    <p:anim calcmode="lin" valueType="num">
                                      <p:cBhvr>
                                        <p:cTn id="8" dur="500" fill="hold"/>
                                        <p:tgtEl>
                                          <p:spTgt spid="33792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37923">
                                            <p:txEl>
                                              <p:pRg st="0" end="0"/>
                                            </p:txEl>
                                          </p:spTgt>
                                        </p:tgtEl>
                                        <p:attrNameLst>
                                          <p:attrName>style.visibility</p:attrName>
                                        </p:attrNameLst>
                                      </p:cBhvr>
                                      <p:to>
                                        <p:strVal val="visible"/>
                                      </p:to>
                                    </p:set>
                                    <p:anim calcmode="lin" valueType="num">
                                      <p:cBhvr>
                                        <p:cTn id="12" dur="500" fill="hold"/>
                                        <p:tgtEl>
                                          <p:spTgt spid="33792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37923">
                                            <p:txEl>
                                              <p:pRg st="0" end="0"/>
                                            </p:txEl>
                                          </p:spTgt>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337923">
                                            <p:txEl>
                                              <p:pRg st="1" end="1"/>
                                            </p:txEl>
                                          </p:spTgt>
                                        </p:tgtEl>
                                        <p:attrNameLst>
                                          <p:attrName>style.visibility</p:attrName>
                                        </p:attrNameLst>
                                      </p:cBhvr>
                                      <p:to>
                                        <p:strVal val="visible"/>
                                      </p:to>
                                    </p:set>
                                    <p:anim calcmode="lin" valueType="num">
                                      <p:cBhvr>
                                        <p:cTn id="16" dur="500" fill="hold"/>
                                        <p:tgtEl>
                                          <p:spTgt spid="33792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37923">
                                            <p:txEl>
                                              <p:pRg st="1" end="1"/>
                                            </p:txEl>
                                          </p:spTgt>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337923">
                                            <p:txEl>
                                              <p:pRg st="2" end="2"/>
                                            </p:txEl>
                                          </p:spTgt>
                                        </p:tgtEl>
                                        <p:attrNameLst>
                                          <p:attrName>style.visibility</p:attrName>
                                        </p:attrNameLst>
                                      </p:cBhvr>
                                      <p:to>
                                        <p:strVal val="visible"/>
                                      </p:to>
                                    </p:set>
                                    <p:anim calcmode="lin" valueType="num">
                                      <p:cBhvr>
                                        <p:cTn id="20" dur="500" fill="hold"/>
                                        <p:tgtEl>
                                          <p:spTgt spid="33792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37923">
                                            <p:txEl>
                                              <p:pRg st="2" end="2"/>
                                            </p:txEl>
                                          </p:spTgt>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23" presetClass="entr" presetSubtype="16" fill="hold" grpId="0" nodeType="afterEffect">
                                  <p:stCondLst>
                                    <p:cond delay="0"/>
                                  </p:stCondLst>
                                  <p:childTnLst>
                                    <p:set>
                                      <p:cBhvr>
                                        <p:cTn id="24" dur="1" fill="hold">
                                          <p:stCondLst>
                                            <p:cond delay="0"/>
                                          </p:stCondLst>
                                        </p:cTn>
                                        <p:tgtEl>
                                          <p:spTgt spid="337923">
                                            <p:txEl>
                                              <p:pRg st="3" end="3"/>
                                            </p:txEl>
                                          </p:spTgt>
                                        </p:tgtEl>
                                        <p:attrNameLst>
                                          <p:attrName>style.visibility</p:attrName>
                                        </p:attrNameLst>
                                      </p:cBhvr>
                                      <p:to>
                                        <p:strVal val="visible"/>
                                      </p:to>
                                    </p:set>
                                    <p:anim calcmode="lin" valueType="num">
                                      <p:cBhvr>
                                        <p:cTn id="25" dur="500" fill="hold"/>
                                        <p:tgtEl>
                                          <p:spTgt spid="33792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37923">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37923">
                                            <p:txEl>
                                              <p:pRg st="4" end="4"/>
                                            </p:txEl>
                                          </p:spTgt>
                                        </p:tgtEl>
                                        <p:attrNameLst>
                                          <p:attrName>style.visibility</p:attrName>
                                        </p:attrNameLst>
                                      </p:cBhvr>
                                      <p:to>
                                        <p:strVal val="visible"/>
                                      </p:to>
                                    </p:set>
                                    <p:anim calcmode="lin" valueType="num">
                                      <p:cBhvr>
                                        <p:cTn id="29" dur="500" fill="hold"/>
                                        <p:tgtEl>
                                          <p:spTgt spid="33792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3792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2" grpId="0" autoUpdateAnimBg="0"/>
      <p:bldP spid="337923"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986EF30-353B-471A-99A8-462017383C74}"/>
              </a:ext>
            </a:extLst>
          </p:cNvPr>
          <p:cNvPicPr>
            <a:picLocks noGrp="1" noChangeAspect="1"/>
          </p:cNvPicPr>
          <p:nvPr>
            <p:ph idx="4294967295"/>
          </p:nvPr>
        </p:nvPicPr>
        <p:blipFill>
          <a:blip r:embed="rId2"/>
          <a:stretch>
            <a:fillRect/>
          </a:stretch>
        </p:blipFill>
        <p:spPr>
          <a:xfrm>
            <a:off x="1120409" y="643467"/>
            <a:ext cx="9951182" cy="5050225"/>
          </a:xfrm>
          <a:prstGeom prst="rect">
            <a:avLst/>
          </a:prstGeom>
        </p:spPr>
      </p:pic>
    </p:spTree>
    <p:extLst>
      <p:ext uri="{BB962C8B-B14F-4D97-AF65-F5344CB8AC3E}">
        <p14:creationId xmlns:p14="http://schemas.microsoft.com/office/powerpoint/2010/main" val="740353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EA8D-8526-4E4A-840D-30D1CE90E754}"/>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Example</a:t>
            </a:r>
          </a:p>
        </p:txBody>
      </p:sp>
      <p:sp>
        <p:nvSpPr>
          <p:cNvPr id="3" name="Content Placeholder 2">
            <a:extLst>
              <a:ext uri="{FF2B5EF4-FFF2-40B4-BE49-F238E27FC236}">
                <a16:creationId xmlns:a16="http://schemas.microsoft.com/office/drawing/2014/main" id="{30DC20DB-CC5F-486D-B9F0-46D2C5888C48}"/>
              </a:ext>
            </a:extLst>
          </p:cNvPr>
          <p:cNvSpPr>
            <a:spLocks noGrp="1"/>
          </p:cNvSpPr>
          <p:nvPr>
            <p:ph idx="1"/>
          </p:nvPr>
        </p:nvSpPr>
        <p:spPr/>
        <p:txBody>
          <a:bodyPr>
            <a:normAutofit/>
          </a:bodyPr>
          <a:lstStyle/>
          <a:p>
            <a:pPr algn="just">
              <a:lnSpc>
                <a:spcPct val="150000"/>
              </a:lnSpc>
            </a:pPr>
            <a:r>
              <a:rPr lang="en-IN" sz="2200" dirty="0">
                <a:latin typeface="Times New Roman" panose="02020603050405020304" pitchFamily="18" charset="0"/>
                <a:cs typeface="Times New Roman" panose="02020603050405020304" pitchFamily="18" charset="0"/>
              </a:rPr>
              <a:t>Consider the five-year, $1000 bond with a 5% coupon rate and semi annual coupons. If the YTM is 6.30% (expressed as an APR with semi annual compounding). What price is the bond trading now?</a:t>
            </a:r>
          </a:p>
          <a:p>
            <a:pPr algn="just">
              <a:lnSpc>
                <a:spcPct val="150000"/>
              </a:lnSpc>
            </a:pPr>
            <a:r>
              <a:rPr lang="en-IN" sz="2200" dirty="0">
                <a:latin typeface="Times New Roman" panose="02020603050405020304" pitchFamily="18" charset="0"/>
                <a:cs typeface="Times New Roman" panose="02020603050405020304" pitchFamily="18" charset="0"/>
              </a:rPr>
              <a:t>Note that 6.30% APR is equivalent to a semi-annual rate of 3.15%.</a:t>
            </a:r>
          </a:p>
          <a:p>
            <a:pPr algn="just">
              <a:lnSpc>
                <a:spcPct val="150000"/>
              </a:lnSpc>
            </a:pPr>
            <a:r>
              <a:rPr lang="en-IN" sz="2200" dirty="0">
                <a:latin typeface="Times New Roman" panose="02020603050405020304" pitchFamily="18" charset="0"/>
                <a:cs typeface="Times New Roman" panose="02020603050405020304" pitchFamily="18" charset="0"/>
              </a:rPr>
              <a:t>P = 944.98</a:t>
            </a:r>
          </a:p>
        </p:txBody>
      </p:sp>
    </p:spTree>
    <p:extLst>
      <p:ext uri="{BB962C8B-B14F-4D97-AF65-F5344CB8AC3E}">
        <p14:creationId xmlns:p14="http://schemas.microsoft.com/office/powerpoint/2010/main" val="123864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A78B88-0F10-4C64-AC6E-BEF6AF127FEE}"/>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Bond Prices and Interest Rates </a:t>
            </a:r>
          </a:p>
        </p:txBody>
      </p:sp>
      <p:pic>
        <p:nvPicPr>
          <p:cNvPr id="9" name="Content Placeholder 8">
            <a:extLst>
              <a:ext uri="{FF2B5EF4-FFF2-40B4-BE49-F238E27FC236}">
                <a16:creationId xmlns:a16="http://schemas.microsoft.com/office/drawing/2014/main" id="{B8603970-296C-4522-9194-E0C75DAD55AB}"/>
              </a:ext>
            </a:extLst>
          </p:cNvPr>
          <p:cNvPicPr>
            <a:picLocks noGrp="1" noChangeAspect="1"/>
          </p:cNvPicPr>
          <p:nvPr>
            <p:ph idx="1"/>
          </p:nvPr>
        </p:nvPicPr>
        <p:blipFill>
          <a:blip r:embed="rId2"/>
          <a:stretch>
            <a:fillRect/>
          </a:stretch>
        </p:blipFill>
        <p:spPr>
          <a:xfrm>
            <a:off x="2525115" y="1846263"/>
            <a:ext cx="7202095" cy="4022725"/>
          </a:xfrm>
          <a:prstGeom prst="rect">
            <a:avLst/>
          </a:prstGeom>
        </p:spPr>
      </p:pic>
    </p:spTree>
    <p:extLst>
      <p:ext uri="{BB962C8B-B14F-4D97-AF65-F5344CB8AC3E}">
        <p14:creationId xmlns:p14="http://schemas.microsoft.com/office/powerpoint/2010/main" val="2627776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F4EF3-9933-434E-8E5F-986EF4EF7B07}"/>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Maturity and Prices</a:t>
            </a:r>
          </a:p>
        </p:txBody>
      </p:sp>
      <p:pic>
        <p:nvPicPr>
          <p:cNvPr id="4" name="Content Placeholder 3">
            <a:extLst>
              <a:ext uri="{FF2B5EF4-FFF2-40B4-BE49-F238E27FC236}">
                <a16:creationId xmlns:a16="http://schemas.microsoft.com/office/drawing/2014/main" id="{6A1FD89F-692B-4CD2-BC0E-7D35FD4C8E59}"/>
              </a:ext>
            </a:extLst>
          </p:cNvPr>
          <p:cNvPicPr>
            <a:picLocks noGrp="1" noChangeAspect="1"/>
          </p:cNvPicPr>
          <p:nvPr>
            <p:ph idx="1"/>
          </p:nvPr>
        </p:nvPicPr>
        <p:blipFill>
          <a:blip r:embed="rId2"/>
          <a:stretch>
            <a:fillRect/>
          </a:stretch>
        </p:blipFill>
        <p:spPr>
          <a:xfrm>
            <a:off x="3007115" y="1900482"/>
            <a:ext cx="6238095" cy="39142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558026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F4EF-2FC0-460A-961D-0CA4D77F4E09}"/>
              </a:ext>
            </a:extLst>
          </p:cNvPr>
          <p:cNvSpPr>
            <a:spLocks noGrp="1"/>
          </p:cNvSpPr>
          <p:nvPr>
            <p:ph type="title"/>
          </p:nvPr>
        </p:nvSpPr>
        <p:spPr/>
        <p:txBody>
          <a:bodyPr/>
          <a:lstStyle/>
          <a:p>
            <a:r>
              <a:rPr lang="en-IN" dirty="0"/>
              <a:t>Corporate Bonds</a:t>
            </a:r>
          </a:p>
        </p:txBody>
      </p:sp>
      <p:sp>
        <p:nvSpPr>
          <p:cNvPr id="3" name="Content Placeholder 2">
            <a:extLst>
              <a:ext uri="{FF2B5EF4-FFF2-40B4-BE49-F238E27FC236}">
                <a16:creationId xmlns:a16="http://schemas.microsoft.com/office/drawing/2014/main" id="{A7E05ACC-3133-4E78-B6E2-90ECAEE18C0D}"/>
              </a:ext>
            </a:extLst>
          </p:cNvPr>
          <p:cNvSpPr>
            <a:spLocks noGrp="1"/>
          </p:cNvSpPr>
          <p:nvPr>
            <p:ph idx="1"/>
          </p:nvPr>
        </p:nvSpPr>
        <p:spPr/>
        <p:txBody>
          <a:bodyPr/>
          <a:lstStyle/>
          <a:p>
            <a:r>
              <a:rPr lang="en-US" sz="3000" dirty="0">
                <a:solidFill>
                  <a:schemeClr val="tx1"/>
                </a:solidFill>
              </a:rPr>
              <a:t>Callable bonds</a:t>
            </a:r>
          </a:p>
          <a:p>
            <a:pPr lvl="1"/>
            <a:r>
              <a:rPr lang="en-US" dirty="0">
                <a:solidFill>
                  <a:schemeClr val="tx1"/>
                </a:solidFill>
              </a:rPr>
              <a:t>Can be repurchased before the maturity date</a:t>
            </a:r>
          </a:p>
          <a:p>
            <a:r>
              <a:rPr lang="en-US" sz="3000" dirty="0">
                <a:solidFill>
                  <a:schemeClr val="tx1"/>
                </a:solidFill>
              </a:rPr>
              <a:t>Convertible bonds</a:t>
            </a:r>
          </a:p>
          <a:p>
            <a:pPr lvl="1"/>
            <a:r>
              <a:rPr lang="en-US" dirty="0">
                <a:solidFill>
                  <a:schemeClr val="tx1"/>
                </a:solidFill>
              </a:rPr>
              <a:t>Can be exchanged for shares of the firm’s common stock</a:t>
            </a:r>
          </a:p>
          <a:p>
            <a:r>
              <a:rPr lang="en-US" sz="3000" dirty="0">
                <a:solidFill>
                  <a:schemeClr val="tx1"/>
                </a:solidFill>
              </a:rPr>
              <a:t>Puttable Bonds</a:t>
            </a:r>
          </a:p>
          <a:p>
            <a:pPr lvl="1"/>
            <a:r>
              <a:rPr lang="en-US" dirty="0">
                <a:solidFill>
                  <a:schemeClr val="tx1"/>
                </a:solidFill>
              </a:rPr>
              <a:t>Give the holder an option to retire or extend the bond</a:t>
            </a:r>
          </a:p>
          <a:p>
            <a:r>
              <a:rPr lang="en-US" sz="3000" dirty="0">
                <a:solidFill>
                  <a:schemeClr val="tx1"/>
                </a:solidFill>
              </a:rPr>
              <a:t>Floating-rate bonds</a:t>
            </a:r>
          </a:p>
          <a:p>
            <a:pPr lvl="1"/>
            <a:r>
              <a:rPr lang="en-US" dirty="0">
                <a:solidFill>
                  <a:schemeClr val="tx1"/>
                </a:solidFill>
              </a:rPr>
              <a:t>Have adjustable coupon rate</a:t>
            </a:r>
          </a:p>
          <a:p>
            <a:pPr marL="0" indent="0">
              <a:buNone/>
            </a:pPr>
            <a:endParaRPr lang="en-IN" dirty="0"/>
          </a:p>
        </p:txBody>
      </p:sp>
      <p:sp>
        <p:nvSpPr>
          <p:cNvPr id="4" name="Date Placeholder 3">
            <a:extLst>
              <a:ext uri="{FF2B5EF4-FFF2-40B4-BE49-F238E27FC236}">
                <a16:creationId xmlns:a16="http://schemas.microsoft.com/office/drawing/2014/main" id="{8B6332A3-5DDE-483B-A515-09C291381411}"/>
              </a:ext>
            </a:extLst>
          </p:cNvPr>
          <p:cNvSpPr>
            <a:spLocks noGrp="1"/>
          </p:cNvSpPr>
          <p:nvPr>
            <p:ph type="dt" sz="half" idx="10"/>
          </p:nvPr>
        </p:nvSpPr>
        <p:spPr/>
        <p:txBody>
          <a:bodyPr/>
          <a:lstStyle/>
          <a:p>
            <a:pPr>
              <a:defRPr/>
            </a:pPr>
            <a:fld id="{B4024307-6375-4B2C-B31F-D2D1FCA46299}" type="datetime1">
              <a:rPr lang="en-US" smtClean="0"/>
              <a:pPr>
                <a:defRPr/>
              </a:pPr>
              <a:t>2/8/2025</a:t>
            </a:fld>
            <a:endParaRPr lang="en-US"/>
          </a:p>
        </p:txBody>
      </p:sp>
      <p:sp>
        <p:nvSpPr>
          <p:cNvPr id="5" name="Slide Number Placeholder 4">
            <a:extLst>
              <a:ext uri="{FF2B5EF4-FFF2-40B4-BE49-F238E27FC236}">
                <a16:creationId xmlns:a16="http://schemas.microsoft.com/office/drawing/2014/main" id="{1EF87F15-E4BE-4A08-952F-22842B798517}"/>
              </a:ext>
            </a:extLst>
          </p:cNvPr>
          <p:cNvSpPr>
            <a:spLocks noGrp="1"/>
          </p:cNvSpPr>
          <p:nvPr>
            <p:ph type="sldNum" sz="quarter" idx="12"/>
          </p:nvPr>
        </p:nvSpPr>
        <p:spPr/>
        <p:txBody>
          <a:bodyPr/>
          <a:lstStyle/>
          <a:p>
            <a:pPr>
              <a:defRPr/>
            </a:pPr>
            <a:fld id="{3AA82834-E969-42A9-BF66-2FC2D435C1C2}" type="slidenum">
              <a:rPr lang="en-US" smtClean="0"/>
              <a:pPr>
                <a:defRPr/>
              </a:pPr>
              <a:t>32</a:t>
            </a:fld>
            <a:endParaRPr lang="en-US"/>
          </a:p>
        </p:txBody>
      </p:sp>
    </p:spTree>
    <p:extLst>
      <p:ext uri="{BB962C8B-B14F-4D97-AF65-F5344CB8AC3E}">
        <p14:creationId xmlns:p14="http://schemas.microsoft.com/office/powerpoint/2010/main" val="46370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t>Floating Rate Bonds</a:t>
            </a:r>
          </a:p>
        </p:txBody>
      </p:sp>
      <p:sp>
        <p:nvSpPr>
          <p:cNvPr id="62467" name="Rectangle 3"/>
          <p:cNvSpPr>
            <a:spLocks noGrp="1" noChangeArrowheads="1"/>
          </p:cNvSpPr>
          <p:nvPr>
            <p:ph idx="1"/>
          </p:nvPr>
        </p:nvSpPr>
        <p:spPr/>
        <p:txBody>
          <a:bodyPr>
            <a:normAutofit/>
          </a:bodyPr>
          <a:lstStyle/>
          <a:p>
            <a:pPr eaLnBrk="1" hangingPunct="1"/>
            <a:r>
              <a:rPr lang="en-US" sz="2800" dirty="0"/>
              <a:t>For Plain Vanilla bonds the specified coupon rate is valid for the life of the bond.</a:t>
            </a:r>
          </a:p>
          <a:p>
            <a:pPr eaLnBrk="1" hangingPunct="1"/>
            <a:r>
              <a:rPr lang="en-US" sz="2800" dirty="0"/>
              <a:t>In the case of Floaters the rate is reset at the beginning of every period</a:t>
            </a:r>
          </a:p>
          <a:p>
            <a:pPr lvl="1"/>
            <a:r>
              <a:rPr lang="en-US" sz="2500" dirty="0"/>
              <a:t>The rate will vary directly with the benchmark</a:t>
            </a:r>
          </a:p>
          <a:p>
            <a:pPr lvl="1"/>
            <a:r>
              <a:rPr lang="en-US" sz="2500" dirty="0" err="1"/>
              <a:t>Eg</a:t>
            </a:r>
            <a:r>
              <a:rPr lang="en-US" sz="2500" dirty="0"/>
              <a:t>: The rate on a Floater is specified as LIBOR + 50 </a:t>
            </a:r>
            <a:r>
              <a:rPr lang="en-US" sz="2500" dirty="0" err="1"/>
              <a:t>b.p.</a:t>
            </a:r>
            <a:r>
              <a:rPr lang="en-US" sz="2500" dirty="0"/>
              <a:t> </a:t>
            </a:r>
          </a:p>
          <a:p>
            <a:pPr lvl="1"/>
            <a:r>
              <a:rPr lang="en-US" sz="2500" dirty="0"/>
              <a:t>If LIBOR rises, the rate will increase, whereas if LIBOR falls it will decrease</a:t>
            </a:r>
          </a:p>
          <a:p>
            <a:pPr lvl="1"/>
            <a:endParaRPr lang="en-US" sz="2500" dirty="0"/>
          </a:p>
        </p:txBody>
      </p:sp>
      <p:sp>
        <p:nvSpPr>
          <p:cNvPr id="92162" name="Date Placeholder 3"/>
          <p:cNvSpPr>
            <a:spLocks noGrp="1"/>
          </p:cNvSpPr>
          <p:nvPr>
            <p:ph type="dt" sz="half" idx="10"/>
          </p:nvPr>
        </p:nvSpPr>
        <p:spPr>
          <a:noFill/>
        </p:spPr>
        <p:txBody>
          <a:bodyPr/>
          <a:lstStyle/>
          <a:p>
            <a:fld id="{234951E1-5344-4C95-AE8F-3C2A9C66188B}" type="datetime1">
              <a:rPr lang="en-US" smtClean="0"/>
              <a:pPr/>
              <a:t>2/8/2025</a:t>
            </a:fld>
            <a:endParaRPr lang="en-US"/>
          </a:p>
        </p:txBody>
      </p:sp>
      <p:sp>
        <p:nvSpPr>
          <p:cNvPr id="92163" name="Slide Number Placeholder 5"/>
          <p:cNvSpPr>
            <a:spLocks noGrp="1"/>
          </p:cNvSpPr>
          <p:nvPr>
            <p:ph type="sldNum" sz="quarter" idx="12"/>
          </p:nvPr>
        </p:nvSpPr>
        <p:spPr>
          <a:noFill/>
        </p:spPr>
        <p:txBody>
          <a:bodyPr/>
          <a:lstStyle/>
          <a:p>
            <a:fld id="{A7D2A3F5-08AC-46A3-AF6A-A9185BCED5C5}" type="slidenum">
              <a:rPr lang="en-US" smtClean="0"/>
              <a:pPr/>
              <a:t>33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p:cTn id="7" dur="500" fill="hold"/>
                                        <p:tgtEl>
                                          <p:spTgt spid="62466"/>
                                        </p:tgtEl>
                                        <p:attrNameLst>
                                          <p:attrName>ppt_w</p:attrName>
                                        </p:attrNameLst>
                                      </p:cBhvr>
                                      <p:tavLst>
                                        <p:tav tm="0">
                                          <p:val>
                                            <p:fltVal val="0"/>
                                          </p:val>
                                        </p:tav>
                                        <p:tav tm="100000">
                                          <p:val>
                                            <p:strVal val="#ppt_w"/>
                                          </p:val>
                                        </p:tav>
                                      </p:tavLst>
                                    </p:anim>
                                    <p:anim calcmode="lin" valueType="num">
                                      <p:cBhvr>
                                        <p:cTn id="8" dur="500" fill="hold"/>
                                        <p:tgtEl>
                                          <p:spTgt spid="6246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2467">
                                            <p:txEl>
                                              <p:pRg st="0" end="0"/>
                                            </p:txEl>
                                          </p:spTgt>
                                        </p:tgtEl>
                                        <p:attrNameLst>
                                          <p:attrName>style.visibility</p:attrName>
                                        </p:attrNameLst>
                                      </p:cBhvr>
                                      <p:to>
                                        <p:strVal val="visible"/>
                                      </p:to>
                                    </p:set>
                                    <p:anim calcmode="lin" valueType="num">
                                      <p:cBhvr>
                                        <p:cTn id="12" dur="500" fill="hold"/>
                                        <p:tgtEl>
                                          <p:spTgt spid="6246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2467">
                                            <p:txEl>
                                              <p:pRg st="0" end="0"/>
                                            </p:txEl>
                                          </p:spTgt>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62467">
                                            <p:txEl>
                                              <p:pRg st="1" end="1"/>
                                            </p:txEl>
                                          </p:spTgt>
                                        </p:tgtEl>
                                        <p:attrNameLst>
                                          <p:attrName>style.visibility</p:attrName>
                                        </p:attrNameLst>
                                      </p:cBhvr>
                                      <p:to>
                                        <p:strVal val="visible"/>
                                      </p:to>
                                    </p:set>
                                    <p:anim calcmode="lin" valueType="num">
                                      <p:cBhvr>
                                        <p:cTn id="17" dur="500" fill="hold"/>
                                        <p:tgtEl>
                                          <p:spTgt spid="6246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62467">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62467">
                                            <p:txEl>
                                              <p:pRg st="2" end="2"/>
                                            </p:txEl>
                                          </p:spTgt>
                                        </p:tgtEl>
                                        <p:attrNameLst>
                                          <p:attrName>style.visibility</p:attrName>
                                        </p:attrNameLst>
                                      </p:cBhvr>
                                      <p:to>
                                        <p:strVal val="visible"/>
                                      </p:to>
                                    </p:set>
                                    <p:anim calcmode="lin" valueType="num">
                                      <p:cBhvr>
                                        <p:cTn id="21" dur="500" fill="hold"/>
                                        <p:tgtEl>
                                          <p:spTgt spid="6246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62467">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62467">
                                            <p:txEl>
                                              <p:pRg st="3" end="3"/>
                                            </p:txEl>
                                          </p:spTgt>
                                        </p:tgtEl>
                                        <p:attrNameLst>
                                          <p:attrName>style.visibility</p:attrName>
                                        </p:attrNameLst>
                                      </p:cBhvr>
                                      <p:to>
                                        <p:strVal val="visible"/>
                                      </p:to>
                                    </p:set>
                                    <p:anim calcmode="lin" valueType="num">
                                      <p:cBhvr>
                                        <p:cTn id="25" dur="500" fill="hold"/>
                                        <p:tgtEl>
                                          <p:spTgt spid="6246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62467">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62467">
                                            <p:txEl>
                                              <p:pRg st="4" end="4"/>
                                            </p:txEl>
                                          </p:spTgt>
                                        </p:tgtEl>
                                        <p:attrNameLst>
                                          <p:attrName>style.visibility</p:attrName>
                                        </p:attrNameLst>
                                      </p:cBhvr>
                                      <p:to>
                                        <p:strVal val="visible"/>
                                      </p:to>
                                    </p:set>
                                    <p:anim calcmode="lin" valueType="num">
                                      <p:cBhvr>
                                        <p:cTn id="29" dur="500" fill="hold"/>
                                        <p:tgtEl>
                                          <p:spTgt spid="62467">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62467">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autoUpdateAnimBg="0"/>
      <p:bldP spid="62467"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dirty="0"/>
              <a:t>Callable Bonds </a:t>
            </a:r>
          </a:p>
        </p:txBody>
      </p:sp>
      <p:sp>
        <p:nvSpPr>
          <p:cNvPr id="71683" name="Rectangle 3"/>
          <p:cNvSpPr>
            <a:spLocks noGrp="1" noChangeArrowheads="1"/>
          </p:cNvSpPr>
          <p:nvPr>
            <p:ph idx="1"/>
          </p:nvPr>
        </p:nvSpPr>
        <p:spPr/>
        <p:txBody>
          <a:bodyPr/>
          <a:lstStyle/>
          <a:p>
            <a:pPr eaLnBrk="1" hangingPunct="1">
              <a:lnSpc>
                <a:spcPct val="90000"/>
              </a:lnSpc>
            </a:pPr>
            <a:r>
              <a:rPr lang="en-US" sz="2800" dirty="0"/>
              <a:t>The issuer has the right to call back the bond prematurely.</a:t>
            </a:r>
          </a:p>
          <a:p>
            <a:pPr lvl="1" eaLnBrk="1" hangingPunct="1">
              <a:lnSpc>
                <a:spcPct val="90000"/>
              </a:lnSpc>
            </a:pPr>
            <a:r>
              <a:rPr lang="en-US" sz="2300" dirty="0"/>
              <a:t>They buy back from the holders before maturity by paying the face value.</a:t>
            </a:r>
          </a:p>
          <a:p>
            <a:pPr eaLnBrk="1" hangingPunct="1">
              <a:lnSpc>
                <a:spcPct val="90000"/>
              </a:lnSpc>
            </a:pPr>
            <a:r>
              <a:rPr lang="en-US" sz="2800" dirty="0"/>
              <a:t>The option is with the issuer, and so it has to pay a price</a:t>
            </a:r>
          </a:p>
          <a:p>
            <a:pPr lvl="1" eaLnBrk="1" hangingPunct="1">
              <a:lnSpc>
                <a:spcPct val="90000"/>
              </a:lnSpc>
            </a:pPr>
            <a:r>
              <a:rPr lang="en-US" sz="2300" dirty="0"/>
              <a:t>This price will manifest itself as a lower price for the bond as compared to a Plain Vanilla Bond.</a:t>
            </a:r>
          </a:p>
          <a:p>
            <a:pPr lvl="1"/>
            <a:r>
              <a:rPr lang="en-US" sz="2400" dirty="0"/>
              <a:t>Thus buyers of callable bonds demand a higher yield</a:t>
            </a:r>
          </a:p>
          <a:p>
            <a:pPr lvl="1" eaLnBrk="1" hangingPunct="1">
              <a:lnSpc>
                <a:spcPct val="90000"/>
              </a:lnSpc>
            </a:pPr>
            <a:endParaRPr lang="en-US" sz="2300" dirty="0"/>
          </a:p>
        </p:txBody>
      </p:sp>
      <p:sp>
        <p:nvSpPr>
          <p:cNvPr id="105474" name="Date Placeholder 3"/>
          <p:cNvSpPr>
            <a:spLocks noGrp="1"/>
          </p:cNvSpPr>
          <p:nvPr>
            <p:ph type="dt" sz="half" idx="10"/>
          </p:nvPr>
        </p:nvSpPr>
        <p:spPr>
          <a:noFill/>
        </p:spPr>
        <p:txBody>
          <a:bodyPr/>
          <a:lstStyle/>
          <a:p>
            <a:fld id="{77E33EC1-64E9-4392-AC9A-3C4D4821D818}" type="datetime1">
              <a:rPr lang="en-US" smtClean="0"/>
              <a:pPr/>
              <a:t>2/8/2025</a:t>
            </a:fld>
            <a:endParaRPr lang="en-US"/>
          </a:p>
        </p:txBody>
      </p:sp>
      <p:sp>
        <p:nvSpPr>
          <p:cNvPr id="105475" name="Slide Number Placeholder 5"/>
          <p:cNvSpPr>
            <a:spLocks noGrp="1"/>
          </p:cNvSpPr>
          <p:nvPr>
            <p:ph type="sldNum" sz="quarter" idx="12"/>
          </p:nvPr>
        </p:nvSpPr>
        <p:spPr>
          <a:noFill/>
        </p:spPr>
        <p:txBody>
          <a:bodyPr/>
          <a:lstStyle/>
          <a:p>
            <a:fld id="{5ED00818-AB0E-4936-9D70-54A0721621F2}" type="slidenum">
              <a:rPr lang="en-US" smtClean="0"/>
              <a:pPr/>
              <a:t>34</a:t>
            </a:fld>
            <a:endParaRPr lang="en-US"/>
          </a:p>
        </p:txBody>
      </p:sp>
    </p:spTree>
    <p:extLst>
      <p:ext uri="{BB962C8B-B14F-4D97-AF65-F5344CB8AC3E}">
        <p14:creationId xmlns:p14="http://schemas.microsoft.com/office/powerpoint/2010/main" val="33342991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682"/>
                                        </p:tgtEl>
                                        <p:attrNameLst>
                                          <p:attrName>style.visibility</p:attrName>
                                        </p:attrNameLst>
                                      </p:cBhvr>
                                      <p:to>
                                        <p:strVal val="visible"/>
                                      </p:to>
                                    </p:set>
                                    <p:anim calcmode="lin" valueType="num">
                                      <p:cBhvr>
                                        <p:cTn id="7" dur="500" fill="hold"/>
                                        <p:tgtEl>
                                          <p:spTgt spid="71682"/>
                                        </p:tgtEl>
                                        <p:attrNameLst>
                                          <p:attrName>ppt_w</p:attrName>
                                        </p:attrNameLst>
                                      </p:cBhvr>
                                      <p:tavLst>
                                        <p:tav tm="0">
                                          <p:val>
                                            <p:fltVal val="0"/>
                                          </p:val>
                                        </p:tav>
                                        <p:tav tm="100000">
                                          <p:val>
                                            <p:strVal val="#ppt_w"/>
                                          </p:val>
                                        </p:tav>
                                      </p:tavLst>
                                    </p:anim>
                                    <p:anim calcmode="lin" valueType="num">
                                      <p:cBhvr>
                                        <p:cTn id="8" dur="500" fill="hold"/>
                                        <p:tgtEl>
                                          <p:spTgt spid="716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71683">
                                            <p:txEl>
                                              <p:pRg st="0" end="0"/>
                                            </p:txEl>
                                          </p:spTgt>
                                        </p:tgtEl>
                                        <p:attrNameLst>
                                          <p:attrName>style.visibility</p:attrName>
                                        </p:attrNameLst>
                                      </p:cBhvr>
                                      <p:to>
                                        <p:strVal val="visible"/>
                                      </p:to>
                                    </p:set>
                                    <p:anim calcmode="lin" valueType="num">
                                      <p:cBhvr>
                                        <p:cTn id="12" dur="500" fill="hold"/>
                                        <p:tgtEl>
                                          <p:spTgt spid="7168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1683">
                                            <p:txEl>
                                              <p:pRg st="0" end="0"/>
                                            </p:txEl>
                                          </p:spTgt>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71683">
                                            <p:txEl>
                                              <p:pRg st="1" end="1"/>
                                            </p:txEl>
                                          </p:spTgt>
                                        </p:tgtEl>
                                        <p:attrNameLst>
                                          <p:attrName>style.visibility</p:attrName>
                                        </p:attrNameLst>
                                      </p:cBhvr>
                                      <p:to>
                                        <p:strVal val="visible"/>
                                      </p:to>
                                    </p:set>
                                    <p:anim calcmode="lin" valueType="num">
                                      <p:cBhvr>
                                        <p:cTn id="16" dur="500" fill="hold"/>
                                        <p:tgtEl>
                                          <p:spTgt spid="7168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71683">
                                            <p:txEl>
                                              <p:pRg st="1" end="1"/>
                                            </p:txEl>
                                          </p:spTgt>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71683">
                                            <p:txEl>
                                              <p:pRg st="2" end="2"/>
                                            </p:txEl>
                                          </p:spTgt>
                                        </p:tgtEl>
                                        <p:attrNameLst>
                                          <p:attrName>style.visibility</p:attrName>
                                        </p:attrNameLst>
                                      </p:cBhvr>
                                      <p:to>
                                        <p:strVal val="visible"/>
                                      </p:to>
                                    </p:set>
                                    <p:anim calcmode="lin" valueType="num">
                                      <p:cBhvr>
                                        <p:cTn id="21" dur="500" fill="hold"/>
                                        <p:tgtEl>
                                          <p:spTgt spid="7168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71683">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71683">
                                            <p:txEl>
                                              <p:pRg st="3" end="3"/>
                                            </p:txEl>
                                          </p:spTgt>
                                        </p:tgtEl>
                                        <p:attrNameLst>
                                          <p:attrName>style.visibility</p:attrName>
                                        </p:attrNameLst>
                                      </p:cBhvr>
                                      <p:to>
                                        <p:strVal val="visible"/>
                                      </p:to>
                                    </p:set>
                                    <p:anim calcmode="lin" valueType="num">
                                      <p:cBhvr>
                                        <p:cTn id="25" dur="500" fill="hold"/>
                                        <p:tgtEl>
                                          <p:spTgt spid="7168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71683">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71683">
                                            <p:txEl>
                                              <p:pRg st="4" end="4"/>
                                            </p:txEl>
                                          </p:spTgt>
                                        </p:tgtEl>
                                        <p:attrNameLst>
                                          <p:attrName>style.visibility</p:attrName>
                                        </p:attrNameLst>
                                      </p:cBhvr>
                                      <p:to>
                                        <p:strVal val="visible"/>
                                      </p:to>
                                    </p:set>
                                    <p:anim calcmode="lin" valueType="num">
                                      <p:cBhvr>
                                        <p:cTn id="29" dur="500" fill="hold"/>
                                        <p:tgtEl>
                                          <p:spTgt spid="7168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7168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autoUpdateAnimBg="0"/>
      <p:bldP spid="71683"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t>Callable Bonds (Cont…)</a:t>
            </a:r>
          </a:p>
        </p:txBody>
      </p:sp>
      <p:sp>
        <p:nvSpPr>
          <p:cNvPr id="73731" name="Rectangle 3"/>
          <p:cNvSpPr>
            <a:spLocks noGrp="1" noChangeArrowheads="1"/>
          </p:cNvSpPr>
          <p:nvPr>
            <p:ph idx="1"/>
          </p:nvPr>
        </p:nvSpPr>
        <p:spPr/>
        <p:txBody>
          <a:bodyPr/>
          <a:lstStyle/>
          <a:p>
            <a:pPr eaLnBrk="1" hangingPunct="1"/>
            <a:r>
              <a:rPr lang="en-US" sz="2800" dirty="0"/>
              <a:t>When will a callable bond be recalled?</a:t>
            </a:r>
          </a:p>
          <a:p>
            <a:pPr lvl="1" eaLnBrk="1" hangingPunct="1"/>
            <a:r>
              <a:rPr lang="en-US" sz="2500" dirty="0"/>
              <a:t>When interest rates or required yields are falling.</a:t>
            </a:r>
          </a:p>
          <a:p>
            <a:pPr lvl="1" eaLnBrk="1" hangingPunct="1"/>
            <a:r>
              <a:rPr lang="en-US" sz="2500" dirty="0"/>
              <a:t>The issuer can call back the bonds and issue fresh bonds with a lower coupon</a:t>
            </a:r>
          </a:p>
          <a:p>
            <a:pPr lvl="1" eaLnBrk="1" hangingPunct="1"/>
            <a:r>
              <a:rPr lang="en-US" sz="2500" dirty="0"/>
              <a:t>In such a scenario holders would like to hold on</a:t>
            </a:r>
          </a:p>
          <a:p>
            <a:pPr lvl="1" eaLnBrk="1" hangingPunct="1"/>
            <a:r>
              <a:rPr lang="en-US" sz="2500" dirty="0"/>
              <a:t>They are getting a higher rate of interest.</a:t>
            </a:r>
          </a:p>
        </p:txBody>
      </p:sp>
      <p:sp>
        <p:nvSpPr>
          <p:cNvPr id="107522" name="Date Placeholder 3"/>
          <p:cNvSpPr>
            <a:spLocks noGrp="1"/>
          </p:cNvSpPr>
          <p:nvPr>
            <p:ph type="dt" sz="half" idx="10"/>
          </p:nvPr>
        </p:nvSpPr>
        <p:spPr>
          <a:noFill/>
        </p:spPr>
        <p:txBody>
          <a:bodyPr/>
          <a:lstStyle/>
          <a:p>
            <a:fld id="{1759323D-6944-44F0-8980-9B0F610F971F}" type="datetime1">
              <a:rPr lang="en-US" smtClean="0"/>
              <a:pPr/>
              <a:t>2/8/2025</a:t>
            </a:fld>
            <a:endParaRPr lang="en-US"/>
          </a:p>
        </p:txBody>
      </p:sp>
      <p:sp>
        <p:nvSpPr>
          <p:cNvPr id="107523" name="Slide Number Placeholder 5"/>
          <p:cNvSpPr>
            <a:spLocks noGrp="1"/>
          </p:cNvSpPr>
          <p:nvPr>
            <p:ph type="sldNum" sz="quarter" idx="12"/>
          </p:nvPr>
        </p:nvSpPr>
        <p:spPr>
          <a:noFill/>
        </p:spPr>
        <p:txBody>
          <a:bodyPr/>
          <a:lstStyle/>
          <a:p>
            <a:fld id="{09394ABC-A81F-47CF-84F1-C14A3AA571A2}" type="slidenum">
              <a:rPr lang="en-US" smtClean="0"/>
              <a:pPr/>
              <a:t>35</a:t>
            </a:fld>
            <a:endParaRPr lang="en-US"/>
          </a:p>
        </p:txBody>
      </p:sp>
    </p:spTree>
    <p:extLst>
      <p:ext uri="{BB962C8B-B14F-4D97-AF65-F5344CB8AC3E}">
        <p14:creationId xmlns:p14="http://schemas.microsoft.com/office/powerpoint/2010/main" val="486608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p:cTn id="7" dur="500" fill="hold"/>
                                        <p:tgtEl>
                                          <p:spTgt spid="73730"/>
                                        </p:tgtEl>
                                        <p:attrNameLst>
                                          <p:attrName>ppt_w</p:attrName>
                                        </p:attrNameLst>
                                      </p:cBhvr>
                                      <p:tavLst>
                                        <p:tav tm="0">
                                          <p:val>
                                            <p:fltVal val="0"/>
                                          </p:val>
                                        </p:tav>
                                        <p:tav tm="100000">
                                          <p:val>
                                            <p:strVal val="#ppt_w"/>
                                          </p:val>
                                        </p:tav>
                                      </p:tavLst>
                                    </p:anim>
                                    <p:anim calcmode="lin" valueType="num">
                                      <p:cBhvr>
                                        <p:cTn id="8" dur="500" fill="hold"/>
                                        <p:tgtEl>
                                          <p:spTgt spid="737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73731">
                                            <p:txEl>
                                              <p:pRg st="0" end="0"/>
                                            </p:txEl>
                                          </p:spTgt>
                                        </p:tgtEl>
                                        <p:attrNameLst>
                                          <p:attrName>style.visibility</p:attrName>
                                        </p:attrNameLst>
                                      </p:cBhvr>
                                      <p:to>
                                        <p:strVal val="visible"/>
                                      </p:to>
                                    </p:set>
                                    <p:anim calcmode="lin" valueType="num">
                                      <p:cBhvr>
                                        <p:cTn id="12" dur="500" fill="hold"/>
                                        <p:tgtEl>
                                          <p:spTgt spid="73731">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3731">
                                            <p:txEl>
                                              <p:pRg st="0" end="0"/>
                                            </p:txEl>
                                          </p:spTgt>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73731">
                                            <p:txEl>
                                              <p:pRg st="1" end="1"/>
                                            </p:txEl>
                                          </p:spTgt>
                                        </p:tgtEl>
                                        <p:attrNameLst>
                                          <p:attrName>style.visibility</p:attrName>
                                        </p:attrNameLst>
                                      </p:cBhvr>
                                      <p:to>
                                        <p:strVal val="visible"/>
                                      </p:to>
                                    </p:set>
                                    <p:anim calcmode="lin" valueType="num">
                                      <p:cBhvr>
                                        <p:cTn id="16" dur="500" fill="hold"/>
                                        <p:tgtEl>
                                          <p:spTgt spid="73731">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73731">
                                            <p:txEl>
                                              <p:pRg st="1" end="1"/>
                                            </p:txEl>
                                          </p:spTgt>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73731">
                                            <p:txEl>
                                              <p:pRg st="2" end="2"/>
                                            </p:txEl>
                                          </p:spTgt>
                                        </p:tgtEl>
                                        <p:attrNameLst>
                                          <p:attrName>style.visibility</p:attrName>
                                        </p:attrNameLst>
                                      </p:cBhvr>
                                      <p:to>
                                        <p:strVal val="visible"/>
                                      </p:to>
                                    </p:set>
                                    <p:anim calcmode="lin" valueType="num">
                                      <p:cBhvr>
                                        <p:cTn id="20" dur="500" fill="hold"/>
                                        <p:tgtEl>
                                          <p:spTgt spid="73731">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73731">
                                            <p:txEl>
                                              <p:pRg st="2" end="2"/>
                                            </p:txEl>
                                          </p:spTgt>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73731">
                                            <p:txEl>
                                              <p:pRg st="3" end="3"/>
                                            </p:txEl>
                                          </p:spTgt>
                                        </p:tgtEl>
                                        <p:attrNameLst>
                                          <p:attrName>style.visibility</p:attrName>
                                        </p:attrNameLst>
                                      </p:cBhvr>
                                      <p:to>
                                        <p:strVal val="visible"/>
                                      </p:to>
                                    </p:set>
                                    <p:anim calcmode="lin" valueType="num">
                                      <p:cBhvr>
                                        <p:cTn id="24" dur="500" fill="hold"/>
                                        <p:tgtEl>
                                          <p:spTgt spid="73731">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73731">
                                            <p:txEl>
                                              <p:pRg st="3" end="3"/>
                                            </p:txEl>
                                          </p:spTgt>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73731">
                                            <p:txEl>
                                              <p:pRg st="4" end="4"/>
                                            </p:txEl>
                                          </p:spTgt>
                                        </p:tgtEl>
                                        <p:attrNameLst>
                                          <p:attrName>style.visibility</p:attrName>
                                        </p:attrNameLst>
                                      </p:cBhvr>
                                      <p:to>
                                        <p:strVal val="visible"/>
                                      </p:to>
                                    </p:set>
                                    <p:anim calcmode="lin" valueType="num">
                                      <p:cBhvr>
                                        <p:cTn id="28" dur="500" fill="hold"/>
                                        <p:tgtEl>
                                          <p:spTgt spid="73731">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73731">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autoUpdateAnimBg="0"/>
      <p:bldP spid="73731"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t>Callable Bond (Cont…)</a:t>
            </a:r>
          </a:p>
        </p:txBody>
      </p:sp>
      <p:sp>
        <p:nvSpPr>
          <p:cNvPr id="76803" name="Rectangle 3"/>
          <p:cNvSpPr>
            <a:spLocks noGrp="1" noChangeArrowheads="1"/>
          </p:cNvSpPr>
          <p:nvPr>
            <p:ph idx="1"/>
          </p:nvPr>
        </p:nvSpPr>
        <p:spPr>
          <a:xfrm>
            <a:off x="1097280" y="2207623"/>
            <a:ext cx="9189720" cy="4846320"/>
          </a:xfrm>
        </p:spPr>
        <p:txBody>
          <a:bodyPr/>
          <a:lstStyle/>
          <a:p>
            <a:pPr eaLnBrk="1" hangingPunct="1">
              <a:lnSpc>
                <a:spcPct val="90000"/>
              </a:lnSpc>
            </a:pPr>
            <a:r>
              <a:rPr lang="en-US" sz="2400" dirty="0">
                <a:latin typeface="Times New Roman" panose="02020603050405020304" pitchFamily="18" charset="0"/>
                <a:cs typeface="Times New Roman" panose="02020603050405020304" pitchFamily="18" charset="0"/>
              </a:rPr>
              <a:t>In practice when a bond is recalled, the issuer will pay the lender a Call Premium</a:t>
            </a:r>
          </a:p>
          <a:p>
            <a:pPr lvl="1" eaLnBrk="1" hangingPunct="1">
              <a:lnSpc>
                <a:spcPct val="90000"/>
              </a:lnSpc>
            </a:pPr>
            <a:r>
              <a:rPr lang="en-US" sz="2400" dirty="0">
                <a:latin typeface="Times New Roman" panose="02020603050405020304" pitchFamily="18" charset="0"/>
                <a:cs typeface="Times New Roman" panose="02020603050405020304" pitchFamily="18" charset="0"/>
              </a:rPr>
              <a:t>This is normally half-year’s or one year’s coupon</a:t>
            </a:r>
          </a:p>
          <a:p>
            <a:pPr lvl="1" eaLnBrk="1" hangingPunct="1">
              <a:lnSpc>
                <a:spcPct val="90000"/>
              </a:lnSpc>
            </a:pPr>
            <a:r>
              <a:rPr lang="en-US" sz="2400" dirty="0">
                <a:latin typeface="Times New Roman" panose="02020603050405020304" pitchFamily="18" charset="0"/>
                <a:cs typeface="Times New Roman" panose="02020603050405020304" pitchFamily="18" charset="0"/>
              </a:rPr>
              <a:t>The call premium acts as a sweetener</a:t>
            </a:r>
          </a:p>
          <a:p>
            <a:pPr lvl="2" eaLnBrk="1" hangingPunct="1">
              <a:lnSpc>
                <a:spcPct val="90000"/>
              </a:lnSpc>
            </a:pPr>
            <a:r>
              <a:rPr lang="en-US" sz="2400" dirty="0">
                <a:latin typeface="Times New Roman" panose="02020603050405020304" pitchFamily="18" charset="0"/>
                <a:cs typeface="Times New Roman" panose="02020603050405020304" pitchFamily="18" charset="0"/>
              </a:rPr>
              <a:t>That is it makes such bonds more attractive to potential investors.</a:t>
            </a:r>
          </a:p>
        </p:txBody>
      </p:sp>
      <p:sp>
        <p:nvSpPr>
          <p:cNvPr id="112642" name="Date Placeholder 3"/>
          <p:cNvSpPr>
            <a:spLocks noGrp="1"/>
          </p:cNvSpPr>
          <p:nvPr>
            <p:ph type="dt" sz="half" idx="10"/>
          </p:nvPr>
        </p:nvSpPr>
        <p:spPr>
          <a:noFill/>
        </p:spPr>
        <p:txBody>
          <a:bodyPr/>
          <a:lstStyle/>
          <a:p>
            <a:fld id="{F8B49F16-2F5C-40A9-9EA2-CF54243404A6}" type="datetime1">
              <a:rPr lang="en-US" smtClean="0"/>
              <a:pPr/>
              <a:t>2/8/2025</a:t>
            </a:fld>
            <a:endParaRPr lang="en-US"/>
          </a:p>
        </p:txBody>
      </p:sp>
      <p:sp>
        <p:nvSpPr>
          <p:cNvPr id="112643" name="Slide Number Placeholder 5"/>
          <p:cNvSpPr>
            <a:spLocks noGrp="1"/>
          </p:cNvSpPr>
          <p:nvPr>
            <p:ph type="sldNum" sz="quarter" idx="12"/>
          </p:nvPr>
        </p:nvSpPr>
        <p:spPr>
          <a:noFill/>
        </p:spPr>
        <p:txBody>
          <a:bodyPr/>
          <a:lstStyle/>
          <a:p>
            <a:fld id="{6AF9725F-4B93-45AF-B9D8-666EFCCAAA88}" type="slidenum">
              <a:rPr lang="en-US" smtClean="0"/>
              <a:pPr/>
              <a:t>36</a:t>
            </a:fld>
            <a:endParaRPr lang="en-US"/>
          </a:p>
        </p:txBody>
      </p:sp>
    </p:spTree>
    <p:extLst>
      <p:ext uri="{BB962C8B-B14F-4D97-AF65-F5344CB8AC3E}">
        <p14:creationId xmlns:p14="http://schemas.microsoft.com/office/powerpoint/2010/main" val="39376382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p:cTn id="7" dur="500" fill="hold"/>
                                        <p:tgtEl>
                                          <p:spTgt spid="76802"/>
                                        </p:tgtEl>
                                        <p:attrNameLst>
                                          <p:attrName>ppt_w</p:attrName>
                                        </p:attrNameLst>
                                      </p:cBhvr>
                                      <p:tavLst>
                                        <p:tav tm="0">
                                          <p:val>
                                            <p:fltVal val="0"/>
                                          </p:val>
                                        </p:tav>
                                        <p:tav tm="100000">
                                          <p:val>
                                            <p:strVal val="#ppt_w"/>
                                          </p:val>
                                        </p:tav>
                                      </p:tavLst>
                                    </p:anim>
                                    <p:anim calcmode="lin" valueType="num">
                                      <p:cBhvr>
                                        <p:cTn id="8" dur="500" fill="hold"/>
                                        <p:tgtEl>
                                          <p:spTgt spid="7680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76803">
                                            <p:txEl>
                                              <p:pRg st="0" end="0"/>
                                            </p:txEl>
                                          </p:spTgt>
                                        </p:tgtEl>
                                        <p:attrNameLst>
                                          <p:attrName>style.visibility</p:attrName>
                                        </p:attrNameLst>
                                      </p:cBhvr>
                                      <p:to>
                                        <p:strVal val="visible"/>
                                      </p:to>
                                    </p:set>
                                    <p:anim calcmode="lin" valueType="num">
                                      <p:cBhvr>
                                        <p:cTn id="12" dur="500" fill="hold"/>
                                        <p:tgtEl>
                                          <p:spTgt spid="7680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6803">
                                            <p:txEl>
                                              <p:pRg st="0" end="0"/>
                                            </p:txEl>
                                          </p:spTgt>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76803">
                                            <p:txEl>
                                              <p:pRg st="1" end="1"/>
                                            </p:txEl>
                                          </p:spTgt>
                                        </p:tgtEl>
                                        <p:attrNameLst>
                                          <p:attrName>style.visibility</p:attrName>
                                        </p:attrNameLst>
                                      </p:cBhvr>
                                      <p:to>
                                        <p:strVal val="visible"/>
                                      </p:to>
                                    </p:set>
                                    <p:anim calcmode="lin" valueType="num">
                                      <p:cBhvr>
                                        <p:cTn id="16" dur="500" fill="hold"/>
                                        <p:tgtEl>
                                          <p:spTgt spid="7680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76803">
                                            <p:txEl>
                                              <p:pRg st="1" end="1"/>
                                            </p:txEl>
                                          </p:spTgt>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76803">
                                            <p:txEl>
                                              <p:pRg st="2" end="2"/>
                                            </p:txEl>
                                          </p:spTgt>
                                        </p:tgtEl>
                                        <p:attrNameLst>
                                          <p:attrName>style.visibility</p:attrName>
                                        </p:attrNameLst>
                                      </p:cBhvr>
                                      <p:to>
                                        <p:strVal val="visible"/>
                                      </p:to>
                                    </p:set>
                                    <p:anim calcmode="lin" valueType="num">
                                      <p:cBhvr>
                                        <p:cTn id="20" dur="500" fill="hold"/>
                                        <p:tgtEl>
                                          <p:spTgt spid="7680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76803">
                                            <p:txEl>
                                              <p:pRg st="2" end="2"/>
                                            </p:txEl>
                                          </p:spTgt>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76803">
                                            <p:txEl>
                                              <p:pRg st="3" end="3"/>
                                            </p:txEl>
                                          </p:spTgt>
                                        </p:tgtEl>
                                        <p:attrNameLst>
                                          <p:attrName>style.visibility</p:attrName>
                                        </p:attrNameLst>
                                      </p:cBhvr>
                                      <p:to>
                                        <p:strVal val="visible"/>
                                      </p:to>
                                    </p:set>
                                    <p:anim calcmode="lin" valueType="num">
                                      <p:cBhvr>
                                        <p:cTn id="24" dur="500" fill="hold"/>
                                        <p:tgtEl>
                                          <p:spTgt spid="76803">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76803">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utoUpdateAnimBg="0"/>
      <p:bldP spid="76803" grpId="0" build="p"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t>Puttable Bonds</a:t>
            </a:r>
          </a:p>
        </p:txBody>
      </p:sp>
      <p:sp>
        <p:nvSpPr>
          <p:cNvPr id="78851" name="Rectangle 3"/>
          <p:cNvSpPr>
            <a:spLocks noGrp="1" noChangeArrowheads="1"/>
          </p:cNvSpPr>
          <p:nvPr>
            <p:ph idx="1"/>
          </p:nvPr>
        </p:nvSpPr>
        <p:spPr/>
        <p:txBody>
          <a:bodyPr/>
          <a:lstStyle/>
          <a:p>
            <a:pPr eaLnBrk="1" hangingPunct="1"/>
            <a:r>
              <a:rPr lang="en-US" dirty="0"/>
              <a:t>The bondholder has the right to return the bond prematurely, and take back the face value.</a:t>
            </a:r>
          </a:p>
          <a:p>
            <a:pPr lvl="1" eaLnBrk="1" hangingPunct="1"/>
            <a:r>
              <a:rPr lang="en-US" sz="2800" dirty="0"/>
              <a:t>The option is with the bondholders and hence they have to pay an option premium.</a:t>
            </a:r>
          </a:p>
          <a:p>
            <a:pPr lvl="2" eaLnBrk="1" hangingPunct="1"/>
            <a:r>
              <a:rPr lang="en-US" sz="2400" dirty="0"/>
              <a:t>This will manifest itself as a higher bond price</a:t>
            </a:r>
          </a:p>
          <a:p>
            <a:pPr lvl="2" eaLnBrk="1" hangingPunct="1"/>
            <a:r>
              <a:rPr lang="en-US" sz="2400" dirty="0"/>
              <a:t>As compared to that of an otherwise similar plain vanilla bond</a:t>
            </a:r>
            <a:r>
              <a:rPr lang="en-US" dirty="0"/>
              <a:t>.</a:t>
            </a:r>
          </a:p>
        </p:txBody>
      </p:sp>
      <p:sp>
        <p:nvSpPr>
          <p:cNvPr id="116738" name="Date Placeholder 3"/>
          <p:cNvSpPr>
            <a:spLocks noGrp="1"/>
          </p:cNvSpPr>
          <p:nvPr>
            <p:ph type="dt" sz="half" idx="10"/>
          </p:nvPr>
        </p:nvSpPr>
        <p:spPr>
          <a:noFill/>
        </p:spPr>
        <p:txBody>
          <a:bodyPr/>
          <a:lstStyle/>
          <a:p>
            <a:fld id="{B6C6BFFB-5224-4818-AC70-277EDE09B0DE}" type="datetime1">
              <a:rPr lang="en-US" smtClean="0"/>
              <a:pPr/>
              <a:t>2/8/2025</a:t>
            </a:fld>
            <a:endParaRPr lang="en-US"/>
          </a:p>
        </p:txBody>
      </p:sp>
      <p:sp>
        <p:nvSpPr>
          <p:cNvPr id="116739" name="Slide Number Placeholder 5"/>
          <p:cNvSpPr>
            <a:spLocks noGrp="1"/>
          </p:cNvSpPr>
          <p:nvPr>
            <p:ph type="sldNum" sz="quarter" idx="12"/>
          </p:nvPr>
        </p:nvSpPr>
        <p:spPr>
          <a:noFill/>
        </p:spPr>
        <p:txBody>
          <a:bodyPr/>
          <a:lstStyle/>
          <a:p>
            <a:fld id="{E72B3A4D-9844-4401-A2F4-49455C2B8A42}" type="slidenum">
              <a:rPr lang="en-US" smtClean="0"/>
              <a:pPr/>
              <a:t>37</a:t>
            </a:fld>
            <a:endParaRPr lang="en-US"/>
          </a:p>
        </p:txBody>
      </p:sp>
    </p:spTree>
    <p:extLst>
      <p:ext uri="{BB962C8B-B14F-4D97-AF65-F5344CB8AC3E}">
        <p14:creationId xmlns:p14="http://schemas.microsoft.com/office/powerpoint/2010/main" val="2531554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p:cTn id="7" dur="500" fill="hold"/>
                                        <p:tgtEl>
                                          <p:spTgt spid="78850"/>
                                        </p:tgtEl>
                                        <p:attrNameLst>
                                          <p:attrName>ppt_w</p:attrName>
                                        </p:attrNameLst>
                                      </p:cBhvr>
                                      <p:tavLst>
                                        <p:tav tm="0">
                                          <p:val>
                                            <p:fltVal val="0"/>
                                          </p:val>
                                        </p:tav>
                                        <p:tav tm="100000">
                                          <p:val>
                                            <p:strVal val="#ppt_w"/>
                                          </p:val>
                                        </p:tav>
                                      </p:tavLst>
                                    </p:anim>
                                    <p:anim calcmode="lin" valueType="num">
                                      <p:cBhvr>
                                        <p:cTn id="8" dur="500" fill="hold"/>
                                        <p:tgtEl>
                                          <p:spTgt spid="7885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78851">
                                            <p:txEl>
                                              <p:pRg st="0" end="0"/>
                                            </p:txEl>
                                          </p:spTgt>
                                        </p:tgtEl>
                                        <p:attrNameLst>
                                          <p:attrName>style.visibility</p:attrName>
                                        </p:attrNameLst>
                                      </p:cBhvr>
                                      <p:to>
                                        <p:strVal val="visible"/>
                                      </p:to>
                                    </p:set>
                                    <p:anim calcmode="lin" valueType="num">
                                      <p:cBhvr>
                                        <p:cTn id="12" dur="500" fill="hold"/>
                                        <p:tgtEl>
                                          <p:spTgt spid="78851">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8851">
                                            <p:txEl>
                                              <p:pRg st="0" end="0"/>
                                            </p:txEl>
                                          </p:spTgt>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78851">
                                            <p:txEl>
                                              <p:pRg st="1" end="1"/>
                                            </p:txEl>
                                          </p:spTgt>
                                        </p:tgtEl>
                                        <p:attrNameLst>
                                          <p:attrName>style.visibility</p:attrName>
                                        </p:attrNameLst>
                                      </p:cBhvr>
                                      <p:to>
                                        <p:strVal val="visible"/>
                                      </p:to>
                                    </p:set>
                                    <p:anim calcmode="lin" valueType="num">
                                      <p:cBhvr>
                                        <p:cTn id="16" dur="500" fill="hold"/>
                                        <p:tgtEl>
                                          <p:spTgt spid="78851">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78851">
                                            <p:txEl>
                                              <p:pRg st="1" end="1"/>
                                            </p:txEl>
                                          </p:spTgt>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78851">
                                            <p:txEl>
                                              <p:pRg st="2" end="2"/>
                                            </p:txEl>
                                          </p:spTgt>
                                        </p:tgtEl>
                                        <p:attrNameLst>
                                          <p:attrName>style.visibility</p:attrName>
                                        </p:attrNameLst>
                                      </p:cBhvr>
                                      <p:to>
                                        <p:strVal val="visible"/>
                                      </p:to>
                                    </p:set>
                                    <p:anim calcmode="lin" valueType="num">
                                      <p:cBhvr>
                                        <p:cTn id="20" dur="500" fill="hold"/>
                                        <p:tgtEl>
                                          <p:spTgt spid="78851">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78851">
                                            <p:txEl>
                                              <p:pRg st="2" end="2"/>
                                            </p:txEl>
                                          </p:spTgt>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78851">
                                            <p:txEl>
                                              <p:pRg st="3" end="3"/>
                                            </p:txEl>
                                          </p:spTgt>
                                        </p:tgtEl>
                                        <p:attrNameLst>
                                          <p:attrName>style.visibility</p:attrName>
                                        </p:attrNameLst>
                                      </p:cBhvr>
                                      <p:to>
                                        <p:strVal val="visible"/>
                                      </p:to>
                                    </p:set>
                                    <p:anim calcmode="lin" valueType="num">
                                      <p:cBhvr>
                                        <p:cTn id="24" dur="500" fill="hold"/>
                                        <p:tgtEl>
                                          <p:spTgt spid="78851">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78851">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autoUpdateAnimBg="0"/>
      <p:bldP spid="78851" grpId="0" build="p" autoUpdateAnimBg="0" advAuto="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t>Puttable Bonds (Cont…)</a:t>
            </a:r>
          </a:p>
        </p:txBody>
      </p:sp>
      <p:sp>
        <p:nvSpPr>
          <p:cNvPr id="79875" name="Rectangle 3"/>
          <p:cNvSpPr>
            <a:spLocks noGrp="1" noChangeArrowheads="1"/>
          </p:cNvSpPr>
          <p:nvPr>
            <p:ph idx="1"/>
          </p:nvPr>
        </p:nvSpPr>
        <p:spPr/>
        <p:txBody>
          <a:bodyPr/>
          <a:lstStyle/>
          <a:p>
            <a:pPr eaLnBrk="1" hangingPunct="1">
              <a:lnSpc>
                <a:spcPct val="90000"/>
              </a:lnSpc>
            </a:pPr>
            <a:r>
              <a:rPr lang="en-US" dirty="0"/>
              <a:t>When will such a put option be exercised?</a:t>
            </a:r>
          </a:p>
          <a:p>
            <a:pPr lvl="1" eaLnBrk="1" hangingPunct="1">
              <a:lnSpc>
                <a:spcPct val="90000"/>
              </a:lnSpc>
            </a:pPr>
            <a:r>
              <a:rPr lang="en-US" sz="2800" dirty="0"/>
              <a:t>When interest rates are rising.</a:t>
            </a:r>
          </a:p>
          <a:p>
            <a:pPr lvl="1" eaLnBrk="1" hangingPunct="1">
              <a:lnSpc>
                <a:spcPct val="90000"/>
              </a:lnSpc>
            </a:pPr>
            <a:r>
              <a:rPr lang="en-US" sz="2800" dirty="0"/>
              <a:t>Holders can return the bonds and buy fresh bonds with a higher coupon </a:t>
            </a:r>
          </a:p>
          <a:p>
            <a:pPr marL="274320" lvl="1" indent="-274320">
              <a:spcBef>
                <a:spcPts val="600"/>
              </a:spcBef>
              <a:buClr>
                <a:schemeClr val="tx2"/>
              </a:buClr>
              <a:buSzPct val="73000"/>
              <a:buFont typeface="Wingdings 2"/>
              <a:buChar char=""/>
            </a:pPr>
            <a:r>
              <a:rPr lang="en-US" dirty="0"/>
              <a:t>At such times the issuers would prefer that the holders hold on to the bonds.</a:t>
            </a:r>
          </a:p>
          <a:p>
            <a:pPr>
              <a:lnSpc>
                <a:spcPct val="90000"/>
              </a:lnSpc>
            </a:pPr>
            <a:endParaRPr lang="en-US" sz="3100" dirty="0"/>
          </a:p>
        </p:txBody>
      </p:sp>
      <p:sp>
        <p:nvSpPr>
          <p:cNvPr id="117762" name="Date Placeholder 3"/>
          <p:cNvSpPr>
            <a:spLocks noGrp="1"/>
          </p:cNvSpPr>
          <p:nvPr>
            <p:ph type="dt" sz="half" idx="10"/>
          </p:nvPr>
        </p:nvSpPr>
        <p:spPr>
          <a:noFill/>
        </p:spPr>
        <p:txBody>
          <a:bodyPr/>
          <a:lstStyle/>
          <a:p>
            <a:fld id="{AFB2BA07-1F3D-41DF-92B4-4DB0B06CFAE9}" type="datetime1">
              <a:rPr lang="en-US" smtClean="0"/>
              <a:pPr/>
              <a:t>2/8/2025</a:t>
            </a:fld>
            <a:endParaRPr lang="en-US"/>
          </a:p>
        </p:txBody>
      </p:sp>
      <p:sp>
        <p:nvSpPr>
          <p:cNvPr id="117763" name="Slide Number Placeholder 5"/>
          <p:cNvSpPr>
            <a:spLocks noGrp="1"/>
          </p:cNvSpPr>
          <p:nvPr>
            <p:ph type="sldNum" sz="quarter" idx="12"/>
          </p:nvPr>
        </p:nvSpPr>
        <p:spPr>
          <a:noFill/>
        </p:spPr>
        <p:txBody>
          <a:bodyPr/>
          <a:lstStyle/>
          <a:p>
            <a:fld id="{513CF9F2-0C66-4858-9F90-7CEF8791DF2F}" type="slidenum">
              <a:rPr lang="en-US" smtClean="0"/>
              <a:pPr/>
              <a:t>38</a:t>
            </a:fld>
            <a:endParaRPr lang="en-US"/>
          </a:p>
        </p:txBody>
      </p:sp>
    </p:spTree>
    <p:extLst>
      <p:ext uri="{BB962C8B-B14F-4D97-AF65-F5344CB8AC3E}">
        <p14:creationId xmlns:p14="http://schemas.microsoft.com/office/powerpoint/2010/main" val="336868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9874"/>
                                        </p:tgtEl>
                                        <p:attrNameLst>
                                          <p:attrName>style.visibility</p:attrName>
                                        </p:attrNameLst>
                                      </p:cBhvr>
                                      <p:to>
                                        <p:strVal val="visible"/>
                                      </p:to>
                                    </p:set>
                                    <p:anim calcmode="lin" valueType="num">
                                      <p:cBhvr>
                                        <p:cTn id="7" dur="500" fill="hold"/>
                                        <p:tgtEl>
                                          <p:spTgt spid="79874"/>
                                        </p:tgtEl>
                                        <p:attrNameLst>
                                          <p:attrName>ppt_w</p:attrName>
                                        </p:attrNameLst>
                                      </p:cBhvr>
                                      <p:tavLst>
                                        <p:tav tm="0">
                                          <p:val>
                                            <p:fltVal val="0"/>
                                          </p:val>
                                        </p:tav>
                                        <p:tav tm="100000">
                                          <p:val>
                                            <p:strVal val="#ppt_w"/>
                                          </p:val>
                                        </p:tav>
                                      </p:tavLst>
                                    </p:anim>
                                    <p:anim calcmode="lin" valueType="num">
                                      <p:cBhvr>
                                        <p:cTn id="8" dur="500" fill="hold"/>
                                        <p:tgtEl>
                                          <p:spTgt spid="7987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79875">
                                            <p:txEl>
                                              <p:pRg st="0" end="0"/>
                                            </p:txEl>
                                          </p:spTgt>
                                        </p:tgtEl>
                                        <p:attrNameLst>
                                          <p:attrName>style.visibility</p:attrName>
                                        </p:attrNameLst>
                                      </p:cBhvr>
                                      <p:to>
                                        <p:strVal val="visible"/>
                                      </p:to>
                                    </p:set>
                                    <p:anim calcmode="lin" valueType="num">
                                      <p:cBhvr>
                                        <p:cTn id="12" dur="500" fill="hold"/>
                                        <p:tgtEl>
                                          <p:spTgt spid="7987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9875">
                                            <p:txEl>
                                              <p:pRg st="0" end="0"/>
                                            </p:txEl>
                                          </p:spTgt>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79875">
                                            <p:txEl>
                                              <p:pRg st="1" end="1"/>
                                            </p:txEl>
                                          </p:spTgt>
                                        </p:tgtEl>
                                        <p:attrNameLst>
                                          <p:attrName>style.visibility</p:attrName>
                                        </p:attrNameLst>
                                      </p:cBhvr>
                                      <p:to>
                                        <p:strVal val="visible"/>
                                      </p:to>
                                    </p:set>
                                    <p:anim calcmode="lin" valueType="num">
                                      <p:cBhvr>
                                        <p:cTn id="16" dur="500" fill="hold"/>
                                        <p:tgtEl>
                                          <p:spTgt spid="79875">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79875">
                                            <p:txEl>
                                              <p:pRg st="1" end="1"/>
                                            </p:txEl>
                                          </p:spTgt>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79875">
                                            <p:txEl>
                                              <p:pRg st="2" end="2"/>
                                            </p:txEl>
                                          </p:spTgt>
                                        </p:tgtEl>
                                        <p:attrNameLst>
                                          <p:attrName>style.visibility</p:attrName>
                                        </p:attrNameLst>
                                      </p:cBhvr>
                                      <p:to>
                                        <p:strVal val="visible"/>
                                      </p:to>
                                    </p:set>
                                    <p:anim calcmode="lin" valueType="num">
                                      <p:cBhvr>
                                        <p:cTn id="20" dur="500" fill="hold"/>
                                        <p:tgtEl>
                                          <p:spTgt spid="79875">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79875">
                                            <p:txEl>
                                              <p:pRg st="2" end="2"/>
                                            </p:txEl>
                                          </p:spTgt>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79875">
                                            <p:txEl>
                                              <p:pRg st="3" end="3"/>
                                            </p:txEl>
                                          </p:spTgt>
                                        </p:tgtEl>
                                        <p:attrNameLst>
                                          <p:attrName>style.visibility</p:attrName>
                                        </p:attrNameLst>
                                      </p:cBhvr>
                                      <p:to>
                                        <p:strVal val="visible"/>
                                      </p:to>
                                    </p:set>
                                    <p:anim calcmode="lin" valueType="num">
                                      <p:cBhvr>
                                        <p:cTn id="24" dur="500" fill="hold"/>
                                        <p:tgtEl>
                                          <p:spTgt spid="79875">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79875">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autoUpdateAnimBg="0"/>
      <p:bldP spid="79875"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2"/>
          <p:cNvSpPr>
            <a:spLocks noGrp="1" noChangeArrowheads="1"/>
          </p:cNvSpPr>
          <p:nvPr>
            <p:ph type="title"/>
          </p:nvPr>
        </p:nvSpPr>
        <p:spPr/>
        <p:txBody>
          <a:bodyPr/>
          <a:lstStyle/>
          <a:p>
            <a:pPr eaLnBrk="1" hangingPunct="1"/>
            <a:r>
              <a:rPr lang="en-US"/>
              <a:t>Puttable Bonds (Cont…)</a:t>
            </a:r>
          </a:p>
        </p:txBody>
      </p:sp>
      <p:sp>
        <p:nvSpPr>
          <p:cNvPr id="119813" name="Rectangle 3"/>
          <p:cNvSpPr>
            <a:spLocks noGrp="1" noChangeArrowheads="1"/>
          </p:cNvSpPr>
          <p:nvPr>
            <p:ph idx="1"/>
          </p:nvPr>
        </p:nvSpPr>
        <p:spPr/>
        <p:txBody>
          <a:bodyPr/>
          <a:lstStyle/>
          <a:p>
            <a:pPr eaLnBrk="1" hangingPunct="1"/>
            <a:r>
              <a:rPr lang="en-US" dirty="0"/>
              <a:t>The price at which a bond can be put by the holder acts as a </a:t>
            </a:r>
            <a:r>
              <a:rPr lang="en-US" dirty="0">
                <a:solidFill>
                  <a:srgbClr val="FF0000"/>
                </a:solidFill>
              </a:rPr>
              <a:t>floor price</a:t>
            </a:r>
          </a:p>
          <a:p>
            <a:pPr lvl="1"/>
            <a:r>
              <a:rPr lang="en-US" dirty="0"/>
              <a:t>In a rising rate environment</a:t>
            </a:r>
          </a:p>
          <a:p>
            <a:pPr eaLnBrk="1" hangingPunct="1"/>
            <a:r>
              <a:rPr lang="en-US" dirty="0"/>
              <a:t>Since the holders can always surrender the bonds at this price</a:t>
            </a:r>
          </a:p>
          <a:p>
            <a:pPr lvl="1"/>
            <a:r>
              <a:rPr lang="en-US" dirty="0"/>
              <a:t>They will never sell at a lower price.</a:t>
            </a:r>
          </a:p>
          <a:p>
            <a:pPr eaLnBrk="1" hangingPunct="1">
              <a:buFont typeface="Wingdings" pitchFamily="2" charset="2"/>
              <a:buNone/>
            </a:pPr>
            <a:endParaRPr lang="en-US" dirty="0"/>
          </a:p>
        </p:txBody>
      </p:sp>
      <p:sp>
        <p:nvSpPr>
          <p:cNvPr id="119810" name="Date Placeholder 3"/>
          <p:cNvSpPr>
            <a:spLocks noGrp="1"/>
          </p:cNvSpPr>
          <p:nvPr>
            <p:ph type="dt" sz="half" idx="10"/>
          </p:nvPr>
        </p:nvSpPr>
        <p:spPr>
          <a:noFill/>
        </p:spPr>
        <p:txBody>
          <a:bodyPr/>
          <a:lstStyle/>
          <a:p>
            <a:fld id="{18F29002-0AF0-4F51-9815-13F20FE86937}" type="datetime1">
              <a:rPr lang="en-US" smtClean="0"/>
              <a:pPr/>
              <a:t>2/8/2025</a:t>
            </a:fld>
            <a:endParaRPr lang="en-US"/>
          </a:p>
        </p:txBody>
      </p:sp>
      <p:sp>
        <p:nvSpPr>
          <p:cNvPr id="119811" name="Slide Number Placeholder 5"/>
          <p:cNvSpPr>
            <a:spLocks noGrp="1"/>
          </p:cNvSpPr>
          <p:nvPr>
            <p:ph type="sldNum" sz="quarter" idx="12"/>
          </p:nvPr>
        </p:nvSpPr>
        <p:spPr>
          <a:noFill/>
        </p:spPr>
        <p:txBody>
          <a:bodyPr/>
          <a:lstStyle/>
          <a:p>
            <a:fld id="{5DE49E7B-EC9F-4B48-AEFA-718A0BA87B1D}" type="slidenum">
              <a:rPr lang="en-US" smtClean="0"/>
              <a:pPr/>
              <a:t>39</a:t>
            </a:fld>
            <a:endParaRPr lang="en-US"/>
          </a:p>
        </p:txBody>
      </p:sp>
    </p:spTree>
    <p:extLst>
      <p:ext uri="{BB962C8B-B14F-4D97-AF65-F5344CB8AC3E}">
        <p14:creationId xmlns:p14="http://schemas.microsoft.com/office/powerpoint/2010/main" val="824013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2"/>
          <p:cNvSpPr>
            <a:spLocks noGrp="1" noChangeArrowheads="1"/>
          </p:cNvSpPr>
          <p:nvPr>
            <p:ph type="title"/>
          </p:nvPr>
        </p:nvSpPr>
        <p:spPr/>
        <p:txBody>
          <a:bodyPr/>
          <a:lstStyle/>
          <a:p>
            <a:pPr eaLnBrk="1" hangingPunct="1"/>
            <a:r>
              <a:rPr lang="en-US"/>
              <a:t>Convertible Bonds</a:t>
            </a:r>
          </a:p>
        </p:txBody>
      </p:sp>
      <p:sp>
        <p:nvSpPr>
          <p:cNvPr id="120837" name="Rectangle 3"/>
          <p:cNvSpPr>
            <a:spLocks noGrp="1" noChangeArrowheads="1"/>
          </p:cNvSpPr>
          <p:nvPr>
            <p:ph idx="1"/>
          </p:nvPr>
        </p:nvSpPr>
        <p:spPr/>
        <p:txBody>
          <a:bodyPr>
            <a:normAutofit/>
          </a:bodyPr>
          <a:lstStyle/>
          <a:p>
            <a:r>
              <a:rPr lang="en-US" sz="2400" dirty="0">
                <a:solidFill>
                  <a:schemeClr val="tx1"/>
                </a:solidFill>
              </a:rPr>
              <a:t>They grant the holder the right to convert the bond into a predetermined # of shares</a:t>
            </a:r>
          </a:p>
          <a:p>
            <a:pPr lvl="1" eaLnBrk="1" hangingPunct="1"/>
            <a:r>
              <a:rPr lang="en-US" sz="2400" dirty="0">
                <a:solidFill>
                  <a:schemeClr val="tx1"/>
                </a:solidFill>
              </a:rPr>
              <a:t>It is a Plain Vanilla corporate bond with a call option to buy the common stock of the issuer.</a:t>
            </a:r>
          </a:p>
          <a:p>
            <a:pPr>
              <a:lnSpc>
                <a:spcPct val="90000"/>
              </a:lnSpc>
            </a:pPr>
            <a:r>
              <a:rPr lang="en-US" sz="2400" dirty="0">
                <a:solidFill>
                  <a:schemeClr val="tx1"/>
                </a:solidFill>
              </a:rPr>
              <a:t>The number of shares receivable on conversion is called </a:t>
            </a:r>
          </a:p>
          <a:p>
            <a:pPr lvl="1">
              <a:lnSpc>
                <a:spcPct val="90000"/>
              </a:lnSpc>
            </a:pPr>
            <a:r>
              <a:rPr lang="en-US" sz="2400" dirty="0">
                <a:solidFill>
                  <a:schemeClr val="tx1"/>
                </a:solidFill>
              </a:rPr>
              <a:t>The </a:t>
            </a:r>
            <a:r>
              <a:rPr lang="en-US" sz="2400" b="1" dirty="0">
                <a:solidFill>
                  <a:schemeClr val="tx1"/>
                </a:solidFill>
              </a:rPr>
              <a:t>Conversion Ratio</a:t>
            </a:r>
            <a:r>
              <a:rPr lang="en-US" sz="2400" dirty="0">
                <a:solidFill>
                  <a:schemeClr val="tx1"/>
                </a:solidFill>
              </a:rPr>
              <a:t>. </a:t>
            </a:r>
          </a:p>
          <a:p>
            <a:pPr>
              <a:lnSpc>
                <a:spcPct val="90000"/>
              </a:lnSpc>
            </a:pPr>
            <a:r>
              <a:rPr lang="en-US" sz="2400" dirty="0">
                <a:solidFill>
                  <a:schemeClr val="tx1"/>
                </a:solidFill>
              </a:rPr>
              <a:t>The conversion privilege may extend for all or only a portion of the bond’s life.</a:t>
            </a:r>
          </a:p>
          <a:p>
            <a:pPr lvl="1">
              <a:lnSpc>
                <a:spcPct val="90000"/>
              </a:lnSpc>
            </a:pPr>
            <a:r>
              <a:rPr lang="en-US" sz="2400" dirty="0">
                <a:solidFill>
                  <a:schemeClr val="tx1"/>
                </a:solidFill>
              </a:rPr>
              <a:t>The conversion ratio may also decline over time. </a:t>
            </a:r>
          </a:p>
          <a:p>
            <a:pPr lvl="1">
              <a:lnSpc>
                <a:spcPct val="90000"/>
              </a:lnSpc>
            </a:pPr>
            <a:r>
              <a:rPr lang="en-US" sz="2400" dirty="0">
                <a:solidFill>
                  <a:schemeClr val="tx1"/>
                </a:solidFill>
              </a:rPr>
              <a:t>The conversion ratio is adjusted proportionately for stock splits and stock dividends.</a:t>
            </a:r>
          </a:p>
        </p:txBody>
      </p:sp>
      <p:sp>
        <p:nvSpPr>
          <p:cNvPr id="120834" name="Date Placeholder 3"/>
          <p:cNvSpPr>
            <a:spLocks noGrp="1"/>
          </p:cNvSpPr>
          <p:nvPr>
            <p:ph type="dt" sz="half" idx="10"/>
          </p:nvPr>
        </p:nvSpPr>
        <p:spPr>
          <a:noFill/>
        </p:spPr>
        <p:txBody>
          <a:bodyPr/>
          <a:lstStyle/>
          <a:p>
            <a:fld id="{54D3E7FF-C6A4-411F-8050-7CCFF727A1BB}" type="datetime1">
              <a:rPr lang="en-US" smtClean="0"/>
              <a:pPr/>
              <a:t>2/8/2025</a:t>
            </a:fld>
            <a:endParaRPr lang="en-US"/>
          </a:p>
        </p:txBody>
      </p:sp>
      <p:sp>
        <p:nvSpPr>
          <p:cNvPr id="120835" name="Slide Number Placeholder 5"/>
          <p:cNvSpPr>
            <a:spLocks noGrp="1"/>
          </p:cNvSpPr>
          <p:nvPr>
            <p:ph type="sldNum" sz="quarter" idx="12"/>
          </p:nvPr>
        </p:nvSpPr>
        <p:spPr>
          <a:noFill/>
        </p:spPr>
        <p:txBody>
          <a:bodyPr/>
          <a:lstStyle/>
          <a:p>
            <a:fld id="{E027FEA2-D526-4E31-B6BE-3A40D88E7CAB}" type="slidenum">
              <a:rPr lang="en-US" smtClean="0"/>
              <a:pPr/>
              <a:t>40</a:t>
            </a:fld>
            <a:endParaRPr lang="en-US"/>
          </a:p>
        </p:txBody>
      </p:sp>
    </p:spTree>
    <p:extLst>
      <p:ext uri="{BB962C8B-B14F-4D97-AF65-F5344CB8AC3E}">
        <p14:creationId xmlns:p14="http://schemas.microsoft.com/office/powerpoint/2010/main" val="2323364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7592-3C15-4437-ABA5-936E0FEF1892}"/>
              </a:ext>
            </a:extLst>
          </p:cNvPr>
          <p:cNvSpPr>
            <a:spLocks noGrp="1"/>
          </p:cNvSpPr>
          <p:nvPr>
            <p:ph type="title"/>
          </p:nvPr>
        </p:nvSpPr>
        <p:spPr>
          <a:xfrm>
            <a:off x="492370" y="516835"/>
            <a:ext cx="3053470" cy="5772840"/>
          </a:xfrm>
        </p:spPr>
        <p:txBody>
          <a:bodyPr anchor="ctr">
            <a:normAutofit/>
          </a:bodyPr>
          <a:lstStyle/>
          <a:p>
            <a:r>
              <a:rPr lang="en-IN" sz="3600" dirty="0">
                <a:solidFill>
                  <a:schemeClr val="bg1"/>
                </a:solidFill>
                <a:latin typeface="Times New Roman" panose="02020603050405020304" pitchFamily="18" charset="0"/>
                <a:cs typeface="Times New Roman" panose="02020603050405020304" pitchFamily="18" charset="0"/>
              </a:rPr>
              <a:t>10-Year Government Bond Yields</a:t>
            </a:r>
          </a:p>
        </p:txBody>
      </p:sp>
      <p:sp>
        <p:nvSpPr>
          <p:cNvPr id="5" name="TextBox 4">
            <a:extLst>
              <a:ext uri="{FF2B5EF4-FFF2-40B4-BE49-F238E27FC236}">
                <a16:creationId xmlns:a16="http://schemas.microsoft.com/office/drawing/2014/main" id="{47D04217-70EB-498F-ADDF-385B6B7690D3}"/>
              </a:ext>
            </a:extLst>
          </p:cNvPr>
          <p:cNvSpPr txBox="1"/>
          <p:nvPr/>
        </p:nvSpPr>
        <p:spPr>
          <a:xfrm>
            <a:off x="4653280" y="6624320"/>
            <a:ext cx="5598160" cy="246221"/>
          </a:xfrm>
          <a:prstGeom prst="rect">
            <a:avLst/>
          </a:prstGeom>
          <a:noFill/>
        </p:spPr>
        <p:txBody>
          <a:bodyPr wrap="square" rtlCol="0">
            <a:spAutoFit/>
          </a:bodyPr>
          <a:lstStyle/>
          <a:p>
            <a:r>
              <a:rPr lang="en-IN" sz="1000" i="1" dirty="0">
                <a:latin typeface="Times New Roman" panose="02020603050405020304" pitchFamily="18" charset="0"/>
                <a:cs typeface="Times New Roman" panose="02020603050405020304" pitchFamily="18" charset="0"/>
              </a:rPr>
              <a:t>Source: https://www.bloomberg.com/markets/rates-bonds</a:t>
            </a:r>
          </a:p>
        </p:txBody>
      </p:sp>
      <p:graphicFrame>
        <p:nvGraphicFramePr>
          <p:cNvPr id="9" name="Content Placeholder 8">
            <a:extLst>
              <a:ext uri="{FF2B5EF4-FFF2-40B4-BE49-F238E27FC236}">
                <a16:creationId xmlns:a16="http://schemas.microsoft.com/office/drawing/2014/main" id="{896846C6-9C8A-2357-A03E-2DF00C057EA7}"/>
              </a:ext>
            </a:extLst>
          </p:cNvPr>
          <p:cNvGraphicFramePr>
            <a:graphicFrameLocks noGrp="1"/>
          </p:cNvGraphicFramePr>
          <p:nvPr>
            <p:ph idx="1"/>
            <p:extLst>
              <p:ext uri="{D42A27DB-BD31-4B8C-83A1-F6EECF244321}">
                <p14:modId xmlns:p14="http://schemas.microsoft.com/office/powerpoint/2010/main" val="557056341"/>
              </p:ext>
            </p:extLst>
          </p:nvPr>
        </p:nvGraphicFramePr>
        <p:xfrm>
          <a:off x="1636434" y="1763486"/>
          <a:ext cx="9414888" cy="4459091"/>
        </p:xfrm>
        <a:graphic>
          <a:graphicData uri="http://schemas.openxmlformats.org/drawingml/2006/table">
            <a:tbl>
              <a:tblPr/>
              <a:tblGrid>
                <a:gridCol w="1569148">
                  <a:extLst>
                    <a:ext uri="{9D8B030D-6E8A-4147-A177-3AD203B41FA5}">
                      <a16:colId xmlns:a16="http://schemas.microsoft.com/office/drawing/2014/main" val="1636411771"/>
                    </a:ext>
                  </a:extLst>
                </a:gridCol>
                <a:gridCol w="1569148">
                  <a:extLst>
                    <a:ext uri="{9D8B030D-6E8A-4147-A177-3AD203B41FA5}">
                      <a16:colId xmlns:a16="http://schemas.microsoft.com/office/drawing/2014/main" val="715863048"/>
                    </a:ext>
                  </a:extLst>
                </a:gridCol>
                <a:gridCol w="1569148">
                  <a:extLst>
                    <a:ext uri="{9D8B030D-6E8A-4147-A177-3AD203B41FA5}">
                      <a16:colId xmlns:a16="http://schemas.microsoft.com/office/drawing/2014/main" val="3650481571"/>
                    </a:ext>
                  </a:extLst>
                </a:gridCol>
                <a:gridCol w="1569148">
                  <a:extLst>
                    <a:ext uri="{9D8B030D-6E8A-4147-A177-3AD203B41FA5}">
                      <a16:colId xmlns:a16="http://schemas.microsoft.com/office/drawing/2014/main" val="19929365"/>
                    </a:ext>
                  </a:extLst>
                </a:gridCol>
                <a:gridCol w="1569148">
                  <a:extLst>
                    <a:ext uri="{9D8B030D-6E8A-4147-A177-3AD203B41FA5}">
                      <a16:colId xmlns:a16="http://schemas.microsoft.com/office/drawing/2014/main" val="3336615249"/>
                    </a:ext>
                  </a:extLst>
                </a:gridCol>
                <a:gridCol w="1569148">
                  <a:extLst>
                    <a:ext uri="{9D8B030D-6E8A-4147-A177-3AD203B41FA5}">
                      <a16:colId xmlns:a16="http://schemas.microsoft.com/office/drawing/2014/main" val="4293002175"/>
                    </a:ext>
                  </a:extLst>
                </a:gridCol>
              </a:tblGrid>
              <a:tr h="379443">
                <a:tc>
                  <a:txBody>
                    <a:bodyPr/>
                    <a:lstStyle/>
                    <a:p>
                      <a:r>
                        <a:rPr lang="en-IN" sz="1700" b="1"/>
                        <a:t>Country</a:t>
                      </a:r>
                      <a:endParaRPr lang="en-IN" sz="1700"/>
                    </a:p>
                  </a:txBody>
                  <a:tcPr marL="85590" marR="85590" marT="42795" marB="42795" anchor="ctr">
                    <a:lnL>
                      <a:noFill/>
                    </a:lnL>
                    <a:lnR>
                      <a:noFill/>
                    </a:lnR>
                    <a:lnT>
                      <a:noFill/>
                    </a:lnT>
                    <a:lnB>
                      <a:noFill/>
                    </a:lnB>
                  </a:tcPr>
                </a:tc>
                <a:tc>
                  <a:txBody>
                    <a:bodyPr/>
                    <a:lstStyle/>
                    <a:p>
                      <a:r>
                        <a:rPr lang="en-IN" sz="1700" b="1"/>
                        <a:t>2020</a:t>
                      </a:r>
                      <a:endParaRPr lang="en-IN" sz="1700"/>
                    </a:p>
                  </a:txBody>
                  <a:tcPr marL="85590" marR="85590" marT="42795" marB="42795" anchor="ctr">
                    <a:lnL>
                      <a:noFill/>
                    </a:lnL>
                    <a:lnR>
                      <a:noFill/>
                    </a:lnR>
                    <a:lnT>
                      <a:noFill/>
                    </a:lnT>
                    <a:lnB>
                      <a:noFill/>
                    </a:lnB>
                  </a:tcPr>
                </a:tc>
                <a:tc>
                  <a:txBody>
                    <a:bodyPr/>
                    <a:lstStyle/>
                    <a:p>
                      <a:r>
                        <a:rPr lang="en-IN" sz="1700" b="1"/>
                        <a:t>2021</a:t>
                      </a:r>
                      <a:endParaRPr lang="en-IN" sz="1700"/>
                    </a:p>
                  </a:txBody>
                  <a:tcPr marL="85590" marR="85590" marT="42795" marB="42795" anchor="ctr">
                    <a:lnL>
                      <a:noFill/>
                    </a:lnL>
                    <a:lnR>
                      <a:noFill/>
                    </a:lnR>
                    <a:lnT>
                      <a:noFill/>
                    </a:lnT>
                    <a:lnB>
                      <a:noFill/>
                    </a:lnB>
                  </a:tcPr>
                </a:tc>
                <a:tc>
                  <a:txBody>
                    <a:bodyPr/>
                    <a:lstStyle/>
                    <a:p>
                      <a:r>
                        <a:rPr lang="en-IN" sz="1700" b="1"/>
                        <a:t>2022</a:t>
                      </a:r>
                      <a:endParaRPr lang="en-IN" sz="1700"/>
                    </a:p>
                  </a:txBody>
                  <a:tcPr marL="85590" marR="85590" marT="42795" marB="42795" anchor="ctr">
                    <a:lnL>
                      <a:noFill/>
                    </a:lnL>
                    <a:lnR>
                      <a:noFill/>
                    </a:lnR>
                    <a:lnT>
                      <a:noFill/>
                    </a:lnT>
                    <a:lnB>
                      <a:noFill/>
                    </a:lnB>
                  </a:tcPr>
                </a:tc>
                <a:tc>
                  <a:txBody>
                    <a:bodyPr/>
                    <a:lstStyle/>
                    <a:p>
                      <a:r>
                        <a:rPr lang="en-IN" sz="1700" b="1"/>
                        <a:t>2023</a:t>
                      </a:r>
                      <a:endParaRPr lang="en-IN" sz="1700"/>
                    </a:p>
                  </a:txBody>
                  <a:tcPr marL="85590" marR="85590" marT="42795" marB="42795" anchor="ctr">
                    <a:lnL>
                      <a:noFill/>
                    </a:lnL>
                    <a:lnR>
                      <a:noFill/>
                    </a:lnR>
                    <a:lnT>
                      <a:noFill/>
                    </a:lnT>
                    <a:lnB>
                      <a:noFill/>
                    </a:lnB>
                  </a:tcPr>
                </a:tc>
                <a:tc>
                  <a:txBody>
                    <a:bodyPr/>
                    <a:lstStyle/>
                    <a:p>
                      <a:r>
                        <a:rPr lang="en-IN" sz="1700" b="1" dirty="0"/>
                        <a:t>2024</a:t>
                      </a:r>
                      <a:r>
                        <a:rPr lang="en-IN" sz="1700" dirty="0"/>
                        <a:t> </a:t>
                      </a:r>
                    </a:p>
                  </a:txBody>
                  <a:tcPr marL="85590" marR="85590" marT="42795" marB="42795" anchor="ctr">
                    <a:lnL>
                      <a:noFill/>
                    </a:lnL>
                    <a:lnR>
                      <a:noFill/>
                    </a:lnR>
                    <a:lnT>
                      <a:noFill/>
                    </a:lnT>
                    <a:lnB>
                      <a:noFill/>
                    </a:lnB>
                  </a:tcPr>
                </a:tc>
                <a:extLst>
                  <a:ext uri="{0D108BD9-81ED-4DB2-BD59-A6C34878D82A}">
                    <a16:rowId xmlns:a16="http://schemas.microsoft.com/office/drawing/2014/main" val="3012608258"/>
                  </a:ext>
                </a:extLst>
              </a:tr>
              <a:tr h="379443">
                <a:tc>
                  <a:txBody>
                    <a:bodyPr/>
                    <a:lstStyle/>
                    <a:p>
                      <a:r>
                        <a:rPr lang="en-IN" sz="1700" b="1"/>
                        <a:t>United States</a:t>
                      </a:r>
                      <a:endParaRPr lang="en-IN" sz="1700"/>
                    </a:p>
                  </a:txBody>
                  <a:tcPr marL="85590" marR="85590" marT="42795" marB="42795" anchor="ctr">
                    <a:lnL>
                      <a:noFill/>
                    </a:lnL>
                    <a:lnR>
                      <a:noFill/>
                    </a:lnR>
                    <a:lnT>
                      <a:noFill/>
                    </a:lnT>
                    <a:lnB>
                      <a:noFill/>
                    </a:lnB>
                  </a:tcPr>
                </a:tc>
                <a:tc>
                  <a:txBody>
                    <a:bodyPr/>
                    <a:lstStyle/>
                    <a:p>
                      <a:r>
                        <a:rPr lang="en-IN" sz="1700"/>
                        <a:t>0.92%</a:t>
                      </a:r>
                    </a:p>
                  </a:txBody>
                  <a:tcPr marL="85590" marR="85590" marT="42795" marB="42795" anchor="ctr">
                    <a:lnL>
                      <a:noFill/>
                    </a:lnL>
                    <a:lnR>
                      <a:noFill/>
                    </a:lnR>
                    <a:lnT>
                      <a:noFill/>
                    </a:lnT>
                    <a:lnB>
                      <a:noFill/>
                    </a:lnB>
                  </a:tcPr>
                </a:tc>
                <a:tc>
                  <a:txBody>
                    <a:bodyPr/>
                    <a:lstStyle/>
                    <a:p>
                      <a:r>
                        <a:rPr lang="en-IN" sz="1700"/>
                        <a:t>1.52%</a:t>
                      </a:r>
                    </a:p>
                  </a:txBody>
                  <a:tcPr marL="85590" marR="85590" marT="42795" marB="42795" anchor="ctr">
                    <a:lnL>
                      <a:noFill/>
                    </a:lnL>
                    <a:lnR>
                      <a:noFill/>
                    </a:lnR>
                    <a:lnT>
                      <a:noFill/>
                    </a:lnT>
                    <a:lnB>
                      <a:noFill/>
                    </a:lnB>
                  </a:tcPr>
                </a:tc>
                <a:tc>
                  <a:txBody>
                    <a:bodyPr/>
                    <a:lstStyle/>
                    <a:p>
                      <a:r>
                        <a:rPr lang="en-IN" sz="1700"/>
                        <a:t>3.88%</a:t>
                      </a:r>
                    </a:p>
                  </a:txBody>
                  <a:tcPr marL="85590" marR="85590" marT="42795" marB="42795" anchor="ctr">
                    <a:lnL>
                      <a:noFill/>
                    </a:lnL>
                    <a:lnR>
                      <a:noFill/>
                    </a:lnR>
                    <a:lnT>
                      <a:noFill/>
                    </a:lnT>
                    <a:lnB>
                      <a:noFill/>
                    </a:lnB>
                  </a:tcPr>
                </a:tc>
                <a:tc>
                  <a:txBody>
                    <a:bodyPr/>
                    <a:lstStyle/>
                    <a:p>
                      <a:r>
                        <a:rPr lang="en-IN" sz="1700"/>
                        <a:t>4.18%</a:t>
                      </a:r>
                    </a:p>
                  </a:txBody>
                  <a:tcPr marL="85590" marR="85590" marT="42795" marB="42795" anchor="ctr">
                    <a:lnL>
                      <a:noFill/>
                    </a:lnL>
                    <a:lnR>
                      <a:noFill/>
                    </a:lnR>
                    <a:lnT>
                      <a:noFill/>
                    </a:lnT>
                    <a:lnB>
                      <a:noFill/>
                    </a:lnB>
                  </a:tcPr>
                </a:tc>
                <a:tc>
                  <a:txBody>
                    <a:bodyPr/>
                    <a:lstStyle/>
                    <a:p>
                      <a:r>
                        <a:rPr lang="en-IN" sz="1700"/>
                        <a:t>4.23%</a:t>
                      </a:r>
                    </a:p>
                  </a:txBody>
                  <a:tcPr marL="85590" marR="85590" marT="42795" marB="42795" anchor="ctr">
                    <a:lnL>
                      <a:noFill/>
                    </a:lnL>
                    <a:lnR>
                      <a:noFill/>
                    </a:lnR>
                    <a:lnT>
                      <a:noFill/>
                    </a:lnT>
                    <a:lnB>
                      <a:noFill/>
                    </a:lnB>
                  </a:tcPr>
                </a:tc>
                <a:extLst>
                  <a:ext uri="{0D108BD9-81ED-4DB2-BD59-A6C34878D82A}">
                    <a16:rowId xmlns:a16="http://schemas.microsoft.com/office/drawing/2014/main" val="1577387869"/>
                  </a:ext>
                </a:extLst>
              </a:tr>
              <a:tr h="379443">
                <a:tc>
                  <a:txBody>
                    <a:bodyPr/>
                    <a:lstStyle/>
                    <a:p>
                      <a:r>
                        <a:rPr lang="en-IN" sz="1700" b="1"/>
                        <a:t>Canada</a:t>
                      </a:r>
                      <a:endParaRPr lang="en-IN" sz="1700"/>
                    </a:p>
                  </a:txBody>
                  <a:tcPr marL="85590" marR="85590" marT="42795" marB="42795" anchor="ctr">
                    <a:lnL>
                      <a:noFill/>
                    </a:lnL>
                    <a:lnR>
                      <a:noFill/>
                    </a:lnR>
                    <a:lnT>
                      <a:noFill/>
                    </a:lnT>
                    <a:lnB>
                      <a:noFill/>
                    </a:lnB>
                  </a:tcPr>
                </a:tc>
                <a:tc>
                  <a:txBody>
                    <a:bodyPr/>
                    <a:lstStyle/>
                    <a:p>
                      <a:r>
                        <a:rPr lang="en-IN" sz="1700"/>
                        <a:t>0.73%</a:t>
                      </a:r>
                    </a:p>
                  </a:txBody>
                  <a:tcPr marL="85590" marR="85590" marT="42795" marB="42795" anchor="ctr">
                    <a:lnL>
                      <a:noFill/>
                    </a:lnL>
                    <a:lnR>
                      <a:noFill/>
                    </a:lnR>
                    <a:lnT>
                      <a:noFill/>
                    </a:lnT>
                    <a:lnB>
                      <a:noFill/>
                    </a:lnB>
                  </a:tcPr>
                </a:tc>
                <a:tc>
                  <a:txBody>
                    <a:bodyPr/>
                    <a:lstStyle/>
                    <a:p>
                      <a:r>
                        <a:rPr lang="en-IN" sz="1700"/>
                        <a:t>1.42%</a:t>
                      </a:r>
                    </a:p>
                  </a:txBody>
                  <a:tcPr marL="85590" marR="85590" marT="42795" marB="42795" anchor="ctr">
                    <a:lnL>
                      <a:noFill/>
                    </a:lnL>
                    <a:lnR>
                      <a:noFill/>
                    </a:lnR>
                    <a:lnT>
                      <a:noFill/>
                    </a:lnT>
                    <a:lnB>
                      <a:noFill/>
                    </a:lnB>
                  </a:tcPr>
                </a:tc>
                <a:tc>
                  <a:txBody>
                    <a:bodyPr/>
                    <a:lstStyle/>
                    <a:p>
                      <a:r>
                        <a:rPr lang="en-IN" sz="1700"/>
                        <a:t>3.29%</a:t>
                      </a:r>
                    </a:p>
                  </a:txBody>
                  <a:tcPr marL="85590" marR="85590" marT="42795" marB="42795" anchor="ctr">
                    <a:lnL>
                      <a:noFill/>
                    </a:lnL>
                    <a:lnR>
                      <a:noFill/>
                    </a:lnR>
                    <a:lnT>
                      <a:noFill/>
                    </a:lnT>
                    <a:lnB>
                      <a:noFill/>
                    </a:lnB>
                  </a:tcPr>
                </a:tc>
                <a:tc>
                  <a:txBody>
                    <a:bodyPr/>
                    <a:lstStyle/>
                    <a:p>
                      <a:r>
                        <a:rPr lang="en-IN" sz="1700"/>
                        <a:t>3.37%</a:t>
                      </a:r>
                    </a:p>
                  </a:txBody>
                  <a:tcPr marL="85590" marR="85590" marT="42795" marB="42795" anchor="ctr">
                    <a:lnL>
                      <a:noFill/>
                    </a:lnL>
                    <a:lnR>
                      <a:noFill/>
                    </a:lnR>
                    <a:lnT>
                      <a:noFill/>
                    </a:lnT>
                    <a:lnB>
                      <a:noFill/>
                    </a:lnB>
                  </a:tcPr>
                </a:tc>
                <a:tc>
                  <a:txBody>
                    <a:bodyPr/>
                    <a:lstStyle/>
                    <a:p>
                      <a:r>
                        <a:rPr lang="en-IN" sz="1700"/>
                        <a:t>3.27%</a:t>
                      </a:r>
                    </a:p>
                  </a:txBody>
                  <a:tcPr marL="85590" marR="85590" marT="42795" marB="42795" anchor="ctr">
                    <a:lnL>
                      <a:noFill/>
                    </a:lnL>
                    <a:lnR>
                      <a:noFill/>
                    </a:lnR>
                    <a:lnT>
                      <a:noFill/>
                    </a:lnT>
                    <a:lnB>
                      <a:noFill/>
                    </a:lnB>
                  </a:tcPr>
                </a:tc>
                <a:extLst>
                  <a:ext uri="{0D108BD9-81ED-4DB2-BD59-A6C34878D82A}">
                    <a16:rowId xmlns:a16="http://schemas.microsoft.com/office/drawing/2014/main" val="2211976941"/>
                  </a:ext>
                </a:extLst>
              </a:tr>
              <a:tr h="379443">
                <a:tc>
                  <a:txBody>
                    <a:bodyPr/>
                    <a:lstStyle/>
                    <a:p>
                      <a:r>
                        <a:rPr lang="en-IN" sz="1700" b="1"/>
                        <a:t>Brazil</a:t>
                      </a:r>
                      <a:endParaRPr lang="en-IN" sz="1700"/>
                    </a:p>
                  </a:txBody>
                  <a:tcPr marL="85590" marR="85590" marT="42795" marB="42795" anchor="ctr">
                    <a:lnL>
                      <a:noFill/>
                    </a:lnL>
                    <a:lnR>
                      <a:noFill/>
                    </a:lnR>
                    <a:lnT>
                      <a:noFill/>
                    </a:lnT>
                    <a:lnB>
                      <a:noFill/>
                    </a:lnB>
                  </a:tcPr>
                </a:tc>
                <a:tc>
                  <a:txBody>
                    <a:bodyPr/>
                    <a:lstStyle/>
                    <a:p>
                      <a:r>
                        <a:rPr lang="en-IN" sz="1700"/>
                        <a:t>7.72%</a:t>
                      </a:r>
                    </a:p>
                  </a:txBody>
                  <a:tcPr marL="85590" marR="85590" marT="42795" marB="42795" anchor="ctr">
                    <a:lnL>
                      <a:noFill/>
                    </a:lnL>
                    <a:lnR>
                      <a:noFill/>
                    </a:lnR>
                    <a:lnT>
                      <a:noFill/>
                    </a:lnT>
                    <a:lnB>
                      <a:noFill/>
                    </a:lnB>
                  </a:tcPr>
                </a:tc>
                <a:tc>
                  <a:txBody>
                    <a:bodyPr/>
                    <a:lstStyle/>
                    <a:p>
                      <a:r>
                        <a:rPr lang="en-IN" sz="1700"/>
                        <a:t>10.80%</a:t>
                      </a:r>
                    </a:p>
                  </a:txBody>
                  <a:tcPr marL="85590" marR="85590" marT="42795" marB="42795" anchor="ctr">
                    <a:lnL>
                      <a:noFill/>
                    </a:lnL>
                    <a:lnR>
                      <a:noFill/>
                    </a:lnR>
                    <a:lnT>
                      <a:noFill/>
                    </a:lnT>
                    <a:lnB>
                      <a:noFill/>
                    </a:lnB>
                  </a:tcPr>
                </a:tc>
                <a:tc>
                  <a:txBody>
                    <a:bodyPr/>
                    <a:lstStyle/>
                    <a:p>
                      <a:r>
                        <a:rPr lang="en-IN" sz="1700"/>
                        <a:t>12.51%</a:t>
                      </a:r>
                    </a:p>
                  </a:txBody>
                  <a:tcPr marL="85590" marR="85590" marT="42795" marB="42795" anchor="ctr">
                    <a:lnL>
                      <a:noFill/>
                    </a:lnL>
                    <a:lnR>
                      <a:noFill/>
                    </a:lnR>
                    <a:lnT>
                      <a:noFill/>
                    </a:lnT>
                    <a:lnB>
                      <a:noFill/>
                    </a:lnB>
                  </a:tcPr>
                </a:tc>
                <a:tc>
                  <a:txBody>
                    <a:bodyPr/>
                    <a:lstStyle/>
                    <a:p>
                      <a:r>
                        <a:rPr lang="en-IN" sz="1700"/>
                        <a:t>12.5%</a:t>
                      </a:r>
                    </a:p>
                  </a:txBody>
                  <a:tcPr marL="85590" marR="85590" marT="42795" marB="42795" anchor="ctr">
                    <a:lnL>
                      <a:noFill/>
                    </a:lnL>
                    <a:lnR>
                      <a:noFill/>
                    </a:lnR>
                    <a:lnT>
                      <a:noFill/>
                    </a:lnT>
                    <a:lnB>
                      <a:noFill/>
                    </a:lnB>
                  </a:tcPr>
                </a:tc>
                <a:tc>
                  <a:txBody>
                    <a:bodyPr/>
                    <a:lstStyle/>
                    <a:p>
                      <a:r>
                        <a:rPr lang="en-IN" sz="1700"/>
                        <a:t>12.8%</a:t>
                      </a:r>
                    </a:p>
                  </a:txBody>
                  <a:tcPr marL="85590" marR="85590" marT="42795" marB="42795" anchor="ctr">
                    <a:lnL>
                      <a:noFill/>
                    </a:lnL>
                    <a:lnR>
                      <a:noFill/>
                    </a:lnR>
                    <a:lnT>
                      <a:noFill/>
                    </a:lnT>
                    <a:lnB>
                      <a:noFill/>
                    </a:lnB>
                  </a:tcPr>
                </a:tc>
                <a:extLst>
                  <a:ext uri="{0D108BD9-81ED-4DB2-BD59-A6C34878D82A}">
                    <a16:rowId xmlns:a16="http://schemas.microsoft.com/office/drawing/2014/main" val="1735183766"/>
                  </a:ext>
                </a:extLst>
              </a:tr>
              <a:tr h="379443">
                <a:tc>
                  <a:txBody>
                    <a:bodyPr/>
                    <a:lstStyle/>
                    <a:p>
                      <a:r>
                        <a:rPr lang="en-IN" sz="1700" b="1"/>
                        <a:t>Mexico</a:t>
                      </a:r>
                      <a:endParaRPr lang="en-IN" sz="1700"/>
                    </a:p>
                  </a:txBody>
                  <a:tcPr marL="85590" marR="85590" marT="42795" marB="42795" anchor="ctr">
                    <a:lnL>
                      <a:noFill/>
                    </a:lnL>
                    <a:lnR>
                      <a:noFill/>
                    </a:lnR>
                    <a:lnT>
                      <a:noFill/>
                    </a:lnT>
                    <a:lnB>
                      <a:noFill/>
                    </a:lnB>
                  </a:tcPr>
                </a:tc>
                <a:tc>
                  <a:txBody>
                    <a:bodyPr/>
                    <a:lstStyle/>
                    <a:p>
                      <a:r>
                        <a:rPr lang="en-IN" sz="1700"/>
                        <a:t>5.76%</a:t>
                      </a:r>
                    </a:p>
                  </a:txBody>
                  <a:tcPr marL="85590" marR="85590" marT="42795" marB="42795" anchor="ctr">
                    <a:lnL>
                      <a:noFill/>
                    </a:lnL>
                    <a:lnR>
                      <a:noFill/>
                    </a:lnR>
                    <a:lnT>
                      <a:noFill/>
                    </a:lnT>
                    <a:lnB>
                      <a:noFill/>
                    </a:lnB>
                  </a:tcPr>
                </a:tc>
                <a:tc>
                  <a:txBody>
                    <a:bodyPr/>
                    <a:lstStyle/>
                    <a:p>
                      <a:r>
                        <a:rPr lang="en-IN" sz="1700"/>
                        <a:t>7.4%</a:t>
                      </a:r>
                    </a:p>
                  </a:txBody>
                  <a:tcPr marL="85590" marR="85590" marT="42795" marB="42795" anchor="ctr">
                    <a:lnL>
                      <a:noFill/>
                    </a:lnL>
                    <a:lnR>
                      <a:noFill/>
                    </a:lnR>
                    <a:lnT>
                      <a:noFill/>
                    </a:lnT>
                    <a:lnB>
                      <a:noFill/>
                    </a:lnB>
                  </a:tcPr>
                </a:tc>
                <a:tc>
                  <a:txBody>
                    <a:bodyPr/>
                    <a:lstStyle/>
                    <a:p>
                      <a:r>
                        <a:rPr lang="en-IN" sz="1700"/>
                        <a:t>8.82%</a:t>
                      </a:r>
                    </a:p>
                  </a:txBody>
                  <a:tcPr marL="85590" marR="85590" marT="42795" marB="42795" anchor="ctr">
                    <a:lnL>
                      <a:noFill/>
                    </a:lnL>
                    <a:lnR>
                      <a:noFill/>
                    </a:lnR>
                    <a:lnT>
                      <a:noFill/>
                    </a:lnT>
                    <a:lnB>
                      <a:noFill/>
                    </a:lnB>
                  </a:tcPr>
                </a:tc>
                <a:tc>
                  <a:txBody>
                    <a:bodyPr/>
                    <a:lstStyle/>
                    <a:p>
                      <a:r>
                        <a:rPr lang="en-IN" sz="1700"/>
                        <a:t>9.14%</a:t>
                      </a:r>
                    </a:p>
                  </a:txBody>
                  <a:tcPr marL="85590" marR="85590" marT="42795" marB="42795" anchor="ctr">
                    <a:lnL>
                      <a:noFill/>
                    </a:lnL>
                    <a:lnR>
                      <a:noFill/>
                    </a:lnR>
                    <a:lnT>
                      <a:noFill/>
                    </a:lnT>
                    <a:lnB>
                      <a:noFill/>
                    </a:lnB>
                  </a:tcPr>
                </a:tc>
                <a:tc>
                  <a:txBody>
                    <a:bodyPr/>
                    <a:lstStyle/>
                    <a:p>
                      <a:r>
                        <a:rPr lang="en-IN" sz="1700"/>
                        <a:t>10.01%</a:t>
                      </a:r>
                    </a:p>
                  </a:txBody>
                  <a:tcPr marL="85590" marR="85590" marT="42795" marB="42795" anchor="ctr">
                    <a:lnL>
                      <a:noFill/>
                    </a:lnL>
                    <a:lnR>
                      <a:noFill/>
                    </a:lnR>
                    <a:lnT>
                      <a:noFill/>
                    </a:lnT>
                    <a:lnB>
                      <a:noFill/>
                    </a:lnB>
                  </a:tcPr>
                </a:tc>
                <a:extLst>
                  <a:ext uri="{0D108BD9-81ED-4DB2-BD59-A6C34878D82A}">
                    <a16:rowId xmlns:a16="http://schemas.microsoft.com/office/drawing/2014/main" val="3802020919"/>
                  </a:ext>
                </a:extLst>
              </a:tr>
              <a:tr h="664661">
                <a:tc>
                  <a:txBody>
                    <a:bodyPr/>
                    <a:lstStyle/>
                    <a:p>
                      <a:r>
                        <a:rPr lang="en-IN" sz="1700" b="1"/>
                        <a:t>United Kingdom</a:t>
                      </a:r>
                      <a:endParaRPr lang="en-IN" sz="1700"/>
                    </a:p>
                  </a:txBody>
                  <a:tcPr marL="85590" marR="85590" marT="42795" marB="42795" anchor="ctr">
                    <a:lnL>
                      <a:noFill/>
                    </a:lnL>
                    <a:lnR>
                      <a:noFill/>
                    </a:lnR>
                    <a:lnT>
                      <a:noFill/>
                    </a:lnT>
                    <a:lnB>
                      <a:noFill/>
                    </a:lnB>
                  </a:tcPr>
                </a:tc>
                <a:tc>
                  <a:txBody>
                    <a:bodyPr/>
                    <a:lstStyle/>
                    <a:p>
                      <a:r>
                        <a:rPr lang="en-IN" sz="1700"/>
                        <a:t>0.34%</a:t>
                      </a:r>
                    </a:p>
                  </a:txBody>
                  <a:tcPr marL="85590" marR="85590" marT="42795" marB="42795" anchor="ctr">
                    <a:lnL>
                      <a:noFill/>
                    </a:lnL>
                    <a:lnR>
                      <a:noFill/>
                    </a:lnR>
                    <a:lnT>
                      <a:noFill/>
                    </a:lnT>
                    <a:lnB>
                      <a:noFill/>
                    </a:lnB>
                  </a:tcPr>
                </a:tc>
                <a:tc>
                  <a:txBody>
                    <a:bodyPr/>
                    <a:lstStyle/>
                    <a:p>
                      <a:r>
                        <a:rPr lang="en-IN" sz="1700"/>
                        <a:t>1.0%</a:t>
                      </a:r>
                    </a:p>
                  </a:txBody>
                  <a:tcPr marL="85590" marR="85590" marT="42795" marB="42795" anchor="ctr">
                    <a:lnL>
                      <a:noFill/>
                    </a:lnL>
                    <a:lnR>
                      <a:noFill/>
                    </a:lnR>
                    <a:lnT>
                      <a:noFill/>
                    </a:lnT>
                    <a:lnB>
                      <a:noFill/>
                    </a:lnB>
                  </a:tcPr>
                </a:tc>
                <a:tc>
                  <a:txBody>
                    <a:bodyPr/>
                    <a:lstStyle/>
                    <a:p>
                      <a:r>
                        <a:rPr lang="en-IN" sz="1700"/>
                        <a:t>3.66%</a:t>
                      </a:r>
                    </a:p>
                  </a:txBody>
                  <a:tcPr marL="85590" marR="85590" marT="42795" marB="42795" anchor="ctr">
                    <a:lnL>
                      <a:noFill/>
                    </a:lnL>
                    <a:lnR>
                      <a:noFill/>
                    </a:lnR>
                    <a:lnT>
                      <a:noFill/>
                    </a:lnT>
                    <a:lnB>
                      <a:noFill/>
                    </a:lnB>
                  </a:tcPr>
                </a:tc>
                <a:tc>
                  <a:txBody>
                    <a:bodyPr/>
                    <a:lstStyle/>
                    <a:p>
                      <a:r>
                        <a:rPr lang="en-IN" sz="1700" dirty="0"/>
                        <a:t>4.21%</a:t>
                      </a:r>
                    </a:p>
                  </a:txBody>
                  <a:tcPr marL="85590" marR="85590" marT="42795" marB="42795" anchor="ctr">
                    <a:lnL>
                      <a:noFill/>
                    </a:lnL>
                    <a:lnR>
                      <a:noFill/>
                    </a:lnR>
                    <a:lnT>
                      <a:noFill/>
                    </a:lnT>
                    <a:lnB>
                      <a:noFill/>
                    </a:lnB>
                  </a:tcPr>
                </a:tc>
                <a:tc>
                  <a:txBody>
                    <a:bodyPr/>
                    <a:lstStyle/>
                    <a:p>
                      <a:r>
                        <a:rPr lang="en-IN" sz="1700"/>
                        <a:t>4.17%</a:t>
                      </a:r>
                    </a:p>
                  </a:txBody>
                  <a:tcPr marL="85590" marR="85590" marT="42795" marB="42795" anchor="ctr">
                    <a:lnL>
                      <a:noFill/>
                    </a:lnL>
                    <a:lnR>
                      <a:noFill/>
                    </a:lnR>
                    <a:lnT>
                      <a:noFill/>
                    </a:lnT>
                    <a:lnB>
                      <a:noFill/>
                    </a:lnB>
                  </a:tcPr>
                </a:tc>
                <a:extLst>
                  <a:ext uri="{0D108BD9-81ED-4DB2-BD59-A6C34878D82A}">
                    <a16:rowId xmlns:a16="http://schemas.microsoft.com/office/drawing/2014/main" val="912704335"/>
                  </a:ext>
                </a:extLst>
              </a:tr>
              <a:tr h="379443">
                <a:tc>
                  <a:txBody>
                    <a:bodyPr/>
                    <a:lstStyle/>
                    <a:p>
                      <a:r>
                        <a:rPr lang="en-IN" sz="1700" b="1"/>
                        <a:t>Australia</a:t>
                      </a:r>
                      <a:endParaRPr lang="en-IN" sz="1700"/>
                    </a:p>
                  </a:txBody>
                  <a:tcPr marL="85590" marR="85590" marT="42795" marB="42795" anchor="ctr">
                    <a:lnL>
                      <a:noFill/>
                    </a:lnL>
                    <a:lnR>
                      <a:noFill/>
                    </a:lnR>
                    <a:lnT>
                      <a:noFill/>
                    </a:lnT>
                    <a:lnB>
                      <a:noFill/>
                    </a:lnB>
                  </a:tcPr>
                </a:tc>
                <a:tc>
                  <a:txBody>
                    <a:bodyPr/>
                    <a:lstStyle/>
                    <a:p>
                      <a:r>
                        <a:rPr lang="en-IN" sz="1700"/>
                        <a:t>0.98%</a:t>
                      </a:r>
                    </a:p>
                  </a:txBody>
                  <a:tcPr marL="85590" marR="85590" marT="42795" marB="42795" anchor="ctr">
                    <a:lnL>
                      <a:noFill/>
                    </a:lnL>
                    <a:lnR>
                      <a:noFill/>
                    </a:lnR>
                    <a:lnT>
                      <a:noFill/>
                    </a:lnT>
                    <a:lnB>
                      <a:noFill/>
                    </a:lnB>
                  </a:tcPr>
                </a:tc>
                <a:tc>
                  <a:txBody>
                    <a:bodyPr/>
                    <a:lstStyle/>
                    <a:p>
                      <a:r>
                        <a:rPr lang="en-IN" sz="1700"/>
                        <a:t>1.75%</a:t>
                      </a:r>
                    </a:p>
                  </a:txBody>
                  <a:tcPr marL="85590" marR="85590" marT="42795" marB="42795" anchor="ctr">
                    <a:lnL>
                      <a:noFill/>
                    </a:lnL>
                    <a:lnR>
                      <a:noFill/>
                    </a:lnR>
                    <a:lnT>
                      <a:noFill/>
                    </a:lnT>
                    <a:lnB>
                      <a:noFill/>
                    </a:lnB>
                  </a:tcPr>
                </a:tc>
                <a:tc>
                  <a:txBody>
                    <a:bodyPr/>
                    <a:lstStyle/>
                    <a:p>
                      <a:r>
                        <a:rPr lang="en-IN" sz="1700"/>
                        <a:t>3.66%</a:t>
                      </a:r>
                    </a:p>
                  </a:txBody>
                  <a:tcPr marL="85590" marR="85590" marT="42795" marB="42795" anchor="ctr">
                    <a:lnL>
                      <a:noFill/>
                    </a:lnL>
                    <a:lnR>
                      <a:noFill/>
                    </a:lnR>
                    <a:lnT>
                      <a:noFill/>
                    </a:lnT>
                    <a:lnB>
                      <a:noFill/>
                    </a:lnB>
                  </a:tcPr>
                </a:tc>
                <a:tc>
                  <a:txBody>
                    <a:bodyPr/>
                    <a:lstStyle/>
                    <a:p>
                      <a:r>
                        <a:rPr lang="en-IN" sz="1700"/>
                        <a:t>3.97%</a:t>
                      </a:r>
                    </a:p>
                  </a:txBody>
                  <a:tcPr marL="85590" marR="85590" marT="42795" marB="42795" anchor="ctr">
                    <a:lnL>
                      <a:noFill/>
                    </a:lnL>
                    <a:lnR>
                      <a:noFill/>
                    </a:lnR>
                    <a:lnT>
                      <a:noFill/>
                    </a:lnT>
                    <a:lnB>
                      <a:noFill/>
                    </a:lnB>
                  </a:tcPr>
                </a:tc>
                <a:tc>
                  <a:txBody>
                    <a:bodyPr/>
                    <a:lstStyle/>
                    <a:p>
                      <a:r>
                        <a:rPr lang="en-IN" sz="1700"/>
                        <a:t>4.51%</a:t>
                      </a:r>
                    </a:p>
                  </a:txBody>
                  <a:tcPr marL="85590" marR="85590" marT="42795" marB="42795" anchor="ctr">
                    <a:lnL>
                      <a:noFill/>
                    </a:lnL>
                    <a:lnR>
                      <a:noFill/>
                    </a:lnR>
                    <a:lnT>
                      <a:noFill/>
                    </a:lnT>
                    <a:lnB>
                      <a:noFill/>
                    </a:lnB>
                  </a:tcPr>
                </a:tc>
                <a:extLst>
                  <a:ext uri="{0D108BD9-81ED-4DB2-BD59-A6C34878D82A}">
                    <a16:rowId xmlns:a16="http://schemas.microsoft.com/office/drawing/2014/main" val="437931272"/>
                  </a:ext>
                </a:extLst>
              </a:tr>
              <a:tr h="379443">
                <a:tc>
                  <a:txBody>
                    <a:bodyPr/>
                    <a:lstStyle/>
                    <a:p>
                      <a:r>
                        <a:rPr lang="en-IN" sz="1700" b="1"/>
                        <a:t>New Zealand</a:t>
                      </a:r>
                      <a:endParaRPr lang="en-IN" sz="1700"/>
                    </a:p>
                  </a:txBody>
                  <a:tcPr marL="85590" marR="85590" marT="42795" marB="42795" anchor="ctr">
                    <a:lnL>
                      <a:noFill/>
                    </a:lnL>
                    <a:lnR>
                      <a:noFill/>
                    </a:lnR>
                    <a:lnT>
                      <a:noFill/>
                    </a:lnT>
                    <a:lnB>
                      <a:noFill/>
                    </a:lnB>
                  </a:tcPr>
                </a:tc>
                <a:tc>
                  <a:txBody>
                    <a:bodyPr/>
                    <a:lstStyle/>
                    <a:p>
                      <a:r>
                        <a:rPr lang="en-IN" sz="1700"/>
                        <a:t>0.89%</a:t>
                      </a:r>
                    </a:p>
                  </a:txBody>
                  <a:tcPr marL="85590" marR="85590" marT="42795" marB="42795" anchor="ctr">
                    <a:lnL>
                      <a:noFill/>
                    </a:lnL>
                    <a:lnR>
                      <a:noFill/>
                    </a:lnR>
                    <a:lnT>
                      <a:noFill/>
                    </a:lnT>
                    <a:lnB>
                      <a:noFill/>
                    </a:lnB>
                  </a:tcPr>
                </a:tc>
                <a:tc>
                  <a:txBody>
                    <a:bodyPr/>
                    <a:lstStyle/>
                    <a:p>
                      <a:r>
                        <a:rPr lang="en-IN" sz="1700"/>
                        <a:t>1.80%</a:t>
                      </a:r>
                    </a:p>
                  </a:txBody>
                  <a:tcPr marL="85590" marR="85590" marT="42795" marB="42795" anchor="ctr">
                    <a:lnL>
                      <a:noFill/>
                    </a:lnL>
                    <a:lnR>
                      <a:noFill/>
                    </a:lnR>
                    <a:lnT>
                      <a:noFill/>
                    </a:lnT>
                    <a:lnB>
                      <a:noFill/>
                    </a:lnB>
                  </a:tcPr>
                </a:tc>
                <a:tc>
                  <a:txBody>
                    <a:bodyPr/>
                    <a:lstStyle/>
                    <a:p>
                      <a:r>
                        <a:rPr lang="en-IN" sz="1700"/>
                        <a:t>3.75%</a:t>
                      </a:r>
                    </a:p>
                  </a:txBody>
                  <a:tcPr marL="85590" marR="85590" marT="42795" marB="42795" anchor="ctr">
                    <a:lnL>
                      <a:noFill/>
                    </a:lnL>
                    <a:lnR>
                      <a:noFill/>
                    </a:lnR>
                    <a:lnT>
                      <a:noFill/>
                    </a:lnT>
                    <a:lnB>
                      <a:noFill/>
                    </a:lnB>
                  </a:tcPr>
                </a:tc>
                <a:tc>
                  <a:txBody>
                    <a:bodyPr/>
                    <a:lstStyle/>
                    <a:p>
                      <a:r>
                        <a:rPr lang="en-IN" sz="1700"/>
                        <a:t>4.05%</a:t>
                      </a:r>
                    </a:p>
                  </a:txBody>
                  <a:tcPr marL="85590" marR="85590" marT="42795" marB="42795" anchor="ctr">
                    <a:lnL>
                      <a:noFill/>
                    </a:lnL>
                    <a:lnR>
                      <a:noFill/>
                    </a:lnR>
                    <a:lnT>
                      <a:noFill/>
                    </a:lnT>
                    <a:lnB>
                      <a:noFill/>
                    </a:lnB>
                  </a:tcPr>
                </a:tc>
                <a:tc>
                  <a:txBody>
                    <a:bodyPr/>
                    <a:lstStyle/>
                    <a:p>
                      <a:r>
                        <a:rPr lang="en-IN" sz="1700"/>
                        <a:t>4.56%</a:t>
                      </a:r>
                    </a:p>
                  </a:txBody>
                  <a:tcPr marL="85590" marR="85590" marT="42795" marB="42795" anchor="ctr">
                    <a:lnL>
                      <a:noFill/>
                    </a:lnL>
                    <a:lnR>
                      <a:noFill/>
                    </a:lnR>
                    <a:lnT>
                      <a:noFill/>
                    </a:lnT>
                    <a:lnB>
                      <a:noFill/>
                    </a:lnB>
                  </a:tcPr>
                </a:tc>
                <a:extLst>
                  <a:ext uri="{0D108BD9-81ED-4DB2-BD59-A6C34878D82A}">
                    <a16:rowId xmlns:a16="http://schemas.microsoft.com/office/drawing/2014/main" val="465182992"/>
                  </a:ext>
                </a:extLst>
              </a:tr>
              <a:tr h="379443">
                <a:tc>
                  <a:txBody>
                    <a:bodyPr/>
                    <a:lstStyle/>
                    <a:p>
                      <a:r>
                        <a:rPr lang="en-IN" sz="1700" b="1"/>
                        <a:t>Hong Kong</a:t>
                      </a:r>
                      <a:endParaRPr lang="en-IN" sz="1700"/>
                    </a:p>
                  </a:txBody>
                  <a:tcPr marL="85590" marR="85590" marT="42795" marB="42795" anchor="ctr">
                    <a:lnL>
                      <a:noFill/>
                    </a:lnL>
                    <a:lnR>
                      <a:noFill/>
                    </a:lnR>
                    <a:lnT>
                      <a:noFill/>
                    </a:lnT>
                    <a:lnB>
                      <a:noFill/>
                    </a:lnB>
                  </a:tcPr>
                </a:tc>
                <a:tc>
                  <a:txBody>
                    <a:bodyPr/>
                    <a:lstStyle/>
                    <a:p>
                      <a:r>
                        <a:rPr lang="en-IN" sz="1700"/>
                        <a:t>0.45%</a:t>
                      </a:r>
                    </a:p>
                  </a:txBody>
                  <a:tcPr marL="85590" marR="85590" marT="42795" marB="42795" anchor="ctr">
                    <a:lnL>
                      <a:noFill/>
                    </a:lnL>
                    <a:lnR>
                      <a:noFill/>
                    </a:lnR>
                    <a:lnT>
                      <a:noFill/>
                    </a:lnT>
                    <a:lnB>
                      <a:noFill/>
                    </a:lnB>
                  </a:tcPr>
                </a:tc>
                <a:tc>
                  <a:txBody>
                    <a:bodyPr/>
                    <a:lstStyle/>
                    <a:p>
                      <a:r>
                        <a:rPr lang="en-IN" sz="1700"/>
                        <a:t>1.60%</a:t>
                      </a:r>
                    </a:p>
                  </a:txBody>
                  <a:tcPr marL="85590" marR="85590" marT="42795" marB="42795" anchor="ctr">
                    <a:lnL>
                      <a:noFill/>
                    </a:lnL>
                    <a:lnR>
                      <a:noFill/>
                    </a:lnR>
                    <a:lnT>
                      <a:noFill/>
                    </a:lnT>
                    <a:lnB>
                      <a:noFill/>
                    </a:lnB>
                  </a:tcPr>
                </a:tc>
                <a:tc>
                  <a:txBody>
                    <a:bodyPr/>
                    <a:lstStyle/>
                    <a:p>
                      <a:r>
                        <a:rPr lang="en-IN" sz="1700"/>
                        <a:t>3.15%</a:t>
                      </a:r>
                    </a:p>
                  </a:txBody>
                  <a:tcPr marL="85590" marR="85590" marT="42795" marB="42795" anchor="ctr">
                    <a:lnL>
                      <a:noFill/>
                    </a:lnL>
                    <a:lnR>
                      <a:noFill/>
                    </a:lnR>
                    <a:lnT>
                      <a:noFill/>
                    </a:lnT>
                    <a:lnB>
                      <a:noFill/>
                    </a:lnB>
                  </a:tcPr>
                </a:tc>
                <a:tc>
                  <a:txBody>
                    <a:bodyPr/>
                    <a:lstStyle/>
                    <a:p>
                      <a:r>
                        <a:rPr lang="en-IN" sz="1700"/>
                        <a:t>3.25%</a:t>
                      </a:r>
                    </a:p>
                  </a:txBody>
                  <a:tcPr marL="85590" marR="85590" marT="42795" marB="42795" anchor="ctr">
                    <a:lnL>
                      <a:noFill/>
                    </a:lnL>
                    <a:lnR>
                      <a:noFill/>
                    </a:lnR>
                    <a:lnT>
                      <a:noFill/>
                    </a:lnT>
                    <a:lnB>
                      <a:noFill/>
                    </a:lnB>
                  </a:tcPr>
                </a:tc>
                <a:tc>
                  <a:txBody>
                    <a:bodyPr/>
                    <a:lstStyle/>
                    <a:p>
                      <a:r>
                        <a:rPr lang="en-IN" sz="1700"/>
                        <a:t>3.14%</a:t>
                      </a:r>
                    </a:p>
                  </a:txBody>
                  <a:tcPr marL="85590" marR="85590" marT="42795" marB="42795" anchor="ctr">
                    <a:lnL>
                      <a:noFill/>
                    </a:lnL>
                    <a:lnR>
                      <a:noFill/>
                    </a:lnR>
                    <a:lnT>
                      <a:noFill/>
                    </a:lnT>
                    <a:lnB>
                      <a:noFill/>
                    </a:lnB>
                  </a:tcPr>
                </a:tc>
                <a:extLst>
                  <a:ext uri="{0D108BD9-81ED-4DB2-BD59-A6C34878D82A}">
                    <a16:rowId xmlns:a16="http://schemas.microsoft.com/office/drawing/2014/main" val="3592423896"/>
                  </a:ext>
                </a:extLst>
              </a:tr>
              <a:tr h="379443">
                <a:tc>
                  <a:txBody>
                    <a:bodyPr/>
                    <a:lstStyle/>
                    <a:p>
                      <a:r>
                        <a:rPr lang="en-IN" sz="1700" b="1"/>
                        <a:t>Singapore</a:t>
                      </a:r>
                      <a:endParaRPr lang="en-IN" sz="1700"/>
                    </a:p>
                  </a:txBody>
                  <a:tcPr marL="85590" marR="85590" marT="42795" marB="42795" anchor="ctr">
                    <a:lnL>
                      <a:noFill/>
                    </a:lnL>
                    <a:lnR>
                      <a:noFill/>
                    </a:lnR>
                    <a:lnT>
                      <a:noFill/>
                    </a:lnT>
                    <a:lnB>
                      <a:noFill/>
                    </a:lnB>
                  </a:tcPr>
                </a:tc>
                <a:tc>
                  <a:txBody>
                    <a:bodyPr/>
                    <a:lstStyle/>
                    <a:p>
                      <a:r>
                        <a:rPr lang="en-IN" sz="1700"/>
                        <a:t>0.84%</a:t>
                      </a:r>
                    </a:p>
                  </a:txBody>
                  <a:tcPr marL="85590" marR="85590" marT="42795" marB="42795" anchor="ctr">
                    <a:lnL>
                      <a:noFill/>
                    </a:lnL>
                    <a:lnR>
                      <a:noFill/>
                    </a:lnR>
                    <a:lnT>
                      <a:noFill/>
                    </a:lnT>
                    <a:lnB>
                      <a:noFill/>
                    </a:lnB>
                  </a:tcPr>
                </a:tc>
                <a:tc>
                  <a:txBody>
                    <a:bodyPr/>
                    <a:lstStyle/>
                    <a:p>
                      <a:r>
                        <a:rPr lang="en-IN" sz="1700"/>
                        <a:t>1.68%</a:t>
                      </a:r>
                    </a:p>
                  </a:txBody>
                  <a:tcPr marL="85590" marR="85590" marT="42795" marB="42795" anchor="ctr">
                    <a:lnL>
                      <a:noFill/>
                    </a:lnL>
                    <a:lnR>
                      <a:noFill/>
                    </a:lnR>
                    <a:lnT>
                      <a:noFill/>
                    </a:lnT>
                    <a:lnB>
                      <a:noFill/>
                    </a:lnB>
                  </a:tcPr>
                </a:tc>
                <a:tc>
                  <a:txBody>
                    <a:bodyPr/>
                    <a:lstStyle/>
                    <a:p>
                      <a:r>
                        <a:rPr lang="en-IN" sz="1700"/>
                        <a:t>3.08%</a:t>
                      </a:r>
                    </a:p>
                  </a:txBody>
                  <a:tcPr marL="85590" marR="85590" marT="42795" marB="42795" anchor="ctr">
                    <a:lnL>
                      <a:noFill/>
                    </a:lnL>
                    <a:lnR>
                      <a:noFill/>
                    </a:lnR>
                    <a:lnT>
                      <a:noFill/>
                    </a:lnT>
                    <a:lnB>
                      <a:noFill/>
                    </a:lnB>
                  </a:tcPr>
                </a:tc>
                <a:tc>
                  <a:txBody>
                    <a:bodyPr/>
                    <a:lstStyle/>
                    <a:p>
                      <a:r>
                        <a:rPr lang="en-IN" sz="1700"/>
                        <a:t>3.22%</a:t>
                      </a:r>
                    </a:p>
                  </a:txBody>
                  <a:tcPr marL="85590" marR="85590" marT="42795" marB="42795" anchor="ctr">
                    <a:lnL>
                      <a:noFill/>
                    </a:lnL>
                    <a:lnR>
                      <a:noFill/>
                    </a:lnR>
                    <a:lnT>
                      <a:noFill/>
                    </a:lnT>
                    <a:lnB>
                      <a:noFill/>
                    </a:lnB>
                  </a:tcPr>
                </a:tc>
                <a:tc>
                  <a:txBody>
                    <a:bodyPr/>
                    <a:lstStyle/>
                    <a:p>
                      <a:r>
                        <a:rPr lang="en-IN" sz="1700"/>
                        <a:t>3.22%</a:t>
                      </a:r>
                    </a:p>
                  </a:txBody>
                  <a:tcPr marL="85590" marR="85590" marT="42795" marB="42795" anchor="ctr">
                    <a:lnL>
                      <a:noFill/>
                    </a:lnL>
                    <a:lnR>
                      <a:noFill/>
                    </a:lnR>
                    <a:lnT>
                      <a:noFill/>
                    </a:lnT>
                    <a:lnB>
                      <a:noFill/>
                    </a:lnB>
                  </a:tcPr>
                </a:tc>
                <a:extLst>
                  <a:ext uri="{0D108BD9-81ED-4DB2-BD59-A6C34878D82A}">
                    <a16:rowId xmlns:a16="http://schemas.microsoft.com/office/drawing/2014/main" val="2995064344"/>
                  </a:ext>
                </a:extLst>
              </a:tr>
              <a:tr h="379443">
                <a:tc>
                  <a:txBody>
                    <a:bodyPr/>
                    <a:lstStyle/>
                    <a:p>
                      <a:r>
                        <a:rPr lang="en-IN" sz="1700" b="1"/>
                        <a:t>India</a:t>
                      </a:r>
                      <a:endParaRPr lang="en-IN" sz="1700"/>
                    </a:p>
                  </a:txBody>
                  <a:tcPr marL="85590" marR="85590" marT="42795" marB="42795" anchor="ctr">
                    <a:lnL>
                      <a:noFill/>
                    </a:lnL>
                    <a:lnR>
                      <a:noFill/>
                    </a:lnR>
                    <a:lnT>
                      <a:noFill/>
                    </a:lnT>
                    <a:lnB>
                      <a:noFill/>
                    </a:lnB>
                  </a:tcPr>
                </a:tc>
                <a:tc>
                  <a:txBody>
                    <a:bodyPr/>
                    <a:lstStyle/>
                    <a:p>
                      <a:r>
                        <a:rPr lang="en-IN" sz="1700"/>
                        <a:t>5.85%</a:t>
                      </a:r>
                    </a:p>
                  </a:txBody>
                  <a:tcPr marL="85590" marR="85590" marT="42795" marB="42795" anchor="ctr">
                    <a:lnL>
                      <a:noFill/>
                    </a:lnL>
                    <a:lnR>
                      <a:noFill/>
                    </a:lnR>
                    <a:lnT>
                      <a:noFill/>
                    </a:lnT>
                    <a:lnB>
                      <a:noFill/>
                    </a:lnB>
                  </a:tcPr>
                </a:tc>
                <a:tc>
                  <a:txBody>
                    <a:bodyPr/>
                    <a:lstStyle/>
                    <a:p>
                      <a:r>
                        <a:rPr lang="en-IN" sz="1700"/>
                        <a:t>6.45%</a:t>
                      </a:r>
                    </a:p>
                  </a:txBody>
                  <a:tcPr marL="85590" marR="85590" marT="42795" marB="42795" anchor="ctr">
                    <a:lnL>
                      <a:noFill/>
                    </a:lnL>
                    <a:lnR>
                      <a:noFill/>
                    </a:lnR>
                    <a:lnT>
                      <a:noFill/>
                    </a:lnT>
                    <a:lnB>
                      <a:noFill/>
                    </a:lnB>
                  </a:tcPr>
                </a:tc>
                <a:tc>
                  <a:txBody>
                    <a:bodyPr/>
                    <a:lstStyle/>
                    <a:p>
                      <a:r>
                        <a:rPr lang="en-IN" sz="1700"/>
                        <a:t>7.33%</a:t>
                      </a:r>
                    </a:p>
                  </a:txBody>
                  <a:tcPr marL="85590" marR="85590" marT="42795" marB="42795" anchor="ctr">
                    <a:lnL>
                      <a:noFill/>
                    </a:lnL>
                    <a:lnR>
                      <a:noFill/>
                    </a:lnR>
                    <a:lnT>
                      <a:noFill/>
                    </a:lnT>
                    <a:lnB>
                      <a:noFill/>
                    </a:lnB>
                  </a:tcPr>
                </a:tc>
                <a:tc>
                  <a:txBody>
                    <a:bodyPr/>
                    <a:lstStyle/>
                    <a:p>
                      <a:r>
                        <a:rPr lang="en-IN" sz="1700"/>
                        <a:t>7.18%</a:t>
                      </a:r>
                    </a:p>
                  </a:txBody>
                  <a:tcPr marL="85590" marR="85590" marT="42795" marB="42795" anchor="ctr">
                    <a:lnL>
                      <a:noFill/>
                    </a:lnL>
                    <a:lnR>
                      <a:noFill/>
                    </a:lnR>
                    <a:lnT>
                      <a:noFill/>
                    </a:lnT>
                    <a:lnB>
                      <a:noFill/>
                    </a:lnB>
                  </a:tcPr>
                </a:tc>
                <a:tc>
                  <a:txBody>
                    <a:bodyPr/>
                    <a:lstStyle/>
                    <a:p>
                      <a:r>
                        <a:rPr lang="en-IN" sz="1700" dirty="0"/>
                        <a:t>6.94%</a:t>
                      </a:r>
                    </a:p>
                  </a:txBody>
                  <a:tcPr marL="85590" marR="85590" marT="42795" marB="42795" anchor="ctr">
                    <a:lnL>
                      <a:noFill/>
                    </a:lnL>
                    <a:lnR>
                      <a:noFill/>
                    </a:lnR>
                    <a:lnT>
                      <a:noFill/>
                    </a:lnT>
                    <a:lnB>
                      <a:noFill/>
                    </a:lnB>
                  </a:tcPr>
                </a:tc>
                <a:extLst>
                  <a:ext uri="{0D108BD9-81ED-4DB2-BD59-A6C34878D82A}">
                    <a16:rowId xmlns:a16="http://schemas.microsoft.com/office/drawing/2014/main" val="4259134552"/>
                  </a:ext>
                </a:extLst>
              </a:tr>
            </a:tbl>
          </a:graphicData>
        </a:graphic>
      </p:graphicFrame>
      <p:sp>
        <p:nvSpPr>
          <p:cNvPr id="10" name="Rectangle 2">
            <a:extLst>
              <a:ext uri="{FF2B5EF4-FFF2-40B4-BE49-F238E27FC236}">
                <a16:creationId xmlns:a16="http://schemas.microsoft.com/office/drawing/2014/main" id="{DD050DAE-D445-4881-39B4-CE9E8B4318A6}"/>
              </a:ext>
            </a:extLst>
          </p:cNvPr>
          <p:cNvSpPr>
            <a:spLocks noChangeArrowheads="1"/>
          </p:cNvSpPr>
          <p:nvPr/>
        </p:nvSpPr>
        <p:spPr bwMode="auto">
          <a:xfrm>
            <a:off x="2855369" y="635424"/>
            <a:ext cx="648126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Last 5 years of 10-year bond yields for the selected countries:</a:t>
            </a:r>
          </a:p>
        </p:txBody>
      </p:sp>
    </p:spTree>
    <p:extLst>
      <p:ext uri="{BB962C8B-B14F-4D97-AF65-F5344CB8AC3E}">
        <p14:creationId xmlns:p14="http://schemas.microsoft.com/office/powerpoint/2010/main" val="36361888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59D3B-C147-4460-8A94-8F03FA694921}"/>
              </a:ext>
            </a:extLst>
          </p:cNvPr>
          <p:cNvSpPr>
            <a:spLocks noGrp="1"/>
          </p:cNvSpPr>
          <p:nvPr>
            <p:ph type="title"/>
          </p:nvPr>
        </p:nvSpPr>
        <p:spPr/>
        <p:txBody>
          <a:bodyPr/>
          <a:lstStyle/>
          <a:p>
            <a:r>
              <a:rPr lang="en-IN" sz="4800" dirty="0">
                <a:latin typeface="Times New Roman" panose="02020603050405020304" pitchFamily="18" charset="0"/>
                <a:cs typeface="Times New Roman" panose="02020603050405020304" pitchFamily="18" charset="0"/>
              </a:rPr>
              <a:t>India Government Bond 10Y</a:t>
            </a:r>
            <a:endParaRPr lang="en-IN" dirty="0"/>
          </a:p>
        </p:txBody>
      </p:sp>
      <p:pic>
        <p:nvPicPr>
          <p:cNvPr id="4" name="Content Placeholder 3">
            <a:extLst>
              <a:ext uri="{FF2B5EF4-FFF2-40B4-BE49-F238E27FC236}">
                <a16:creationId xmlns:a16="http://schemas.microsoft.com/office/drawing/2014/main" id="{1A07F64C-C2ED-4672-AB72-B5C5F549D79F}"/>
              </a:ext>
            </a:extLst>
          </p:cNvPr>
          <p:cNvPicPr>
            <a:picLocks noGrp="1" noChangeAspect="1"/>
          </p:cNvPicPr>
          <p:nvPr>
            <p:ph idx="1"/>
          </p:nvPr>
        </p:nvPicPr>
        <p:blipFill>
          <a:blip r:embed="rId2"/>
          <a:stretch>
            <a:fillRect/>
          </a:stretch>
        </p:blipFill>
        <p:spPr>
          <a:xfrm>
            <a:off x="2537892" y="1846263"/>
            <a:ext cx="7176541" cy="4022725"/>
          </a:xfrm>
          <a:prstGeom prst="rect">
            <a:avLst/>
          </a:prstGeom>
        </p:spPr>
      </p:pic>
      <p:sp>
        <p:nvSpPr>
          <p:cNvPr id="5" name="TextBox 4">
            <a:extLst>
              <a:ext uri="{FF2B5EF4-FFF2-40B4-BE49-F238E27FC236}">
                <a16:creationId xmlns:a16="http://schemas.microsoft.com/office/drawing/2014/main" id="{DC451A7B-0669-4AA2-A6C0-180DBECCCA3F}"/>
              </a:ext>
            </a:extLst>
          </p:cNvPr>
          <p:cNvSpPr txBox="1"/>
          <p:nvPr/>
        </p:nvSpPr>
        <p:spPr>
          <a:xfrm>
            <a:off x="1361440" y="6096000"/>
            <a:ext cx="5699760" cy="276999"/>
          </a:xfrm>
          <a:prstGeom prst="rect">
            <a:avLst/>
          </a:prstGeom>
          <a:noFill/>
        </p:spPr>
        <p:txBody>
          <a:bodyPr wrap="square" rtlCol="0">
            <a:spAutoFit/>
          </a:bodyPr>
          <a:lstStyle/>
          <a:p>
            <a:r>
              <a:rPr lang="en-IN" sz="1200" i="1"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https://tradingeconomics.com/india/government-bond-yield</a:t>
            </a:r>
            <a:endParaRPr lang="en-IN"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6834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9D068DB-E7E7-4102-9402-EAA049E13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3" name="Rectangle 22">
            <a:extLst>
              <a:ext uri="{FF2B5EF4-FFF2-40B4-BE49-F238E27FC236}">
                <a16:creationId xmlns:a16="http://schemas.microsoft.com/office/drawing/2014/main" id="{96C8906C-CCD9-4F71-B3DD-BC1331E1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cxnSp>
        <p:nvCxnSpPr>
          <p:cNvPr id="24" name="Straight Connector 23">
            <a:extLst>
              <a:ext uri="{FF2B5EF4-FFF2-40B4-BE49-F238E27FC236}">
                <a16:creationId xmlns:a16="http://schemas.microsoft.com/office/drawing/2014/main" id="{CA0D6F13-628B-4FC4-AD48-A2B64677D0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15746F23-6A4C-4A1F-A0CE-A0C8537D5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aph of a graph showing the growth of the stock market&#10;&#10;AI-generated content may be incorrect.">
            <a:extLst>
              <a:ext uri="{FF2B5EF4-FFF2-40B4-BE49-F238E27FC236}">
                <a16:creationId xmlns:a16="http://schemas.microsoft.com/office/drawing/2014/main" id="{207CB638-0DC3-5DC0-6C50-834938E231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3999" y="773804"/>
            <a:ext cx="10545630" cy="4786709"/>
          </a:xfrm>
          <a:prstGeom prst="rect">
            <a:avLst/>
          </a:prstGeom>
        </p:spPr>
      </p:pic>
      <p:cxnSp>
        <p:nvCxnSpPr>
          <p:cNvPr id="26" name="Straight Connector 25">
            <a:extLst>
              <a:ext uri="{FF2B5EF4-FFF2-40B4-BE49-F238E27FC236}">
                <a16:creationId xmlns:a16="http://schemas.microsoft.com/office/drawing/2014/main" id="{D9BFE64E-CCE4-4F62-BB14-C7028756C8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87CC7517-DC26-4B88-BF95-5D09F3E93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2" name="Rectangle 21">
            <a:extLst>
              <a:ext uri="{FF2B5EF4-FFF2-40B4-BE49-F238E27FC236}">
                <a16:creationId xmlns:a16="http://schemas.microsoft.com/office/drawing/2014/main" id="{D87C466A-2605-4E25-9E19-8E277E2EA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extLst>
      <p:ext uri="{BB962C8B-B14F-4D97-AF65-F5344CB8AC3E}">
        <p14:creationId xmlns:p14="http://schemas.microsoft.com/office/powerpoint/2010/main" val="26453497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4BE3-D2CC-4D55-989D-569F4BD17F49}"/>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Debt and Interest Rates</a:t>
            </a:r>
          </a:p>
        </p:txBody>
      </p:sp>
      <p:sp>
        <p:nvSpPr>
          <p:cNvPr id="3" name="Content Placeholder 2">
            <a:extLst>
              <a:ext uri="{FF2B5EF4-FFF2-40B4-BE49-F238E27FC236}">
                <a16:creationId xmlns:a16="http://schemas.microsoft.com/office/drawing/2014/main" id="{5C5CC25B-C055-4120-A025-D51D4BA5E981}"/>
              </a:ext>
            </a:extLst>
          </p:cNvPr>
          <p:cNvSpPr>
            <a:spLocks noGrp="1"/>
          </p:cNvSpPr>
          <p:nvPr>
            <p:ph idx="1"/>
          </p:nvPr>
        </p:nvSpPr>
        <p:spPr/>
        <p:txBody>
          <a:bodyPr>
            <a:normAutofit/>
          </a:bodyPr>
          <a:lstStyle/>
          <a:p>
            <a:r>
              <a:rPr lang="en-US" sz="2400" dirty="0">
                <a:solidFill>
                  <a:schemeClr val="tx1"/>
                </a:solidFill>
                <a:latin typeface="Times New Roman" panose="02020603050405020304" pitchFamily="18" charset="0"/>
                <a:cs typeface="Times New Roman" panose="02020603050405020304" pitchFamily="18" charset="0"/>
              </a:rPr>
              <a:t>Real r = Nominal r - expected inflation (approximation)</a:t>
            </a:r>
          </a:p>
          <a:p>
            <a:r>
              <a:rPr lang="en-US" sz="2400" dirty="0">
                <a:solidFill>
                  <a:schemeClr val="tx1"/>
                </a:solidFill>
                <a:latin typeface="Times New Roman" panose="02020603050405020304" pitchFamily="18" charset="0"/>
                <a:cs typeface="Times New Roman" panose="02020603050405020304" pitchFamily="18" charset="0"/>
              </a:rPr>
              <a:t>Real r is theoretically somewhat stable</a:t>
            </a:r>
          </a:p>
          <a:p>
            <a:r>
              <a:rPr lang="en-US" sz="2400" dirty="0">
                <a:solidFill>
                  <a:schemeClr val="tx1"/>
                </a:solidFill>
                <a:latin typeface="Times New Roman" panose="02020603050405020304" pitchFamily="18" charset="0"/>
                <a:cs typeface="Times New Roman" panose="02020603050405020304" pitchFamily="18" charset="0"/>
              </a:rPr>
              <a:t>Inflation has large variation.</a:t>
            </a:r>
          </a:p>
          <a:p>
            <a:r>
              <a:rPr lang="en-US" sz="2400" dirty="0">
                <a:solidFill>
                  <a:schemeClr val="tx1"/>
                </a:solidFill>
                <a:latin typeface="Times New Roman" panose="02020603050405020304" pitchFamily="18" charset="0"/>
                <a:cs typeface="Times New Roman" panose="02020603050405020304" pitchFamily="18" charset="0"/>
              </a:rPr>
              <a:t>The Term Structure tells us the cost of debt of different maturities</a:t>
            </a:r>
          </a:p>
          <a:p>
            <a:endParaRPr lang="en-IN"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3A0D97A0-7A73-465F-95DA-96F1813D2F96}"/>
                  </a:ext>
                </a:extLst>
              </p:cNvPr>
              <p:cNvSpPr txBox="1"/>
              <p:nvPr/>
            </p:nvSpPr>
            <p:spPr>
              <a:xfrm>
                <a:off x="1457325" y="4378325"/>
                <a:ext cx="6553200" cy="830263"/>
              </a:xfrm>
              <a:prstGeom prst="rect">
                <a:avLst/>
              </a:prstGeom>
            </p:spPr>
            <p:txBody>
              <a:bodyPr>
                <a:normAutofit/>
              </a:bodyPr>
              <a:lstStyle/>
              <a:p>
                <a:pPr/>
                <a14:m>
                  <m:oMathPara xmlns:m="http://schemas.openxmlformats.org/officeDocument/2006/math">
                    <m:oMathParaPr>
                      <m:jc m:val="left"/>
                    </m:oMathParaPr>
                    <m:oMath xmlns:m="http://schemas.openxmlformats.org/officeDocument/2006/math">
                      <m:r>
                        <a:rPr lang="en-IN" sz="2400" i="1" smtClean="0">
                          <a:solidFill>
                            <a:schemeClr val="tx1"/>
                          </a:solidFill>
                          <a:latin typeface="Cambria Math" panose="02040503050406030204" pitchFamily="18" charset="0"/>
                        </a:rPr>
                        <m:t>1+</m:t>
                      </m:r>
                      <m:sSub>
                        <m:sSubPr>
                          <m:ctrlPr>
                            <a:rPr lang="en-IN" sz="2400" i="1">
                              <a:solidFill>
                                <a:schemeClr val="tx1"/>
                              </a:solidFill>
                              <a:latin typeface="Cambria Math" panose="02040503050406030204" pitchFamily="18" charset="0"/>
                            </a:rPr>
                          </m:ctrlPr>
                        </m:sSubPr>
                        <m:e>
                          <m:r>
                            <a:rPr lang="en-IN" sz="2400" i="1">
                              <a:solidFill>
                                <a:schemeClr val="tx1"/>
                              </a:solidFill>
                              <a:latin typeface="Cambria Math" panose="02040503050406030204" pitchFamily="18" charset="0"/>
                            </a:rPr>
                            <m:t>𝑟</m:t>
                          </m:r>
                        </m:e>
                        <m:sub>
                          <m:r>
                            <m:rPr>
                              <m:nor/>
                            </m:rPr>
                            <a:rPr lang="en-IN" sz="2400" i="0">
                              <a:solidFill>
                                <a:schemeClr val="tx1"/>
                              </a:solidFill>
                              <a:latin typeface="Cambria Math" panose="02040503050406030204" pitchFamily="18" charset="0"/>
                            </a:rPr>
                            <m:t>nominal</m:t>
                          </m:r>
                        </m:sub>
                      </m:sSub>
                      <m:r>
                        <a:rPr lang="en-IN" sz="2400" i="1">
                          <a:solidFill>
                            <a:schemeClr val="tx1"/>
                          </a:solidFill>
                          <a:latin typeface="Cambria Math" panose="02040503050406030204" pitchFamily="18" charset="0"/>
                        </a:rPr>
                        <m:t>=</m:t>
                      </m:r>
                      <m:d>
                        <m:dPr>
                          <m:ctrlPr>
                            <a:rPr lang="en-IN" sz="2400" i="1">
                              <a:solidFill>
                                <a:schemeClr val="tx1"/>
                              </a:solidFill>
                              <a:latin typeface="Cambria Math" panose="02040503050406030204" pitchFamily="18" charset="0"/>
                            </a:rPr>
                          </m:ctrlPr>
                        </m:dPr>
                        <m:e>
                          <m:r>
                            <a:rPr lang="en-IN" sz="2400" i="1">
                              <a:solidFill>
                                <a:schemeClr val="tx1"/>
                              </a:solidFill>
                              <a:latin typeface="Cambria Math" panose="02040503050406030204" pitchFamily="18" charset="0"/>
                            </a:rPr>
                            <m:t>1+</m:t>
                          </m:r>
                          <m:sSub>
                            <m:sSubPr>
                              <m:ctrlPr>
                                <a:rPr lang="en-IN" sz="2400" i="1">
                                  <a:solidFill>
                                    <a:schemeClr val="tx1"/>
                                  </a:solidFill>
                                  <a:latin typeface="Cambria Math" panose="02040503050406030204" pitchFamily="18" charset="0"/>
                                </a:rPr>
                              </m:ctrlPr>
                            </m:sSubPr>
                            <m:e>
                              <m:r>
                                <a:rPr lang="en-IN" sz="2400" i="1">
                                  <a:solidFill>
                                    <a:schemeClr val="tx1"/>
                                  </a:solidFill>
                                  <a:latin typeface="Cambria Math" panose="02040503050406030204" pitchFamily="18" charset="0"/>
                                </a:rPr>
                                <m:t>𝑟</m:t>
                              </m:r>
                            </m:e>
                            <m:sub>
                              <m:r>
                                <m:rPr>
                                  <m:nor/>
                                </m:rPr>
                                <a:rPr lang="en-IN" sz="2400" i="0">
                                  <a:solidFill>
                                    <a:schemeClr val="tx1"/>
                                  </a:solidFill>
                                  <a:latin typeface="Cambria Math" panose="02040503050406030204" pitchFamily="18" charset="0"/>
                                </a:rPr>
                                <m:t>real</m:t>
                              </m:r>
                            </m:sub>
                          </m:sSub>
                        </m:e>
                      </m:d>
                      <m:r>
                        <a:rPr lang="en-IN" sz="2400" i="1">
                          <a:solidFill>
                            <a:schemeClr val="tx1"/>
                          </a:solidFill>
                          <a:latin typeface="Cambria Math" panose="02040503050406030204" pitchFamily="18" charset="0"/>
                        </a:rPr>
                        <m:t>(1+</m:t>
                      </m:r>
                      <m:r>
                        <a:rPr lang="en-IN" sz="2400" i="1">
                          <a:solidFill>
                            <a:schemeClr val="tx1"/>
                          </a:solidFill>
                          <a:latin typeface="Cambria Math" panose="02040503050406030204" pitchFamily="18" charset="0"/>
                        </a:rPr>
                        <m:t>𝑖</m:t>
                      </m:r>
                      <m:r>
                        <a:rPr lang="en-IN" sz="2400" i="1">
                          <a:solidFill>
                            <a:schemeClr val="tx1"/>
                          </a:solidFill>
                          <a:latin typeface="Cambria Math" panose="02040503050406030204" pitchFamily="18" charset="0"/>
                        </a:rPr>
                        <m:t>)</m:t>
                      </m:r>
                    </m:oMath>
                  </m:oMathPara>
                </a14:m>
                <a:endParaRPr lang="en-IN" sz="2400" dirty="0">
                  <a:solidFill>
                    <a:schemeClr val="tx1"/>
                  </a:solidFill>
                </a:endParaRPr>
              </a:p>
            </p:txBody>
          </p:sp>
        </mc:Choice>
        <mc:Fallback xmlns="">
          <p:sp>
            <p:nvSpPr>
              <p:cNvPr id="4" name="Object 3">
                <a:extLst>
                  <a:ext uri="{FF2B5EF4-FFF2-40B4-BE49-F238E27FC236}">
                    <a16:creationId xmlns:a16="http://schemas.microsoft.com/office/drawing/2014/main" id="{3A0D97A0-7A73-465F-95DA-96F1813D2F96}"/>
                  </a:ext>
                </a:extLst>
              </p:cNvPr>
              <p:cNvSpPr txBox="1">
                <a:spLocks noRot="1" noChangeAspect="1" noMove="1" noResize="1" noEditPoints="1" noAdjustHandles="1" noChangeArrowheads="1" noChangeShapeType="1" noTextEdit="1"/>
              </p:cNvSpPr>
              <p:nvPr/>
            </p:nvSpPr>
            <p:spPr>
              <a:xfrm>
                <a:off x="1457325" y="4378325"/>
                <a:ext cx="6553200" cy="830263"/>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329141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C672C-12C9-439D-9308-1AECF9D79800}"/>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4000" dirty="0">
                <a:solidFill>
                  <a:schemeClr val="tx1">
                    <a:lumMod val="85000"/>
                    <a:lumOff val="15000"/>
                  </a:schemeClr>
                </a:solidFill>
                <a:latin typeface="Times New Roman" panose="02020603050405020304" pitchFamily="18" charset="0"/>
                <a:cs typeface="Times New Roman" panose="02020603050405020304" pitchFamily="18" charset="0"/>
              </a:rPr>
              <a:t>US Govt. Bills vs. Inflation</a:t>
            </a:r>
          </a:p>
        </p:txBody>
      </p:sp>
      <p:pic>
        <p:nvPicPr>
          <p:cNvPr id="4" name="Picture 3">
            <a:extLst>
              <a:ext uri="{FF2B5EF4-FFF2-40B4-BE49-F238E27FC236}">
                <a16:creationId xmlns:a16="http://schemas.microsoft.com/office/drawing/2014/main" id="{9DA40FCA-86FE-440F-9C13-096147BE91BD}"/>
              </a:ext>
            </a:extLst>
          </p:cNvPr>
          <p:cNvPicPr>
            <a:picLocks noChangeAspect="1"/>
          </p:cNvPicPr>
          <p:nvPr/>
        </p:nvPicPr>
        <p:blipFill>
          <a:blip r:embed="rId2"/>
          <a:stretch>
            <a:fillRect/>
          </a:stretch>
        </p:blipFill>
        <p:spPr>
          <a:xfrm>
            <a:off x="629896" y="1400175"/>
            <a:ext cx="6705600" cy="3752850"/>
          </a:xfrm>
          <a:prstGeom prst="rect">
            <a:avLst/>
          </a:prstGeom>
        </p:spPr>
      </p:pic>
    </p:spTree>
    <p:extLst>
      <p:ext uri="{BB962C8B-B14F-4D97-AF65-F5344CB8AC3E}">
        <p14:creationId xmlns:p14="http://schemas.microsoft.com/office/powerpoint/2010/main" val="42396558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1001-6260-429C-8B9A-300784EEA349}"/>
              </a:ext>
            </a:extLst>
          </p:cNvPr>
          <p:cNvSpPr>
            <a:spLocks noGrp="1"/>
          </p:cNvSpPr>
          <p:nvPr>
            <p:ph type="title"/>
          </p:nvPr>
        </p:nvSpPr>
        <p:spPr>
          <a:xfrm>
            <a:off x="1097280" y="286603"/>
            <a:ext cx="10058400" cy="1450757"/>
          </a:xfrm>
        </p:spPr>
        <p:txBody>
          <a:bodyPr>
            <a:normAutofit/>
          </a:bodyPr>
          <a:lstStyle/>
          <a:p>
            <a:r>
              <a:rPr lang="en-IN">
                <a:latin typeface="Times New Roman" panose="02020603050405020304" pitchFamily="18" charset="0"/>
                <a:cs typeface="Times New Roman" panose="02020603050405020304" pitchFamily="18" charset="0"/>
              </a:rPr>
              <a:t>The Risk of Default </a:t>
            </a:r>
          </a:p>
        </p:txBody>
      </p:sp>
      <p:sp>
        <p:nvSpPr>
          <p:cNvPr id="3" name="Content Placeholder 2">
            <a:extLst>
              <a:ext uri="{FF2B5EF4-FFF2-40B4-BE49-F238E27FC236}">
                <a16:creationId xmlns:a16="http://schemas.microsoft.com/office/drawing/2014/main" id="{85FD1B4D-A856-445B-B304-B9FFC93580DE}"/>
              </a:ext>
            </a:extLst>
          </p:cNvPr>
          <p:cNvSpPr>
            <a:spLocks noGrp="1"/>
          </p:cNvSpPr>
          <p:nvPr>
            <p:ph idx="1"/>
          </p:nvPr>
        </p:nvSpPr>
        <p:spPr>
          <a:xfrm>
            <a:off x="1097279" y="1845734"/>
            <a:ext cx="10058400" cy="4023360"/>
          </a:xfrm>
        </p:spPr>
        <p:txBody>
          <a:bodyPr>
            <a:normAutofit/>
          </a:bodyPr>
          <a:lstStyle/>
          <a:p>
            <a:r>
              <a:rPr lang="en-US" sz="3200" dirty="0">
                <a:latin typeface="Times New Roman" panose="02020603050405020304" pitchFamily="18" charset="0"/>
                <a:cs typeface="Times New Roman" panose="02020603050405020304" pitchFamily="18" charset="0"/>
              </a:rPr>
              <a:t>Corporate Bonds and Default Risk</a:t>
            </a:r>
          </a:p>
          <a:p>
            <a:endParaRPr lang="en-US" sz="32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Payments promised to bondholders represent best-case scenario</a:t>
            </a:r>
          </a:p>
          <a:p>
            <a:pPr lvl="1"/>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Most bonds’ safety judged by bond ratings</a:t>
            </a:r>
          </a:p>
          <a:p>
            <a:endParaRPr lang="en-IN" dirty="0"/>
          </a:p>
        </p:txBody>
      </p:sp>
    </p:spTree>
    <p:extLst>
      <p:ext uri="{BB962C8B-B14F-4D97-AF65-F5344CB8AC3E}">
        <p14:creationId xmlns:p14="http://schemas.microsoft.com/office/powerpoint/2010/main" val="14954439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BF23E-564A-4DCC-BC47-088CA585B3CC}"/>
              </a:ext>
            </a:extLst>
          </p:cNvPr>
          <p:cNvSpPr>
            <a:spLocks noGrp="1"/>
          </p:cNvSpPr>
          <p:nvPr>
            <p:ph type="title"/>
          </p:nvPr>
        </p:nvSpPr>
        <p:spPr>
          <a:xfrm>
            <a:off x="1097280" y="286603"/>
            <a:ext cx="10058400" cy="1450757"/>
          </a:xfrm>
        </p:spPr>
        <p:txBody>
          <a:bodyPr>
            <a:normAutofit/>
          </a:bodyPr>
          <a:lstStyle/>
          <a:p>
            <a:r>
              <a:rPr lang="en-US" sz="4000" dirty="0">
                <a:latin typeface="Times New Roman" panose="02020603050405020304" pitchFamily="18" charset="0"/>
                <a:cs typeface="Times New Roman" panose="02020603050405020304" pitchFamily="18" charset="0"/>
              </a:rPr>
              <a:t>Prices and Yields of Sample of Corporate Bonds </a:t>
            </a:r>
            <a:r>
              <a:rPr lang="en-US" sz="2800" dirty="0">
                <a:latin typeface="Times New Roman" panose="02020603050405020304" pitchFamily="18" charset="0"/>
                <a:cs typeface="Times New Roman" panose="02020603050405020304" pitchFamily="18" charset="0"/>
              </a:rPr>
              <a:t>– One year to maturity.</a:t>
            </a:r>
            <a:endParaRPr lang="en-IN" sz="4000" dirty="0">
              <a:latin typeface="Times New Roman" panose="02020603050405020304" pitchFamily="18" charset="0"/>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93B7CDC7-0A2D-4F4F-A1D4-E8E01842A062}"/>
              </a:ext>
            </a:extLst>
          </p:cNvPr>
          <p:cNvGraphicFramePr>
            <a:graphicFrameLocks noGrp="1"/>
          </p:cNvGraphicFramePr>
          <p:nvPr>
            <p:ph idx="1"/>
          </p:nvPr>
        </p:nvGraphicFramePr>
        <p:xfrm>
          <a:off x="757916" y="2493932"/>
          <a:ext cx="10397763" cy="2326519"/>
        </p:xfrm>
        <a:graphic>
          <a:graphicData uri="http://schemas.openxmlformats.org/drawingml/2006/table">
            <a:tbl>
              <a:tblPr firstRow="1" bandRow="1">
                <a:tableStyleId>{5C22544A-7EE6-4342-B048-85BDC9FD1C3A}</a:tableStyleId>
              </a:tblPr>
              <a:tblGrid>
                <a:gridCol w="2519540">
                  <a:extLst>
                    <a:ext uri="{9D8B030D-6E8A-4147-A177-3AD203B41FA5}">
                      <a16:colId xmlns:a16="http://schemas.microsoft.com/office/drawing/2014/main" val="3572304616"/>
                    </a:ext>
                  </a:extLst>
                </a:gridCol>
                <a:gridCol w="1089061">
                  <a:extLst>
                    <a:ext uri="{9D8B030D-6E8A-4147-A177-3AD203B41FA5}">
                      <a16:colId xmlns:a16="http://schemas.microsoft.com/office/drawing/2014/main" val="1761064604"/>
                    </a:ext>
                  </a:extLst>
                </a:gridCol>
                <a:gridCol w="1273995">
                  <a:extLst>
                    <a:ext uri="{9D8B030D-6E8A-4147-A177-3AD203B41FA5}">
                      <a16:colId xmlns:a16="http://schemas.microsoft.com/office/drawing/2014/main" val="1343022858"/>
                    </a:ext>
                  </a:extLst>
                </a:gridCol>
                <a:gridCol w="1294544">
                  <a:extLst>
                    <a:ext uri="{9D8B030D-6E8A-4147-A177-3AD203B41FA5}">
                      <a16:colId xmlns:a16="http://schemas.microsoft.com/office/drawing/2014/main" val="395052093"/>
                    </a:ext>
                  </a:extLst>
                </a:gridCol>
                <a:gridCol w="1078787">
                  <a:extLst>
                    <a:ext uri="{9D8B030D-6E8A-4147-A177-3AD203B41FA5}">
                      <a16:colId xmlns:a16="http://schemas.microsoft.com/office/drawing/2014/main" val="2468996093"/>
                    </a:ext>
                  </a:extLst>
                </a:gridCol>
                <a:gridCol w="3141836">
                  <a:extLst>
                    <a:ext uri="{9D8B030D-6E8A-4147-A177-3AD203B41FA5}">
                      <a16:colId xmlns:a16="http://schemas.microsoft.com/office/drawing/2014/main" val="1999909262"/>
                    </a:ext>
                  </a:extLst>
                </a:gridCol>
              </a:tblGrid>
              <a:tr h="1018321">
                <a:tc>
                  <a:txBody>
                    <a:bodyPr/>
                    <a:lstStyle/>
                    <a:p>
                      <a:pPr algn="l" fontAlgn="b"/>
                      <a:r>
                        <a:rPr lang="en-IN" sz="2200" u="none" strike="noStrike" dirty="0">
                          <a:effectLst/>
                          <a:latin typeface="Times New Roman" panose="02020603050405020304" pitchFamily="18" charset="0"/>
                          <a:cs typeface="Times New Roman" panose="02020603050405020304" pitchFamily="18" charset="0"/>
                        </a:rPr>
                        <a:t>Issuer</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l" fontAlgn="b"/>
                      <a:r>
                        <a:rPr lang="en-IN" sz="2200" u="none" strike="noStrike" dirty="0">
                          <a:effectLst/>
                          <a:latin typeface="Times New Roman" panose="02020603050405020304" pitchFamily="18" charset="0"/>
                          <a:cs typeface="Times New Roman" panose="02020603050405020304" pitchFamily="18" charset="0"/>
                        </a:rPr>
                        <a:t>Coupon</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l" fontAlgn="b"/>
                      <a:r>
                        <a:rPr lang="en-IN" sz="2200" u="none" strike="noStrike" dirty="0">
                          <a:effectLst/>
                          <a:latin typeface="Times New Roman" panose="02020603050405020304" pitchFamily="18" charset="0"/>
                          <a:cs typeface="Times New Roman" panose="02020603050405020304" pitchFamily="18" charset="0"/>
                        </a:rPr>
                        <a:t>Maturity</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l" fontAlgn="b"/>
                      <a:r>
                        <a:rPr lang="en-IN" sz="2200" u="none" strike="noStrike">
                          <a:effectLst/>
                          <a:latin typeface="Times New Roman" panose="02020603050405020304" pitchFamily="18" charset="0"/>
                          <a:cs typeface="Times New Roman" panose="02020603050405020304" pitchFamily="18" charset="0"/>
                        </a:rPr>
                        <a:t>Rating</a:t>
                      </a:r>
                      <a:endParaRPr lang="en-IN" sz="2200" b="0" i="0" u="none" strike="noStrike">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l" fontAlgn="b"/>
                      <a:r>
                        <a:rPr lang="en-IN" sz="2200" u="none" strike="noStrike">
                          <a:effectLst/>
                          <a:latin typeface="Times New Roman" panose="02020603050405020304" pitchFamily="18" charset="0"/>
                          <a:cs typeface="Times New Roman" panose="02020603050405020304" pitchFamily="18" charset="0"/>
                        </a:rPr>
                        <a:t>Price</a:t>
                      </a:r>
                      <a:endParaRPr lang="en-IN" sz="2200" b="0" i="0" u="none" strike="noStrike">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l" fontAlgn="b"/>
                      <a:r>
                        <a:rPr lang="en-IN" sz="2200" u="none" strike="noStrike">
                          <a:effectLst/>
                          <a:latin typeface="Times New Roman" panose="02020603050405020304" pitchFamily="18" charset="0"/>
                          <a:cs typeface="Times New Roman" panose="02020603050405020304" pitchFamily="18" charset="0"/>
                        </a:rPr>
                        <a:t>Yield to Maturity</a:t>
                      </a:r>
                      <a:endParaRPr lang="en-IN" sz="2200" b="0" i="0" u="none" strike="noStrike">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extLst>
                  <a:ext uri="{0D108BD9-81ED-4DB2-BD59-A6C34878D82A}">
                    <a16:rowId xmlns:a16="http://schemas.microsoft.com/office/drawing/2014/main" val="716616720"/>
                  </a:ext>
                </a:extLst>
              </a:tr>
              <a:tr h="741248">
                <a:tc>
                  <a:txBody>
                    <a:bodyPr/>
                    <a:lstStyle/>
                    <a:p>
                      <a:pPr algn="l" fontAlgn="b"/>
                      <a:r>
                        <a:rPr lang="en-IN" sz="2200" u="none" strike="noStrike">
                          <a:effectLst/>
                          <a:latin typeface="Times New Roman" panose="02020603050405020304" pitchFamily="18" charset="0"/>
                          <a:cs typeface="Times New Roman" panose="02020603050405020304" pitchFamily="18" charset="0"/>
                        </a:rPr>
                        <a:t>Johnson &amp; Johnson</a:t>
                      </a:r>
                      <a:endParaRPr lang="en-IN" sz="2200" b="0" i="0" u="none" strike="noStrike">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r" fontAlgn="b"/>
                      <a:r>
                        <a:rPr lang="en-IN" sz="2200" u="none" strike="noStrike" dirty="0">
                          <a:effectLst/>
                          <a:latin typeface="Times New Roman" panose="02020603050405020304" pitchFamily="18" charset="0"/>
                          <a:cs typeface="Times New Roman" panose="02020603050405020304" pitchFamily="18" charset="0"/>
                        </a:rPr>
                        <a:t>6.73</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r" fontAlgn="b"/>
                      <a:r>
                        <a:rPr lang="en-IN" sz="2200" u="none" strike="noStrike" dirty="0">
                          <a:effectLst/>
                          <a:latin typeface="Times New Roman" panose="02020603050405020304" pitchFamily="18" charset="0"/>
                          <a:cs typeface="Times New Roman" panose="02020603050405020304" pitchFamily="18" charset="0"/>
                        </a:rPr>
                        <a:t>2023</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l" fontAlgn="b"/>
                      <a:r>
                        <a:rPr lang="en-IN" sz="2200" u="none" strike="noStrike" dirty="0">
                          <a:effectLst/>
                          <a:latin typeface="Times New Roman" panose="02020603050405020304" pitchFamily="18" charset="0"/>
                          <a:cs typeface="Times New Roman" panose="02020603050405020304" pitchFamily="18" charset="0"/>
                        </a:rPr>
                        <a:t>AAA</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r" fontAlgn="b"/>
                      <a:r>
                        <a:rPr lang="en-IN" sz="2200" u="none" strike="noStrike" dirty="0">
                          <a:effectLst/>
                          <a:latin typeface="Times New Roman" panose="02020603050405020304" pitchFamily="18" charset="0"/>
                          <a:cs typeface="Times New Roman" panose="02020603050405020304" pitchFamily="18" charset="0"/>
                        </a:rPr>
                        <a:t>118.721</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r" fontAlgn="b"/>
                      <a:r>
                        <a:rPr lang="en-IN" sz="2200" u="none" strike="noStrike" dirty="0">
                          <a:effectLst/>
                          <a:latin typeface="Times New Roman" panose="02020603050405020304" pitchFamily="18" charset="0"/>
                          <a:cs typeface="Times New Roman" panose="02020603050405020304" pitchFamily="18" charset="0"/>
                        </a:rPr>
                        <a:t>0.324</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extLst>
                  <a:ext uri="{0D108BD9-81ED-4DB2-BD59-A6C34878D82A}">
                    <a16:rowId xmlns:a16="http://schemas.microsoft.com/office/drawing/2014/main" val="2122270009"/>
                  </a:ext>
                </a:extLst>
              </a:tr>
              <a:tr h="566950">
                <a:tc>
                  <a:txBody>
                    <a:bodyPr/>
                    <a:lstStyle/>
                    <a:p>
                      <a:pPr algn="l" fontAlgn="b"/>
                      <a:r>
                        <a:rPr lang="en-IN" sz="2200" u="none" strike="noStrike" dirty="0">
                          <a:effectLst/>
                          <a:latin typeface="Times New Roman" panose="02020603050405020304" pitchFamily="18" charset="0"/>
                          <a:cs typeface="Times New Roman" panose="02020603050405020304" pitchFamily="18" charset="0"/>
                        </a:rPr>
                        <a:t>Walmart</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r" fontAlgn="b"/>
                      <a:r>
                        <a:rPr lang="en-IN" sz="2200" u="none" strike="noStrike">
                          <a:effectLst/>
                          <a:latin typeface="Times New Roman" panose="02020603050405020304" pitchFamily="18" charset="0"/>
                          <a:cs typeface="Times New Roman" panose="02020603050405020304" pitchFamily="18" charset="0"/>
                        </a:rPr>
                        <a:t>1.75</a:t>
                      </a:r>
                      <a:endParaRPr lang="en-IN" sz="2200" b="0" i="0" u="none" strike="noStrike">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r" fontAlgn="b"/>
                      <a:r>
                        <a:rPr lang="en-IN" sz="2200" u="none" strike="noStrike">
                          <a:effectLst/>
                          <a:latin typeface="Times New Roman" panose="02020603050405020304" pitchFamily="18" charset="0"/>
                          <a:cs typeface="Times New Roman" panose="02020603050405020304" pitchFamily="18" charset="0"/>
                        </a:rPr>
                        <a:t>2019</a:t>
                      </a:r>
                      <a:endParaRPr lang="en-IN" sz="2200" b="0" i="0" u="none" strike="noStrike">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l" fontAlgn="b"/>
                      <a:r>
                        <a:rPr lang="en-IN" sz="2200" u="none" strike="noStrike">
                          <a:effectLst/>
                          <a:latin typeface="Times New Roman" panose="02020603050405020304" pitchFamily="18" charset="0"/>
                          <a:cs typeface="Times New Roman" panose="02020603050405020304" pitchFamily="18" charset="0"/>
                        </a:rPr>
                        <a:t>AA</a:t>
                      </a:r>
                      <a:endParaRPr lang="en-IN" sz="2200" b="0" i="0" u="none" strike="noStrike">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r" fontAlgn="b"/>
                      <a:r>
                        <a:rPr lang="en-IN" sz="2200" u="none" strike="noStrike" dirty="0">
                          <a:effectLst/>
                          <a:latin typeface="Times New Roman" panose="02020603050405020304" pitchFamily="18" charset="0"/>
                          <a:cs typeface="Times New Roman" panose="02020603050405020304" pitchFamily="18" charset="0"/>
                        </a:rPr>
                        <a:t>99.996</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tc>
                  <a:txBody>
                    <a:bodyPr/>
                    <a:lstStyle/>
                    <a:p>
                      <a:pPr algn="r" fontAlgn="b"/>
                      <a:r>
                        <a:rPr lang="en-IN" sz="2200" u="none" strike="noStrike" dirty="0">
                          <a:effectLst/>
                          <a:latin typeface="Times New Roman" panose="02020603050405020304" pitchFamily="18" charset="0"/>
                          <a:cs typeface="Times New Roman" panose="02020603050405020304" pitchFamily="18" charset="0"/>
                        </a:rPr>
                        <a:t>2.449</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097" marR="17097" marT="17097" marB="0" anchor="b"/>
                </a:tc>
                <a:extLst>
                  <a:ext uri="{0D108BD9-81ED-4DB2-BD59-A6C34878D82A}">
                    <a16:rowId xmlns:a16="http://schemas.microsoft.com/office/drawing/2014/main" val="903298569"/>
                  </a:ext>
                </a:extLst>
              </a:tr>
            </a:tbl>
          </a:graphicData>
        </a:graphic>
      </p:graphicFrame>
      <p:sp>
        <p:nvSpPr>
          <p:cNvPr id="7" name="TextBox 6">
            <a:extLst>
              <a:ext uri="{FF2B5EF4-FFF2-40B4-BE49-F238E27FC236}">
                <a16:creationId xmlns:a16="http://schemas.microsoft.com/office/drawing/2014/main" id="{25CEBC4E-3E16-49A6-ABFA-3FC181355A62}"/>
              </a:ext>
            </a:extLst>
          </p:cNvPr>
          <p:cNvSpPr txBox="1"/>
          <p:nvPr/>
        </p:nvSpPr>
        <p:spPr>
          <a:xfrm>
            <a:off x="863029" y="5322013"/>
            <a:ext cx="6123398" cy="246221"/>
          </a:xfrm>
          <a:prstGeom prst="rect">
            <a:avLst/>
          </a:prstGeom>
          <a:noFill/>
        </p:spPr>
        <p:txBody>
          <a:bodyPr wrap="square" rtlCol="0">
            <a:spAutoFit/>
          </a:bodyPr>
          <a:lstStyle/>
          <a:p>
            <a:r>
              <a:rPr lang="en-IN" sz="1000" i="1" dirty="0">
                <a:latin typeface="Times New Roman" panose="02020603050405020304" pitchFamily="18" charset="0"/>
                <a:cs typeface="Times New Roman" panose="02020603050405020304" pitchFamily="18" charset="0"/>
              </a:rPr>
              <a:t>http://finra-markets.morningstar.com/BondCenter/Default.jsp</a:t>
            </a:r>
          </a:p>
        </p:txBody>
      </p:sp>
    </p:spTree>
    <p:extLst>
      <p:ext uri="{BB962C8B-B14F-4D97-AF65-F5344CB8AC3E}">
        <p14:creationId xmlns:p14="http://schemas.microsoft.com/office/powerpoint/2010/main" val="18097603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A9BE9-6E97-46C0-ABEA-D87B359DA803}"/>
              </a:ext>
            </a:extLst>
          </p:cNvPr>
          <p:cNvSpPr>
            <a:spLocks noGrp="1"/>
          </p:cNvSpPr>
          <p:nvPr>
            <p:ph type="title"/>
          </p:nvPr>
        </p:nvSpPr>
        <p:spPr>
          <a:xfrm>
            <a:off x="1097280" y="286603"/>
            <a:ext cx="10058400" cy="1450757"/>
          </a:xfrm>
        </p:spPr>
        <p:txBody>
          <a:bodyPr>
            <a:normAutofit/>
          </a:bodyPr>
          <a:lstStyle/>
          <a:p>
            <a:r>
              <a:rPr lang="en-IN" sz="4000" dirty="0">
                <a:latin typeface="Times New Roman" panose="02020603050405020304" pitchFamily="18" charset="0"/>
                <a:cs typeface="Times New Roman" panose="02020603050405020304" pitchFamily="18" charset="0"/>
              </a:rPr>
              <a:t>Corporate Bonds - India</a:t>
            </a:r>
          </a:p>
        </p:txBody>
      </p:sp>
      <p:graphicFrame>
        <p:nvGraphicFramePr>
          <p:cNvPr id="4" name="Content Placeholder 3">
            <a:extLst>
              <a:ext uri="{FF2B5EF4-FFF2-40B4-BE49-F238E27FC236}">
                <a16:creationId xmlns:a16="http://schemas.microsoft.com/office/drawing/2014/main" id="{A5E815B3-A563-4E57-B5FD-B93E8ACEA297}"/>
              </a:ext>
            </a:extLst>
          </p:cNvPr>
          <p:cNvGraphicFramePr>
            <a:graphicFrameLocks noGrp="1"/>
          </p:cNvGraphicFramePr>
          <p:nvPr>
            <p:ph idx="1"/>
          </p:nvPr>
        </p:nvGraphicFramePr>
        <p:xfrm>
          <a:off x="791110" y="2534238"/>
          <a:ext cx="10527447" cy="1783762"/>
        </p:xfrm>
        <a:graphic>
          <a:graphicData uri="http://schemas.openxmlformats.org/drawingml/2006/table">
            <a:tbl>
              <a:tblPr firstRow="1" bandRow="1">
                <a:tableStyleId>{5C22544A-7EE6-4342-B048-85BDC9FD1C3A}</a:tableStyleId>
              </a:tblPr>
              <a:tblGrid>
                <a:gridCol w="1921268">
                  <a:extLst>
                    <a:ext uri="{9D8B030D-6E8A-4147-A177-3AD203B41FA5}">
                      <a16:colId xmlns:a16="http://schemas.microsoft.com/office/drawing/2014/main" val="2839717087"/>
                    </a:ext>
                  </a:extLst>
                </a:gridCol>
                <a:gridCol w="1756880">
                  <a:extLst>
                    <a:ext uri="{9D8B030D-6E8A-4147-A177-3AD203B41FA5}">
                      <a16:colId xmlns:a16="http://schemas.microsoft.com/office/drawing/2014/main" val="1191951237"/>
                    </a:ext>
                  </a:extLst>
                </a:gridCol>
                <a:gridCol w="1605854">
                  <a:extLst>
                    <a:ext uri="{9D8B030D-6E8A-4147-A177-3AD203B41FA5}">
                      <a16:colId xmlns:a16="http://schemas.microsoft.com/office/drawing/2014/main" val="1670854614"/>
                    </a:ext>
                  </a:extLst>
                </a:gridCol>
                <a:gridCol w="1420362">
                  <a:extLst>
                    <a:ext uri="{9D8B030D-6E8A-4147-A177-3AD203B41FA5}">
                      <a16:colId xmlns:a16="http://schemas.microsoft.com/office/drawing/2014/main" val="1869198208"/>
                    </a:ext>
                  </a:extLst>
                </a:gridCol>
                <a:gridCol w="1636037">
                  <a:extLst>
                    <a:ext uri="{9D8B030D-6E8A-4147-A177-3AD203B41FA5}">
                      <a16:colId xmlns:a16="http://schemas.microsoft.com/office/drawing/2014/main" val="63439984"/>
                    </a:ext>
                  </a:extLst>
                </a:gridCol>
                <a:gridCol w="2187046">
                  <a:extLst>
                    <a:ext uri="{9D8B030D-6E8A-4147-A177-3AD203B41FA5}">
                      <a16:colId xmlns:a16="http://schemas.microsoft.com/office/drawing/2014/main" val="2239322382"/>
                    </a:ext>
                  </a:extLst>
                </a:gridCol>
              </a:tblGrid>
              <a:tr h="605202">
                <a:tc>
                  <a:txBody>
                    <a:bodyPr/>
                    <a:lstStyle/>
                    <a:p>
                      <a:pPr algn="l" fontAlgn="b"/>
                      <a:r>
                        <a:rPr lang="en-IN" sz="2200" u="none" strike="noStrike" dirty="0">
                          <a:effectLst/>
                          <a:latin typeface="Times New Roman" panose="02020603050405020304" pitchFamily="18" charset="0"/>
                          <a:cs typeface="Times New Roman" panose="02020603050405020304" pitchFamily="18" charset="0"/>
                        </a:rPr>
                        <a:t>Symbol</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222" marR="17222" marT="17222" marB="0" anchor="b"/>
                </a:tc>
                <a:tc>
                  <a:txBody>
                    <a:bodyPr/>
                    <a:lstStyle/>
                    <a:p>
                      <a:pPr algn="ctr" fontAlgn="b"/>
                      <a:r>
                        <a:rPr lang="en-IN" sz="2200" u="none" strike="noStrike" dirty="0">
                          <a:effectLst/>
                          <a:latin typeface="Times New Roman" panose="02020603050405020304" pitchFamily="18" charset="0"/>
                          <a:cs typeface="Times New Roman" panose="02020603050405020304" pitchFamily="18" charset="0"/>
                        </a:rPr>
                        <a:t>Coupon Rate</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222" marR="17222" marT="17222" marB="0" anchor="b"/>
                </a:tc>
                <a:tc>
                  <a:txBody>
                    <a:bodyPr/>
                    <a:lstStyle/>
                    <a:p>
                      <a:pPr algn="ctr" fontAlgn="b"/>
                      <a:r>
                        <a:rPr lang="en-IN" sz="2200" u="none" strike="noStrike" dirty="0">
                          <a:effectLst/>
                          <a:latin typeface="Times New Roman" panose="02020603050405020304" pitchFamily="18" charset="0"/>
                          <a:cs typeface="Times New Roman" panose="02020603050405020304" pitchFamily="18" charset="0"/>
                        </a:rPr>
                        <a:t>YTM</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222" marR="17222" marT="17222" marB="0" anchor="b"/>
                </a:tc>
                <a:tc>
                  <a:txBody>
                    <a:bodyPr/>
                    <a:lstStyle/>
                    <a:p>
                      <a:pPr algn="ctr" fontAlgn="b"/>
                      <a:r>
                        <a:rPr lang="en-IN" sz="2200" u="none" strike="noStrike" dirty="0">
                          <a:effectLst/>
                          <a:latin typeface="Times New Roman" panose="02020603050405020304" pitchFamily="18" charset="0"/>
                          <a:cs typeface="Times New Roman" panose="02020603050405020304" pitchFamily="18" charset="0"/>
                        </a:rPr>
                        <a:t>Face Value</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222" marR="17222" marT="17222" marB="0" anchor="b"/>
                </a:tc>
                <a:tc>
                  <a:txBody>
                    <a:bodyPr/>
                    <a:lstStyle/>
                    <a:p>
                      <a:pPr algn="ctr" fontAlgn="b"/>
                      <a:r>
                        <a:rPr lang="en-IN" sz="2200" u="none" strike="noStrike" dirty="0">
                          <a:effectLst/>
                          <a:latin typeface="Times New Roman" panose="02020603050405020304" pitchFamily="18" charset="0"/>
                          <a:cs typeface="Times New Roman" panose="02020603050405020304" pitchFamily="18" charset="0"/>
                        </a:rPr>
                        <a:t>LTP</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222" marR="17222" marT="17222" marB="0" anchor="b"/>
                </a:tc>
                <a:tc>
                  <a:txBody>
                    <a:bodyPr/>
                    <a:lstStyle/>
                    <a:p>
                      <a:pPr algn="ctr" fontAlgn="b"/>
                      <a:r>
                        <a:rPr lang="en-IN" sz="2200" u="none" strike="noStrike" dirty="0">
                          <a:effectLst/>
                          <a:latin typeface="Times New Roman" panose="02020603050405020304" pitchFamily="18" charset="0"/>
                          <a:cs typeface="Times New Roman" panose="02020603050405020304" pitchFamily="18" charset="0"/>
                        </a:rPr>
                        <a:t>Maturity Date</a:t>
                      </a:r>
                      <a:endParaRPr lang="en-IN"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222" marR="17222" marT="17222" marB="0" anchor="b"/>
                </a:tc>
                <a:extLst>
                  <a:ext uri="{0D108BD9-81ED-4DB2-BD59-A6C34878D82A}">
                    <a16:rowId xmlns:a16="http://schemas.microsoft.com/office/drawing/2014/main" val="493907662"/>
                  </a:ext>
                </a:extLst>
              </a:tr>
              <a:tr h="589280">
                <a:tc>
                  <a:txBody>
                    <a:bodyPr/>
                    <a:lstStyle/>
                    <a:p>
                      <a:pPr algn="l"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HUDCO (AAA)</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7.69</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5.30</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1,000</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1,260.00</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15-Mar-31</a:t>
                      </a:r>
                    </a:p>
                  </a:txBody>
                  <a:tcPr marL="17222" marR="17222" marT="17222" marB="0" anchor="b"/>
                </a:tc>
                <a:extLst>
                  <a:ext uri="{0D108BD9-81ED-4DB2-BD59-A6C34878D82A}">
                    <a16:rowId xmlns:a16="http://schemas.microsoft.com/office/drawing/2014/main" val="1754230072"/>
                  </a:ext>
                </a:extLst>
              </a:tr>
              <a:tr h="589280">
                <a:tc>
                  <a:txBody>
                    <a:bodyPr/>
                    <a:lstStyle/>
                    <a:p>
                      <a:pPr algn="l"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ERFL (AA)</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9.25</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14.39</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1,000</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888.80</a:t>
                      </a:r>
                    </a:p>
                  </a:txBody>
                  <a:tcPr marL="17222" marR="17222" marT="17222" marB="0" anchor="b"/>
                </a:tc>
                <a:tc>
                  <a:txBody>
                    <a:bodyPr/>
                    <a:lstStyle/>
                    <a:p>
                      <a:pPr algn="ctr" fontAlgn="b"/>
                      <a:r>
                        <a:rPr lang="en-IN" sz="2200" b="0" i="0" u="none" strike="noStrike" dirty="0">
                          <a:solidFill>
                            <a:srgbClr val="000000"/>
                          </a:solidFill>
                          <a:effectLst/>
                          <a:latin typeface="Times New Roman" panose="02020603050405020304" pitchFamily="18" charset="0"/>
                          <a:cs typeface="Times New Roman" panose="02020603050405020304" pitchFamily="18" charset="0"/>
                        </a:rPr>
                        <a:t>22-Mar-28</a:t>
                      </a:r>
                    </a:p>
                  </a:txBody>
                  <a:tcPr marL="17222" marR="17222" marT="17222" marB="0" anchor="b"/>
                </a:tc>
                <a:extLst>
                  <a:ext uri="{0D108BD9-81ED-4DB2-BD59-A6C34878D82A}">
                    <a16:rowId xmlns:a16="http://schemas.microsoft.com/office/drawing/2014/main" val="3801062953"/>
                  </a:ext>
                </a:extLst>
              </a:tr>
            </a:tbl>
          </a:graphicData>
        </a:graphic>
      </p:graphicFrame>
      <p:sp>
        <p:nvSpPr>
          <p:cNvPr id="5" name="TextBox 4">
            <a:extLst>
              <a:ext uri="{FF2B5EF4-FFF2-40B4-BE49-F238E27FC236}">
                <a16:creationId xmlns:a16="http://schemas.microsoft.com/office/drawing/2014/main" id="{6F9871EB-874A-4A33-8DC6-4D6426D051EF}"/>
              </a:ext>
            </a:extLst>
          </p:cNvPr>
          <p:cNvSpPr txBox="1"/>
          <p:nvPr/>
        </p:nvSpPr>
        <p:spPr>
          <a:xfrm>
            <a:off x="1940560" y="5878207"/>
            <a:ext cx="5516880" cy="246221"/>
          </a:xfrm>
          <a:prstGeom prst="rect">
            <a:avLst/>
          </a:prstGeom>
          <a:noFill/>
        </p:spPr>
        <p:txBody>
          <a:bodyPr wrap="square" rtlCol="0">
            <a:spAutoFit/>
          </a:bodyPr>
          <a:lstStyle/>
          <a:p>
            <a:r>
              <a:rPr lang="en-IN" sz="1000" dirty="0">
                <a:latin typeface="Times New Roman" panose="02020603050405020304" pitchFamily="18" charset="0"/>
                <a:cs typeface="Times New Roman" panose="02020603050405020304" pitchFamily="18" charset="0"/>
                <a:hlinkClick r:id="rId2"/>
              </a:rPr>
              <a:t>https://www.nseindia.com</a:t>
            </a:r>
            <a:endParaRPr lang="en-IN"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1129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A24C5-A7D1-4696-B11E-F240BBD4D1FC}"/>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Bond Ratings</a:t>
            </a:r>
          </a:p>
        </p:txBody>
      </p:sp>
      <p:pic>
        <p:nvPicPr>
          <p:cNvPr id="4" name="Picture 2">
            <a:extLst>
              <a:ext uri="{FF2B5EF4-FFF2-40B4-BE49-F238E27FC236}">
                <a16:creationId xmlns:a16="http://schemas.microsoft.com/office/drawing/2014/main" id="{30C62530-A96A-4BCA-B588-F2DD615BD4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14234" y="2091055"/>
            <a:ext cx="3833813" cy="215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0F57EA2C-AC5E-4225-9D03-3315DB466017}"/>
              </a:ext>
            </a:extLst>
          </p:cNvPr>
          <p:cNvSpPr/>
          <p:nvPr/>
        </p:nvSpPr>
        <p:spPr>
          <a:xfrm>
            <a:off x="386080" y="2398375"/>
            <a:ext cx="6492240" cy="1785104"/>
          </a:xfrm>
          <a:prstGeom prst="rect">
            <a:avLst/>
          </a:prstGeom>
        </p:spPr>
        <p:txBody>
          <a:bodyPr wrap="square">
            <a:spAutoFit/>
          </a:bodyPr>
          <a:lstStyle/>
          <a:p>
            <a:r>
              <a:rPr lang="en-IN" sz="2200" dirty="0">
                <a:latin typeface="Times New Roman" panose="02020603050405020304" pitchFamily="18" charset="0"/>
                <a:cs typeface="Times New Roman" panose="02020603050405020304" pitchFamily="18" charset="0"/>
              </a:rPr>
              <a:t>The highest-quality bonds are rated triple A. </a:t>
            </a:r>
          </a:p>
          <a:p>
            <a:endParaRPr lang="en-IN" sz="2200"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Bonds rated triple B or above are investment grade.</a:t>
            </a:r>
          </a:p>
          <a:p>
            <a:endParaRPr lang="en-IN" sz="2200"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Lower rated bonds are called high-yield, or junk, bonds.</a:t>
            </a:r>
          </a:p>
        </p:txBody>
      </p:sp>
    </p:spTree>
    <p:extLst>
      <p:ext uri="{BB962C8B-B14F-4D97-AF65-F5344CB8AC3E}">
        <p14:creationId xmlns:p14="http://schemas.microsoft.com/office/powerpoint/2010/main" val="177808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6D77E-13EB-493E-A371-3A95B9789C3B}"/>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Questions</a:t>
            </a:r>
          </a:p>
        </p:txBody>
      </p:sp>
      <p:sp>
        <p:nvSpPr>
          <p:cNvPr id="3" name="Content Placeholder 2">
            <a:extLst>
              <a:ext uri="{FF2B5EF4-FFF2-40B4-BE49-F238E27FC236}">
                <a16:creationId xmlns:a16="http://schemas.microsoft.com/office/drawing/2014/main" id="{158E0F47-696C-40C1-BAD1-EF0D656716DF}"/>
              </a:ext>
            </a:extLst>
          </p:cNvPr>
          <p:cNvSpPr>
            <a:spLocks noGrp="1"/>
          </p:cNvSpPr>
          <p:nvPr>
            <p:ph idx="1"/>
          </p:nvPr>
        </p:nvSpPr>
        <p:spPr>
          <a:xfrm>
            <a:off x="1097280" y="1845734"/>
            <a:ext cx="10058400" cy="4362026"/>
          </a:xfrm>
        </p:spPr>
        <p:txBody>
          <a:bodyPr>
            <a:normAutofit lnSpcReduction="10000"/>
          </a:bodyPr>
          <a:lstStyle/>
          <a:p>
            <a:pPr algn="just"/>
            <a:r>
              <a:rPr lang="en-IN" sz="2200" dirty="0">
                <a:latin typeface="Times New Roman" panose="02020603050405020304" pitchFamily="18" charset="0"/>
                <a:cs typeface="Times New Roman" panose="02020603050405020304" pitchFamily="18" charset="0"/>
              </a:rPr>
              <a:t>1. </a:t>
            </a:r>
            <a:r>
              <a:rPr lang="en-US" sz="2200" dirty="0">
                <a:latin typeface="Times New Roman" panose="02020603050405020304" pitchFamily="18" charset="0"/>
                <a:cs typeface="Times New Roman" panose="02020603050405020304" pitchFamily="18" charset="0"/>
              </a:rPr>
              <a:t>A bond has a quoted price of $ 1,080.42. It has a face value of $1,000, a semiannual coupon of $30, and a maturity of five years. What is current yield (Annual coupon / Price)? &amp; What is its yield to maturity?</a:t>
            </a:r>
            <a:endParaRPr lang="en-IN" sz="2200" dirty="0">
              <a:latin typeface="Times New Roman" panose="02020603050405020304" pitchFamily="18" charset="0"/>
              <a:cs typeface="Times New Roman" panose="02020603050405020304" pitchFamily="18" charset="0"/>
            </a:endParaRPr>
          </a:p>
          <a:p>
            <a:pPr algn="just"/>
            <a:endParaRPr lang="en-US" sz="2200" dirty="0"/>
          </a:p>
          <a:p>
            <a:pPr algn="just"/>
            <a:r>
              <a:rPr lang="en-IN" sz="2200" dirty="0">
                <a:latin typeface="Times New Roman" panose="02020603050405020304" pitchFamily="18" charset="0"/>
                <a:cs typeface="Times New Roman" panose="02020603050405020304" pitchFamily="18" charset="0"/>
              </a:rPr>
              <a:t>2. </a:t>
            </a:r>
            <a:r>
              <a:rPr lang="en-US" sz="2200" dirty="0">
                <a:latin typeface="Times New Roman" panose="02020603050405020304" pitchFamily="18" charset="0"/>
                <a:cs typeface="Times New Roman" panose="02020603050405020304" pitchFamily="18" charset="0"/>
              </a:rPr>
              <a:t>KG Ltd issued a bond with a face value of $100, coupon rate 8% which has a maturity of 22 years, bond makes a semiannual payment, if the YTM is 9% what will be its price today?</a:t>
            </a:r>
            <a:endParaRPr lang="en-IN" sz="2200" dirty="0">
              <a:latin typeface="Times New Roman" panose="02020603050405020304" pitchFamily="18" charset="0"/>
              <a:cs typeface="Times New Roman" panose="02020603050405020304" pitchFamily="18" charset="0"/>
            </a:endParaRPr>
          </a:p>
          <a:p>
            <a:pPr algn="just"/>
            <a:r>
              <a:rPr lang="en-US" sz="2200" dirty="0"/>
              <a:t> </a:t>
            </a:r>
          </a:p>
          <a:p>
            <a:pPr algn="just"/>
            <a:r>
              <a:rPr lang="en-US" sz="2200" dirty="0">
                <a:latin typeface="Times New Roman" panose="02020603050405020304" pitchFamily="18" charset="0"/>
                <a:cs typeface="Times New Roman" panose="02020603050405020304" pitchFamily="18" charset="0"/>
              </a:rPr>
              <a:t>3. You buy a zero-coupon bond at the beginning of the year that has a face value of $1,000, a YTM of 6.3%, and 25 years to maturity. If you hold the bond for the entire year, how much in interest income will you have to declare on your tax return? Assume semiannual compounding.</a:t>
            </a:r>
            <a:endParaRPr lang="en-IN" sz="2200" dirty="0">
              <a:latin typeface="Times New Roman" panose="02020603050405020304" pitchFamily="18" charset="0"/>
              <a:cs typeface="Times New Roman" panose="02020603050405020304" pitchFamily="18" charset="0"/>
            </a:endParaRPr>
          </a:p>
          <a:p>
            <a:endParaRPr lang="en-IN" sz="2200" dirty="0"/>
          </a:p>
          <a:p>
            <a:endParaRPr lang="en-IN" dirty="0"/>
          </a:p>
        </p:txBody>
      </p:sp>
    </p:spTree>
    <p:extLst>
      <p:ext uri="{BB962C8B-B14F-4D97-AF65-F5344CB8AC3E}">
        <p14:creationId xmlns:p14="http://schemas.microsoft.com/office/powerpoint/2010/main" val="19058407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FAE33-CE78-47FC-9031-41A983967EAB}"/>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Questions</a:t>
            </a:r>
          </a:p>
        </p:txBody>
      </p:sp>
      <p:sp>
        <p:nvSpPr>
          <p:cNvPr id="3" name="Content Placeholder 2">
            <a:extLst>
              <a:ext uri="{FF2B5EF4-FFF2-40B4-BE49-F238E27FC236}">
                <a16:creationId xmlns:a16="http://schemas.microsoft.com/office/drawing/2014/main" id="{B4C4AAE7-0987-45AF-B9D7-B1E70F0D3F01}"/>
              </a:ext>
            </a:extLst>
          </p:cNvPr>
          <p:cNvSpPr>
            <a:spLocks noGrp="1"/>
          </p:cNvSpPr>
          <p:nvPr>
            <p:ph idx="1"/>
          </p:nvPr>
        </p:nvSpPr>
        <p:spPr/>
        <p:txBody>
          <a:bodyPr>
            <a:normAutofit lnSpcReduction="10000"/>
          </a:bodyPr>
          <a:lstStyle/>
          <a:p>
            <a:pPr lvl="0" algn="just"/>
            <a:r>
              <a:rPr lang="en-IN" sz="2200" dirty="0">
                <a:latin typeface="Times New Roman" panose="02020603050405020304" pitchFamily="18" charset="0"/>
                <a:cs typeface="Times New Roman" panose="02020603050405020304" pitchFamily="18" charset="0"/>
              </a:rPr>
              <a:t>4. </a:t>
            </a:r>
            <a:r>
              <a:rPr lang="en-US" sz="2200" dirty="0">
                <a:latin typeface="Times New Roman" panose="02020603050405020304" pitchFamily="18" charset="0"/>
                <a:cs typeface="Times New Roman" panose="02020603050405020304" pitchFamily="18" charset="0"/>
              </a:rPr>
              <a:t>Bond of Magnum ltd has the following features.</a:t>
            </a:r>
            <a:endParaRPr lang="en-IN"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Par value: 100</a:t>
            </a:r>
            <a:endParaRPr lang="en-IN"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Coupon rate: 14%</a:t>
            </a:r>
            <a:endParaRPr lang="en-IN"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Years to maturity: 6 years.</a:t>
            </a:r>
            <a:endParaRPr lang="en-IN"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happens to the value of Magnum’s bond when the required rate of return is 14%,16% and 12%?</a:t>
            </a:r>
            <a:endParaRPr lang="en-IN" sz="2200" dirty="0">
              <a:latin typeface="Times New Roman" panose="02020603050405020304" pitchFamily="18" charset="0"/>
              <a:cs typeface="Times New Roman" panose="02020603050405020304" pitchFamily="18" charset="0"/>
            </a:endParaRPr>
          </a:p>
          <a:p>
            <a:endParaRPr lang="en-IN" dirty="0"/>
          </a:p>
          <a:p>
            <a:pPr algn="just"/>
            <a:r>
              <a:rPr lang="en-IN" sz="2200" dirty="0">
                <a:latin typeface="Times New Roman" panose="02020603050405020304" pitchFamily="18" charset="0"/>
                <a:cs typeface="Times New Roman" panose="02020603050405020304" pitchFamily="18" charset="0"/>
              </a:rPr>
              <a:t>5. </a:t>
            </a:r>
            <a:r>
              <a:rPr lang="en-US" sz="2200" dirty="0">
                <a:latin typeface="Times New Roman" panose="02020603050405020304" pitchFamily="18" charset="0"/>
                <a:cs typeface="Times New Roman" panose="02020603050405020304" pitchFamily="18" charset="0"/>
              </a:rPr>
              <a:t>An 8% five-year bond yields 6%. If this yield to maturity remains unchanged, what will be its price one year hence? Assume annual coupons payments are constant and face value of $100.</a:t>
            </a:r>
            <a:endParaRPr lang="en-IN" sz="22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3906507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F8BDF-40A3-48FE-80E0-2F5FA981B76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Jaguar Land Rover PLC: Bond Valuation</a:t>
            </a:r>
          </a:p>
        </p:txBody>
      </p:sp>
      <p:sp>
        <p:nvSpPr>
          <p:cNvPr id="3" name="Content Placeholder 2">
            <a:extLst>
              <a:ext uri="{FF2B5EF4-FFF2-40B4-BE49-F238E27FC236}">
                <a16:creationId xmlns:a16="http://schemas.microsoft.com/office/drawing/2014/main" id="{3A4BD753-A0C2-478F-A60D-7718F1A40A11}"/>
              </a:ext>
            </a:extLst>
          </p:cNvPr>
          <p:cNvSpPr>
            <a:spLocks noGrp="1"/>
          </p:cNvSpPr>
          <p:nvPr>
            <p:ph idx="1"/>
          </p:nvPr>
        </p:nvSpPr>
        <p:spPr/>
        <p:txBody>
          <a:bodyPr/>
          <a:lstStyle/>
          <a:p>
            <a:pPr marL="457200" indent="-457200" algn="just">
              <a:buAutoNum type="arabicPeriod"/>
            </a:pPr>
            <a:r>
              <a:rPr lang="en-IN" dirty="0">
                <a:latin typeface="Times New Roman" panose="02020603050405020304" pitchFamily="18" charset="0"/>
                <a:cs typeface="Times New Roman" panose="02020603050405020304" pitchFamily="18" charset="0"/>
              </a:rPr>
              <a:t>What factors might have enabled JLR to raise new debt at less than half the coupon rate of interest in 2015, compared with the debt raise in 2011?</a:t>
            </a:r>
          </a:p>
          <a:p>
            <a:pPr marL="457200" indent="-457200" algn="just">
              <a:buAutoNum type="arabicPeriod"/>
            </a:pPr>
            <a:r>
              <a:rPr lang="en-IN" dirty="0">
                <a:latin typeface="Times New Roman" panose="02020603050405020304" pitchFamily="18" charset="0"/>
                <a:cs typeface="Times New Roman" panose="02020603050405020304" pitchFamily="18" charset="0"/>
              </a:rPr>
              <a:t>Compute the amount at which existing bondholders might be willing to surrender their holdings?</a:t>
            </a:r>
          </a:p>
        </p:txBody>
      </p:sp>
    </p:spTree>
    <p:extLst>
      <p:ext uri="{BB962C8B-B14F-4D97-AF65-F5344CB8AC3E}">
        <p14:creationId xmlns:p14="http://schemas.microsoft.com/office/powerpoint/2010/main" val="54574765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972</TotalTime>
  <Words>2448</Words>
  <Application>Microsoft Office PowerPoint</Application>
  <PresentationFormat>Widescreen</PresentationFormat>
  <Paragraphs>380</Paragraphs>
  <Slides>52</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1" baseType="lpstr">
      <vt:lpstr>Arial</vt:lpstr>
      <vt:lpstr>Calibri</vt:lpstr>
      <vt:lpstr>Calibri Light</vt:lpstr>
      <vt:lpstr>Cambria Math</vt:lpstr>
      <vt:lpstr>Times New Roman</vt:lpstr>
      <vt:lpstr>Wingdings</vt:lpstr>
      <vt:lpstr>Wingdings 2</vt:lpstr>
      <vt:lpstr>Retrospect</vt:lpstr>
      <vt:lpstr>Equation</vt:lpstr>
      <vt:lpstr>Valuing Bonds</vt:lpstr>
      <vt:lpstr>Basics</vt:lpstr>
      <vt:lpstr>Basics (Cont…)</vt:lpstr>
      <vt:lpstr>Fixed Income Securities</vt:lpstr>
      <vt:lpstr>Basics (Cont…)</vt:lpstr>
      <vt:lpstr>Basics (Cont…)</vt:lpstr>
      <vt:lpstr>Plain Vanilla &amp; Bells and Whistles</vt:lpstr>
      <vt:lpstr>Bond Terminology</vt:lpstr>
      <vt:lpstr>Bond Cash Flows, Prices, and Yields</vt:lpstr>
      <vt:lpstr>Bond Cash Flows, Prices, and Yields</vt:lpstr>
      <vt:lpstr>Value of a Bond</vt:lpstr>
      <vt:lpstr>Zero-Coupon Bonds</vt:lpstr>
      <vt:lpstr>Zero-Coupon Bonds</vt:lpstr>
      <vt:lpstr>Zero-Coupon Bonds</vt:lpstr>
      <vt:lpstr>Yields for Different Maturities</vt:lpstr>
      <vt:lpstr>Yields for Different Maturities</vt:lpstr>
      <vt:lpstr>Zero-Coupon Bonds</vt:lpstr>
      <vt:lpstr>Coupon Bonds</vt:lpstr>
      <vt:lpstr>Example</vt:lpstr>
      <vt:lpstr>Using the Present Value Formula to Value Bonds</vt:lpstr>
      <vt:lpstr>Par, Discount &amp; Premium Bonds (Cont…)</vt:lpstr>
      <vt:lpstr>Using the Present Value Formula to Value Bonds</vt:lpstr>
      <vt:lpstr>Using the Present Value Formula to Value Bonds</vt:lpstr>
      <vt:lpstr>PowerPoint Presentation</vt:lpstr>
      <vt:lpstr>Coupon Bonds</vt:lpstr>
      <vt:lpstr>Example</vt:lpstr>
      <vt:lpstr>Par, Discount &amp; Premium Bonds</vt:lpstr>
      <vt:lpstr>PowerPoint Presentation</vt:lpstr>
      <vt:lpstr>Example</vt:lpstr>
      <vt:lpstr>Bond Prices and Interest Rates </vt:lpstr>
      <vt:lpstr>Maturity and Prices</vt:lpstr>
      <vt:lpstr>Corporate Bonds</vt:lpstr>
      <vt:lpstr>Floating Rate Bonds</vt:lpstr>
      <vt:lpstr>Callable Bonds </vt:lpstr>
      <vt:lpstr>Callable Bonds (Cont…)</vt:lpstr>
      <vt:lpstr>Callable Bond (Cont…)</vt:lpstr>
      <vt:lpstr>Puttable Bonds</vt:lpstr>
      <vt:lpstr>Puttable Bonds (Cont…)</vt:lpstr>
      <vt:lpstr>Puttable Bonds (Cont…)</vt:lpstr>
      <vt:lpstr>Convertible Bonds</vt:lpstr>
      <vt:lpstr>10-Year Government Bond Yields</vt:lpstr>
      <vt:lpstr>India Government Bond 10Y</vt:lpstr>
      <vt:lpstr>PowerPoint Presentation</vt:lpstr>
      <vt:lpstr>Debt and Interest Rates</vt:lpstr>
      <vt:lpstr>US Govt. Bills vs. Inflation</vt:lpstr>
      <vt:lpstr>The Risk of Default </vt:lpstr>
      <vt:lpstr>Prices and Yields of Sample of Corporate Bonds – One year to maturity.</vt:lpstr>
      <vt:lpstr>Corporate Bonds - India</vt:lpstr>
      <vt:lpstr>Bond Ratings</vt:lpstr>
      <vt:lpstr>Questions</vt:lpstr>
      <vt:lpstr>Questions</vt:lpstr>
      <vt:lpstr>Jaguar Land Rover PLC: Bond 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Valuing Bonds</dc:title>
  <dc:creator>Kaveri Krishnan</dc:creator>
  <cp:lastModifiedBy>Praveena Musunuru</cp:lastModifiedBy>
  <cp:revision>10</cp:revision>
  <dcterms:created xsi:type="dcterms:W3CDTF">2020-12-04T05:05:11Z</dcterms:created>
  <dcterms:modified xsi:type="dcterms:W3CDTF">2025-02-08T03:03:14Z</dcterms:modified>
</cp:coreProperties>
</file>