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59" r:id="rId6"/>
    <p:sldId id="260" r:id="rId7"/>
    <p:sldId id="272" r:id="rId8"/>
    <p:sldId id="261" r:id="rId9"/>
    <p:sldId id="311" r:id="rId10"/>
    <p:sldId id="262" r:id="rId11"/>
    <p:sldId id="369" r:id="rId12"/>
    <p:sldId id="273" r:id="rId13"/>
    <p:sldId id="274" r:id="rId14"/>
    <p:sldId id="282" r:id="rId15"/>
    <p:sldId id="275" r:id="rId16"/>
    <p:sldId id="276" r:id="rId17"/>
    <p:sldId id="277" r:id="rId18"/>
    <p:sldId id="278" r:id="rId19"/>
    <p:sldId id="279" r:id="rId20"/>
    <p:sldId id="280" r:id="rId21"/>
    <p:sldId id="263" r:id="rId22"/>
    <p:sldId id="283" r:id="rId23"/>
    <p:sldId id="284" r:id="rId24"/>
    <p:sldId id="285" r:id="rId25"/>
    <p:sldId id="264" r:id="rId26"/>
    <p:sldId id="265" r:id="rId27"/>
    <p:sldId id="286" r:id="rId28"/>
    <p:sldId id="287" r:id="rId29"/>
    <p:sldId id="288" r:id="rId30"/>
    <p:sldId id="270" r:id="rId31"/>
    <p:sldId id="289" r:id="rId32"/>
    <p:sldId id="295" r:id="rId33"/>
    <p:sldId id="296" r:id="rId34"/>
    <p:sldId id="266" r:id="rId35"/>
    <p:sldId id="297" r:id="rId36"/>
    <p:sldId id="300" r:id="rId37"/>
    <p:sldId id="299" r:id="rId38"/>
    <p:sldId id="298" r:id="rId39"/>
    <p:sldId id="267" r:id="rId40"/>
    <p:sldId id="301" r:id="rId41"/>
    <p:sldId id="293" r:id="rId42"/>
    <p:sldId id="294" r:id="rId43"/>
    <p:sldId id="302" r:id="rId44"/>
    <p:sldId id="303" r:id="rId45"/>
    <p:sldId id="304" r:id="rId46"/>
    <p:sldId id="305" r:id="rId47"/>
    <p:sldId id="306" r:id="rId48"/>
    <p:sldId id="307" r:id="rId49"/>
    <p:sldId id="309" r:id="rId50"/>
    <p:sldId id="31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4B55C-C819-4193-98DC-74E4971D390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E54876C5-547D-4FCA-8FF2-3FC6DA0C0CB7}">
      <dgm:prSet phldrT="[Text]" custT="1"/>
      <dgm:spPr/>
      <dgm:t>
        <a:bodyPr/>
        <a:lstStyle/>
        <a:p>
          <a:r>
            <a:rPr lang="en-IN" sz="1600" dirty="0"/>
            <a:t>S - SUBSTITUTE</a:t>
          </a:r>
        </a:p>
      </dgm:t>
    </dgm:pt>
    <dgm:pt modelId="{583E2107-620F-4A49-B441-9CBD8E551C48}" type="parTrans" cxnId="{D3C7A1A9-A954-4A53-9699-A1D05E5AEB0D}">
      <dgm:prSet/>
      <dgm:spPr/>
      <dgm:t>
        <a:bodyPr/>
        <a:lstStyle/>
        <a:p>
          <a:endParaRPr lang="en-IN"/>
        </a:p>
      </dgm:t>
    </dgm:pt>
    <dgm:pt modelId="{6979026C-18C0-4174-A732-92BD788D4AB8}" type="sibTrans" cxnId="{D3C7A1A9-A954-4A53-9699-A1D05E5AEB0D}">
      <dgm:prSet/>
      <dgm:spPr/>
      <dgm:t>
        <a:bodyPr/>
        <a:lstStyle/>
        <a:p>
          <a:endParaRPr lang="en-IN"/>
        </a:p>
      </dgm:t>
    </dgm:pt>
    <dgm:pt modelId="{E61C6EE4-EDAF-4A14-8AF0-FB49BDDC3945}">
      <dgm:prSet phldrT="[Text]" custT="1"/>
      <dgm:spPr/>
      <dgm:t>
        <a:bodyPr/>
        <a:lstStyle/>
        <a:p>
          <a:r>
            <a:rPr lang="en-IN" sz="1600" dirty="0"/>
            <a:t>Other properties?</a:t>
          </a:r>
        </a:p>
      </dgm:t>
    </dgm:pt>
    <dgm:pt modelId="{CF31CC74-4AF9-4A40-A8FC-11AC2E7419F8}" type="parTrans" cxnId="{ACE8CAA7-8475-4777-9F73-1730F7670CBB}">
      <dgm:prSet/>
      <dgm:spPr/>
      <dgm:t>
        <a:bodyPr/>
        <a:lstStyle/>
        <a:p>
          <a:endParaRPr lang="en-IN"/>
        </a:p>
      </dgm:t>
    </dgm:pt>
    <dgm:pt modelId="{45DD9BE8-B7D8-43AE-AB0E-9039D1A5A046}" type="sibTrans" cxnId="{ACE8CAA7-8475-4777-9F73-1730F7670CBB}">
      <dgm:prSet/>
      <dgm:spPr/>
      <dgm:t>
        <a:bodyPr/>
        <a:lstStyle/>
        <a:p>
          <a:endParaRPr lang="en-IN"/>
        </a:p>
      </dgm:t>
    </dgm:pt>
    <dgm:pt modelId="{FDC69BAC-F0EB-4EFE-B858-2870F6F00097}">
      <dgm:prSet phldrT="[Text]" custT="1"/>
      <dgm:spPr/>
      <dgm:t>
        <a:bodyPr/>
        <a:lstStyle/>
        <a:p>
          <a:r>
            <a:rPr lang="en-IN" sz="1600" dirty="0"/>
            <a:t>Other people?</a:t>
          </a:r>
        </a:p>
      </dgm:t>
    </dgm:pt>
    <dgm:pt modelId="{610F5C36-D19A-4FF5-B141-823EBB6A5FA7}" type="parTrans" cxnId="{68C32683-0DE1-400B-86E7-7753F4298B8D}">
      <dgm:prSet/>
      <dgm:spPr/>
      <dgm:t>
        <a:bodyPr/>
        <a:lstStyle/>
        <a:p>
          <a:endParaRPr lang="en-IN"/>
        </a:p>
      </dgm:t>
    </dgm:pt>
    <dgm:pt modelId="{C41EC138-FDF1-436C-96D0-8ADC185BE8EB}" type="sibTrans" cxnId="{68C32683-0DE1-400B-86E7-7753F4298B8D}">
      <dgm:prSet/>
      <dgm:spPr/>
      <dgm:t>
        <a:bodyPr/>
        <a:lstStyle/>
        <a:p>
          <a:endParaRPr lang="en-IN"/>
        </a:p>
      </dgm:t>
    </dgm:pt>
    <dgm:pt modelId="{938A5C0F-163F-4DD2-BF9A-24FC18CCAE8C}">
      <dgm:prSet phldrT="[Text]" custT="1"/>
      <dgm:spPr/>
      <dgm:t>
        <a:bodyPr/>
        <a:lstStyle/>
        <a:p>
          <a:r>
            <a:rPr lang="en-IN" sz="1600" dirty="0"/>
            <a:t>C-</a:t>
          </a:r>
        </a:p>
        <a:p>
          <a:r>
            <a:rPr lang="en-IN" sz="1600" dirty="0"/>
            <a:t>COMBINE</a:t>
          </a:r>
        </a:p>
      </dgm:t>
    </dgm:pt>
    <dgm:pt modelId="{C8C7F003-57E6-4FAF-98B8-D64020B2FCC9}" type="parTrans" cxnId="{E88E7122-F2D7-449B-9E56-932F013B4DF3}">
      <dgm:prSet/>
      <dgm:spPr/>
      <dgm:t>
        <a:bodyPr/>
        <a:lstStyle/>
        <a:p>
          <a:endParaRPr lang="en-IN"/>
        </a:p>
      </dgm:t>
    </dgm:pt>
    <dgm:pt modelId="{1886411C-DA99-4CE1-B8CB-774FCE60E8EF}" type="sibTrans" cxnId="{E88E7122-F2D7-449B-9E56-932F013B4DF3}">
      <dgm:prSet/>
      <dgm:spPr/>
      <dgm:t>
        <a:bodyPr/>
        <a:lstStyle/>
        <a:p>
          <a:endParaRPr lang="en-IN"/>
        </a:p>
      </dgm:t>
    </dgm:pt>
    <dgm:pt modelId="{7F69EBD8-CC6F-47F3-9622-D7B50366331F}">
      <dgm:prSet phldrT="[Text]" custT="1"/>
      <dgm:spPr/>
      <dgm:t>
        <a:bodyPr/>
        <a:lstStyle/>
        <a:p>
          <a:r>
            <a:rPr lang="en-IN" sz="1600" dirty="0"/>
            <a:t>One product with another?</a:t>
          </a:r>
        </a:p>
      </dgm:t>
    </dgm:pt>
    <dgm:pt modelId="{1073C14D-D273-49AE-8717-78821D645A34}" type="parTrans" cxnId="{E4FF1316-3751-488A-887B-AF4175DCBB6B}">
      <dgm:prSet/>
      <dgm:spPr/>
      <dgm:t>
        <a:bodyPr/>
        <a:lstStyle/>
        <a:p>
          <a:endParaRPr lang="en-IN"/>
        </a:p>
      </dgm:t>
    </dgm:pt>
    <dgm:pt modelId="{84879EC1-3E38-4650-8D48-400136B8CB05}" type="sibTrans" cxnId="{E4FF1316-3751-488A-887B-AF4175DCBB6B}">
      <dgm:prSet/>
      <dgm:spPr/>
      <dgm:t>
        <a:bodyPr/>
        <a:lstStyle/>
        <a:p>
          <a:endParaRPr lang="en-IN"/>
        </a:p>
      </dgm:t>
    </dgm:pt>
    <dgm:pt modelId="{60765EC1-3D70-42C3-9257-1EB368BEEDF5}">
      <dgm:prSet phldrT="[Text]" custT="1"/>
      <dgm:spPr/>
      <dgm:t>
        <a:bodyPr/>
        <a:lstStyle/>
        <a:p>
          <a:r>
            <a:rPr lang="en-IN" sz="1600" dirty="0"/>
            <a:t>A-</a:t>
          </a:r>
        </a:p>
        <a:p>
          <a:r>
            <a:rPr lang="en-IN" sz="1600" dirty="0"/>
            <a:t>ADAPT</a:t>
          </a:r>
        </a:p>
      </dgm:t>
    </dgm:pt>
    <dgm:pt modelId="{F2BB7655-5470-4EEC-9DB3-39111E2F04F6}" type="parTrans" cxnId="{9851A5EA-ADB4-464F-9CBC-362F14420BCF}">
      <dgm:prSet/>
      <dgm:spPr/>
      <dgm:t>
        <a:bodyPr/>
        <a:lstStyle/>
        <a:p>
          <a:endParaRPr lang="en-IN"/>
        </a:p>
      </dgm:t>
    </dgm:pt>
    <dgm:pt modelId="{DCAD3FFB-2AD2-41C6-9855-11CA4C77169B}" type="sibTrans" cxnId="{9851A5EA-ADB4-464F-9CBC-362F14420BCF}">
      <dgm:prSet/>
      <dgm:spPr/>
      <dgm:t>
        <a:bodyPr/>
        <a:lstStyle/>
        <a:p>
          <a:endParaRPr lang="en-IN"/>
        </a:p>
      </dgm:t>
    </dgm:pt>
    <dgm:pt modelId="{C7BBC691-F59A-40E2-B33B-93D886E7DF1A}">
      <dgm:prSet phldrT="[Text]" custT="1"/>
      <dgm:spPr/>
      <dgm:t>
        <a:bodyPr/>
        <a:lstStyle/>
        <a:p>
          <a:r>
            <a:rPr lang="en-IN" sz="1600" dirty="0"/>
            <a:t>To a different context?</a:t>
          </a:r>
        </a:p>
      </dgm:t>
    </dgm:pt>
    <dgm:pt modelId="{A4C99AF0-C1C0-40DF-89D8-30DB9DB89D01}" type="parTrans" cxnId="{0D965EE6-3A3C-4F5E-8657-2144644F3229}">
      <dgm:prSet/>
      <dgm:spPr/>
      <dgm:t>
        <a:bodyPr/>
        <a:lstStyle/>
        <a:p>
          <a:endParaRPr lang="en-IN"/>
        </a:p>
      </dgm:t>
    </dgm:pt>
    <dgm:pt modelId="{D18C9D95-FA45-4FA0-8942-44619D26129E}" type="sibTrans" cxnId="{0D965EE6-3A3C-4F5E-8657-2144644F3229}">
      <dgm:prSet/>
      <dgm:spPr/>
      <dgm:t>
        <a:bodyPr/>
        <a:lstStyle/>
        <a:p>
          <a:endParaRPr lang="en-IN"/>
        </a:p>
      </dgm:t>
    </dgm:pt>
    <dgm:pt modelId="{766BFF9B-67A3-4D65-A640-A848E9F2FEDA}">
      <dgm:prSet phldrT="[Text]" custT="1"/>
      <dgm:spPr/>
      <dgm:t>
        <a:bodyPr/>
        <a:lstStyle/>
        <a:p>
          <a:r>
            <a:rPr lang="en-IN" sz="1600" dirty="0"/>
            <a:t>Other time/place?</a:t>
          </a:r>
        </a:p>
      </dgm:t>
    </dgm:pt>
    <dgm:pt modelId="{079943EB-5160-4E4C-B1DE-B0F26FC69640}" type="parTrans" cxnId="{9563217F-8CC7-49C3-99CC-400C4073FF91}">
      <dgm:prSet/>
      <dgm:spPr/>
      <dgm:t>
        <a:bodyPr/>
        <a:lstStyle/>
        <a:p>
          <a:endParaRPr lang="en-IN"/>
        </a:p>
      </dgm:t>
    </dgm:pt>
    <dgm:pt modelId="{A80A0B99-862E-471F-A884-42273DF67771}" type="sibTrans" cxnId="{9563217F-8CC7-49C3-99CC-400C4073FF91}">
      <dgm:prSet/>
      <dgm:spPr/>
      <dgm:t>
        <a:bodyPr/>
        <a:lstStyle/>
        <a:p>
          <a:endParaRPr lang="en-IN"/>
        </a:p>
      </dgm:t>
    </dgm:pt>
    <dgm:pt modelId="{363918AE-4EBF-479C-AC91-CB5B42F404F3}">
      <dgm:prSet phldrT="[Text]" custT="1"/>
      <dgm:spPr/>
      <dgm:t>
        <a:bodyPr/>
        <a:lstStyle/>
        <a:p>
          <a:r>
            <a:rPr lang="en-IN" sz="1600" dirty="0"/>
            <a:t>Other feelings/attitudes?</a:t>
          </a:r>
        </a:p>
      </dgm:t>
    </dgm:pt>
    <dgm:pt modelId="{81737ACD-785F-4375-9BA2-12146EA6FED3}" type="parTrans" cxnId="{9377FA89-B6C7-462D-BC84-B33F7E325FB2}">
      <dgm:prSet/>
      <dgm:spPr/>
      <dgm:t>
        <a:bodyPr/>
        <a:lstStyle/>
        <a:p>
          <a:endParaRPr lang="en-IN"/>
        </a:p>
      </dgm:t>
    </dgm:pt>
    <dgm:pt modelId="{635BFD5B-7BBE-4702-933F-EDB3AD1BB9D2}" type="sibTrans" cxnId="{9377FA89-B6C7-462D-BC84-B33F7E325FB2}">
      <dgm:prSet/>
      <dgm:spPr/>
      <dgm:t>
        <a:bodyPr/>
        <a:lstStyle/>
        <a:p>
          <a:endParaRPr lang="en-IN"/>
        </a:p>
      </dgm:t>
    </dgm:pt>
    <dgm:pt modelId="{692F79CB-DCB9-41B2-8D30-73CF965D5280}">
      <dgm:prSet phldrT="[Text]" custT="1"/>
      <dgm:spPr/>
      <dgm:t>
        <a:bodyPr/>
        <a:lstStyle/>
        <a:p>
          <a:r>
            <a:rPr lang="en-IN" sz="1600" dirty="0"/>
            <a:t>Purposes/objectives?</a:t>
          </a:r>
        </a:p>
      </dgm:t>
    </dgm:pt>
    <dgm:pt modelId="{C11A2A7D-4C75-4547-BD98-F6ACCB66A79E}" type="parTrans" cxnId="{4EDCCF19-9A8D-4080-AB58-A593D25FD11D}">
      <dgm:prSet/>
      <dgm:spPr/>
      <dgm:t>
        <a:bodyPr/>
        <a:lstStyle/>
        <a:p>
          <a:endParaRPr lang="en-IN"/>
        </a:p>
      </dgm:t>
    </dgm:pt>
    <dgm:pt modelId="{658B7AF3-2AAE-41FB-981B-65D98CEE9D15}" type="sibTrans" cxnId="{4EDCCF19-9A8D-4080-AB58-A593D25FD11D}">
      <dgm:prSet/>
      <dgm:spPr/>
      <dgm:t>
        <a:bodyPr/>
        <a:lstStyle/>
        <a:p>
          <a:endParaRPr lang="en-IN"/>
        </a:p>
      </dgm:t>
    </dgm:pt>
    <dgm:pt modelId="{B52DD2DD-D455-4EB0-BDF6-7E46A1FF0D5D}">
      <dgm:prSet phldrT="[Text]" custT="1"/>
      <dgm:spPr/>
      <dgm:t>
        <a:bodyPr/>
        <a:lstStyle/>
        <a:p>
          <a:r>
            <a:rPr lang="en-IN" sz="1600" dirty="0"/>
            <a:t>Talents/resources?</a:t>
          </a:r>
        </a:p>
      </dgm:t>
    </dgm:pt>
    <dgm:pt modelId="{D3B8EDF5-231D-40E8-955E-D1BC3BCFB480}" type="parTrans" cxnId="{658D94B9-0777-4354-87EA-AB0B6BE721B0}">
      <dgm:prSet/>
      <dgm:spPr/>
      <dgm:t>
        <a:bodyPr/>
        <a:lstStyle/>
        <a:p>
          <a:endParaRPr lang="en-IN"/>
        </a:p>
      </dgm:t>
    </dgm:pt>
    <dgm:pt modelId="{83824580-54BC-4DC4-8087-8BAA8DB51EC6}" type="sibTrans" cxnId="{658D94B9-0777-4354-87EA-AB0B6BE721B0}">
      <dgm:prSet/>
      <dgm:spPr/>
      <dgm:t>
        <a:bodyPr/>
        <a:lstStyle/>
        <a:p>
          <a:endParaRPr lang="en-IN"/>
        </a:p>
      </dgm:t>
    </dgm:pt>
    <dgm:pt modelId="{00EDF7E0-95DC-4FF0-9930-149815D1D684}">
      <dgm:prSet phldrT="[Text]" custT="1"/>
      <dgm:spPr/>
      <dgm:t>
        <a:bodyPr/>
        <a:lstStyle/>
        <a:p>
          <a:r>
            <a:rPr lang="en-IN" sz="1600" dirty="0"/>
            <a:t>Steps/activities</a:t>
          </a:r>
        </a:p>
      </dgm:t>
    </dgm:pt>
    <dgm:pt modelId="{1E6DAA6A-8C8D-46AD-9421-FAD2115F19E2}" type="parTrans" cxnId="{06DB393B-358C-4AB3-ABA4-DC227B0702AA}">
      <dgm:prSet/>
      <dgm:spPr/>
      <dgm:t>
        <a:bodyPr/>
        <a:lstStyle/>
        <a:p>
          <a:endParaRPr lang="en-IN"/>
        </a:p>
      </dgm:t>
    </dgm:pt>
    <dgm:pt modelId="{A2477CFD-22C8-49AE-A2DE-C92AE59899BC}" type="sibTrans" cxnId="{06DB393B-358C-4AB3-ABA4-DC227B0702AA}">
      <dgm:prSet/>
      <dgm:spPr/>
      <dgm:t>
        <a:bodyPr/>
        <a:lstStyle/>
        <a:p>
          <a:endParaRPr lang="en-IN"/>
        </a:p>
      </dgm:t>
    </dgm:pt>
    <dgm:pt modelId="{999919F6-4C20-4BFF-84FB-8731320A163B}">
      <dgm:prSet phldrT="[Text]" custT="1"/>
      <dgm:spPr/>
      <dgm:t>
        <a:bodyPr/>
        <a:lstStyle/>
        <a:p>
          <a:r>
            <a:rPr lang="en-IN" sz="1600" dirty="0"/>
            <a:t>Using borrowed feature?</a:t>
          </a:r>
        </a:p>
      </dgm:t>
    </dgm:pt>
    <dgm:pt modelId="{2C43120B-F025-4499-9964-EE55F712607F}" type="parTrans" cxnId="{649450F7-5DFB-430F-9ADD-7B4205BE35EC}">
      <dgm:prSet/>
      <dgm:spPr/>
      <dgm:t>
        <a:bodyPr/>
        <a:lstStyle/>
        <a:p>
          <a:endParaRPr lang="en-IN"/>
        </a:p>
      </dgm:t>
    </dgm:pt>
    <dgm:pt modelId="{20EE14CA-87B6-4950-B700-DF9703EED355}" type="sibTrans" cxnId="{649450F7-5DFB-430F-9ADD-7B4205BE35EC}">
      <dgm:prSet/>
      <dgm:spPr/>
      <dgm:t>
        <a:bodyPr/>
        <a:lstStyle/>
        <a:p>
          <a:endParaRPr lang="en-IN"/>
        </a:p>
      </dgm:t>
    </dgm:pt>
    <dgm:pt modelId="{AF5A326A-ACC8-456C-B10C-34E62D8B1315}">
      <dgm:prSet phldrT="[Text]" custT="1"/>
      <dgm:spPr/>
      <dgm:t>
        <a:bodyPr/>
        <a:lstStyle/>
        <a:p>
          <a:r>
            <a:rPr lang="en-IN" sz="1600" dirty="0"/>
            <a:t>Using ideas outside your field?</a:t>
          </a:r>
        </a:p>
      </dgm:t>
    </dgm:pt>
    <dgm:pt modelId="{7401EDB6-1BB6-4849-B590-B97266CA3511}" type="parTrans" cxnId="{916A18DF-243C-4975-871A-1C72D068C140}">
      <dgm:prSet/>
      <dgm:spPr/>
      <dgm:t>
        <a:bodyPr/>
        <a:lstStyle/>
        <a:p>
          <a:endParaRPr lang="en-IN"/>
        </a:p>
      </dgm:t>
    </dgm:pt>
    <dgm:pt modelId="{5B3650CD-E72F-4B0C-940D-F24D2AA968BE}" type="sibTrans" cxnId="{916A18DF-243C-4975-871A-1C72D068C140}">
      <dgm:prSet/>
      <dgm:spPr/>
      <dgm:t>
        <a:bodyPr/>
        <a:lstStyle/>
        <a:p>
          <a:endParaRPr lang="en-IN"/>
        </a:p>
      </dgm:t>
    </dgm:pt>
    <dgm:pt modelId="{D6C62367-1719-4009-8910-CD2DE2F687C2}">
      <dgm:prSet phldrT="[Text]" custT="1"/>
      <dgm:spPr/>
      <dgm:t>
        <a:bodyPr/>
        <a:lstStyle/>
        <a:p>
          <a:r>
            <a:rPr lang="en-IN" sz="1600" dirty="0"/>
            <a:t>To another market/ situation?</a:t>
          </a:r>
        </a:p>
      </dgm:t>
    </dgm:pt>
    <dgm:pt modelId="{07060F9F-718A-436E-BFC6-9F5DAD5E7650}" type="parTrans" cxnId="{0B06B9BE-6374-45A3-9F8C-0DDA9170141D}">
      <dgm:prSet/>
      <dgm:spPr/>
      <dgm:t>
        <a:bodyPr/>
        <a:lstStyle/>
        <a:p>
          <a:endParaRPr lang="en-IN"/>
        </a:p>
      </dgm:t>
    </dgm:pt>
    <dgm:pt modelId="{2C5DF08C-741B-4F3C-93BB-539B0FFFD9CC}" type="sibTrans" cxnId="{0B06B9BE-6374-45A3-9F8C-0DDA9170141D}">
      <dgm:prSet/>
      <dgm:spPr/>
      <dgm:t>
        <a:bodyPr/>
        <a:lstStyle/>
        <a:p>
          <a:endParaRPr lang="en-IN"/>
        </a:p>
      </dgm:t>
    </dgm:pt>
    <dgm:pt modelId="{38ECA051-7E43-40FD-87F9-ACFAA22741DB}">
      <dgm:prSet phldrT="[Text]" custT="1"/>
      <dgm:spPr/>
      <dgm:t>
        <a:bodyPr/>
        <a:lstStyle/>
        <a:p>
          <a:r>
            <a:rPr lang="en-IN" sz="1600" dirty="0"/>
            <a:t>M – MODIFY/ MAGNIFY</a:t>
          </a:r>
        </a:p>
      </dgm:t>
    </dgm:pt>
    <dgm:pt modelId="{DC99481B-721B-4210-8349-5885CDD148AA}" type="parTrans" cxnId="{30E9F338-BAA3-46CF-9BF7-E6FAA000E483}">
      <dgm:prSet/>
      <dgm:spPr/>
      <dgm:t>
        <a:bodyPr/>
        <a:lstStyle/>
        <a:p>
          <a:endParaRPr lang="en-IN"/>
        </a:p>
      </dgm:t>
    </dgm:pt>
    <dgm:pt modelId="{DD920BAC-1B08-4126-89AD-2E56D4B84E92}" type="sibTrans" cxnId="{30E9F338-BAA3-46CF-9BF7-E6FAA000E483}">
      <dgm:prSet/>
      <dgm:spPr/>
      <dgm:t>
        <a:bodyPr/>
        <a:lstStyle/>
        <a:p>
          <a:endParaRPr lang="en-IN"/>
        </a:p>
      </dgm:t>
    </dgm:pt>
    <dgm:pt modelId="{8C72FBAA-01C0-4933-9492-91A7341C4F27}">
      <dgm:prSet phldrT="[Text]" custT="1"/>
      <dgm:spPr/>
      <dgm:t>
        <a:bodyPr/>
        <a:lstStyle/>
        <a:p>
          <a:r>
            <a:rPr lang="en-IN" sz="1600" dirty="0"/>
            <a:t>Features/stores?</a:t>
          </a:r>
        </a:p>
      </dgm:t>
    </dgm:pt>
    <dgm:pt modelId="{E28292DF-4E7B-4B7D-BD82-482F1B0F8D80}" type="parTrans" cxnId="{C3781F82-65DF-41E0-A1F9-EDAA5C4B1AD0}">
      <dgm:prSet/>
      <dgm:spPr/>
      <dgm:t>
        <a:bodyPr/>
        <a:lstStyle/>
        <a:p>
          <a:endParaRPr lang="en-IN"/>
        </a:p>
      </dgm:t>
    </dgm:pt>
    <dgm:pt modelId="{EA24DCE6-68B5-47A4-8467-805AEBFC3597}" type="sibTrans" cxnId="{C3781F82-65DF-41E0-A1F9-EDAA5C4B1AD0}">
      <dgm:prSet/>
      <dgm:spPr/>
      <dgm:t>
        <a:bodyPr/>
        <a:lstStyle/>
        <a:p>
          <a:endParaRPr lang="en-IN"/>
        </a:p>
      </dgm:t>
    </dgm:pt>
    <dgm:pt modelId="{FD418837-CD93-47DF-B99F-6933B15A9B5D}">
      <dgm:prSet phldrT="[Text]" custT="1"/>
      <dgm:spPr/>
      <dgm:t>
        <a:bodyPr/>
        <a:lstStyle/>
        <a:p>
          <a:r>
            <a:rPr lang="en-IN" sz="1600" dirty="0"/>
            <a:t>Physical qualities?</a:t>
          </a:r>
        </a:p>
      </dgm:t>
    </dgm:pt>
    <dgm:pt modelId="{4CF2CC10-3E25-4CDC-8C1F-FF96C5D98A79}" type="parTrans" cxnId="{D7F2E654-B900-454D-B01A-00BA022BA5C9}">
      <dgm:prSet/>
      <dgm:spPr/>
      <dgm:t>
        <a:bodyPr/>
        <a:lstStyle/>
        <a:p>
          <a:endParaRPr lang="en-IN"/>
        </a:p>
      </dgm:t>
    </dgm:pt>
    <dgm:pt modelId="{0B1BBD02-4B9F-4143-A178-232CAA4C03E5}" type="sibTrans" cxnId="{D7F2E654-B900-454D-B01A-00BA022BA5C9}">
      <dgm:prSet/>
      <dgm:spPr/>
      <dgm:t>
        <a:bodyPr/>
        <a:lstStyle/>
        <a:p>
          <a:endParaRPr lang="en-IN"/>
        </a:p>
      </dgm:t>
    </dgm:pt>
    <dgm:pt modelId="{52E6F065-78C8-4A46-9F84-D76241814DB5}">
      <dgm:prSet phldrT="[Text]" custT="1"/>
      <dgm:spPr/>
      <dgm:t>
        <a:bodyPr/>
        <a:lstStyle/>
        <a:p>
          <a:r>
            <a:rPr lang="en-IN" sz="1600" dirty="0"/>
            <a:t>Size/duration/pricing?</a:t>
          </a:r>
        </a:p>
      </dgm:t>
    </dgm:pt>
    <dgm:pt modelId="{6C9BE3F2-CDAD-4C77-BF85-58C419D30DFB}" type="parTrans" cxnId="{86E3BDC7-901F-45BE-8BC7-B3226208CF08}">
      <dgm:prSet/>
      <dgm:spPr/>
      <dgm:t>
        <a:bodyPr/>
        <a:lstStyle/>
        <a:p>
          <a:endParaRPr lang="en-IN"/>
        </a:p>
      </dgm:t>
    </dgm:pt>
    <dgm:pt modelId="{C74A028A-1656-44AB-829F-F3EBFCC49E6A}" type="sibTrans" cxnId="{86E3BDC7-901F-45BE-8BC7-B3226208CF08}">
      <dgm:prSet/>
      <dgm:spPr/>
      <dgm:t>
        <a:bodyPr/>
        <a:lstStyle/>
        <a:p>
          <a:endParaRPr lang="en-IN"/>
        </a:p>
      </dgm:t>
    </dgm:pt>
    <dgm:pt modelId="{35F60C90-CBBF-4FFF-907C-2D1799648433}">
      <dgm:prSet phldrT="[Text]" custT="1"/>
      <dgm:spPr/>
      <dgm:t>
        <a:bodyPr/>
        <a:lstStyle/>
        <a:p>
          <a:r>
            <a:rPr lang="en-IN" sz="1600" dirty="0"/>
            <a:t>Frequency?</a:t>
          </a:r>
        </a:p>
      </dgm:t>
    </dgm:pt>
    <dgm:pt modelId="{294E4705-FEB7-4BAF-B004-FC6255E265EF}" type="parTrans" cxnId="{92D211BE-477A-4134-A607-05E02892C2E9}">
      <dgm:prSet/>
      <dgm:spPr/>
      <dgm:t>
        <a:bodyPr/>
        <a:lstStyle/>
        <a:p>
          <a:endParaRPr lang="en-IN"/>
        </a:p>
      </dgm:t>
    </dgm:pt>
    <dgm:pt modelId="{17573FF6-CE0B-4DA0-92B3-FF1B0313E86F}" type="sibTrans" cxnId="{92D211BE-477A-4134-A607-05E02892C2E9}">
      <dgm:prSet/>
      <dgm:spPr/>
      <dgm:t>
        <a:bodyPr/>
        <a:lstStyle/>
        <a:p>
          <a:endParaRPr lang="en-IN"/>
        </a:p>
      </dgm:t>
    </dgm:pt>
    <dgm:pt modelId="{2BC49AAF-87AD-45A2-97B4-A48BCFFD18AF}">
      <dgm:prSet phldrT="[Text]" custT="1"/>
      <dgm:spPr/>
      <dgm:t>
        <a:bodyPr/>
        <a:lstStyle/>
        <a:p>
          <a:r>
            <a:rPr lang="en-IN" sz="1600" dirty="0"/>
            <a:t>P- PUT TO ANOTHER USE</a:t>
          </a:r>
        </a:p>
      </dgm:t>
    </dgm:pt>
    <dgm:pt modelId="{D727AAEE-7392-4C58-BE32-D8DBA5DE0AA3}" type="parTrans" cxnId="{FC8FD808-A391-4043-BDA4-EF854B9C47F2}">
      <dgm:prSet/>
      <dgm:spPr/>
      <dgm:t>
        <a:bodyPr/>
        <a:lstStyle/>
        <a:p>
          <a:endParaRPr lang="en-IN"/>
        </a:p>
      </dgm:t>
    </dgm:pt>
    <dgm:pt modelId="{21FA15DC-0165-4B01-88FE-01E2131BA095}" type="sibTrans" cxnId="{FC8FD808-A391-4043-BDA4-EF854B9C47F2}">
      <dgm:prSet/>
      <dgm:spPr/>
      <dgm:t>
        <a:bodyPr/>
        <a:lstStyle/>
        <a:p>
          <a:endParaRPr lang="en-IN"/>
        </a:p>
      </dgm:t>
    </dgm:pt>
    <dgm:pt modelId="{63E64DC5-93A6-445A-AD54-E5958D74D895}">
      <dgm:prSet phldrT="[Text]" custT="1"/>
      <dgm:spPr/>
      <dgm:t>
        <a:bodyPr/>
        <a:lstStyle/>
        <a:p>
          <a:r>
            <a:rPr lang="en-IN" sz="1600" dirty="0"/>
            <a:t>For other users?</a:t>
          </a:r>
        </a:p>
      </dgm:t>
    </dgm:pt>
    <dgm:pt modelId="{8382C05D-611A-40D1-A5CE-98F39A97FCB0}" type="parTrans" cxnId="{5FABE047-A555-4171-ADB2-77C17EB6C9B4}">
      <dgm:prSet/>
      <dgm:spPr/>
      <dgm:t>
        <a:bodyPr/>
        <a:lstStyle/>
        <a:p>
          <a:endParaRPr lang="en-IN"/>
        </a:p>
      </dgm:t>
    </dgm:pt>
    <dgm:pt modelId="{659BAC30-CDE8-41DC-AEDF-1545DBB80343}" type="sibTrans" cxnId="{5FABE047-A555-4171-ADB2-77C17EB6C9B4}">
      <dgm:prSet/>
      <dgm:spPr/>
      <dgm:t>
        <a:bodyPr/>
        <a:lstStyle/>
        <a:p>
          <a:endParaRPr lang="en-IN"/>
        </a:p>
      </dgm:t>
    </dgm:pt>
    <dgm:pt modelId="{6CC60ABB-0929-4BDE-BB17-A9E992423E7B}">
      <dgm:prSet phldrT="[Text]" custT="1"/>
      <dgm:spPr/>
      <dgm:t>
        <a:bodyPr/>
        <a:lstStyle/>
        <a:p>
          <a:r>
            <a:rPr lang="en-IN" sz="1600" dirty="0"/>
            <a:t>To solve other problems?</a:t>
          </a:r>
        </a:p>
      </dgm:t>
    </dgm:pt>
    <dgm:pt modelId="{AB9A7927-3844-4B01-B877-8AD6CE29F1D6}" type="parTrans" cxnId="{330BA90A-9B8E-4B4D-8C8C-F56FF4BBEEAC}">
      <dgm:prSet/>
      <dgm:spPr/>
      <dgm:t>
        <a:bodyPr/>
        <a:lstStyle/>
        <a:p>
          <a:endParaRPr lang="en-IN"/>
        </a:p>
      </dgm:t>
    </dgm:pt>
    <dgm:pt modelId="{13C36DBC-9717-48C9-A2E3-841AD8191F24}" type="sibTrans" cxnId="{330BA90A-9B8E-4B4D-8C8C-F56FF4BBEEAC}">
      <dgm:prSet/>
      <dgm:spPr/>
      <dgm:t>
        <a:bodyPr/>
        <a:lstStyle/>
        <a:p>
          <a:endParaRPr lang="en-IN"/>
        </a:p>
      </dgm:t>
    </dgm:pt>
    <dgm:pt modelId="{5825FCA4-239C-46AC-A608-C93F23FD172C}">
      <dgm:prSet phldrT="[Text]" custT="1"/>
      <dgm:spPr/>
      <dgm:t>
        <a:bodyPr/>
        <a:lstStyle/>
        <a:p>
          <a:r>
            <a:rPr lang="en-IN" sz="1600" dirty="0"/>
            <a:t>Using the by-products?</a:t>
          </a:r>
        </a:p>
      </dgm:t>
    </dgm:pt>
    <dgm:pt modelId="{8F4904F8-7D56-4DCC-A526-EA83D162C3C3}" type="parTrans" cxnId="{508B42F3-D135-465E-8A3E-35D83A426BB5}">
      <dgm:prSet/>
      <dgm:spPr/>
      <dgm:t>
        <a:bodyPr/>
        <a:lstStyle/>
        <a:p>
          <a:endParaRPr lang="en-IN"/>
        </a:p>
      </dgm:t>
    </dgm:pt>
    <dgm:pt modelId="{34E48F76-CDCE-48CA-9A76-91889DCEDD97}" type="sibTrans" cxnId="{508B42F3-D135-465E-8A3E-35D83A426BB5}">
      <dgm:prSet/>
      <dgm:spPr/>
      <dgm:t>
        <a:bodyPr/>
        <a:lstStyle/>
        <a:p>
          <a:endParaRPr lang="en-IN"/>
        </a:p>
      </dgm:t>
    </dgm:pt>
    <dgm:pt modelId="{A43AA4D4-1A42-41F1-94FB-2D29440A909E}">
      <dgm:prSet phldrT="[Text]" custT="1"/>
      <dgm:spPr/>
      <dgm:t>
        <a:bodyPr/>
        <a:lstStyle/>
        <a:p>
          <a:r>
            <a:rPr lang="en-IN" sz="1600" dirty="0"/>
            <a:t>To work elsewhere?</a:t>
          </a:r>
        </a:p>
      </dgm:t>
    </dgm:pt>
    <dgm:pt modelId="{2C92659A-425A-42B7-94E3-8D4236B44BA5}" type="parTrans" cxnId="{B4678A93-7EFE-4BF5-B938-E15BCB683DF4}">
      <dgm:prSet/>
      <dgm:spPr/>
      <dgm:t>
        <a:bodyPr/>
        <a:lstStyle/>
        <a:p>
          <a:endParaRPr lang="en-IN"/>
        </a:p>
      </dgm:t>
    </dgm:pt>
    <dgm:pt modelId="{57DBFDAB-5DD0-4C74-8A98-C60D8E62DD98}" type="sibTrans" cxnId="{B4678A93-7EFE-4BF5-B938-E15BCB683DF4}">
      <dgm:prSet/>
      <dgm:spPr/>
      <dgm:t>
        <a:bodyPr/>
        <a:lstStyle/>
        <a:p>
          <a:endParaRPr lang="en-IN"/>
        </a:p>
      </dgm:t>
    </dgm:pt>
    <dgm:pt modelId="{D808882D-2F3D-4F3D-86CE-21C9BBA3BF3E}">
      <dgm:prSet phldrT="[Text]" custT="1"/>
      <dgm:spPr/>
      <dgm:t>
        <a:bodyPr/>
        <a:lstStyle/>
        <a:p>
          <a:r>
            <a:rPr lang="en-IN" sz="1600" dirty="0"/>
            <a:t>E-</a:t>
          </a:r>
        </a:p>
        <a:p>
          <a:r>
            <a:rPr lang="en-IN" sz="1600" dirty="0"/>
            <a:t>ELIMINATE</a:t>
          </a:r>
        </a:p>
      </dgm:t>
    </dgm:pt>
    <dgm:pt modelId="{2FC0BA29-B311-4306-AFA7-BE8D9128099D}" type="parTrans" cxnId="{F6DBF7AD-A361-44B8-83A1-6C49DBCF96AD}">
      <dgm:prSet/>
      <dgm:spPr/>
      <dgm:t>
        <a:bodyPr/>
        <a:lstStyle/>
        <a:p>
          <a:endParaRPr lang="en-IN"/>
        </a:p>
      </dgm:t>
    </dgm:pt>
    <dgm:pt modelId="{B21BF9C9-B53D-4E4D-8906-884AD0CD8F79}" type="sibTrans" cxnId="{F6DBF7AD-A361-44B8-83A1-6C49DBCF96AD}">
      <dgm:prSet/>
      <dgm:spPr/>
      <dgm:t>
        <a:bodyPr/>
        <a:lstStyle/>
        <a:p>
          <a:endParaRPr lang="en-IN"/>
        </a:p>
      </dgm:t>
    </dgm:pt>
    <dgm:pt modelId="{98A08F27-8EF4-4E9B-8F58-847C3649792E}">
      <dgm:prSet phldrT="[Text]" custT="1"/>
      <dgm:spPr/>
      <dgm:t>
        <a:bodyPr/>
        <a:lstStyle/>
        <a:p>
          <a:r>
            <a:rPr lang="en-IN" sz="1600" dirty="0"/>
            <a:t>How to simplify?</a:t>
          </a:r>
        </a:p>
      </dgm:t>
    </dgm:pt>
    <dgm:pt modelId="{8B80F079-074B-43CB-8ED4-3BF0586DBC92}" type="parTrans" cxnId="{769E732D-2FAD-4BF5-B353-A668F23AF69B}">
      <dgm:prSet/>
      <dgm:spPr/>
      <dgm:t>
        <a:bodyPr/>
        <a:lstStyle/>
        <a:p>
          <a:endParaRPr lang="en-IN"/>
        </a:p>
      </dgm:t>
    </dgm:pt>
    <dgm:pt modelId="{01C2AC16-5322-4AFC-91C8-9A5A1E72DCD3}" type="sibTrans" cxnId="{769E732D-2FAD-4BF5-B353-A668F23AF69B}">
      <dgm:prSet/>
      <dgm:spPr/>
      <dgm:t>
        <a:bodyPr/>
        <a:lstStyle/>
        <a:p>
          <a:endParaRPr lang="en-IN"/>
        </a:p>
      </dgm:t>
    </dgm:pt>
    <dgm:pt modelId="{0AB65E62-51F6-402A-9B12-81C834784861}">
      <dgm:prSet phldrT="[Text]" custT="1"/>
      <dgm:spPr/>
      <dgm:t>
        <a:bodyPr/>
        <a:lstStyle/>
        <a:p>
          <a:r>
            <a:rPr lang="en-IN" sz="1600" dirty="0"/>
            <a:t>What are non-essentials?</a:t>
          </a:r>
        </a:p>
      </dgm:t>
    </dgm:pt>
    <dgm:pt modelId="{35E5A0CA-751E-4D06-A2C8-A2B8CE48D579}" type="parTrans" cxnId="{C2436B4E-D0AA-446A-A02A-638A9F45D074}">
      <dgm:prSet/>
      <dgm:spPr/>
      <dgm:t>
        <a:bodyPr/>
        <a:lstStyle/>
        <a:p>
          <a:endParaRPr lang="en-IN"/>
        </a:p>
      </dgm:t>
    </dgm:pt>
    <dgm:pt modelId="{50040FCD-7CFF-40A4-8670-D6E101BD6CBB}" type="sibTrans" cxnId="{C2436B4E-D0AA-446A-A02A-638A9F45D074}">
      <dgm:prSet/>
      <dgm:spPr/>
      <dgm:t>
        <a:bodyPr/>
        <a:lstStyle/>
        <a:p>
          <a:endParaRPr lang="en-IN"/>
        </a:p>
      </dgm:t>
    </dgm:pt>
    <dgm:pt modelId="{0A959CA1-6274-44F7-9CD4-CBB270B41218}">
      <dgm:prSet phldrT="[Text]" custT="1"/>
      <dgm:spPr/>
      <dgm:t>
        <a:bodyPr/>
        <a:lstStyle/>
        <a:p>
          <a:r>
            <a:rPr lang="en-IN" sz="1600" dirty="0"/>
            <a:t>Make it smaller?</a:t>
          </a:r>
        </a:p>
      </dgm:t>
    </dgm:pt>
    <dgm:pt modelId="{0F9ADAD8-1190-4E13-BD77-1B1475F8531C}" type="parTrans" cxnId="{966E048B-F632-4337-8A6A-6A7AE4C5ED80}">
      <dgm:prSet/>
      <dgm:spPr/>
      <dgm:t>
        <a:bodyPr/>
        <a:lstStyle/>
        <a:p>
          <a:endParaRPr lang="en-IN"/>
        </a:p>
      </dgm:t>
    </dgm:pt>
    <dgm:pt modelId="{85C33466-A071-4115-82DB-0CE2F278B012}" type="sibTrans" cxnId="{966E048B-F632-4337-8A6A-6A7AE4C5ED80}">
      <dgm:prSet/>
      <dgm:spPr/>
      <dgm:t>
        <a:bodyPr/>
        <a:lstStyle/>
        <a:p>
          <a:endParaRPr lang="en-IN"/>
        </a:p>
      </dgm:t>
    </dgm:pt>
    <dgm:pt modelId="{B9765627-75A3-42D4-AB20-14D102BA8ADA}">
      <dgm:prSet phldrT="[Text]" custT="1"/>
      <dgm:spPr/>
      <dgm:t>
        <a:bodyPr/>
        <a:lstStyle/>
        <a:p>
          <a:r>
            <a:rPr lang="en-IN" sz="1600" dirty="0"/>
            <a:t>Reduce cost/time/ effort?</a:t>
          </a:r>
        </a:p>
      </dgm:t>
    </dgm:pt>
    <dgm:pt modelId="{D9905444-129B-4D15-9EA9-B12274F33A24}" type="parTrans" cxnId="{CC496CF5-B47F-4ABB-9CBE-C83FCFC9D184}">
      <dgm:prSet/>
      <dgm:spPr/>
      <dgm:t>
        <a:bodyPr/>
        <a:lstStyle/>
        <a:p>
          <a:endParaRPr lang="en-IN"/>
        </a:p>
      </dgm:t>
    </dgm:pt>
    <dgm:pt modelId="{A25F232B-F427-4945-98C2-823DE7DBB413}" type="sibTrans" cxnId="{CC496CF5-B47F-4ABB-9CBE-C83FCFC9D184}">
      <dgm:prSet/>
      <dgm:spPr/>
      <dgm:t>
        <a:bodyPr/>
        <a:lstStyle/>
        <a:p>
          <a:endParaRPr lang="en-IN"/>
        </a:p>
      </dgm:t>
    </dgm:pt>
    <dgm:pt modelId="{BD9C1476-45C8-4554-96C6-3A9CB55E7610}">
      <dgm:prSet phldrT="[Text]" custT="1"/>
      <dgm:spPr/>
      <dgm:t>
        <a:bodyPr/>
        <a:lstStyle/>
        <a:p>
          <a:r>
            <a:rPr lang="en-IN" sz="1600" dirty="0"/>
            <a:t>R- REVERSE/ REARRANGE</a:t>
          </a:r>
        </a:p>
      </dgm:t>
    </dgm:pt>
    <dgm:pt modelId="{8AC1B6DC-FF02-4B6C-9C78-30742C8E8502}" type="parTrans" cxnId="{2E606B2E-A812-4619-A3B8-EB0AED53AB99}">
      <dgm:prSet/>
      <dgm:spPr/>
      <dgm:t>
        <a:bodyPr/>
        <a:lstStyle/>
        <a:p>
          <a:endParaRPr lang="en-IN"/>
        </a:p>
      </dgm:t>
    </dgm:pt>
    <dgm:pt modelId="{348591E2-A3BE-4536-8758-743EAF38CB4C}" type="sibTrans" cxnId="{2E606B2E-A812-4619-A3B8-EB0AED53AB99}">
      <dgm:prSet/>
      <dgm:spPr/>
      <dgm:t>
        <a:bodyPr/>
        <a:lstStyle/>
        <a:p>
          <a:endParaRPr lang="en-IN"/>
        </a:p>
      </dgm:t>
    </dgm:pt>
    <dgm:pt modelId="{3A3B689C-4C6C-47C9-80DC-CA37B6DD7EFD}">
      <dgm:prSet phldrT="[Text]" custT="1"/>
      <dgm:spPr/>
      <dgm:t>
        <a:bodyPr/>
        <a:lstStyle/>
        <a:p>
          <a:r>
            <a:rPr lang="en-IN" sz="1600" dirty="0"/>
            <a:t>Interchange components?</a:t>
          </a:r>
        </a:p>
      </dgm:t>
    </dgm:pt>
    <dgm:pt modelId="{A412F847-2F79-4820-9697-2728B083644C}" type="parTrans" cxnId="{90F73C35-220B-4A0B-8FD1-4C2E6A232348}">
      <dgm:prSet/>
      <dgm:spPr/>
      <dgm:t>
        <a:bodyPr/>
        <a:lstStyle/>
        <a:p>
          <a:endParaRPr lang="en-IN"/>
        </a:p>
      </dgm:t>
    </dgm:pt>
    <dgm:pt modelId="{7CD6ABA2-814C-41A6-A1AC-A8B8BCD746FD}" type="sibTrans" cxnId="{90F73C35-220B-4A0B-8FD1-4C2E6A232348}">
      <dgm:prSet/>
      <dgm:spPr/>
      <dgm:t>
        <a:bodyPr/>
        <a:lstStyle/>
        <a:p>
          <a:endParaRPr lang="en-IN"/>
        </a:p>
      </dgm:t>
    </dgm:pt>
    <dgm:pt modelId="{1894083F-CD36-4058-BA9B-B47936570C5E}">
      <dgm:prSet phldrT="[Text]" custT="1"/>
      <dgm:spPr/>
      <dgm:t>
        <a:bodyPr/>
        <a:lstStyle/>
        <a:p>
          <a:r>
            <a:rPr lang="en-IN" sz="1600" dirty="0"/>
            <a:t>Use another order?</a:t>
          </a:r>
        </a:p>
      </dgm:t>
    </dgm:pt>
    <dgm:pt modelId="{A08BD1A9-9E55-4C25-AEEA-B2A92F929650}" type="parTrans" cxnId="{E74B0BF5-6E16-4FB5-BC6B-7E1D18E69B31}">
      <dgm:prSet/>
      <dgm:spPr/>
      <dgm:t>
        <a:bodyPr/>
        <a:lstStyle/>
        <a:p>
          <a:endParaRPr lang="en-IN"/>
        </a:p>
      </dgm:t>
    </dgm:pt>
    <dgm:pt modelId="{131FC31C-A2FE-4297-BC22-ECF1ED2707AB}" type="sibTrans" cxnId="{E74B0BF5-6E16-4FB5-BC6B-7E1D18E69B31}">
      <dgm:prSet/>
      <dgm:spPr/>
      <dgm:t>
        <a:bodyPr/>
        <a:lstStyle/>
        <a:p>
          <a:endParaRPr lang="en-IN"/>
        </a:p>
      </dgm:t>
    </dgm:pt>
    <dgm:pt modelId="{2AA3D519-BE7B-41C3-AAE3-6D6A8952DC22}">
      <dgm:prSet phldrT="[Text]" custT="1"/>
      <dgm:spPr/>
      <dgm:t>
        <a:bodyPr/>
        <a:lstStyle/>
        <a:p>
          <a:r>
            <a:rPr lang="en-IN" sz="1600" dirty="0"/>
            <a:t>Reverse everything?</a:t>
          </a:r>
        </a:p>
      </dgm:t>
    </dgm:pt>
    <dgm:pt modelId="{2BBDEAEC-8BCF-4925-AF0E-0DC9749935B7}" type="parTrans" cxnId="{B480A31E-B738-4642-B3F7-54FAC29EFA13}">
      <dgm:prSet/>
      <dgm:spPr/>
      <dgm:t>
        <a:bodyPr/>
        <a:lstStyle/>
        <a:p>
          <a:endParaRPr lang="en-IN"/>
        </a:p>
      </dgm:t>
    </dgm:pt>
    <dgm:pt modelId="{0195B8E2-C668-42C7-9269-FFB3F055E3AE}" type="sibTrans" cxnId="{B480A31E-B738-4642-B3F7-54FAC29EFA13}">
      <dgm:prSet/>
      <dgm:spPr/>
      <dgm:t>
        <a:bodyPr/>
        <a:lstStyle/>
        <a:p>
          <a:endParaRPr lang="en-IN"/>
        </a:p>
      </dgm:t>
    </dgm:pt>
    <dgm:pt modelId="{22927317-68B1-4D28-957F-A710E50ABFFD}">
      <dgm:prSet phldrT="[Text]" custT="1"/>
      <dgm:spPr/>
      <dgm:t>
        <a:bodyPr/>
        <a:lstStyle/>
        <a:p>
          <a:r>
            <a:rPr lang="en-IN" sz="1600" dirty="0"/>
            <a:t>Exchange roles?</a:t>
          </a:r>
        </a:p>
      </dgm:t>
    </dgm:pt>
    <dgm:pt modelId="{90F69A6F-6049-4BAF-B6B1-7EE471B29891}" type="parTrans" cxnId="{4D288655-C254-437C-B495-9E50327D7715}">
      <dgm:prSet/>
      <dgm:spPr/>
      <dgm:t>
        <a:bodyPr/>
        <a:lstStyle/>
        <a:p>
          <a:endParaRPr lang="en-IN"/>
        </a:p>
      </dgm:t>
    </dgm:pt>
    <dgm:pt modelId="{F21890CA-944F-43D6-A407-9FF698DC0459}" type="sibTrans" cxnId="{4D288655-C254-437C-B495-9E50327D7715}">
      <dgm:prSet/>
      <dgm:spPr/>
      <dgm:t>
        <a:bodyPr/>
        <a:lstStyle/>
        <a:p>
          <a:endParaRPr lang="en-IN"/>
        </a:p>
      </dgm:t>
    </dgm:pt>
    <dgm:pt modelId="{5D26FDCC-5E52-4B6D-9AA5-5450BD5FA0B0}" type="pres">
      <dgm:prSet presAssocID="{8064B55C-C819-4193-98DC-74E4971D390A}" presName="Name0" presStyleCnt="0">
        <dgm:presLayoutVars>
          <dgm:dir/>
          <dgm:animLvl val="lvl"/>
          <dgm:resizeHandles val="exact"/>
        </dgm:presLayoutVars>
      </dgm:prSet>
      <dgm:spPr/>
    </dgm:pt>
    <dgm:pt modelId="{B709996C-E579-40CD-A681-819C34622B96}" type="pres">
      <dgm:prSet presAssocID="{E54876C5-547D-4FCA-8FF2-3FC6DA0C0CB7}" presName="composite" presStyleCnt="0"/>
      <dgm:spPr/>
    </dgm:pt>
    <dgm:pt modelId="{F129BC40-3DA7-4238-892B-767ED29DEE72}" type="pres">
      <dgm:prSet presAssocID="{E54876C5-547D-4FCA-8FF2-3FC6DA0C0CB7}" presName="parTx" presStyleLbl="alignNode1" presStyleIdx="0" presStyleCnt="7">
        <dgm:presLayoutVars>
          <dgm:chMax val="0"/>
          <dgm:chPref val="0"/>
          <dgm:bulletEnabled val="1"/>
        </dgm:presLayoutVars>
      </dgm:prSet>
      <dgm:spPr/>
    </dgm:pt>
    <dgm:pt modelId="{3CE1EC1C-790B-43E0-8B46-373CF2C720E4}" type="pres">
      <dgm:prSet presAssocID="{E54876C5-547D-4FCA-8FF2-3FC6DA0C0CB7}" presName="desTx" presStyleLbl="alignAccFollowNode1" presStyleIdx="0" presStyleCnt="7">
        <dgm:presLayoutVars>
          <dgm:bulletEnabled val="1"/>
        </dgm:presLayoutVars>
      </dgm:prSet>
      <dgm:spPr/>
    </dgm:pt>
    <dgm:pt modelId="{302DEBBF-01CD-47C2-B7B1-3C9E73612561}" type="pres">
      <dgm:prSet presAssocID="{6979026C-18C0-4174-A732-92BD788D4AB8}" presName="space" presStyleCnt="0"/>
      <dgm:spPr/>
    </dgm:pt>
    <dgm:pt modelId="{9EB63439-2E19-4663-BC2D-8FC5967A540E}" type="pres">
      <dgm:prSet presAssocID="{938A5C0F-163F-4DD2-BF9A-24FC18CCAE8C}" presName="composite" presStyleCnt="0"/>
      <dgm:spPr/>
    </dgm:pt>
    <dgm:pt modelId="{3D47A6BC-C023-4985-9649-D083866EA5EF}" type="pres">
      <dgm:prSet presAssocID="{938A5C0F-163F-4DD2-BF9A-24FC18CCAE8C}" presName="parTx" presStyleLbl="alignNode1" presStyleIdx="1" presStyleCnt="7">
        <dgm:presLayoutVars>
          <dgm:chMax val="0"/>
          <dgm:chPref val="0"/>
          <dgm:bulletEnabled val="1"/>
        </dgm:presLayoutVars>
      </dgm:prSet>
      <dgm:spPr/>
    </dgm:pt>
    <dgm:pt modelId="{2F5891F1-8C32-4E63-850E-1B0C0059CF51}" type="pres">
      <dgm:prSet presAssocID="{938A5C0F-163F-4DD2-BF9A-24FC18CCAE8C}" presName="desTx" presStyleLbl="alignAccFollowNode1" presStyleIdx="1" presStyleCnt="7">
        <dgm:presLayoutVars>
          <dgm:bulletEnabled val="1"/>
        </dgm:presLayoutVars>
      </dgm:prSet>
      <dgm:spPr/>
    </dgm:pt>
    <dgm:pt modelId="{B6287A27-4D00-441B-888B-143AEC93C7B9}" type="pres">
      <dgm:prSet presAssocID="{1886411C-DA99-4CE1-B8CB-774FCE60E8EF}" presName="space" presStyleCnt="0"/>
      <dgm:spPr/>
    </dgm:pt>
    <dgm:pt modelId="{E8163858-482D-4B18-BC04-860F551F6FE1}" type="pres">
      <dgm:prSet presAssocID="{60765EC1-3D70-42C3-9257-1EB368BEEDF5}" presName="composite" presStyleCnt="0"/>
      <dgm:spPr/>
    </dgm:pt>
    <dgm:pt modelId="{D76CDF09-8CD3-4B4E-ABD3-DE5C26A90D77}" type="pres">
      <dgm:prSet presAssocID="{60765EC1-3D70-42C3-9257-1EB368BEEDF5}" presName="parTx" presStyleLbl="alignNode1" presStyleIdx="2" presStyleCnt="7">
        <dgm:presLayoutVars>
          <dgm:chMax val="0"/>
          <dgm:chPref val="0"/>
          <dgm:bulletEnabled val="1"/>
        </dgm:presLayoutVars>
      </dgm:prSet>
      <dgm:spPr/>
    </dgm:pt>
    <dgm:pt modelId="{763BB3E1-6D6C-45D1-89AC-F4965450BF95}" type="pres">
      <dgm:prSet presAssocID="{60765EC1-3D70-42C3-9257-1EB368BEEDF5}" presName="desTx" presStyleLbl="alignAccFollowNode1" presStyleIdx="2" presStyleCnt="7">
        <dgm:presLayoutVars>
          <dgm:bulletEnabled val="1"/>
        </dgm:presLayoutVars>
      </dgm:prSet>
      <dgm:spPr/>
    </dgm:pt>
    <dgm:pt modelId="{92C40FEE-69F3-4E7F-9CD9-CA958B27B584}" type="pres">
      <dgm:prSet presAssocID="{DCAD3FFB-2AD2-41C6-9855-11CA4C77169B}" presName="space" presStyleCnt="0"/>
      <dgm:spPr/>
    </dgm:pt>
    <dgm:pt modelId="{828E8AB5-6B4C-4F3C-8861-57DE6047D4C8}" type="pres">
      <dgm:prSet presAssocID="{38ECA051-7E43-40FD-87F9-ACFAA22741DB}" presName="composite" presStyleCnt="0"/>
      <dgm:spPr/>
    </dgm:pt>
    <dgm:pt modelId="{B1D72960-18BB-42A0-BA69-2CEBD3587572}" type="pres">
      <dgm:prSet presAssocID="{38ECA051-7E43-40FD-87F9-ACFAA22741DB}" presName="parTx" presStyleLbl="alignNode1" presStyleIdx="3" presStyleCnt="7">
        <dgm:presLayoutVars>
          <dgm:chMax val="0"/>
          <dgm:chPref val="0"/>
          <dgm:bulletEnabled val="1"/>
        </dgm:presLayoutVars>
      </dgm:prSet>
      <dgm:spPr/>
    </dgm:pt>
    <dgm:pt modelId="{7C756B2D-9B4F-4889-83EE-6712F7EF6F42}" type="pres">
      <dgm:prSet presAssocID="{38ECA051-7E43-40FD-87F9-ACFAA22741DB}" presName="desTx" presStyleLbl="alignAccFollowNode1" presStyleIdx="3" presStyleCnt="7">
        <dgm:presLayoutVars>
          <dgm:bulletEnabled val="1"/>
        </dgm:presLayoutVars>
      </dgm:prSet>
      <dgm:spPr/>
    </dgm:pt>
    <dgm:pt modelId="{6FF010C2-9C82-4F3E-9055-DFD1C2F1EA36}" type="pres">
      <dgm:prSet presAssocID="{DD920BAC-1B08-4126-89AD-2E56D4B84E92}" presName="space" presStyleCnt="0"/>
      <dgm:spPr/>
    </dgm:pt>
    <dgm:pt modelId="{17764720-F1B4-4296-9CA5-E4124F7C93D0}" type="pres">
      <dgm:prSet presAssocID="{2BC49AAF-87AD-45A2-97B4-A48BCFFD18AF}" presName="composite" presStyleCnt="0"/>
      <dgm:spPr/>
    </dgm:pt>
    <dgm:pt modelId="{C1C2403B-713A-4295-B3C5-9751318BAFDE}" type="pres">
      <dgm:prSet presAssocID="{2BC49AAF-87AD-45A2-97B4-A48BCFFD18AF}" presName="parTx" presStyleLbl="alignNode1" presStyleIdx="4" presStyleCnt="7">
        <dgm:presLayoutVars>
          <dgm:chMax val="0"/>
          <dgm:chPref val="0"/>
          <dgm:bulletEnabled val="1"/>
        </dgm:presLayoutVars>
      </dgm:prSet>
      <dgm:spPr/>
    </dgm:pt>
    <dgm:pt modelId="{34AC621A-A403-46E5-92F4-6A94FF3F1A98}" type="pres">
      <dgm:prSet presAssocID="{2BC49AAF-87AD-45A2-97B4-A48BCFFD18AF}" presName="desTx" presStyleLbl="alignAccFollowNode1" presStyleIdx="4" presStyleCnt="7">
        <dgm:presLayoutVars>
          <dgm:bulletEnabled val="1"/>
        </dgm:presLayoutVars>
      </dgm:prSet>
      <dgm:spPr/>
    </dgm:pt>
    <dgm:pt modelId="{6C914624-F6EF-4F85-A198-9A2A78D33B4F}" type="pres">
      <dgm:prSet presAssocID="{21FA15DC-0165-4B01-88FE-01E2131BA095}" presName="space" presStyleCnt="0"/>
      <dgm:spPr/>
    </dgm:pt>
    <dgm:pt modelId="{4BB50A2E-1589-4742-861E-B96A4FEE526E}" type="pres">
      <dgm:prSet presAssocID="{D808882D-2F3D-4F3D-86CE-21C9BBA3BF3E}" presName="composite" presStyleCnt="0"/>
      <dgm:spPr/>
    </dgm:pt>
    <dgm:pt modelId="{C8D28BB7-41B9-4BF1-B76D-A758DE385750}" type="pres">
      <dgm:prSet presAssocID="{D808882D-2F3D-4F3D-86CE-21C9BBA3BF3E}" presName="parTx" presStyleLbl="alignNode1" presStyleIdx="5" presStyleCnt="7">
        <dgm:presLayoutVars>
          <dgm:chMax val="0"/>
          <dgm:chPref val="0"/>
          <dgm:bulletEnabled val="1"/>
        </dgm:presLayoutVars>
      </dgm:prSet>
      <dgm:spPr/>
    </dgm:pt>
    <dgm:pt modelId="{C0C7A67C-B4FD-4C4D-A48A-7CBFC333C903}" type="pres">
      <dgm:prSet presAssocID="{D808882D-2F3D-4F3D-86CE-21C9BBA3BF3E}" presName="desTx" presStyleLbl="alignAccFollowNode1" presStyleIdx="5" presStyleCnt="7">
        <dgm:presLayoutVars>
          <dgm:bulletEnabled val="1"/>
        </dgm:presLayoutVars>
      </dgm:prSet>
      <dgm:spPr/>
    </dgm:pt>
    <dgm:pt modelId="{4D34BB8F-1971-49E9-9EC4-9761A4F7589F}" type="pres">
      <dgm:prSet presAssocID="{B21BF9C9-B53D-4E4D-8906-884AD0CD8F79}" presName="space" presStyleCnt="0"/>
      <dgm:spPr/>
    </dgm:pt>
    <dgm:pt modelId="{AECF6628-263B-4007-A1F3-5DED293F64AD}" type="pres">
      <dgm:prSet presAssocID="{BD9C1476-45C8-4554-96C6-3A9CB55E7610}" presName="composite" presStyleCnt="0"/>
      <dgm:spPr/>
    </dgm:pt>
    <dgm:pt modelId="{7B55D40E-D429-4CCF-9ECC-6897FCA6049D}" type="pres">
      <dgm:prSet presAssocID="{BD9C1476-45C8-4554-96C6-3A9CB55E7610}" presName="parTx" presStyleLbl="alignNode1" presStyleIdx="6" presStyleCnt="7">
        <dgm:presLayoutVars>
          <dgm:chMax val="0"/>
          <dgm:chPref val="0"/>
          <dgm:bulletEnabled val="1"/>
        </dgm:presLayoutVars>
      </dgm:prSet>
      <dgm:spPr/>
    </dgm:pt>
    <dgm:pt modelId="{67FFC2AA-74BB-4374-9D19-0F993A396322}" type="pres">
      <dgm:prSet presAssocID="{BD9C1476-45C8-4554-96C6-3A9CB55E7610}" presName="desTx" presStyleLbl="alignAccFollowNode1" presStyleIdx="6" presStyleCnt="7">
        <dgm:presLayoutVars>
          <dgm:bulletEnabled val="1"/>
        </dgm:presLayoutVars>
      </dgm:prSet>
      <dgm:spPr/>
    </dgm:pt>
  </dgm:ptLst>
  <dgm:cxnLst>
    <dgm:cxn modelId="{1250F602-B244-4C49-99C1-0386167DE0AC}" type="presOf" srcId="{7F69EBD8-CC6F-47F3-9622-D7B50366331F}" destId="{2F5891F1-8C32-4E63-850E-1B0C0059CF51}" srcOrd="0" destOrd="0" presId="urn:microsoft.com/office/officeart/2005/8/layout/hList1"/>
    <dgm:cxn modelId="{BBBB2605-970B-4561-BDDF-124482627FE3}" type="presOf" srcId="{938A5C0F-163F-4DD2-BF9A-24FC18CCAE8C}" destId="{3D47A6BC-C023-4985-9649-D083866EA5EF}" srcOrd="0" destOrd="0" presId="urn:microsoft.com/office/officeart/2005/8/layout/hList1"/>
    <dgm:cxn modelId="{FC8FD808-A391-4043-BDA4-EF854B9C47F2}" srcId="{8064B55C-C819-4193-98DC-74E4971D390A}" destId="{2BC49AAF-87AD-45A2-97B4-A48BCFFD18AF}" srcOrd="4" destOrd="0" parTransId="{D727AAEE-7392-4C58-BE32-D8DBA5DE0AA3}" sibTransId="{21FA15DC-0165-4B01-88FE-01E2131BA095}"/>
    <dgm:cxn modelId="{330BA90A-9B8E-4B4D-8C8C-F56FF4BBEEAC}" srcId="{2BC49AAF-87AD-45A2-97B4-A48BCFFD18AF}" destId="{6CC60ABB-0929-4BDE-BB17-A9E992423E7B}" srcOrd="1" destOrd="0" parTransId="{AB9A7927-3844-4B01-B877-8AD6CE29F1D6}" sibTransId="{13C36DBC-9717-48C9-A2E3-841AD8191F24}"/>
    <dgm:cxn modelId="{94978614-D814-4B3D-A1A3-C0BA0E99585D}" type="presOf" srcId="{2AA3D519-BE7B-41C3-AAE3-6D6A8952DC22}" destId="{67FFC2AA-74BB-4374-9D19-0F993A396322}" srcOrd="0" destOrd="2" presId="urn:microsoft.com/office/officeart/2005/8/layout/hList1"/>
    <dgm:cxn modelId="{21263515-0830-4DAC-90F5-CA7B48F94FC7}" type="presOf" srcId="{60765EC1-3D70-42C3-9257-1EB368BEEDF5}" destId="{D76CDF09-8CD3-4B4E-ABD3-DE5C26A90D77}" srcOrd="0" destOrd="0" presId="urn:microsoft.com/office/officeart/2005/8/layout/hList1"/>
    <dgm:cxn modelId="{E4FF1316-3751-488A-887B-AF4175DCBB6B}" srcId="{938A5C0F-163F-4DD2-BF9A-24FC18CCAE8C}" destId="{7F69EBD8-CC6F-47F3-9622-D7B50366331F}" srcOrd="0" destOrd="0" parTransId="{1073C14D-D273-49AE-8717-78821D645A34}" sibTransId="{84879EC1-3E38-4650-8D48-400136B8CB05}"/>
    <dgm:cxn modelId="{661F1B19-E73C-49B5-888B-909EB5F9F224}" type="presOf" srcId="{52E6F065-78C8-4A46-9F84-D76241814DB5}" destId="{7C756B2D-9B4F-4889-83EE-6712F7EF6F42}" srcOrd="0" destOrd="2" presId="urn:microsoft.com/office/officeart/2005/8/layout/hList1"/>
    <dgm:cxn modelId="{4EDCCF19-9A8D-4080-AB58-A593D25FD11D}" srcId="{938A5C0F-163F-4DD2-BF9A-24FC18CCAE8C}" destId="{692F79CB-DCB9-41B2-8D30-73CF965D5280}" srcOrd="1" destOrd="0" parTransId="{C11A2A7D-4C75-4547-BD98-F6ACCB66A79E}" sibTransId="{658B7AF3-2AAE-41FB-981B-65D98CEE9D15}"/>
    <dgm:cxn modelId="{B480A31E-B738-4642-B3F7-54FAC29EFA13}" srcId="{BD9C1476-45C8-4554-96C6-3A9CB55E7610}" destId="{2AA3D519-BE7B-41C3-AAE3-6D6A8952DC22}" srcOrd="2" destOrd="0" parTransId="{2BBDEAEC-8BCF-4925-AF0E-0DC9749935B7}" sibTransId="{0195B8E2-C668-42C7-9269-FFB3F055E3AE}"/>
    <dgm:cxn modelId="{BF96741F-80D8-4BE2-988C-1CB148D67D6F}" type="presOf" srcId="{1894083F-CD36-4058-BA9B-B47936570C5E}" destId="{67FFC2AA-74BB-4374-9D19-0F993A396322}" srcOrd="0" destOrd="1" presId="urn:microsoft.com/office/officeart/2005/8/layout/hList1"/>
    <dgm:cxn modelId="{E88E7122-F2D7-449B-9E56-932F013B4DF3}" srcId="{8064B55C-C819-4193-98DC-74E4971D390A}" destId="{938A5C0F-163F-4DD2-BF9A-24FC18CCAE8C}" srcOrd="1" destOrd="0" parTransId="{C8C7F003-57E6-4FAF-98B8-D64020B2FCC9}" sibTransId="{1886411C-DA99-4CE1-B8CB-774FCE60E8EF}"/>
    <dgm:cxn modelId="{BF0C0D24-3D70-4AF5-8D9D-03DDD9CADB5C}" type="presOf" srcId="{2BC49AAF-87AD-45A2-97B4-A48BCFFD18AF}" destId="{C1C2403B-713A-4295-B3C5-9751318BAFDE}" srcOrd="0" destOrd="0" presId="urn:microsoft.com/office/officeart/2005/8/layout/hList1"/>
    <dgm:cxn modelId="{769E732D-2FAD-4BF5-B353-A668F23AF69B}" srcId="{D808882D-2F3D-4F3D-86CE-21C9BBA3BF3E}" destId="{98A08F27-8EF4-4E9B-8F58-847C3649792E}" srcOrd="0" destOrd="0" parTransId="{8B80F079-074B-43CB-8ED4-3BF0586DBC92}" sibTransId="{01C2AC16-5322-4AFC-91C8-9A5A1E72DCD3}"/>
    <dgm:cxn modelId="{2E606B2E-A812-4619-A3B8-EB0AED53AB99}" srcId="{8064B55C-C819-4193-98DC-74E4971D390A}" destId="{BD9C1476-45C8-4554-96C6-3A9CB55E7610}" srcOrd="6" destOrd="0" parTransId="{8AC1B6DC-FF02-4B6C-9C78-30742C8E8502}" sibTransId="{348591E2-A3BE-4536-8758-743EAF38CB4C}"/>
    <dgm:cxn modelId="{90F73C35-220B-4A0B-8FD1-4C2E6A232348}" srcId="{BD9C1476-45C8-4554-96C6-3A9CB55E7610}" destId="{3A3B689C-4C6C-47C9-80DC-CA37B6DD7EFD}" srcOrd="0" destOrd="0" parTransId="{A412F847-2F79-4820-9697-2728B083644C}" sibTransId="{7CD6ABA2-814C-41A6-A1AC-A8B8BCD746FD}"/>
    <dgm:cxn modelId="{30E9F338-BAA3-46CF-9BF7-E6FAA000E483}" srcId="{8064B55C-C819-4193-98DC-74E4971D390A}" destId="{38ECA051-7E43-40FD-87F9-ACFAA22741DB}" srcOrd="3" destOrd="0" parTransId="{DC99481B-721B-4210-8349-5885CDD148AA}" sibTransId="{DD920BAC-1B08-4126-89AD-2E56D4B84E92}"/>
    <dgm:cxn modelId="{06DB393B-358C-4AB3-ABA4-DC227B0702AA}" srcId="{938A5C0F-163F-4DD2-BF9A-24FC18CCAE8C}" destId="{00EDF7E0-95DC-4FF0-9930-149815D1D684}" srcOrd="3" destOrd="0" parTransId="{1E6DAA6A-8C8D-46AD-9421-FAD2115F19E2}" sibTransId="{A2477CFD-22C8-49AE-A2DE-C92AE59899BC}"/>
    <dgm:cxn modelId="{132C593D-61F9-4190-8536-30C0D0E601CE}" type="presOf" srcId="{38ECA051-7E43-40FD-87F9-ACFAA22741DB}" destId="{B1D72960-18BB-42A0-BA69-2CEBD3587572}" srcOrd="0" destOrd="0" presId="urn:microsoft.com/office/officeart/2005/8/layout/hList1"/>
    <dgm:cxn modelId="{9780CC5F-5CF3-4E09-A657-1B1E4C69DC19}" type="presOf" srcId="{FDC69BAC-F0EB-4EFE-B858-2870F6F00097}" destId="{3CE1EC1C-790B-43E0-8B46-373CF2C720E4}" srcOrd="0" destOrd="2" presId="urn:microsoft.com/office/officeart/2005/8/layout/hList1"/>
    <dgm:cxn modelId="{D67F2246-D597-4728-A895-471DAD614E8A}" type="presOf" srcId="{766BFF9B-67A3-4D65-A640-A848E9F2FEDA}" destId="{3CE1EC1C-790B-43E0-8B46-373CF2C720E4}" srcOrd="0" destOrd="1" presId="urn:microsoft.com/office/officeart/2005/8/layout/hList1"/>
    <dgm:cxn modelId="{5FABE047-A555-4171-ADB2-77C17EB6C9B4}" srcId="{2BC49AAF-87AD-45A2-97B4-A48BCFFD18AF}" destId="{63E64DC5-93A6-445A-AD54-E5958D74D895}" srcOrd="0" destOrd="0" parTransId="{8382C05D-611A-40D1-A5CE-98F39A97FCB0}" sibTransId="{659BAC30-CDE8-41DC-AEDF-1545DBB80343}"/>
    <dgm:cxn modelId="{DB72BA6B-0904-4D42-A9D8-A6C4573ED6E1}" type="presOf" srcId="{363918AE-4EBF-479C-AC91-CB5B42F404F3}" destId="{3CE1EC1C-790B-43E0-8B46-373CF2C720E4}" srcOrd="0" destOrd="3" presId="urn:microsoft.com/office/officeart/2005/8/layout/hList1"/>
    <dgm:cxn modelId="{6F20756C-8FEC-433E-B0E7-009ADE1C2B1E}" type="presOf" srcId="{D808882D-2F3D-4F3D-86CE-21C9BBA3BF3E}" destId="{C8D28BB7-41B9-4BF1-B76D-A758DE385750}" srcOrd="0" destOrd="0" presId="urn:microsoft.com/office/officeart/2005/8/layout/hList1"/>
    <dgm:cxn modelId="{C2436B4E-D0AA-446A-A02A-638A9F45D074}" srcId="{D808882D-2F3D-4F3D-86CE-21C9BBA3BF3E}" destId="{0AB65E62-51F6-402A-9B12-81C834784861}" srcOrd="1" destOrd="0" parTransId="{35E5A0CA-751E-4D06-A2C8-A2B8CE48D579}" sibTransId="{50040FCD-7CFF-40A4-8670-D6E101BD6CBB}"/>
    <dgm:cxn modelId="{11649750-A110-4024-9E87-0C55DA2C2296}" type="presOf" srcId="{E61C6EE4-EDAF-4A14-8AF0-FB49BDDC3945}" destId="{3CE1EC1C-790B-43E0-8B46-373CF2C720E4}" srcOrd="0" destOrd="0" presId="urn:microsoft.com/office/officeart/2005/8/layout/hList1"/>
    <dgm:cxn modelId="{31A65773-CA25-4C40-AF80-9C45D03DF731}" type="presOf" srcId="{6CC60ABB-0929-4BDE-BB17-A9E992423E7B}" destId="{34AC621A-A403-46E5-92F4-6A94FF3F1A98}" srcOrd="0" destOrd="1" presId="urn:microsoft.com/office/officeart/2005/8/layout/hList1"/>
    <dgm:cxn modelId="{D7F2E654-B900-454D-B01A-00BA022BA5C9}" srcId="{38ECA051-7E43-40FD-87F9-ACFAA22741DB}" destId="{FD418837-CD93-47DF-B99F-6933B15A9B5D}" srcOrd="1" destOrd="0" parTransId="{4CF2CC10-3E25-4CDC-8C1F-FF96C5D98A79}" sibTransId="{0B1BBD02-4B9F-4143-A178-232CAA4C03E5}"/>
    <dgm:cxn modelId="{4D288655-C254-437C-B495-9E50327D7715}" srcId="{BD9C1476-45C8-4554-96C6-3A9CB55E7610}" destId="{22927317-68B1-4D28-957F-A710E50ABFFD}" srcOrd="3" destOrd="0" parTransId="{90F69A6F-6049-4BAF-B6B1-7EE471B29891}" sibTransId="{F21890CA-944F-43D6-A407-9FF698DC0459}"/>
    <dgm:cxn modelId="{3B106476-14FE-487C-BA22-3D3879B3B6B7}" type="presOf" srcId="{A43AA4D4-1A42-41F1-94FB-2D29440A909E}" destId="{34AC621A-A403-46E5-92F4-6A94FF3F1A98}" srcOrd="0" destOrd="3" presId="urn:microsoft.com/office/officeart/2005/8/layout/hList1"/>
    <dgm:cxn modelId="{EEA15C58-DA9C-442A-BC5F-8806AA280B90}" type="presOf" srcId="{0AB65E62-51F6-402A-9B12-81C834784861}" destId="{C0C7A67C-B4FD-4C4D-A48A-7CBFC333C903}" srcOrd="0" destOrd="1" presId="urn:microsoft.com/office/officeart/2005/8/layout/hList1"/>
    <dgm:cxn modelId="{BDC84958-7DBF-43F1-A4D7-F5853F16BEBD}" type="presOf" srcId="{D6C62367-1719-4009-8910-CD2DE2F687C2}" destId="{763BB3E1-6D6C-45D1-89AC-F4965450BF95}" srcOrd="0" destOrd="3" presId="urn:microsoft.com/office/officeart/2005/8/layout/hList1"/>
    <dgm:cxn modelId="{9563217F-8CC7-49C3-99CC-400C4073FF91}" srcId="{E54876C5-547D-4FCA-8FF2-3FC6DA0C0CB7}" destId="{766BFF9B-67A3-4D65-A640-A848E9F2FEDA}" srcOrd="1" destOrd="0" parTransId="{079943EB-5160-4E4C-B1DE-B0F26FC69640}" sibTransId="{A80A0B99-862E-471F-A884-42273DF67771}"/>
    <dgm:cxn modelId="{8CA80180-8982-4A4E-ADBE-C17AF401F8BF}" type="presOf" srcId="{00EDF7E0-95DC-4FF0-9930-149815D1D684}" destId="{2F5891F1-8C32-4E63-850E-1B0C0059CF51}" srcOrd="0" destOrd="3" presId="urn:microsoft.com/office/officeart/2005/8/layout/hList1"/>
    <dgm:cxn modelId="{C3781F82-65DF-41E0-A1F9-EDAA5C4B1AD0}" srcId="{38ECA051-7E43-40FD-87F9-ACFAA22741DB}" destId="{8C72FBAA-01C0-4933-9492-91A7341C4F27}" srcOrd="0" destOrd="0" parTransId="{E28292DF-4E7B-4B7D-BD82-482F1B0F8D80}" sibTransId="{EA24DCE6-68B5-47A4-8467-805AEBFC3597}"/>
    <dgm:cxn modelId="{68C32683-0DE1-400B-86E7-7753F4298B8D}" srcId="{E54876C5-547D-4FCA-8FF2-3FC6DA0C0CB7}" destId="{FDC69BAC-F0EB-4EFE-B858-2870F6F00097}" srcOrd="2" destOrd="0" parTransId="{610F5C36-D19A-4FF5-B141-823EBB6A5FA7}" sibTransId="{C41EC138-FDF1-436C-96D0-8ADC185BE8EB}"/>
    <dgm:cxn modelId="{9377FA89-B6C7-462D-BC84-B33F7E325FB2}" srcId="{E54876C5-547D-4FCA-8FF2-3FC6DA0C0CB7}" destId="{363918AE-4EBF-479C-AC91-CB5B42F404F3}" srcOrd="3" destOrd="0" parTransId="{81737ACD-785F-4375-9BA2-12146EA6FED3}" sibTransId="{635BFD5B-7BBE-4702-933F-EDB3AD1BB9D2}"/>
    <dgm:cxn modelId="{966E048B-F632-4337-8A6A-6A7AE4C5ED80}" srcId="{D808882D-2F3D-4F3D-86CE-21C9BBA3BF3E}" destId="{0A959CA1-6274-44F7-9CD4-CBB270B41218}" srcOrd="2" destOrd="0" parTransId="{0F9ADAD8-1190-4E13-BD77-1B1475F8531C}" sibTransId="{85C33466-A071-4115-82DB-0CE2F278B012}"/>
    <dgm:cxn modelId="{37D7D58F-DAE0-4DBF-A614-DCACC415570D}" type="presOf" srcId="{AF5A326A-ACC8-456C-B10C-34E62D8B1315}" destId="{763BB3E1-6D6C-45D1-89AC-F4965450BF95}" srcOrd="0" destOrd="2" presId="urn:microsoft.com/office/officeart/2005/8/layout/hList1"/>
    <dgm:cxn modelId="{B4678A93-7EFE-4BF5-B938-E15BCB683DF4}" srcId="{2BC49AAF-87AD-45A2-97B4-A48BCFFD18AF}" destId="{A43AA4D4-1A42-41F1-94FB-2D29440A909E}" srcOrd="3" destOrd="0" parTransId="{2C92659A-425A-42B7-94E3-8D4236B44BA5}" sibTransId="{57DBFDAB-5DD0-4C74-8A98-C60D8E62DD98}"/>
    <dgm:cxn modelId="{89B32995-964A-4910-B34B-34D38FA8D352}" type="presOf" srcId="{C7BBC691-F59A-40E2-B33B-93D886E7DF1A}" destId="{763BB3E1-6D6C-45D1-89AC-F4965450BF95}" srcOrd="0" destOrd="0" presId="urn:microsoft.com/office/officeart/2005/8/layout/hList1"/>
    <dgm:cxn modelId="{122B4B97-A754-40A0-A806-5A6DFA5BA2FF}" type="presOf" srcId="{35F60C90-CBBF-4FFF-907C-2D1799648433}" destId="{7C756B2D-9B4F-4889-83EE-6712F7EF6F42}" srcOrd="0" destOrd="3" presId="urn:microsoft.com/office/officeart/2005/8/layout/hList1"/>
    <dgm:cxn modelId="{3AD9969C-FD7F-4F25-8490-098D3A83C03B}" type="presOf" srcId="{692F79CB-DCB9-41B2-8D30-73CF965D5280}" destId="{2F5891F1-8C32-4E63-850E-1B0C0059CF51}" srcOrd="0" destOrd="1" presId="urn:microsoft.com/office/officeart/2005/8/layout/hList1"/>
    <dgm:cxn modelId="{B208AA9E-BF44-4CA7-B3EE-1BA4A312F430}" type="presOf" srcId="{3A3B689C-4C6C-47C9-80DC-CA37B6DD7EFD}" destId="{67FFC2AA-74BB-4374-9D19-0F993A396322}" srcOrd="0" destOrd="0" presId="urn:microsoft.com/office/officeart/2005/8/layout/hList1"/>
    <dgm:cxn modelId="{8C9EC0A3-B001-4341-8F24-27885CFCD482}" type="presOf" srcId="{98A08F27-8EF4-4E9B-8F58-847C3649792E}" destId="{C0C7A67C-B4FD-4C4D-A48A-7CBFC333C903}" srcOrd="0" destOrd="0" presId="urn:microsoft.com/office/officeart/2005/8/layout/hList1"/>
    <dgm:cxn modelId="{94AE5BA5-A049-4356-9D14-C24ECAD7947C}" type="presOf" srcId="{0A959CA1-6274-44F7-9CD4-CBB270B41218}" destId="{C0C7A67C-B4FD-4C4D-A48A-7CBFC333C903}" srcOrd="0" destOrd="2" presId="urn:microsoft.com/office/officeart/2005/8/layout/hList1"/>
    <dgm:cxn modelId="{ACE8CAA7-8475-4777-9F73-1730F7670CBB}" srcId="{E54876C5-547D-4FCA-8FF2-3FC6DA0C0CB7}" destId="{E61C6EE4-EDAF-4A14-8AF0-FB49BDDC3945}" srcOrd="0" destOrd="0" parTransId="{CF31CC74-4AF9-4A40-A8FC-11AC2E7419F8}" sibTransId="{45DD9BE8-B7D8-43AE-AB0E-9039D1A5A046}"/>
    <dgm:cxn modelId="{D3C7A1A9-A954-4A53-9699-A1D05E5AEB0D}" srcId="{8064B55C-C819-4193-98DC-74E4971D390A}" destId="{E54876C5-547D-4FCA-8FF2-3FC6DA0C0CB7}" srcOrd="0" destOrd="0" parTransId="{583E2107-620F-4A49-B441-9CBD8E551C48}" sibTransId="{6979026C-18C0-4174-A732-92BD788D4AB8}"/>
    <dgm:cxn modelId="{F6DBF7AD-A361-44B8-83A1-6C49DBCF96AD}" srcId="{8064B55C-C819-4193-98DC-74E4971D390A}" destId="{D808882D-2F3D-4F3D-86CE-21C9BBA3BF3E}" srcOrd="5" destOrd="0" parTransId="{2FC0BA29-B311-4306-AFA7-BE8D9128099D}" sibTransId="{B21BF9C9-B53D-4E4D-8906-884AD0CD8F79}"/>
    <dgm:cxn modelId="{790A5BB1-2C8D-43D6-BB7B-BEEF3A116422}" type="presOf" srcId="{5825FCA4-239C-46AC-A608-C93F23FD172C}" destId="{34AC621A-A403-46E5-92F4-6A94FF3F1A98}" srcOrd="0" destOrd="2" presId="urn:microsoft.com/office/officeart/2005/8/layout/hList1"/>
    <dgm:cxn modelId="{31D625B5-380D-4059-BC1C-DE47FF6B8550}" type="presOf" srcId="{8064B55C-C819-4193-98DC-74E4971D390A}" destId="{5D26FDCC-5E52-4B6D-9AA5-5450BD5FA0B0}" srcOrd="0" destOrd="0" presId="urn:microsoft.com/office/officeart/2005/8/layout/hList1"/>
    <dgm:cxn modelId="{658D94B9-0777-4354-87EA-AB0B6BE721B0}" srcId="{938A5C0F-163F-4DD2-BF9A-24FC18CCAE8C}" destId="{B52DD2DD-D455-4EB0-BDF6-7E46A1FF0D5D}" srcOrd="2" destOrd="0" parTransId="{D3B8EDF5-231D-40E8-955E-D1BC3BCFB480}" sibTransId="{83824580-54BC-4DC4-8087-8BAA8DB51EC6}"/>
    <dgm:cxn modelId="{FFA94DBD-ED84-437D-8F5E-CB5ED151118E}" type="presOf" srcId="{63E64DC5-93A6-445A-AD54-E5958D74D895}" destId="{34AC621A-A403-46E5-92F4-6A94FF3F1A98}" srcOrd="0" destOrd="0" presId="urn:microsoft.com/office/officeart/2005/8/layout/hList1"/>
    <dgm:cxn modelId="{92D211BE-477A-4134-A607-05E02892C2E9}" srcId="{38ECA051-7E43-40FD-87F9-ACFAA22741DB}" destId="{35F60C90-CBBF-4FFF-907C-2D1799648433}" srcOrd="3" destOrd="0" parTransId="{294E4705-FEB7-4BAF-B004-FC6255E265EF}" sibTransId="{17573FF6-CE0B-4DA0-92B3-FF1B0313E86F}"/>
    <dgm:cxn modelId="{0B06B9BE-6374-45A3-9F8C-0DDA9170141D}" srcId="{60765EC1-3D70-42C3-9257-1EB368BEEDF5}" destId="{D6C62367-1719-4009-8910-CD2DE2F687C2}" srcOrd="3" destOrd="0" parTransId="{07060F9F-718A-436E-BFC6-9F5DAD5E7650}" sibTransId="{2C5DF08C-741B-4F3C-93BB-539B0FFFD9CC}"/>
    <dgm:cxn modelId="{B68B68C2-CE28-44D3-AE56-4B1F75A544E9}" type="presOf" srcId="{E54876C5-547D-4FCA-8FF2-3FC6DA0C0CB7}" destId="{F129BC40-3DA7-4238-892B-767ED29DEE72}" srcOrd="0" destOrd="0" presId="urn:microsoft.com/office/officeart/2005/8/layout/hList1"/>
    <dgm:cxn modelId="{86E3BDC7-901F-45BE-8BC7-B3226208CF08}" srcId="{38ECA051-7E43-40FD-87F9-ACFAA22741DB}" destId="{52E6F065-78C8-4A46-9F84-D76241814DB5}" srcOrd="2" destOrd="0" parTransId="{6C9BE3F2-CDAD-4C77-BF85-58C419D30DFB}" sibTransId="{C74A028A-1656-44AB-829F-F3EBFCC49E6A}"/>
    <dgm:cxn modelId="{06860BCE-BF38-4AF8-A296-7CD293039106}" type="presOf" srcId="{22927317-68B1-4D28-957F-A710E50ABFFD}" destId="{67FFC2AA-74BB-4374-9D19-0F993A396322}" srcOrd="0" destOrd="3" presId="urn:microsoft.com/office/officeart/2005/8/layout/hList1"/>
    <dgm:cxn modelId="{916A18DF-243C-4975-871A-1C72D068C140}" srcId="{60765EC1-3D70-42C3-9257-1EB368BEEDF5}" destId="{AF5A326A-ACC8-456C-B10C-34E62D8B1315}" srcOrd="2" destOrd="0" parTransId="{7401EDB6-1BB6-4849-B590-B97266CA3511}" sibTransId="{5B3650CD-E72F-4B0C-940D-F24D2AA968BE}"/>
    <dgm:cxn modelId="{CE819DE2-0709-4FC6-81AD-E8CE3ED9B0E8}" type="presOf" srcId="{BD9C1476-45C8-4554-96C6-3A9CB55E7610}" destId="{7B55D40E-D429-4CCF-9ECC-6897FCA6049D}" srcOrd="0" destOrd="0" presId="urn:microsoft.com/office/officeart/2005/8/layout/hList1"/>
    <dgm:cxn modelId="{0D965EE6-3A3C-4F5E-8657-2144644F3229}" srcId="{60765EC1-3D70-42C3-9257-1EB368BEEDF5}" destId="{C7BBC691-F59A-40E2-B33B-93D886E7DF1A}" srcOrd="0" destOrd="0" parTransId="{A4C99AF0-C1C0-40DF-89D8-30DB9DB89D01}" sibTransId="{D18C9D95-FA45-4FA0-8942-44619D26129E}"/>
    <dgm:cxn modelId="{963170E6-00A7-420C-9E46-78B49C475121}" type="presOf" srcId="{999919F6-4C20-4BFF-84FB-8731320A163B}" destId="{763BB3E1-6D6C-45D1-89AC-F4965450BF95}" srcOrd="0" destOrd="1" presId="urn:microsoft.com/office/officeart/2005/8/layout/hList1"/>
    <dgm:cxn modelId="{9851A5EA-ADB4-464F-9CBC-362F14420BCF}" srcId="{8064B55C-C819-4193-98DC-74E4971D390A}" destId="{60765EC1-3D70-42C3-9257-1EB368BEEDF5}" srcOrd="2" destOrd="0" parTransId="{F2BB7655-5470-4EEC-9DB3-39111E2F04F6}" sibTransId="{DCAD3FFB-2AD2-41C6-9855-11CA4C77169B}"/>
    <dgm:cxn modelId="{0789A9EA-43BB-4479-95E7-AEB6CF689602}" type="presOf" srcId="{FD418837-CD93-47DF-B99F-6933B15A9B5D}" destId="{7C756B2D-9B4F-4889-83EE-6712F7EF6F42}" srcOrd="0" destOrd="1" presId="urn:microsoft.com/office/officeart/2005/8/layout/hList1"/>
    <dgm:cxn modelId="{3C22C9EA-1621-442F-A978-5CC7EA6F1AAB}" type="presOf" srcId="{B52DD2DD-D455-4EB0-BDF6-7E46A1FF0D5D}" destId="{2F5891F1-8C32-4E63-850E-1B0C0059CF51}" srcOrd="0" destOrd="2" presId="urn:microsoft.com/office/officeart/2005/8/layout/hList1"/>
    <dgm:cxn modelId="{508B42F3-D135-465E-8A3E-35D83A426BB5}" srcId="{2BC49AAF-87AD-45A2-97B4-A48BCFFD18AF}" destId="{5825FCA4-239C-46AC-A608-C93F23FD172C}" srcOrd="2" destOrd="0" parTransId="{8F4904F8-7D56-4DCC-A526-EA83D162C3C3}" sibTransId="{34E48F76-CDCE-48CA-9A76-91889DCEDD97}"/>
    <dgm:cxn modelId="{E74B0BF5-6E16-4FB5-BC6B-7E1D18E69B31}" srcId="{BD9C1476-45C8-4554-96C6-3A9CB55E7610}" destId="{1894083F-CD36-4058-BA9B-B47936570C5E}" srcOrd="1" destOrd="0" parTransId="{A08BD1A9-9E55-4C25-AEEA-B2A92F929650}" sibTransId="{131FC31C-A2FE-4297-BC22-ECF1ED2707AB}"/>
    <dgm:cxn modelId="{CC496CF5-B47F-4ABB-9CBE-C83FCFC9D184}" srcId="{D808882D-2F3D-4F3D-86CE-21C9BBA3BF3E}" destId="{B9765627-75A3-42D4-AB20-14D102BA8ADA}" srcOrd="3" destOrd="0" parTransId="{D9905444-129B-4D15-9EA9-B12274F33A24}" sibTransId="{A25F232B-F427-4945-98C2-823DE7DBB413}"/>
    <dgm:cxn modelId="{52E598F6-C5B5-42BF-B829-022C08786DF5}" type="presOf" srcId="{B9765627-75A3-42D4-AB20-14D102BA8ADA}" destId="{C0C7A67C-B4FD-4C4D-A48A-7CBFC333C903}" srcOrd="0" destOrd="3" presId="urn:microsoft.com/office/officeart/2005/8/layout/hList1"/>
    <dgm:cxn modelId="{649450F7-5DFB-430F-9ADD-7B4205BE35EC}" srcId="{60765EC1-3D70-42C3-9257-1EB368BEEDF5}" destId="{999919F6-4C20-4BFF-84FB-8731320A163B}" srcOrd="1" destOrd="0" parTransId="{2C43120B-F025-4499-9964-EE55F712607F}" sibTransId="{20EE14CA-87B6-4950-B700-DF9703EED355}"/>
    <dgm:cxn modelId="{883550FE-E27D-480A-81AB-D38C56621A16}" type="presOf" srcId="{8C72FBAA-01C0-4933-9492-91A7341C4F27}" destId="{7C756B2D-9B4F-4889-83EE-6712F7EF6F42}" srcOrd="0" destOrd="0" presId="urn:microsoft.com/office/officeart/2005/8/layout/hList1"/>
    <dgm:cxn modelId="{DE3D6304-C8FC-4072-8A61-160682C2CDAA}" type="presParOf" srcId="{5D26FDCC-5E52-4B6D-9AA5-5450BD5FA0B0}" destId="{B709996C-E579-40CD-A681-819C34622B96}" srcOrd="0" destOrd="0" presId="urn:microsoft.com/office/officeart/2005/8/layout/hList1"/>
    <dgm:cxn modelId="{97B8741C-6E91-4643-8C3E-9D591402C010}" type="presParOf" srcId="{B709996C-E579-40CD-A681-819C34622B96}" destId="{F129BC40-3DA7-4238-892B-767ED29DEE72}" srcOrd="0" destOrd="0" presId="urn:microsoft.com/office/officeart/2005/8/layout/hList1"/>
    <dgm:cxn modelId="{E628D941-6905-42AD-8805-DD5F38682199}" type="presParOf" srcId="{B709996C-E579-40CD-A681-819C34622B96}" destId="{3CE1EC1C-790B-43E0-8B46-373CF2C720E4}" srcOrd="1" destOrd="0" presId="urn:microsoft.com/office/officeart/2005/8/layout/hList1"/>
    <dgm:cxn modelId="{DF8E77FE-0D02-40F6-BF1D-4196FC7F2828}" type="presParOf" srcId="{5D26FDCC-5E52-4B6D-9AA5-5450BD5FA0B0}" destId="{302DEBBF-01CD-47C2-B7B1-3C9E73612561}" srcOrd="1" destOrd="0" presId="urn:microsoft.com/office/officeart/2005/8/layout/hList1"/>
    <dgm:cxn modelId="{0B66A2F5-2E1A-4960-A4B5-6ABBC6052EFE}" type="presParOf" srcId="{5D26FDCC-5E52-4B6D-9AA5-5450BD5FA0B0}" destId="{9EB63439-2E19-4663-BC2D-8FC5967A540E}" srcOrd="2" destOrd="0" presId="urn:microsoft.com/office/officeart/2005/8/layout/hList1"/>
    <dgm:cxn modelId="{21244C91-7198-48C6-9003-8681E385E5B6}" type="presParOf" srcId="{9EB63439-2E19-4663-BC2D-8FC5967A540E}" destId="{3D47A6BC-C023-4985-9649-D083866EA5EF}" srcOrd="0" destOrd="0" presId="urn:microsoft.com/office/officeart/2005/8/layout/hList1"/>
    <dgm:cxn modelId="{438FF303-118F-4E3D-A334-4C28E587505C}" type="presParOf" srcId="{9EB63439-2E19-4663-BC2D-8FC5967A540E}" destId="{2F5891F1-8C32-4E63-850E-1B0C0059CF51}" srcOrd="1" destOrd="0" presId="urn:microsoft.com/office/officeart/2005/8/layout/hList1"/>
    <dgm:cxn modelId="{CB95DC39-C0B1-4BB3-8B31-93FED2E0BFC3}" type="presParOf" srcId="{5D26FDCC-5E52-4B6D-9AA5-5450BD5FA0B0}" destId="{B6287A27-4D00-441B-888B-143AEC93C7B9}" srcOrd="3" destOrd="0" presId="urn:microsoft.com/office/officeart/2005/8/layout/hList1"/>
    <dgm:cxn modelId="{F281CB27-4E3F-4A04-929C-25F4A51710A7}" type="presParOf" srcId="{5D26FDCC-5E52-4B6D-9AA5-5450BD5FA0B0}" destId="{E8163858-482D-4B18-BC04-860F551F6FE1}" srcOrd="4" destOrd="0" presId="urn:microsoft.com/office/officeart/2005/8/layout/hList1"/>
    <dgm:cxn modelId="{B41E159E-3677-414C-89DF-F66C766CF799}" type="presParOf" srcId="{E8163858-482D-4B18-BC04-860F551F6FE1}" destId="{D76CDF09-8CD3-4B4E-ABD3-DE5C26A90D77}" srcOrd="0" destOrd="0" presId="urn:microsoft.com/office/officeart/2005/8/layout/hList1"/>
    <dgm:cxn modelId="{D794D876-C0DC-4AB1-B07A-54705CF7B3DE}" type="presParOf" srcId="{E8163858-482D-4B18-BC04-860F551F6FE1}" destId="{763BB3E1-6D6C-45D1-89AC-F4965450BF95}" srcOrd="1" destOrd="0" presId="urn:microsoft.com/office/officeart/2005/8/layout/hList1"/>
    <dgm:cxn modelId="{7B27868B-8BD6-4E33-AECA-2F5942EB473E}" type="presParOf" srcId="{5D26FDCC-5E52-4B6D-9AA5-5450BD5FA0B0}" destId="{92C40FEE-69F3-4E7F-9CD9-CA958B27B584}" srcOrd="5" destOrd="0" presId="urn:microsoft.com/office/officeart/2005/8/layout/hList1"/>
    <dgm:cxn modelId="{3994672B-7FDA-42D7-841D-75DABA41B70A}" type="presParOf" srcId="{5D26FDCC-5E52-4B6D-9AA5-5450BD5FA0B0}" destId="{828E8AB5-6B4C-4F3C-8861-57DE6047D4C8}" srcOrd="6" destOrd="0" presId="urn:microsoft.com/office/officeart/2005/8/layout/hList1"/>
    <dgm:cxn modelId="{7920B8F5-CB9A-47D7-BBEA-1395E9F49C62}" type="presParOf" srcId="{828E8AB5-6B4C-4F3C-8861-57DE6047D4C8}" destId="{B1D72960-18BB-42A0-BA69-2CEBD3587572}" srcOrd="0" destOrd="0" presId="urn:microsoft.com/office/officeart/2005/8/layout/hList1"/>
    <dgm:cxn modelId="{5EE078C0-441A-43AC-9FE1-606074DB484C}" type="presParOf" srcId="{828E8AB5-6B4C-4F3C-8861-57DE6047D4C8}" destId="{7C756B2D-9B4F-4889-83EE-6712F7EF6F42}" srcOrd="1" destOrd="0" presId="urn:microsoft.com/office/officeart/2005/8/layout/hList1"/>
    <dgm:cxn modelId="{AC2BCF21-7072-4DD9-9AC8-760D3C66EFF5}" type="presParOf" srcId="{5D26FDCC-5E52-4B6D-9AA5-5450BD5FA0B0}" destId="{6FF010C2-9C82-4F3E-9055-DFD1C2F1EA36}" srcOrd="7" destOrd="0" presId="urn:microsoft.com/office/officeart/2005/8/layout/hList1"/>
    <dgm:cxn modelId="{9A54BCF1-2A8E-49A0-B169-91AECAB21F7C}" type="presParOf" srcId="{5D26FDCC-5E52-4B6D-9AA5-5450BD5FA0B0}" destId="{17764720-F1B4-4296-9CA5-E4124F7C93D0}" srcOrd="8" destOrd="0" presId="urn:microsoft.com/office/officeart/2005/8/layout/hList1"/>
    <dgm:cxn modelId="{3339EBD7-2974-45DC-A6DE-3C89C22AA4BF}" type="presParOf" srcId="{17764720-F1B4-4296-9CA5-E4124F7C93D0}" destId="{C1C2403B-713A-4295-B3C5-9751318BAFDE}" srcOrd="0" destOrd="0" presId="urn:microsoft.com/office/officeart/2005/8/layout/hList1"/>
    <dgm:cxn modelId="{06FDF1FB-EE60-4AE6-BF1E-AFD927439255}" type="presParOf" srcId="{17764720-F1B4-4296-9CA5-E4124F7C93D0}" destId="{34AC621A-A403-46E5-92F4-6A94FF3F1A98}" srcOrd="1" destOrd="0" presId="urn:microsoft.com/office/officeart/2005/8/layout/hList1"/>
    <dgm:cxn modelId="{40215376-178F-43CF-BCDA-BCC7C2DF3232}" type="presParOf" srcId="{5D26FDCC-5E52-4B6D-9AA5-5450BD5FA0B0}" destId="{6C914624-F6EF-4F85-A198-9A2A78D33B4F}" srcOrd="9" destOrd="0" presId="urn:microsoft.com/office/officeart/2005/8/layout/hList1"/>
    <dgm:cxn modelId="{5A438D6B-0C60-42D7-8F0F-FD55BEC8256E}" type="presParOf" srcId="{5D26FDCC-5E52-4B6D-9AA5-5450BD5FA0B0}" destId="{4BB50A2E-1589-4742-861E-B96A4FEE526E}" srcOrd="10" destOrd="0" presId="urn:microsoft.com/office/officeart/2005/8/layout/hList1"/>
    <dgm:cxn modelId="{E66E872B-007E-49B6-8C0A-FD95F1DB67B7}" type="presParOf" srcId="{4BB50A2E-1589-4742-861E-B96A4FEE526E}" destId="{C8D28BB7-41B9-4BF1-B76D-A758DE385750}" srcOrd="0" destOrd="0" presId="urn:microsoft.com/office/officeart/2005/8/layout/hList1"/>
    <dgm:cxn modelId="{FCBEF7B0-3BA7-4214-B0A3-BF307D662ECF}" type="presParOf" srcId="{4BB50A2E-1589-4742-861E-B96A4FEE526E}" destId="{C0C7A67C-B4FD-4C4D-A48A-7CBFC333C903}" srcOrd="1" destOrd="0" presId="urn:microsoft.com/office/officeart/2005/8/layout/hList1"/>
    <dgm:cxn modelId="{2F5344F3-1ED8-4366-8E3A-2E39E0BE5726}" type="presParOf" srcId="{5D26FDCC-5E52-4B6D-9AA5-5450BD5FA0B0}" destId="{4D34BB8F-1971-49E9-9EC4-9761A4F7589F}" srcOrd="11" destOrd="0" presId="urn:microsoft.com/office/officeart/2005/8/layout/hList1"/>
    <dgm:cxn modelId="{E976A251-BC77-481E-897F-88C38805D777}" type="presParOf" srcId="{5D26FDCC-5E52-4B6D-9AA5-5450BD5FA0B0}" destId="{AECF6628-263B-4007-A1F3-5DED293F64AD}" srcOrd="12" destOrd="0" presId="urn:microsoft.com/office/officeart/2005/8/layout/hList1"/>
    <dgm:cxn modelId="{0DA861B7-28EE-41B8-A45C-19287BF493F3}" type="presParOf" srcId="{AECF6628-263B-4007-A1F3-5DED293F64AD}" destId="{7B55D40E-D429-4CCF-9ECC-6897FCA6049D}" srcOrd="0" destOrd="0" presId="urn:microsoft.com/office/officeart/2005/8/layout/hList1"/>
    <dgm:cxn modelId="{A6DB4B64-BF41-4520-B1A0-253B065D96DB}" type="presParOf" srcId="{AECF6628-263B-4007-A1F3-5DED293F64AD}" destId="{67FFC2AA-74BB-4374-9D19-0F993A39632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29BC40-3DA7-4238-892B-767ED29DEE72}">
      <dsp:nvSpPr>
        <dsp:cNvPr id="0" name=""/>
        <dsp:cNvSpPr/>
      </dsp:nvSpPr>
      <dsp:spPr>
        <a:xfrm>
          <a:off x="15768"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S - SUBSTITUTE</a:t>
          </a:r>
        </a:p>
      </dsp:txBody>
      <dsp:txXfrm>
        <a:off x="15768" y="146267"/>
        <a:ext cx="1427549" cy="571577"/>
      </dsp:txXfrm>
    </dsp:sp>
    <dsp:sp modelId="{3CE1EC1C-790B-43E0-8B46-373CF2C720E4}">
      <dsp:nvSpPr>
        <dsp:cNvPr id="0" name=""/>
        <dsp:cNvSpPr/>
      </dsp:nvSpPr>
      <dsp:spPr>
        <a:xfrm>
          <a:off x="15768"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Other properties?</a:t>
          </a:r>
        </a:p>
        <a:p>
          <a:pPr marL="171450" lvl="1" indent="-171450" algn="l" defTabSz="711200">
            <a:lnSpc>
              <a:spcPct val="90000"/>
            </a:lnSpc>
            <a:spcBef>
              <a:spcPct val="0"/>
            </a:spcBef>
            <a:spcAft>
              <a:spcPct val="15000"/>
            </a:spcAft>
            <a:buChar char="•"/>
          </a:pPr>
          <a:r>
            <a:rPr lang="en-IN" sz="1600" kern="1200" dirty="0"/>
            <a:t>Other time/place?</a:t>
          </a:r>
        </a:p>
        <a:p>
          <a:pPr marL="171450" lvl="1" indent="-171450" algn="l" defTabSz="711200">
            <a:lnSpc>
              <a:spcPct val="90000"/>
            </a:lnSpc>
            <a:spcBef>
              <a:spcPct val="0"/>
            </a:spcBef>
            <a:spcAft>
              <a:spcPct val="15000"/>
            </a:spcAft>
            <a:buChar char="•"/>
          </a:pPr>
          <a:r>
            <a:rPr lang="en-IN" sz="1600" kern="1200" dirty="0"/>
            <a:t>Other people?</a:t>
          </a:r>
        </a:p>
        <a:p>
          <a:pPr marL="171450" lvl="1" indent="-171450" algn="l" defTabSz="711200">
            <a:lnSpc>
              <a:spcPct val="90000"/>
            </a:lnSpc>
            <a:spcBef>
              <a:spcPct val="0"/>
            </a:spcBef>
            <a:spcAft>
              <a:spcPct val="15000"/>
            </a:spcAft>
            <a:buChar char="•"/>
          </a:pPr>
          <a:r>
            <a:rPr lang="en-IN" sz="1600" kern="1200" dirty="0"/>
            <a:t>Other feelings/attitudes?</a:t>
          </a:r>
        </a:p>
      </dsp:txBody>
      <dsp:txXfrm>
        <a:off x="15768" y="717844"/>
        <a:ext cx="1427549" cy="3024646"/>
      </dsp:txXfrm>
    </dsp:sp>
    <dsp:sp modelId="{3D47A6BC-C023-4985-9649-D083866EA5EF}">
      <dsp:nvSpPr>
        <dsp:cNvPr id="0" name=""/>
        <dsp:cNvSpPr/>
      </dsp:nvSpPr>
      <dsp:spPr>
        <a:xfrm>
          <a:off x="1643174"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C-</a:t>
          </a:r>
        </a:p>
        <a:p>
          <a:pPr marL="0" lvl="0" indent="0" algn="ctr" defTabSz="711200">
            <a:lnSpc>
              <a:spcPct val="90000"/>
            </a:lnSpc>
            <a:spcBef>
              <a:spcPct val="0"/>
            </a:spcBef>
            <a:spcAft>
              <a:spcPct val="35000"/>
            </a:spcAft>
            <a:buNone/>
          </a:pPr>
          <a:r>
            <a:rPr lang="en-IN" sz="1600" kern="1200" dirty="0"/>
            <a:t>COMBINE</a:t>
          </a:r>
        </a:p>
      </dsp:txBody>
      <dsp:txXfrm>
        <a:off x="1643174" y="146267"/>
        <a:ext cx="1427549" cy="571577"/>
      </dsp:txXfrm>
    </dsp:sp>
    <dsp:sp modelId="{2F5891F1-8C32-4E63-850E-1B0C0059CF51}">
      <dsp:nvSpPr>
        <dsp:cNvPr id="0" name=""/>
        <dsp:cNvSpPr/>
      </dsp:nvSpPr>
      <dsp:spPr>
        <a:xfrm>
          <a:off x="1643174"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One product with another?</a:t>
          </a:r>
        </a:p>
        <a:p>
          <a:pPr marL="171450" lvl="1" indent="-171450" algn="l" defTabSz="711200">
            <a:lnSpc>
              <a:spcPct val="90000"/>
            </a:lnSpc>
            <a:spcBef>
              <a:spcPct val="0"/>
            </a:spcBef>
            <a:spcAft>
              <a:spcPct val="15000"/>
            </a:spcAft>
            <a:buChar char="•"/>
          </a:pPr>
          <a:r>
            <a:rPr lang="en-IN" sz="1600" kern="1200" dirty="0"/>
            <a:t>Purposes/objectives?</a:t>
          </a:r>
        </a:p>
        <a:p>
          <a:pPr marL="171450" lvl="1" indent="-171450" algn="l" defTabSz="711200">
            <a:lnSpc>
              <a:spcPct val="90000"/>
            </a:lnSpc>
            <a:spcBef>
              <a:spcPct val="0"/>
            </a:spcBef>
            <a:spcAft>
              <a:spcPct val="15000"/>
            </a:spcAft>
            <a:buChar char="•"/>
          </a:pPr>
          <a:r>
            <a:rPr lang="en-IN" sz="1600" kern="1200" dirty="0"/>
            <a:t>Talents/resources?</a:t>
          </a:r>
        </a:p>
        <a:p>
          <a:pPr marL="171450" lvl="1" indent="-171450" algn="l" defTabSz="711200">
            <a:lnSpc>
              <a:spcPct val="90000"/>
            </a:lnSpc>
            <a:spcBef>
              <a:spcPct val="0"/>
            </a:spcBef>
            <a:spcAft>
              <a:spcPct val="15000"/>
            </a:spcAft>
            <a:buChar char="•"/>
          </a:pPr>
          <a:r>
            <a:rPr lang="en-IN" sz="1600" kern="1200" dirty="0"/>
            <a:t>Steps/activities</a:t>
          </a:r>
        </a:p>
      </dsp:txBody>
      <dsp:txXfrm>
        <a:off x="1643174" y="717844"/>
        <a:ext cx="1427549" cy="3024646"/>
      </dsp:txXfrm>
    </dsp:sp>
    <dsp:sp modelId="{D76CDF09-8CD3-4B4E-ABD3-DE5C26A90D77}">
      <dsp:nvSpPr>
        <dsp:cNvPr id="0" name=""/>
        <dsp:cNvSpPr/>
      </dsp:nvSpPr>
      <dsp:spPr>
        <a:xfrm>
          <a:off x="3270580"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A-</a:t>
          </a:r>
        </a:p>
        <a:p>
          <a:pPr marL="0" lvl="0" indent="0" algn="ctr" defTabSz="711200">
            <a:lnSpc>
              <a:spcPct val="90000"/>
            </a:lnSpc>
            <a:spcBef>
              <a:spcPct val="0"/>
            </a:spcBef>
            <a:spcAft>
              <a:spcPct val="35000"/>
            </a:spcAft>
            <a:buNone/>
          </a:pPr>
          <a:r>
            <a:rPr lang="en-IN" sz="1600" kern="1200" dirty="0"/>
            <a:t>ADAPT</a:t>
          </a:r>
        </a:p>
      </dsp:txBody>
      <dsp:txXfrm>
        <a:off x="3270580" y="146267"/>
        <a:ext cx="1427549" cy="571577"/>
      </dsp:txXfrm>
    </dsp:sp>
    <dsp:sp modelId="{763BB3E1-6D6C-45D1-89AC-F4965450BF95}">
      <dsp:nvSpPr>
        <dsp:cNvPr id="0" name=""/>
        <dsp:cNvSpPr/>
      </dsp:nvSpPr>
      <dsp:spPr>
        <a:xfrm>
          <a:off x="3270580"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To a different context?</a:t>
          </a:r>
        </a:p>
        <a:p>
          <a:pPr marL="171450" lvl="1" indent="-171450" algn="l" defTabSz="711200">
            <a:lnSpc>
              <a:spcPct val="90000"/>
            </a:lnSpc>
            <a:spcBef>
              <a:spcPct val="0"/>
            </a:spcBef>
            <a:spcAft>
              <a:spcPct val="15000"/>
            </a:spcAft>
            <a:buChar char="•"/>
          </a:pPr>
          <a:r>
            <a:rPr lang="en-IN" sz="1600" kern="1200" dirty="0"/>
            <a:t>Using borrowed feature?</a:t>
          </a:r>
        </a:p>
        <a:p>
          <a:pPr marL="171450" lvl="1" indent="-171450" algn="l" defTabSz="711200">
            <a:lnSpc>
              <a:spcPct val="90000"/>
            </a:lnSpc>
            <a:spcBef>
              <a:spcPct val="0"/>
            </a:spcBef>
            <a:spcAft>
              <a:spcPct val="15000"/>
            </a:spcAft>
            <a:buChar char="•"/>
          </a:pPr>
          <a:r>
            <a:rPr lang="en-IN" sz="1600" kern="1200" dirty="0"/>
            <a:t>Using ideas outside your field?</a:t>
          </a:r>
        </a:p>
        <a:p>
          <a:pPr marL="171450" lvl="1" indent="-171450" algn="l" defTabSz="711200">
            <a:lnSpc>
              <a:spcPct val="90000"/>
            </a:lnSpc>
            <a:spcBef>
              <a:spcPct val="0"/>
            </a:spcBef>
            <a:spcAft>
              <a:spcPct val="15000"/>
            </a:spcAft>
            <a:buChar char="•"/>
          </a:pPr>
          <a:r>
            <a:rPr lang="en-IN" sz="1600" kern="1200" dirty="0"/>
            <a:t>To another market/ situation?</a:t>
          </a:r>
        </a:p>
      </dsp:txBody>
      <dsp:txXfrm>
        <a:off x="3270580" y="717844"/>
        <a:ext cx="1427549" cy="3024646"/>
      </dsp:txXfrm>
    </dsp:sp>
    <dsp:sp modelId="{B1D72960-18BB-42A0-BA69-2CEBD3587572}">
      <dsp:nvSpPr>
        <dsp:cNvPr id="0" name=""/>
        <dsp:cNvSpPr/>
      </dsp:nvSpPr>
      <dsp:spPr>
        <a:xfrm>
          <a:off x="4897985"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M – MODIFY/ MAGNIFY</a:t>
          </a:r>
        </a:p>
      </dsp:txBody>
      <dsp:txXfrm>
        <a:off x="4897985" y="146267"/>
        <a:ext cx="1427549" cy="571577"/>
      </dsp:txXfrm>
    </dsp:sp>
    <dsp:sp modelId="{7C756B2D-9B4F-4889-83EE-6712F7EF6F42}">
      <dsp:nvSpPr>
        <dsp:cNvPr id="0" name=""/>
        <dsp:cNvSpPr/>
      </dsp:nvSpPr>
      <dsp:spPr>
        <a:xfrm>
          <a:off x="4897985"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Features/stores?</a:t>
          </a:r>
        </a:p>
        <a:p>
          <a:pPr marL="171450" lvl="1" indent="-171450" algn="l" defTabSz="711200">
            <a:lnSpc>
              <a:spcPct val="90000"/>
            </a:lnSpc>
            <a:spcBef>
              <a:spcPct val="0"/>
            </a:spcBef>
            <a:spcAft>
              <a:spcPct val="15000"/>
            </a:spcAft>
            <a:buChar char="•"/>
          </a:pPr>
          <a:r>
            <a:rPr lang="en-IN" sz="1600" kern="1200" dirty="0"/>
            <a:t>Physical qualities?</a:t>
          </a:r>
        </a:p>
        <a:p>
          <a:pPr marL="171450" lvl="1" indent="-171450" algn="l" defTabSz="711200">
            <a:lnSpc>
              <a:spcPct val="90000"/>
            </a:lnSpc>
            <a:spcBef>
              <a:spcPct val="0"/>
            </a:spcBef>
            <a:spcAft>
              <a:spcPct val="15000"/>
            </a:spcAft>
            <a:buChar char="•"/>
          </a:pPr>
          <a:r>
            <a:rPr lang="en-IN" sz="1600" kern="1200" dirty="0"/>
            <a:t>Size/duration/pricing?</a:t>
          </a:r>
        </a:p>
        <a:p>
          <a:pPr marL="171450" lvl="1" indent="-171450" algn="l" defTabSz="711200">
            <a:lnSpc>
              <a:spcPct val="90000"/>
            </a:lnSpc>
            <a:spcBef>
              <a:spcPct val="0"/>
            </a:spcBef>
            <a:spcAft>
              <a:spcPct val="15000"/>
            </a:spcAft>
            <a:buChar char="•"/>
          </a:pPr>
          <a:r>
            <a:rPr lang="en-IN" sz="1600" kern="1200" dirty="0"/>
            <a:t>Frequency?</a:t>
          </a:r>
        </a:p>
      </dsp:txBody>
      <dsp:txXfrm>
        <a:off x="4897985" y="717844"/>
        <a:ext cx="1427549" cy="3024646"/>
      </dsp:txXfrm>
    </dsp:sp>
    <dsp:sp modelId="{C1C2403B-713A-4295-B3C5-9751318BAFDE}">
      <dsp:nvSpPr>
        <dsp:cNvPr id="0" name=""/>
        <dsp:cNvSpPr/>
      </dsp:nvSpPr>
      <dsp:spPr>
        <a:xfrm>
          <a:off x="6525391"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P- PUT TO ANOTHER USE</a:t>
          </a:r>
        </a:p>
      </dsp:txBody>
      <dsp:txXfrm>
        <a:off x="6525391" y="146267"/>
        <a:ext cx="1427549" cy="571577"/>
      </dsp:txXfrm>
    </dsp:sp>
    <dsp:sp modelId="{34AC621A-A403-46E5-92F4-6A94FF3F1A98}">
      <dsp:nvSpPr>
        <dsp:cNvPr id="0" name=""/>
        <dsp:cNvSpPr/>
      </dsp:nvSpPr>
      <dsp:spPr>
        <a:xfrm>
          <a:off x="6525391"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For other users?</a:t>
          </a:r>
        </a:p>
        <a:p>
          <a:pPr marL="171450" lvl="1" indent="-171450" algn="l" defTabSz="711200">
            <a:lnSpc>
              <a:spcPct val="90000"/>
            </a:lnSpc>
            <a:spcBef>
              <a:spcPct val="0"/>
            </a:spcBef>
            <a:spcAft>
              <a:spcPct val="15000"/>
            </a:spcAft>
            <a:buChar char="•"/>
          </a:pPr>
          <a:r>
            <a:rPr lang="en-IN" sz="1600" kern="1200" dirty="0"/>
            <a:t>To solve other problems?</a:t>
          </a:r>
        </a:p>
        <a:p>
          <a:pPr marL="171450" lvl="1" indent="-171450" algn="l" defTabSz="711200">
            <a:lnSpc>
              <a:spcPct val="90000"/>
            </a:lnSpc>
            <a:spcBef>
              <a:spcPct val="0"/>
            </a:spcBef>
            <a:spcAft>
              <a:spcPct val="15000"/>
            </a:spcAft>
            <a:buChar char="•"/>
          </a:pPr>
          <a:r>
            <a:rPr lang="en-IN" sz="1600" kern="1200" dirty="0"/>
            <a:t>Using the by-products?</a:t>
          </a:r>
        </a:p>
        <a:p>
          <a:pPr marL="171450" lvl="1" indent="-171450" algn="l" defTabSz="711200">
            <a:lnSpc>
              <a:spcPct val="90000"/>
            </a:lnSpc>
            <a:spcBef>
              <a:spcPct val="0"/>
            </a:spcBef>
            <a:spcAft>
              <a:spcPct val="15000"/>
            </a:spcAft>
            <a:buChar char="•"/>
          </a:pPr>
          <a:r>
            <a:rPr lang="en-IN" sz="1600" kern="1200" dirty="0"/>
            <a:t>To work elsewhere?</a:t>
          </a:r>
        </a:p>
      </dsp:txBody>
      <dsp:txXfrm>
        <a:off x="6525391" y="717844"/>
        <a:ext cx="1427549" cy="3024646"/>
      </dsp:txXfrm>
    </dsp:sp>
    <dsp:sp modelId="{C8D28BB7-41B9-4BF1-B76D-A758DE385750}">
      <dsp:nvSpPr>
        <dsp:cNvPr id="0" name=""/>
        <dsp:cNvSpPr/>
      </dsp:nvSpPr>
      <dsp:spPr>
        <a:xfrm>
          <a:off x="8152797"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E-</a:t>
          </a:r>
        </a:p>
        <a:p>
          <a:pPr marL="0" lvl="0" indent="0" algn="ctr" defTabSz="711200">
            <a:lnSpc>
              <a:spcPct val="90000"/>
            </a:lnSpc>
            <a:spcBef>
              <a:spcPct val="0"/>
            </a:spcBef>
            <a:spcAft>
              <a:spcPct val="35000"/>
            </a:spcAft>
            <a:buNone/>
          </a:pPr>
          <a:r>
            <a:rPr lang="en-IN" sz="1600" kern="1200" dirty="0"/>
            <a:t>ELIMINATE</a:t>
          </a:r>
        </a:p>
      </dsp:txBody>
      <dsp:txXfrm>
        <a:off x="8152797" y="146267"/>
        <a:ext cx="1427549" cy="571577"/>
      </dsp:txXfrm>
    </dsp:sp>
    <dsp:sp modelId="{C0C7A67C-B4FD-4C4D-A48A-7CBFC333C903}">
      <dsp:nvSpPr>
        <dsp:cNvPr id="0" name=""/>
        <dsp:cNvSpPr/>
      </dsp:nvSpPr>
      <dsp:spPr>
        <a:xfrm>
          <a:off x="8152797"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How to simplify?</a:t>
          </a:r>
        </a:p>
        <a:p>
          <a:pPr marL="171450" lvl="1" indent="-171450" algn="l" defTabSz="711200">
            <a:lnSpc>
              <a:spcPct val="90000"/>
            </a:lnSpc>
            <a:spcBef>
              <a:spcPct val="0"/>
            </a:spcBef>
            <a:spcAft>
              <a:spcPct val="15000"/>
            </a:spcAft>
            <a:buChar char="•"/>
          </a:pPr>
          <a:r>
            <a:rPr lang="en-IN" sz="1600" kern="1200" dirty="0"/>
            <a:t>What are non-essentials?</a:t>
          </a:r>
        </a:p>
        <a:p>
          <a:pPr marL="171450" lvl="1" indent="-171450" algn="l" defTabSz="711200">
            <a:lnSpc>
              <a:spcPct val="90000"/>
            </a:lnSpc>
            <a:spcBef>
              <a:spcPct val="0"/>
            </a:spcBef>
            <a:spcAft>
              <a:spcPct val="15000"/>
            </a:spcAft>
            <a:buChar char="•"/>
          </a:pPr>
          <a:r>
            <a:rPr lang="en-IN" sz="1600" kern="1200" dirty="0"/>
            <a:t>Make it smaller?</a:t>
          </a:r>
        </a:p>
        <a:p>
          <a:pPr marL="171450" lvl="1" indent="-171450" algn="l" defTabSz="711200">
            <a:lnSpc>
              <a:spcPct val="90000"/>
            </a:lnSpc>
            <a:spcBef>
              <a:spcPct val="0"/>
            </a:spcBef>
            <a:spcAft>
              <a:spcPct val="15000"/>
            </a:spcAft>
            <a:buChar char="•"/>
          </a:pPr>
          <a:r>
            <a:rPr lang="en-IN" sz="1600" kern="1200" dirty="0"/>
            <a:t>Reduce cost/time/ effort?</a:t>
          </a:r>
        </a:p>
      </dsp:txBody>
      <dsp:txXfrm>
        <a:off x="8152797" y="717844"/>
        <a:ext cx="1427549" cy="3024646"/>
      </dsp:txXfrm>
    </dsp:sp>
    <dsp:sp modelId="{7B55D40E-D429-4CCF-9ECC-6897FCA6049D}">
      <dsp:nvSpPr>
        <dsp:cNvPr id="0" name=""/>
        <dsp:cNvSpPr/>
      </dsp:nvSpPr>
      <dsp:spPr>
        <a:xfrm>
          <a:off x="9780203" y="146267"/>
          <a:ext cx="1427549" cy="571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dirty="0"/>
            <a:t>R- REVERSE/ REARRANGE</a:t>
          </a:r>
        </a:p>
      </dsp:txBody>
      <dsp:txXfrm>
        <a:off x="9780203" y="146267"/>
        <a:ext cx="1427549" cy="571577"/>
      </dsp:txXfrm>
    </dsp:sp>
    <dsp:sp modelId="{67FFC2AA-74BB-4374-9D19-0F993A396322}">
      <dsp:nvSpPr>
        <dsp:cNvPr id="0" name=""/>
        <dsp:cNvSpPr/>
      </dsp:nvSpPr>
      <dsp:spPr>
        <a:xfrm>
          <a:off x="9780203" y="717844"/>
          <a:ext cx="1427549" cy="30246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Interchange components?</a:t>
          </a:r>
        </a:p>
        <a:p>
          <a:pPr marL="171450" lvl="1" indent="-171450" algn="l" defTabSz="711200">
            <a:lnSpc>
              <a:spcPct val="90000"/>
            </a:lnSpc>
            <a:spcBef>
              <a:spcPct val="0"/>
            </a:spcBef>
            <a:spcAft>
              <a:spcPct val="15000"/>
            </a:spcAft>
            <a:buChar char="•"/>
          </a:pPr>
          <a:r>
            <a:rPr lang="en-IN" sz="1600" kern="1200" dirty="0"/>
            <a:t>Use another order?</a:t>
          </a:r>
        </a:p>
        <a:p>
          <a:pPr marL="171450" lvl="1" indent="-171450" algn="l" defTabSz="711200">
            <a:lnSpc>
              <a:spcPct val="90000"/>
            </a:lnSpc>
            <a:spcBef>
              <a:spcPct val="0"/>
            </a:spcBef>
            <a:spcAft>
              <a:spcPct val="15000"/>
            </a:spcAft>
            <a:buChar char="•"/>
          </a:pPr>
          <a:r>
            <a:rPr lang="en-IN" sz="1600" kern="1200" dirty="0"/>
            <a:t>Reverse everything?</a:t>
          </a:r>
        </a:p>
        <a:p>
          <a:pPr marL="171450" lvl="1" indent="-171450" algn="l" defTabSz="711200">
            <a:lnSpc>
              <a:spcPct val="90000"/>
            </a:lnSpc>
            <a:spcBef>
              <a:spcPct val="0"/>
            </a:spcBef>
            <a:spcAft>
              <a:spcPct val="15000"/>
            </a:spcAft>
            <a:buChar char="•"/>
          </a:pPr>
          <a:r>
            <a:rPr lang="en-IN" sz="1600" kern="1200" dirty="0"/>
            <a:t>Exchange roles?</a:t>
          </a:r>
        </a:p>
      </dsp:txBody>
      <dsp:txXfrm>
        <a:off x="9780203" y="717844"/>
        <a:ext cx="1427549" cy="302464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71CC0-93E0-451D-879B-538BA689FC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15C9520-0920-4F64-B6D0-A9210120B2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15EDD59-08C9-40B6-ACF1-FD9EAC64E51D}"/>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5" name="Footer Placeholder 4">
            <a:extLst>
              <a:ext uri="{FF2B5EF4-FFF2-40B4-BE49-F238E27FC236}">
                <a16:creationId xmlns:a16="http://schemas.microsoft.com/office/drawing/2014/main" id="{C57472AD-4397-45A1-8C0A-67EA02C3EBF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5524F92-1327-49AD-8C59-E69AEB6ACDF6}"/>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4214281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2EF1-89B2-4DC6-8B34-D76D6CEA11D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DFCAE15-D7D2-46CC-81F0-2951C1A7A8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55D06B-C403-415E-904B-A84614E9A86A}"/>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5" name="Footer Placeholder 4">
            <a:extLst>
              <a:ext uri="{FF2B5EF4-FFF2-40B4-BE49-F238E27FC236}">
                <a16:creationId xmlns:a16="http://schemas.microsoft.com/office/drawing/2014/main" id="{7DE97A76-0275-445B-9533-9BF66C081DB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A7C84E6-95FC-4D13-AAFB-8CBB147D0C10}"/>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2473044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58903-C8A8-4412-9015-9812F1453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B937C8C-1F68-4FB6-8C26-824E39997F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A418FC-66A4-40C8-BF62-EC892C61453C}"/>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5" name="Footer Placeholder 4">
            <a:extLst>
              <a:ext uri="{FF2B5EF4-FFF2-40B4-BE49-F238E27FC236}">
                <a16:creationId xmlns:a16="http://schemas.microsoft.com/office/drawing/2014/main" id="{714C4093-9CE4-4A12-B5CC-39C66BCB935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A9C6C1-2991-47BA-849E-33F19D33C61D}"/>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1722379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A573-6243-4C54-9334-DFFF455CD1C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B143E17-66A8-48F6-955D-3B01780403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0577FC4-F54B-4407-9BE1-53EF20461E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8C9BE62-817C-49A7-8498-303D12712F4C}"/>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6" name="Footer Placeholder 5">
            <a:extLst>
              <a:ext uri="{FF2B5EF4-FFF2-40B4-BE49-F238E27FC236}">
                <a16:creationId xmlns:a16="http://schemas.microsoft.com/office/drawing/2014/main" id="{6FE7AF36-6D48-4EA2-8BC3-BC9E9181309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4A18C8-06E2-45EC-BA9F-1024FBD61ABF}"/>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3688393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745C-11EB-45F2-8986-CCF92904656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CD1CEB8-E8C1-4DAA-A8A4-8E7C9B2D84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FE1DFC-C13B-4C80-9421-311DCF720E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039C867-BB99-464C-B96F-95C414CFDD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057551-8CDE-4492-B809-4800F1CA3E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92EC74C-C6F3-4D2D-BAD4-08A1C0FD5932}"/>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8" name="Footer Placeholder 7">
            <a:extLst>
              <a:ext uri="{FF2B5EF4-FFF2-40B4-BE49-F238E27FC236}">
                <a16:creationId xmlns:a16="http://schemas.microsoft.com/office/drawing/2014/main" id="{CF9F7BEB-6F30-4358-99A3-22E7B97FDA0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7D5FF1F-8AD4-4A89-BDF2-2008921AC99F}"/>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3892507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4362-D15D-441E-84AC-705CB2AB0C8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25213EC-C434-4AD2-B836-8DBE4FD80071}"/>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4" name="Footer Placeholder 3">
            <a:extLst>
              <a:ext uri="{FF2B5EF4-FFF2-40B4-BE49-F238E27FC236}">
                <a16:creationId xmlns:a16="http://schemas.microsoft.com/office/drawing/2014/main" id="{5B170CA5-C0E6-4FD2-BA5B-074631ABBA0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239048F-6BF0-4523-9B30-D7CDB6E3DCCF}"/>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787888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EA0AAF-FA94-4F63-A1CF-11FF5BE44483}"/>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3" name="Footer Placeholder 2">
            <a:extLst>
              <a:ext uri="{FF2B5EF4-FFF2-40B4-BE49-F238E27FC236}">
                <a16:creationId xmlns:a16="http://schemas.microsoft.com/office/drawing/2014/main" id="{F8770ED9-15D7-4BD7-AB97-9236C5E5362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946A4F1-19BB-46AC-9023-6B622DF917EC}"/>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1031397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788E-F38B-4E48-BBCA-D9CACAEDF9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B8AC270-B3D9-42F4-AFCA-44B8973B87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C3D984D-0359-4128-8A45-9F99527F9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1BB28F-5086-4AEF-867A-5D5A483D0EC6}"/>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6" name="Footer Placeholder 5">
            <a:extLst>
              <a:ext uri="{FF2B5EF4-FFF2-40B4-BE49-F238E27FC236}">
                <a16:creationId xmlns:a16="http://schemas.microsoft.com/office/drawing/2014/main" id="{F576B111-6E1A-44EA-9870-D1E585D7C04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86B0456-5ED1-4CBF-903B-C35E65091AA2}"/>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758359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6646-B9BD-4444-86EB-E9E05AAD66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C82F7F6-85F2-44CF-A9C9-F65D49253D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DD616AA-0289-40ED-AF38-C3BB22A891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D3D090-1B3F-4471-B82F-4F377104AF11}"/>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6" name="Footer Placeholder 5">
            <a:extLst>
              <a:ext uri="{FF2B5EF4-FFF2-40B4-BE49-F238E27FC236}">
                <a16:creationId xmlns:a16="http://schemas.microsoft.com/office/drawing/2014/main" id="{53C23EC9-8352-41C3-B8D6-97710EA0695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8067EF0-D369-4501-B13A-C845D9EB87EA}"/>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1696424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AA4B-B48A-494E-BBBC-FE9235E0B2A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7D6B88A-2AAE-4DE9-8DA1-5E8BECFAF1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6905FA4-3989-43E5-833B-A451BDA04127}"/>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5" name="Footer Placeholder 4">
            <a:extLst>
              <a:ext uri="{FF2B5EF4-FFF2-40B4-BE49-F238E27FC236}">
                <a16:creationId xmlns:a16="http://schemas.microsoft.com/office/drawing/2014/main" id="{5F5B2CDC-B483-4921-92FF-7D66B25D63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4D0947-2F3C-4012-B58E-699C11F2EBAF}"/>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3356032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34A0E6-7BA3-46FD-B793-754A457139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7088961-3C42-405D-9729-3362FF6AEF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638DAF-9A47-44C6-B9B0-95BDB613CCFB}"/>
              </a:ext>
            </a:extLst>
          </p:cNvPr>
          <p:cNvSpPr>
            <a:spLocks noGrp="1"/>
          </p:cNvSpPr>
          <p:nvPr>
            <p:ph type="dt" sz="half" idx="10"/>
          </p:nvPr>
        </p:nvSpPr>
        <p:spPr/>
        <p:txBody>
          <a:bodyPr/>
          <a:lstStyle/>
          <a:p>
            <a:fld id="{446B601D-9AD1-499D-9458-0C64D4CEFDFE}" type="datetimeFigureOut">
              <a:rPr lang="en-IN" smtClean="0"/>
              <a:t>13-01-2024</a:t>
            </a:fld>
            <a:endParaRPr lang="en-IN"/>
          </a:p>
        </p:txBody>
      </p:sp>
      <p:sp>
        <p:nvSpPr>
          <p:cNvPr id="5" name="Footer Placeholder 4">
            <a:extLst>
              <a:ext uri="{FF2B5EF4-FFF2-40B4-BE49-F238E27FC236}">
                <a16:creationId xmlns:a16="http://schemas.microsoft.com/office/drawing/2014/main" id="{6A5A5444-E178-493D-9087-A7580D9AE9E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A0CE86C-41A9-49F3-8644-2472C8A9693D}"/>
              </a:ext>
            </a:extLst>
          </p:cNvPr>
          <p:cNvSpPr>
            <a:spLocks noGrp="1"/>
          </p:cNvSpPr>
          <p:nvPr>
            <p:ph type="sldNum" sz="quarter" idx="12"/>
          </p:nvPr>
        </p:nvSpPr>
        <p:spPr/>
        <p:txBody>
          <a:bodyPr/>
          <a:lstStyle/>
          <a:p>
            <a:fld id="{3AF2E7F5-5F81-4ACD-9AA9-E7BAE9D2B071}" type="slidenum">
              <a:rPr lang="en-IN" smtClean="0"/>
              <a:t>‹#›</a:t>
            </a:fld>
            <a:endParaRPr lang="en-IN"/>
          </a:p>
        </p:txBody>
      </p:sp>
    </p:spTree>
    <p:extLst>
      <p:ext uri="{BB962C8B-B14F-4D97-AF65-F5344CB8AC3E}">
        <p14:creationId xmlns:p14="http://schemas.microsoft.com/office/powerpoint/2010/main" val="17934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52AFE9-B807-47FC-995D-8471BA0ECD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CEEC127-DA75-4D87-9E77-29DD692388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7E7B405-3B4D-41D3-B8B1-C7EB5B462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6B601D-9AD1-499D-9458-0C64D4CEFDFE}" type="datetimeFigureOut">
              <a:rPr lang="en-IN" smtClean="0"/>
              <a:t>13-01-2024</a:t>
            </a:fld>
            <a:endParaRPr lang="en-IN"/>
          </a:p>
        </p:txBody>
      </p:sp>
      <p:sp>
        <p:nvSpPr>
          <p:cNvPr id="5" name="Footer Placeholder 4">
            <a:extLst>
              <a:ext uri="{FF2B5EF4-FFF2-40B4-BE49-F238E27FC236}">
                <a16:creationId xmlns:a16="http://schemas.microsoft.com/office/drawing/2014/main" id="{9597F92E-94E1-43B5-8B49-3DF4168F8E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81A3073-B4FA-4EBB-AF42-31BB40FAAC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F2E7F5-5F81-4ACD-9AA9-E7BAE9D2B071}" type="slidenum">
              <a:rPr lang="en-IN" smtClean="0"/>
              <a:t>‹#›</a:t>
            </a:fld>
            <a:endParaRPr lang="en-IN"/>
          </a:p>
        </p:txBody>
      </p:sp>
    </p:spTree>
    <p:extLst>
      <p:ext uri="{BB962C8B-B14F-4D97-AF65-F5344CB8AC3E}">
        <p14:creationId xmlns:p14="http://schemas.microsoft.com/office/powerpoint/2010/main" val="1266565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FE3F9-84E3-410B-841C-AD561E8CA063}"/>
              </a:ext>
            </a:extLst>
          </p:cNvPr>
          <p:cNvSpPr>
            <a:spLocks noGrp="1"/>
          </p:cNvSpPr>
          <p:nvPr>
            <p:ph type="ctrTitle"/>
          </p:nvPr>
        </p:nvSpPr>
        <p:spPr>
          <a:xfrm>
            <a:off x="1078031" y="1398494"/>
            <a:ext cx="10035938" cy="3704882"/>
          </a:xfrm>
        </p:spPr>
        <p:txBody>
          <a:bodyPr>
            <a:normAutofit fontScale="90000"/>
          </a:bodyPr>
          <a:lstStyle/>
          <a:p>
            <a:r>
              <a:rPr lang="en-US" sz="4900" dirty="0"/>
              <a:t>Frameworks for product managers, analytical attribute approaches, sales forecasting and financial analysis including </a:t>
            </a:r>
            <a:br>
              <a:rPr lang="en-US" sz="4900" dirty="0"/>
            </a:br>
            <a:r>
              <a:rPr lang="en-US" sz="4900" dirty="0"/>
              <a:t>qualitative techniques</a:t>
            </a:r>
            <a:br>
              <a:rPr lang="en-US" dirty="0"/>
            </a:br>
            <a:r>
              <a:rPr lang="en-US" dirty="0"/>
              <a:t>Session 3</a:t>
            </a:r>
            <a:endParaRPr lang="en-IN" dirty="0"/>
          </a:p>
        </p:txBody>
      </p:sp>
      <p:sp>
        <p:nvSpPr>
          <p:cNvPr id="3" name="Subtitle 2">
            <a:extLst>
              <a:ext uri="{FF2B5EF4-FFF2-40B4-BE49-F238E27FC236}">
                <a16:creationId xmlns:a16="http://schemas.microsoft.com/office/drawing/2014/main" id="{9B0ED3A2-3DF6-4BD9-95E1-FD428F97FD5E}"/>
              </a:ext>
            </a:extLst>
          </p:cNvPr>
          <p:cNvSpPr>
            <a:spLocks noGrp="1"/>
          </p:cNvSpPr>
          <p:nvPr>
            <p:ph type="subTitle" idx="1"/>
          </p:nvPr>
        </p:nvSpPr>
        <p:spPr>
          <a:xfrm>
            <a:off x="2335161" y="5536090"/>
            <a:ext cx="9144000" cy="798342"/>
          </a:xfrm>
        </p:spPr>
        <p:txBody>
          <a:bodyPr>
            <a:normAutofit fontScale="92500" lnSpcReduction="10000"/>
          </a:bodyPr>
          <a:lstStyle/>
          <a:p>
            <a:pPr algn="r"/>
            <a:r>
              <a:rPr lang="en-US" dirty="0"/>
              <a:t>- Prof Deepika Gupta</a:t>
            </a:r>
          </a:p>
          <a:p>
            <a:pPr algn="r"/>
            <a:r>
              <a:rPr lang="en-US" dirty="0"/>
              <a:t>IIM Visakhapatnam</a:t>
            </a:r>
            <a:endParaRPr lang="en-IN" dirty="0"/>
          </a:p>
        </p:txBody>
      </p:sp>
    </p:spTree>
    <p:extLst>
      <p:ext uri="{BB962C8B-B14F-4D97-AF65-F5344CB8AC3E}">
        <p14:creationId xmlns:p14="http://schemas.microsoft.com/office/powerpoint/2010/main" val="2234104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9B01E-95FD-4AFF-8202-09077AC340AB}"/>
              </a:ext>
            </a:extLst>
          </p:cNvPr>
          <p:cNvSpPr>
            <a:spLocks noGrp="1"/>
          </p:cNvSpPr>
          <p:nvPr>
            <p:ph type="title"/>
          </p:nvPr>
        </p:nvSpPr>
        <p:spPr/>
        <p:txBody>
          <a:bodyPr/>
          <a:lstStyle/>
          <a:p>
            <a:r>
              <a:rPr lang="en-US" dirty="0"/>
              <a:t>Finding and solving customers’ problems </a:t>
            </a:r>
            <a:endParaRPr lang="en-IN" dirty="0"/>
          </a:p>
        </p:txBody>
      </p:sp>
      <p:sp>
        <p:nvSpPr>
          <p:cNvPr id="3" name="Content Placeholder 2">
            <a:extLst>
              <a:ext uri="{FF2B5EF4-FFF2-40B4-BE49-F238E27FC236}">
                <a16:creationId xmlns:a16="http://schemas.microsoft.com/office/drawing/2014/main" id="{399567B6-8E9F-4A77-BE58-F16D37830A99}"/>
              </a:ext>
            </a:extLst>
          </p:cNvPr>
          <p:cNvSpPr>
            <a:spLocks noGrp="1"/>
          </p:cNvSpPr>
          <p:nvPr>
            <p:ph idx="1"/>
          </p:nvPr>
        </p:nvSpPr>
        <p:spPr>
          <a:xfrm>
            <a:off x="838200" y="1519311"/>
            <a:ext cx="10515600" cy="5120640"/>
          </a:xfrm>
        </p:spPr>
        <p:txBody>
          <a:bodyPr>
            <a:normAutofit/>
          </a:bodyPr>
          <a:lstStyle/>
          <a:p>
            <a:r>
              <a:rPr lang="en-US" dirty="0"/>
              <a:t>Problem based ideation – helps to generate concepts</a:t>
            </a:r>
          </a:p>
          <a:p>
            <a:r>
              <a:rPr lang="en-US" dirty="0"/>
              <a:t>Getting customers involved is difficult</a:t>
            </a:r>
          </a:p>
          <a:p>
            <a:r>
              <a:rPr lang="en-US" dirty="0"/>
              <a:t>Sources for needs and problems of stakeholder</a:t>
            </a:r>
          </a:p>
          <a:p>
            <a:pPr lvl="1"/>
            <a:r>
              <a:rPr lang="en-US" dirty="0"/>
              <a:t>Internal records – sales reports, call reports, customer feedback, complaint files </a:t>
            </a:r>
            <a:r>
              <a:rPr lang="en-US" dirty="0" err="1"/>
              <a:t>etc</a:t>
            </a:r>
            <a:endParaRPr lang="en-US" dirty="0"/>
          </a:p>
          <a:p>
            <a:pPr lvl="1"/>
            <a:r>
              <a:rPr lang="en-US" dirty="0"/>
              <a:t>Direct inputs from technical and marketing departments</a:t>
            </a:r>
          </a:p>
          <a:p>
            <a:pPr lvl="1"/>
            <a:r>
              <a:rPr lang="en-US" dirty="0"/>
              <a:t>Problem analysis – generate list of key problems with current product currently in use, then group and prioritize these to help product development address most important problems (reverse brainstorming procedure)</a:t>
            </a:r>
          </a:p>
          <a:p>
            <a:pPr lvl="2"/>
            <a:r>
              <a:rPr lang="en-US" dirty="0"/>
              <a:t>Can be done by going to experts, through published sources, stakeholder contacts by interviewing and focus groups, through observations and role playing techniques</a:t>
            </a:r>
          </a:p>
          <a:p>
            <a:pPr lvl="1"/>
            <a:r>
              <a:rPr lang="en-US" dirty="0"/>
              <a:t>Scenario analysis – think of scenario, study it for problems, evaluate and then try to solve them</a:t>
            </a:r>
          </a:p>
          <a:p>
            <a:endParaRPr lang="en-IN" dirty="0"/>
          </a:p>
        </p:txBody>
      </p:sp>
    </p:spTree>
    <p:extLst>
      <p:ext uri="{BB962C8B-B14F-4D97-AF65-F5344CB8AC3E}">
        <p14:creationId xmlns:p14="http://schemas.microsoft.com/office/powerpoint/2010/main" val="4005854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906E5-2CDF-4F37-94F3-B9D836843BCC}"/>
              </a:ext>
            </a:extLst>
          </p:cNvPr>
          <p:cNvSpPr>
            <a:spLocks noGrp="1"/>
          </p:cNvSpPr>
          <p:nvPr>
            <p:ph type="title"/>
          </p:nvPr>
        </p:nvSpPr>
        <p:spPr/>
        <p:txBody>
          <a:bodyPr/>
          <a:lstStyle/>
          <a:p>
            <a:r>
              <a:rPr lang="en-US" dirty="0"/>
              <a:t>Scenario Analysis</a:t>
            </a:r>
            <a:endParaRPr lang="en-IN" dirty="0"/>
          </a:p>
        </p:txBody>
      </p:sp>
      <p:sp>
        <p:nvSpPr>
          <p:cNvPr id="3" name="Content Placeholder 2">
            <a:extLst>
              <a:ext uri="{FF2B5EF4-FFF2-40B4-BE49-F238E27FC236}">
                <a16:creationId xmlns:a16="http://schemas.microsoft.com/office/drawing/2014/main" id="{1BE88C15-E1F7-434C-9B7C-2B4C5FE2E9A6}"/>
              </a:ext>
            </a:extLst>
          </p:cNvPr>
          <p:cNvSpPr>
            <a:spLocks noGrp="1"/>
          </p:cNvSpPr>
          <p:nvPr>
            <p:ph idx="1"/>
          </p:nvPr>
        </p:nvSpPr>
        <p:spPr>
          <a:xfrm>
            <a:off x="838200" y="1456916"/>
            <a:ext cx="10515600" cy="5179858"/>
          </a:xfrm>
        </p:spPr>
        <p:txBody>
          <a:bodyPr>
            <a:normAutofit fontScale="92500" lnSpcReduction="20000"/>
          </a:bodyPr>
          <a:lstStyle/>
          <a:p>
            <a:r>
              <a:rPr lang="en-US" dirty="0"/>
              <a:t>Extending present to see what it will look like in the future</a:t>
            </a:r>
          </a:p>
          <a:p>
            <a:r>
              <a:rPr lang="en-US" dirty="0"/>
              <a:t>Leaping into the future through leap studies</a:t>
            </a:r>
          </a:p>
          <a:p>
            <a:pPr lvl="1"/>
            <a:r>
              <a:rPr lang="en-US" dirty="0"/>
              <a:t>These can be static or dynamic</a:t>
            </a:r>
          </a:p>
          <a:p>
            <a:pPr lvl="1"/>
            <a:r>
              <a:rPr lang="en-US" dirty="0" err="1"/>
              <a:t>Eg</a:t>
            </a:r>
            <a:r>
              <a:rPr lang="en-US" dirty="0"/>
              <a:t>: (1) More people to work at home; so telecommuting and video conferencing </a:t>
            </a:r>
            <a:r>
              <a:rPr lang="en-US" sz="2400" dirty="0"/>
              <a:t>will largely replace in-person business meetings.</a:t>
            </a:r>
          </a:p>
          <a:p>
            <a:pPr lvl="1"/>
            <a:r>
              <a:rPr lang="en-US" dirty="0"/>
              <a:t>(2) Supplies of petroleum will shrink and prices will rise; by 2050, electricity demand will multiply.</a:t>
            </a:r>
          </a:p>
          <a:p>
            <a:pPr lvl="1"/>
            <a:r>
              <a:rPr lang="en-US" sz="2400" dirty="0"/>
              <a:t>Certain </a:t>
            </a:r>
            <a:r>
              <a:rPr lang="en-US" dirty="0"/>
              <a:t>questions to be answered: </a:t>
            </a:r>
            <a:r>
              <a:rPr lang="en-US" sz="2400" dirty="0"/>
              <a:t>What new products do each of these forecasts suggest? Do any of them suggest any changes in the new product development process? Do any of them seem too far-fetched to believe?</a:t>
            </a:r>
          </a:p>
          <a:p>
            <a:r>
              <a:rPr lang="en-IN" dirty="0"/>
              <a:t>Wild cards study – assess likelihoods of occurrence of identified events and investigate the threats or new product opportunities ?</a:t>
            </a:r>
          </a:p>
          <a:p>
            <a:pPr lvl="1"/>
            <a:r>
              <a:rPr lang="en-IN" dirty="0" err="1"/>
              <a:t>Eg</a:t>
            </a:r>
            <a:r>
              <a:rPr lang="en-IN" dirty="0"/>
              <a:t>: </a:t>
            </a:r>
            <a:r>
              <a:rPr lang="en-US" dirty="0"/>
              <a:t>No-Carbon Policy: Global warming may cause governments to put high taxes on fossil fuels, shifting demand to alternative sources of energy. This changes the allocation of R&amp;D investment toward alternative energy, possibly causes new “energy-rich” nations to emerge, and ultimately may lead to a cleaner environment for everyone.</a:t>
            </a:r>
            <a:endParaRPr lang="en-IN" dirty="0"/>
          </a:p>
        </p:txBody>
      </p:sp>
    </p:spTree>
    <p:extLst>
      <p:ext uri="{BB962C8B-B14F-4D97-AF65-F5344CB8AC3E}">
        <p14:creationId xmlns:p14="http://schemas.microsoft.com/office/powerpoint/2010/main" val="306239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0755-7A97-443F-B677-F083DDC39656}"/>
              </a:ext>
            </a:extLst>
          </p:cNvPr>
          <p:cNvSpPr>
            <a:spLocks noGrp="1"/>
          </p:cNvSpPr>
          <p:nvPr>
            <p:ph type="title"/>
          </p:nvPr>
        </p:nvSpPr>
        <p:spPr/>
        <p:txBody>
          <a:bodyPr/>
          <a:lstStyle/>
          <a:p>
            <a:r>
              <a:rPr lang="en-US" dirty="0"/>
              <a:t>Scenario analysis</a:t>
            </a:r>
          </a:p>
        </p:txBody>
      </p:sp>
      <p:sp>
        <p:nvSpPr>
          <p:cNvPr id="3" name="Content Placeholder 2">
            <a:extLst>
              <a:ext uri="{FF2B5EF4-FFF2-40B4-BE49-F238E27FC236}">
                <a16:creationId xmlns:a16="http://schemas.microsoft.com/office/drawing/2014/main" id="{791A8928-4F61-4978-A55B-E0D95BD752A1}"/>
              </a:ext>
            </a:extLst>
          </p:cNvPr>
          <p:cNvSpPr>
            <a:spLocks noGrp="1"/>
          </p:cNvSpPr>
          <p:nvPr>
            <p:ph idx="1"/>
          </p:nvPr>
        </p:nvSpPr>
        <p:spPr/>
        <p:txBody>
          <a:bodyPr/>
          <a:lstStyle/>
          <a:p>
            <a:r>
              <a:rPr lang="en-US" dirty="0"/>
              <a:t>Guidelines for good scenario analysis</a:t>
            </a:r>
          </a:p>
          <a:p>
            <a:pPr lvl="1"/>
            <a:r>
              <a:rPr lang="en-US" dirty="0"/>
              <a:t>Know the now</a:t>
            </a:r>
          </a:p>
          <a:p>
            <a:pPr lvl="1"/>
            <a:r>
              <a:rPr lang="en-US" dirty="0"/>
              <a:t>Keep it simple</a:t>
            </a:r>
          </a:p>
          <a:p>
            <a:pPr lvl="1"/>
            <a:r>
              <a:rPr lang="en-US" dirty="0"/>
              <a:t>Careful while selecting group members</a:t>
            </a:r>
          </a:p>
          <a:p>
            <a:pPr lvl="1"/>
            <a:r>
              <a:rPr lang="en-US" dirty="0"/>
              <a:t>Do an 8 to 10 years projection (now usually 4 to 5 years projections)</a:t>
            </a:r>
          </a:p>
          <a:p>
            <a:pPr lvl="1"/>
            <a:r>
              <a:rPr lang="en-US" dirty="0"/>
              <a:t>Periodically summarize progress</a:t>
            </a:r>
          </a:p>
          <a:p>
            <a:pPr lvl="1"/>
            <a:r>
              <a:rPr lang="en-US" dirty="0"/>
              <a:t>Combine factors causing changes</a:t>
            </a:r>
          </a:p>
          <a:p>
            <a:pPr lvl="1"/>
            <a:r>
              <a:rPr lang="en-US" dirty="0"/>
              <a:t>Check fit and consistency at the end</a:t>
            </a:r>
          </a:p>
          <a:p>
            <a:pPr marL="457200" lvl="1" indent="0">
              <a:buNone/>
            </a:pPr>
            <a:endParaRPr lang="en-US" dirty="0"/>
          </a:p>
        </p:txBody>
      </p:sp>
    </p:spTree>
    <p:extLst>
      <p:ext uri="{BB962C8B-B14F-4D97-AF65-F5344CB8AC3E}">
        <p14:creationId xmlns:p14="http://schemas.microsoft.com/office/powerpoint/2010/main" val="4024569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FF45-5D49-4141-A51E-D4EC4F9C708E}"/>
              </a:ext>
            </a:extLst>
          </p:cNvPr>
          <p:cNvSpPr>
            <a:spLocks noGrp="1"/>
          </p:cNvSpPr>
          <p:nvPr>
            <p:ph type="title"/>
          </p:nvPr>
        </p:nvSpPr>
        <p:spPr/>
        <p:txBody>
          <a:bodyPr/>
          <a:lstStyle/>
          <a:p>
            <a:r>
              <a:rPr lang="en-IN" dirty="0"/>
              <a:t>Solving the problems	</a:t>
            </a:r>
          </a:p>
        </p:txBody>
      </p:sp>
      <p:sp>
        <p:nvSpPr>
          <p:cNvPr id="3" name="Content Placeholder 2">
            <a:extLst>
              <a:ext uri="{FF2B5EF4-FFF2-40B4-BE49-F238E27FC236}">
                <a16:creationId xmlns:a16="http://schemas.microsoft.com/office/drawing/2014/main" id="{AA78664D-2D48-435F-8820-EACA6520E972}"/>
              </a:ext>
            </a:extLst>
          </p:cNvPr>
          <p:cNvSpPr>
            <a:spLocks noGrp="1"/>
          </p:cNvSpPr>
          <p:nvPr>
            <p:ph idx="1"/>
          </p:nvPr>
        </p:nvSpPr>
        <p:spPr/>
        <p:txBody>
          <a:bodyPr/>
          <a:lstStyle/>
          <a:p>
            <a:r>
              <a:rPr lang="en-IN" dirty="0"/>
              <a:t>Group creativity – group synergies </a:t>
            </a:r>
          </a:p>
          <a:p>
            <a:r>
              <a:rPr lang="en-IN" dirty="0"/>
              <a:t>Brainstorming – can be computer assisted</a:t>
            </a:r>
          </a:p>
          <a:p>
            <a:r>
              <a:rPr lang="en-IN" dirty="0"/>
              <a:t>Disciplines panel – assemble experts from different disciplines and discuss the problems</a:t>
            </a:r>
          </a:p>
          <a:p>
            <a:r>
              <a:rPr lang="en-IN" dirty="0"/>
              <a:t>Using props, imitating nature</a:t>
            </a:r>
          </a:p>
          <a:p>
            <a:endParaRPr lang="en-IN" dirty="0"/>
          </a:p>
        </p:txBody>
      </p:sp>
    </p:spTree>
    <p:extLst>
      <p:ext uri="{BB962C8B-B14F-4D97-AF65-F5344CB8AC3E}">
        <p14:creationId xmlns:p14="http://schemas.microsoft.com/office/powerpoint/2010/main" val="264612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913BC-F6CC-45CE-857F-7999BAC971FE}"/>
              </a:ext>
            </a:extLst>
          </p:cNvPr>
          <p:cNvSpPr>
            <a:spLocks noGrp="1"/>
          </p:cNvSpPr>
          <p:nvPr>
            <p:ph type="title"/>
          </p:nvPr>
        </p:nvSpPr>
        <p:spPr/>
        <p:txBody>
          <a:bodyPr/>
          <a:lstStyle/>
          <a:p>
            <a:r>
              <a:rPr lang="en-IN" dirty="0"/>
              <a:t>Product/service attribute</a:t>
            </a:r>
          </a:p>
        </p:txBody>
      </p:sp>
      <p:sp>
        <p:nvSpPr>
          <p:cNvPr id="3" name="Content Placeholder 2">
            <a:extLst>
              <a:ext uri="{FF2B5EF4-FFF2-40B4-BE49-F238E27FC236}">
                <a16:creationId xmlns:a16="http://schemas.microsoft.com/office/drawing/2014/main" id="{8E800806-7E90-42F4-A3E1-AE0F61FC4940}"/>
              </a:ext>
            </a:extLst>
          </p:cNvPr>
          <p:cNvSpPr>
            <a:spLocks noGrp="1"/>
          </p:cNvSpPr>
          <p:nvPr>
            <p:ph idx="1"/>
          </p:nvPr>
        </p:nvSpPr>
        <p:spPr/>
        <p:txBody>
          <a:bodyPr/>
          <a:lstStyle/>
          <a:p>
            <a:r>
              <a:rPr lang="en-IN" dirty="0"/>
              <a:t>Product/ service is a bundle of attributes</a:t>
            </a:r>
          </a:p>
          <a:p>
            <a:r>
              <a:rPr lang="en-IN" dirty="0"/>
              <a:t>Attributes can be</a:t>
            </a:r>
          </a:p>
          <a:p>
            <a:pPr lvl="1"/>
            <a:r>
              <a:rPr lang="en-IN" dirty="0"/>
              <a:t>Features</a:t>
            </a:r>
          </a:p>
          <a:p>
            <a:pPr lvl="1"/>
            <a:r>
              <a:rPr lang="en-IN" dirty="0"/>
              <a:t>Functions</a:t>
            </a:r>
          </a:p>
          <a:p>
            <a:pPr lvl="1"/>
            <a:r>
              <a:rPr lang="en-IN" dirty="0"/>
              <a:t>Benefits – uses, users, used with, used where etc</a:t>
            </a:r>
          </a:p>
          <a:p>
            <a:pPr marL="0" indent="0">
              <a:buNone/>
            </a:pPr>
            <a:endParaRPr lang="en-IN" dirty="0"/>
          </a:p>
        </p:txBody>
      </p:sp>
    </p:spTree>
    <p:extLst>
      <p:ext uri="{BB962C8B-B14F-4D97-AF65-F5344CB8AC3E}">
        <p14:creationId xmlns:p14="http://schemas.microsoft.com/office/powerpoint/2010/main" val="2901874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6D4E-880E-D113-F15B-EDC8195DF2EA}"/>
              </a:ext>
            </a:extLst>
          </p:cNvPr>
          <p:cNvSpPr>
            <a:spLocks noGrp="1"/>
          </p:cNvSpPr>
          <p:nvPr>
            <p:ph type="title"/>
          </p:nvPr>
        </p:nvSpPr>
        <p:spPr/>
        <p:txBody>
          <a:bodyPr/>
          <a:lstStyle/>
          <a:p>
            <a:r>
              <a:rPr lang="en-IN" dirty="0"/>
              <a:t>Product attributes…. </a:t>
            </a:r>
          </a:p>
        </p:txBody>
      </p:sp>
      <p:pic>
        <p:nvPicPr>
          <p:cNvPr id="7" name="Picture 6">
            <a:extLst>
              <a:ext uri="{FF2B5EF4-FFF2-40B4-BE49-F238E27FC236}">
                <a16:creationId xmlns:a16="http://schemas.microsoft.com/office/drawing/2014/main" id="{1A40FDDA-CDDD-B7D5-6594-4ECDC50E9CC2}"/>
              </a:ext>
            </a:extLst>
          </p:cNvPr>
          <p:cNvPicPr>
            <a:picLocks noChangeAspect="1"/>
          </p:cNvPicPr>
          <p:nvPr/>
        </p:nvPicPr>
        <p:blipFill>
          <a:blip r:embed="rId2"/>
          <a:stretch>
            <a:fillRect/>
          </a:stretch>
        </p:blipFill>
        <p:spPr>
          <a:xfrm>
            <a:off x="1120877" y="1489587"/>
            <a:ext cx="10232923" cy="5003288"/>
          </a:xfrm>
          <a:prstGeom prst="rect">
            <a:avLst/>
          </a:prstGeom>
        </p:spPr>
      </p:pic>
    </p:spTree>
    <p:extLst>
      <p:ext uri="{BB962C8B-B14F-4D97-AF65-F5344CB8AC3E}">
        <p14:creationId xmlns:p14="http://schemas.microsoft.com/office/powerpoint/2010/main" val="365363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66A12-AF4B-488C-9AB3-1CA7B39D5C73}"/>
              </a:ext>
            </a:extLst>
          </p:cNvPr>
          <p:cNvSpPr>
            <a:spLocks noGrp="1"/>
          </p:cNvSpPr>
          <p:nvPr>
            <p:ph type="title"/>
          </p:nvPr>
        </p:nvSpPr>
        <p:spPr/>
        <p:txBody>
          <a:bodyPr/>
          <a:lstStyle/>
          <a:p>
            <a:r>
              <a:rPr lang="en-IN" dirty="0"/>
              <a:t>Analytical attribute techniques</a:t>
            </a:r>
          </a:p>
        </p:txBody>
      </p:sp>
      <p:sp>
        <p:nvSpPr>
          <p:cNvPr id="3" name="Content Placeholder 2">
            <a:extLst>
              <a:ext uri="{FF2B5EF4-FFF2-40B4-BE49-F238E27FC236}">
                <a16:creationId xmlns:a16="http://schemas.microsoft.com/office/drawing/2014/main" id="{2844BCBB-DB14-4A0A-B791-C5D0D207BECF}"/>
              </a:ext>
            </a:extLst>
          </p:cNvPr>
          <p:cNvSpPr>
            <a:spLocks noGrp="1"/>
          </p:cNvSpPr>
          <p:nvPr>
            <p:ph idx="1"/>
          </p:nvPr>
        </p:nvSpPr>
        <p:spPr/>
        <p:txBody>
          <a:bodyPr/>
          <a:lstStyle/>
          <a:p>
            <a:r>
              <a:rPr lang="en-IN" dirty="0"/>
              <a:t>Create new product concepts by </a:t>
            </a:r>
          </a:p>
          <a:p>
            <a:pPr lvl="1"/>
            <a:r>
              <a:rPr lang="en-IN" dirty="0"/>
              <a:t>Changing one or more of its current attributes</a:t>
            </a:r>
          </a:p>
          <a:p>
            <a:pPr lvl="1"/>
            <a:r>
              <a:rPr lang="en-IN" dirty="0"/>
              <a:t>Adding attributes</a:t>
            </a:r>
          </a:p>
          <a:p>
            <a:r>
              <a:rPr lang="en-IN" dirty="0"/>
              <a:t>Desirability of these concepts if developed into new products</a:t>
            </a:r>
          </a:p>
          <a:p>
            <a:r>
              <a:rPr lang="en-IN" dirty="0"/>
              <a:t>Attribute analysis techniques</a:t>
            </a:r>
          </a:p>
          <a:p>
            <a:pPr lvl="1"/>
            <a:r>
              <a:rPr lang="en-IN" dirty="0"/>
              <a:t>Quantitative </a:t>
            </a:r>
          </a:p>
          <a:p>
            <a:pPr lvl="1"/>
            <a:r>
              <a:rPr lang="en-IN" dirty="0"/>
              <a:t>Qualitative</a:t>
            </a:r>
          </a:p>
        </p:txBody>
      </p:sp>
    </p:spTree>
    <p:extLst>
      <p:ext uri="{BB962C8B-B14F-4D97-AF65-F5344CB8AC3E}">
        <p14:creationId xmlns:p14="http://schemas.microsoft.com/office/powerpoint/2010/main" val="169695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FE5B-E11D-87C9-F614-A1C3BC1B3B9A}"/>
              </a:ext>
            </a:extLst>
          </p:cNvPr>
          <p:cNvSpPr>
            <a:spLocks noGrp="1"/>
          </p:cNvSpPr>
          <p:nvPr>
            <p:ph type="title"/>
          </p:nvPr>
        </p:nvSpPr>
        <p:spPr/>
        <p:txBody>
          <a:bodyPr/>
          <a:lstStyle/>
          <a:p>
            <a:r>
              <a:rPr lang="en-IN" dirty="0"/>
              <a:t>Various available options</a:t>
            </a:r>
          </a:p>
        </p:txBody>
      </p:sp>
      <p:sp>
        <p:nvSpPr>
          <p:cNvPr id="5" name="TextBox 4">
            <a:extLst>
              <a:ext uri="{FF2B5EF4-FFF2-40B4-BE49-F238E27FC236}">
                <a16:creationId xmlns:a16="http://schemas.microsoft.com/office/drawing/2014/main" id="{DA9B96CC-71BA-1C95-50DE-58822DDC5ACC}"/>
              </a:ext>
            </a:extLst>
          </p:cNvPr>
          <p:cNvSpPr txBox="1"/>
          <p:nvPr/>
        </p:nvSpPr>
        <p:spPr>
          <a:xfrm>
            <a:off x="3524865" y="1690688"/>
            <a:ext cx="5678129" cy="446876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IN" dirty="0"/>
          </a:p>
        </p:txBody>
      </p:sp>
      <p:cxnSp>
        <p:nvCxnSpPr>
          <p:cNvPr id="7" name="Straight Connector 6">
            <a:extLst>
              <a:ext uri="{FF2B5EF4-FFF2-40B4-BE49-F238E27FC236}">
                <a16:creationId xmlns:a16="http://schemas.microsoft.com/office/drawing/2014/main" id="{9685A27A-63BD-F2CF-AD2F-C37F9657BC5A}"/>
              </a:ext>
            </a:extLst>
          </p:cNvPr>
          <p:cNvCxnSpPr>
            <a:cxnSpLocks/>
            <a:stCxn id="5" idx="0"/>
            <a:endCxn id="5" idx="2"/>
          </p:cNvCxnSpPr>
          <p:nvPr/>
        </p:nvCxnSpPr>
        <p:spPr>
          <a:xfrm>
            <a:off x="6363930" y="1690688"/>
            <a:ext cx="0" cy="44687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57E8F1D-0756-EE57-0C20-E2D042D59DF0}"/>
              </a:ext>
            </a:extLst>
          </p:cNvPr>
          <p:cNvCxnSpPr>
            <a:stCxn id="5" idx="1"/>
            <a:endCxn id="5" idx="3"/>
          </p:cNvCxnSpPr>
          <p:nvPr/>
        </p:nvCxnSpPr>
        <p:spPr>
          <a:xfrm>
            <a:off x="3524865" y="3925069"/>
            <a:ext cx="5678129"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762FD5D-FEB1-AC9D-61EE-439332740592}"/>
              </a:ext>
            </a:extLst>
          </p:cNvPr>
          <p:cNvSpPr txBox="1"/>
          <p:nvPr/>
        </p:nvSpPr>
        <p:spPr>
          <a:xfrm>
            <a:off x="1932039" y="2227006"/>
            <a:ext cx="1371600" cy="3139321"/>
          </a:xfrm>
          <a:prstGeom prst="rect">
            <a:avLst/>
          </a:prstGeom>
          <a:noFill/>
        </p:spPr>
        <p:txBody>
          <a:bodyPr wrap="square" rtlCol="0">
            <a:spAutoFit/>
          </a:bodyPr>
          <a:lstStyle/>
          <a:p>
            <a:r>
              <a:rPr lang="en-IN" dirty="0"/>
              <a:t>Qualitative</a:t>
            </a:r>
          </a:p>
          <a:p>
            <a:endParaRPr lang="en-IN" dirty="0"/>
          </a:p>
          <a:p>
            <a:endParaRPr lang="en-IN" dirty="0"/>
          </a:p>
          <a:p>
            <a:endParaRPr lang="en-IN" dirty="0"/>
          </a:p>
          <a:p>
            <a:endParaRPr lang="en-IN" dirty="0"/>
          </a:p>
          <a:p>
            <a:endParaRPr lang="en-IN" dirty="0"/>
          </a:p>
          <a:p>
            <a:endParaRPr lang="en-IN" dirty="0"/>
          </a:p>
          <a:p>
            <a:endParaRPr lang="en-IN" dirty="0"/>
          </a:p>
          <a:p>
            <a:r>
              <a:rPr lang="en-IN" dirty="0"/>
              <a:t>Quantitative</a:t>
            </a:r>
          </a:p>
          <a:p>
            <a:endParaRPr lang="en-IN" dirty="0"/>
          </a:p>
          <a:p>
            <a:endParaRPr lang="en-IN" dirty="0"/>
          </a:p>
        </p:txBody>
      </p:sp>
      <p:sp>
        <p:nvSpPr>
          <p:cNvPr id="12" name="TextBox 11">
            <a:extLst>
              <a:ext uri="{FF2B5EF4-FFF2-40B4-BE49-F238E27FC236}">
                <a16:creationId xmlns:a16="http://schemas.microsoft.com/office/drawing/2014/main" id="{C77C4BA3-BC46-543D-905D-42DF9767EFD7}"/>
              </a:ext>
            </a:extLst>
          </p:cNvPr>
          <p:cNvSpPr txBox="1"/>
          <p:nvPr/>
        </p:nvSpPr>
        <p:spPr>
          <a:xfrm>
            <a:off x="3524865" y="6341806"/>
            <a:ext cx="5678122" cy="369332"/>
          </a:xfrm>
          <a:prstGeom prst="rect">
            <a:avLst/>
          </a:prstGeom>
          <a:noFill/>
        </p:spPr>
        <p:txBody>
          <a:bodyPr wrap="square" rtlCol="0">
            <a:spAutoFit/>
          </a:bodyPr>
          <a:lstStyle/>
          <a:p>
            <a:r>
              <a:rPr lang="en-IN" dirty="0"/>
              <a:t>Pre-prototype stage	        Post-Prototype stage</a:t>
            </a:r>
          </a:p>
        </p:txBody>
      </p:sp>
      <p:sp>
        <p:nvSpPr>
          <p:cNvPr id="13" name="TextBox 12">
            <a:extLst>
              <a:ext uri="{FF2B5EF4-FFF2-40B4-BE49-F238E27FC236}">
                <a16:creationId xmlns:a16="http://schemas.microsoft.com/office/drawing/2014/main" id="{AF6D02DB-0357-0FD5-0199-42C94E6F8F7A}"/>
              </a:ext>
            </a:extLst>
          </p:cNvPr>
          <p:cNvSpPr txBox="1"/>
          <p:nvPr/>
        </p:nvSpPr>
        <p:spPr>
          <a:xfrm>
            <a:off x="4454013" y="2003134"/>
            <a:ext cx="4277031" cy="1754326"/>
          </a:xfrm>
          <a:prstGeom prst="rect">
            <a:avLst/>
          </a:prstGeom>
          <a:noFill/>
        </p:spPr>
        <p:txBody>
          <a:bodyPr wrap="square" rtlCol="0">
            <a:spAutoFit/>
          </a:bodyPr>
          <a:lstStyle/>
          <a:p>
            <a:r>
              <a:rPr lang="en-IN" dirty="0"/>
              <a:t>	Depth Interviews</a:t>
            </a:r>
          </a:p>
          <a:p>
            <a:endParaRPr lang="en-IN" dirty="0"/>
          </a:p>
          <a:p>
            <a:r>
              <a:rPr lang="en-IN" dirty="0"/>
              <a:t>	Focus Groups</a:t>
            </a:r>
          </a:p>
          <a:p>
            <a:endParaRPr lang="en-IN" dirty="0"/>
          </a:p>
          <a:p>
            <a:r>
              <a:rPr lang="en-IN" dirty="0"/>
              <a:t>	Expert Judgements</a:t>
            </a:r>
          </a:p>
          <a:p>
            <a:r>
              <a:rPr lang="en-IN" dirty="0"/>
              <a:t>			Beta Tests</a:t>
            </a:r>
          </a:p>
        </p:txBody>
      </p:sp>
      <p:cxnSp>
        <p:nvCxnSpPr>
          <p:cNvPr id="15" name="Straight Arrow Connector 14">
            <a:extLst>
              <a:ext uri="{FF2B5EF4-FFF2-40B4-BE49-F238E27FC236}">
                <a16:creationId xmlns:a16="http://schemas.microsoft.com/office/drawing/2014/main" id="{4205B8B2-1A59-DEEE-2663-7C7B735605F1}"/>
              </a:ext>
            </a:extLst>
          </p:cNvPr>
          <p:cNvCxnSpPr/>
          <p:nvPr/>
        </p:nvCxnSpPr>
        <p:spPr>
          <a:xfrm>
            <a:off x="7123471" y="2227006"/>
            <a:ext cx="1401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3CAB626-D492-6A0D-3379-4F0CA52D04B4}"/>
              </a:ext>
            </a:extLst>
          </p:cNvPr>
          <p:cNvCxnSpPr/>
          <p:nvPr/>
        </p:nvCxnSpPr>
        <p:spPr>
          <a:xfrm>
            <a:off x="6803921" y="2762864"/>
            <a:ext cx="1401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EEDC2A4-E607-7180-8FC3-4A7A27375A3E}"/>
              </a:ext>
            </a:extLst>
          </p:cNvPr>
          <p:cNvCxnSpPr/>
          <p:nvPr/>
        </p:nvCxnSpPr>
        <p:spPr>
          <a:xfrm>
            <a:off x="7329947" y="3283974"/>
            <a:ext cx="1401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AE2484E-F0A8-3D7E-377A-9F440FF6DE61}"/>
              </a:ext>
            </a:extLst>
          </p:cNvPr>
          <p:cNvCxnSpPr>
            <a:cxnSpLocks/>
          </p:cNvCxnSpPr>
          <p:nvPr/>
        </p:nvCxnSpPr>
        <p:spPr>
          <a:xfrm flipH="1">
            <a:off x="4159049" y="2202425"/>
            <a:ext cx="118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90FCE5C-763E-8B31-2125-AA18AFC71934}"/>
              </a:ext>
            </a:extLst>
          </p:cNvPr>
          <p:cNvCxnSpPr>
            <a:cxnSpLocks/>
          </p:cNvCxnSpPr>
          <p:nvPr/>
        </p:nvCxnSpPr>
        <p:spPr>
          <a:xfrm flipH="1">
            <a:off x="4159049" y="2757947"/>
            <a:ext cx="118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F0A1632-9E57-2FCE-DC1A-FC32464EBC37}"/>
              </a:ext>
            </a:extLst>
          </p:cNvPr>
          <p:cNvCxnSpPr>
            <a:cxnSpLocks/>
          </p:cNvCxnSpPr>
          <p:nvPr/>
        </p:nvCxnSpPr>
        <p:spPr>
          <a:xfrm flipH="1">
            <a:off x="4159049" y="3283974"/>
            <a:ext cx="118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9BD3762-F445-72F3-2A88-EF00DD52C026}"/>
              </a:ext>
            </a:extLst>
          </p:cNvPr>
          <p:cNvSpPr txBox="1"/>
          <p:nvPr/>
        </p:nvSpPr>
        <p:spPr>
          <a:xfrm>
            <a:off x="3834581" y="4069906"/>
            <a:ext cx="2168013" cy="2031325"/>
          </a:xfrm>
          <a:prstGeom prst="rect">
            <a:avLst/>
          </a:prstGeom>
          <a:noFill/>
        </p:spPr>
        <p:txBody>
          <a:bodyPr wrap="square" rtlCol="0">
            <a:spAutoFit/>
          </a:bodyPr>
          <a:lstStyle/>
          <a:p>
            <a:r>
              <a:rPr lang="en-IN" dirty="0"/>
              <a:t>Standard Surveys</a:t>
            </a:r>
          </a:p>
          <a:p>
            <a:endParaRPr lang="en-IN" dirty="0"/>
          </a:p>
          <a:p>
            <a:r>
              <a:rPr lang="en-IN" dirty="0"/>
              <a:t>Concept Tests</a:t>
            </a:r>
          </a:p>
          <a:p>
            <a:endParaRPr lang="en-IN" dirty="0"/>
          </a:p>
          <a:p>
            <a:r>
              <a:rPr lang="en-IN" dirty="0"/>
              <a:t>Perceptual Maps</a:t>
            </a:r>
          </a:p>
          <a:p>
            <a:endParaRPr lang="en-IN" dirty="0"/>
          </a:p>
          <a:p>
            <a:r>
              <a:rPr lang="en-IN" dirty="0"/>
              <a:t>Conjoint Analysis</a:t>
            </a:r>
          </a:p>
        </p:txBody>
      </p:sp>
      <p:sp>
        <p:nvSpPr>
          <p:cNvPr id="26" name="TextBox 25">
            <a:extLst>
              <a:ext uri="{FF2B5EF4-FFF2-40B4-BE49-F238E27FC236}">
                <a16:creationId xmlns:a16="http://schemas.microsoft.com/office/drawing/2014/main" id="{56494CA1-BE5D-B190-9FAB-390ABCFD3E94}"/>
              </a:ext>
            </a:extLst>
          </p:cNvPr>
          <p:cNvSpPr txBox="1"/>
          <p:nvPr/>
        </p:nvSpPr>
        <p:spPr>
          <a:xfrm>
            <a:off x="6521246" y="4088428"/>
            <a:ext cx="2529349" cy="2031325"/>
          </a:xfrm>
          <a:prstGeom prst="rect">
            <a:avLst/>
          </a:prstGeom>
          <a:noFill/>
        </p:spPr>
        <p:txBody>
          <a:bodyPr wrap="square" rtlCol="0">
            <a:spAutoFit/>
          </a:bodyPr>
          <a:lstStyle/>
          <a:p>
            <a:r>
              <a:rPr lang="en-IN" dirty="0"/>
              <a:t>Product Use Test</a:t>
            </a:r>
          </a:p>
          <a:p>
            <a:endParaRPr lang="en-IN" dirty="0"/>
          </a:p>
          <a:p>
            <a:r>
              <a:rPr lang="en-IN" dirty="0"/>
              <a:t>Pre-Test Market</a:t>
            </a:r>
          </a:p>
          <a:p>
            <a:endParaRPr lang="en-IN" dirty="0"/>
          </a:p>
          <a:p>
            <a:r>
              <a:rPr lang="en-IN" dirty="0"/>
              <a:t>Test Market</a:t>
            </a:r>
          </a:p>
          <a:p>
            <a:endParaRPr lang="en-IN" dirty="0"/>
          </a:p>
          <a:p>
            <a:r>
              <a:rPr lang="en-IN" dirty="0"/>
              <a:t>Electronic Test Market</a:t>
            </a:r>
          </a:p>
        </p:txBody>
      </p:sp>
    </p:spTree>
    <p:extLst>
      <p:ext uri="{BB962C8B-B14F-4D97-AF65-F5344CB8AC3E}">
        <p14:creationId xmlns:p14="http://schemas.microsoft.com/office/powerpoint/2010/main" val="1714450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p:txBody>
          <a:bodyPr/>
          <a:lstStyle/>
          <a:p>
            <a:r>
              <a:rPr lang="en-IN" dirty="0"/>
              <a:t>Maps - attribute analysis techniques</a:t>
            </a:r>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838200" y="1575582"/>
            <a:ext cx="10515600" cy="4917293"/>
          </a:xfrm>
        </p:spPr>
        <p:txBody>
          <a:bodyPr>
            <a:normAutofit lnSpcReduction="10000"/>
          </a:bodyPr>
          <a:lstStyle/>
          <a:p>
            <a:r>
              <a:rPr lang="en-IN" dirty="0"/>
              <a:t>Gap analysis – make a gap map to find open spaces (white spaces)</a:t>
            </a:r>
          </a:p>
          <a:p>
            <a:r>
              <a:rPr lang="en-IN" dirty="0"/>
              <a:t>Types of gap maps:</a:t>
            </a:r>
          </a:p>
          <a:p>
            <a:pPr lvl="1"/>
            <a:r>
              <a:rPr lang="en-IN" sz="2800" dirty="0"/>
              <a:t>Determinant gap maps – managerial expertise and judgement to plot products on a map</a:t>
            </a:r>
          </a:p>
          <a:p>
            <a:pPr lvl="1"/>
            <a:r>
              <a:rPr lang="en-IN" sz="2800" dirty="0"/>
              <a:t>Perpetual gap maps – manager uses customer attribute ratings (AR)</a:t>
            </a:r>
          </a:p>
          <a:p>
            <a:pPr lvl="2"/>
            <a:r>
              <a:rPr lang="en-IN" sz="2800" dirty="0"/>
              <a:t>Factor analysis</a:t>
            </a:r>
          </a:p>
          <a:p>
            <a:pPr lvl="2"/>
            <a:r>
              <a:rPr lang="en-IN" sz="2800" dirty="0"/>
              <a:t>Cluster analysis</a:t>
            </a:r>
          </a:p>
          <a:p>
            <a:pPr lvl="2"/>
            <a:r>
              <a:rPr lang="en-IN" sz="2800" dirty="0"/>
              <a:t>Snake plots</a:t>
            </a:r>
          </a:p>
          <a:p>
            <a:pPr lvl="2"/>
            <a:r>
              <a:rPr lang="en-IN" sz="2800" dirty="0"/>
              <a:t>Scree plot and eigenvalues</a:t>
            </a:r>
          </a:p>
          <a:p>
            <a:pPr lvl="1"/>
            <a:r>
              <a:rPr lang="en-IN" sz="2800" dirty="0"/>
              <a:t>Perpetual gap maps – manager uses overall similarities from users</a:t>
            </a:r>
          </a:p>
          <a:p>
            <a:pPr lvl="2"/>
            <a:r>
              <a:rPr lang="en-IN" sz="2800" dirty="0"/>
              <a:t>Multi-dimensional scales</a:t>
            </a:r>
          </a:p>
        </p:txBody>
      </p:sp>
    </p:spTree>
    <p:extLst>
      <p:ext uri="{BB962C8B-B14F-4D97-AF65-F5344CB8AC3E}">
        <p14:creationId xmlns:p14="http://schemas.microsoft.com/office/powerpoint/2010/main" val="1636001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6FB6-A8FA-8C3E-5D04-E4E162C6E98B}"/>
              </a:ext>
            </a:extLst>
          </p:cNvPr>
          <p:cNvSpPr>
            <a:spLocks noGrp="1"/>
          </p:cNvSpPr>
          <p:nvPr>
            <p:ph type="title"/>
          </p:nvPr>
        </p:nvSpPr>
        <p:spPr>
          <a:xfrm>
            <a:off x="814183" y="198437"/>
            <a:ext cx="10515600" cy="1325563"/>
          </a:xfrm>
        </p:spPr>
        <p:txBody>
          <a:bodyPr/>
          <a:lstStyle/>
          <a:p>
            <a:r>
              <a:rPr lang="en-IN" dirty="0"/>
              <a:t>Finding white spaces</a:t>
            </a:r>
          </a:p>
        </p:txBody>
      </p:sp>
      <p:sp>
        <p:nvSpPr>
          <p:cNvPr id="9" name="Rectangle 3">
            <a:extLst>
              <a:ext uri="{FF2B5EF4-FFF2-40B4-BE49-F238E27FC236}">
                <a16:creationId xmlns:a16="http://schemas.microsoft.com/office/drawing/2014/main" id="{E117EFA0-E377-3385-12B9-4F2C8ECD1F94}"/>
              </a:ext>
            </a:extLst>
          </p:cNvPr>
          <p:cNvSpPr>
            <a:spLocks noChangeArrowheads="1"/>
          </p:cNvSpPr>
          <p:nvPr/>
        </p:nvSpPr>
        <p:spPr bwMode="auto">
          <a:xfrm>
            <a:off x="3782806" y="1524000"/>
            <a:ext cx="6541053" cy="3810000"/>
          </a:xfrm>
          <a:prstGeom prst="rect">
            <a:avLst/>
          </a:prstGeom>
          <a:noFill/>
          <a:ln w="6350">
            <a:solidFill>
              <a:srgbClr val="000099"/>
            </a:solidFill>
            <a:miter lim="800000"/>
            <a:headEnd/>
            <a:tailEnd/>
          </a:ln>
          <a:effectLst>
            <a:prstShdw prst="shdw17" dist="17961" dir="2700000">
              <a:srgbClr val="000099">
                <a:gamma/>
                <a:shade val="60000"/>
                <a:invGamma/>
              </a:srgbClr>
            </a:prstShdw>
          </a:effectLst>
        </p:spPr>
        <p:txBody>
          <a:bodyPr wrap="none" anchor="ctr"/>
          <a:lstStyle/>
          <a:p>
            <a:endParaRPr lang="en-US"/>
          </a:p>
        </p:txBody>
      </p:sp>
      <p:sp>
        <p:nvSpPr>
          <p:cNvPr id="10" name="Oval 5">
            <a:extLst>
              <a:ext uri="{FF2B5EF4-FFF2-40B4-BE49-F238E27FC236}">
                <a16:creationId xmlns:a16="http://schemas.microsoft.com/office/drawing/2014/main" id="{67823132-696D-39A1-2E3B-A4F9491F17A7}"/>
              </a:ext>
            </a:extLst>
          </p:cNvPr>
          <p:cNvSpPr>
            <a:spLocks noChangeArrowheads="1"/>
          </p:cNvSpPr>
          <p:nvPr/>
        </p:nvSpPr>
        <p:spPr bwMode="auto">
          <a:xfrm>
            <a:off x="7666613" y="1760053"/>
            <a:ext cx="2057400" cy="969818"/>
          </a:xfrm>
          <a:prstGeom prst="ellipse">
            <a:avLst/>
          </a:prstGeom>
          <a:ln>
            <a:headEnd/>
            <a:tailEnd/>
          </a:ln>
        </p:spPr>
        <p:style>
          <a:lnRef idx="3">
            <a:schemeClr val="lt1"/>
          </a:lnRef>
          <a:fillRef idx="1">
            <a:schemeClr val="accent4"/>
          </a:fillRef>
          <a:effectRef idx="1">
            <a:schemeClr val="accent4"/>
          </a:effectRef>
          <a:fontRef idx="minor">
            <a:schemeClr val="lt1"/>
          </a:fontRef>
        </p:style>
        <p:txBody>
          <a:bodyPr wrap="none" anchor="ctr"/>
          <a:lstStyle/>
          <a:p>
            <a:pPr algn="ctr"/>
            <a:r>
              <a:rPr lang="en-US" b="1" dirty="0">
                <a:solidFill>
                  <a:srgbClr val="FFC000"/>
                </a:solidFill>
              </a:rPr>
              <a:t> </a:t>
            </a:r>
          </a:p>
          <a:p>
            <a:pPr algn="ctr"/>
            <a:r>
              <a:rPr lang="en-US" b="1" dirty="0">
                <a:solidFill>
                  <a:srgbClr val="FFC000"/>
                </a:solidFill>
              </a:rPr>
              <a:t>Group</a:t>
            </a:r>
          </a:p>
          <a:p>
            <a:pPr algn="ctr"/>
            <a:r>
              <a:rPr lang="en-US" dirty="0">
                <a:solidFill>
                  <a:schemeClr val="bg1"/>
                </a:solidFill>
              </a:rPr>
              <a:t>Dabur India</a:t>
            </a:r>
          </a:p>
          <a:p>
            <a:pPr algn="ctr"/>
            <a:endParaRPr lang="en-US" dirty="0">
              <a:solidFill>
                <a:schemeClr val="bg1"/>
              </a:solidFill>
            </a:endParaRPr>
          </a:p>
          <a:p>
            <a:pPr algn="ctr"/>
            <a:endParaRPr lang="en-US" dirty="0"/>
          </a:p>
        </p:txBody>
      </p:sp>
      <p:sp>
        <p:nvSpPr>
          <p:cNvPr id="11" name="Line 6">
            <a:extLst>
              <a:ext uri="{FF2B5EF4-FFF2-40B4-BE49-F238E27FC236}">
                <a16:creationId xmlns:a16="http://schemas.microsoft.com/office/drawing/2014/main" id="{910098A4-FC4C-B421-BA47-58292688E7DD}"/>
              </a:ext>
            </a:extLst>
          </p:cNvPr>
          <p:cNvSpPr>
            <a:spLocks noChangeShapeType="1"/>
          </p:cNvSpPr>
          <p:nvPr/>
        </p:nvSpPr>
        <p:spPr bwMode="auto">
          <a:xfrm>
            <a:off x="3124200" y="1524000"/>
            <a:ext cx="0" cy="3733800"/>
          </a:xfrm>
          <a:prstGeom prst="line">
            <a:avLst/>
          </a:prstGeom>
          <a:noFill/>
          <a:ln w="9525">
            <a:solidFill>
              <a:srgbClr val="000099"/>
            </a:solidFill>
            <a:round/>
            <a:headEnd type="triangle" w="med" len="med"/>
            <a:tailEnd type="triangle" w="med" len="med"/>
          </a:ln>
          <a:effectLst/>
        </p:spPr>
        <p:txBody>
          <a:bodyPr wrap="none" anchor="ctr"/>
          <a:lstStyle/>
          <a:p>
            <a:endParaRPr lang="en-US"/>
          </a:p>
        </p:txBody>
      </p:sp>
      <p:sp>
        <p:nvSpPr>
          <p:cNvPr id="12" name="Line 7">
            <a:extLst>
              <a:ext uri="{FF2B5EF4-FFF2-40B4-BE49-F238E27FC236}">
                <a16:creationId xmlns:a16="http://schemas.microsoft.com/office/drawing/2014/main" id="{034DB8E2-B6D1-9B74-5298-7DA12A905400}"/>
              </a:ext>
            </a:extLst>
          </p:cNvPr>
          <p:cNvSpPr>
            <a:spLocks noChangeShapeType="1"/>
          </p:cNvSpPr>
          <p:nvPr/>
        </p:nvSpPr>
        <p:spPr bwMode="auto">
          <a:xfrm flipV="1">
            <a:off x="3824748" y="5530850"/>
            <a:ext cx="6233652" cy="0"/>
          </a:xfrm>
          <a:prstGeom prst="line">
            <a:avLst/>
          </a:prstGeom>
          <a:noFill/>
          <a:ln w="9525">
            <a:solidFill>
              <a:srgbClr val="000099"/>
            </a:solidFill>
            <a:round/>
            <a:headEnd type="triangle" w="med" len="med"/>
            <a:tailEnd type="triangle" w="med" len="med"/>
          </a:ln>
          <a:effectLst/>
        </p:spPr>
        <p:txBody>
          <a:bodyPr wrap="none" anchor="ctr"/>
          <a:lstStyle/>
          <a:p>
            <a:endParaRPr lang="en-US"/>
          </a:p>
        </p:txBody>
      </p:sp>
      <p:sp>
        <p:nvSpPr>
          <p:cNvPr id="13" name="Text Box 8">
            <a:extLst>
              <a:ext uri="{FF2B5EF4-FFF2-40B4-BE49-F238E27FC236}">
                <a16:creationId xmlns:a16="http://schemas.microsoft.com/office/drawing/2014/main" id="{E6A7614C-29ED-338F-91CD-3B3D4A842967}"/>
              </a:ext>
            </a:extLst>
          </p:cNvPr>
          <p:cNvSpPr txBox="1">
            <a:spLocks noChangeArrowheads="1"/>
          </p:cNvSpPr>
          <p:nvPr/>
        </p:nvSpPr>
        <p:spPr bwMode="auto">
          <a:xfrm>
            <a:off x="1024673" y="2990468"/>
            <a:ext cx="1256626" cy="590931"/>
          </a:xfrm>
          <a:prstGeom prst="rect">
            <a:avLst/>
          </a:prstGeom>
          <a:solidFill>
            <a:schemeClr val="bg1"/>
          </a:solid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Nature of </a:t>
            </a:r>
          </a:p>
          <a:p>
            <a:pPr>
              <a:lnSpc>
                <a:spcPct val="80000"/>
              </a:lnSpc>
            </a:pPr>
            <a:r>
              <a:rPr lang="en-US" sz="2000" b="1" dirty="0">
                <a:effectLst>
                  <a:outerShdw blurRad="38100" dist="38100" dir="2700000" algn="tl">
                    <a:srgbClr val="C0C0C0"/>
                  </a:outerShdw>
                </a:effectLst>
              </a:rPr>
              <a:t>product</a:t>
            </a:r>
          </a:p>
        </p:txBody>
      </p:sp>
      <p:sp>
        <p:nvSpPr>
          <p:cNvPr id="14" name="Text Box 9">
            <a:extLst>
              <a:ext uri="{FF2B5EF4-FFF2-40B4-BE49-F238E27FC236}">
                <a16:creationId xmlns:a16="http://schemas.microsoft.com/office/drawing/2014/main" id="{E897C1D5-0C96-7B1B-9BBD-F713012651ED}"/>
              </a:ext>
            </a:extLst>
          </p:cNvPr>
          <p:cNvSpPr txBox="1">
            <a:spLocks noChangeArrowheads="1"/>
          </p:cNvSpPr>
          <p:nvPr/>
        </p:nvSpPr>
        <p:spPr bwMode="auto">
          <a:xfrm>
            <a:off x="5319714" y="5530850"/>
            <a:ext cx="1604991" cy="344710"/>
          </a:xfrm>
          <a:prstGeom prst="rect">
            <a:avLst/>
          </a:prstGeom>
          <a:solidFill>
            <a:schemeClr val="bg1"/>
          </a:solid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Product price</a:t>
            </a:r>
          </a:p>
        </p:txBody>
      </p:sp>
      <p:sp>
        <p:nvSpPr>
          <p:cNvPr id="15" name="Text Box 10">
            <a:extLst>
              <a:ext uri="{FF2B5EF4-FFF2-40B4-BE49-F238E27FC236}">
                <a16:creationId xmlns:a16="http://schemas.microsoft.com/office/drawing/2014/main" id="{2A6E50B8-6DE2-A2DC-B7F4-634EBF5CE085}"/>
              </a:ext>
            </a:extLst>
          </p:cNvPr>
          <p:cNvSpPr txBox="1">
            <a:spLocks noChangeArrowheads="1"/>
          </p:cNvSpPr>
          <p:nvPr/>
        </p:nvSpPr>
        <p:spPr bwMode="auto">
          <a:xfrm>
            <a:off x="2316164" y="1524000"/>
            <a:ext cx="1412566" cy="837152"/>
          </a:xfrm>
          <a:prstGeom prst="rect">
            <a:avLst/>
          </a:prstGeom>
          <a:no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Both</a:t>
            </a:r>
          </a:p>
          <a:p>
            <a:pPr>
              <a:lnSpc>
                <a:spcPct val="80000"/>
              </a:lnSpc>
            </a:pPr>
            <a:r>
              <a:rPr lang="en-US" sz="2000" b="1" dirty="0">
                <a:effectLst>
                  <a:outerShdw blurRad="38100" dist="38100" dir="2700000" algn="tl">
                    <a:srgbClr val="C0C0C0"/>
                  </a:outerShdw>
                </a:effectLst>
              </a:rPr>
              <a:t>Herbal and </a:t>
            </a:r>
          </a:p>
          <a:p>
            <a:pPr>
              <a:lnSpc>
                <a:spcPct val="80000"/>
              </a:lnSpc>
            </a:pPr>
            <a:r>
              <a:rPr lang="en-US" sz="2000" b="1" dirty="0">
                <a:effectLst>
                  <a:outerShdw blurRad="38100" dist="38100" dir="2700000" algn="tl">
                    <a:srgbClr val="C0C0C0"/>
                  </a:outerShdw>
                </a:effectLst>
              </a:rPr>
              <a:t>Non herbal</a:t>
            </a:r>
          </a:p>
        </p:txBody>
      </p:sp>
      <p:sp>
        <p:nvSpPr>
          <p:cNvPr id="16" name="Text Box 11">
            <a:extLst>
              <a:ext uri="{FF2B5EF4-FFF2-40B4-BE49-F238E27FC236}">
                <a16:creationId xmlns:a16="http://schemas.microsoft.com/office/drawing/2014/main" id="{ADCD655B-1F13-16E1-ECB7-824AE0FAE958}"/>
              </a:ext>
            </a:extLst>
          </p:cNvPr>
          <p:cNvSpPr txBox="1">
            <a:spLocks noChangeArrowheads="1"/>
          </p:cNvSpPr>
          <p:nvPr/>
        </p:nvSpPr>
        <p:spPr bwMode="auto">
          <a:xfrm>
            <a:off x="9389627" y="5787275"/>
            <a:ext cx="668773" cy="344710"/>
          </a:xfrm>
          <a:prstGeom prst="rect">
            <a:avLst/>
          </a:prstGeom>
          <a:no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High</a:t>
            </a:r>
          </a:p>
        </p:txBody>
      </p:sp>
      <p:sp>
        <p:nvSpPr>
          <p:cNvPr id="17" name="Text Box 12">
            <a:extLst>
              <a:ext uri="{FF2B5EF4-FFF2-40B4-BE49-F238E27FC236}">
                <a16:creationId xmlns:a16="http://schemas.microsoft.com/office/drawing/2014/main" id="{CFDFA4E3-A09D-7C5A-03D2-6CDE0F461B28}"/>
              </a:ext>
            </a:extLst>
          </p:cNvPr>
          <p:cNvSpPr txBox="1">
            <a:spLocks noChangeArrowheads="1"/>
          </p:cNvSpPr>
          <p:nvPr/>
        </p:nvSpPr>
        <p:spPr bwMode="auto">
          <a:xfrm>
            <a:off x="4122739" y="5715000"/>
            <a:ext cx="621773" cy="344710"/>
          </a:xfrm>
          <a:prstGeom prst="rect">
            <a:avLst/>
          </a:prstGeom>
          <a:no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Low</a:t>
            </a:r>
          </a:p>
        </p:txBody>
      </p:sp>
      <p:sp>
        <p:nvSpPr>
          <p:cNvPr id="18" name="Text Box 13">
            <a:extLst>
              <a:ext uri="{FF2B5EF4-FFF2-40B4-BE49-F238E27FC236}">
                <a16:creationId xmlns:a16="http://schemas.microsoft.com/office/drawing/2014/main" id="{05DBC61B-0072-4A8A-2830-E1A558569140}"/>
              </a:ext>
            </a:extLst>
          </p:cNvPr>
          <p:cNvSpPr txBox="1">
            <a:spLocks noChangeArrowheads="1"/>
          </p:cNvSpPr>
          <p:nvPr/>
        </p:nvSpPr>
        <p:spPr bwMode="auto">
          <a:xfrm>
            <a:off x="2467805" y="4458348"/>
            <a:ext cx="894797" cy="344710"/>
          </a:xfrm>
          <a:prstGeom prst="rect">
            <a:avLst/>
          </a:prstGeom>
          <a:no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Herbal</a:t>
            </a:r>
          </a:p>
        </p:txBody>
      </p:sp>
      <p:sp>
        <p:nvSpPr>
          <p:cNvPr id="22" name="Oval 4">
            <a:extLst>
              <a:ext uri="{FF2B5EF4-FFF2-40B4-BE49-F238E27FC236}">
                <a16:creationId xmlns:a16="http://schemas.microsoft.com/office/drawing/2014/main" id="{5830F006-FF55-6425-594A-48C1D0BD301D}"/>
              </a:ext>
            </a:extLst>
          </p:cNvPr>
          <p:cNvSpPr>
            <a:spLocks noChangeArrowheads="1"/>
          </p:cNvSpPr>
          <p:nvPr/>
        </p:nvSpPr>
        <p:spPr bwMode="auto">
          <a:xfrm>
            <a:off x="3824748" y="3794960"/>
            <a:ext cx="1880419" cy="1326775"/>
          </a:xfrm>
          <a:prstGeom prst="ellipse">
            <a:avLst/>
          </a:prstGeom>
          <a:ln>
            <a:headEnd/>
            <a:tailEnd/>
          </a:ln>
        </p:spPr>
        <p:style>
          <a:lnRef idx="3">
            <a:schemeClr val="lt1"/>
          </a:lnRef>
          <a:fillRef idx="1">
            <a:schemeClr val="accent4"/>
          </a:fillRef>
          <a:effectRef idx="1">
            <a:schemeClr val="accent4"/>
          </a:effectRef>
          <a:fontRef idx="minor">
            <a:schemeClr val="lt1"/>
          </a:fontRef>
        </p:style>
        <p:txBody>
          <a:bodyPr wrap="none" anchor="ctr"/>
          <a:lstStyle/>
          <a:p>
            <a:pPr algn="l"/>
            <a:endParaRPr lang="en-US" dirty="0"/>
          </a:p>
          <a:p>
            <a:pPr algn="ctr"/>
            <a:r>
              <a:rPr lang="en-US" b="1" dirty="0">
                <a:solidFill>
                  <a:srgbClr val="FFC000"/>
                </a:solidFill>
              </a:rPr>
              <a:t>Generic Group</a:t>
            </a:r>
          </a:p>
          <a:p>
            <a:pPr algn="ctr"/>
            <a:r>
              <a:rPr lang="en-US" dirty="0"/>
              <a:t>Pal, </a:t>
            </a:r>
          </a:p>
          <a:p>
            <a:pPr algn="ctr"/>
            <a:r>
              <a:rPr lang="en-US" dirty="0"/>
              <a:t>Sri </a:t>
            </a:r>
            <a:r>
              <a:rPr lang="en-US" dirty="0" err="1"/>
              <a:t>Sri</a:t>
            </a:r>
            <a:endParaRPr lang="en-US" dirty="0"/>
          </a:p>
          <a:p>
            <a:pPr algn="ctr"/>
            <a:endParaRPr lang="en-US" dirty="0"/>
          </a:p>
          <a:p>
            <a:pPr algn="ctr"/>
            <a:endParaRPr lang="en-US" dirty="0"/>
          </a:p>
        </p:txBody>
      </p:sp>
      <p:sp>
        <p:nvSpPr>
          <p:cNvPr id="38" name="Text Box 13">
            <a:extLst>
              <a:ext uri="{FF2B5EF4-FFF2-40B4-BE49-F238E27FC236}">
                <a16:creationId xmlns:a16="http://schemas.microsoft.com/office/drawing/2014/main" id="{7B3AF548-7C7C-9114-D596-A77A9AF8D98A}"/>
              </a:ext>
            </a:extLst>
          </p:cNvPr>
          <p:cNvSpPr txBox="1">
            <a:spLocks noChangeArrowheads="1"/>
          </p:cNvSpPr>
          <p:nvPr/>
        </p:nvSpPr>
        <p:spPr bwMode="auto">
          <a:xfrm>
            <a:off x="2236630" y="3218545"/>
            <a:ext cx="1475084" cy="344710"/>
          </a:xfrm>
          <a:prstGeom prst="rect">
            <a:avLst/>
          </a:prstGeom>
          <a:noFill/>
          <a:ln w="9525">
            <a:noFill/>
            <a:miter lim="800000"/>
            <a:headEnd/>
            <a:tailEnd/>
          </a:ln>
          <a:effectLst/>
        </p:spPr>
        <p:txBody>
          <a:bodyPr wrap="none">
            <a:spAutoFit/>
          </a:bodyPr>
          <a:lstStyle/>
          <a:p>
            <a:pPr>
              <a:lnSpc>
                <a:spcPct val="80000"/>
              </a:lnSpc>
            </a:pPr>
            <a:r>
              <a:rPr lang="en-US" sz="2000" b="1" dirty="0">
                <a:effectLst>
                  <a:outerShdw blurRad="38100" dist="38100" dir="2700000" algn="tl">
                    <a:srgbClr val="C0C0C0"/>
                  </a:outerShdw>
                </a:effectLst>
              </a:rPr>
              <a:t>Non- Herbal</a:t>
            </a:r>
          </a:p>
        </p:txBody>
      </p:sp>
      <p:sp>
        <p:nvSpPr>
          <p:cNvPr id="40" name="Oval 5">
            <a:extLst>
              <a:ext uri="{FF2B5EF4-FFF2-40B4-BE49-F238E27FC236}">
                <a16:creationId xmlns:a16="http://schemas.microsoft.com/office/drawing/2014/main" id="{886AE66E-5A01-3A31-6A6D-CB492CF046D8}"/>
              </a:ext>
            </a:extLst>
          </p:cNvPr>
          <p:cNvSpPr>
            <a:spLocks noChangeArrowheads="1"/>
          </p:cNvSpPr>
          <p:nvPr/>
        </p:nvSpPr>
        <p:spPr bwMode="auto">
          <a:xfrm>
            <a:off x="7740721" y="2858083"/>
            <a:ext cx="2057400" cy="1615888"/>
          </a:xfrm>
          <a:prstGeom prst="ellipse">
            <a:avLst/>
          </a:prstGeom>
          <a:ln>
            <a:headEnd/>
            <a:tailEnd/>
          </a:ln>
        </p:spPr>
        <p:style>
          <a:lnRef idx="3">
            <a:schemeClr val="lt1"/>
          </a:lnRef>
          <a:fillRef idx="1">
            <a:schemeClr val="accent4"/>
          </a:fillRef>
          <a:effectRef idx="1">
            <a:schemeClr val="accent4"/>
          </a:effectRef>
          <a:fontRef idx="minor">
            <a:schemeClr val="lt1"/>
          </a:fontRef>
        </p:style>
        <p:txBody>
          <a:bodyPr wrap="none" anchor="ctr"/>
          <a:lstStyle/>
          <a:p>
            <a:pPr algn="ctr"/>
            <a:r>
              <a:rPr lang="en-US" b="1" dirty="0">
                <a:solidFill>
                  <a:srgbClr val="FFC000"/>
                </a:solidFill>
              </a:rPr>
              <a:t> </a:t>
            </a:r>
          </a:p>
          <a:p>
            <a:pPr algn="ctr"/>
            <a:r>
              <a:rPr lang="en-US" b="1" dirty="0">
                <a:solidFill>
                  <a:srgbClr val="FFC000"/>
                </a:solidFill>
              </a:rPr>
              <a:t>Group</a:t>
            </a:r>
          </a:p>
          <a:p>
            <a:pPr algn="ctr"/>
            <a:r>
              <a:rPr lang="en-US" dirty="0">
                <a:solidFill>
                  <a:schemeClr val="bg1"/>
                </a:solidFill>
              </a:rPr>
              <a:t>HUL, </a:t>
            </a:r>
          </a:p>
          <a:p>
            <a:pPr algn="ctr"/>
            <a:r>
              <a:rPr lang="en-US" dirty="0">
                <a:solidFill>
                  <a:schemeClr val="bg1"/>
                </a:solidFill>
              </a:rPr>
              <a:t>Cadbury, </a:t>
            </a:r>
          </a:p>
          <a:p>
            <a:pPr algn="ctr"/>
            <a:r>
              <a:rPr lang="en-US" dirty="0">
                <a:solidFill>
                  <a:schemeClr val="bg1"/>
                </a:solidFill>
              </a:rPr>
              <a:t>Ponds </a:t>
            </a:r>
            <a:r>
              <a:rPr lang="en-US" dirty="0" err="1">
                <a:solidFill>
                  <a:schemeClr val="bg1"/>
                </a:solidFill>
              </a:rPr>
              <a:t>etc</a:t>
            </a:r>
            <a:endParaRPr lang="en-US" dirty="0">
              <a:solidFill>
                <a:schemeClr val="bg1"/>
              </a:solidFill>
            </a:endParaRPr>
          </a:p>
          <a:p>
            <a:pPr algn="ctr"/>
            <a:endParaRPr lang="en-US" dirty="0">
              <a:solidFill>
                <a:schemeClr val="bg1"/>
              </a:solidFill>
            </a:endParaRPr>
          </a:p>
          <a:p>
            <a:pPr algn="ctr"/>
            <a:endParaRPr lang="en-US" dirty="0"/>
          </a:p>
        </p:txBody>
      </p:sp>
    </p:spTree>
    <p:extLst>
      <p:ext uri="{BB962C8B-B14F-4D97-AF65-F5344CB8AC3E}">
        <p14:creationId xmlns:p14="http://schemas.microsoft.com/office/powerpoint/2010/main" val="249511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20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a:xfrm>
            <a:off x="630936" y="639520"/>
            <a:ext cx="3429000" cy="1915948"/>
          </a:xfrm>
        </p:spPr>
        <p:txBody>
          <a:bodyPr anchor="b">
            <a:normAutofit fontScale="90000"/>
          </a:bodyPr>
          <a:lstStyle/>
          <a:p>
            <a:r>
              <a:rPr lang="en-IN" sz="3400" dirty="0"/>
              <a:t>Quantitative attribute analysis techniques… </a:t>
            </a:r>
            <a:br>
              <a:rPr lang="en-IN" sz="3400" dirty="0"/>
            </a:br>
            <a:r>
              <a:rPr lang="en-IN" sz="3400" dirty="0"/>
              <a:t>Determinant Gap Map</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630936" y="2807208"/>
            <a:ext cx="3429000" cy="3410712"/>
          </a:xfrm>
        </p:spPr>
        <p:txBody>
          <a:bodyPr anchor="t">
            <a:normAutofit fontScale="92500" lnSpcReduction="10000"/>
          </a:bodyPr>
          <a:lstStyle/>
          <a:p>
            <a:r>
              <a:rPr lang="en-IN" sz="3200" dirty="0"/>
              <a:t>Determinant gap maps – managerial expertise and judgement to plot products on a map.. .</a:t>
            </a:r>
          </a:p>
          <a:p>
            <a:r>
              <a:rPr lang="en-IN" sz="3200" dirty="0"/>
              <a:t>Example of snack products</a:t>
            </a:r>
          </a:p>
          <a:p>
            <a:pPr marL="0" indent="0">
              <a:buNone/>
            </a:pPr>
            <a:endParaRPr lang="en-IN" sz="3200" dirty="0"/>
          </a:p>
          <a:p>
            <a:pPr marL="0" indent="0">
              <a:buNone/>
            </a:pPr>
            <a:endParaRPr lang="en-IN" sz="2200" dirty="0"/>
          </a:p>
        </p:txBody>
      </p:sp>
      <p:pic>
        <p:nvPicPr>
          <p:cNvPr id="5" name="Picture 4">
            <a:extLst>
              <a:ext uri="{FF2B5EF4-FFF2-40B4-BE49-F238E27FC236}">
                <a16:creationId xmlns:a16="http://schemas.microsoft.com/office/drawing/2014/main" id="{C18E1EFC-3D48-735C-AD9C-D0935076B69E}"/>
              </a:ext>
            </a:extLst>
          </p:cNvPr>
          <p:cNvPicPr>
            <a:picLocks noChangeAspect="1"/>
          </p:cNvPicPr>
          <p:nvPr/>
        </p:nvPicPr>
        <p:blipFill>
          <a:blip r:embed="rId2"/>
          <a:stretch>
            <a:fillRect/>
          </a:stretch>
        </p:blipFill>
        <p:spPr>
          <a:xfrm>
            <a:off x="4409768" y="342753"/>
            <a:ext cx="7551174" cy="6242697"/>
          </a:xfrm>
          <a:prstGeom prst="rect">
            <a:avLst/>
          </a:prstGeom>
        </p:spPr>
      </p:pic>
    </p:spTree>
    <p:extLst>
      <p:ext uri="{BB962C8B-B14F-4D97-AF65-F5344CB8AC3E}">
        <p14:creationId xmlns:p14="http://schemas.microsoft.com/office/powerpoint/2010/main" val="2264519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p:txBody>
          <a:bodyPr/>
          <a:lstStyle/>
          <a:p>
            <a:r>
              <a:rPr lang="en-IN" dirty="0"/>
              <a:t>Quantitative attribute analysis techniques</a:t>
            </a:r>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838200" y="1575582"/>
            <a:ext cx="10515600" cy="4917293"/>
          </a:xfrm>
        </p:spPr>
        <p:txBody>
          <a:bodyPr>
            <a:normAutofit/>
          </a:bodyPr>
          <a:lstStyle/>
          <a:p>
            <a:r>
              <a:rPr lang="en-IN" dirty="0"/>
              <a:t>Perpetual gap maps – manager uses customer attribute ratings (AR) asking buyers to tell what attributes they believe products have, done using Likert type Scales</a:t>
            </a:r>
          </a:p>
          <a:p>
            <a:pPr lvl="1"/>
            <a:r>
              <a:rPr lang="en-IN" dirty="0"/>
              <a:t>Factor analysis -  a statistical technique to reduce number of attributes to small number of underlying dimensions (also called factors) to serve as axes of the perpetual map.</a:t>
            </a:r>
          </a:p>
          <a:p>
            <a:pPr lvl="1"/>
            <a:r>
              <a:rPr lang="en-IN" dirty="0"/>
              <a:t>Snake plots</a:t>
            </a:r>
          </a:p>
          <a:p>
            <a:pPr lvl="1"/>
            <a:r>
              <a:rPr lang="en-IN" dirty="0"/>
              <a:t>Scree plot and eigenvalues</a:t>
            </a:r>
          </a:p>
          <a:p>
            <a:pPr lvl="1"/>
            <a:r>
              <a:rPr lang="en-IN" dirty="0"/>
              <a:t>Cluster analysis – used to group individual respondents together into benefit segments based on their preferences</a:t>
            </a:r>
          </a:p>
        </p:txBody>
      </p:sp>
    </p:spTree>
    <p:extLst>
      <p:ext uri="{BB962C8B-B14F-4D97-AF65-F5344CB8AC3E}">
        <p14:creationId xmlns:p14="http://schemas.microsoft.com/office/powerpoint/2010/main" val="4201953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CC540-D4F5-F20E-5997-B52C3A449B55}"/>
              </a:ext>
            </a:extLst>
          </p:cNvPr>
          <p:cNvSpPr>
            <a:spLocks noGrp="1"/>
          </p:cNvSpPr>
          <p:nvPr>
            <p:ph type="title"/>
          </p:nvPr>
        </p:nvSpPr>
        <p:spPr/>
        <p:txBody>
          <a:bodyPr/>
          <a:lstStyle/>
          <a:p>
            <a:r>
              <a:rPr lang="en-IN" dirty="0"/>
              <a:t>Attribute perceptions questionnaire</a:t>
            </a:r>
          </a:p>
        </p:txBody>
      </p:sp>
      <p:pic>
        <p:nvPicPr>
          <p:cNvPr id="5" name="Content Placeholder 4">
            <a:extLst>
              <a:ext uri="{FF2B5EF4-FFF2-40B4-BE49-F238E27FC236}">
                <a16:creationId xmlns:a16="http://schemas.microsoft.com/office/drawing/2014/main" id="{F479A048-CCE8-EC3E-F949-785BAA029F8F}"/>
              </a:ext>
            </a:extLst>
          </p:cNvPr>
          <p:cNvPicPr>
            <a:picLocks noGrp="1" noChangeAspect="1"/>
          </p:cNvPicPr>
          <p:nvPr>
            <p:ph idx="1"/>
          </p:nvPr>
        </p:nvPicPr>
        <p:blipFill>
          <a:blip r:embed="rId2"/>
          <a:stretch>
            <a:fillRect/>
          </a:stretch>
        </p:blipFill>
        <p:spPr>
          <a:xfrm>
            <a:off x="973394" y="1504335"/>
            <a:ext cx="10380406" cy="4988540"/>
          </a:xfrm>
        </p:spPr>
      </p:pic>
    </p:spTree>
    <p:extLst>
      <p:ext uri="{BB962C8B-B14F-4D97-AF65-F5344CB8AC3E}">
        <p14:creationId xmlns:p14="http://schemas.microsoft.com/office/powerpoint/2010/main" val="216852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a:xfrm>
            <a:off x="643278" y="333476"/>
            <a:ext cx="3429000" cy="1719072"/>
          </a:xfrm>
        </p:spPr>
        <p:txBody>
          <a:bodyPr anchor="b">
            <a:normAutofit/>
          </a:bodyPr>
          <a:lstStyle/>
          <a:p>
            <a:r>
              <a:rPr lang="en-IN" sz="2800" dirty="0"/>
              <a:t>Quantitative attribute analysis techniques...snake plot</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630936" y="2807208"/>
            <a:ext cx="3429000" cy="3410712"/>
          </a:xfrm>
        </p:spPr>
        <p:txBody>
          <a:bodyPr anchor="t">
            <a:normAutofit lnSpcReduction="10000"/>
          </a:bodyPr>
          <a:lstStyle/>
          <a:p>
            <a:r>
              <a:rPr lang="en-IN" dirty="0"/>
              <a:t>Refers to snakelike shape of lines that join the points</a:t>
            </a:r>
          </a:p>
          <a:p>
            <a:r>
              <a:rPr lang="en-IN" dirty="0"/>
              <a:t>It reveals useful information</a:t>
            </a:r>
          </a:p>
          <a:p>
            <a:r>
              <a:rPr lang="en-IN" dirty="0"/>
              <a:t>Known about customer preference using just the factors</a:t>
            </a:r>
          </a:p>
          <a:p>
            <a:endParaRPr lang="en-IN" sz="2200" dirty="0"/>
          </a:p>
        </p:txBody>
      </p:sp>
      <p:pic>
        <p:nvPicPr>
          <p:cNvPr id="5" name="Picture 4">
            <a:extLst>
              <a:ext uri="{FF2B5EF4-FFF2-40B4-BE49-F238E27FC236}">
                <a16:creationId xmlns:a16="http://schemas.microsoft.com/office/drawing/2014/main" id="{D9D1323C-F927-802D-DBB0-3AEB7B96C0C7}"/>
              </a:ext>
            </a:extLst>
          </p:cNvPr>
          <p:cNvPicPr>
            <a:picLocks noChangeAspect="1"/>
          </p:cNvPicPr>
          <p:nvPr/>
        </p:nvPicPr>
        <p:blipFill>
          <a:blip r:embed="rId2"/>
          <a:stretch>
            <a:fillRect/>
          </a:stretch>
        </p:blipFill>
        <p:spPr>
          <a:xfrm>
            <a:off x="4541651" y="283760"/>
            <a:ext cx="7522529" cy="6456253"/>
          </a:xfrm>
          <a:prstGeom prst="rect">
            <a:avLst/>
          </a:prstGeom>
        </p:spPr>
      </p:pic>
    </p:spTree>
    <p:extLst>
      <p:ext uri="{BB962C8B-B14F-4D97-AF65-F5344CB8AC3E}">
        <p14:creationId xmlns:p14="http://schemas.microsoft.com/office/powerpoint/2010/main" val="1903764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p:txBody>
          <a:bodyPr/>
          <a:lstStyle/>
          <a:p>
            <a:r>
              <a:rPr lang="en-IN" dirty="0"/>
              <a:t>Quantitative attribute analysis techniques.. Scree plot and eigenvalues</a:t>
            </a:r>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838200" y="1575582"/>
            <a:ext cx="10515600" cy="4917293"/>
          </a:xfrm>
        </p:spPr>
        <p:txBody>
          <a:bodyPr>
            <a:normAutofit lnSpcReduction="10000"/>
          </a:bodyPr>
          <a:lstStyle/>
          <a:p>
            <a:r>
              <a:rPr lang="en-IN" dirty="0"/>
              <a:t>Need to understand how many underlying </a:t>
            </a:r>
          </a:p>
          <a:p>
            <a:pPr marL="0" indent="0">
              <a:buNone/>
            </a:pPr>
            <a:r>
              <a:rPr lang="en-IN" dirty="0"/>
              <a:t>factors to retain in the model</a:t>
            </a:r>
          </a:p>
          <a:p>
            <a:r>
              <a:rPr lang="en-IN" dirty="0"/>
              <a:t>Need to use scree test</a:t>
            </a:r>
          </a:p>
          <a:p>
            <a:r>
              <a:rPr lang="en-IN" dirty="0"/>
              <a:t>It is a pile of rocks at the foot of a mountain</a:t>
            </a:r>
          </a:p>
          <a:p>
            <a:r>
              <a:rPr lang="en-IN" dirty="0"/>
              <a:t>The cut off is made at the scree</a:t>
            </a:r>
          </a:p>
          <a:p>
            <a:r>
              <a:rPr lang="en-IN" dirty="0"/>
              <a:t>A useful statistic called eigenvalue for each</a:t>
            </a:r>
          </a:p>
          <a:p>
            <a:pPr marL="0" indent="0">
              <a:buNone/>
            </a:pPr>
            <a:r>
              <a:rPr lang="en-IN" dirty="0"/>
              <a:t>factor that is mathematically related to amount</a:t>
            </a:r>
          </a:p>
          <a:p>
            <a:pPr marL="0" indent="0">
              <a:buNone/>
            </a:pPr>
            <a:r>
              <a:rPr lang="en-IN" dirty="0"/>
              <a:t>of variance explained</a:t>
            </a:r>
          </a:p>
          <a:p>
            <a:r>
              <a:rPr lang="en-IN" dirty="0"/>
              <a:t>Rule of thumb is to keep factors whose</a:t>
            </a:r>
          </a:p>
          <a:p>
            <a:pPr marL="0" indent="0">
              <a:buNone/>
            </a:pPr>
            <a:r>
              <a:rPr lang="en-IN" dirty="0"/>
              <a:t>eigenvalues are greater than 1</a:t>
            </a:r>
          </a:p>
          <a:p>
            <a:endParaRPr lang="en-IN" dirty="0"/>
          </a:p>
          <a:p>
            <a:pPr marL="0" indent="0">
              <a:buNone/>
            </a:pPr>
            <a:endParaRPr lang="en-IN" dirty="0"/>
          </a:p>
          <a:p>
            <a:endParaRPr lang="en-IN" dirty="0"/>
          </a:p>
        </p:txBody>
      </p:sp>
      <p:pic>
        <p:nvPicPr>
          <p:cNvPr id="5" name="Picture 4">
            <a:extLst>
              <a:ext uri="{FF2B5EF4-FFF2-40B4-BE49-F238E27FC236}">
                <a16:creationId xmlns:a16="http://schemas.microsoft.com/office/drawing/2014/main" id="{57214599-6CAA-EA64-8FCA-F26415B4589D}"/>
              </a:ext>
            </a:extLst>
          </p:cNvPr>
          <p:cNvPicPr>
            <a:picLocks noChangeAspect="1"/>
          </p:cNvPicPr>
          <p:nvPr/>
        </p:nvPicPr>
        <p:blipFill>
          <a:blip r:embed="rId2"/>
          <a:stretch>
            <a:fillRect/>
          </a:stretch>
        </p:blipFill>
        <p:spPr>
          <a:xfrm>
            <a:off x="7934632" y="1135627"/>
            <a:ext cx="4038601" cy="5486400"/>
          </a:xfrm>
          <a:prstGeom prst="rect">
            <a:avLst/>
          </a:prstGeom>
        </p:spPr>
      </p:pic>
    </p:spTree>
    <p:extLst>
      <p:ext uri="{BB962C8B-B14F-4D97-AF65-F5344CB8AC3E}">
        <p14:creationId xmlns:p14="http://schemas.microsoft.com/office/powerpoint/2010/main" val="3127378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p:txBody>
          <a:bodyPr/>
          <a:lstStyle/>
          <a:p>
            <a:r>
              <a:rPr lang="en-IN"/>
              <a:t>Quantitative attribute analysis techniques.. Factor analysis</a:t>
            </a:r>
            <a:endParaRPr lang="en-IN" dirty="0"/>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838200" y="1575582"/>
            <a:ext cx="10515600" cy="4917293"/>
          </a:xfrm>
        </p:spPr>
        <p:txBody>
          <a:bodyPr>
            <a:normAutofit/>
          </a:bodyPr>
          <a:lstStyle/>
          <a:p>
            <a:r>
              <a:rPr lang="en-IN" dirty="0"/>
              <a:t>Calculate factor loading matrix</a:t>
            </a:r>
          </a:p>
          <a:p>
            <a:r>
              <a:rPr lang="en-IN" dirty="0"/>
              <a:t>Shows correlation of original set of attributes to their underlying factors</a:t>
            </a:r>
          </a:p>
          <a:p>
            <a:r>
              <a:rPr lang="en-IN" dirty="0"/>
              <a:t>We can also calculate </a:t>
            </a:r>
          </a:p>
          <a:p>
            <a:pPr marL="0" indent="0">
              <a:buNone/>
            </a:pPr>
            <a:r>
              <a:rPr lang="en-IN" dirty="0"/>
              <a:t>regression weights that </a:t>
            </a:r>
          </a:p>
          <a:p>
            <a:pPr marL="0" indent="0">
              <a:buNone/>
            </a:pPr>
            <a:r>
              <a:rPr lang="en-IN" dirty="0"/>
              <a:t>relate attribute scales to </a:t>
            </a:r>
          </a:p>
          <a:p>
            <a:pPr marL="0" indent="0">
              <a:buNone/>
            </a:pPr>
            <a:r>
              <a:rPr lang="en-IN" dirty="0"/>
              <a:t>the factor scores</a:t>
            </a:r>
          </a:p>
          <a:p>
            <a:r>
              <a:rPr lang="en-IN" dirty="0"/>
              <a:t>These estimates are</a:t>
            </a:r>
          </a:p>
          <a:p>
            <a:pPr marL="0" indent="0">
              <a:buNone/>
            </a:pPr>
            <a:r>
              <a:rPr lang="en-IN" dirty="0"/>
              <a:t>used to perpetual maps</a:t>
            </a:r>
          </a:p>
          <a:p>
            <a:endParaRPr lang="en-IN" dirty="0"/>
          </a:p>
        </p:txBody>
      </p:sp>
      <p:pic>
        <p:nvPicPr>
          <p:cNvPr id="7" name="Picture 6">
            <a:extLst>
              <a:ext uri="{FF2B5EF4-FFF2-40B4-BE49-F238E27FC236}">
                <a16:creationId xmlns:a16="http://schemas.microsoft.com/office/drawing/2014/main" id="{17B9D2EE-03BA-6364-79B9-D2F1CF18A92D}"/>
              </a:ext>
            </a:extLst>
          </p:cNvPr>
          <p:cNvPicPr>
            <a:picLocks noChangeAspect="1"/>
          </p:cNvPicPr>
          <p:nvPr/>
        </p:nvPicPr>
        <p:blipFill>
          <a:blip r:embed="rId2"/>
          <a:stretch>
            <a:fillRect/>
          </a:stretch>
        </p:blipFill>
        <p:spPr>
          <a:xfrm>
            <a:off x="4701843" y="2625213"/>
            <a:ext cx="7273847" cy="4129548"/>
          </a:xfrm>
          <a:prstGeom prst="rect">
            <a:avLst/>
          </a:prstGeom>
        </p:spPr>
      </p:pic>
    </p:spTree>
    <p:extLst>
      <p:ext uri="{BB962C8B-B14F-4D97-AF65-F5344CB8AC3E}">
        <p14:creationId xmlns:p14="http://schemas.microsoft.com/office/powerpoint/2010/main" val="2119460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p:txBody>
          <a:bodyPr/>
          <a:lstStyle/>
          <a:p>
            <a:r>
              <a:rPr lang="en-IN" dirty="0"/>
              <a:t>Quantitative attribute analysis techniques… perpetual maps using AR</a:t>
            </a:r>
          </a:p>
        </p:txBody>
      </p:sp>
      <p:pic>
        <p:nvPicPr>
          <p:cNvPr id="5" name="Content Placeholder 4">
            <a:extLst>
              <a:ext uri="{FF2B5EF4-FFF2-40B4-BE49-F238E27FC236}">
                <a16:creationId xmlns:a16="http://schemas.microsoft.com/office/drawing/2014/main" id="{638D878F-9960-739B-E6F9-A427BC5B944F}"/>
              </a:ext>
            </a:extLst>
          </p:cNvPr>
          <p:cNvPicPr>
            <a:picLocks noGrp="1" noChangeAspect="1"/>
          </p:cNvPicPr>
          <p:nvPr>
            <p:ph idx="1"/>
          </p:nvPr>
        </p:nvPicPr>
        <p:blipFill>
          <a:blip r:embed="rId2"/>
          <a:stretch>
            <a:fillRect/>
          </a:stretch>
        </p:blipFill>
        <p:spPr>
          <a:xfrm>
            <a:off x="2477730" y="1690689"/>
            <a:ext cx="8214852" cy="4802186"/>
          </a:xfrm>
        </p:spPr>
      </p:pic>
    </p:spTree>
    <p:extLst>
      <p:ext uri="{BB962C8B-B14F-4D97-AF65-F5344CB8AC3E}">
        <p14:creationId xmlns:p14="http://schemas.microsoft.com/office/powerpoint/2010/main" val="2465925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a:xfrm>
            <a:off x="838200" y="320880"/>
            <a:ext cx="10515600" cy="1325563"/>
          </a:xfrm>
        </p:spPr>
        <p:txBody>
          <a:bodyPr/>
          <a:lstStyle/>
          <a:p>
            <a:r>
              <a:rPr lang="en-IN" dirty="0"/>
              <a:t>Quantitative attribute analysis techniques</a:t>
            </a:r>
          </a:p>
        </p:txBody>
      </p:sp>
      <p:sp>
        <p:nvSpPr>
          <p:cNvPr id="3" name="Content Placeholder 2">
            <a:extLst>
              <a:ext uri="{FF2B5EF4-FFF2-40B4-BE49-F238E27FC236}">
                <a16:creationId xmlns:a16="http://schemas.microsoft.com/office/drawing/2014/main" id="{289CCAA3-2055-488B-A2CE-48FA6D52D2D8}"/>
              </a:ext>
            </a:extLst>
          </p:cNvPr>
          <p:cNvSpPr>
            <a:spLocks noGrp="1"/>
          </p:cNvSpPr>
          <p:nvPr>
            <p:ph idx="1"/>
          </p:nvPr>
        </p:nvSpPr>
        <p:spPr>
          <a:xfrm>
            <a:off x="838200" y="1501840"/>
            <a:ext cx="10515600" cy="5356160"/>
          </a:xfrm>
        </p:spPr>
        <p:txBody>
          <a:bodyPr>
            <a:normAutofit/>
          </a:bodyPr>
          <a:lstStyle/>
          <a:p>
            <a:r>
              <a:rPr lang="en-IN" dirty="0"/>
              <a:t>Perpetual gap maps – manager uses overall similarities (OS) from users</a:t>
            </a:r>
          </a:p>
          <a:p>
            <a:pPr lvl="1"/>
            <a:r>
              <a:rPr lang="en-IN" dirty="0"/>
              <a:t>Sometimes consumers make purchase decisions using attributes they cannot identify</a:t>
            </a:r>
          </a:p>
          <a:p>
            <a:pPr lvl="1"/>
            <a:r>
              <a:rPr lang="en-IN" dirty="0"/>
              <a:t>These are phantom attributes – </a:t>
            </a:r>
            <a:r>
              <a:rPr lang="en-IN" dirty="0" err="1"/>
              <a:t>eg</a:t>
            </a:r>
            <a:r>
              <a:rPr lang="en-IN" dirty="0"/>
              <a:t> for cologne not sure how to use attributes other than brand image or aesthetics and difficult to </a:t>
            </a:r>
            <a:r>
              <a:rPr lang="en-IN" dirty="0" err="1"/>
              <a:t>verablize</a:t>
            </a:r>
            <a:endParaRPr lang="en-IN" dirty="0"/>
          </a:p>
          <a:p>
            <a:pPr lvl="1"/>
            <a:r>
              <a:rPr lang="en-IN" dirty="0"/>
              <a:t>Du Pont sold filler </a:t>
            </a:r>
            <a:r>
              <a:rPr lang="en-US" dirty="0"/>
              <a:t>material for pillows and wanted to find the best type and form of filler to </a:t>
            </a:r>
            <a:r>
              <a:rPr lang="en-US" sz="2400" dirty="0"/>
              <a:t>enhance its sales to pillow manufacturers.</a:t>
            </a:r>
          </a:p>
          <a:p>
            <a:pPr lvl="1"/>
            <a:r>
              <a:rPr lang="en-US" sz="2400" dirty="0"/>
              <a:t>So the fi rm created many different types of pillows and then gave them to consumers three at a time, along with the question, “Which two are most similar, or which one is least like the other two?”</a:t>
            </a:r>
          </a:p>
          <a:p>
            <a:pPr lvl="1"/>
            <a:r>
              <a:rPr lang="en-US" sz="2400" dirty="0"/>
              <a:t>Use Likert type scale and find similarity or dissimilarity ratings.</a:t>
            </a:r>
          </a:p>
          <a:p>
            <a:pPr lvl="1"/>
            <a:r>
              <a:rPr lang="en-US" dirty="0"/>
              <a:t>Multidimensional (MDS) scaling also used to develop perpetual map from similarities data </a:t>
            </a:r>
            <a:endParaRPr lang="en-IN" sz="2400" dirty="0"/>
          </a:p>
        </p:txBody>
      </p:sp>
    </p:spTree>
    <p:extLst>
      <p:ext uri="{BB962C8B-B14F-4D97-AF65-F5344CB8AC3E}">
        <p14:creationId xmlns:p14="http://schemas.microsoft.com/office/powerpoint/2010/main" val="1092204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C3A-01C8-405A-9198-E59B1C680807}"/>
              </a:ext>
            </a:extLst>
          </p:cNvPr>
          <p:cNvSpPr>
            <a:spLocks noGrp="1"/>
          </p:cNvSpPr>
          <p:nvPr>
            <p:ph type="title"/>
          </p:nvPr>
        </p:nvSpPr>
        <p:spPr/>
        <p:txBody>
          <a:bodyPr/>
          <a:lstStyle/>
          <a:p>
            <a:r>
              <a:rPr lang="en-IN" dirty="0"/>
              <a:t>Quantitative attribute analysis techniques</a:t>
            </a:r>
          </a:p>
        </p:txBody>
      </p:sp>
      <p:pic>
        <p:nvPicPr>
          <p:cNvPr id="5" name="Content Placeholder 4">
            <a:extLst>
              <a:ext uri="{FF2B5EF4-FFF2-40B4-BE49-F238E27FC236}">
                <a16:creationId xmlns:a16="http://schemas.microsoft.com/office/drawing/2014/main" id="{A16216EF-8098-FB69-F682-F7F2BE7EC980}"/>
              </a:ext>
            </a:extLst>
          </p:cNvPr>
          <p:cNvPicPr>
            <a:picLocks noGrp="1" noChangeAspect="1"/>
          </p:cNvPicPr>
          <p:nvPr>
            <p:ph idx="1"/>
          </p:nvPr>
        </p:nvPicPr>
        <p:blipFill>
          <a:blip r:embed="rId2"/>
          <a:stretch>
            <a:fillRect/>
          </a:stretch>
        </p:blipFill>
        <p:spPr>
          <a:xfrm>
            <a:off x="557547" y="2331173"/>
            <a:ext cx="5325035" cy="2381002"/>
          </a:xfrm>
        </p:spPr>
      </p:pic>
      <p:pic>
        <p:nvPicPr>
          <p:cNvPr id="7" name="Picture 6">
            <a:extLst>
              <a:ext uri="{FF2B5EF4-FFF2-40B4-BE49-F238E27FC236}">
                <a16:creationId xmlns:a16="http://schemas.microsoft.com/office/drawing/2014/main" id="{29F99202-8AC2-DA8B-E79E-A667AEA79120}"/>
              </a:ext>
            </a:extLst>
          </p:cNvPr>
          <p:cNvPicPr>
            <a:picLocks noChangeAspect="1"/>
          </p:cNvPicPr>
          <p:nvPr/>
        </p:nvPicPr>
        <p:blipFill>
          <a:blip r:embed="rId3"/>
          <a:stretch>
            <a:fillRect/>
          </a:stretch>
        </p:blipFill>
        <p:spPr>
          <a:xfrm>
            <a:off x="6917572" y="1843549"/>
            <a:ext cx="3872753" cy="4277032"/>
          </a:xfrm>
          <a:prstGeom prst="rect">
            <a:avLst/>
          </a:prstGeom>
        </p:spPr>
      </p:pic>
      <p:sp>
        <p:nvSpPr>
          <p:cNvPr id="8" name="TextBox 7">
            <a:extLst>
              <a:ext uri="{FF2B5EF4-FFF2-40B4-BE49-F238E27FC236}">
                <a16:creationId xmlns:a16="http://schemas.microsoft.com/office/drawing/2014/main" id="{58F2D72C-13E6-2AC3-D583-B1138177EFC6}"/>
              </a:ext>
            </a:extLst>
          </p:cNvPr>
          <p:cNvSpPr txBox="1"/>
          <p:nvPr/>
        </p:nvSpPr>
        <p:spPr>
          <a:xfrm>
            <a:off x="1504335" y="5235677"/>
            <a:ext cx="3628104" cy="584775"/>
          </a:xfrm>
          <a:prstGeom prst="rect">
            <a:avLst/>
          </a:prstGeom>
          <a:noFill/>
        </p:spPr>
        <p:txBody>
          <a:bodyPr wrap="square" rtlCol="0">
            <a:spAutoFit/>
          </a:bodyPr>
          <a:lstStyle/>
          <a:p>
            <a:r>
              <a:rPr lang="en-IN" sz="3200" dirty="0"/>
              <a:t>Dissimilarity matrix</a:t>
            </a:r>
          </a:p>
        </p:txBody>
      </p:sp>
      <p:sp>
        <p:nvSpPr>
          <p:cNvPr id="10" name="TextBox 9">
            <a:extLst>
              <a:ext uri="{FF2B5EF4-FFF2-40B4-BE49-F238E27FC236}">
                <a16:creationId xmlns:a16="http://schemas.microsoft.com/office/drawing/2014/main" id="{FB59D6C5-0F1B-DA07-6225-7889EE73A21B}"/>
              </a:ext>
            </a:extLst>
          </p:cNvPr>
          <p:cNvSpPr txBox="1"/>
          <p:nvPr/>
        </p:nvSpPr>
        <p:spPr>
          <a:xfrm>
            <a:off x="7267267" y="6231265"/>
            <a:ext cx="4708423" cy="523220"/>
          </a:xfrm>
          <a:prstGeom prst="rect">
            <a:avLst/>
          </a:prstGeom>
          <a:noFill/>
        </p:spPr>
        <p:txBody>
          <a:bodyPr wrap="square">
            <a:spAutoFit/>
          </a:bodyPr>
          <a:lstStyle/>
          <a:p>
            <a:r>
              <a:rPr lang="en-IN" sz="2800" dirty="0"/>
              <a:t>OS Perpetual map</a:t>
            </a:r>
          </a:p>
        </p:txBody>
      </p:sp>
    </p:spTree>
    <p:extLst>
      <p:ext uri="{BB962C8B-B14F-4D97-AF65-F5344CB8AC3E}">
        <p14:creationId xmlns:p14="http://schemas.microsoft.com/office/powerpoint/2010/main" val="3950495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A9DC-9008-429E-8BB3-5C8D957FF884}"/>
              </a:ext>
            </a:extLst>
          </p:cNvPr>
          <p:cNvSpPr>
            <a:spLocks noGrp="1"/>
          </p:cNvSpPr>
          <p:nvPr>
            <p:ph type="title"/>
          </p:nvPr>
        </p:nvSpPr>
        <p:spPr/>
        <p:txBody>
          <a:bodyPr/>
          <a:lstStyle/>
          <a:p>
            <a:r>
              <a:rPr lang="en-IN" dirty="0"/>
              <a:t>Contd..</a:t>
            </a:r>
          </a:p>
        </p:txBody>
      </p:sp>
      <p:sp>
        <p:nvSpPr>
          <p:cNvPr id="3" name="Content Placeholder 2">
            <a:extLst>
              <a:ext uri="{FF2B5EF4-FFF2-40B4-BE49-F238E27FC236}">
                <a16:creationId xmlns:a16="http://schemas.microsoft.com/office/drawing/2014/main" id="{38C4EE82-E0FD-4FF0-83BE-A593FFD53E3F}"/>
              </a:ext>
            </a:extLst>
          </p:cNvPr>
          <p:cNvSpPr>
            <a:spLocks noGrp="1"/>
          </p:cNvSpPr>
          <p:nvPr>
            <p:ph idx="1"/>
          </p:nvPr>
        </p:nvSpPr>
        <p:spPr/>
        <p:txBody>
          <a:bodyPr/>
          <a:lstStyle/>
          <a:p>
            <a:r>
              <a:rPr lang="en-IN" dirty="0"/>
              <a:t>Trade off analysis – also called conjoint analysis</a:t>
            </a:r>
          </a:p>
          <a:p>
            <a:r>
              <a:rPr lang="en-IN" dirty="0"/>
              <a:t>ANOVA and MANOVA techniques</a:t>
            </a:r>
          </a:p>
          <a:p>
            <a:r>
              <a:rPr lang="en-IN" dirty="0"/>
              <a:t>Regression analysis</a:t>
            </a:r>
          </a:p>
        </p:txBody>
      </p:sp>
    </p:spTree>
    <p:extLst>
      <p:ext uri="{BB962C8B-B14F-4D97-AF65-F5344CB8AC3E}">
        <p14:creationId xmlns:p14="http://schemas.microsoft.com/office/powerpoint/2010/main" val="3024670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11A9DC-9008-429E-8BB3-5C8D957FF884}"/>
              </a:ext>
            </a:extLst>
          </p:cNvPr>
          <p:cNvSpPr>
            <a:spLocks noGrp="1"/>
          </p:cNvSpPr>
          <p:nvPr>
            <p:ph type="title"/>
          </p:nvPr>
        </p:nvSpPr>
        <p:spPr>
          <a:xfrm>
            <a:off x="630936" y="639520"/>
            <a:ext cx="3429000" cy="1719072"/>
          </a:xfrm>
        </p:spPr>
        <p:txBody>
          <a:bodyPr anchor="b">
            <a:normAutofit/>
          </a:bodyPr>
          <a:lstStyle/>
          <a:p>
            <a:r>
              <a:rPr lang="en-IN" sz="5400"/>
              <a:t>Contd..</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C4EE82-E0FD-4FF0-83BE-A593FFD53E3F}"/>
              </a:ext>
            </a:extLst>
          </p:cNvPr>
          <p:cNvSpPr>
            <a:spLocks noGrp="1"/>
          </p:cNvSpPr>
          <p:nvPr>
            <p:ph idx="1"/>
          </p:nvPr>
        </p:nvSpPr>
        <p:spPr>
          <a:xfrm>
            <a:off x="630936" y="2807208"/>
            <a:ext cx="3429000" cy="3410712"/>
          </a:xfrm>
        </p:spPr>
        <p:txBody>
          <a:bodyPr anchor="t">
            <a:normAutofit/>
          </a:bodyPr>
          <a:lstStyle/>
          <a:p>
            <a:r>
              <a:rPr lang="en-IN" dirty="0"/>
              <a:t>Trade off analysis – also called conjoint analysis</a:t>
            </a:r>
          </a:p>
          <a:p>
            <a:r>
              <a:rPr lang="en-IN" dirty="0"/>
              <a:t>Get factor utility scores… </a:t>
            </a:r>
            <a:r>
              <a:rPr lang="en-IN" dirty="0" err="1"/>
              <a:t>eg</a:t>
            </a:r>
            <a:r>
              <a:rPr lang="en-IN" dirty="0"/>
              <a:t>: Coffee</a:t>
            </a:r>
          </a:p>
        </p:txBody>
      </p:sp>
      <p:pic>
        <p:nvPicPr>
          <p:cNvPr id="5" name="Picture 4">
            <a:extLst>
              <a:ext uri="{FF2B5EF4-FFF2-40B4-BE49-F238E27FC236}">
                <a16:creationId xmlns:a16="http://schemas.microsoft.com/office/drawing/2014/main" id="{75A8B410-E84E-C5CF-6D9C-6E851559BFE3}"/>
              </a:ext>
            </a:extLst>
          </p:cNvPr>
          <p:cNvPicPr>
            <a:picLocks noChangeAspect="1"/>
          </p:cNvPicPr>
          <p:nvPr/>
        </p:nvPicPr>
        <p:blipFill>
          <a:blip r:embed="rId2"/>
          <a:stretch>
            <a:fillRect/>
          </a:stretch>
        </p:blipFill>
        <p:spPr>
          <a:xfrm>
            <a:off x="4654295" y="1434133"/>
            <a:ext cx="7365639" cy="4443394"/>
          </a:xfrm>
          <a:prstGeom prst="rect">
            <a:avLst/>
          </a:prstGeom>
        </p:spPr>
      </p:pic>
    </p:spTree>
    <p:extLst>
      <p:ext uri="{BB962C8B-B14F-4D97-AF65-F5344CB8AC3E}">
        <p14:creationId xmlns:p14="http://schemas.microsoft.com/office/powerpoint/2010/main" val="519779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CB3228-C82E-A171-836D-E48A86CF121B}"/>
              </a:ext>
            </a:extLst>
          </p:cNvPr>
          <p:cNvSpPr>
            <a:spLocks noGrp="1"/>
          </p:cNvSpPr>
          <p:nvPr>
            <p:ph type="title"/>
          </p:nvPr>
        </p:nvSpPr>
        <p:spPr>
          <a:xfrm>
            <a:off x="719031" y="427342"/>
            <a:ext cx="3429000" cy="1719072"/>
          </a:xfrm>
        </p:spPr>
        <p:txBody>
          <a:bodyPr anchor="b">
            <a:normAutofit/>
          </a:bodyPr>
          <a:lstStyle/>
          <a:p>
            <a:r>
              <a:rPr lang="en-IN" sz="5400" dirty="0"/>
              <a:t>Conjoint analysis…</a:t>
            </a:r>
          </a:p>
        </p:txBody>
      </p:sp>
      <p:sp>
        <p:nvSpPr>
          <p:cNvPr id="19"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340691-268E-D74B-5D37-D1F225A2E0A7}"/>
              </a:ext>
            </a:extLst>
          </p:cNvPr>
          <p:cNvSpPr>
            <a:spLocks noGrp="1"/>
          </p:cNvSpPr>
          <p:nvPr>
            <p:ph idx="1"/>
          </p:nvPr>
        </p:nvSpPr>
        <p:spPr>
          <a:xfrm>
            <a:off x="630935" y="2807208"/>
            <a:ext cx="4059051" cy="3410712"/>
          </a:xfrm>
        </p:spPr>
        <p:txBody>
          <a:bodyPr anchor="t">
            <a:normAutofit lnSpcReduction="10000"/>
          </a:bodyPr>
          <a:lstStyle/>
          <a:p>
            <a:r>
              <a:rPr lang="en-IN" sz="2000" dirty="0"/>
              <a:t>Say there are 3 attributes for salsas – spiciness (mild, medium hot and extra hot), colour (red or green), thickness (regular, thick and extra-thick)</a:t>
            </a:r>
          </a:p>
          <a:p>
            <a:r>
              <a:rPr lang="en-IN" sz="2000" dirty="0"/>
              <a:t>So we have 3 x 2 x 3 = 18 different types of combinations</a:t>
            </a:r>
          </a:p>
          <a:p>
            <a:r>
              <a:rPr lang="en-IN" sz="2000" dirty="0"/>
              <a:t>Preference rankings of one respondent</a:t>
            </a:r>
          </a:p>
          <a:p>
            <a:r>
              <a:rPr lang="en-IN" sz="2000" dirty="0"/>
              <a:t>Uses monotone analysis of variance (MANOVA) – to find pattern within rank order data</a:t>
            </a:r>
          </a:p>
          <a:p>
            <a:endParaRPr lang="en-IN" sz="2000" dirty="0"/>
          </a:p>
        </p:txBody>
      </p:sp>
      <p:pic>
        <p:nvPicPr>
          <p:cNvPr id="7" name="Picture 6">
            <a:extLst>
              <a:ext uri="{FF2B5EF4-FFF2-40B4-BE49-F238E27FC236}">
                <a16:creationId xmlns:a16="http://schemas.microsoft.com/office/drawing/2014/main" id="{D751BEF8-9266-2047-6EC1-831C98960C5D}"/>
              </a:ext>
            </a:extLst>
          </p:cNvPr>
          <p:cNvPicPr>
            <a:picLocks noChangeAspect="1"/>
          </p:cNvPicPr>
          <p:nvPr/>
        </p:nvPicPr>
        <p:blipFill>
          <a:blip r:embed="rId2"/>
          <a:stretch>
            <a:fillRect/>
          </a:stretch>
        </p:blipFill>
        <p:spPr>
          <a:xfrm>
            <a:off x="4867061" y="640079"/>
            <a:ext cx="6843158" cy="6099933"/>
          </a:xfrm>
          <a:prstGeom prst="rect">
            <a:avLst/>
          </a:prstGeom>
        </p:spPr>
      </p:pic>
    </p:spTree>
    <p:extLst>
      <p:ext uri="{BB962C8B-B14F-4D97-AF65-F5344CB8AC3E}">
        <p14:creationId xmlns:p14="http://schemas.microsoft.com/office/powerpoint/2010/main" val="2851432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7A8E-FF5B-910B-31A4-FD0A7DD0877B}"/>
              </a:ext>
            </a:extLst>
          </p:cNvPr>
          <p:cNvSpPr>
            <a:spLocks noGrp="1"/>
          </p:cNvSpPr>
          <p:nvPr>
            <p:ph type="title"/>
          </p:nvPr>
        </p:nvSpPr>
        <p:spPr/>
        <p:txBody>
          <a:bodyPr/>
          <a:lstStyle/>
          <a:p>
            <a:r>
              <a:rPr lang="en-IN" dirty="0"/>
              <a:t>Conjoint analysis… contd..</a:t>
            </a:r>
          </a:p>
        </p:txBody>
      </p:sp>
      <p:pic>
        <p:nvPicPr>
          <p:cNvPr id="5" name="Content Placeholder 4">
            <a:extLst>
              <a:ext uri="{FF2B5EF4-FFF2-40B4-BE49-F238E27FC236}">
                <a16:creationId xmlns:a16="http://schemas.microsoft.com/office/drawing/2014/main" id="{E8385768-7EFF-073E-15C3-5AF089E66CE8}"/>
              </a:ext>
            </a:extLst>
          </p:cNvPr>
          <p:cNvPicPr>
            <a:picLocks noGrp="1" noChangeAspect="1"/>
          </p:cNvPicPr>
          <p:nvPr>
            <p:ph idx="1"/>
          </p:nvPr>
        </p:nvPicPr>
        <p:blipFill>
          <a:blip r:embed="rId2"/>
          <a:stretch>
            <a:fillRect/>
          </a:stretch>
        </p:blipFill>
        <p:spPr>
          <a:xfrm>
            <a:off x="1091381" y="1533831"/>
            <a:ext cx="10262419" cy="4959043"/>
          </a:xfrm>
        </p:spPr>
      </p:pic>
    </p:spTree>
    <p:extLst>
      <p:ext uri="{BB962C8B-B14F-4D97-AF65-F5344CB8AC3E}">
        <p14:creationId xmlns:p14="http://schemas.microsoft.com/office/powerpoint/2010/main" val="4279818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35528-E43E-477F-B0C0-542516057BFF}"/>
              </a:ext>
            </a:extLst>
          </p:cNvPr>
          <p:cNvSpPr>
            <a:spLocks noGrp="1"/>
          </p:cNvSpPr>
          <p:nvPr>
            <p:ph type="title"/>
          </p:nvPr>
        </p:nvSpPr>
        <p:spPr/>
        <p:txBody>
          <a:bodyPr/>
          <a:lstStyle/>
          <a:p>
            <a:r>
              <a:rPr lang="en-IN" dirty="0"/>
              <a:t>Qualitative techniques</a:t>
            </a:r>
          </a:p>
        </p:txBody>
      </p:sp>
      <p:sp>
        <p:nvSpPr>
          <p:cNvPr id="3" name="Content Placeholder 2">
            <a:extLst>
              <a:ext uri="{FF2B5EF4-FFF2-40B4-BE49-F238E27FC236}">
                <a16:creationId xmlns:a16="http://schemas.microsoft.com/office/drawing/2014/main" id="{59F353DA-4413-47F7-81F3-AC4695A57029}"/>
              </a:ext>
            </a:extLst>
          </p:cNvPr>
          <p:cNvSpPr>
            <a:spLocks noGrp="1"/>
          </p:cNvSpPr>
          <p:nvPr>
            <p:ph idx="1"/>
          </p:nvPr>
        </p:nvSpPr>
        <p:spPr>
          <a:xfrm>
            <a:off x="838200" y="1825625"/>
            <a:ext cx="10515600" cy="4667250"/>
          </a:xfrm>
        </p:spPr>
        <p:txBody>
          <a:bodyPr>
            <a:normAutofit fontScale="92500"/>
          </a:bodyPr>
          <a:lstStyle/>
          <a:p>
            <a:r>
              <a:rPr lang="en-IN" dirty="0"/>
              <a:t>Collect data through depth interviews, focus groups and expert judgements</a:t>
            </a:r>
          </a:p>
          <a:p>
            <a:r>
              <a:rPr lang="en-IN" dirty="0"/>
              <a:t>Use various techniques</a:t>
            </a:r>
          </a:p>
          <a:p>
            <a:r>
              <a:rPr lang="en-IN" dirty="0"/>
              <a:t>Dimensional analysis – listing all physical features of product type</a:t>
            </a:r>
          </a:p>
          <a:p>
            <a:r>
              <a:rPr lang="en-IN" dirty="0"/>
              <a:t>Checklists </a:t>
            </a:r>
          </a:p>
          <a:p>
            <a:pPr lvl="1"/>
            <a:r>
              <a:rPr lang="en-IN" dirty="0"/>
              <a:t>Can it be adapted?</a:t>
            </a:r>
          </a:p>
          <a:p>
            <a:pPr lvl="1"/>
            <a:r>
              <a:rPr lang="en-IN" dirty="0"/>
              <a:t>Can it be modified?</a:t>
            </a:r>
          </a:p>
          <a:p>
            <a:pPr lvl="1"/>
            <a:r>
              <a:rPr lang="en-IN" dirty="0"/>
              <a:t>Can it be combined with anything?</a:t>
            </a:r>
          </a:p>
          <a:p>
            <a:pPr lvl="1"/>
            <a:r>
              <a:rPr lang="en-IN" dirty="0"/>
              <a:t>Can something be substituted?</a:t>
            </a:r>
          </a:p>
          <a:p>
            <a:pPr lvl="1"/>
            <a:r>
              <a:rPr lang="en-IN" dirty="0"/>
              <a:t>Can it be magnified?</a:t>
            </a:r>
          </a:p>
          <a:p>
            <a:pPr lvl="1"/>
            <a:r>
              <a:rPr lang="en-IN" dirty="0"/>
              <a:t>Can it be minified?</a:t>
            </a:r>
          </a:p>
          <a:p>
            <a:pPr lvl="1"/>
            <a:r>
              <a:rPr lang="en-IN" dirty="0"/>
              <a:t>Can it be rearranged in some way?</a:t>
            </a:r>
          </a:p>
        </p:txBody>
      </p:sp>
    </p:spTree>
    <p:extLst>
      <p:ext uri="{BB962C8B-B14F-4D97-AF65-F5344CB8AC3E}">
        <p14:creationId xmlns:p14="http://schemas.microsoft.com/office/powerpoint/2010/main" val="225784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33BB-3EB1-4BD6-8F9E-7C84BD3FA498}"/>
              </a:ext>
            </a:extLst>
          </p:cNvPr>
          <p:cNvSpPr>
            <a:spLocks noGrp="1"/>
          </p:cNvSpPr>
          <p:nvPr>
            <p:ph type="title"/>
          </p:nvPr>
        </p:nvSpPr>
        <p:spPr/>
        <p:txBody>
          <a:bodyPr/>
          <a:lstStyle/>
          <a:p>
            <a:r>
              <a:rPr lang="en-IN" dirty="0" err="1"/>
              <a:t>Contd</a:t>
            </a:r>
            <a:r>
              <a:rPr lang="en-IN" dirty="0"/>
              <a:t>…</a:t>
            </a:r>
          </a:p>
        </p:txBody>
      </p:sp>
      <p:sp>
        <p:nvSpPr>
          <p:cNvPr id="3" name="Content Placeholder 2">
            <a:extLst>
              <a:ext uri="{FF2B5EF4-FFF2-40B4-BE49-F238E27FC236}">
                <a16:creationId xmlns:a16="http://schemas.microsoft.com/office/drawing/2014/main" id="{E4E441AD-6DB9-40F1-9A67-AF55A7AE12CD}"/>
              </a:ext>
            </a:extLst>
          </p:cNvPr>
          <p:cNvSpPr>
            <a:spLocks noGrp="1"/>
          </p:cNvSpPr>
          <p:nvPr>
            <p:ph idx="1"/>
          </p:nvPr>
        </p:nvSpPr>
        <p:spPr/>
        <p:txBody>
          <a:bodyPr/>
          <a:lstStyle/>
          <a:p>
            <a:r>
              <a:rPr lang="en-IN" dirty="0"/>
              <a:t>Relationships analysis – respondent to find relationships among dimensions</a:t>
            </a:r>
          </a:p>
          <a:p>
            <a:pPr lvl="1"/>
            <a:r>
              <a:rPr lang="en-IN" dirty="0"/>
              <a:t>Two dimensional matrix</a:t>
            </a:r>
          </a:p>
          <a:p>
            <a:pPr lvl="1"/>
            <a:r>
              <a:rPr lang="en-IN" dirty="0"/>
              <a:t>Morphological (multi dimensional) matrix</a:t>
            </a:r>
          </a:p>
          <a:p>
            <a:r>
              <a:rPr lang="en-IN" dirty="0"/>
              <a:t>Analogy – use analogous situation, which is often difficult. Meet four criteria</a:t>
            </a:r>
          </a:p>
          <a:p>
            <a:pPr lvl="1"/>
            <a:r>
              <a:rPr lang="en-IN" dirty="0"/>
              <a:t>It should be vivid and have definite life of its own</a:t>
            </a:r>
          </a:p>
          <a:p>
            <a:pPr lvl="1"/>
            <a:r>
              <a:rPr lang="en-IN" dirty="0"/>
              <a:t>It should be full of concrete images</a:t>
            </a:r>
          </a:p>
          <a:p>
            <a:pPr lvl="1"/>
            <a:r>
              <a:rPr lang="en-IN" dirty="0"/>
              <a:t>It should be a happening – a process of change or activity</a:t>
            </a:r>
          </a:p>
          <a:p>
            <a:pPr lvl="1"/>
            <a:r>
              <a:rPr lang="en-IN" dirty="0"/>
              <a:t>It should be a well known activity and easy to visualise and describe</a:t>
            </a:r>
          </a:p>
        </p:txBody>
      </p:sp>
    </p:spTree>
    <p:extLst>
      <p:ext uri="{BB962C8B-B14F-4D97-AF65-F5344CB8AC3E}">
        <p14:creationId xmlns:p14="http://schemas.microsoft.com/office/powerpoint/2010/main" val="2226315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86EE-0BFA-FDE2-E97F-0AB030FE96A3}"/>
              </a:ext>
            </a:extLst>
          </p:cNvPr>
          <p:cNvSpPr>
            <a:spLocks noGrp="1"/>
          </p:cNvSpPr>
          <p:nvPr>
            <p:ph type="title"/>
          </p:nvPr>
        </p:nvSpPr>
        <p:spPr/>
        <p:txBody>
          <a:bodyPr/>
          <a:lstStyle/>
          <a:p>
            <a:r>
              <a:rPr lang="en-IN"/>
              <a:t>Two dimensional matrix (new insurance products)</a:t>
            </a:r>
            <a:endParaRPr lang="en-IN" dirty="0"/>
          </a:p>
        </p:txBody>
      </p:sp>
      <p:pic>
        <p:nvPicPr>
          <p:cNvPr id="5" name="Content Placeholder 4">
            <a:extLst>
              <a:ext uri="{FF2B5EF4-FFF2-40B4-BE49-F238E27FC236}">
                <a16:creationId xmlns:a16="http://schemas.microsoft.com/office/drawing/2014/main" id="{CD5F002C-D043-6CD3-5947-65FF9E9E2229}"/>
              </a:ext>
            </a:extLst>
          </p:cNvPr>
          <p:cNvPicPr>
            <a:picLocks noGrp="1" noChangeAspect="1"/>
          </p:cNvPicPr>
          <p:nvPr>
            <p:ph idx="1"/>
          </p:nvPr>
        </p:nvPicPr>
        <p:blipFill>
          <a:blip r:embed="rId2"/>
          <a:stretch>
            <a:fillRect/>
          </a:stretch>
        </p:blipFill>
        <p:spPr>
          <a:xfrm>
            <a:off x="1017639" y="1917290"/>
            <a:ext cx="10220631" cy="4704736"/>
          </a:xfrm>
        </p:spPr>
      </p:pic>
    </p:spTree>
    <p:extLst>
      <p:ext uri="{BB962C8B-B14F-4D97-AF65-F5344CB8AC3E}">
        <p14:creationId xmlns:p14="http://schemas.microsoft.com/office/powerpoint/2010/main" val="3368459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229E-8D89-3844-0D4A-4A85792C40D6}"/>
              </a:ext>
            </a:extLst>
          </p:cNvPr>
          <p:cNvSpPr>
            <a:spLocks noGrp="1"/>
          </p:cNvSpPr>
          <p:nvPr>
            <p:ph type="title"/>
          </p:nvPr>
        </p:nvSpPr>
        <p:spPr/>
        <p:txBody>
          <a:bodyPr/>
          <a:lstStyle/>
          <a:p>
            <a:r>
              <a:rPr lang="en-IN" dirty="0"/>
              <a:t>Multidimensional matrix for new coffee maker</a:t>
            </a:r>
          </a:p>
        </p:txBody>
      </p:sp>
      <p:pic>
        <p:nvPicPr>
          <p:cNvPr id="5" name="Content Placeholder 4">
            <a:extLst>
              <a:ext uri="{FF2B5EF4-FFF2-40B4-BE49-F238E27FC236}">
                <a16:creationId xmlns:a16="http://schemas.microsoft.com/office/drawing/2014/main" id="{2C584485-AB50-54C3-A903-D566E250A57A}"/>
              </a:ext>
            </a:extLst>
          </p:cNvPr>
          <p:cNvPicPr>
            <a:picLocks noGrp="1" noChangeAspect="1"/>
          </p:cNvPicPr>
          <p:nvPr>
            <p:ph idx="1"/>
          </p:nvPr>
        </p:nvPicPr>
        <p:blipFill>
          <a:blip r:embed="rId2"/>
          <a:stretch>
            <a:fillRect/>
          </a:stretch>
        </p:blipFill>
        <p:spPr>
          <a:xfrm>
            <a:off x="1165123" y="1690688"/>
            <a:ext cx="9984658" cy="4621622"/>
          </a:xfrm>
        </p:spPr>
      </p:pic>
    </p:spTree>
    <p:extLst>
      <p:ext uri="{BB962C8B-B14F-4D97-AF65-F5344CB8AC3E}">
        <p14:creationId xmlns:p14="http://schemas.microsoft.com/office/powerpoint/2010/main" val="327997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681E-2001-64C8-E45D-D7E3ADDFDC9D}"/>
              </a:ext>
            </a:extLst>
          </p:cNvPr>
          <p:cNvSpPr>
            <a:spLocks noGrp="1"/>
          </p:cNvSpPr>
          <p:nvPr>
            <p:ph type="title"/>
          </p:nvPr>
        </p:nvSpPr>
        <p:spPr/>
        <p:txBody>
          <a:bodyPr/>
          <a:lstStyle/>
          <a:p>
            <a:r>
              <a:rPr lang="en-IN" dirty="0"/>
              <a:t>Other commonly used attribute analysis techniques</a:t>
            </a:r>
          </a:p>
        </p:txBody>
      </p:sp>
      <p:sp>
        <p:nvSpPr>
          <p:cNvPr id="3" name="Content Placeholder 2">
            <a:extLst>
              <a:ext uri="{FF2B5EF4-FFF2-40B4-BE49-F238E27FC236}">
                <a16:creationId xmlns:a16="http://schemas.microsoft.com/office/drawing/2014/main" id="{5C4AF2D7-DD3A-E785-7098-C644A3ADA53D}"/>
              </a:ext>
            </a:extLst>
          </p:cNvPr>
          <p:cNvSpPr>
            <a:spLocks noGrp="1"/>
          </p:cNvSpPr>
          <p:nvPr>
            <p:ph idx="1"/>
          </p:nvPr>
        </p:nvSpPr>
        <p:spPr/>
        <p:txBody>
          <a:bodyPr/>
          <a:lstStyle/>
          <a:p>
            <a:r>
              <a:rPr lang="en-IN" dirty="0"/>
              <a:t>Simple regression</a:t>
            </a:r>
          </a:p>
          <a:p>
            <a:r>
              <a:rPr lang="en-IN" dirty="0"/>
              <a:t>Multiple regression</a:t>
            </a:r>
          </a:p>
          <a:p>
            <a:r>
              <a:rPr lang="en-IN" dirty="0"/>
              <a:t>Econometric analysis</a:t>
            </a:r>
          </a:p>
          <a:p>
            <a:r>
              <a:rPr lang="en-IN" dirty="0"/>
              <a:t>Simple time series</a:t>
            </a:r>
          </a:p>
          <a:p>
            <a:r>
              <a:rPr lang="en-IN" dirty="0"/>
              <a:t>Advanced time series</a:t>
            </a:r>
          </a:p>
          <a:p>
            <a:r>
              <a:rPr lang="en-IN" dirty="0"/>
              <a:t>Jury of executive opinion</a:t>
            </a:r>
          </a:p>
          <a:p>
            <a:r>
              <a:rPr lang="en-IN" dirty="0"/>
              <a:t>Scenario analysis</a:t>
            </a:r>
          </a:p>
          <a:p>
            <a:r>
              <a:rPr lang="en-IN" dirty="0"/>
              <a:t>Delphi analysis</a:t>
            </a:r>
          </a:p>
        </p:txBody>
      </p:sp>
    </p:spTree>
    <p:extLst>
      <p:ext uri="{BB962C8B-B14F-4D97-AF65-F5344CB8AC3E}">
        <p14:creationId xmlns:p14="http://schemas.microsoft.com/office/powerpoint/2010/main" val="3399948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B8C0-3EC3-4809-BBBF-68821FDD970B}"/>
              </a:ext>
            </a:extLst>
          </p:cNvPr>
          <p:cNvSpPr>
            <a:spLocks noGrp="1"/>
          </p:cNvSpPr>
          <p:nvPr>
            <p:ph type="title"/>
          </p:nvPr>
        </p:nvSpPr>
        <p:spPr/>
        <p:txBody>
          <a:bodyPr/>
          <a:lstStyle/>
          <a:p>
            <a:r>
              <a:rPr lang="en-US" dirty="0"/>
              <a:t>New product forecasting strategies</a:t>
            </a:r>
          </a:p>
        </p:txBody>
      </p:sp>
      <p:graphicFrame>
        <p:nvGraphicFramePr>
          <p:cNvPr id="4" name="Table 4">
            <a:extLst>
              <a:ext uri="{FF2B5EF4-FFF2-40B4-BE49-F238E27FC236}">
                <a16:creationId xmlns:a16="http://schemas.microsoft.com/office/drawing/2014/main" id="{2102A0FE-7B1A-421A-9C11-5E3876D85824}"/>
              </a:ext>
            </a:extLst>
          </p:cNvPr>
          <p:cNvGraphicFramePr>
            <a:graphicFrameLocks noGrp="1"/>
          </p:cNvGraphicFramePr>
          <p:nvPr>
            <p:ph idx="1"/>
            <p:extLst>
              <p:ext uri="{D42A27DB-BD31-4B8C-83A1-F6EECF244321}">
                <p14:modId xmlns:p14="http://schemas.microsoft.com/office/powerpoint/2010/main" val="560072794"/>
              </p:ext>
            </p:extLst>
          </p:nvPr>
        </p:nvGraphicFramePr>
        <p:xfrm>
          <a:off x="1047136" y="1690688"/>
          <a:ext cx="9822425" cy="4426221"/>
        </p:xfrm>
        <a:graphic>
          <a:graphicData uri="http://schemas.openxmlformats.org/drawingml/2006/table">
            <a:tbl>
              <a:tblPr firstRow="1" bandRow="1">
                <a:tableStyleId>{5C22544A-7EE6-4342-B048-85BDC9FD1C3A}</a:tableStyleId>
              </a:tblPr>
              <a:tblGrid>
                <a:gridCol w="2259157">
                  <a:extLst>
                    <a:ext uri="{9D8B030D-6E8A-4147-A177-3AD203B41FA5}">
                      <a16:colId xmlns:a16="http://schemas.microsoft.com/office/drawing/2014/main" val="1785943134"/>
                    </a:ext>
                  </a:extLst>
                </a:gridCol>
                <a:gridCol w="2062709">
                  <a:extLst>
                    <a:ext uri="{9D8B030D-6E8A-4147-A177-3AD203B41FA5}">
                      <a16:colId xmlns:a16="http://schemas.microsoft.com/office/drawing/2014/main" val="1080366143"/>
                    </a:ext>
                  </a:extLst>
                </a:gridCol>
                <a:gridCol w="1904733">
                  <a:extLst>
                    <a:ext uri="{9D8B030D-6E8A-4147-A177-3AD203B41FA5}">
                      <a16:colId xmlns:a16="http://schemas.microsoft.com/office/drawing/2014/main" val="4080161419"/>
                    </a:ext>
                  </a:extLst>
                </a:gridCol>
                <a:gridCol w="1696823">
                  <a:extLst>
                    <a:ext uri="{9D8B030D-6E8A-4147-A177-3AD203B41FA5}">
                      <a16:colId xmlns:a16="http://schemas.microsoft.com/office/drawing/2014/main" val="3331599725"/>
                    </a:ext>
                  </a:extLst>
                </a:gridCol>
                <a:gridCol w="1899003">
                  <a:extLst>
                    <a:ext uri="{9D8B030D-6E8A-4147-A177-3AD203B41FA5}">
                      <a16:colId xmlns:a16="http://schemas.microsoft.com/office/drawing/2014/main" val="2869700805"/>
                    </a:ext>
                  </a:extLst>
                </a:gridCol>
              </a:tblGrid>
              <a:tr h="483216">
                <a:tc>
                  <a:txBody>
                    <a:bodyPr/>
                    <a:lstStyle/>
                    <a:p>
                      <a:pPr algn="ctr"/>
                      <a:endParaRPr lang="en-US" sz="2400" dirty="0"/>
                    </a:p>
                  </a:txBody>
                  <a:tcPr/>
                </a:tc>
                <a:tc gridSpan="2">
                  <a:txBody>
                    <a:bodyPr/>
                    <a:lstStyle/>
                    <a:p>
                      <a:pPr algn="ctr"/>
                      <a:r>
                        <a:rPr lang="en-US" sz="2400" dirty="0"/>
                        <a:t>Current Product technology</a:t>
                      </a:r>
                    </a:p>
                  </a:txBody>
                  <a:tcPr/>
                </a:tc>
                <a:tc hMerge="1">
                  <a:txBody>
                    <a:bodyPr/>
                    <a:lstStyle/>
                    <a:p>
                      <a:endParaRPr lang="en-US"/>
                    </a:p>
                  </a:txBody>
                  <a:tcPr/>
                </a:tc>
                <a:tc gridSpan="2">
                  <a:txBody>
                    <a:bodyPr/>
                    <a:lstStyle/>
                    <a:p>
                      <a:pPr algn="ctr"/>
                      <a:r>
                        <a:rPr lang="en-US" sz="2400" dirty="0"/>
                        <a:t>New Product technology</a:t>
                      </a:r>
                    </a:p>
                  </a:txBody>
                  <a:tcPr/>
                </a:tc>
                <a:tc hMerge="1">
                  <a:txBody>
                    <a:bodyPr/>
                    <a:lstStyle/>
                    <a:p>
                      <a:endParaRPr lang="en-US"/>
                    </a:p>
                  </a:txBody>
                  <a:tcPr/>
                </a:tc>
                <a:extLst>
                  <a:ext uri="{0D108BD9-81ED-4DB2-BD59-A6C34878D82A}">
                    <a16:rowId xmlns:a16="http://schemas.microsoft.com/office/drawing/2014/main" val="3655700613"/>
                  </a:ext>
                </a:extLst>
              </a:tr>
              <a:tr h="834045">
                <a:tc>
                  <a:txBody>
                    <a:bodyPr/>
                    <a:lstStyle/>
                    <a:p>
                      <a:pPr algn="ctr"/>
                      <a:endParaRPr lang="en-US" sz="2400" dirty="0"/>
                    </a:p>
                  </a:txBody>
                  <a:tcPr/>
                </a:tc>
                <a:tc>
                  <a:txBody>
                    <a:bodyPr/>
                    <a:lstStyle/>
                    <a:p>
                      <a:pPr algn="ctr"/>
                      <a:r>
                        <a:rPr lang="en-US" sz="2400" dirty="0"/>
                        <a:t>Type of Innovation</a:t>
                      </a:r>
                    </a:p>
                  </a:txBody>
                  <a:tcPr/>
                </a:tc>
                <a:tc>
                  <a:txBody>
                    <a:bodyPr/>
                    <a:lstStyle/>
                    <a:p>
                      <a:pPr algn="ctr"/>
                      <a:r>
                        <a:rPr lang="en-US" sz="2400" dirty="0"/>
                        <a:t>Type of forecasting</a:t>
                      </a:r>
                    </a:p>
                  </a:txBody>
                  <a:tcPr/>
                </a:tc>
                <a:tc>
                  <a:txBody>
                    <a:bodyPr/>
                    <a:lstStyle/>
                    <a:p>
                      <a:pPr algn="ctr"/>
                      <a:r>
                        <a:rPr lang="en-US" sz="2400" dirty="0"/>
                        <a:t>Type of Innovation</a:t>
                      </a:r>
                    </a:p>
                  </a:txBody>
                  <a:tcPr/>
                </a:tc>
                <a:tc>
                  <a:txBody>
                    <a:bodyPr/>
                    <a:lstStyle/>
                    <a:p>
                      <a:pPr algn="ctr"/>
                      <a:r>
                        <a:rPr lang="en-US" sz="2400" dirty="0"/>
                        <a:t>Type of forecasting</a:t>
                      </a:r>
                    </a:p>
                  </a:txBody>
                  <a:tcPr/>
                </a:tc>
                <a:extLst>
                  <a:ext uri="{0D108BD9-81ED-4DB2-BD59-A6C34878D82A}">
                    <a16:rowId xmlns:a16="http://schemas.microsoft.com/office/drawing/2014/main" val="338541116"/>
                  </a:ext>
                </a:extLst>
              </a:tr>
              <a:tr h="1548940">
                <a:tc>
                  <a:txBody>
                    <a:bodyPr/>
                    <a:lstStyle/>
                    <a:p>
                      <a:pPr algn="ctr"/>
                      <a:r>
                        <a:rPr lang="en-US" sz="2400" dirty="0"/>
                        <a:t>Current Market</a:t>
                      </a:r>
                    </a:p>
                  </a:txBody>
                  <a:tcPr/>
                </a:tc>
                <a:tc>
                  <a:txBody>
                    <a:bodyPr/>
                    <a:lstStyle/>
                    <a:p>
                      <a:pPr algn="ctr"/>
                      <a:r>
                        <a:rPr lang="en-US" sz="2400" dirty="0"/>
                        <a:t>Cost reductions, Process improvements</a:t>
                      </a:r>
                    </a:p>
                  </a:txBody>
                  <a:tcPr/>
                </a:tc>
                <a:tc>
                  <a:txBody>
                    <a:bodyPr/>
                    <a:lstStyle/>
                    <a:p>
                      <a:pPr algn="ctr"/>
                      <a:r>
                        <a:rPr lang="en-US" sz="2400" dirty="0"/>
                        <a:t>Sales analysis</a:t>
                      </a:r>
                    </a:p>
                  </a:txBody>
                  <a:tcPr/>
                </a:tc>
                <a:tc>
                  <a:txBody>
                    <a:bodyPr/>
                    <a:lstStyle/>
                    <a:p>
                      <a:pPr algn="ctr"/>
                      <a:r>
                        <a:rPr lang="en-US" sz="2400" dirty="0"/>
                        <a:t>Line extension</a:t>
                      </a:r>
                    </a:p>
                  </a:txBody>
                  <a:tcPr/>
                </a:tc>
                <a:tc>
                  <a:txBody>
                    <a:bodyPr/>
                    <a:lstStyle/>
                    <a:p>
                      <a:pPr algn="ctr"/>
                      <a:r>
                        <a:rPr lang="en-US" sz="2400" dirty="0"/>
                        <a:t>Product line analysis, life cycle analysis</a:t>
                      </a:r>
                    </a:p>
                  </a:txBody>
                  <a:tcPr/>
                </a:tc>
                <a:extLst>
                  <a:ext uri="{0D108BD9-81ED-4DB2-BD59-A6C34878D82A}">
                    <a16:rowId xmlns:a16="http://schemas.microsoft.com/office/drawing/2014/main" val="2163441307"/>
                  </a:ext>
                </a:extLst>
              </a:tr>
              <a:tr h="1548940">
                <a:tc>
                  <a:txBody>
                    <a:bodyPr/>
                    <a:lstStyle/>
                    <a:p>
                      <a:pPr algn="ctr"/>
                      <a:r>
                        <a:rPr lang="en-US" sz="2400" dirty="0"/>
                        <a:t>New Market</a:t>
                      </a:r>
                    </a:p>
                  </a:txBody>
                  <a:tcPr/>
                </a:tc>
                <a:tc>
                  <a:txBody>
                    <a:bodyPr/>
                    <a:lstStyle/>
                    <a:p>
                      <a:pPr algn="ctr"/>
                      <a:r>
                        <a:rPr lang="en-US" sz="2400" dirty="0"/>
                        <a:t>New market or new product uses</a:t>
                      </a:r>
                    </a:p>
                  </a:txBody>
                  <a:tcPr/>
                </a:tc>
                <a:tc>
                  <a:txBody>
                    <a:bodyPr/>
                    <a:lstStyle/>
                    <a:p>
                      <a:pPr algn="ctr"/>
                      <a:r>
                        <a:rPr lang="en-US" sz="2400" dirty="0"/>
                        <a:t>Customer analysis, market analysis</a:t>
                      </a:r>
                    </a:p>
                  </a:txBody>
                  <a:tcPr/>
                </a:tc>
                <a:tc>
                  <a:txBody>
                    <a:bodyPr/>
                    <a:lstStyle/>
                    <a:p>
                      <a:pPr algn="ctr"/>
                      <a:r>
                        <a:rPr lang="en-US" sz="2400" dirty="0"/>
                        <a:t>New to the world or new to the firm</a:t>
                      </a:r>
                    </a:p>
                  </a:txBody>
                  <a:tcPr/>
                </a:tc>
                <a:tc>
                  <a:txBody>
                    <a:bodyPr/>
                    <a:lstStyle/>
                    <a:p>
                      <a:pPr algn="ctr"/>
                      <a:r>
                        <a:rPr lang="en-US" sz="2400" dirty="0"/>
                        <a:t>Scenario or what if analysis</a:t>
                      </a:r>
                    </a:p>
                  </a:txBody>
                  <a:tcPr/>
                </a:tc>
                <a:extLst>
                  <a:ext uri="{0D108BD9-81ED-4DB2-BD59-A6C34878D82A}">
                    <a16:rowId xmlns:a16="http://schemas.microsoft.com/office/drawing/2014/main" val="2670691844"/>
                  </a:ext>
                </a:extLst>
              </a:tr>
            </a:tbl>
          </a:graphicData>
        </a:graphic>
      </p:graphicFrame>
    </p:spTree>
    <p:extLst>
      <p:ext uri="{BB962C8B-B14F-4D97-AF65-F5344CB8AC3E}">
        <p14:creationId xmlns:p14="http://schemas.microsoft.com/office/powerpoint/2010/main" val="3745717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B4674-E209-1DA4-D74F-B750E9854299}"/>
              </a:ext>
            </a:extLst>
          </p:cNvPr>
          <p:cNvSpPr>
            <a:spLocks noGrp="1"/>
          </p:cNvSpPr>
          <p:nvPr>
            <p:ph type="title"/>
          </p:nvPr>
        </p:nvSpPr>
        <p:spPr/>
        <p:txBody>
          <a:bodyPr/>
          <a:lstStyle/>
          <a:p>
            <a:r>
              <a:rPr lang="en-IN" dirty="0"/>
              <a:t>Basic financial concepts for sales forecasting</a:t>
            </a:r>
          </a:p>
        </p:txBody>
      </p:sp>
      <p:sp>
        <p:nvSpPr>
          <p:cNvPr id="3" name="Content Placeholder 2">
            <a:extLst>
              <a:ext uri="{FF2B5EF4-FFF2-40B4-BE49-F238E27FC236}">
                <a16:creationId xmlns:a16="http://schemas.microsoft.com/office/drawing/2014/main" id="{1BFABF2F-B93E-3776-7545-E302537ADDB3}"/>
              </a:ext>
            </a:extLst>
          </p:cNvPr>
          <p:cNvSpPr>
            <a:spLocks noGrp="1"/>
          </p:cNvSpPr>
          <p:nvPr>
            <p:ph idx="1"/>
          </p:nvPr>
        </p:nvSpPr>
        <p:spPr/>
        <p:txBody>
          <a:bodyPr>
            <a:normAutofit fontScale="85000" lnSpcReduction="20000"/>
          </a:bodyPr>
          <a:lstStyle/>
          <a:p>
            <a:r>
              <a:rPr lang="en-IN" dirty="0"/>
              <a:t>Unit sales (expected)</a:t>
            </a:r>
          </a:p>
          <a:p>
            <a:r>
              <a:rPr lang="en-IN" dirty="0"/>
              <a:t>Revenues (net sales value)</a:t>
            </a:r>
          </a:p>
          <a:p>
            <a:r>
              <a:rPr lang="en-IN" dirty="0"/>
              <a:t>Production costs – fixed and variable</a:t>
            </a:r>
          </a:p>
          <a:p>
            <a:r>
              <a:rPr lang="en-IN" dirty="0"/>
              <a:t>Direct marketing costs</a:t>
            </a:r>
          </a:p>
          <a:p>
            <a:r>
              <a:rPr lang="en-IN" dirty="0"/>
              <a:t>Incremental profits (expected)</a:t>
            </a:r>
          </a:p>
          <a:p>
            <a:r>
              <a:rPr lang="en-IN" dirty="0"/>
              <a:t>Target costing</a:t>
            </a:r>
          </a:p>
          <a:p>
            <a:r>
              <a:rPr lang="en-IN" dirty="0"/>
              <a:t>Payback period</a:t>
            </a:r>
          </a:p>
          <a:p>
            <a:r>
              <a:rPr lang="en-IN" dirty="0"/>
              <a:t>Discounted cash flow</a:t>
            </a:r>
          </a:p>
          <a:p>
            <a:r>
              <a:rPr lang="en-IN" dirty="0"/>
              <a:t>Sensitivity analysis</a:t>
            </a:r>
          </a:p>
          <a:p>
            <a:r>
              <a:rPr lang="en-IN" dirty="0"/>
              <a:t>Cannibalization assessment</a:t>
            </a:r>
          </a:p>
          <a:p>
            <a:r>
              <a:rPr lang="en-IN" dirty="0"/>
              <a:t>Break even analysis</a:t>
            </a:r>
          </a:p>
        </p:txBody>
      </p:sp>
    </p:spTree>
    <p:extLst>
      <p:ext uri="{BB962C8B-B14F-4D97-AF65-F5344CB8AC3E}">
        <p14:creationId xmlns:p14="http://schemas.microsoft.com/office/powerpoint/2010/main" val="4077969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A244-B9FB-9C3A-91EE-485E1E9B5FBF}"/>
              </a:ext>
            </a:extLst>
          </p:cNvPr>
          <p:cNvSpPr>
            <a:spLocks noGrp="1"/>
          </p:cNvSpPr>
          <p:nvPr>
            <p:ph type="title"/>
          </p:nvPr>
        </p:nvSpPr>
        <p:spPr/>
        <p:txBody>
          <a:bodyPr/>
          <a:lstStyle/>
          <a:p>
            <a:r>
              <a:rPr lang="en-US" dirty="0"/>
              <a:t>Measuring customer response</a:t>
            </a:r>
            <a:endParaRPr lang="en-IN" dirty="0"/>
          </a:p>
        </p:txBody>
      </p:sp>
      <p:sp>
        <p:nvSpPr>
          <p:cNvPr id="3" name="Content Placeholder 2">
            <a:extLst>
              <a:ext uri="{FF2B5EF4-FFF2-40B4-BE49-F238E27FC236}">
                <a16:creationId xmlns:a16="http://schemas.microsoft.com/office/drawing/2014/main" id="{E42D7DBC-BF43-CA93-A94E-B17799ADF9B7}"/>
              </a:ext>
            </a:extLst>
          </p:cNvPr>
          <p:cNvSpPr>
            <a:spLocks noGrp="1"/>
          </p:cNvSpPr>
          <p:nvPr>
            <p:ph idx="1"/>
          </p:nvPr>
        </p:nvSpPr>
        <p:spPr/>
        <p:txBody>
          <a:bodyPr/>
          <a:lstStyle/>
          <a:p>
            <a:r>
              <a:rPr lang="en-US" dirty="0"/>
              <a:t>To estimate quantity of product expected to be sold during  a time period is Q = N x A x P</a:t>
            </a:r>
            <a:r>
              <a:rPr lang="en-IN" dirty="0"/>
              <a:t> where</a:t>
            </a:r>
          </a:p>
          <a:p>
            <a:pPr lvl="1"/>
            <a:r>
              <a:rPr lang="en-IN" dirty="0"/>
              <a:t>N = number of potential customers expected to make purchase during the time period</a:t>
            </a:r>
          </a:p>
          <a:p>
            <a:pPr lvl="1"/>
            <a:r>
              <a:rPr lang="en-IN" dirty="0"/>
              <a:t>A = fraction of potential customers for which product is available and customers are aware of the product</a:t>
            </a:r>
          </a:p>
          <a:p>
            <a:pPr lvl="1"/>
            <a:r>
              <a:rPr lang="en-IN" dirty="0"/>
              <a:t>P = probability that the product is purchased if available and P in turn is estimated based on customer response of buying definitely or probably</a:t>
            </a:r>
          </a:p>
          <a:p>
            <a:endParaRPr lang="en-US" dirty="0"/>
          </a:p>
        </p:txBody>
      </p:sp>
    </p:spTree>
    <p:extLst>
      <p:ext uri="{BB962C8B-B14F-4D97-AF65-F5344CB8AC3E}">
        <p14:creationId xmlns:p14="http://schemas.microsoft.com/office/powerpoint/2010/main" val="3415512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3772-E1C8-B8EF-D55D-26F36E98ABFE}"/>
              </a:ext>
            </a:extLst>
          </p:cNvPr>
          <p:cNvSpPr>
            <a:spLocks noGrp="1"/>
          </p:cNvSpPr>
          <p:nvPr>
            <p:ph type="title"/>
          </p:nvPr>
        </p:nvSpPr>
        <p:spPr/>
        <p:txBody>
          <a:bodyPr/>
          <a:lstStyle/>
          <a:p>
            <a:r>
              <a:rPr lang="en-US" dirty="0"/>
              <a:t>Example</a:t>
            </a:r>
            <a:endParaRPr lang="en-IN" dirty="0"/>
          </a:p>
        </p:txBody>
      </p:sp>
      <p:sp>
        <p:nvSpPr>
          <p:cNvPr id="3" name="Content Placeholder 2">
            <a:extLst>
              <a:ext uri="{FF2B5EF4-FFF2-40B4-BE49-F238E27FC236}">
                <a16:creationId xmlns:a16="http://schemas.microsoft.com/office/drawing/2014/main" id="{9075033F-8666-2885-B1B8-77B39BE742A5}"/>
              </a:ext>
            </a:extLst>
          </p:cNvPr>
          <p:cNvSpPr>
            <a:spLocks noGrp="1"/>
          </p:cNvSpPr>
          <p:nvPr>
            <p:ph idx="1"/>
          </p:nvPr>
        </p:nvSpPr>
        <p:spPr/>
        <p:txBody>
          <a:bodyPr/>
          <a:lstStyle/>
          <a:p>
            <a:r>
              <a:rPr lang="en-US" dirty="0"/>
              <a:t>A company sells scooters and has sold at the rate of 1,50,000 units per year. It sells product through a single distributor accounting for 25% of sales in this category. A concept test with factory manager shows that a definitely would buy fraction of 30% and probably would buy fraction of 20%, Based on experience the company estimates these to be 40% and 20% calibrated. Find the estimated quantity of the new concept test to be sold per year?</a:t>
            </a:r>
          </a:p>
          <a:p>
            <a:r>
              <a:rPr lang="en-US" dirty="0"/>
              <a:t>P = C(definitely) x F (definitely) + C(probably) x F (probably) = 0.4 x 0.3 + 0.2 x 0.2 = 0.16</a:t>
            </a:r>
          </a:p>
          <a:p>
            <a:r>
              <a:rPr lang="en-US" dirty="0"/>
              <a:t>Q = 150000 x 0.25 x 0.16 = 6000 units/ year</a:t>
            </a:r>
            <a:endParaRPr lang="en-IN" dirty="0"/>
          </a:p>
        </p:txBody>
      </p:sp>
    </p:spTree>
    <p:extLst>
      <p:ext uri="{BB962C8B-B14F-4D97-AF65-F5344CB8AC3E}">
        <p14:creationId xmlns:p14="http://schemas.microsoft.com/office/powerpoint/2010/main" val="212531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63F6D-8447-462E-B609-CC1CDA63FC3E}"/>
              </a:ext>
            </a:extLst>
          </p:cNvPr>
          <p:cNvSpPr>
            <a:spLocks noGrp="1"/>
          </p:cNvSpPr>
          <p:nvPr>
            <p:ph type="title"/>
          </p:nvPr>
        </p:nvSpPr>
        <p:spPr/>
        <p:txBody>
          <a:bodyPr/>
          <a:lstStyle/>
          <a:p>
            <a:r>
              <a:rPr lang="en-IN" dirty="0"/>
              <a:t>Sales forecasting and financial analysis</a:t>
            </a:r>
          </a:p>
        </p:txBody>
      </p:sp>
      <p:sp>
        <p:nvSpPr>
          <p:cNvPr id="3" name="Content Placeholder 2">
            <a:extLst>
              <a:ext uri="{FF2B5EF4-FFF2-40B4-BE49-F238E27FC236}">
                <a16:creationId xmlns:a16="http://schemas.microsoft.com/office/drawing/2014/main" id="{7653C042-7567-42AC-B3AC-65A9A4BB9BE2}"/>
              </a:ext>
            </a:extLst>
          </p:cNvPr>
          <p:cNvSpPr>
            <a:spLocks noGrp="1"/>
          </p:cNvSpPr>
          <p:nvPr>
            <p:ph idx="1"/>
          </p:nvPr>
        </p:nvSpPr>
        <p:spPr>
          <a:xfrm>
            <a:off x="838200" y="1810877"/>
            <a:ext cx="10515600" cy="4351338"/>
          </a:xfrm>
        </p:spPr>
        <p:txBody>
          <a:bodyPr/>
          <a:lstStyle/>
          <a:p>
            <a:r>
              <a:rPr lang="en-IN" dirty="0"/>
              <a:t>Forecast sales through purchase intentions – probability </a:t>
            </a:r>
          </a:p>
          <a:p>
            <a:r>
              <a:rPr lang="en-IN" dirty="0"/>
              <a:t>Forecast sales through ATAR model</a:t>
            </a:r>
          </a:p>
          <a:p>
            <a:pPr lvl="1"/>
            <a:r>
              <a:rPr lang="en-IN" dirty="0"/>
              <a:t>ATAR – Awareness Trail Availability Repeat Model </a:t>
            </a:r>
          </a:p>
          <a:p>
            <a:pPr lvl="1"/>
            <a:r>
              <a:rPr lang="en-IN" dirty="0"/>
              <a:t>Market Share (MS) = T X R x AW x AV</a:t>
            </a:r>
          </a:p>
          <a:p>
            <a:pPr lvl="1"/>
            <a:r>
              <a:rPr lang="en-IN" dirty="0"/>
              <a:t>Profit contribution = Potential  x MS (that is, AW x T X AV x R) x margin</a:t>
            </a:r>
          </a:p>
          <a:p>
            <a:pPr lvl="2"/>
            <a:r>
              <a:rPr lang="en-IN" dirty="0"/>
              <a:t>Where T = trail rate</a:t>
            </a:r>
          </a:p>
          <a:p>
            <a:pPr lvl="2"/>
            <a:r>
              <a:rPr lang="en-IN" dirty="0"/>
              <a:t>R = repeat purchase rate</a:t>
            </a:r>
          </a:p>
          <a:p>
            <a:pPr lvl="2"/>
            <a:r>
              <a:rPr lang="en-IN" dirty="0"/>
              <a:t>AW = percent awareness</a:t>
            </a:r>
          </a:p>
          <a:p>
            <a:pPr lvl="2"/>
            <a:r>
              <a:rPr lang="en-IN" dirty="0"/>
              <a:t>AV = percent availability</a:t>
            </a:r>
          </a:p>
        </p:txBody>
      </p:sp>
    </p:spTree>
    <p:extLst>
      <p:ext uri="{BB962C8B-B14F-4D97-AF65-F5344CB8AC3E}">
        <p14:creationId xmlns:p14="http://schemas.microsoft.com/office/powerpoint/2010/main" val="1629244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38E27-9A2C-2C40-FF12-A37368250BD7}"/>
              </a:ext>
            </a:extLst>
          </p:cNvPr>
          <p:cNvSpPr>
            <a:spLocks noGrp="1"/>
          </p:cNvSpPr>
          <p:nvPr>
            <p:ph type="title"/>
          </p:nvPr>
        </p:nvSpPr>
        <p:spPr/>
        <p:txBody>
          <a:bodyPr/>
          <a:lstStyle/>
          <a:p>
            <a:r>
              <a:rPr lang="en-IN" dirty="0"/>
              <a:t>ATAR model …. solve</a:t>
            </a:r>
          </a:p>
        </p:txBody>
      </p:sp>
      <p:sp>
        <p:nvSpPr>
          <p:cNvPr id="3" name="Content Placeholder 2">
            <a:extLst>
              <a:ext uri="{FF2B5EF4-FFF2-40B4-BE49-F238E27FC236}">
                <a16:creationId xmlns:a16="http://schemas.microsoft.com/office/drawing/2014/main" id="{374E89B2-EAA7-35D1-7D20-900A7E226E3F}"/>
              </a:ext>
            </a:extLst>
          </p:cNvPr>
          <p:cNvSpPr>
            <a:spLocks noGrp="1"/>
          </p:cNvSpPr>
          <p:nvPr>
            <p:ph idx="1"/>
          </p:nvPr>
        </p:nvSpPr>
        <p:spPr>
          <a:xfrm>
            <a:off x="838200" y="1690688"/>
            <a:ext cx="10515600" cy="4946086"/>
          </a:xfrm>
        </p:spPr>
        <p:txBody>
          <a:bodyPr>
            <a:normAutofit fontScale="92500" lnSpcReduction="10000"/>
          </a:bodyPr>
          <a:lstStyle/>
          <a:p>
            <a:r>
              <a:rPr lang="en-IN" dirty="0"/>
              <a:t>Calculate estimated market share when</a:t>
            </a:r>
          </a:p>
          <a:p>
            <a:pPr lvl="1"/>
            <a:r>
              <a:rPr lang="en-IN" dirty="0"/>
              <a:t>Repeat purchase rate = 0.636</a:t>
            </a:r>
          </a:p>
          <a:p>
            <a:pPr lvl="1"/>
            <a:r>
              <a:rPr lang="en-IN" dirty="0"/>
              <a:t>Awareness = 90%</a:t>
            </a:r>
          </a:p>
          <a:p>
            <a:pPr lvl="1"/>
            <a:r>
              <a:rPr lang="en-IN" dirty="0"/>
              <a:t>Availability = 67%</a:t>
            </a:r>
          </a:p>
          <a:p>
            <a:pPr lvl="1"/>
            <a:r>
              <a:rPr lang="en-IN" dirty="0"/>
              <a:t>16% of the market is aware of the product and is available and shall try it at least once</a:t>
            </a:r>
          </a:p>
          <a:p>
            <a:r>
              <a:rPr lang="en-IN" dirty="0"/>
              <a:t>So the long term market share (MS) = T X R x AW x AV = 0.16 x 0.636 x 0.9 x 0.67 = 6.14%</a:t>
            </a:r>
          </a:p>
          <a:p>
            <a:r>
              <a:rPr lang="en-IN" dirty="0"/>
              <a:t>If total number of overall market sales is 10,00,000 units, then the long run sales are estimated to be 10,00,000 *6.14% = 61,400 units</a:t>
            </a:r>
          </a:p>
          <a:p>
            <a:r>
              <a:rPr lang="en-IN" dirty="0"/>
              <a:t>If the company has the potential to sell 1 lac units and the estimated profit margin of 25%, the profit contribution = Potential  x MS x margin = 1,00,000 x 0.0614 x 0.25 = $ 1,535 (approx.)</a:t>
            </a:r>
          </a:p>
          <a:p>
            <a:endParaRPr lang="en-IN" dirty="0"/>
          </a:p>
        </p:txBody>
      </p:sp>
    </p:spTree>
    <p:extLst>
      <p:ext uri="{BB962C8B-B14F-4D97-AF65-F5344CB8AC3E}">
        <p14:creationId xmlns:p14="http://schemas.microsoft.com/office/powerpoint/2010/main" val="187173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34135-A335-0C0E-30DC-90223B0BE556}"/>
              </a:ext>
            </a:extLst>
          </p:cNvPr>
          <p:cNvSpPr>
            <a:spLocks noGrp="1"/>
          </p:cNvSpPr>
          <p:nvPr>
            <p:ph type="title"/>
          </p:nvPr>
        </p:nvSpPr>
        <p:spPr/>
        <p:txBody>
          <a:bodyPr/>
          <a:lstStyle/>
          <a:p>
            <a:r>
              <a:rPr lang="en-IN" dirty="0"/>
              <a:t>ATAR model calculations with switching model</a:t>
            </a:r>
          </a:p>
        </p:txBody>
      </p:sp>
      <p:sp>
        <p:nvSpPr>
          <p:cNvPr id="3" name="Content Placeholder 2">
            <a:extLst>
              <a:ext uri="{FF2B5EF4-FFF2-40B4-BE49-F238E27FC236}">
                <a16:creationId xmlns:a16="http://schemas.microsoft.com/office/drawing/2014/main" id="{2C6F59DD-7043-3874-FD46-2AE3683D0658}"/>
              </a:ext>
            </a:extLst>
          </p:cNvPr>
          <p:cNvSpPr>
            <a:spLocks noGrp="1"/>
          </p:cNvSpPr>
          <p:nvPr>
            <p:ph idx="1"/>
          </p:nvPr>
        </p:nvSpPr>
        <p:spPr/>
        <p:txBody>
          <a:bodyPr>
            <a:normAutofit lnSpcReduction="10000"/>
          </a:bodyPr>
          <a:lstStyle/>
          <a:p>
            <a:r>
              <a:rPr lang="en-IN" dirty="0"/>
              <a:t>We know that </a:t>
            </a:r>
            <a:r>
              <a:rPr lang="en-US" dirty="0"/>
              <a:t>Repeat purchase rate, R, can be obtained by analogy to similar products for which such data are available. </a:t>
            </a:r>
          </a:p>
          <a:p>
            <a:r>
              <a:rPr lang="en-US" dirty="0"/>
              <a:t>It can also be calculated using a switching model</a:t>
            </a:r>
          </a:p>
          <a:p>
            <a:pPr algn="l"/>
            <a:r>
              <a:rPr lang="en-US" dirty="0"/>
              <a:t>Let R(s)  = proportion of customers who will switch to the new product when it becomes available</a:t>
            </a:r>
          </a:p>
          <a:p>
            <a:pPr algn="l"/>
            <a:r>
              <a:rPr lang="en-US" dirty="0"/>
              <a:t>R(r) = proportion of customers who repeat purchase of the product</a:t>
            </a:r>
          </a:p>
          <a:p>
            <a:pPr algn="l"/>
            <a:r>
              <a:rPr lang="en-US" dirty="0"/>
              <a:t>Switching model estimates long run repeat purchase rate = R(t) = R(s)/[1+R(s)-R(r)]</a:t>
            </a:r>
          </a:p>
          <a:p>
            <a:pPr algn="l"/>
            <a:r>
              <a:rPr lang="en-US" dirty="0"/>
              <a:t>If R(s) = 0.7 and R(r) = 0.6 then R(t) = 0.7/[1+0.7-0.6] = 0.636</a:t>
            </a:r>
          </a:p>
          <a:p>
            <a:pPr algn="l"/>
            <a:r>
              <a:rPr lang="en-US" dirty="0"/>
              <a:t>Then use the ATAR model as above</a:t>
            </a:r>
          </a:p>
          <a:p>
            <a:pPr algn="l"/>
            <a:endParaRPr lang="en-IN" dirty="0"/>
          </a:p>
        </p:txBody>
      </p:sp>
    </p:spTree>
    <p:extLst>
      <p:ext uri="{BB962C8B-B14F-4D97-AF65-F5344CB8AC3E}">
        <p14:creationId xmlns:p14="http://schemas.microsoft.com/office/powerpoint/2010/main" val="3437438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2792-41A0-53C5-4436-5289173C65A4}"/>
              </a:ext>
            </a:extLst>
          </p:cNvPr>
          <p:cNvSpPr>
            <a:spLocks noGrp="1"/>
          </p:cNvSpPr>
          <p:nvPr>
            <p:ph type="title"/>
          </p:nvPr>
        </p:nvSpPr>
        <p:spPr/>
        <p:txBody>
          <a:bodyPr/>
          <a:lstStyle/>
          <a:p>
            <a:r>
              <a:rPr lang="en-IN" dirty="0"/>
              <a:t>ATAR model…to what-if analysis</a:t>
            </a:r>
          </a:p>
        </p:txBody>
      </p:sp>
      <p:sp>
        <p:nvSpPr>
          <p:cNvPr id="3" name="Content Placeholder 2">
            <a:extLst>
              <a:ext uri="{FF2B5EF4-FFF2-40B4-BE49-F238E27FC236}">
                <a16:creationId xmlns:a16="http://schemas.microsoft.com/office/drawing/2014/main" id="{401FD00A-DCC9-0D48-3986-500E5E3B6930}"/>
              </a:ext>
            </a:extLst>
          </p:cNvPr>
          <p:cNvSpPr>
            <a:spLocks noGrp="1"/>
          </p:cNvSpPr>
          <p:nvPr>
            <p:ph idx="1"/>
          </p:nvPr>
        </p:nvSpPr>
        <p:spPr/>
        <p:txBody>
          <a:bodyPr/>
          <a:lstStyle/>
          <a:p>
            <a:r>
              <a:rPr lang="en-IN" dirty="0"/>
              <a:t>The accuracy of the forecast depends on validity of the measures</a:t>
            </a:r>
          </a:p>
          <a:p>
            <a:r>
              <a:rPr lang="en-IN" dirty="0"/>
              <a:t>Data availability and data precision are essential for forecasting models</a:t>
            </a:r>
          </a:p>
          <a:p>
            <a:r>
              <a:rPr lang="en-IN" dirty="0"/>
              <a:t>In the above example, availability is assumed to be 67%</a:t>
            </a:r>
          </a:p>
          <a:p>
            <a:r>
              <a:rPr lang="en-IN" dirty="0"/>
              <a:t>If the data is not precise, the actual availability can be given in a Range of 40-80%</a:t>
            </a:r>
          </a:p>
          <a:p>
            <a:r>
              <a:rPr lang="en-IN" dirty="0"/>
              <a:t>So, </a:t>
            </a:r>
            <a:r>
              <a:rPr lang="en-IN" b="1" dirty="0"/>
              <a:t>What-if analysis </a:t>
            </a:r>
            <a:r>
              <a:rPr lang="en-IN" dirty="0"/>
              <a:t>is to be done and the market share forecast falls in the range of 3.66-7.33% (using the above formula)</a:t>
            </a:r>
          </a:p>
          <a:p>
            <a:r>
              <a:rPr lang="en-IN" dirty="0"/>
              <a:t>This represents the worst and best case scenarios</a:t>
            </a:r>
          </a:p>
        </p:txBody>
      </p:sp>
    </p:spTree>
    <p:extLst>
      <p:ext uri="{BB962C8B-B14F-4D97-AF65-F5344CB8AC3E}">
        <p14:creationId xmlns:p14="http://schemas.microsoft.com/office/powerpoint/2010/main" val="293442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FF49E-4FB8-FE94-D128-F71AFEA6C536}"/>
              </a:ext>
            </a:extLst>
          </p:cNvPr>
          <p:cNvSpPr>
            <a:spLocks noGrp="1"/>
          </p:cNvSpPr>
          <p:nvPr>
            <p:ph type="title"/>
          </p:nvPr>
        </p:nvSpPr>
        <p:spPr/>
        <p:txBody>
          <a:bodyPr/>
          <a:lstStyle/>
          <a:p>
            <a:r>
              <a:rPr lang="en-IN" dirty="0"/>
              <a:t>Variations of ATAR model</a:t>
            </a:r>
          </a:p>
        </p:txBody>
      </p:sp>
      <p:sp>
        <p:nvSpPr>
          <p:cNvPr id="3" name="Content Placeholder 2">
            <a:extLst>
              <a:ext uri="{FF2B5EF4-FFF2-40B4-BE49-F238E27FC236}">
                <a16:creationId xmlns:a16="http://schemas.microsoft.com/office/drawing/2014/main" id="{5FA1B4B4-603D-1637-88D7-915CE8E8EC36}"/>
              </a:ext>
            </a:extLst>
          </p:cNvPr>
          <p:cNvSpPr>
            <a:spLocks noGrp="1"/>
          </p:cNvSpPr>
          <p:nvPr>
            <p:ph idx="1"/>
          </p:nvPr>
        </p:nvSpPr>
        <p:spPr>
          <a:xfrm>
            <a:off x="838200" y="1504335"/>
            <a:ext cx="10515600" cy="4988540"/>
          </a:xfrm>
        </p:spPr>
        <p:txBody>
          <a:bodyPr>
            <a:normAutofit/>
          </a:bodyPr>
          <a:lstStyle/>
          <a:p>
            <a:r>
              <a:rPr lang="en-IN" dirty="0"/>
              <a:t>When </a:t>
            </a:r>
            <a:r>
              <a:rPr lang="en-IN" b="1" dirty="0">
                <a:solidFill>
                  <a:srgbClr val="FF0000"/>
                </a:solidFill>
              </a:rPr>
              <a:t>awareness</a:t>
            </a:r>
            <a:r>
              <a:rPr lang="en-IN" dirty="0"/>
              <a:t> is not relevant – </a:t>
            </a:r>
            <a:r>
              <a:rPr lang="en-IN" b="1" dirty="0">
                <a:solidFill>
                  <a:srgbClr val="FF0000"/>
                </a:solidFill>
              </a:rPr>
              <a:t>TAR model</a:t>
            </a:r>
            <a:r>
              <a:rPr lang="en-IN" dirty="0"/>
              <a:t> – when push marketers target distributors/retailers in order to get their products successfully placed in store, they rely on retailers to sell their products. Awareness is taken to be 100% for ATAR model</a:t>
            </a:r>
          </a:p>
          <a:p>
            <a:r>
              <a:rPr lang="en-IN" dirty="0"/>
              <a:t>When </a:t>
            </a:r>
            <a:r>
              <a:rPr lang="en-IN" b="1" dirty="0">
                <a:solidFill>
                  <a:srgbClr val="FF0000"/>
                </a:solidFill>
              </a:rPr>
              <a:t>availability</a:t>
            </a:r>
            <a:r>
              <a:rPr lang="en-IN" dirty="0"/>
              <a:t> is not relevant – </a:t>
            </a:r>
            <a:r>
              <a:rPr lang="en-IN" b="1" dirty="0">
                <a:solidFill>
                  <a:srgbClr val="FF0000"/>
                </a:solidFill>
              </a:rPr>
              <a:t>ATR model</a:t>
            </a:r>
            <a:r>
              <a:rPr lang="en-IN" dirty="0"/>
              <a:t> – when direct channel and online firms are less concerned with access to retailers and wholesalers – as they sell directly to end consumers. Availability is taken to be 100% for ATAR model</a:t>
            </a:r>
          </a:p>
          <a:p>
            <a:r>
              <a:rPr lang="en-IN" dirty="0"/>
              <a:t>When </a:t>
            </a:r>
            <a:r>
              <a:rPr lang="en-IN" b="1" dirty="0">
                <a:solidFill>
                  <a:srgbClr val="FF0000"/>
                </a:solidFill>
              </a:rPr>
              <a:t>repeat/rebuy</a:t>
            </a:r>
            <a:r>
              <a:rPr lang="en-IN" dirty="0"/>
              <a:t> is not relevant – </a:t>
            </a:r>
            <a:r>
              <a:rPr lang="en-IN" b="1" dirty="0">
                <a:solidFill>
                  <a:srgbClr val="FF0000"/>
                </a:solidFill>
              </a:rPr>
              <a:t>ATA model</a:t>
            </a:r>
            <a:r>
              <a:rPr lang="en-IN" dirty="0"/>
              <a:t> – when durable products are occasionally brought by target market. In short term there is no sense of repeat/rebuy purchases. Repeat/rebuy is taken to be 0% and average purchase quantity is taken to be 1 for ATAR model</a:t>
            </a:r>
          </a:p>
          <a:p>
            <a:endParaRPr lang="en-IN" dirty="0"/>
          </a:p>
          <a:p>
            <a:endParaRPr lang="en-IN" dirty="0"/>
          </a:p>
        </p:txBody>
      </p:sp>
    </p:spTree>
    <p:extLst>
      <p:ext uri="{BB962C8B-B14F-4D97-AF65-F5344CB8AC3E}">
        <p14:creationId xmlns:p14="http://schemas.microsoft.com/office/powerpoint/2010/main" val="2588244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4EED-D671-4DCB-9507-F7BC9D68958E}"/>
              </a:ext>
            </a:extLst>
          </p:cNvPr>
          <p:cNvSpPr>
            <a:spLocks noGrp="1"/>
          </p:cNvSpPr>
          <p:nvPr>
            <p:ph type="title"/>
          </p:nvPr>
        </p:nvSpPr>
        <p:spPr/>
        <p:txBody>
          <a:bodyPr/>
          <a:lstStyle/>
          <a:p>
            <a:r>
              <a:rPr lang="en-IN" dirty="0"/>
              <a:t>Forecasting for product diffusion</a:t>
            </a:r>
          </a:p>
        </p:txBody>
      </p:sp>
      <p:sp>
        <p:nvSpPr>
          <p:cNvPr id="3" name="Content Placeholder 2">
            <a:extLst>
              <a:ext uri="{FF2B5EF4-FFF2-40B4-BE49-F238E27FC236}">
                <a16:creationId xmlns:a16="http://schemas.microsoft.com/office/drawing/2014/main" id="{B64BC030-2CBB-4CA3-9AC2-9B6AAF438AF6}"/>
              </a:ext>
            </a:extLst>
          </p:cNvPr>
          <p:cNvSpPr>
            <a:spLocks noGrp="1"/>
          </p:cNvSpPr>
          <p:nvPr>
            <p:ph idx="1"/>
          </p:nvPr>
        </p:nvSpPr>
        <p:spPr>
          <a:xfrm>
            <a:off x="838200" y="1840373"/>
            <a:ext cx="10515600" cy="4351338"/>
          </a:xfrm>
        </p:spPr>
        <p:txBody>
          <a:bodyPr/>
          <a:lstStyle/>
          <a:p>
            <a:r>
              <a:rPr lang="en-IN" dirty="0"/>
              <a:t>Diffusion of innovation – process by which innovation spread within a market, over time and over categories of adopters</a:t>
            </a:r>
          </a:p>
          <a:p>
            <a:r>
              <a:rPr lang="en-IN" dirty="0"/>
              <a:t>Diffusion model used for </a:t>
            </a:r>
            <a:r>
              <a:rPr lang="en-IN" b="1" dirty="0"/>
              <a:t>durable goods</a:t>
            </a:r>
            <a:r>
              <a:rPr lang="en-IN" dirty="0"/>
              <a:t> is Bass Model – estimates sales of product class at a future time t</a:t>
            </a:r>
          </a:p>
          <a:p>
            <a:pPr lvl="1"/>
            <a:r>
              <a:rPr lang="en-IN" dirty="0"/>
              <a:t>s(t) = pm +  (q-p) Y(t) – (q/m) (Y(t))square</a:t>
            </a:r>
          </a:p>
          <a:p>
            <a:pPr lvl="1"/>
            <a:r>
              <a:rPr lang="en-IN" dirty="0"/>
              <a:t>Where p = initial trial probability</a:t>
            </a:r>
          </a:p>
          <a:p>
            <a:pPr lvl="1"/>
            <a:r>
              <a:rPr lang="en-IN" dirty="0"/>
              <a:t>q = diffusion rate parameter</a:t>
            </a:r>
          </a:p>
          <a:p>
            <a:pPr lvl="1"/>
            <a:r>
              <a:rPr lang="en-IN" dirty="0"/>
              <a:t>m = total number of potential buyers</a:t>
            </a:r>
          </a:p>
          <a:p>
            <a:pPr lvl="1"/>
            <a:r>
              <a:rPr lang="en-IN" dirty="0"/>
              <a:t>Y(t) = total number of purchases by time t</a:t>
            </a:r>
          </a:p>
          <a:p>
            <a:endParaRPr lang="en-IN" dirty="0"/>
          </a:p>
        </p:txBody>
      </p:sp>
    </p:spTree>
    <p:extLst>
      <p:ext uri="{BB962C8B-B14F-4D97-AF65-F5344CB8AC3E}">
        <p14:creationId xmlns:p14="http://schemas.microsoft.com/office/powerpoint/2010/main" val="2744164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3A50-9C34-A304-1E08-7E41C03D94B4}"/>
              </a:ext>
            </a:extLst>
          </p:cNvPr>
          <p:cNvSpPr>
            <a:spLocks noGrp="1"/>
          </p:cNvSpPr>
          <p:nvPr>
            <p:ph type="title"/>
          </p:nvPr>
        </p:nvSpPr>
        <p:spPr/>
        <p:txBody>
          <a:bodyPr/>
          <a:lstStyle/>
          <a:p>
            <a:r>
              <a:rPr lang="en-IN" dirty="0"/>
              <a:t>Bass model example…</a:t>
            </a:r>
          </a:p>
        </p:txBody>
      </p:sp>
      <p:sp>
        <p:nvSpPr>
          <p:cNvPr id="3" name="Content Placeholder 2">
            <a:extLst>
              <a:ext uri="{FF2B5EF4-FFF2-40B4-BE49-F238E27FC236}">
                <a16:creationId xmlns:a16="http://schemas.microsoft.com/office/drawing/2014/main" id="{048026E6-F065-CBE2-AAC7-188D6600F01A}"/>
              </a:ext>
            </a:extLst>
          </p:cNvPr>
          <p:cNvSpPr>
            <a:spLocks noGrp="1"/>
          </p:cNvSpPr>
          <p:nvPr>
            <p:ph idx="1"/>
          </p:nvPr>
        </p:nvSpPr>
        <p:spPr>
          <a:xfrm>
            <a:off x="838200" y="1471663"/>
            <a:ext cx="10515600" cy="5035960"/>
          </a:xfrm>
        </p:spPr>
        <p:txBody>
          <a:bodyPr>
            <a:normAutofit fontScale="92500" lnSpcReduction="10000"/>
          </a:bodyPr>
          <a:lstStyle/>
          <a:p>
            <a:r>
              <a:rPr lang="en-IN" dirty="0"/>
              <a:t>A company is assessing the viability of new product – a combination of coffee maker- miniature convention oven with the data:</a:t>
            </a:r>
          </a:p>
          <a:p>
            <a:r>
              <a:rPr lang="en-IN" dirty="0"/>
              <a:t>Long run potential for this product is 2,50,00,000 households</a:t>
            </a:r>
          </a:p>
          <a:p>
            <a:r>
              <a:rPr lang="en-IN" dirty="0"/>
              <a:t>For similar small household appliances the company has sold in the past, initial trial probability is 0.04 and diffusion rate parameter is typically close to 0.3</a:t>
            </a:r>
          </a:p>
          <a:p>
            <a:r>
              <a:rPr lang="en-IN" dirty="0"/>
              <a:t>Peak sales will occur in about 4 years from now</a:t>
            </a:r>
          </a:p>
          <a:p>
            <a:r>
              <a:rPr lang="en-IN" dirty="0"/>
              <a:t>The total product category sales during that year will be a little over 4 million units.</a:t>
            </a:r>
          </a:p>
          <a:p>
            <a:r>
              <a:rPr lang="en-IN" dirty="0"/>
              <a:t>So, estimated sales of this new product at a future time t =  s(t) = pm + (q-p) Y(t) – (q/m) (Y(t))square</a:t>
            </a:r>
          </a:p>
          <a:p>
            <a:r>
              <a:rPr lang="en-IN" dirty="0"/>
              <a:t>Sales estimate for new product = 0.04 * 2,50,00,000 + (0.3-0.04)*40,00,000 – 0.3/2,50,00,000 *(40,00,000)square = 18,48,000</a:t>
            </a:r>
          </a:p>
        </p:txBody>
      </p:sp>
    </p:spTree>
    <p:extLst>
      <p:ext uri="{BB962C8B-B14F-4D97-AF65-F5344CB8AC3E}">
        <p14:creationId xmlns:p14="http://schemas.microsoft.com/office/powerpoint/2010/main" val="359590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C1765-EFA9-ED40-427F-DAA6DE31D956}"/>
              </a:ext>
            </a:extLst>
          </p:cNvPr>
          <p:cNvSpPr>
            <a:spLocks noGrp="1"/>
          </p:cNvSpPr>
          <p:nvPr>
            <p:ph type="title"/>
          </p:nvPr>
        </p:nvSpPr>
        <p:spPr/>
        <p:txBody>
          <a:bodyPr/>
          <a:lstStyle/>
          <a:p>
            <a:r>
              <a:rPr lang="en-US" dirty="0"/>
              <a:t>Target costing</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0BC81EF-A9DD-9473-FF79-A84C2A13DBFD}"/>
                  </a:ext>
                </a:extLst>
              </p:cNvPr>
              <p:cNvSpPr>
                <a:spLocks noGrp="1"/>
              </p:cNvSpPr>
              <p:nvPr>
                <p:ph idx="1"/>
              </p:nvPr>
            </p:nvSpPr>
            <p:spPr>
              <a:xfrm>
                <a:off x="838200" y="1494549"/>
                <a:ext cx="10515600" cy="5029857"/>
              </a:xfrm>
            </p:spPr>
            <p:txBody>
              <a:bodyPr>
                <a:normAutofit fontScale="92500"/>
              </a:bodyPr>
              <a:lstStyle/>
              <a:p>
                <a:r>
                  <a:rPr lang="en-US" dirty="0"/>
                  <a:t>It sets the value of manufacturing cost specification based on the price the company hopes the end user will pay for the product and on the profit margin that are required for each stage in the distribution channel</a:t>
                </a:r>
              </a:p>
              <a:p>
                <a:r>
                  <a:rPr lang="en-IN" dirty="0" err="1"/>
                  <a:t>Eg</a:t>
                </a:r>
                <a:r>
                  <a:rPr lang="en-IN" dirty="0"/>
                  <a:t>: A company sells its product to customers through bicycle shop and the price is expected to be $250. If bicycle shop expects gross profit margin of 45% on the price, then the company would sell the product to bicycle shop for 250(1-0.45) = $ 137.5… i.e. C = P </a:t>
                </a:r>
                <a14:m>
                  <m:oMath xmlns:m="http://schemas.openxmlformats.org/officeDocument/2006/math">
                    <m:nary>
                      <m:naryPr>
                        <m:chr m:val="∏"/>
                        <m:ctrlPr>
                          <a:rPr lang="en-IN"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a:rPr lang="en-US" b="0" i="1" smtClean="0">
                            <a:latin typeface="Cambria Math" panose="02040503050406030204" pitchFamily="18" charset="0"/>
                          </a:rPr>
                          <m:t>(1−</m:t>
                        </m:r>
                        <m:r>
                          <a:rPr lang="en-US" b="0" i="1" smtClean="0">
                            <a:latin typeface="Cambria Math" panose="02040503050406030204" pitchFamily="18" charset="0"/>
                          </a:rPr>
                          <m:t>𝑀𝑖</m:t>
                        </m:r>
                        <m:r>
                          <a:rPr lang="en-US" b="0" i="1" smtClean="0">
                            <a:latin typeface="Cambria Math" panose="02040503050406030204" pitchFamily="18" charset="0"/>
                          </a:rPr>
                          <m:t>)</m:t>
                        </m:r>
                      </m:e>
                    </m:nary>
                  </m:oMath>
                </a14:m>
                <a:endParaRPr lang="en-IN" dirty="0"/>
              </a:p>
              <a:p>
                <a:r>
                  <a:rPr lang="en-IN" dirty="0"/>
                  <a:t>If the company wishes to earn gross profit of 40% on the price, then its unit manufacturing cost should be less than 137.5 (1-0.40) = $82.5</a:t>
                </a:r>
              </a:p>
              <a:p>
                <a:r>
                  <a:rPr lang="en-IN" dirty="0"/>
                  <a:t>This approach is reverse of cost plus approach to pricing.</a:t>
                </a:r>
              </a:p>
              <a:p>
                <a:r>
                  <a:rPr lang="en-IN" dirty="0"/>
                  <a:t>This approach is a mechanism to ensure that specification are set in a way that allows the product to be competitively priced in the market</a:t>
                </a:r>
              </a:p>
              <a:p>
                <a:endParaRPr lang="en-IN" dirty="0"/>
              </a:p>
            </p:txBody>
          </p:sp>
        </mc:Choice>
        <mc:Fallback xmlns="">
          <p:sp>
            <p:nvSpPr>
              <p:cNvPr id="3" name="Content Placeholder 2">
                <a:extLst>
                  <a:ext uri="{FF2B5EF4-FFF2-40B4-BE49-F238E27FC236}">
                    <a16:creationId xmlns:a16="http://schemas.microsoft.com/office/drawing/2014/main" id="{90BC81EF-A9DD-9473-FF79-A84C2A13DBFD}"/>
                  </a:ext>
                </a:extLst>
              </p:cNvPr>
              <p:cNvSpPr>
                <a:spLocks noGrp="1" noRot="1" noChangeAspect="1" noMove="1" noResize="1" noEditPoints="1" noAdjustHandles="1" noChangeArrowheads="1" noChangeShapeType="1" noTextEdit="1"/>
              </p:cNvSpPr>
              <p:nvPr>
                <p:ph idx="1"/>
              </p:nvPr>
            </p:nvSpPr>
            <p:spPr>
              <a:xfrm>
                <a:off x="838200" y="1494549"/>
                <a:ext cx="10515600" cy="5029857"/>
              </a:xfrm>
              <a:blipFill>
                <a:blip r:embed="rId2"/>
                <a:stretch>
                  <a:fillRect l="-928" t="-1818" r="-1449" b="-242"/>
                </a:stretch>
              </a:blipFill>
            </p:spPr>
            <p:txBody>
              <a:bodyPr/>
              <a:lstStyle/>
              <a:p>
                <a:r>
                  <a:rPr lang="en-IN">
                    <a:noFill/>
                  </a:rPr>
                  <a:t> </a:t>
                </a:r>
              </a:p>
            </p:txBody>
          </p:sp>
        </mc:Fallback>
      </mc:AlternateContent>
    </p:spTree>
    <p:extLst>
      <p:ext uri="{BB962C8B-B14F-4D97-AF65-F5344CB8AC3E}">
        <p14:creationId xmlns:p14="http://schemas.microsoft.com/office/powerpoint/2010/main" val="3657516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56FB-01E4-3D21-C869-2CD08C9C17E6}"/>
              </a:ext>
            </a:extLst>
          </p:cNvPr>
          <p:cNvSpPr>
            <a:spLocks noGrp="1"/>
          </p:cNvSpPr>
          <p:nvPr>
            <p:ph type="title"/>
          </p:nvPr>
        </p:nvSpPr>
        <p:spPr/>
        <p:txBody>
          <a:bodyPr/>
          <a:lstStyle/>
          <a:p>
            <a:r>
              <a:rPr lang="en-US" dirty="0"/>
              <a:t>Target costing…solve</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BBC82F-193C-B720-A108-6D4F34310AC3}"/>
                  </a:ext>
                </a:extLst>
              </p:cNvPr>
              <p:cNvSpPr>
                <a:spLocks noGrp="1"/>
              </p:cNvSpPr>
              <p:nvPr>
                <p:ph idx="1"/>
              </p:nvPr>
            </p:nvSpPr>
            <p:spPr/>
            <p:txBody>
              <a:bodyPr>
                <a:normAutofit lnSpcReduction="10000"/>
              </a:bodyPr>
              <a:lstStyle/>
              <a:p>
                <a:r>
                  <a:rPr lang="en-US" dirty="0"/>
                  <a:t>The end user price = $250</a:t>
                </a:r>
              </a:p>
              <a:p>
                <a:r>
                  <a:rPr lang="en-US" dirty="0"/>
                  <a:t>If the product is sold directly to the end user by manufacturer and the desired gross profit margin of manufacturer is 40%, the target cost is?</a:t>
                </a:r>
              </a:p>
              <a:p>
                <a:r>
                  <a:rPr lang="en-IN" dirty="0"/>
                  <a:t>C = P </a:t>
                </a:r>
                <a14:m>
                  <m:oMath xmlns:m="http://schemas.openxmlformats.org/officeDocument/2006/math">
                    <m:nary>
                      <m:naryPr>
                        <m:chr m:val="∏"/>
                        <m:ctrlPr>
                          <a:rPr lang="en-IN"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a:rPr lang="en-US" b="0" i="1" smtClean="0">
                            <a:latin typeface="Cambria Math" panose="02040503050406030204" pitchFamily="18" charset="0"/>
                          </a:rPr>
                          <m:t>(1−</m:t>
                        </m:r>
                        <m:r>
                          <a:rPr lang="en-US" b="0" i="1" smtClean="0">
                            <a:latin typeface="Cambria Math" panose="02040503050406030204" pitchFamily="18" charset="0"/>
                          </a:rPr>
                          <m:t>𝑀𝑖</m:t>
                        </m:r>
                        <m:r>
                          <a:rPr lang="en-US" b="0" i="1" smtClean="0">
                            <a:latin typeface="Cambria Math" panose="02040503050406030204" pitchFamily="18" charset="0"/>
                          </a:rPr>
                          <m:t>)</m:t>
                        </m:r>
                      </m:e>
                    </m:nary>
                  </m:oMath>
                </a14:m>
                <a:r>
                  <a:rPr lang="en-IN" dirty="0"/>
                  <a:t> = 250(1 - 0.4) = $150</a:t>
                </a:r>
              </a:p>
              <a:p>
                <a:r>
                  <a:rPr lang="en-IN" dirty="0"/>
                  <a:t>If the product is sold through retailer and the desired gross profit margin for retailer is 45 %, then </a:t>
                </a:r>
              </a:p>
              <a:p>
                <a:r>
                  <a:rPr lang="en-IN" dirty="0"/>
                  <a:t>250 (1 – 0.4)(1-0.45) = $ 82.50</a:t>
                </a:r>
              </a:p>
              <a:p>
                <a:r>
                  <a:rPr lang="en-IN" dirty="0"/>
                  <a:t>If the product is sold through distributor and retailer and the desired gross profit margin for distributor is 20 %, then </a:t>
                </a:r>
              </a:p>
              <a:p>
                <a:r>
                  <a:rPr lang="en-IN" dirty="0"/>
                  <a:t>250 (1 – 0.4)(1-0.45) (1-0.2) = $ 66</a:t>
                </a:r>
              </a:p>
              <a:p>
                <a:endParaRPr lang="en-IN" dirty="0"/>
              </a:p>
            </p:txBody>
          </p:sp>
        </mc:Choice>
        <mc:Fallback xmlns="">
          <p:sp>
            <p:nvSpPr>
              <p:cNvPr id="3" name="Content Placeholder 2">
                <a:extLst>
                  <a:ext uri="{FF2B5EF4-FFF2-40B4-BE49-F238E27FC236}">
                    <a16:creationId xmlns:a16="http://schemas.microsoft.com/office/drawing/2014/main" id="{02BBC82F-193C-B720-A108-6D4F34310AC3}"/>
                  </a:ext>
                </a:extLst>
              </p:cNvPr>
              <p:cNvSpPr>
                <a:spLocks noGrp="1" noRot="1" noChangeAspect="1" noMove="1" noResize="1" noEditPoints="1" noAdjustHandles="1" noChangeArrowheads="1" noChangeShapeType="1" noTextEdit="1"/>
              </p:cNvSpPr>
              <p:nvPr>
                <p:ph idx="1"/>
              </p:nvPr>
            </p:nvSpPr>
            <p:spPr>
              <a:blipFill>
                <a:blip r:embed="rId2"/>
                <a:stretch>
                  <a:fillRect l="-1043" t="-3081" r="-812" b="-2241"/>
                </a:stretch>
              </a:blipFill>
            </p:spPr>
            <p:txBody>
              <a:bodyPr/>
              <a:lstStyle/>
              <a:p>
                <a:r>
                  <a:rPr lang="en-IN">
                    <a:noFill/>
                  </a:rPr>
                  <a:t> </a:t>
                </a:r>
              </a:p>
            </p:txBody>
          </p:sp>
        </mc:Fallback>
      </mc:AlternateContent>
    </p:spTree>
    <p:extLst>
      <p:ext uri="{BB962C8B-B14F-4D97-AF65-F5344CB8AC3E}">
        <p14:creationId xmlns:p14="http://schemas.microsoft.com/office/powerpoint/2010/main" val="386758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3EB9-BC81-6E04-747C-69816E40E042}"/>
              </a:ext>
            </a:extLst>
          </p:cNvPr>
          <p:cNvSpPr>
            <a:spLocks noGrp="1"/>
          </p:cNvSpPr>
          <p:nvPr>
            <p:ph type="title"/>
          </p:nvPr>
        </p:nvSpPr>
        <p:spPr/>
        <p:txBody>
          <a:bodyPr/>
          <a:lstStyle/>
          <a:p>
            <a:r>
              <a:rPr lang="en-IN" dirty="0"/>
              <a:t>Sensitivity analysis</a:t>
            </a:r>
          </a:p>
        </p:txBody>
      </p:sp>
      <p:sp>
        <p:nvSpPr>
          <p:cNvPr id="3" name="Content Placeholder 2">
            <a:extLst>
              <a:ext uri="{FF2B5EF4-FFF2-40B4-BE49-F238E27FC236}">
                <a16:creationId xmlns:a16="http://schemas.microsoft.com/office/drawing/2014/main" id="{CD0747B4-9E6C-4316-A346-2706EE5F970F}"/>
              </a:ext>
            </a:extLst>
          </p:cNvPr>
          <p:cNvSpPr>
            <a:spLocks noGrp="1"/>
          </p:cNvSpPr>
          <p:nvPr>
            <p:ph idx="1"/>
          </p:nvPr>
        </p:nvSpPr>
        <p:spPr>
          <a:xfrm>
            <a:off x="838200" y="1427417"/>
            <a:ext cx="10515600" cy="5065457"/>
          </a:xfrm>
        </p:spPr>
        <p:txBody>
          <a:bodyPr>
            <a:normAutofit fontScale="92500" lnSpcReduction="20000"/>
          </a:bodyPr>
          <a:lstStyle/>
          <a:p>
            <a:r>
              <a:rPr lang="en-IN" dirty="0"/>
              <a:t>Sensitivity analysis alters certain parts of input data and have impact on new product’s profitability</a:t>
            </a:r>
          </a:p>
          <a:p>
            <a:r>
              <a:rPr lang="en-IN" dirty="0"/>
              <a:t>Market segment total customers 12,00,000</a:t>
            </a:r>
          </a:p>
          <a:p>
            <a:r>
              <a:rPr lang="en-IN" dirty="0"/>
              <a:t>% of those who became aware = 50% = 6,00,000</a:t>
            </a:r>
          </a:p>
          <a:p>
            <a:r>
              <a:rPr lang="en-IN" dirty="0"/>
              <a:t>% of those who try the product = 60% = 3,60,000</a:t>
            </a:r>
          </a:p>
          <a:p>
            <a:r>
              <a:rPr lang="en-IN" dirty="0"/>
              <a:t>% of those who will repeat = 40% = 1,44,000</a:t>
            </a:r>
          </a:p>
          <a:p>
            <a:r>
              <a:rPr lang="en-IN" dirty="0"/>
              <a:t>Average number of repeats per annum = 30</a:t>
            </a:r>
          </a:p>
          <a:p>
            <a:r>
              <a:rPr lang="en-IN" dirty="0"/>
              <a:t>Number of bottles purchased in Year 1 = 43,20,000</a:t>
            </a:r>
          </a:p>
          <a:p>
            <a:r>
              <a:rPr lang="en-IN" dirty="0"/>
              <a:t>Unit cost per bottle is $2 and the cost of bottles in Year 1 = $86,40,000</a:t>
            </a:r>
          </a:p>
          <a:p>
            <a:r>
              <a:rPr lang="en-IN" dirty="0"/>
              <a:t>Production costs = $ 49,84,000</a:t>
            </a:r>
          </a:p>
          <a:p>
            <a:r>
              <a:rPr lang="en-IN" dirty="0"/>
              <a:t>Direct marketing costs = $ 2,00,000</a:t>
            </a:r>
          </a:p>
          <a:p>
            <a:r>
              <a:rPr lang="en-IN" dirty="0"/>
              <a:t>So incremental profits = 86,40,000 – (49,84,000 + 2,00,000) = $ 34,56,000</a:t>
            </a:r>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50963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B817-217B-2AA2-F12E-6A9683E2AACA}"/>
              </a:ext>
            </a:extLst>
          </p:cNvPr>
          <p:cNvSpPr>
            <a:spLocks noGrp="1"/>
          </p:cNvSpPr>
          <p:nvPr>
            <p:ph type="title"/>
          </p:nvPr>
        </p:nvSpPr>
        <p:spPr/>
        <p:txBody>
          <a:bodyPr/>
          <a:lstStyle/>
          <a:p>
            <a:r>
              <a:rPr lang="en-IN" dirty="0"/>
              <a:t>Sensitivity analysis </a:t>
            </a:r>
            <a:r>
              <a:rPr lang="en-IN" dirty="0" err="1"/>
              <a:t>contd</a:t>
            </a:r>
            <a:r>
              <a:rPr lang="en-IN" dirty="0"/>
              <a:t>…</a:t>
            </a:r>
          </a:p>
        </p:txBody>
      </p:sp>
      <p:sp>
        <p:nvSpPr>
          <p:cNvPr id="3" name="Content Placeholder 2">
            <a:extLst>
              <a:ext uri="{FF2B5EF4-FFF2-40B4-BE49-F238E27FC236}">
                <a16:creationId xmlns:a16="http://schemas.microsoft.com/office/drawing/2014/main" id="{BC8F0F7E-C8C5-6E20-7A70-92C6BFDFC090}"/>
              </a:ext>
            </a:extLst>
          </p:cNvPr>
          <p:cNvSpPr>
            <a:spLocks noGrp="1"/>
          </p:cNvSpPr>
          <p:nvPr>
            <p:ph idx="1"/>
          </p:nvPr>
        </p:nvSpPr>
        <p:spPr/>
        <p:txBody>
          <a:bodyPr>
            <a:normAutofit lnSpcReduction="10000"/>
          </a:bodyPr>
          <a:lstStyle/>
          <a:p>
            <a:r>
              <a:rPr lang="en-IN" dirty="0"/>
              <a:t>Suppose, the price to consumer was $2.99 but previous experience suggested that competitors might react to the new product by lowering their price forcing the developers to lower prices by say 0.50p, so the price to consumer shall be $2.49 having knock-on effect on the factory price that is lowered to $1.50, so the incremental profits are</a:t>
            </a:r>
          </a:p>
          <a:p>
            <a:r>
              <a:rPr lang="en-IN" dirty="0"/>
              <a:t>Unit sales = 43,20,000 @ Rs.1.50 = $64,80,000</a:t>
            </a:r>
          </a:p>
          <a:p>
            <a:r>
              <a:rPr lang="en-IN" dirty="0"/>
              <a:t>Less: Production costs =	         ($49,84,000)</a:t>
            </a:r>
          </a:p>
          <a:p>
            <a:r>
              <a:rPr lang="en-IN" dirty="0"/>
              <a:t>Less: Direct marketing costs =	         ($ 2,00,000)</a:t>
            </a:r>
          </a:p>
          <a:p>
            <a:r>
              <a:rPr lang="en-IN" dirty="0"/>
              <a:t>So, incremental profits =		$12,96,000</a:t>
            </a:r>
          </a:p>
        </p:txBody>
      </p:sp>
    </p:spTree>
    <p:extLst>
      <p:ext uri="{BB962C8B-B14F-4D97-AF65-F5344CB8AC3E}">
        <p14:creationId xmlns:p14="http://schemas.microsoft.com/office/powerpoint/2010/main" val="96094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B817-217B-2AA2-F12E-6A9683E2AACA}"/>
              </a:ext>
            </a:extLst>
          </p:cNvPr>
          <p:cNvSpPr>
            <a:spLocks noGrp="1"/>
          </p:cNvSpPr>
          <p:nvPr>
            <p:ph type="title"/>
          </p:nvPr>
        </p:nvSpPr>
        <p:spPr/>
        <p:txBody>
          <a:bodyPr/>
          <a:lstStyle/>
          <a:p>
            <a:r>
              <a:rPr lang="en-IN" dirty="0"/>
              <a:t>Sensitivity analysis </a:t>
            </a:r>
            <a:r>
              <a:rPr lang="en-IN" dirty="0" err="1"/>
              <a:t>contd</a:t>
            </a:r>
            <a:r>
              <a:rPr lang="en-IN" dirty="0"/>
              <a:t>…</a:t>
            </a:r>
          </a:p>
        </p:txBody>
      </p:sp>
      <p:sp>
        <p:nvSpPr>
          <p:cNvPr id="3" name="Content Placeholder 2">
            <a:extLst>
              <a:ext uri="{FF2B5EF4-FFF2-40B4-BE49-F238E27FC236}">
                <a16:creationId xmlns:a16="http://schemas.microsoft.com/office/drawing/2014/main" id="{BC8F0F7E-C8C5-6E20-7A70-92C6BFDFC090}"/>
              </a:ext>
            </a:extLst>
          </p:cNvPr>
          <p:cNvSpPr>
            <a:spLocks noGrp="1"/>
          </p:cNvSpPr>
          <p:nvPr>
            <p:ph idx="1"/>
          </p:nvPr>
        </p:nvSpPr>
        <p:spPr/>
        <p:txBody>
          <a:bodyPr>
            <a:normAutofit fontScale="92500" lnSpcReduction="10000"/>
          </a:bodyPr>
          <a:lstStyle/>
          <a:p>
            <a:r>
              <a:rPr lang="en-IN" dirty="0"/>
              <a:t>The profit of $ 12,96,000 is lower than $ 34,56,000  but the volumes remain the same and the new wine might establish itself in the long run.</a:t>
            </a:r>
          </a:p>
          <a:p>
            <a:r>
              <a:rPr lang="en-IN" dirty="0"/>
              <a:t>Now suppose, the company decides not to match the lower price but spend more on distribution and advertising, the sensitivity analysis can make the following alternations:</a:t>
            </a:r>
          </a:p>
          <a:p>
            <a:r>
              <a:rPr lang="en-IN" dirty="0"/>
              <a:t>The unit sales are now estimated to be 28,80,000 units</a:t>
            </a:r>
          </a:p>
          <a:p>
            <a:r>
              <a:rPr lang="en-IN" dirty="0"/>
              <a:t>Unit sales = 28,80,000 @ Rs.2 = $57,60,000</a:t>
            </a:r>
          </a:p>
          <a:p>
            <a:r>
              <a:rPr lang="en-IN" dirty="0"/>
              <a:t>Less: Production costs =	         ($34,56,000) (for reduced volume)</a:t>
            </a:r>
          </a:p>
          <a:p>
            <a:r>
              <a:rPr lang="en-IN" dirty="0"/>
              <a:t>Less: Direct marketing cos         ($ 3,00,000) (more promotion)</a:t>
            </a:r>
          </a:p>
          <a:p>
            <a:r>
              <a:rPr lang="en-IN" dirty="0"/>
              <a:t>So, incremental profits =		$20,04,000</a:t>
            </a:r>
          </a:p>
        </p:txBody>
      </p:sp>
    </p:spTree>
    <p:extLst>
      <p:ext uri="{BB962C8B-B14F-4D97-AF65-F5344CB8AC3E}">
        <p14:creationId xmlns:p14="http://schemas.microsoft.com/office/powerpoint/2010/main" val="302989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5357B-4838-164F-B30A-D7510A379E17}"/>
              </a:ext>
            </a:extLst>
          </p:cNvPr>
          <p:cNvSpPr>
            <a:spLocks noGrp="1"/>
          </p:cNvSpPr>
          <p:nvPr>
            <p:ph type="title"/>
          </p:nvPr>
        </p:nvSpPr>
        <p:spPr/>
        <p:txBody>
          <a:bodyPr/>
          <a:lstStyle/>
          <a:p>
            <a:r>
              <a:rPr lang="en-IN" dirty="0"/>
              <a:t>Cannibalization assessment</a:t>
            </a:r>
          </a:p>
        </p:txBody>
      </p:sp>
      <p:sp>
        <p:nvSpPr>
          <p:cNvPr id="3" name="Content Placeholder 2">
            <a:extLst>
              <a:ext uri="{FF2B5EF4-FFF2-40B4-BE49-F238E27FC236}">
                <a16:creationId xmlns:a16="http://schemas.microsoft.com/office/drawing/2014/main" id="{7436D46D-4A51-4F71-51AB-C35BBE3450E0}"/>
              </a:ext>
            </a:extLst>
          </p:cNvPr>
          <p:cNvSpPr>
            <a:spLocks noGrp="1"/>
          </p:cNvSpPr>
          <p:nvPr>
            <p:ph idx="1"/>
          </p:nvPr>
        </p:nvSpPr>
        <p:spPr/>
        <p:txBody>
          <a:bodyPr/>
          <a:lstStyle/>
          <a:p>
            <a:r>
              <a:rPr lang="en-IN" dirty="0"/>
              <a:t>Occurs when new product competes with existing product and a percentage of new product’s sales are taken from the existing product’s sales</a:t>
            </a:r>
          </a:p>
          <a:p>
            <a:r>
              <a:rPr lang="en-IN" dirty="0" err="1"/>
              <a:t>Eg</a:t>
            </a:r>
            <a:r>
              <a:rPr lang="en-IN" dirty="0"/>
              <a:t>: A cheese producer wishes to introduce milder form of traditional cheddar cheese because market research shows declining sales for mature cheddar. </a:t>
            </a:r>
          </a:p>
          <a:p>
            <a:endParaRPr lang="en-IN" dirty="0"/>
          </a:p>
        </p:txBody>
      </p:sp>
      <p:graphicFrame>
        <p:nvGraphicFramePr>
          <p:cNvPr id="4" name="Table 4">
            <a:extLst>
              <a:ext uri="{FF2B5EF4-FFF2-40B4-BE49-F238E27FC236}">
                <a16:creationId xmlns:a16="http://schemas.microsoft.com/office/drawing/2014/main" id="{2AD88C74-317E-22D5-E5B4-2AF4C61D1286}"/>
              </a:ext>
            </a:extLst>
          </p:cNvPr>
          <p:cNvGraphicFramePr>
            <a:graphicFrameLocks noGrp="1"/>
          </p:cNvGraphicFramePr>
          <p:nvPr/>
        </p:nvGraphicFramePr>
        <p:xfrm>
          <a:off x="1722284" y="4539498"/>
          <a:ext cx="8127999" cy="15849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791170172"/>
                    </a:ext>
                  </a:extLst>
                </a:gridCol>
                <a:gridCol w="2709333">
                  <a:extLst>
                    <a:ext uri="{9D8B030D-6E8A-4147-A177-3AD203B41FA5}">
                      <a16:colId xmlns:a16="http://schemas.microsoft.com/office/drawing/2014/main" val="2715731378"/>
                    </a:ext>
                  </a:extLst>
                </a:gridCol>
                <a:gridCol w="2709333">
                  <a:extLst>
                    <a:ext uri="{9D8B030D-6E8A-4147-A177-3AD203B41FA5}">
                      <a16:colId xmlns:a16="http://schemas.microsoft.com/office/drawing/2014/main" val="1595864123"/>
                    </a:ext>
                  </a:extLst>
                </a:gridCol>
              </a:tblGrid>
              <a:tr h="370840">
                <a:tc>
                  <a:txBody>
                    <a:bodyPr/>
                    <a:lstStyle/>
                    <a:p>
                      <a:endParaRPr lang="en-IN" sz="2000"/>
                    </a:p>
                  </a:txBody>
                  <a:tcPr/>
                </a:tc>
                <a:tc>
                  <a:txBody>
                    <a:bodyPr/>
                    <a:lstStyle/>
                    <a:p>
                      <a:pPr algn="ctr"/>
                      <a:r>
                        <a:rPr lang="en-IN" sz="2000" dirty="0"/>
                        <a:t>New Cheddar (in $)</a:t>
                      </a:r>
                    </a:p>
                  </a:txBody>
                  <a:tcPr/>
                </a:tc>
                <a:tc>
                  <a:txBody>
                    <a:bodyPr/>
                    <a:lstStyle/>
                    <a:p>
                      <a:pPr algn="ctr"/>
                      <a:r>
                        <a:rPr lang="en-IN" sz="2000" dirty="0"/>
                        <a:t>Old Cheddar (in $)</a:t>
                      </a:r>
                    </a:p>
                  </a:txBody>
                  <a:tcPr/>
                </a:tc>
                <a:extLst>
                  <a:ext uri="{0D108BD9-81ED-4DB2-BD59-A6C34878D82A}">
                    <a16:rowId xmlns:a16="http://schemas.microsoft.com/office/drawing/2014/main" val="3164802461"/>
                  </a:ext>
                </a:extLst>
              </a:tr>
              <a:tr h="370840">
                <a:tc>
                  <a:txBody>
                    <a:bodyPr/>
                    <a:lstStyle/>
                    <a:p>
                      <a:r>
                        <a:rPr lang="en-IN" sz="2000" dirty="0"/>
                        <a:t>Unit selling price</a:t>
                      </a:r>
                    </a:p>
                  </a:txBody>
                  <a:tcPr/>
                </a:tc>
                <a:tc>
                  <a:txBody>
                    <a:bodyPr/>
                    <a:lstStyle/>
                    <a:p>
                      <a:pPr algn="ctr"/>
                      <a:r>
                        <a:rPr lang="en-IN" sz="2000" dirty="0"/>
                        <a:t>1.5</a:t>
                      </a:r>
                    </a:p>
                  </a:txBody>
                  <a:tcPr/>
                </a:tc>
                <a:tc>
                  <a:txBody>
                    <a:bodyPr/>
                    <a:lstStyle/>
                    <a:p>
                      <a:pPr algn="ctr"/>
                      <a:r>
                        <a:rPr lang="en-IN" sz="2000" dirty="0"/>
                        <a:t>1.6</a:t>
                      </a:r>
                    </a:p>
                  </a:txBody>
                  <a:tcPr/>
                </a:tc>
                <a:extLst>
                  <a:ext uri="{0D108BD9-81ED-4DB2-BD59-A6C34878D82A}">
                    <a16:rowId xmlns:a16="http://schemas.microsoft.com/office/drawing/2014/main" val="510613762"/>
                  </a:ext>
                </a:extLst>
              </a:tr>
              <a:tr h="370840">
                <a:tc>
                  <a:txBody>
                    <a:bodyPr/>
                    <a:lstStyle/>
                    <a:p>
                      <a:r>
                        <a:rPr lang="en-IN" sz="2000" dirty="0"/>
                        <a:t>Unit variable cost </a:t>
                      </a:r>
                    </a:p>
                  </a:txBody>
                  <a:tcPr/>
                </a:tc>
                <a:tc>
                  <a:txBody>
                    <a:bodyPr/>
                    <a:lstStyle/>
                    <a:p>
                      <a:pPr algn="ctr"/>
                      <a:r>
                        <a:rPr lang="en-IN" sz="2000" dirty="0"/>
                        <a:t>0.8</a:t>
                      </a:r>
                    </a:p>
                  </a:txBody>
                  <a:tcPr/>
                </a:tc>
                <a:tc>
                  <a:txBody>
                    <a:bodyPr/>
                    <a:lstStyle/>
                    <a:p>
                      <a:pPr algn="ctr"/>
                      <a:r>
                        <a:rPr lang="en-IN" sz="2000" dirty="0"/>
                        <a:t>1</a:t>
                      </a:r>
                    </a:p>
                  </a:txBody>
                  <a:tcPr/>
                </a:tc>
                <a:extLst>
                  <a:ext uri="{0D108BD9-81ED-4DB2-BD59-A6C34878D82A}">
                    <a16:rowId xmlns:a16="http://schemas.microsoft.com/office/drawing/2014/main" val="3503656422"/>
                  </a:ext>
                </a:extLst>
              </a:tr>
              <a:tr h="370840">
                <a:tc>
                  <a:txBody>
                    <a:bodyPr/>
                    <a:lstStyle/>
                    <a:p>
                      <a:r>
                        <a:rPr lang="en-IN" sz="2000" dirty="0"/>
                        <a:t>Unit contribution</a:t>
                      </a:r>
                    </a:p>
                  </a:txBody>
                  <a:tcPr/>
                </a:tc>
                <a:tc>
                  <a:txBody>
                    <a:bodyPr/>
                    <a:lstStyle/>
                    <a:p>
                      <a:pPr algn="ctr"/>
                      <a:r>
                        <a:rPr lang="en-IN" sz="2000" dirty="0"/>
                        <a:t>0.7</a:t>
                      </a:r>
                    </a:p>
                  </a:txBody>
                  <a:tcPr/>
                </a:tc>
                <a:tc>
                  <a:txBody>
                    <a:bodyPr/>
                    <a:lstStyle/>
                    <a:p>
                      <a:pPr algn="ctr"/>
                      <a:r>
                        <a:rPr lang="en-IN" sz="2000" dirty="0"/>
                        <a:t>0.6</a:t>
                      </a:r>
                    </a:p>
                  </a:txBody>
                  <a:tcPr/>
                </a:tc>
                <a:extLst>
                  <a:ext uri="{0D108BD9-81ED-4DB2-BD59-A6C34878D82A}">
                    <a16:rowId xmlns:a16="http://schemas.microsoft.com/office/drawing/2014/main" val="2395900279"/>
                  </a:ext>
                </a:extLst>
              </a:tr>
            </a:tbl>
          </a:graphicData>
        </a:graphic>
      </p:graphicFrame>
    </p:spTree>
    <p:extLst>
      <p:ext uri="{BB962C8B-B14F-4D97-AF65-F5344CB8AC3E}">
        <p14:creationId xmlns:p14="http://schemas.microsoft.com/office/powerpoint/2010/main" val="3860679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FD37-0683-093D-028B-C927BE6E8A5F}"/>
              </a:ext>
            </a:extLst>
          </p:cNvPr>
          <p:cNvSpPr>
            <a:spLocks noGrp="1"/>
          </p:cNvSpPr>
          <p:nvPr>
            <p:ph type="title"/>
          </p:nvPr>
        </p:nvSpPr>
        <p:spPr/>
        <p:txBody>
          <a:bodyPr/>
          <a:lstStyle/>
          <a:p>
            <a:r>
              <a:rPr lang="en-IN" dirty="0"/>
              <a:t>Cannibalization assessment </a:t>
            </a:r>
            <a:r>
              <a:rPr lang="en-IN" dirty="0" err="1"/>
              <a:t>contd</a:t>
            </a:r>
            <a:r>
              <a:rPr lang="en-IN" dirty="0"/>
              <a:t>…</a:t>
            </a:r>
          </a:p>
        </p:txBody>
      </p:sp>
      <p:sp>
        <p:nvSpPr>
          <p:cNvPr id="3" name="Content Placeholder 2">
            <a:extLst>
              <a:ext uri="{FF2B5EF4-FFF2-40B4-BE49-F238E27FC236}">
                <a16:creationId xmlns:a16="http://schemas.microsoft.com/office/drawing/2014/main" id="{EB649916-0DC9-88CC-4FF0-7856DF963109}"/>
              </a:ext>
            </a:extLst>
          </p:cNvPr>
          <p:cNvSpPr>
            <a:spLocks noGrp="1"/>
          </p:cNvSpPr>
          <p:nvPr>
            <p:ph idx="1"/>
          </p:nvPr>
        </p:nvSpPr>
        <p:spPr/>
        <p:txBody>
          <a:bodyPr>
            <a:normAutofit lnSpcReduction="10000"/>
          </a:bodyPr>
          <a:lstStyle/>
          <a:p>
            <a:r>
              <a:rPr lang="en-IN" dirty="0"/>
              <a:t>Every time a new cheddar block is sold at the expense of old one, the company will lose 10 p</a:t>
            </a:r>
          </a:p>
          <a:p>
            <a:r>
              <a:rPr lang="en-IN" dirty="0"/>
              <a:t>If new cheddar is expected to sell 2 million units and 1 million units is expected to be diverted from the old cheddar(which was itself expected to sell 2 million units also) what will the effect be on the overall contribution of this brand of cheddar?</a:t>
            </a:r>
          </a:p>
          <a:p>
            <a:r>
              <a:rPr lang="en-IN" dirty="0"/>
              <a:t>The total loss due to cannibalization = 10,00,000 * $0.1 = $ 1,00,000</a:t>
            </a:r>
          </a:p>
          <a:p>
            <a:r>
              <a:rPr lang="en-IN" dirty="0"/>
              <a:t>The new cheese will sell further 10,00,000 units at a contribution of $0.7 thus generating = $ 7,00,000</a:t>
            </a:r>
          </a:p>
          <a:p>
            <a:r>
              <a:rPr lang="en-IN" dirty="0"/>
              <a:t>So the net financial gain for the brand is $6,00,000</a:t>
            </a:r>
          </a:p>
        </p:txBody>
      </p:sp>
    </p:spTree>
    <p:extLst>
      <p:ext uri="{BB962C8B-B14F-4D97-AF65-F5344CB8AC3E}">
        <p14:creationId xmlns:p14="http://schemas.microsoft.com/office/powerpoint/2010/main" val="83862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B1097-1D98-45D9-E6DA-0A10CC0E640E}"/>
              </a:ext>
            </a:extLst>
          </p:cNvPr>
          <p:cNvSpPr>
            <a:spLocks noGrp="1"/>
          </p:cNvSpPr>
          <p:nvPr>
            <p:ph type="title"/>
          </p:nvPr>
        </p:nvSpPr>
        <p:spPr/>
        <p:txBody>
          <a:bodyPr/>
          <a:lstStyle/>
          <a:p>
            <a:r>
              <a:rPr lang="en-IN" dirty="0"/>
              <a:t>Break even analysis</a:t>
            </a:r>
          </a:p>
        </p:txBody>
      </p:sp>
      <p:sp>
        <p:nvSpPr>
          <p:cNvPr id="3" name="Content Placeholder 2">
            <a:extLst>
              <a:ext uri="{FF2B5EF4-FFF2-40B4-BE49-F238E27FC236}">
                <a16:creationId xmlns:a16="http://schemas.microsoft.com/office/drawing/2014/main" id="{BA4A3C54-1A1D-D269-B051-577D66AC55EF}"/>
              </a:ext>
            </a:extLst>
          </p:cNvPr>
          <p:cNvSpPr>
            <a:spLocks noGrp="1"/>
          </p:cNvSpPr>
          <p:nvPr>
            <p:ph idx="1"/>
          </p:nvPr>
        </p:nvSpPr>
        <p:spPr/>
        <p:txBody>
          <a:bodyPr>
            <a:normAutofit lnSpcReduction="10000"/>
          </a:bodyPr>
          <a:lstStyle/>
          <a:p>
            <a:r>
              <a:rPr lang="en-IN" dirty="0"/>
              <a:t>Help to decide (a) how much product to make? (b) how much to charge ? So that there is no profit and no loss</a:t>
            </a:r>
          </a:p>
          <a:p>
            <a:r>
              <a:rPr lang="en-IN" dirty="0"/>
              <a:t>Break even units = total fixed costs/ contribution per unit</a:t>
            </a:r>
          </a:p>
          <a:p>
            <a:r>
              <a:rPr lang="en-IN" dirty="0"/>
              <a:t>A small manufacturer of cosmetics has patented a formula for powdered skin cleanser. This will sell at $3 per pack. The variable cost is $1 per unit and total fixed cost is $ 20,000</a:t>
            </a:r>
          </a:p>
          <a:p>
            <a:r>
              <a:rPr lang="en-IN" dirty="0"/>
              <a:t>So break even units = 20,000/ (3-1) = 10,000 units</a:t>
            </a:r>
          </a:p>
          <a:p>
            <a:r>
              <a:rPr lang="en-IN" dirty="0"/>
              <a:t>In terms of sales turnover, the formula is Total Fixed Costs/ </a:t>
            </a:r>
            <a:r>
              <a:rPr lang="en-IN" dirty="0" err="1"/>
              <a:t>Cont</a:t>
            </a:r>
            <a:r>
              <a:rPr lang="en-IN" dirty="0"/>
              <a:t> margin where contribution margin = (S-VC)/S that is (3-1)/3 = 66.67%</a:t>
            </a:r>
          </a:p>
          <a:p>
            <a:r>
              <a:rPr lang="en-IN" dirty="0"/>
              <a:t>So break even turnover = 20,000/ 66.67% = $30,000….</a:t>
            </a:r>
            <a:r>
              <a:rPr lang="en-IN" dirty="0" err="1"/>
              <a:t>approx</a:t>
            </a:r>
            <a:endParaRPr lang="en-IN" dirty="0"/>
          </a:p>
        </p:txBody>
      </p:sp>
    </p:spTree>
    <p:extLst>
      <p:ext uri="{BB962C8B-B14F-4D97-AF65-F5344CB8AC3E}">
        <p14:creationId xmlns:p14="http://schemas.microsoft.com/office/powerpoint/2010/main" val="17290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800D7-98C4-57C6-C9C2-C778A6D7E323}"/>
              </a:ext>
            </a:extLst>
          </p:cNvPr>
          <p:cNvSpPr>
            <a:spLocks noGrp="1"/>
          </p:cNvSpPr>
          <p:nvPr>
            <p:ph type="title"/>
          </p:nvPr>
        </p:nvSpPr>
        <p:spPr/>
        <p:txBody>
          <a:bodyPr/>
          <a:lstStyle/>
          <a:p>
            <a:r>
              <a:rPr lang="en-IN" dirty="0"/>
              <a:t>SCAMPER Framework for great business idea</a:t>
            </a:r>
          </a:p>
        </p:txBody>
      </p:sp>
      <p:sp>
        <p:nvSpPr>
          <p:cNvPr id="3" name="Content Placeholder 2">
            <a:extLst>
              <a:ext uri="{FF2B5EF4-FFF2-40B4-BE49-F238E27FC236}">
                <a16:creationId xmlns:a16="http://schemas.microsoft.com/office/drawing/2014/main" id="{E8F7558D-6970-A719-2AFD-BC321A849685}"/>
              </a:ext>
            </a:extLst>
          </p:cNvPr>
          <p:cNvSpPr>
            <a:spLocks noGrp="1"/>
          </p:cNvSpPr>
          <p:nvPr>
            <p:ph idx="1"/>
          </p:nvPr>
        </p:nvSpPr>
        <p:spPr>
          <a:xfrm>
            <a:off x="368711" y="1471664"/>
            <a:ext cx="11547986" cy="1325564"/>
          </a:xfrm>
        </p:spPr>
        <p:txBody>
          <a:bodyPr>
            <a:normAutofit lnSpcReduction="10000"/>
          </a:bodyPr>
          <a:lstStyle/>
          <a:p>
            <a:r>
              <a:rPr lang="en-IN" dirty="0"/>
              <a:t>It is designed to help coming with fresh ideas for product, service or process.</a:t>
            </a:r>
          </a:p>
          <a:p>
            <a:r>
              <a:rPr lang="en-IN" dirty="0"/>
              <a:t>Starts with something that already exists and subject to 7 areas of questioning</a:t>
            </a:r>
          </a:p>
          <a:p>
            <a:pPr marL="0" indent="0">
              <a:buNone/>
            </a:pPr>
            <a:endParaRPr lang="en-IN" dirty="0"/>
          </a:p>
        </p:txBody>
      </p:sp>
      <p:graphicFrame>
        <p:nvGraphicFramePr>
          <p:cNvPr id="5" name="Diagram 4">
            <a:extLst>
              <a:ext uri="{FF2B5EF4-FFF2-40B4-BE49-F238E27FC236}">
                <a16:creationId xmlns:a16="http://schemas.microsoft.com/office/drawing/2014/main" id="{1168821E-6568-5177-9A10-F2A1FD5C892F}"/>
              </a:ext>
            </a:extLst>
          </p:cNvPr>
          <p:cNvGraphicFramePr/>
          <p:nvPr/>
        </p:nvGraphicFramePr>
        <p:xfrm>
          <a:off x="693176" y="2777511"/>
          <a:ext cx="11223521" cy="3888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69625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48069-624A-8A90-CB7D-65A6A6126BD6}"/>
              </a:ext>
            </a:extLst>
          </p:cNvPr>
          <p:cNvSpPr>
            <a:spLocks noGrp="1"/>
          </p:cNvSpPr>
          <p:nvPr>
            <p:ph type="title"/>
          </p:nvPr>
        </p:nvSpPr>
        <p:spPr/>
        <p:txBody>
          <a:bodyPr/>
          <a:lstStyle/>
          <a:p>
            <a:r>
              <a:rPr lang="en-IN" dirty="0"/>
              <a:t>Creativity method - CATWOE </a:t>
            </a:r>
          </a:p>
        </p:txBody>
      </p:sp>
      <p:sp>
        <p:nvSpPr>
          <p:cNvPr id="3" name="Content Placeholder 2">
            <a:extLst>
              <a:ext uri="{FF2B5EF4-FFF2-40B4-BE49-F238E27FC236}">
                <a16:creationId xmlns:a16="http://schemas.microsoft.com/office/drawing/2014/main" id="{555182EF-29DA-1321-A3B4-035D9C8E7CC2}"/>
              </a:ext>
            </a:extLst>
          </p:cNvPr>
          <p:cNvSpPr>
            <a:spLocks noGrp="1"/>
          </p:cNvSpPr>
          <p:nvPr>
            <p:ph idx="1"/>
          </p:nvPr>
        </p:nvSpPr>
        <p:spPr>
          <a:xfrm>
            <a:off x="838200" y="1596821"/>
            <a:ext cx="10515600" cy="4896054"/>
          </a:xfrm>
        </p:spPr>
        <p:txBody>
          <a:bodyPr>
            <a:normAutofit fontScale="85000" lnSpcReduction="20000"/>
          </a:bodyPr>
          <a:lstStyle/>
          <a:p>
            <a:r>
              <a:rPr lang="en-IN" dirty="0"/>
              <a:t>Designed by </a:t>
            </a:r>
            <a:r>
              <a:rPr lang="en-IN" dirty="0" err="1"/>
              <a:t>Checkland</a:t>
            </a:r>
            <a:r>
              <a:rPr lang="en-IN" dirty="0"/>
              <a:t> and Scholes, Soft Systems Methodology in Action in 1990</a:t>
            </a:r>
          </a:p>
          <a:p>
            <a:r>
              <a:rPr lang="en-IN" dirty="0"/>
              <a:t>Method is applied to system that contains the problem</a:t>
            </a:r>
          </a:p>
          <a:p>
            <a:r>
              <a:rPr lang="en-IN" dirty="0"/>
              <a:t>Describes human activity and its processes performed by customers and actors, controlled by owners and occurs within an environment</a:t>
            </a:r>
          </a:p>
          <a:p>
            <a:r>
              <a:rPr lang="en-IN" dirty="0">
                <a:solidFill>
                  <a:srgbClr val="FF0000"/>
                </a:solidFill>
              </a:rPr>
              <a:t>C – Customers of the system </a:t>
            </a:r>
            <a:r>
              <a:rPr lang="en-IN" dirty="0"/>
              <a:t>– people who benefit or suffer from processes of system</a:t>
            </a:r>
          </a:p>
          <a:p>
            <a:r>
              <a:rPr lang="en-IN" dirty="0">
                <a:solidFill>
                  <a:srgbClr val="FF0000"/>
                </a:solidFill>
              </a:rPr>
              <a:t>A – Actors </a:t>
            </a:r>
            <a:r>
              <a:rPr lang="en-IN" dirty="0"/>
              <a:t>– people who shall carry out main activities for what the system was defined</a:t>
            </a:r>
          </a:p>
          <a:p>
            <a:r>
              <a:rPr lang="en-IN" dirty="0">
                <a:solidFill>
                  <a:srgbClr val="FF0000"/>
                </a:solidFill>
              </a:rPr>
              <a:t>T- Transformation process </a:t>
            </a:r>
            <a:r>
              <a:rPr lang="en-IN" dirty="0"/>
              <a:t>– what system does to give something useful to actors in the end</a:t>
            </a:r>
          </a:p>
          <a:p>
            <a:r>
              <a:rPr lang="en-IN" dirty="0">
                <a:solidFill>
                  <a:srgbClr val="FF0000"/>
                </a:solidFill>
              </a:rPr>
              <a:t>W- World view </a:t>
            </a:r>
            <a:r>
              <a:rPr lang="en-IN" dirty="0"/>
              <a:t>– context in which system is placed</a:t>
            </a:r>
          </a:p>
          <a:p>
            <a:r>
              <a:rPr lang="en-IN" dirty="0">
                <a:solidFill>
                  <a:srgbClr val="FF0000"/>
                </a:solidFill>
              </a:rPr>
              <a:t>O – Owners </a:t>
            </a:r>
            <a:r>
              <a:rPr lang="en-IN" dirty="0"/>
              <a:t>– people who control the system and do whatever they wish to do </a:t>
            </a:r>
          </a:p>
          <a:p>
            <a:r>
              <a:rPr lang="en-IN" dirty="0">
                <a:solidFill>
                  <a:srgbClr val="FF0000"/>
                </a:solidFill>
              </a:rPr>
              <a:t>E- Environmental constraints </a:t>
            </a:r>
            <a:r>
              <a:rPr lang="en-IN" dirty="0"/>
              <a:t>– ethical limits, financial constraints, regulations, limitations etc.</a:t>
            </a:r>
          </a:p>
        </p:txBody>
      </p:sp>
    </p:spTree>
    <p:extLst>
      <p:ext uri="{BB962C8B-B14F-4D97-AF65-F5344CB8AC3E}">
        <p14:creationId xmlns:p14="http://schemas.microsoft.com/office/powerpoint/2010/main" val="211506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TotalTime>
  <Words>3793</Words>
  <Application>Microsoft Office PowerPoint</Application>
  <PresentationFormat>Widescreen</PresentationFormat>
  <Paragraphs>419</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Cambria Math</vt:lpstr>
      <vt:lpstr>Office Theme</vt:lpstr>
      <vt:lpstr>Frameworks for product managers, analytical attribute approaches, sales forecasting and financial analysis including  qualitative techniques Session 3</vt:lpstr>
      <vt:lpstr>Finding and solving customers’ problems </vt:lpstr>
      <vt:lpstr>Scenario Analysis</vt:lpstr>
      <vt:lpstr>Scenario analysis</vt:lpstr>
      <vt:lpstr>Solving the problems </vt:lpstr>
      <vt:lpstr>Product/service attribute</vt:lpstr>
      <vt:lpstr>Product attributes…. </vt:lpstr>
      <vt:lpstr>Analytical attribute techniques</vt:lpstr>
      <vt:lpstr>Various available options</vt:lpstr>
      <vt:lpstr>Maps - attribute analysis techniques</vt:lpstr>
      <vt:lpstr>Finding white spaces</vt:lpstr>
      <vt:lpstr>Quantitative attribute analysis techniques…  Determinant Gap Map</vt:lpstr>
      <vt:lpstr>Quantitative attribute analysis techniques</vt:lpstr>
      <vt:lpstr>Attribute perceptions questionnaire</vt:lpstr>
      <vt:lpstr>Quantitative attribute analysis techniques...snake plot</vt:lpstr>
      <vt:lpstr>Quantitative attribute analysis techniques.. Scree plot and eigenvalues</vt:lpstr>
      <vt:lpstr>Quantitative attribute analysis techniques.. Factor analysis</vt:lpstr>
      <vt:lpstr>Quantitative attribute analysis techniques… perpetual maps using AR</vt:lpstr>
      <vt:lpstr>Quantitative attribute analysis techniques</vt:lpstr>
      <vt:lpstr>Quantitative attribute analysis techniques</vt:lpstr>
      <vt:lpstr>Contd..</vt:lpstr>
      <vt:lpstr>Contd..</vt:lpstr>
      <vt:lpstr>Conjoint analysis…</vt:lpstr>
      <vt:lpstr>Conjoint analysis… contd..</vt:lpstr>
      <vt:lpstr>Qualitative techniques</vt:lpstr>
      <vt:lpstr>Contd…</vt:lpstr>
      <vt:lpstr>Two dimensional matrix (new insurance products)</vt:lpstr>
      <vt:lpstr>Multidimensional matrix for new coffee maker</vt:lpstr>
      <vt:lpstr>Other commonly used attribute analysis techniques</vt:lpstr>
      <vt:lpstr>New product forecasting strategies</vt:lpstr>
      <vt:lpstr>Basic financial concepts for sales forecasting</vt:lpstr>
      <vt:lpstr>Measuring customer response</vt:lpstr>
      <vt:lpstr>Example</vt:lpstr>
      <vt:lpstr>Sales forecasting and financial analysis</vt:lpstr>
      <vt:lpstr>ATAR model …. solve</vt:lpstr>
      <vt:lpstr>ATAR model calculations with switching model</vt:lpstr>
      <vt:lpstr>ATAR model…to what-if analysis</vt:lpstr>
      <vt:lpstr>Variations of ATAR model</vt:lpstr>
      <vt:lpstr>Forecasting for product diffusion</vt:lpstr>
      <vt:lpstr>Bass model example…</vt:lpstr>
      <vt:lpstr>Target costing</vt:lpstr>
      <vt:lpstr>Target costing…solve</vt:lpstr>
      <vt:lpstr>Sensitivity analysis</vt:lpstr>
      <vt:lpstr>Sensitivity analysis contd…</vt:lpstr>
      <vt:lpstr>Sensitivity analysis contd…</vt:lpstr>
      <vt:lpstr>Cannibalization assessment</vt:lpstr>
      <vt:lpstr>Cannibalization assessment contd…</vt:lpstr>
      <vt:lpstr>Break even analysis</vt:lpstr>
      <vt:lpstr>SCAMPER Framework for great business idea</vt:lpstr>
      <vt:lpstr>Creativity method - CATWOE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Analytical attribute approaches, sales forecasting and financial analysis</dc:title>
  <dc:creator>Deepika Gupta</dc:creator>
  <cp:lastModifiedBy>Deepika Gupta</cp:lastModifiedBy>
  <cp:revision>81</cp:revision>
  <dcterms:created xsi:type="dcterms:W3CDTF">2020-09-16T16:42:06Z</dcterms:created>
  <dcterms:modified xsi:type="dcterms:W3CDTF">2024-01-12T19:18:36Z</dcterms:modified>
</cp:coreProperties>
</file>