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528" r:id="rId3"/>
    <p:sldId id="529" r:id="rId4"/>
    <p:sldId id="263" r:id="rId5"/>
    <p:sldId id="264" r:id="rId6"/>
    <p:sldId id="267" r:id="rId7"/>
    <p:sldId id="268" r:id="rId8"/>
    <p:sldId id="520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370" r:id="rId17"/>
    <p:sldId id="519" r:id="rId18"/>
    <p:sldId id="497" r:id="rId19"/>
    <p:sldId id="498" r:id="rId20"/>
    <p:sldId id="499" r:id="rId21"/>
    <p:sldId id="500" r:id="rId22"/>
    <p:sldId id="501" r:id="rId23"/>
    <p:sldId id="276" r:id="rId24"/>
    <p:sldId id="277" r:id="rId25"/>
    <p:sldId id="278" r:id="rId26"/>
    <p:sldId id="279" r:id="rId27"/>
    <p:sldId id="521" r:id="rId28"/>
    <p:sldId id="280" r:id="rId29"/>
    <p:sldId id="281" r:id="rId30"/>
    <p:sldId id="527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522" r:id="rId41"/>
    <p:sldId id="526" r:id="rId42"/>
    <p:sldId id="523" r:id="rId43"/>
    <p:sldId id="524" r:id="rId44"/>
    <p:sldId id="525" r:id="rId4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8"/>
  </p:normalViewPr>
  <p:slideViewPr>
    <p:cSldViewPr>
      <p:cViewPr varScale="1">
        <p:scale>
          <a:sx n="117" d="100"/>
          <a:sy n="117" d="100"/>
        </p:scale>
        <p:origin x="148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theme" Target="theme/theme1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5531" y="70103"/>
            <a:ext cx="9012936" cy="6691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5531" y="70103"/>
            <a:ext cx="9013190" cy="6692265"/>
          </a:xfrm>
          <a:custGeom>
            <a:avLst/>
            <a:gdLst/>
            <a:ahLst/>
            <a:cxnLst/>
            <a:rect l="l" t="t" r="r" b="b"/>
            <a:pathLst>
              <a:path w="9013190" h="6692265">
                <a:moveTo>
                  <a:pt x="0" y="329819"/>
                </a:moveTo>
                <a:lnTo>
                  <a:pt x="3576" y="281088"/>
                </a:lnTo>
                <a:lnTo>
                  <a:pt x="13965" y="234576"/>
                </a:lnTo>
                <a:lnTo>
                  <a:pt x="30656" y="190791"/>
                </a:lnTo>
                <a:lnTo>
                  <a:pt x="53139" y="150245"/>
                </a:lnTo>
                <a:lnTo>
                  <a:pt x="80905" y="113448"/>
                </a:lnTo>
                <a:lnTo>
                  <a:pt x="113441" y="80911"/>
                </a:lnTo>
                <a:lnTo>
                  <a:pt x="150240" y="53144"/>
                </a:lnTo>
                <a:lnTo>
                  <a:pt x="190789" y="30660"/>
                </a:lnTo>
                <a:lnTo>
                  <a:pt x="234580" y="13967"/>
                </a:lnTo>
                <a:lnTo>
                  <a:pt x="281102" y="3576"/>
                </a:lnTo>
                <a:lnTo>
                  <a:pt x="329844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2026"/>
                </a:lnTo>
                <a:lnTo>
                  <a:pt x="9009359" y="6410769"/>
                </a:lnTo>
                <a:lnTo>
                  <a:pt x="8998968" y="6457290"/>
                </a:lnTo>
                <a:lnTo>
                  <a:pt x="8982275" y="6501081"/>
                </a:lnTo>
                <a:lnTo>
                  <a:pt x="8959791" y="6541630"/>
                </a:lnTo>
                <a:lnTo>
                  <a:pt x="8932024" y="6578429"/>
                </a:lnTo>
                <a:lnTo>
                  <a:pt x="8899487" y="6610966"/>
                </a:lnTo>
                <a:lnTo>
                  <a:pt x="8862690" y="6638731"/>
                </a:lnTo>
                <a:lnTo>
                  <a:pt x="8822144" y="6661214"/>
                </a:lnTo>
                <a:lnTo>
                  <a:pt x="8778359" y="6677906"/>
                </a:lnTo>
                <a:lnTo>
                  <a:pt x="8731847" y="6688294"/>
                </a:lnTo>
                <a:lnTo>
                  <a:pt x="8683117" y="6691871"/>
                </a:lnTo>
                <a:lnTo>
                  <a:pt x="329844" y="6691871"/>
                </a:lnTo>
                <a:lnTo>
                  <a:pt x="281102" y="6688294"/>
                </a:lnTo>
                <a:lnTo>
                  <a:pt x="234580" y="6677906"/>
                </a:lnTo>
                <a:lnTo>
                  <a:pt x="190789" y="6661214"/>
                </a:lnTo>
                <a:lnTo>
                  <a:pt x="150240" y="6638731"/>
                </a:lnTo>
                <a:lnTo>
                  <a:pt x="113441" y="6610966"/>
                </a:lnTo>
                <a:lnTo>
                  <a:pt x="80905" y="6578429"/>
                </a:lnTo>
                <a:lnTo>
                  <a:pt x="53139" y="6541630"/>
                </a:lnTo>
                <a:lnTo>
                  <a:pt x="30656" y="6501081"/>
                </a:lnTo>
                <a:lnTo>
                  <a:pt x="13965" y="6457290"/>
                </a:lnTo>
                <a:lnTo>
                  <a:pt x="3576" y="6410769"/>
                </a:lnTo>
                <a:lnTo>
                  <a:pt x="0" y="6362026"/>
                </a:lnTo>
                <a:lnTo>
                  <a:pt x="0" y="329819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3246" y="1396746"/>
            <a:ext cx="9021445" cy="120650"/>
          </a:xfrm>
          <a:custGeom>
            <a:avLst/>
            <a:gdLst/>
            <a:ahLst/>
            <a:cxnLst/>
            <a:rect l="l" t="t" r="r" b="b"/>
            <a:pathLst>
              <a:path w="9021445" h="120650">
                <a:moveTo>
                  <a:pt x="0" y="120396"/>
                </a:moveTo>
                <a:lnTo>
                  <a:pt x="9021318" y="120396"/>
                </a:lnTo>
                <a:lnTo>
                  <a:pt x="9021318" y="0"/>
                </a:lnTo>
                <a:lnTo>
                  <a:pt x="0" y="0"/>
                </a:lnTo>
                <a:lnTo>
                  <a:pt x="0" y="120396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3246" y="2976372"/>
            <a:ext cx="9021445" cy="110489"/>
          </a:xfrm>
          <a:custGeom>
            <a:avLst/>
            <a:gdLst/>
            <a:ahLst/>
            <a:cxnLst/>
            <a:rect l="l" t="t" r="r" b="b"/>
            <a:pathLst>
              <a:path w="9021445" h="110489">
                <a:moveTo>
                  <a:pt x="0" y="110489"/>
                </a:moveTo>
                <a:lnTo>
                  <a:pt x="9021318" y="110489"/>
                </a:lnTo>
                <a:lnTo>
                  <a:pt x="9021318" y="0"/>
                </a:lnTo>
                <a:lnTo>
                  <a:pt x="0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308" y="1517141"/>
            <a:ext cx="9025382" cy="1459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93139" y="1681479"/>
            <a:ext cx="3367404" cy="4316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F81BC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007" y="70103"/>
            <a:ext cx="9013825" cy="6693534"/>
          </a:xfrm>
          <a:custGeom>
            <a:avLst/>
            <a:gdLst/>
            <a:ahLst/>
            <a:cxnLst/>
            <a:rect l="l" t="t" r="r" b="b"/>
            <a:pathLst>
              <a:path w="901382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3752" y="0"/>
                </a:lnTo>
                <a:lnTo>
                  <a:pt x="8732513" y="3576"/>
                </a:lnTo>
                <a:lnTo>
                  <a:pt x="8779052" y="13967"/>
                </a:lnTo>
                <a:lnTo>
                  <a:pt x="8822857" y="30662"/>
                </a:lnTo>
                <a:lnTo>
                  <a:pt x="8863420" y="53151"/>
                </a:lnTo>
                <a:lnTo>
                  <a:pt x="8900229" y="80923"/>
                </a:lnTo>
                <a:lnTo>
                  <a:pt x="8932774" y="113468"/>
                </a:lnTo>
                <a:lnTo>
                  <a:pt x="8960546" y="150277"/>
                </a:lnTo>
                <a:lnTo>
                  <a:pt x="8983035" y="190840"/>
                </a:lnTo>
                <a:lnTo>
                  <a:pt x="8999730" y="234645"/>
                </a:lnTo>
                <a:lnTo>
                  <a:pt x="9010121" y="281184"/>
                </a:lnTo>
                <a:lnTo>
                  <a:pt x="9013698" y="329946"/>
                </a:lnTo>
                <a:lnTo>
                  <a:pt x="9013698" y="6363487"/>
                </a:lnTo>
                <a:lnTo>
                  <a:pt x="9010121" y="6412239"/>
                </a:lnTo>
                <a:lnTo>
                  <a:pt x="8999730" y="6458771"/>
                </a:lnTo>
                <a:lnTo>
                  <a:pt x="8983035" y="6502572"/>
                </a:lnTo>
                <a:lnTo>
                  <a:pt x="8960546" y="6543131"/>
                </a:lnTo>
                <a:lnTo>
                  <a:pt x="8932774" y="6579938"/>
                </a:lnTo>
                <a:lnTo>
                  <a:pt x="8900229" y="6612482"/>
                </a:lnTo>
                <a:lnTo>
                  <a:pt x="8863420" y="6640254"/>
                </a:lnTo>
                <a:lnTo>
                  <a:pt x="8822857" y="6662743"/>
                </a:lnTo>
                <a:lnTo>
                  <a:pt x="8779052" y="6679439"/>
                </a:lnTo>
                <a:lnTo>
                  <a:pt x="8732513" y="6689830"/>
                </a:lnTo>
                <a:lnTo>
                  <a:pt x="8683752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539" y="115011"/>
            <a:ext cx="7785734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1940" y="1754860"/>
            <a:ext cx="8593455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4.png" /><Relationship Id="rId7" Type="http://schemas.openxmlformats.org/officeDocument/2006/relationships/image" Target="../media/image8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 /><Relationship Id="rId3" Type="http://schemas.openxmlformats.org/officeDocument/2006/relationships/image" Target="../media/image16.png" /><Relationship Id="rId7" Type="http://schemas.openxmlformats.org/officeDocument/2006/relationships/image" Target="../media/image20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19.png" /><Relationship Id="rId5" Type="http://schemas.openxmlformats.org/officeDocument/2006/relationships/image" Target="../media/image18.png" /><Relationship Id="rId4" Type="http://schemas.openxmlformats.org/officeDocument/2006/relationships/image" Target="../media/image17.png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 /><Relationship Id="rId3" Type="http://schemas.openxmlformats.org/officeDocument/2006/relationships/image" Target="../media/image26.jpg" /><Relationship Id="rId7" Type="http://schemas.openxmlformats.org/officeDocument/2006/relationships/image" Target="../media/image30.jp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png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 /><Relationship Id="rId2" Type="http://schemas.openxmlformats.org/officeDocument/2006/relationships/image" Target="../media/image32.jpg" /><Relationship Id="rId1" Type="http://schemas.openxmlformats.org/officeDocument/2006/relationships/slideLayout" Target="../slideLayouts/slideLayout5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77" y="1524000"/>
            <a:ext cx="9021445" cy="1452962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3416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90"/>
              </a:spcBef>
            </a:pPr>
            <a:r>
              <a:rPr lang="en-IN" sz="36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Quantitative Analytics tools for financial decisions</a:t>
            </a:r>
            <a:endParaRPr sz="3600" dirty="0">
              <a:latin typeface="Book Antiqua"/>
              <a:cs typeface="Book Antiq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65093" y="3425177"/>
            <a:ext cx="2841625" cy="825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IN" sz="2600" spc="-5" dirty="0">
                <a:solidFill>
                  <a:srgbClr val="1F487C"/>
                </a:solidFill>
                <a:latin typeface="Book Antiqua"/>
                <a:cs typeface="Book Antiqua"/>
              </a:rPr>
              <a:t>Session – 3 &amp; 4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600" spc="-5" dirty="0">
                <a:solidFill>
                  <a:srgbClr val="1F487C"/>
                </a:solidFill>
                <a:latin typeface="Book Antiqua"/>
                <a:cs typeface="Book Antiqua"/>
              </a:rPr>
              <a:t>M Shameem</a:t>
            </a:r>
            <a:r>
              <a:rPr sz="2600" spc="-45" dirty="0">
                <a:solidFill>
                  <a:srgbClr val="1F487C"/>
                </a:solidFill>
                <a:latin typeface="Book Antiqua"/>
                <a:cs typeface="Book Antiqua"/>
              </a:rPr>
              <a:t> </a:t>
            </a:r>
            <a:r>
              <a:rPr sz="2600" spc="-5" dirty="0">
                <a:solidFill>
                  <a:srgbClr val="1F487C"/>
                </a:solidFill>
                <a:latin typeface="Book Antiqua"/>
                <a:cs typeface="Book Antiqua"/>
              </a:rPr>
              <a:t>Jawed</a:t>
            </a:r>
            <a:endParaRPr sz="2600" dirty="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B98A-7452-EF81-7AF6-5DBB5BCE3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83" y="228600"/>
            <a:ext cx="7785734" cy="369332"/>
          </a:xfrm>
        </p:spPr>
        <p:txBody>
          <a:bodyPr/>
          <a:lstStyle/>
          <a:p>
            <a:r>
              <a:rPr lang="en-US" b="1" dirty="0"/>
              <a:t>Quick Recap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931BD-B4B1-B82F-66AC-3FC791C07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940" y="1754860"/>
            <a:ext cx="8593455" cy="3493264"/>
          </a:xfrm>
        </p:spPr>
        <p:txBody>
          <a:bodyPr/>
          <a:lstStyle/>
          <a:p>
            <a:r>
              <a:rPr lang="en-US" dirty="0"/>
              <a:t>Introduction to Module</a:t>
            </a:r>
          </a:p>
          <a:p>
            <a:r>
              <a:rPr lang="en-US" dirty="0"/>
              <a:t>Introduction to R &amp; R-Studio</a:t>
            </a:r>
          </a:p>
          <a:p>
            <a:r>
              <a:rPr lang="en-US" dirty="0"/>
              <a:t>Installing and loading packages.</a:t>
            </a:r>
          </a:p>
          <a:p>
            <a:r>
              <a:rPr lang="en-US" sz="2500" dirty="0"/>
              <a:t>Data assignments, and manipulations – use of some generic functions etc.</a:t>
            </a:r>
          </a:p>
          <a:p>
            <a:r>
              <a:rPr lang="en-US" dirty="0"/>
              <a:t>Data types in R – </a:t>
            </a:r>
            <a:r>
              <a:rPr lang="en-US" sz="2400" dirty="0"/>
              <a:t>Vectors, Matrix, Data Frames, Lists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Loops, conditional statements, and functions in R</a:t>
            </a:r>
          </a:p>
          <a:p>
            <a:r>
              <a:rPr lang="en-US" sz="2400" dirty="0">
                <a:solidFill>
                  <a:srgbClr val="FF0000"/>
                </a:solidFill>
              </a:rPr>
              <a:t>Data Visualization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26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1C27-8E22-8AD8-60DC-478689CB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09600"/>
            <a:ext cx="7785734" cy="369332"/>
          </a:xfrm>
        </p:spPr>
        <p:txBody>
          <a:bodyPr/>
          <a:lstStyle/>
          <a:p>
            <a:r>
              <a:rPr lang="en-US" dirty="0"/>
              <a:t>                                               </a:t>
            </a:r>
            <a:r>
              <a:rPr lang="en-US" b="1" dirty="0"/>
              <a:t>Agenda for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337A1-5D19-A5FC-B73D-A327BBD52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940" y="1754860"/>
            <a:ext cx="8593455" cy="400110"/>
          </a:xfrm>
        </p:spPr>
        <p:txBody>
          <a:bodyPr/>
          <a:lstStyle/>
          <a:p>
            <a:pPr algn="ctr"/>
            <a:r>
              <a:rPr lang="en-US" dirty="0"/>
              <a:t>Introduction to Hypothesis testing, Regression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2421028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19303"/>
            <a:ext cx="70840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Empirical Questions…</a:t>
            </a:r>
            <a:endParaRPr sz="3600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950" y="637286"/>
            <a:ext cx="9036050" cy="6076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1340" lvl="1" indent="-229235">
              <a:lnSpc>
                <a:spcPts val="2039"/>
              </a:lnSpc>
              <a:spcBef>
                <a:spcPts val="20"/>
              </a:spcBef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10" dirty="0">
              <a:latin typeface="Perpetua"/>
              <a:cs typeface="Perpetua"/>
            </a:endParaRPr>
          </a:p>
          <a:p>
            <a:pPr marL="561340" lvl="1" indent="-229235">
              <a:lnSpc>
                <a:spcPts val="2039"/>
              </a:lnSpc>
              <a:spcBef>
                <a:spcPts val="20"/>
              </a:spcBef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10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our </a:t>
            </a:r>
            <a:r>
              <a:rPr sz="2400" spc="5" dirty="0">
                <a:latin typeface="Perpetua"/>
                <a:cs typeface="Perpetua"/>
              </a:rPr>
              <a:t>stock </a:t>
            </a:r>
            <a:r>
              <a:rPr sz="2400" spc="-10" dirty="0">
                <a:latin typeface="Perpetua"/>
                <a:cs typeface="Perpetua"/>
              </a:rPr>
              <a:t>markets </a:t>
            </a:r>
            <a:r>
              <a:rPr sz="2400" spc="-5" dirty="0">
                <a:latin typeface="Perpetua"/>
                <a:cs typeface="Perpetua"/>
              </a:rPr>
              <a:t>efficient? </a:t>
            </a:r>
            <a:r>
              <a:rPr sz="2400" dirty="0">
                <a:latin typeface="Perpetua"/>
                <a:cs typeface="Perpetua"/>
              </a:rPr>
              <a:t>If </a:t>
            </a:r>
            <a:r>
              <a:rPr sz="2400" spc="-15" dirty="0">
                <a:latin typeface="Perpetua"/>
                <a:cs typeface="Perpetua"/>
              </a:rPr>
              <a:t>so, </a:t>
            </a:r>
            <a:r>
              <a:rPr sz="2400" spc="-20" dirty="0">
                <a:latin typeface="Perpetua"/>
                <a:cs typeface="Perpetua"/>
              </a:rPr>
              <a:t>how </a:t>
            </a:r>
            <a:r>
              <a:rPr sz="2400" spc="-5" dirty="0">
                <a:latin typeface="Perpetua"/>
                <a:cs typeface="Perpetua"/>
              </a:rPr>
              <a:t>long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10" dirty="0">
                <a:latin typeface="Perpetua"/>
                <a:cs typeface="Perpetua"/>
              </a:rPr>
              <a:t>market </a:t>
            </a:r>
            <a:r>
              <a:rPr sz="2400" dirty="0">
                <a:latin typeface="Perpetua"/>
                <a:cs typeface="Perpetua"/>
              </a:rPr>
              <a:t>will </a:t>
            </a:r>
            <a:r>
              <a:rPr sz="2400" spc="-10" dirty="0">
                <a:latin typeface="Perpetua"/>
                <a:cs typeface="Perpetua"/>
              </a:rPr>
              <a:t>take </a:t>
            </a:r>
            <a:r>
              <a:rPr sz="2400" dirty="0">
                <a:latin typeface="Perpetua"/>
                <a:cs typeface="Perpetua"/>
              </a:rPr>
              <a:t>time to </a:t>
            </a:r>
            <a:r>
              <a:rPr sz="2400" spc="-5" dirty="0">
                <a:latin typeface="Perpetua"/>
                <a:cs typeface="Perpetua"/>
              </a:rPr>
              <a:t>become</a:t>
            </a:r>
            <a:r>
              <a:rPr sz="2400" spc="17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efficient?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5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Do CAPM holds good in </a:t>
            </a:r>
            <a:r>
              <a:rPr sz="2400" dirty="0">
                <a:latin typeface="Perpetua"/>
                <a:cs typeface="Perpetua"/>
              </a:rPr>
              <a:t>Indian</a:t>
            </a:r>
            <a:r>
              <a:rPr sz="2400" spc="2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context?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5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10" dirty="0">
              <a:latin typeface="Perpetua"/>
              <a:cs typeface="Perpetua"/>
            </a:endParaRPr>
          </a:p>
          <a:p>
            <a:pPr marL="561340" lvl="1" indent="-229235">
              <a:lnSpc>
                <a:spcPts val="2035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10" dirty="0">
                <a:latin typeface="Perpetua"/>
                <a:cs typeface="Perpetua"/>
              </a:rPr>
              <a:t>What </a:t>
            </a:r>
            <a:r>
              <a:rPr sz="2400" spc="-5" dirty="0">
                <a:latin typeface="Perpetua"/>
                <a:cs typeface="Perpetua"/>
              </a:rPr>
              <a:t>kind of lead-lag </a:t>
            </a:r>
            <a:r>
              <a:rPr sz="2400" spc="-10" dirty="0">
                <a:latin typeface="Perpetua"/>
                <a:cs typeface="Perpetua"/>
              </a:rPr>
              <a:t>relations </a:t>
            </a:r>
            <a:r>
              <a:rPr sz="2400" spc="-5" dirty="0">
                <a:latin typeface="Perpetua"/>
                <a:cs typeface="Perpetua"/>
              </a:rPr>
              <a:t>hold </a:t>
            </a:r>
            <a:r>
              <a:rPr sz="2400" spc="-10" dirty="0">
                <a:latin typeface="Perpetua"/>
                <a:cs typeface="Perpetua"/>
              </a:rPr>
              <a:t>between </a:t>
            </a:r>
            <a:r>
              <a:rPr sz="2400" dirty="0">
                <a:latin typeface="Perpetua"/>
                <a:cs typeface="Perpetua"/>
              </a:rPr>
              <a:t>spot </a:t>
            </a:r>
            <a:r>
              <a:rPr sz="2400" spc="-5" dirty="0">
                <a:latin typeface="Perpetua"/>
                <a:cs typeface="Perpetua"/>
              </a:rPr>
              <a:t>and futures</a:t>
            </a:r>
            <a:r>
              <a:rPr sz="2400" spc="12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markets?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5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Building a model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spc="-5" dirty="0">
                <a:latin typeface="Perpetua"/>
                <a:cs typeface="Perpetua"/>
              </a:rPr>
              <a:t>captures </a:t>
            </a:r>
            <a:r>
              <a:rPr sz="2400" dirty="0">
                <a:latin typeface="Perpetua"/>
                <a:cs typeface="Perpetua"/>
              </a:rPr>
              <a:t>Indian </a:t>
            </a:r>
            <a:r>
              <a:rPr sz="2400" spc="5" dirty="0">
                <a:latin typeface="Perpetua"/>
                <a:cs typeface="Perpetua"/>
              </a:rPr>
              <a:t>stock </a:t>
            </a:r>
            <a:r>
              <a:rPr sz="2400" spc="-10" dirty="0">
                <a:latin typeface="Perpetua"/>
                <a:cs typeface="Perpetua"/>
              </a:rPr>
              <a:t>market volatility</a:t>
            </a:r>
            <a:r>
              <a:rPr sz="2400" spc="10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dynamics</a:t>
            </a:r>
            <a:endParaRPr lang="en-US" sz="2400" spc="-5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Does index futures introduction destabilize </a:t>
            </a:r>
            <a:r>
              <a:rPr sz="2400" dirty="0">
                <a:latin typeface="Perpetua"/>
                <a:cs typeface="Perpetua"/>
              </a:rPr>
              <a:t>spot</a:t>
            </a:r>
            <a:r>
              <a:rPr sz="2400" spc="2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5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Does the type of </a:t>
            </a:r>
            <a:r>
              <a:rPr sz="2400" dirty="0">
                <a:latin typeface="Perpetua"/>
                <a:cs typeface="Perpetua"/>
              </a:rPr>
              <a:t>settlement </a:t>
            </a:r>
            <a:r>
              <a:rPr sz="2400" spc="-5" dirty="0">
                <a:latin typeface="Perpetua"/>
                <a:cs typeface="Perpetua"/>
              </a:rPr>
              <a:t>matter? </a:t>
            </a:r>
            <a:r>
              <a:rPr sz="2400" spc="-25" dirty="0">
                <a:latin typeface="Perpetua"/>
                <a:cs typeface="Perpetua"/>
              </a:rPr>
              <a:t>Move </a:t>
            </a:r>
            <a:r>
              <a:rPr sz="2400" spc="-5" dirty="0">
                <a:latin typeface="Perpetua"/>
                <a:cs typeface="Perpetua"/>
              </a:rPr>
              <a:t>from Cash settlement to </a:t>
            </a:r>
            <a:r>
              <a:rPr sz="2400" spc="-10" dirty="0">
                <a:latin typeface="Perpetua"/>
                <a:cs typeface="Perpetua"/>
              </a:rPr>
              <a:t>Physical</a:t>
            </a:r>
            <a:r>
              <a:rPr sz="2400" spc="254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settlement.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35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15" dirty="0">
              <a:latin typeface="Perpetua"/>
              <a:cs typeface="Perpetua"/>
            </a:endParaRPr>
          </a:p>
          <a:p>
            <a:pPr marL="561340" lvl="1" indent="-229235">
              <a:lnSpc>
                <a:spcPts val="2035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15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Indian </a:t>
            </a:r>
            <a:r>
              <a:rPr sz="2400" spc="-10" dirty="0">
                <a:latin typeface="Perpetua"/>
                <a:cs typeface="Perpetua"/>
              </a:rPr>
              <a:t>markets </a:t>
            </a:r>
            <a:r>
              <a:rPr sz="2400" spc="-5" dirty="0">
                <a:latin typeface="Perpetua"/>
                <a:cs typeface="Perpetua"/>
              </a:rPr>
              <a:t>integrated with </a:t>
            </a:r>
            <a:r>
              <a:rPr sz="2400" spc="-15" dirty="0">
                <a:latin typeface="Perpetua"/>
                <a:cs typeface="Perpetua"/>
              </a:rPr>
              <a:t>world </a:t>
            </a:r>
            <a:r>
              <a:rPr sz="2400" spc="-10" dirty="0">
                <a:latin typeface="Perpetua"/>
                <a:cs typeface="Perpetua"/>
              </a:rPr>
              <a:t>markets </a:t>
            </a:r>
            <a:r>
              <a:rPr sz="2400" spc="-5" dirty="0">
                <a:latin typeface="Perpetua"/>
                <a:cs typeface="Perpetua"/>
              </a:rPr>
              <a:t>/ asian</a:t>
            </a:r>
            <a:r>
              <a:rPr sz="2400" spc="19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markets?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00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endParaRPr lang="en-US" sz="2400" spc="-5" dirty="0">
              <a:latin typeface="Perpetua"/>
              <a:cs typeface="Perpetua"/>
            </a:endParaRPr>
          </a:p>
          <a:p>
            <a:pPr marL="561340" lvl="1" indent="-229235">
              <a:lnSpc>
                <a:spcPts val="2000"/>
              </a:lnSpc>
              <a:buClr>
                <a:srgbClr val="C0504D"/>
              </a:buClr>
              <a:buSzPct val="85294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Does </a:t>
            </a:r>
            <a:r>
              <a:rPr sz="2400" spc="5" dirty="0">
                <a:latin typeface="Perpetua"/>
                <a:cs typeface="Perpetua"/>
              </a:rPr>
              <a:t>stock </a:t>
            </a:r>
            <a:r>
              <a:rPr sz="2400" spc="-5" dirty="0">
                <a:latin typeface="Perpetua"/>
                <a:cs typeface="Perpetua"/>
              </a:rPr>
              <a:t>split / </a:t>
            </a:r>
            <a:r>
              <a:rPr sz="2400" dirty="0">
                <a:latin typeface="Perpetua"/>
                <a:cs typeface="Perpetua"/>
              </a:rPr>
              <a:t>bonus </a:t>
            </a:r>
            <a:r>
              <a:rPr sz="2400" spc="-15" dirty="0">
                <a:latin typeface="Perpetua"/>
                <a:cs typeface="Perpetua"/>
              </a:rPr>
              <a:t>improves investor</a:t>
            </a:r>
            <a:r>
              <a:rPr sz="2400" spc="3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wealth?</a:t>
            </a:r>
            <a:endParaRPr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21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endParaRPr lang="en-US" sz="2800" dirty="0">
              <a:latin typeface="Perpetua"/>
              <a:cs typeface="Perpetua"/>
            </a:endParaRPr>
          </a:p>
          <a:p>
            <a:pPr marL="561340" lvl="1" indent="-229235">
              <a:lnSpc>
                <a:spcPts val="221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2400" dirty="0">
                <a:latin typeface="Perpetua"/>
                <a:cs typeface="Perpetua"/>
              </a:rPr>
              <a:t>Measuring </a:t>
            </a:r>
            <a:r>
              <a:rPr sz="2400" spc="-5" dirty="0">
                <a:latin typeface="Perpetua"/>
                <a:cs typeface="Perpetua"/>
              </a:rPr>
              <a:t>and forecasting volatility </a:t>
            </a:r>
            <a:r>
              <a:rPr sz="2400" spc="5" dirty="0">
                <a:latin typeface="Perpetua"/>
                <a:cs typeface="Perpetua"/>
              </a:rPr>
              <a:t>(stock </a:t>
            </a:r>
            <a:r>
              <a:rPr sz="2400" dirty="0">
                <a:latin typeface="Perpetua"/>
                <a:cs typeface="Perpetua"/>
              </a:rPr>
              <a:t>/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bonds)</a:t>
            </a:r>
          </a:p>
          <a:p>
            <a:pPr marL="561340" lvl="1" indent="-229235">
              <a:lnSpc>
                <a:spcPts val="22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endParaRPr lang="en-US" sz="2400" dirty="0">
              <a:latin typeface="Perpetua"/>
              <a:cs typeface="Perpetua"/>
            </a:endParaRPr>
          </a:p>
          <a:p>
            <a:pPr marL="561340" lvl="1" indent="-229235">
              <a:lnSpc>
                <a:spcPts val="22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2400" dirty="0">
                <a:latin typeface="Perpetua"/>
                <a:cs typeface="Perpetua"/>
              </a:rPr>
              <a:t>Determinants of bond </a:t>
            </a:r>
            <a:r>
              <a:rPr sz="2400" spc="-5" dirty="0">
                <a:latin typeface="Perpetua"/>
                <a:cs typeface="Perpetua"/>
              </a:rPr>
              <a:t>credit ratings </a:t>
            </a:r>
            <a:r>
              <a:rPr sz="2400" dirty="0">
                <a:latin typeface="Perpetua"/>
                <a:cs typeface="Perpetua"/>
              </a:rPr>
              <a:t>/ </a:t>
            </a:r>
            <a:r>
              <a:rPr sz="2400" spc="-5" dirty="0">
                <a:latin typeface="Perpetua"/>
                <a:cs typeface="Perpetua"/>
              </a:rPr>
              <a:t>default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prediction</a:t>
            </a:r>
            <a:endParaRPr sz="2800" dirty="0">
              <a:latin typeface="Perpetua"/>
              <a:cs typeface="Perpetua"/>
            </a:endParaRPr>
          </a:p>
          <a:p>
            <a:pPr marL="561340" lvl="1" indent="-229235">
              <a:lnSpc>
                <a:spcPts val="22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endParaRPr lang="en-US" sz="2800" spc="-125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8298"/>
            <a:ext cx="831913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90" dirty="0">
                <a:solidFill>
                  <a:srgbClr val="1F487C"/>
                </a:solidFill>
                <a:latin typeface="Franklin Gothic Book"/>
                <a:cs typeface="Franklin Gothic Book"/>
              </a:rPr>
              <a:t>To </a:t>
            </a:r>
            <a:r>
              <a:rPr sz="28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answer </a:t>
            </a:r>
            <a:r>
              <a:rPr lang="en-IN"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such</a:t>
            </a:r>
            <a:r>
              <a:rPr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28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questions</a:t>
            </a:r>
            <a:r>
              <a:rPr lang="en-IN" sz="28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lang="en-IN"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/ </a:t>
            </a:r>
            <a:r>
              <a:rPr lang="en-IN" sz="28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issues</a:t>
            </a:r>
            <a:r>
              <a:rPr sz="28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, </a:t>
            </a:r>
            <a:r>
              <a:rPr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first </a:t>
            </a:r>
            <a:r>
              <a:rPr sz="2800" spc="-20" dirty="0">
                <a:solidFill>
                  <a:srgbClr val="1F487C"/>
                </a:solidFill>
                <a:latin typeface="Franklin Gothic Book"/>
                <a:cs typeface="Franklin Gothic Book"/>
              </a:rPr>
              <a:t>we </a:t>
            </a:r>
            <a:r>
              <a:rPr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need</a:t>
            </a:r>
            <a:r>
              <a:rPr sz="2800" spc="5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2800" dirty="0">
                <a:solidFill>
                  <a:srgbClr val="1F487C"/>
                </a:solidFill>
                <a:latin typeface="Franklin Gothic Book"/>
                <a:cs typeface="Franklin Gothic Book"/>
              </a:rPr>
              <a:t>data…</a:t>
            </a:r>
            <a:endParaRPr sz="2800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562355"/>
            <a:ext cx="8733155" cy="522322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409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Perpetua"/>
                <a:cs typeface="Perpetua"/>
              </a:rPr>
              <a:t>Data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-10" dirty="0">
                <a:latin typeface="Perpetua"/>
                <a:cs typeface="Perpetua"/>
              </a:rPr>
              <a:t>what </a:t>
            </a:r>
            <a:r>
              <a:rPr sz="2400" dirty="0">
                <a:latin typeface="Perpetua"/>
                <a:cs typeface="Perpetua"/>
              </a:rPr>
              <a:t>type?</a:t>
            </a: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Perpetua"/>
                <a:cs typeface="Perpetua"/>
              </a:rPr>
              <a:t>Qualitative data </a:t>
            </a:r>
            <a:r>
              <a:rPr sz="2400" dirty="0">
                <a:latin typeface="Perpetua"/>
                <a:cs typeface="Perpetua"/>
              </a:rPr>
              <a:t>vs </a:t>
            </a:r>
            <a:r>
              <a:rPr sz="2400" spc="-10" dirty="0">
                <a:latin typeface="Perpetua"/>
                <a:cs typeface="Perpetua"/>
              </a:rPr>
              <a:t>Quantitative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data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15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sz="2200" dirty="0">
                <a:latin typeface="Perpetua"/>
                <a:cs typeface="Perpetua"/>
              </a:rPr>
              <a:t>Nominal, Ordinal, </a:t>
            </a:r>
            <a:r>
              <a:rPr sz="2200" spc="-10" dirty="0">
                <a:latin typeface="Perpetua"/>
                <a:cs typeface="Perpetua"/>
              </a:rPr>
              <a:t>Ratio</a:t>
            </a:r>
            <a:r>
              <a:rPr sz="2200" spc="-190" dirty="0">
                <a:latin typeface="Perpetua"/>
                <a:cs typeface="Perpetua"/>
              </a:rPr>
              <a:t> </a:t>
            </a:r>
            <a:r>
              <a:rPr sz="2200" dirty="0">
                <a:latin typeface="Perpetua"/>
                <a:cs typeface="Perpetua"/>
              </a:rPr>
              <a:t>scales</a:t>
            </a:r>
          </a:p>
          <a:p>
            <a:pPr marL="561340" lvl="1" indent="-228600">
              <a:lnSpc>
                <a:spcPct val="100000"/>
              </a:lnSpc>
              <a:spcBef>
                <a:spcPts val="140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sz="2200" spc="-10" dirty="0">
                <a:latin typeface="Perpetua"/>
                <a:cs typeface="Perpetua"/>
              </a:rPr>
              <a:t>Conversion </a:t>
            </a:r>
            <a:r>
              <a:rPr sz="2200" dirty="0">
                <a:latin typeface="Perpetua"/>
                <a:cs typeface="Perpetua"/>
              </a:rPr>
              <a:t>of </a:t>
            </a:r>
            <a:r>
              <a:rPr sz="2200" spc="-10" dirty="0">
                <a:latin typeface="Perpetua"/>
                <a:cs typeface="Perpetua"/>
              </a:rPr>
              <a:t>Quantitative data </a:t>
            </a:r>
            <a:r>
              <a:rPr sz="2200" dirty="0">
                <a:latin typeface="Perpetua"/>
                <a:cs typeface="Perpetua"/>
              </a:rPr>
              <a:t>to </a:t>
            </a:r>
            <a:r>
              <a:rPr sz="2200" spc="-10" dirty="0">
                <a:latin typeface="Perpetua"/>
                <a:cs typeface="Perpetua"/>
              </a:rPr>
              <a:t>Qualitative data</a:t>
            </a:r>
            <a:r>
              <a:rPr sz="2200" spc="5" dirty="0">
                <a:latin typeface="Perpetua"/>
                <a:cs typeface="Perpetua"/>
              </a:rPr>
              <a:t> </a:t>
            </a:r>
            <a:r>
              <a:rPr sz="2200" dirty="0">
                <a:latin typeface="Perpetua"/>
                <a:cs typeface="Perpetua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C0504D"/>
              </a:buClr>
              <a:buFont typeface="Wingdings 2"/>
              <a:buChar char=""/>
            </a:pPr>
            <a:endParaRPr sz="265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Perpetua"/>
                <a:cs typeface="Perpetua"/>
              </a:rPr>
              <a:t>Cross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sectional</a:t>
            </a:r>
            <a:r>
              <a:rPr lang="en-US" sz="2400" dirty="0">
                <a:latin typeface="Perpetua"/>
                <a:cs typeface="Perpetua"/>
              </a:rPr>
              <a:t> </a:t>
            </a:r>
            <a:r>
              <a:rPr sz="2400" spc="-30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Vs</a:t>
            </a:r>
            <a:r>
              <a:rPr lang="en-US" sz="2400" dirty="0">
                <a:latin typeface="Perpetua"/>
                <a:cs typeface="Perpetua"/>
              </a:rPr>
              <a:t> </a:t>
            </a:r>
            <a:r>
              <a:rPr sz="2400" spc="-30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Time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series</a:t>
            </a:r>
            <a:r>
              <a:rPr lang="en-US" sz="2400" dirty="0">
                <a:latin typeface="Perpetua"/>
                <a:cs typeface="Perpetua"/>
              </a:rPr>
              <a:t> Vs </a:t>
            </a:r>
            <a:r>
              <a:rPr sz="2200" spc="-15" dirty="0">
                <a:latin typeface="Perpetua"/>
                <a:cs typeface="Perpetua"/>
              </a:rPr>
              <a:t>Panel</a:t>
            </a:r>
            <a:r>
              <a:rPr sz="2200" spc="-20" dirty="0">
                <a:latin typeface="Perpetua"/>
                <a:cs typeface="Perpetua"/>
              </a:rPr>
              <a:t> </a:t>
            </a:r>
            <a:r>
              <a:rPr sz="2200" spc="-10" dirty="0">
                <a:latin typeface="Perpetua"/>
                <a:cs typeface="Perpetua"/>
              </a:rPr>
              <a:t>data</a:t>
            </a:r>
            <a:endParaRPr sz="2200" dirty="0">
              <a:latin typeface="Perpetua"/>
              <a:cs typeface="Perpetua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C0504D"/>
              </a:buClr>
              <a:buFont typeface="Wingdings 2"/>
              <a:buChar char=""/>
            </a:pPr>
            <a:endParaRPr sz="27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buClr>
                <a:srgbClr val="4F81BC"/>
              </a:buClr>
              <a:buSzPct val="8409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200" spc="-15" dirty="0">
                <a:latin typeface="Perpetua"/>
                <a:cs typeface="Perpetua"/>
              </a:rPr>
              <a:t>Knowing </a:t>
            </a:r>
            <a:r>
              <a:rPr sz="2200" dirty="0">
                <a:latin typeface="Perpetua"/>
                <a:cs typeface="Perpetua"/>
              </a:rPr>
              <a:t>the </a:t>
            </a:r>
            <a:r>
              <a:rPr sz="2200" b="1" spc="-5" dirty="0">
                <a:latin typeface="Perpetua"/>
                <a:cs typeface="Perpetua"/>
              </a:rPr>
              <a:t>type </a:t>
            </a:r>
            <a:r>
              <a:rPr sz="2200" dirty="0">
                <a:latin typeface="Perpetua"/>
                <a:cs typeface="Perpetua"/>
              </a:rPr>
              <a:t>of </a:t>
            </a:r>
            <a:r>
              <a:rPr sz="2200" spc="-10" dirty="0">
                <a:latin typeface="Perpetua"/>
                <a:cs typeface="Perpetua"/>
              </a:rPr>
              <a:t>data </a:t>
            </a:r>
            <a:r>
              <a:rPr sz="2200" dirty="0">
                <a:latin typeface="Perpetua"/>
                <a:cs typeface="Perpetua"/>
              </a:rPr>
              <a:t>is necessary to select a technique to be used</a:t>
            </a:r>
          </a:p>
          <a:p>
            <a:pPr>
              <a:lnSpc>
                <a:spcPct val="100000"/>
              </a:lnSpc>
              <a:buChar char=""/>
            </a:pPr>
            <a:endParaRPr sz="2850" dirty="0">
              <a:latin typeface="Perpetua"/>
              <a:cs typeface="Perpetua"/>
            </a:endParaRPr>
          </a:p>
          <a:p>
            <a:pPr marL="287020" indent="-274320" algn="just">
              <a:lnSpc>
                <a:spcPct val="100000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287020" algn="l"/>
              </a:tabLst>
            </a:pPr>
            <a:r>
              <a:rPr sz="2400" spc="-5" dirty="0">
                <a:latin typeface="Perpetua"/>
                <a:cs typeface="Perpetua"/>
              </a:rPr>
              <a:t>Correlation </a:t>
            </a:r>
            <a:r>
              <a:rPr sz="2400" dirty="0">
                <a:latin typeface="Perpetua"/>
                <a:cs typeface="Perpetua"/>
              </a:rPr>
              <a:t>– </a:t>
            </a:r>
            <a:r>
              <a:rPr sz="2400" spc="-5" dirty="0">
                <a:latin typeface="Perpetua"/>
                <a:cs typeface="Perpetua"/>
              </a:rPr>
              <a:t>concept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checker?</a:t>
            </a:r>
            <a:endParaRPr sz="2400" dirty="0">
              <a:latin typeface="Perpetua"/>
              <a:cs typeface="Perpetua"/>
            </a:endParaRPr>
          </a:p>
          <a:p>
            <a:pPr marL="560705" marR="5080" lvl="1" indent="-228600" algn="just">
              <a:lnSpc>
                <a:spcPts val="2380"/>
              </a:lnSpc>
              <a:spcBef>
                <a:spcPts val="459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sz="2200" dirty="0">
                <a:latin typeface="Perpetua"/>
                <a:cs typeface="Perpetua"/>
              </a:rPr>
              <a:t>A research </a:t>
            </a:r>
            <a:r>
              <a:rPr sz="2200" spc="-10" dirty="0">
                <a:latin typeface="Perpetua"/>
                <a:cs typeface="Perpetua"/>
              </a:rPr>
              <a:t>study </a:t>
            </a:r>
            <a:r>
              <a:rPr sz="2200" spc="5" dirty="0">
                <a:latin typeface="Perpetua"/>
                <a:cs typeface="Perpetua"/>
              </a:rPr>
              <a:t>reported </a:t>
            </a:r>
            <a:r>
              <a:rPr sz="2200" spc="-10" dirty="0">
                <a:latin typeface="Perpetua"/>
                <a:cs typeface="Perpetua"/>
              </a:rPr>
              <a:t>that </a:t>
            </a:r>
            <a:r>
              <a:rPr sz="2200" spc="-5" dirty="0">
                <a:latin typeface="Perpetua"/>
                <a:cs typeface="Perpetua"/>
              </a:rPr>
              <a:t>there </a:t>
            </a:r>
            <a:r>
              <a:rPr sz="2200" dirty="0">
                <a:latin typeface="Perpetua"/>
                <a:cs typeface="Perpetua"/>
              </a:rPr>
              <a:t>is a </a:t>
            </a:r>
            <a:r>
              <a:rPr sz="2200" spc="-5" dirty="0">
                <a:latin typeface="Perpetua"/>
                <a:cs typeface="Perpetua"/>
              </a:rPr>
              <a:t>correlation </a:t>
            </a:r>
            <a:r>
              <a:rPr sz="2200" dirty="0">
                <a:latin typeface="Perpetua"/>
                <a:cs typeface="Perpetua"/>
              </a:rPr>
              <a:t>of -0.69 </a:t>
            </a:r>
            <a:r>
              <a:rPr sz="2200" spc="-15" dirty="0">
                <a:latin typeface="Perpetua"/>
                <a:cs typeface="Perpetua"/>
              </a:rPr>
              <a:t>between </a:t>
            </a:r>
            <a:r>
              <a:rPr sz="2200" dirty="0">
                <a:latin typeface="Perpetua"/>
                <a:cs typeface="Perpetua"/>
              </a:rPr>
              <a:t>the type of  IPO </a:t>
            </a:r>
            <a:r>
              <a:rPr sz="2200" spc="-10" dirty="0">
                <a:latin typeface="Perpetua"/>
                <a:cs typeface="Perpetua"/>
              </a:rPr>
              <a:t>(fixed </a:t>
            </a:r>
            <a:r>
              <a:rPr sz="2200" spc="5" dirty="0">
                <a:latin typeface="Perpetua"/>
                <a:cs typeface="Perpetua"/>
              </a:rPr>
              <a:t>price </a:t>
            </a:r>
            <a:r>
              <a:rPr sz="2200" dirty="0">
                <a:latin typeface="Perpetua"/>
                <a:cs typeface="Perpetua"/>
              </a:rPr>
              <a:t>or book </a:t>
            </a:r>
            <a:r>
              <a:rPr sz="2200" spc="-5" dirty="0">
                <a:latin typeface="Perpetua"/>
                <a:cs typeface="Perpetua"/>
              </a:rPr>
              <a:t>building) </a:t>
            </a:r>
            <a:r>
              <a:rPr sz="2200" dirty="0">
                <a:latin typeface="Perpetua"/>
                <a:cs typeface="Perpetua"/>
              </a:rPr>
              <a:t>of 100 </a:t>
            </a:r>
            <a:r>
              <a:rPr sz="2200" spc="-10" dirty="0">
                <a:latin typeface="Perpetua"/>
                <a:cs typeface="Perpetua"/>
              </a:rPr>
              <a:t>recently </a:t>
            </a:r>
            <a:r>
              <a:rPr sz="2200" spc="-5" dirty="0">
                <a:latin typeface="Perpetua"/>
                <a:cs typeface="Perpetua"/>
              </a:rPr>
              <a:t>listed </a:t>
            </a:r>
            <a:r>
              <a:rPr sz="2200" spc="10" dirty="0">
                <a:latin typeface="Perpetua"/>
                <a:cs typeface="Perpetua"/>
              </a:rPr>
              <a:t>firms </a:t>
            </a:r>
            <a:r>
              <a:rPr sz="2200" spc="-5" dirty="0">
                <a:latin typeface="Perpetua"/>
                <a:cs typeface="Perpetua"/>
              </a:rPr>
              <a:t>and </a:t>
            </a:r>
            <a:r>
              <a:rPr sz="2200" spc="5" dirty="0">
                <a:latin typeface="Perpetua"/>
                <a:cs typeface="Perpetua"/>
              </a:rPr>
              <a:t>returns </a:t>
            </a:r>
            <a:r>
              <a:rPr sz="2200" dirty="0">
                <a:latin typeface="Perpetua"/>
                <a:cs typeface="Perpetua"/>
              </a:rPr>
              <a:t>of the  </a:t>
            </a:r>
            <a:r>
              <a:rPr sz="2200" spc="5" dirty="0">
                <a:latin typeface="Perpetua"/>
                <a:cs typeface="Perpetua"/>
              </a:rPr>
              <a:t>first </a:t>
            </a:r>
            <a:r>
              <a:rPr sz="2200" spc="-30" dirty="0">
                <a:latin typeface="Perpetua"/>
                <a:cs typeface="Perpetua"/>
              </a:rPr>
              <a:t>day </a:t>
            </a:r>
            <a:r>
              <a:rPr sz="2200" dirty="0">
                <a:latin typeface="Perpetua"/>
                <a:cs typeface="Perpetua"/>
              </a:rPr>
              <a:t>of</a:t>
            </a:r>
            <a:r>
              <a:rPr sz="2200" spc="30" dirty="0">
                <a:latin typeface="Perpetua"/>
                <a:cs typeface="Perpetua"/>
              </a:rPr>
              <a:t> </a:t>
            </a:r>
            <a:r>
              <a:rPr sz="2200" spc="-30" dirty="0">
                <a:latin typeface="Perpetua"/>
                <a:cs typeface="Perpetua"/>
              </a:rPr>
              <a:t>listing.</a:t>
            </a:r>
            <a:endParaRPr sz="2200" dirty="0">
              <a:latin typeface="Perpetua"/>
              <a:cs typeface="Perpetua"/>
            </a:endParaRPr>
          </a:p>
          <a:p>
            <a:pPr marL="561340" lvl="1" indent="-228600" algn="just">
              <a:lnSpc>
                <a:spcPct val="100000"/>
              </a:lnSpc>
              <a:spcBef>
                <a:spcPts val="8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sz="2200" spc="-5" dirty="0">
                <a:latin typeface="Perpetua"/>
                <a:cs typeface="Perpetua"/>
              </a:rPr>
              <a:t>Comment </a:t>
            </a:r>
            <a:r>
              <a:rPr sz="2200" dirty="0">
                <a:latin typeface="Perpetua"/>
                <a:cs typeface="Perpetua"/>
              </a:rPr>
              <a:t>on usefulness of this</a:t>
            </a:r>
            <a:r>
              <a:rPr sz="2200" spc="5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correlation.</a:t>
            </a:r>
            <a:endParaRPr sz="22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01929"/>
            <a:ext cx="4571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Understanding</a:t>
            </a:r>
            <a:r>
              <a:rPr sz="3600" spc="-4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p-values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39" y="1430781"/>
            <a:ext cx="8764270" cy="490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885" marR="996950" indent="-274320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350520" algn="l"/>
              </a:tabLst>
            </a:pPr>
            <a:r>
              <a:rPr sz="2800" spc="-5" dirty="0">
                <a:latin typeface="Perpetua"/>
                <a:cs typeface="Perpetua"/>
              </a:rPr>
              <a:t>Quantifies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extent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5" dirty="0">
                <a:latin typeface="Perpetua"/>
                <a:cs typeface="Perpetua"/>
              </a:rPr>
              <a:t>which </a:t>
            </a:r>
            <a:r>
              <a:rPr sz="2800" dirty="0">
                <a:latin typeface="Perpetua"/>
                <a:cs typeface="Perpetua"/>
              </a:rPr>
              <a:t>the sample </a:t>
            </a:r>
            <a:r>
              <a:rPr sz="2800" spc="-10" dirty="0">
                <a:latin typeface="Perpetua"/>
                <a:cs typeface="Perpetua"/>
              </a:rPr>
              <a:t>data </a:t>
            </a:r>
            <a:r>
              <a:rPr sz="2800" spc="10" dirty="0">
                <a:latin typeface="Perpetua"/>
                <a:cs typeface="Perpetua"/>
              </a:rPr>
              <a:t>support </a:t>
            </a:r>
            <a:r>
              <a:rPr sz="2800" dirty="0">
                <a:latin typeface="Perpetua"/>
                <a:cs typeface="Perpetua"/>
              </a:rPr>
              <a:t>or  contradict the claim </a:t>
            </a:r>
            <a:r>
              <a:rPr sz="2800" spc="-10" dirty="0">
                <a:latin typeface="Perpetua"/>
                <a:cs typeface="Perpetua"/>
              </a:rPr>
              <a:t>stated </a:t>
            </a:r>
            <a:r>
              <a:rPr sz="2800" dirty="0">
                <a:latin typeface="Perpetua"/>
                <a:cs typeface="Perpetua"/>
              </a:rPr>
              <a:t>in the</a:t>
            </a:r>
            <a:r>
              <a:rPr sz="2800" spc="-8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H</a:t>
            </a:r>
            <a:r>
              <a:rPr sz="2775" spc="-15" baseline="-21021" dirty="0">
                <a:latin typeface="Perpetua"/>
                <a:cs typeface="Perpetua"/>
              </a:rPr>
              <a:t>0</a:t>
            </a:r>
            <a:endParaRPr sz="2775" baseline="-21021" dirty="0">
              <a:latin typeface="Perpetua"/>
              <a:cs typeface="Perpetua"/>
            </a:endParaRPr>
          </a:p>
          <a:p>
            <a:pPr marL="807720" lvl="1" indent="-274320">
              <a:spcBef>
                <a:spcPts val="9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350520" algn="l"/>
              </a:tabLst>
            </a:pPr>
            <a:r>
              <a:rPr sz="2800" spc="-5" dirty="0">
                <a:latin typeface="Perpetua"/>
                <a:cs typeface="Perpetua"/>
              </a:rPr>
              <a:t>Probability </a:t>
            </a:r>
            <a:r>
              <a:rPr sz="2800" spc="-10" dirty="0">
                <a:latin typeface="Perpetua"/>
                <a:cs typeface="Perpetua"/>
              </a:rPr>
              <a:t>that </a:t>
            </a:r>
            <a:r>
              <a:rPr sz="2800" dirty="0">
                <a:latin typeface="Perpetua"/>
                <a:cs typeface="Perpetua"/>
              </a:rPr>
              <a:t>the null is</a:t>
            </a:r>
            <a:r>
              <a:rPr sz="2800" spc="-7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true.</a:t>
            </a: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F81BC"/>
              </a:buClr>
              <a:buFont typeface="Wingdings 2"/>
              <a:buChar char=""/>
            </a:pPr>
            <a:endParaRPr sz="3350" dirty="0">
              <a:latin typeface="Perpetua"/>
              <a:cs typeface="Perpetua"/>
            </a:endParaRPr>
          </a:p>
          <a:p>
            <a:pPr marL="349885" marR="650875" indent="-274320">
              <a:lnSpc>
                <a:spcPct val="80000"/>
              </a:lnSpc>
              <a:buClr>
                <a:srgbClr val="4F81BC"/>
              </a:buClr>
              <a:buSzPct val="83928"/>
              <a:buFont typeface="Wingdings 2"/>
              <a:buChar char=""/>
              <a:tabLst>
                <a:tab pos="350520" algn="l"/>
              </a:tabLst>
            </a:pPr>
            <a:r>
              <a:rPr sz="2800" dirty="0">
                <a:latin typeface="Perpetua"/>
                <a:cs typeface="Perpetua"/>
              </a:rPr>
              <a:t>The smaller the </a:t>
            </a:r>
            <a:r>
              <a:rPr sz="2800" spc="-15" dirty="0">
                <a:latin typeface="Perpetua"/>
                <a:cs typeface="Perpetua"/>
              </a:rPr>
              <a:t>p-value, </a:t>
            </a:r>
            <a:r>
              <a:rPr sz="2800" spc="-5" dirty="0">
                <a:latin typeface="Perpetua"/>
                <a:cs typeface="Perpetua"/>
              </a:rPr>
              <a:t>the </a:t>
            </a:r>
            <a:r>
              <a:rPr sz="2800" spc="-15" dirty="0">
                <a:latin typeface="Perpetua"/>
                <a:cs typeface="Perpetua"/>
              </a:rPr>
              <a:t>more </a:t>
            </a:r>
            <a:r>
              <a:rPr sz="2800" spc="-5" dirty="0">
                <a:latin typeface="Perpetua"/>
                <a:cs typeface="Perpetua"/>
              </a:rPr>
              <a:t>convincing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evidence</a:t>
            </a:r>
            <a:r>
              <a:rPr sz="2800" spc="-204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is  </a:t>
            </a:r>
            <a:r>
              <a:rPr sz="2800" spc="-5" dirty="0">
                <a:latin typeface="Perpetua"/>
                <a:cs typeface="Perpetua"/>
              </a:rPr>
              <a:t>against </a:t>
            </a:r>
            <a:r>
              <a:rPr sz="2800" dirty="0">
                <a:latin typeface="Perpetua"/>
                <a:cs typeface="Perpetua"/>
              </a:rPr>
              <a:t>the null</a:t>
            </a:r>
            <a:r>
              <a:rPr sz="2800" spc="-4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hypothesis</a:t>
            </a:r>
            <a:endParaRPr sz="28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4F81BC"/>
              </a:buClr>
              <a:buFont typeface="Wingdings 2"/>
              <a:buChar char=""/>
            </a:pPr>
            <a:endParaRPr sz="2600" dirty="0">
              <a:latin typeface="Perpetua"/>
              <a:cs typeface="Perpetua"/>
            </a:endParaRPr>
          </a:p>
          <a:p>
            <a:pPr marL="350520" indent="-274320">
              <a:lnSpc>
                <a:spcPct val="100000"/>
              </a:lnSpc>
              <a:buClr>
                <a:srgbClr val="4F81BC"/>
              </a:buClr>
              <a:buSzPct val="83928"/>
              <a:buFont typeface="Wingdings 2"/>
              <a:buChar char=""/>
              <a:tabLst>
                <a:tab pos="350520" algn="l"/>
              </a:tabLst>
            </a:pPr>
            <a:r>
              <a:rPr sz="2800" spc="-5" dirty="0">
                <a:latin typeface="Perpetua"/>
                <a:cs typeface="Perpetua"/>
              </a:rPr>
              <a:t>Probability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getting </a:t>
            </a:r>
            <a:r>
              <a:rPr sz="2800" dirty="0">
                <a:latin typeface="Perpetua"/>
                <a:cs typeface="Perpetua"/>
              </a:rPr>
              <a:t>a </a:t>
            </a:r>
            <a:r>
              <a:rPr sz="2800" spc="-5" dirty="0">
                <a:latin typeface="Perpetua"/>
                <a:cs typeface="Perpetua"/>
              </a:rPr>
              <a:t>statistic </a:t>
            </a:r>
            <a:r>
              <a:rPr sz="2800" spc="-10" dirty="0">
                <a:latin typeface="Perpetua"/>
                <a:cs typeface="Perpetua"/>
              </a:rPr>
              <a:t>that </a:t>
            </a:r>
            <a:r>
              <a:rPr sz="2800" dirty="0">
                <a:latin typeface="Perpetua"/>
                <a:cs typeface="Perpetua"/>
              </a:rPr>
              <a:t>is </a:t>
            </a:r>
            <a:r>
              <a:rPr sz="2800" spc="-10" dirty="0">
                <a:latin typeface="Perpetua"/>
                <a:cs typeface="Perpetua"/>
              </a:rPr>
              <a:t>more </a:t>
            </a:r>
            <a:r>
              <a:rPr sz="2800" spc="-5" dirty="0">
                <a:latin typeface="Perpetua"/>
                <a:cs typeface="Perpetua"/>
              </a:rPr>
              <a:t>extreme </a:t>
            </a:r>
            <a:r>
              <a:rPr sz="2800" dirty="0">
                <a:latin typeface="Perpetua"/>
                <a:cs typeface="Perpetua"/>
              </a:rPr>
              <a:t>under</a:t>
            </a:r>
            <a:r>
              <a:rPr sz="2800" spc="-10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H</a:t>
            </a:r>
            <a:r>
              <a:rPr sz="2775" baseline="-21021" dirty="0">
                <a:latin typeface="Perpetua"/>
                <a:cs typeface="Perpetua"/>
              </a:rPr>
              <a:t>0</a:t>
            </a:r>
          </a:p>
          <a:p>
            <a:pPr>
              <a:lnSpc>
                <a:spcPct val="100000"/>
              </a:lnSpc>
              <a:buClr>
                <a:srgbClr val="4F81BC"/>
              </a:buClr>
              <a:buFont typeface="Wingdings 2"/>
              <a:buChar char=""/>
            </a:pPr>
            <a:endParaRPr sz="3600" dirty="0">
              <a:latin typeface="Perpetua"/>
              <a:cs typeface="Perpetua"/>
            </a:endParaRPr>
          </a:p>
          <a:p>
            <a:pPr marL="349885" marR="17780" indent="-274320">
              <a:lnSpc>
                <a:spcPts val="2690"/>
              </a:lnSpc>
              <a:spcBef>
                <a:spcPts val="2130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350520" algn="l"/>
              </a:tabLst>
            </a:pPr>
            <a:r>
              <a:rPr sz="2800" dirty="0">
                <a:latin typeface="Perpetua"/>
                <a:cs typeface="Perpetua"/>
              </a:rPr>
              <a:t>If </a:t>
            </a:r>
            <a:r>
              <a:rPr sz="2800" spc="-10" dirty="0">
                <a:latin typeface="Perpetua"/>
                <a:cs typeface="Perpetua"/>
              </a:rPr>
              <a:t>p-value </a:t>
            </a:r>
            <a:r>
              <a:rPr sz="2800" dirty="0">
                <a:latin typeface="Perpetua"/>
                <a:cs typeface="Perpetua"/>
              </a:rPr>
              <a:t>is </a:t>
            </a:r>
            <a:r>
              <a:rPr sz="2800" spc="-5" dirty="0">
                <a:latin typeface="Perpetua"/>
                <a:cs typeface="Perpetua"/>
              </a:rPr>
              <a:t>less than </a:t>
            </a:r>
            <a:r>
              <a:rPr sz="2800" dirty="0">
                <a:latin typeface="Perpetua"/>
                <a:cs typeface="Perpetua"/>
              </a:rPr>
              <a:t>0.05 </a:t>
            </a:r>
            <a:r>
              <a:rPr sz="2800" spc="-10" dirty="0">
                <a:latin typeface="Perpetua"/>
                <a:cs typeface="Perpetua"/>
              </a:rPr>
              <a:t>[t-stat </a:t>
            </a:r>
            <a:r>
              <a:rPr sz="2800" dirty="0">
                <a:latin typeface="Perpetua"/>
                <a:cs typeface="Perpetua"/>
              </a:rPr>
              <a:t>is </a:t>
            </a:r>
            <a:r>
              <a:rPr sz="2800" spc="-15" dirty="0">
                <a:latin typeface="Perpetua"/>
                <a:cs typeface="Perpetua"/>
              </a:rPr>
              <a:t>approx. </a:t>
            </a:r>
            <a:r>
              <a:rPr sz="2800" dirty="0">
                <a:latin typeface="Perpetua"/>
                <a:cs typeface="Perpetua"/>
              </a:rPr>
              <a:t>2] then </a:t>
            </a:r>
            <a:r>
              <a:rPr sz="2800" spc="-15" dirty="0">
                <a:latin typeface="Perpetua"/>
                <a:cs typeface="Perpetua"/>
              </a:rPr>
              <a:t>you </a:t>
            </a:r>
            <a:r>
              <a:rPr sz="2800" dirty="0">
                <a:latin typeface="Perpetua"/>
                <a:cs typeface="Perpetua"/>
              </a:rPr>
              <a:t>will</a:t>
            </a:r>
            <a:r>
              <a:rPr sz="2800" spc="-11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reject  </a:t>
            </a:r>
            <a:r>
              <a:rPr sz="2800" dirty="0">
                <a:latin typeface="Perpetua"/>
                <a:cs typeface="Perpetua"/>
              </a:rPr>
              <a:t>Null</a:t>
            </a:r>
            <a:r>
              <a:rPr sz="2800" spc="-5" dirty="0">
                <a:latin typeface="Perpetua"/>
                <a:cs typeface="Perpetua"/>
              </a:rPr>
              <a:t> </a:t>
            </a:r>
            <a:r>
              <a:rPr sz="2800" spc="-15" dirty="0">
                <a:latin typeface="Perpetua"/>
                <a:cs typeface="Perpetua"/>
              </a:rPr>
              <a:t>hypothesis.</a:t>
            </a:r>
            <a:endParaRPr sz="28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887" y="167131"/>
            <a:ext cx="33134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>
                <a:solidFill>
                  <a:srgbClr val="1F487C"/>
                </a:solidFill>
                <a:latin typeface="Franklin Gothic Book"/>
                <a:cs typeface="Franklin Gothic Book"/>
              </a:rPr>
              <a:t>Why</a:t>
            </a:r>
            <a:r>
              <a:rPr sz="3600" spc="-8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Regression?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887" y="823721"/>
            <a:ext cx="8681720" cy="7422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3200" dirty="0">
                <a:latin typeface="Perpetua"/>
                <a:cs typeface="Perpetua"/>
              </a:rPr>
              <a:t>Hypothesis </a:t>
            </a:r>
            <a:r>
              <a:rPr sz="3200" spc="-45" dirty="0">
                <a:latin typeface="Perpetua"/>
                <a:cs typeface="Perpetua"/>
              </a:rPr>
              <a:t>Testing </a:t>
            </a:r>
            <a:r>
              <a:rPr sz="3200" dirty="0">
                <a:latin typeface="Perpetua"/>
                <a:cs typeface="Perpetua"/>
              </a:rPr>
              <a:t>just </a:t>
            </a:r>
            <a:r>
              <a:rPr sz="3200" spc="-5" dirty="0">
                <a:latin typeface="Perpetua"/>
                <a:cs typeface="Perpetua"/>
              </a:rPr>
              <a:t>concludes </a:t>
            </a:r>
            <a:r>
              <a:rPr sz="3200" dirty="0">
                <a:latin typeface="Perpetua"/>
                <a:cs typeface="Perpetua"/>
              </a:rPr>
              <a:t>Null is </a:t>
            </a:r>
            <a:r>
              <a:rPr sz="3200" spc="-5" dirty="0">
                <a:latin typeface="Perpetua"/>
                <a:cs typeface="Perpetua"/>
              </a:rPr>
              <a:t>accepted </a:t>
            </a:r>
            <a:r>
              <a:rPr sz="3200" dirty="0">
                <a:latin typeface="Perpetua"/>
                <a:cs typeface="Perpetua"/>
              </a:rPr>
              <a:t>or</a:t>
            </a:r>
            <a:r>
              <a:rPr sz="3200" spc="-300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rejected….don’t</a:t>
            </a:r>
            <a:r>
              <a:rPr lang="en-IN" sz="3200" spc="-10" dirty="0">
                <a:latin typeface="Perpetua"/>
                <a:cs typeface="Perpetua"/>
              </a:rPr>
              <a:t> </a:t>
            </a:r>
            <a:r>
              <a:rPr sz="3200" dirty="0">
                <a:latin typeface="Perpetua"/>
                <a:cs typeface="Perpetua"/>
              </a:rPr>
              <a:t>comment on the </a:t>
            </a:r>
            <a:r>
              <a:rPr sz="3200" spc="-5" dirty="0">
                <a:latin typeface="Perpetua"/>
                <a:cs typeface="Perpetua"/>
              </a:rPr>
              <a:t>reasons </a:t>
            </a:r>
            <a:r>
              <a:rPr sz="3200" dirty="0">
                <a:latin typeface="Perpetua"/>
                <a:cs typeface="Perpetua"/>
              </a:rPr>
              <a:t>or </a:t>
            </a:r>
            <a:r>
              <a:rPr sz="3200" spc="-5" dirty="0">
                <a:latin typeface="Perpetua"/>
                <a:cs typeface="Perpetua"/>
              </a:rPr>
              <a:t>source </a:t>
            </a:r>
            <a:r>
              <a:rPr sz="3200" dirty="0">
                <a:latin typeface="Perpetua"/>
                <a:cs typeface="Perpetua"/>
              </a:rPr>
              <a:t>of the</a:t>
            </a:r>
            <a:r>
              <a:rPr sz="3200" spc="-40" dirty="0">
                <a:latin typeface="Perpetua"/>
                <a:cs typeface="Perpetua"/>
              </a:rPr>
              <a:t> </a:t>
            </a:r>
            <a:r>
              <a:rPr sz="3200" spc="-10" dirty="0">
                <a:latin typeface="Perpetua"/>
                <a:cs typeface="Perpetua"/>
              </a:rPr>
              <a:t>difference.</a:t>
            </a:r>
            <a:endParaRPr lang="en-US" sz="3200" spc="-1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IN" spc="-1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n-IN" sz="2800" dirty="0">
                <a:latin typeface="Perpetua"/>
                <a:cs typeface="Perpetua"/>
              </a:rPr>
              <a:t>Regression</a:t>
            </a:r>
            <a:r>
              <a:rPr lang="en-IN" sz="2800" spc="-190" dirty="0">
                <a:latin typeface="Perpetua"/>
                <a:cs typeface="Perpetua"/>
              </a:rPr>
              <a:t> </a:t>
            </a:r>
            <a:r>
              <a:rPr lang="en-IN" sz="2800" spc="-10" dirty="0">
                <a:latin typeface="Perpetua"/>
                <a:cs typeface="Perpetua"/>
              </a:rPr>
              <a:t>Analysis</a:t>
            </a:r>
            <a:endParaRPr lang="en-IN" sz="2800" dirty="0">
              <a:latin typeface="Perpetua"/>
              <a:cs typeface="Perpetua"/>
            </a:endParaRPr>
          </a:p>
          <a:p>
            <a:pPr marL="561340" marR="424180" lvl="1" indent="-228600">
              <a:lnSpc>
                <a:spcPct val="100000"/>
              </a:lnSpc>
              <a:spcBef>
                <a:spcPts val="430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lang="en-IN" sz="2800" dirty="0">
                <a:latin typeface="Perpetua"/>
                <a:cs typeface="Perpetua"/>
              </a:rPr>
              <a:t>Is </a:t>
            </a:r>
            <a:r>
              <a:rPr lang="en-IN" sz="2800" spc="5" dirty="0">
                <a:latin typeface="Perpetua"/>
                <a:cs typeface="Perpetua"/>
              </a:rPr>
              <a:t>concerned </a:t>
            </a:r>
            <a:r>
              <a:rPr lang="en-IN" sz="2800" dirty="0">
                <a:latin typeface="Perpetua"/>
                <a:cs typeface="Perpetua"/>
              </a:rPr>
              <a:t>with describing </a:t>
            </a:r>
            <a:r>
              <a:rPr lang="en-IN" sz="2800" spc="-5" dirty="0">
                <a:latin typeface="Perpetua"/>
                <a:cs typeface="Perpetua"/>
              </a:rPr>
              <a:t>and </a:t>
            </a:r>
            <a:r>
              <a:rPr lang="en-IN" sz="2800" spc="-15" dirty="0">
                <a:latin typeface="Perpetua"/>
                <a:cs typeface="Perpetua"/>
              </a:rPr>
              <a:t>evaluating </a:t>
            </a:r>
            <a:r>
              <a:rPr lang="en-IN" sz="2800" dirty="0">
                <a:latin typeface="Perpetua"/>
                <a:cs typeface="Perpetua"/>
              </a:rPr>
              <a:t>the </a:t>
            </a:r>
            <a:r>
              <a:rPr lang="en-IN" sz="2800" spc="-5" dirty="0">
                <a:latin typeface="Perpetua"/>
                <a:cs typeface="Perpetua"/>
              </a:rPr>
              <a:t>relationship </a:t>
            </a:r>
            <a:r>
              <a:rPr lang="en-IN" sz="2800" spc="-15" dirty="0">
                <a:latin typeface="Perpetua"/>
                <a:cs typeface="Perpetua"/>
              </a:rPr>
              <a:t>between </a:t>
            </a:r>
            <a:r>
              <a:rPr lang="en-IN" sz="2800" dirty="0">
                <a:latin typeface="Perpetua"/>
                <a:cs typeface="Perpetua"/>
              </a:rPr>
              <a:t>a </a:t>
            </a:r>
            <a:r>
              <a:rPr lang="en-IN" sz="2800" spc="-5" dirty="0">
                <a:latin typeface="Perpetua"/>
                <a:cs typeface="Perpetua"/>
              </a:rPr>
              <a:t>given  </a:t>
            </a:r>
            <a:r>
              <a:rPr lang="en-IN" sz="2800" spc="-10" dirty="0">
                <a:latin typeface="Perpetua"/>
                <a:cs typeface="Perpetua"/>
              </a:rPr>
              <a:t>variable </a:t>
            </a:r>
            <a:r>
              <a:rPr lang="en-IN" sz="2800" spc="-5" dirty="0">
                <a:latin typeface="Perpetua"/>
                <a:cs typeface="Perpetua"/>
              </a:rPr>
              <a:t>and </a:t>
            </a:r>
            <a:r>
              <a:rPr lang="en-IN" sz="2800" dirty="0">
                <a:latin typeface="Perpetua"/>
                <a:cs typeface="Perpetua"/>
              </a:rPr>
              <a:t>one or </a:t>
            </a:r>
            <a:r>
              <a:rPr lang="en-IN" sz="2800" spc="-10" dirty="0">
                <a:latin typeface="Perpetua"/>
                <a:cs typeface="Perpetua"/>
              </a:rPr>
              <a:t>more </a:t>
            </a:r>
            <a:r>
              <a:rPr lang="en-IN" sz="2800" dirty="0">
                <a:latin typeface="Perpetua"/>
                <a:cs typeface="Perpetua"/>
              </a:rPr>
              <a:t>other</a:t>
            </a:r>
            <a:r>
              <a:rPr lang="en-IN" sz="2800" spc="35" dirty="0">
                <a:latin typeface="Perpetua"/>
                <a:cs typeface="Perpetua"/>
              </a:rPr>
              <a:t> </a:t>
            </a:r>
            <a:r>
              <a:rPr lang="en-IN" sz="2800" spc="-10" dirty="0">
                <a:latin typeface="Perpetua"/>
                <a:cs typeface="Perpetua"/>
              </a:rPr>
              <a:t>variables.</a:t>
            </a:r>
            <a:endParaRPr lang="en-IN" sz="2800" dirty="0">
              <a:latin typeface="Perpetua"/>
              <a:cs typeface="Perpetua"/>
            </a:endParaRPr>
          </a:p>
          <a:p>
            <a:pPr marL="561340" marR="196850" lvl="1" indent="-228600">
              <a:lnSpc>
                <a:spcPct val="100000"/>
              </a:lnSpc>
              <a:spcBef>
                <a:spcPts val="40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lang="en-IN" sz="2800" dirty="0">
                <a:latin typeface="Perpetua"/>
                <a:cs typeface="Perpetua"/>
              </a:rPr>
              <a:t>Is </a:t>
            </a:r>
            <a:r>
              <a:rPr lang="en-IN" sz="2800" spc="-5" dirty="0">
                <a:latin typeface="Perpetua"/>
                <a:cs typeface="Perpetua"/>
              </a:rPr>
              <a:t>an attempt </a:t>
            </a:r>
            <a:r>
              <a:rPr lang="en-IN" sz="2800" dirty="0">
                <a:latin typeface="Perpetua"/>
                <a:cs typeface="Perpetua"/>
              </a:rPr>
              <a:t>to explain </a:t>
            </a:r>
            <a:r>
              <a:rPr lang="en-IN" sz="2800" spc="-15" dirty="0">
                <a:latin typeface="Perpetua"/>
                <a:cs typeface="Perpetua"/>
              </a:rPr>
              <a:t>movements </a:t>
            </a:r>
            <a:r>
              <a:rPr lang="en-IN" sz="2800" dirty="0">
                <a:latin typeface="Perpetua"/>
                <a:cs typeface="Perpetua"/>
              </a:rPr>
              <a:t>in a </a:t>
            </a:r>
            <a:r>
              <a:rPr lang="en-IN" sz="2800" spc="-10" dirty="0">
                <a:latin typeface="Perpetua"/>
                <a:cs typeface="Perpetua"/>
              </a:rPr>
              <a:t>variable </a:t>
            </a:r>
            <a:r>
              <a:rPr lang="en-IN" sz="2800" spc="-25" dirty="0">
                <a:latin typeface="Perpetua"/>
                <a:cs typeface="Perpetua"/>
              </a:rPr>
              <a:t>by </a:t>
            </a:r>
            <a:r>
              <a:rPr lang="en-IN" sz="2800" spc="-10" dirty="0">
                <a:latin typeface="Perpetua"/>
                <a:cs typeface="Perpetua"/>
              </a:rPr>
              <a:t>reference </a:t>
            </a:r>
            <a:r>
              <a:rPr lang="en-IN" sz="2800" dirty="0">
                <a:latin typeface="Perpetua"/>
                <a:cs typeface="Perpetua"/>
              </a:rPr>
              <a:t>to </a:t>
            </a:r>
            <a:r>
              <a:rPr lang="en-IN" sz="2800" spc="-15" dirty="0">
                <a:latin typeface="Perpetua"/>
                <a:cs typeface="Perpetua"/>
              </a:rPr>
              <a:t>movements </a:t>
            </a:r>
            <a:r>
              <a:rPr lang="en-IN" sz="2800" dirty="0">
                <a:latin typeface="Perpetua"/>
                <a:cs typeface="Perpetua"/>
              </a:rPr>
              <a:t>in  one or </a:t>
            </a:r>
            <a:r>
              <a:rPr lang="en-IN" sz="2800" spc="-10" dirty="0">
                <a:latin typeface="Perpetua"/>
                <a:cs typeface="Perpetua"/>
              </a:rPr>
              <a:t>more</a:t>
            </a:r>
            <a:r>
              <a:rPr lang="en-IN" sz="2800" spc="15" dirty="0">
                <a:latin typeface="Perpetua"/>
                <a:cs typeface="Perpetua"/>
              </a:rPr>
              <a:t> </a:t>
            </a:r>
            <a:r>
              <a:rPr lang="en-IN" sz="2800" spc="-10" dirty="0">
                <a:latin typeface="Perpetua"/>
                <a:cs typeface="Perpetua"/>
              </a:rPr>
              <a:t>variables.</a:t>
            </a:r>
            <a:endParaRPr lang="en-IN" sz="28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39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</a:tabLst>
            </a:pPr>
            <a:r>
              <a:rPr lang="en-IN" sz="2800" spc="-5" dirty="0">
                <a:latin typeface="Perpetua"/>
                <a:cs typeface="Perpetua"/>
              </a:rPr>
              <a:t>Estimating and/or predicting </a:t>
            </a:r>
            <a:r>
              <a:rPr lang="en-IN" sz="2800" dirty="0">
                <a:latin typeface="Perpetua"/>
                <a:cs typeface="Perpetua"/>
              </a:rPr>
              <a:t>the </a:t>
            </a:r>
            <a:r>
              <a:rPr lang="en-IN" sz="2800" i="1" spc="-5" dirty="0">
                <a:latin typeface="Perpetua"/>
                <a:cs typeface="Perpetua"/>
              </a:rPr>
              <a:t>(population) mean or </a:t>
            </a:r>
            <a:r>
              <a:rPr lang="en-IN" sz="2800" i="1" spc="-40" dirty="0">
                <a:latin typeface="Perpetua"/>
                <a:cs typeface="Perpetua"/>
              </a:rPr>
              <a:t>average </a:t>
            </a:r>
            <a:r>
              <a:rPr lang="en-IN" sz="2800" i="1" spc="-15" dirty="0">
                <a:latin typeface="Perpetua"/>
                <a:cs typeface="Perpetua"/>
              </a:rPr>
              <a:t>value </a:t>
            </a:r>
            <a:r>
              <a:rPr lang="en-IN" sz="2800" i="1" spc="-5" dirty="0">
                <a:latin typeface="Perpetua"/>
                <a:cs typeface="Perpetua"/>
              </a:rPr>
              <a:t>of</a:t>
            </a:r>
            <a:r>
              <a:rPr lang="en-IN" sz="2800" i="1" spc="80" dirty="0">
                <a:latin typeface="Perpetua"/>
                <a:cs typeface="Perpetua"/>
              </a:rPr>
              <a:t> </a:t>
            </a:r>
            <a:r>
              <a:rPr lang="en-IN" sz="2800" i="1" dirty="0">
                <a:latin typeface="Perpetua"/>
                <a:cs typeface="Perpetua"/>
              </a:rPr>
              <a:t>the</a:t>
            </a:r>
            <a:endParaRPr lang="en-IN" sz="2800" dirty="0">
              <a:latin typeface="Perpetua"/>
              <a:cs typeface="Perpetua"/>
            </a:endParaRPr>
          </a:p>
          <a:p>
            <a:pPr marL="561340">
              <a:lnSpc>
                <a:spcPct val="100000"/>
              </a:lnSpc>
            </a:pPr>
            <a:r>
              <a:rPr lang="en-IN" sz="2800" spc="-5" dirty="0">
                <a:latin typeface="Perpetua"/>
                <a:cs typeface="Perpetua"/>
              </a:rPr>
              <a:t>dependent </a:t>
            </a:r>
            <a:r>
              <a:rPr lang="en-IN" sz="2800" spc="-10" dirty="0">
                <a:latin typeface="Perpetua"/>
                <a:cs typeface="Perpetua"/>
              </a:rPr>
              <a:t>variable </a:t>
            </a:r>
            <a:r>
              <a:rPr lang="en-IN" sz="2800" spc="-5" dirty="0">
                <a:latin typeface="Perpetua"/>
                <a:cs typeface="Perpetua"/>
              </a:rPr>
              <a:t>on the </a:t>
            </a:r>
            <a:r>
              <a:rPr lang="en-IN" sz="2800" dirty="0">
                <a:latin typeface="Perpetua"/>
                <a:cs typeface="Perpetua"/>
              </a:rPr>
              <a:t>basis </a:t>
            </a:r>
            <a:r>
              <a:rPr lang="en-IN" sz="2800" spc="-5" dirty="0">
                <a:latin typeface="Perpetua"/>
                <a:cs typeface="Perpetua"/>
              </a:rPr>
              <a:t>of the </a:t>
            </a:r>
            <a:r>
              <a:rPr lang="en-IN" sz="2800" i="1" spc="-10" dirty="0">
                <a:latin typeface="Perpetua"/>
                <a:cs typeface="Perpetua"/>
              </a:rPr>
              <a:t>known </a:t>
            </a:r>
            <a:r>
              <a:rPr lang="en-IN" sz="2800" i="1" spc="-5" dirty="0">
                <a:latin typeface="Perpetua"/>
                <a:cs typeface="Perpetua"/>
              </a:rPr>
              <a:t>or </a:t>
            </a:r>
            <a:r>
              <a:rPr lang="en-IN" sz="2800" i="1" spc="-10" dirty="0">
                <a:latin typeface="Perpetua"/>
                <a:cs typeface="Perpetua"/>
              </a:rPr>
              <a:t>fixed </a:t>
            </a:r>
            <a:r>
              <a:rPr lang="en-IN" sz="2800" i="1" spc="-15" dirty="0">
                <a:latin typeface="Perpetua"/>
                <a:cs typeface="Perpetua"/>
              </a:rPr>
              <a:t>values </a:t>
            </a:r>
            <a:r>
              <a:rPr lang="en-IN" sz="2800" i="1" spc="-5" dirty="0">
                <a:latin typeface="Perpetua"/>
                <a:cs typeface="Perpetua"/>
              </a:rPr>
              <a:t>of </a:t>
            </a:r>
            <a:r>
              <a:rPr lang="en-IN" sz="2800" spc="-5" dirty="0">
                <a:latin typeface="Perpetua"/>
                <a:cs typeface="Perpetua"/>
              </a:rPr>
              <a:t>independent</a:t>
            </a:r>
            <a:r>
              <a:rPr lang="en-IN" sz="2800" spc="85" dirty="0">
                <a:latin typeface="Perpetua"/>
                <a:cs typeface="Perpetua"/>
              </a:rPr>
              <a:t> </a:t>
            </a:r>
            <a:r>
              <a:rPr lang="en-IN" sz="2800" spc="-10" dirty="0">
                <a:latin typeface="Perpetua"/>
                <a:cs typeface="Perpetua"/>
              </a:rPr>
              <a:t>variables</a:t>
            </a:r>
            <a:endParaRPr sz="3200" dirty="0">
              <a:latin typeface="Perpetua"/>
              <a:cs typeface="Perpetua"/>
            </a:endParaRPr>
          </a:p>
          <a:p>
            <a:pPr marL="561340" marR="55880" lvl="1" indent="-228600">
              <a:lnSpc>
                <a:spcPct val="100000"/>
              </a:lnSpc>
              <a:spcBef>
                <a:spcPts val="42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  <a:tab pos="3254375" algn="l"/>
                <a:tab pos="4467225" algn="l"/>
              </a:tabLst>
            </a:pPr>
            <a:endParaRPr lang="en-IN" sz="2800" spc="-5" dirty="0">
              <a:latin typeface="Perpetua"/>
              <a:cs typeface="Perpetua"/>
            </a:endParaRPr>
          </a:p>
          <a:p>
            <a:pPr marL="561340" marR="55880" lvl="1" indent="-228600">
              <a:lnSpc>
                <a:spcPct val="100000"/>
              </a:lnSpc>
              <a:spcBef>
                <a:spcPts val="425"/>
              </a:spcBef>
              <a:buClr>
                <a:srgbClr val="C0504D"/>
              </a:buClr>
              <a:buSzPct val="84090"/>
              <a:buFont typeface="Wingdings 2"/>
              <a:buChar char=""/>
              <a:tabLst>
                <a:tab pos="561340" algn="l"/>
                <a:tab pos="3254375" algn="l"/>
                <a:tab pos="4467225" algn="l"/>
              </a:tabLst>
            </a:pPr>
            <a:endParaRPr sz="22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887" y="167131"/>
            <a:ext cx="33134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>
                <a:solidFill>
                  <a:srgbClr val="1F487C"/>
                </a:solidFill>
                <a:latin typeface="Franklin Gothic Book"/>
                <a:cs typeface="Franklin Gothic Book"/>
              </a:rPr>
              <a:t>Why</a:t>
            </a:r>
            <a:r>
              <a:rPr sz="3600" spc="-8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Regression?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887" y="823721"/>
            <a:ext cx="8681720" cy="4937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800" spc="-25" dirty="0">
                <a:latin typeface="Perpetua"/>
                <a:cs typeface="Perpetua"/>
              </a:rPr>
              <a:t>How </a:t>
            </a:r>
            <a:r>
              <a:rPr sz="2800" spc="-5" dirty="0">
                <a:latin typeface="Perpetua"/>
                <a:cs typeface="Perpetua"/>
              </a:rPr>
              <a:t>Asset </a:t>
            </a:r>
            <a:r>
              <a:rPr sz="2800" spc="5" dirty="0">
                <a:latin typeface="Perpetua"/>
                <a:cs typeface="Perpetua"/>
              </a:rPr>
              <a:t>Returns </a:t>
            </a:r>
            <a:r>
              <a:rPr sz="2800" spc="-5" dirty="0">
                <a:latin typeface="Perpetua"/>
                <a:cs typeface="Perpetua"/>
              </a:rPr>
              <a:t>vary </a:t>
            </a:r>
            <a:r>
              <a:rPr sz="2800" dirty="0">
                <a:latin typeface="Perpetua"/>
                <a:cs typeface="Perpetua"/>
              </a:rPr>
              <a:t>with </a:t>
            </a:r>
            <a:r>
              <a:rPr sz="2800" spc="-20" dirty="0">
                <a:latin typeface="Perpetua"/>
                <a:cs typeface="Perpetua"/>
              </a:rPr>
              <a:t>level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10" dirty="0">
                <a:latin typeface="Perpetua"/>
                <a:cs typeface="Perpetua"/>
              </a:rPr>
              <a:t>Market</a:t>
            </a:r>
            <a:r>
              <a:rPr sz="2800" spc="-19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Risk?</a:t>
            </a:r>
            <a:endParaRPr lang="en-US" sz="2800" spc="-5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sz="2800" dirty="0">
              <a:latin typeface="Perpetua"/>
              <a:cs typeface="Perpetua"/>
            </a:endParaRP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n-IN" sz="2800" spc="-25" dirty="0">
                <a:latin typeface="Perpetua"/>
                <a:cs typeface="Perpetua"/>
              </a:rPr>
              <a:t>Is PE or EPS a good predictor of annual returns in a stock?</a:t>
            </a: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2800" spc="-25" dirty="0">
              <a:latin typeface="Perpetua"/>
              <a:cs typeface="Perpetua"/>
            </a:endParaRP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n-US" sz="2800" spc="-25" dirty="0">
                <a:latin typeface="Perpetua"/>
                <a:cs typeface="Perpetua"/>
              </a:rPr>
              <a:t>Does board independence explain the variance in firm’s </a:t>
            </a:r>
            <a:r>
              <a:rPr lang="en-US" sz="2800" spc="-25" dirty="0" err="1">
                <a:latin typeface="Perpetua"/>
                <a:cs typeface="Perpetua"/>
              </a:rPr>
              <a:t>RoE</a:t>
            </a:r>
            <a:r>
              <a:rPr lang="en-US" sz="2800" spc="-25" dirty="0">
                <a:latin typeface="Perpetua"/>
                <a:cs typeface="Perpetua"/>
              </a:rPr>
              <a:t>? </a:t>
            </a: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2800" spc="-25" dirty="0">
              <a:latin typeface="Perpetua"/>
              <a:cs typeface="Perpetua"/>
            </a:endParaRP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n-US" sz="2800" spc="-25" dirty="0">
                <a:latin typeface="Perpetua"/>
                <a:cs typeface="Perpetua"/>
              </a:rPr>
              <a:t>Do women on corporate boards add value to the firm?</a:t>
            </a: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n-US" sz="2800" spc="-25" dirty="0">
              <a:latin typeface="Perpetua"/>
              <a:cs typeface="Perpetua"/>
            </a:endParaRPr>
          </a:p>
          <a:p>
            <a:pPr marL="287020" marR="450215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800" spc="-25" dirty="0">
                <a:latin typeface="Perpetua"/>
                <a:cs typeface="Perpetua"/>
              </a:rPr>
              <a:t>How </a:t>
            </a:r>
            <a:r>
              <a:rPr sz="2800" dirty="0">
                <a:latin typeface="Perpetua"/>
                <a:cs typeface="Perpetua"/>
              </a:rPr>
              <a:t>can </a:t>
            </a:r>
            <a:r>
              <a:rPr sz="2800" spc="-5" dirty="0">
                <a:latin typeface="Perpetua"/>
                <a:cs typeface="Perpetua"/>
              </a:rPr>
              <a:t>one </a:t>
            </a:r>
            <a:r>
              <a:rPr sz="2800" spc="-10" dirty="0">
                <a:latin typeface="Perpetua"/>
                <a:cs typeface="Perpetua"/>
              </a:rPr>
              <a:t>measure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long </a:t>
            </a:r>
            <a:r>
              <a:rPr sz="2800" spc="15" dirty="0">
                <a:latin typeface="Perpetua"/>
                <a:cs typeface="Perpetua"/>
              </a:rPr>
              <a:t>run </a:t>
            </a:r>
            <a:r>
              <a:rPr sz="2800" spc="-5" dirty="0">
                <a:latin typeface="Perpetua"/>
                <a:cs typeface="Perpetua"/>
              </a:rPr>
              <a:t>relationship </a:t>
            </a:r>
            <a:r>
              <a:rPr sz="2800" spc="-15" dirty="0">
                <a:latin typeface="Perpetua"/>
                <a:cs typeface="Perpetua"/>
              </a:rPr>
              <a:t>between </a:t>
            </a:r>
            <a:r>
              <a:rPr sz="2800" spc="5" dirty="0">
                <a:latin typeface="Perpetua"/>
                <a:cs typeface="Perpetua"/>
              </a:rPr>
              <a:t>stock price </a:t>
            </a:r>
            <a:r>
              <a:rPr sz="2800" spc="-5" dirty="0">
                <a:latin typeface="Perpetua"/>
                <a:cs typeface="Perpetua"/>
              </a:rPr>
              <a:t>and  dividends?</a:t>
            </a:r>
            <a:endParaRPr sz="2400" dirty="0">
              <a:latin typeface="Perpetua"/>
              <a:cs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245312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139" y="688848"/>
            <a:ext cx="54508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Simple Regression</a:t>
            </a:r>
            <a:r>
              <a:rPr sz="4000" spc="-9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Model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361440"/>
            <a:ext cx="8395970" cy="29419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Explaining </a:t>
            </a:r>
            <a:r>
              <a:rPr sz="2400" spc="-5" dirty="0">
                <a:latin typeface="Perpetua"/>
                <a:cs typeface="Perpetua"/>
              </a:rPr>
              <a:t>asset </a:t>
            </a:r>
            <a:r>
              <a:rPr sz="2400" spc="5" dirty="0">
                <a:latin typeface="Perpetua"/>
                <a:cs typeface="Perpetua"/>
              </a:rPr>
              <a:t>returns </a:t>
            </a:r>
            <a:r>
              <a:rPr sz="2400" dirty="0">
                <a:latin typeface="Perpetua"/>
                <a:cs typeface="Perpetua"/>
              </a:rPr>
              <a:t>(y) in </a:t>
            </a:r>
            <a:r>
              <a:rPr sz="2400" spc="10" dirty="0">
                <a:latin typeface="Perpetua"/>
                <a:cs typeface="Perpetua"/>
              </a:rPr>
              <a:t>terms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-20" dirty="0">
                <a:latin typeface="Perpetua"/>
                <a:cs typeface="Perpetua"/>
              </a:rPr>
              <a:t>level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-10" dirty="0">
                <a:latin typeface="Perpetua"/>
                <a:cs typeface="Perpetua"/>
              </a:rPr>
              <a:t>market </a:t>
            </a:r>
            <a:r>
              <a:rPr sz="2400" spc="10" dirty="0">
                <a:latin typeface="Perpetua"/>
                <a:cs typeface="Perpetua"/>
              </a:rPr>
              <a:t>risk</a:t>
            </a:r>
            <a:r>
              <a:rPr sz="2400" spc="-7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(x)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20" dirty="0">
                <a:latin typeface="Perpetua"/>
                <a:cs typeface="Perpetua"/>
              </a:rPr>
              <a:t>Points </a:t>
            </a:r>
            <a:r>
              <a:rPr sz="2400" dirty="0">
                <a:latin typeface="Perpetua"/>
                <a:cs typeface="Perpetua"/>
              </a:rPr>
              <a:t>to be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noted:</a:t>
            </a:r>
          </a:p>
          <a:p>
            <a:pPr marL="561340" lvl="1" indent="-22860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There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20" dirty="0">
                <a:latin typeface="Perpetua"/>
                <a:cs typeface="Perpetua"/>
              </a:rPr>
              <a:t>never </a:t>
            </a:r>
            <a:r>
              <a:rPr sz="2400" spc="-5" dirty="0">
                <a:latin typeface="Perpetua"/>
                <a:cs typeface="Perpetua"/>
              </a:rPr>
              <a:t>an </a:t>
            </a:r>
            <a:r>
              <a:rPr sz="2400" i="1" dirty="0">
                <a:latin typeface="Perpetua"/>
                <a:cs typeface="Perpetua"/>
              </a:rPr>
              <a:t>exact </a:t>
            </a:r>
            <a:r>
              <a:rPr sz="2400" spc="-5" dirty="0">
                <a:latin typeface="Perpetua"/>
                <a:cs typeface="Perpetua"/>
              </a:rPr>
              <a:t>relationship </a:t>
            </a:r>
            <a:r>
              <a:rPr sz="2400" spc="-15" dirty="0">
                <a:latin typeface="Perpetua"/>
                <a:cs typeface="Perpetua"/>
              </a:rPr>
              <a:t>between </a:t>
            </a:r>
            <a:r>
              <a:rPr sz="2400" spc="-30" dirty="0">
                <a:latin typeface="Perpetua"/>
                <a:cs typeface="Perpetua"/>
              </a:rPr>
              <a:t>two</a:t>
            </a:r>
            <a:r>
              <a:rPr sz="2400" spc="2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variables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What </a:t>
            </a:r>
            <a:r>
              <a:rPr sz="2400" dirty="0">
                <a:latin typeface="Perpetua"/>
                <a:cs typeface="Perpetua"/>
              </a:rPr>
              <a:t>is the functional </a:t>
            </a:r>
            <a:r>
              <a:rPr sz="2400" spc="-5" dirty="0">
                <a:latin typeface="Perpetua"/>
                <a:cs typeface="Perpetua"/>
              </a:rPr>
              <a:t>relationship </a:t>
            </a:r>
            <a:r>
              <a:rPr sz="2400" spc="-15" dirty="0">
                <a:latin typeface="Perpetua"/>
                <a:cs typeface="Perpetua"/>
              </a:rPr>
              <a:t>between </a:t>
            </a:r>
            <a:r>
              <a:rPr sz="2400" dirty="0">
                <a:latin typeface="Perpetua"/>
                <a:cs typeface="Perpetua"/>
              </a:rPr>
              <a:t>x </a:t>
            </a:r>
            <a:r>
              <a:rPr sz="2400" spc="-5" dirty="0">
                <a:latin typeface="Perpetua"/>
                <a:cs typeface="Perpetua"/>
              </a:rPr>
              <a:t>and</a:t>
            </a:r>
            <a:r>
              <a:rPr sz="2400" spc="-2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y</a:t>
            </a:r>
          </a:p>
          <a:p>
            <a:pPr marL="561340" marR="5080" lvl="1" indent="-22860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25" dirty="0">
                <a:latin typeface="Perpetua"/>
                <a:cs typeface="Perpetua"/>
              </a:rPr>
              <a:t>How </a:t>
            </a:r>
            <a:r>
              <a:rPr sz="2400" dirty="0">
                <a:latin typeface="Perpetua"/>
                <a:cs typeface="Perpetua"/>
              </a:rPr>
              <a:t>can </a:t>
            </a:r>
            <a:r>
              <a:rPr sz="2400" spc="-45" dirty="0">
                <a:latin typeface="Perpetua"/>
                <a:cs typeface="Perpetua"/>
              </a:rPr>
              <a:t>we </a:t>
            </a:r>
            <a:r>
              <a:rPr sz="2400" spc="-10" dirty="0">
                <a:latin typeface="Perpetua"/>
                <a:cs typeface="Perpetua"/>
              </a:rPr>
              <a:t>ensure </a:t>
            </a:r>
            <a:r>
              <a:rPr sz="2400" spc="-5" dirty="0">
                <a:latin typeface="Perpetua"/>
                <a:cs typeface="Perpetua"/>
              </a:rPr>
              <a:t>that </a:t>
            </a:r>
            <a:r>
              <a:rPr sz="2400" spc="-45" dirty="0">
                <a:latin typeface="Perpetua"/>
                <a:cs typeface="Perpetua"/>
              </a:rPr>
              <a:t>we </a:t>
            </a:r>
            <a:r>
              <a:rPr sz="2400" spc="-10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capturing a </a:t>
            </a:r>
            <a:r>
              <a:rPr sz="2400" spc="5" dirty="0">
                <a:latin typeface="Perpetua"/>
                <a:cs typeface="Perpetua"/>
              </a:rPr>
              <a:t>ceteris </a:t>
            </a:r>
            <a:r>
              <a:rPr sz="2400" dirty="0">
                <a:latin typeface="Perpetua"/>
                <a:cs typeface="Perpetua"/>
              </a:rPr>
              <a:t>paribus </a:t>
            </a:r>
            <a:r>
              <a:rPr sz="2400" spc="-10" dirty="0">
                <a:latin typeface="Perpetua"/>
                <a:cs typeface="Perpetua"/>
              </a:rPr>
              <a:t>relationship,  </a:t>
            </a:r>
            <a:r>
              <a:rPr sz="2400" spc="-5" dirty="0">
                <a:latin typeface="Perpetua"/>
                <a:cs typeface="Perpetua"/>
              </a:rPr>
              <a:t>assuming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spc="-45" dirty="0">
                <a:latin typeface="Perpetua"/>
                <a:cs typeface="Perpetua"/>
              </a:rPr>
              <a:t>we </a:t>
            </a:r>
            <a:r>
              <a:rPr sz="2400" spc="-5" dirty="0">
                <a:latin typeface="Perpetua"/>
                <a:cs typeface="Perpetua"/>
              </a:rPr>
              <a:t>desire</a:t>
            </a:r>
            <a:r>
              <a:rPr sz="2400" spc="3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so?</a:t>
            </a:r>
          </a:p>
          <a:p>
            <a:pPr marL="561340" lvl="1" indent="-22860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Consider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-10" dirty="0">
                <a:latin typeface="Perpetua"/>
                <a:cs typeface="Perpetua"/>
              </a:rPr>
              <a:t> following:</a:t>
            </a:r>
            <a:endParaRPr sz="24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45964" y="4751001"/>
            <a:ext cx="3137535" cy="563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250" i="1" spc="375" dirty="0">
                <a:latin typeface="Times New Roman"/>
                <a:cs typeface="Times New Roman"/>
              </a:rPr>
              <a:t>y</a:t>
            </a:r>
            <a:r>
              <a:rPr sz="3250" i="1" spc="105" dirty="0">
                <a:latin typeface="Times New Roman"/>
                <a:cs typeface="Times New Roman"/>
              </a:rPr>
              <a:t> </a:t>
            </a:r>
            <a:r>
              <a:rPr sz="3250" spc="459" dirty="0">
                <a:latin typeface="Symbol"/>
                <a:cs typeface="Symbol"/>
              </a:rPr>
              <a:t></a:t>
            </a:r>
            <a:r>
              <a:rPr sz="3250" spc="50" dirty="0">
                <a:latin typeface="Times New Roman"/>
                <a:cs typeface="Times New Roman"/>
              </a:rPr>
              <a:t> </a:t>
            </a:r>
            <a:r>
              <a:rPr sz="3500" i="1" spc="335" dirty="0">
                <a:latin typeface="Symbol"/>
                <a:cs typeface="Symbol"/>
              </a:rPr>
              <a:t></a:t>
            </a:r>
            <a:r>
              <a:rPr sz="2850" spc="502" baseline="-23391" dirty="0">
                <a:latin typeface="Times New Roman"/>
                <a:cs typeface="Times New Roman"/>
              </a:rPr>
              <a:t>0</a:t>
            </a:r>
            <a:r>
              <a:rPr sz="2850" spc="757" baseline="-23391" dirty="0">
                <a:latin typeface="Times New Roman"/>
                <a:cs typeface="Times New Roman"/>
              </a:rPr>
              <a:t> </a:t>
            </a:r>
            <a:r>
              <a:rPr sz="3250" spc="459" dirty="0">
                <a:latin typeface="Symbol"/>
                <a:cs typeface="Symbol"/>
              </a:rPr>
              <a:t></a:t>
            </a:r>
            <a:r>
              <a:rPr sz="3250" spc="-125" dirty="0">
                <a:latin typeface="Times New Roman"/>
                <a:cs typeface="Times New Roman"/>
              </a:rPr>
              <a:t> </a:t>
            </a:r>
            <a:r>
              <a:rPr sz="3500" i="1" spc="325" dirty="0">
                <a:latin typeface="Symbol"/>
                <a:cs typeface="Symbol"/>
              </a:rPr>
              <a:t></a:t>
            </a:r>
            <a:r>
              <a:rPr sz="2850" spc="487" baseline="-23391" dirty="0">
                <a:latin typeface="Times New Roman"/>
                <a:cs typeface="Times New Roman"/>
              </a:rPr>
              <a:t>1</a:t>
            </a:r>
            <a:r>
              <a:rPr sz="3250" i="1" spc="325" dirty="0">
                <a:latin typeface="Times New Roman"/>
                <a:cs typeface="Times New Roman"/>
              </a:rPr>
              <a:t>x</a:t>
            </a:r>
            <a:r>
              <a:rPr sz="3250" i="1" spc="-200" dirty="0">
                <a:latin typeface="Times New Roman"/>
                <a:cs typeface="Times New Roman"/>
              </a:rPr>
              <a:t> </a:t>
            </a:r>
            <a:r>
              <a:rPr sz="3250" spc="459" dirty="0">
                <a:latin typeface="Symbol"/>
                <a:cs typeface="Symbol"/>
              </a:rPr>
              <a:t></a:t>
            </a:r>
            <a:r>
              <a:rPr sz="3250" spc="-315" dirty="0">
                <a:latin typeface="Times New Roman"/>
                <a:cs typeface="Times New Roman"/>
              </a:rPr>
              <a:t> </a:t>
            </a:r>
            <a:r>
              <a:rPr sz="3250" i="1" spc="420" dirty="0">
                <a:latin typeface="Times New Roman"/>
                <a:cs typeface="Times New Roman"/>
              </a:rPr>
              <a:t>u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63971" y="4572380"/>
            <a:ext cx="613410" cy="462280"/>
          </a:xfrm>
          <a:custGeom>
            <a:avLst/>
            <a:gdLst/>
            <a:ahLst/>
            <a:cxnLst/>
            <a:rect l="l" t="t" r="r" b="b"/>
            <a:pathLst>
              <a:path w="613410" h="462279">
                <a:moveTo>
                  <a:pt x="593308" y="15098"/>
                </a:moveTo>
                <a:lnTo>
                  <a:pt x="580705" y="16559"/>
                </a:lnTo>
                <a:lnTo>
                  <a:pt x="0" y="452120"/>
                </a:lnTo>
                <a:lnTo>
                  <a:pt x="7620" y="462280"/>
                </a:lnTo>
                <a:lnTo>
                  <a:pt x="588442" y="26632"/>
                </a:lnTo>
                <a:lnTo>
                  <a:pt x="593308" y="15098"/>
                </a:lnTo>
                <a:close/>
              </a:path>
              <a:path w="613410" h="462279">
                <a:moveTo>
                  <a:pt x="612393" y="2413"/>
                </a:moveTo>
                <a:lnTo>
                  <a:pt x="599567" y="2413"/>
                </a:lnTo>
                <a:lnTo>
                  <a:pt x="607187" y="12573"/>
                </a:lnTo>
                <a:lnTo>
                  <a:pt x="588442" y="26632"/>
                </a:lnTo>
                <a:lnTo>
                  <a:pt x="563245" y="86360"/>
                </a:lnTo>
                <a:lnTo>
                  <a:pt x="561848" y="89535"/>
                </a:lnTo>
                <a:lnTo>
                  <a:pt x="563372" y="93345"/>
                </a:lnTo>
                <a:lnTo>
                  <a:pt x="566547" y="94615"/>
                </a:lnTo>
                <a:lnTo>
                  <a:pt x="569849" y="96012"/>
                </a:lnTo>
                <a:lnTo>
                  <a:pt x="573532" y="94488"/>
                </a:lnTo>
                <a:lnTo>
                  <a:pt x="574929" y="91313"/>
                </a:lnTo>
                <a:lnTo>
                  <a:pt x="612393" y="2413"/>
                </a:lnTo>
                <a:close/>
              </a:path>
              <a:path w="613410" h="462279">
                <a:moveTo>
                  <a:pt x="601567" y="5080"/>
                </a:moveTo>
                <a:lnTo>
                  <a:pt x="597535" y="5080"/>
                </a:lnTo>
                <a:lnTo>
                  <a:pt x="604139" y="13843"/>
                </a:lnTo>
                <a:lnTo>
                  <a:pt x="593308" y="15098"/>
                </a:lnTo>
                <a:lnTo>
                  <a:pt x="588442" y="26632"/>
                </a:lnTo>
                <a:lnTo>
                  <a:pt x="607187" y="12573"/>
                </a:lnTo>
                <a:lnTo>
                  <a:pt x="601567" y="5080"/>
                </a:lnTo>
                <a:close/>
              </a:path>
              <a:path w="613410" h="462279">
                <a:moveTo>
                  <a:pt x="613410" y="0"/>
                </a:moveTo>
                <a:lnTo>
                  <a:pt x="511556" y="11811"/>
                </a:lnTo>
                <a:lnTo>
                  <a:pt x="509016" y="14986"/>
                </a:lnTo>
                <a:lnTo>
                  <a:pt x="509778" y="21971"/>
                </a:lnTo>
                <a:lnTo>
                  <a:pt x="512953" y="24384"/>
                </a:lnTo>
                <a:lnTo>
                  <a:pt x="580705" y="16559"/>
                </a:lnTo>
                <a:lnTo>
                  <a:pt x="599567" y="2413"/>
                </a:lnTo>
                <a:lnTo>
                  <a:pt x="612393" y="2413"/>
                </a:lnTo>
                <a:lnTo>
                  <a:pt x="613410" y="0"/>
                </a:lnTo>
                <a:close/>
              </a:path>
              <a:path w="613410" h="462279">
                <a:moveTo>
                  <a:pt x="599567" y="2413"/>
                </a:moveTo>
                <a:lnTo>
                  <a:pt x="580705" y="16559"/>
                </a:lnTo>
                <a:lnTo>
                  <a:pt x="593308" y="15098"/>
                </a:lnTo>
                <a:lnTo>
                  <a:pt x="597535" y="5080"/>
                </a:lnTo>
                <a:lnTo>
                  <a:pt x="601567" y="5080"/>
                </a:lnTo>
                <a:lnTo>
                  <a:pt x="599567" y="2413"/>
                </a:lnTo>
                <a:close/>
              </a:path>
              <a:path w="613410" h="462279">
                <a:moveTo>
                  <a:pt x="597535" y="5080"/>
                </a:moveTo>
                <a:lnTo>
                  <a:pt x="593308" y="15098"/>
                </a:lnTo>
                <a:lnTo>
                  <a:pt x="604139" y="13843"/>
                </a:lnTo>
                <a:lnTo>
                  <a:pt x="597535" y="5080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29400" y="4267200"/>
            <a:ext cx="2057400" cy="64643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 marL="91440" marR="489584">
              <a:lnSpc>
                <a:spcPct val="100000"/>
              </a:lnSpc>
              <a:spcBef>
                <a:spcPts val="110"/>
              </a:spcBef>
            </a:pPr>
            <a:r>
              <a:rPr sz="1800" i="1" spc="-40" dirty="0">
                <a:latin typeface="Perpetua"/>
                <a:cs typeface="Perpetua"/>
              </a:rPr>
              <a:t>Two-Variable</a:t>
            </a:r>
            <a:r>
              <a:rPr sz="1800" i="1" spc="-85" dirty="0">
                <a:latin typeface="Perpetua"/>
                <a:cs typeface="Perpetua"/>
              </a:rPr>
              <a:t> </a:t>
            </a:r>
            <a:r>
              <a:rPr sz="1800" i="1" dirty="0">
                <a:latin typeface="Perpetua"/>
                <a:cs typeface="Perpetua"/>
              </a:rPr>
              <a:t>Linear  </a:t>
            </a:r>
            <a:r>
              <a:rPr sz="1800" i="1" spc="-5" dirty="0">
                <a:latin typeface="Perpetua"/>
                <a:cs typeface="Perpetua"/>
              </a:rPr>
              <a:t>Regression</a:t>
            </a:r>
            <a:r>
              <a:rPr sz="1800" i="1" spc="-20" dirty="0">
                <a:latin typeface="Perpetua"/>
                <a:cs typeface="Perpetua"/>
              </a:rPr>
              <a:t> </a:t>
            </a:r>
            <a:r>
              <a:rPr sz="1800" i="1" spc="-5" dirty="0">
                <a:latin typeface="Perpetua"/>
                <a:cs typeface="Perpetua"/>
              </a:rPr>
              <a:t>model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29180" y="5054346"/>
            <a:ext cx="457200" cy="103505"/>
          </a:xfrm>
          <a:custGeom>
            <a:avLst/>
            <a:gdLst/>
            <a:ahLst/>
            <a:cxnLst/>
            <a:rect l="l" t="t" r="r" b="b"/>
            <a:pathLst>
              <a:path w="457200" h="103504">
                <a:moveTo>
                  <a:pt x="88772" y="0"/>
                </a:moveTo>
                <a:lnTo>
                  <a:pt x="0" y="51434"/>
                </a:lnTo>
                <a:lnTo>
                  <a:pt x="88392" y="103504"/>
                </a:lnTo>
                <a:lnTo>
                  <a:pt x="92329" y="102488"/>
                </a:lnTo>
                <a:lnTo>
                  <a:pt x="95885" y="96392"/>
                </a:lnTo>
                <a:lnTo>
                  <a:pt x="94868" y="92455"/>
                </a:lnTo>
                <a:lnTo>
                  <a:pt x="35989" y="57865"/>
                </a:lnTo>
                <a:lnTo>
                  <a:pt x="12573" y="57784"/>
                </a:lnTo>
                <a:lnTo>
                  <a:pt x="12573" y="45084"/>
                </a:lnTo>
                <a:lnTo>
                  <a:pt x="36359" y="45084"/>
                </a:lnTo>
                <a:lnTo>
                  <a:pt x="95122" y="11048"/>
                </a:lnTo>
                <a:lnTo>
                  <a:pt x="96139" y="7111"/>
                </a:lnTo>
                <a:lnTo>
                  <a:pt x="94361" y="4063"/>
                </a:lnTo>
                <a:lnTo>
                  <a:pt x="92710" y="1015"/>
                </a:lnTo>
                <a:lnTo>
                  <a:pt x="88772" y="0"/>
                </a:lnTo>
                <a:close/>
              </a:path>
              <a:path w="457200" h="103504">
                <a:moveTo>
                  <a:pt x="36207" y="45172"/>
                </a:moveTo>
                <a:lnTo>
                  <a:pt x="25218" y="51537"/>
                </a:lnTo>
                <a:lnTo>
                  <a:pt x="35989" y="57865"/>
                </a:lnTo>
                <a:lnTo>
                  <a:pt x="457200" y="59308"/>
                </a:lnTo>
                <a:lnTo>
                  <a:pt x="457200" y="46735"/>
                </a:lnTo>
                <a:lnTo>
                  <a:pt x="36207" y="45172"/>
                </a:lnTo>
                <a:close/>
              </a:path>
              <a:path w="457200" h="103504">
                <a:moveTo>
                  <a:pt x="12573" y="45084"/>
                </a:moveTo>
                <a:lnTo>
                  <a:pt x="12573" y="57784"/>
                </a:lnTo>
                <a:lnTo>
                  <a:pt x="35989" y="57865"/>
                </a:lnTo>
                <a:lnTo>
                  <a:pt x="34555" y="57022"/>
                </a:lnTo>
                <a:lnTo>
                  <a:pt x="15748" y="57022"/>
                </a:lnTo>
                <a:lnTo>
                  <a:pt x="15748" y="45973"/>
                </a:lnTo>
                <a:lnTo>
                  <a:pt x="34824" y="45973"/>
                </a:lnTo>
                <a:lnTo>
                  <a:pt x="36207" y="45172"/>
                </a:lnTo>
                <a:lnTo>
                  <a:pt x="12573" y="45084"/>
                </a:lnTo>
                <a:close/>
              </a:path>
              <a:path w="457200" h="103504">
                <a:moveTo>
                  <a:pt x="15748" y="45973"/>
                </a:moveTo>
                <a:lnTo>
                  <a:pt x="15748" y="57022"/>
                </a:lnTo>
                <a:lnTo>
                  <a:pt x="25218" y="51537"/>
                </a:lnTo>
                <a:lnTo>
                  <a:pt x="15748" y="45973"/>
                </a:lnTo>
                <a:close/>
              </a:path>
              <a:path w="457200" h="103504">
                <a:moveTo>
                  <a:pt x="25218" y="51537"/>
                </a:moveTo>
                <a:lnTo>
                  <a:pt x="15748" y="57022"/>
                </a:lnTo>
                <a:lnTo>
                  <a:pt x="34555" y="57022"/>
                </a:lnTo>
                <a:lnTo>
                  <a:pt x="25218" y="51537"/>
                </a:lnTo>
                <a:close/>
              </a:path>
              <a:path w="457200" h="103504">
                <a:moveTo>
                  <a:pt x="34824" y="45973"/>
                </a:moveTo>
                <a:lnTo>
                  <a:pt x="15748" y="45973"/>
                </a:lnTo>
                <a:lnTo>
                  <a:pt x="25218" y="51537"/>
                </a:lnTo>
                <a:lnTo>
                  <a:pt x="34824" y="45973"/>
                </a:lnTo>
                <a:close/>
              </a:path>
              <a:path w="457200" h="103504">
                <a:moveTo>
                  <a:pt x="36359" y="45084"/>
                </a:moveTo>
                <a:lnTo>
                  <a:pt x="12573" y="45084"/>
                </a:lnTo>
                <a:lnTo>
                  <a:pt x="36207" y="45172"/>
                </a:lnTo>
                <a:lnTo>
                  <a:pt x="36359" y="45084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4800" y="4800600"/>
            <a:ext cx="1524000" cy="64643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 marL="90805" marR="645795">
              <a:lnSpc>
                <a:spcPct val="100000"/>
              </a:lnSpc>
              <a:spcBef>
                <a:spcPts val="110"/>
              </a:spcBef>
            </a:pPr>
            <a:r>
              <a:rPr sz="1800" i="1" dirty="0">
                <a:latin typeface="Perpetua"/>
                <a:cs typeface="Perpetua"/>
              </a:rPr>
              <a:t>Dependent  </a:t>
            </a:r>
            <a:r>
              <a:rPr sz="1800" i="1" spc="-10" dirty="0">
                <a:latin typeface="Perpetua"/>
                <a:cs typeface="Perpetua"/>
              </a:rPr>
              <a:t>variable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73600" y="5258180"/>
            <a:ext cx="103505" cy="304800"/>
          </a:xfrm>
          <a:custGeom>
            <a:avLst/>
            <a:gdLst/>
            <a:ahLst/>
            <a:cxnLst/>
            <a:rect l="l" t="t" r="r" b="b"/>
            <a:pathLst>
              <a:path w="103504" h="304800">
                <a:moveTo>
                  <a:pt x="7112" y="208534"/>
                </a:moveTo>
                <a:lnTo>
                  <a:pt x="1016" y="212090"/>
                </a:lnTo>
                <a:lnTo>
                  <a:pt x="0" y="215900"/>
                </a:lnTo>
                <a:lnTo>
                  <a:pt x="1651" y="218948"/>
                </a:lnTo>
                <a:lnTo>
                  <a:pt x="51181" y="304800"/>
                </a:lnTo>
                <a:lnTo>
                  <a:pt x="58608" y="292227"/>
                </a:lnTo>
                <a:lnTo>
                  <a:pt x="44958" y="292227"/>
                </a:lnTo>
                <a:lnTo>
                  <a:pt x="45005" y="268643"/>
                </a:lnTo>
                <a:lnTo>
                  <a:pt x="12700" y="212598"/>
                </a:lnTo>
                <a:lnTo>
                  <a:pt x="10922" y="209550"/>
                </a:lnTo>
                <a:lnTo>
                  <a:pt x="7112" y="208534"/>
                </a:lnTo>
                <a:close/>
              </a:path>
              <a:path w="103504" h="304800">
                <a:moveTo>
                  <a:pt x="45080" y="268773"/>
                </a:moveTo>
                <a:lnTo>
                  <a:pt x="44958" y="292227"/>
                </a:lnTo>
                <a:lnTo>
                  <a:pt x="57658" y="292227"/>
                </a:lnTo>
                <a:lnTo>
                  <a:pt x="57674" y="289052"/>
                </a:lnTo>
                <a:lnTo>
                  <a:pt x="45720" y="289052"/>
                </a:lnTo>
                <a:lnTo>
                  <a:pt x="51313" y="279587"/>
                </a:lnTo>
                <a:lnTo>
                  <a:pt x="45080" y="268773"/>
                </a:lnTo>
                <a:close/>
              </a:path>
              <a:path w="103504" h="304800">
                <a:moveTo>
                  <a:pt x="96266" y="209042"/>
                </a:moveTo>
                <a:lnTo>
                  <a:pt x="92456" y="210058"/>
                </a:lnTo>
                <a:lnTo>
                  <a:pt x="90678" y="212979"/>
                </a:lnTo>
                <a:lnTo>
                  <a:pt x="57780" y="268643"/>
                </a:lnTo>
                <a:lnTo>
                  <a:pt x="57658" y="292227"/>
                </a:lnTo>
                <a:lnTo>
                  <a:pt x="58608" y="292227"/>
                </a:lnTo>
                <a:lnTo>
                  <a:pt x="101600" y="219456"/>
                </a:lnTo>
                <a:lnTo>
                  <a:pt x="103378" y="216408"/>
                </a:lnTo>
                <a:lnTo>
                  <a:pt x="102362" y="212598"/>
                </a:lnTo>
                <a:lnTo>
                  <a:pt x="96266" y="209042"/>
                </a:lnTo>
                <a:close/>
              </a:path>
              <a:path w="103504" h="304800">
                <a:moveTo>
                  <a:pt x="51313" y="279587"/>
                </a:moveTo>
                <a:lnTo>
                  <a:pt x="45720" y="289052"/>
                </a:lnTo>
                <a:lnTo>
                  <a:pt x="56769" y="289052"/>
                </a:lnTo>
                <a:lnTo>
                  <a:pt x="51313" y="279587"/>
                </a:lnTo>
                <a:close/>
              </a:path>
              <a:path w="103504" h="304800">
                <a:moveTo>
                  <a:pt x="57780" y="268643"/>
                </a:moveTo>
                <a:lnTo>
                  <a:pt x="51313" y="279587"/>
                </a:lnTo>
                <a:lnTo>
                  <a:pt x="56769" y="289052"/>
                </a:lnTo>
                <a:lnTo>
                  <a:pt x="57674" y="289052"/>
                </a:lnTo>
                <a:lnTo>
                  <a:pt x="57780" y="268643"/>
                </a:lnTo>
                <a:close/>
              </a:path>
              <a:path w="103504" h="304800">
                <a:moveTo>
                  <a:pt x="59182" y="0"/>
                </a:moveTo>
                <a:lnTo>
                  <a:pt x="46482" y="0"/>
                </a:lnTo>
                <a:lnTo>
                  <a:pt x="45080" y="268773"/>
                </a:lnTo>
                <a:lnTo>
                  <a:pt x="51313" y="279587"/>
                </a:lnTo>
                <a:lnTo>
                  <a:pt x="57780" y="268643"/>
                </a:lnTo>
                <a:lnTo>
                  <a:pt x="59182" y="0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91000" y="5638800"/>
            <a:ext cx="1524000" cy="646430"/>
          </a:xfrm>
          <a:custGeom>
            <a:avLst/>
            <a:gdLst/>
            <a:ahLst/>
            <a:cxnLst/>
            <a:rect l="l" t="t" r="r" b="b"/>
            <a:pathLst>
              <a:path w="1524000" h="646429">
                <a:moveTo>
                  <a:pt x="0" y="646176"/>
                </a:moveTo>
                <a:lnTo>
                  <a:pt x="1524000" y="646176"/>
                </a:lnTo>
                <a:lnTo>
                  <a:pt x="1524000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91000" y="5638800"/>
            <a:ext cx="1524000" cy="38100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10"/>
              </a:spcBef>
            </a:pPr>
            <a:r>
              <a:rPr sz="1800" i="1" dirty="0">
                <a:latin typeface="Perpetua"/>
                <a:cs typeface="Perpetua"/>
              </a:rPr>
              <a:t>Independent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82694" y="5968532"/>
            <a:ext cx="461009" cy="262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35"/>
              </a:lnSpc>
            </a:pPr>
            <a:r>
              <a:rPr sz="1800" i="1" spc="-60" dirty="0">
                <a:latin typeface="Perpetua"/>
                <a:cs typeface="Perpetua"/>
              </a:rPr>
              <a:t>v</a:t>
            </a:r>
            <a:r>
              <a:rPr sz="1800" i="1" dirty="0">
                <a:latin typeface="Perpetua"/>
                <a:cs typeface="Perpetua"/>
              </a:rPr>
              <a:t>a</a:t>
            </a:r>
            <a:r>
              <a:rPr sz="1800" i="1" spc="45" dirty="0">
                <a:latin typeface="Perpetua"/>
                <a:cs typeface="Perpetua"/>
              </a:rPr>
              <a:t>r</a:t>
            </a:r>
            <a:r>
              <a:rPr sz="1800" i="1" spc="-5" dirty="0">
                <a:latin typeface="Perpetua"/>
                <a:cs typeface="Perpetua"/>
              </a:rPr>
              <a:t>iab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7543" y="5914644"/>
            <a:ext cx="151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Perpetua"/>
                <a:cs typeface="Perpetua"/>
              </a:rPr>
              <a:t>le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85510" y="5175758"/>
            <a:ext cx="1068070" cy="267335"/>
          </a:xfrm>
          <a:custGeom>
            <a:avLst/>
            <a:gdLst/>
            <a:ahLst/>
            <a:cxnLst/>
            <a:rect l="l" t="t" r="r" b="b"/>
            <a:pathLst>
              <a:path w="1068070" h="267335">
                <a:moveTo>
                  <a:pt x="1031583" y="233472"/>
                </a:moveTo>
                <a:lnTo>
                  <a:pt x="966596" y="254762"/>
                </a:lnTo>
                <a:lnTo>
                  <a:pt x="964818" y="258318"/>
                </a:lnTo>
                <a:lnTo>
                  <a:pt x="965961" y="261620"/>
                </a:lnTo>
                <a:lnTo>
                  <a:pt x="966977" y="265049"/>
                </a:lnTo>
                <a:lnTo>
                  <a:pt x="970660" y="266827"/>
                </a:lnTo>
                <a:lnTo>
                  <a:pt x="973962" y="265684"/>
                </a:lnTo>
                <a:lnTo>
                  <a:pt x="1057226" y="238379"/>
                </a:lnTo>
                <a:lnTo>
                  <a:pt x="1054480" y="238379"/>
                </a:lnTo>
                <a:lnTo>
                  <a:pt x="1031583" y="233472"/>
                </a:lnTo>
                <a:close/>
              </a:path>
              <a:path w="1068070" h="267335">
                <a:moveTo>
                  <a:pt x="1043463" y="229584"/>
                </a:moveTo>
                <a:lnTo>
                  <a:pt x="1031583" y="233472"/>
                </a:lnTo>
                <a:lnTo>
                  <a:pt x="1054480" y="238379"/>
                </a:lnTo>
                <a:lnTo>
                  <a:pt x="1054807" y="236855"/>
                </a:lnTo>
                <a:lnTo>
                  <a:pt x="1051433" y="236855"/>
                </a:lnTo>
                <a:lnTo>
                  <a:pt x="1043463" y="229584"/>
                </a:lnTo>
                <a:close/>
              </a:path>
              <a:path w="1068070" h="267335">
                <a:moveTo>
                  <a:pt x="992251" y="165735"/>
                </a:moveTo>
                <a:lnTo>
                  <a:pt x="988186" y="165862"/>
                </a:lnTo>
                <a:lnTo>
                  <a:pt x="985901" y="168529"/>
                </a:lnTo>
                <a:lnTo>
                  <a:pt x="983487" y="171069"/>
                </a:lnTo>
                <a:lnTo>
                  <a:pt x="983741" y="175133"/>
                </a:lnTo>
                <a:lnTo>
                  <a:pt x="986281" y="177419"/>
                </a:lnTo>
                <a:lnTo>
                  <a:pt x="1034032" y="220980"/>
                </a:lnTo>
                <a:lnTo>
                  <a:pt x="1057148" y="225933"/>
                </a:lnTo>
                <a:lnTo>
                  <a:pt x="1054480" y="238379"/>
                </a:lnTo>
                <a:lnTo>
                  <a:pt x="1057226" y="238379"/>
                </a:lnTo>
                <a:lnTo>
                  <a:pt x="1068070" y="234823"/>
                </a:lnTo>
                <a:lnTo>
                  <a:pt x="994917" y="168021"/>
                </a:lnTo>
                <a:lnTo>
                  <a:pt x="992251" y="165735"/>
                </a:lnTo>
                <a:close/>
              </a:path>
              <a:path w="1068070" h="267335">
                <a:moveTo>
                  <a:pt x="1053845" y="226187"/>
                </a:moveTo>
                <a:lnTo>
                  <a:pt x="1043463" y="229584"/>
                </a:lnTo>
                <a:lnTo>
                  <a:pt x="1051433" y="236855"/>
                </a:lnTo>
                <a:lnTo>
                  <a:pt x="1053845" y="226187"/>
                </a:lnTo>
                <a:close/>
              </a:path>
              <a:path w="1068070" h="267335">
                <a:moveTo>
                  <a:pt x="1057093" y="226187"/>
                </a:moveTo>
                <a:lnTo>
                  <a:pt x="1053845" y="226187"/>
                </a:lnTo>
                <a:lnTo>
                  <a:pt x="1051433" y="236855"/>
                </a:lnTo>
                <a:lnTo>
                  <a:pt x="1054807" y="236855"/>
                </a:lnTo>
                <a:lnTo>
                  <a:pt x="1057093" y="226187"/>
                </a:lnTo>
                <a:close/>
              </a:path>
              <a:path w="1068070" h="267335">
                <a:moveTo>
                  <a:pt x="2539" y="0"/>
                </a:moveTo>
                <a:lnTo>
                  <a:pt x="0" y="12446"/>
                </a:lnTo>
                <a:lnTo>
                  <a:pt x="1031583" y="233472"/>
                </a:lnTo>
                <a:lnTo>
                  <a:pt x="1043463" y="229584"/>
                </a:lnTo>
                <a:lnTo>
                  <a:pt x="1034032" y="220980"/>
                </a:lnTo>
                <a:lnTo>
                  <a:pt x="2539" y="0"/>
                </a:lnTo>
                <a:close/>
              </a:path>
              <a:path w="1068070" h="267335">
                <a:moveTo>
                  <a:pt x="1034032" y="220980"/>
                </a:moveTo>
                <a:lnTo>
                  <a:pt x="1043463" y="229584"/>
                </a:lnTo>
                <a:lnTo>
                  <a:pt x="1053845" y="226187"/>
                </a:lnTo>
                <a:lnTo>
                  <a:pt x="1057093" y="226187"/>
                </a:lnTo>
                <a:lnTo>
                  <a:pt x="1057148" y="225933"/>
                </a:lnTo>
                <a:lnTo>
                  <a:pt x="1034032" y="220980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629400" y="5410200"/>
            <a:ext cx="1447800" cy="36957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10"/>
              </a:spcBef>
            </a:pPr>
            <a:r>
              <a:rPr sz="1800" i="1" spc="5" dirty="0">
                <a:latin typeface="Perpetua"/>
                <a:cs typeface="Perpetua"/>
              </a:rPr>
              <a:t>Error</a:t>
            </a:r>
            <a:r>
              <a:rPr sz="1800" i="1" spc="-30" dirty="0">
                <a:latin typeface="Perpetua"/>
                <a:cs typeface="Perpetua"/>
              </a:rPr>
              <a:t> </a:t>
            </a:r>
            <a:r>
              <a:rPr sz="1800" i="1" spc="10" dirty="0">
                <a:latin typeface="Perpetua"/>
                <a:cs typeface="Perpetua"/>
              </a:rPr>
              <a:t>term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95980" y="5330697"/>
            <a:ext cx="386715" cy="537210"/>
          </a:xfrm>
          <a:custGeom>
            <a:avLst/>
            <a:gdLst/>
            <a:ahLst/>
            <a:cxnLst/>
            <a:rect l="l" t="t" r="r" b="b"/>
            <a:pathLst>
              <a:path w="386714" h="537210">
                <a:moveTo>
                  <a:pt x="12572" y="432358"/>
                </a:moveTo>
                <a:lnTo>
                  <a:pt x="9397" y="434936"/>
                </a:lnTo>
                <a:lnTo>
                  <a:pt x="9143" y="438429"/>
                </a:lnTo>
                <a:lnTo>
                  <a:pt x="0" y="537108"/>
                </a:lnTo>
                <a:lnTo>
                  <a:pt x="14609" y="530542"/>
                </a:lnTo>
                <a:lnTo>
                  <a:pt x="12445" y="530542"/>
                </a:lnTo>
                <a:lnTo>
                  <a:pt x="2158" y="523163"/>
                </a:lnTo>
                <a:lnTo>
                  <a:pt x="15744" y="504141"/>
                </a:lnTo>
                <a:lnTo>
                  <a:pt x="21716" y="439597"/>
                </a:lnTo>
                <a:lnTo>
                  <a:pt x="22097" y="436105"/>
                </a:lnTo>
                <a:lnTo>
                  <a:pt x="19557" y="433006"/>
                </a:lnTo>
                <a:lnTo>
                  <a:pt x="12572" y="432358"/>
                </a:lnTo>
                <a:close/>
              </a:path>
              <a:path w="386714" h="537210">
                <a:moveTo>
                  <a:pt x="15744" y="504141"/>
                </a:moveTo>
                <a:lnTo>
                  <a:pt x="2158" y="523163"/>
                </a:lnTo>
                <a:lnTo>
                  <a:pt x="12445" y="530542"/>
                </a:lnTo>
                <a:lnTo>
                  <a:pt x="14668" y="527430"/>
                </a:lnTo>
                <a:lnTo>
                  <a:pt x="13588" y="527430"/>
                </a:lnTo>
                <a:lnTo>
                  <a:pt x="4698" y="521055"/>
                </a:lnTo>
                <a:lnTo>
                  <a:pt x="14590" y="516611"/>
                </a:lnTo>
                <a:lnTo>
                  <a:pt x="15744" y="504141"/>
                </a:lnTo>
                <a:close/>
              </a:path>
              <a:path w="386714" h="537210">
                <a:moveTo>
                  <a:pt x="88391" y="483450"/>
                </a:moveTo>
                <a:lnTo>
                  <a:pt x="26089" y="511444"/>
                </a:lnTo>
                <a:lnTo>
                  <a:pt x="12445" y="530542"/>
                </a:lnTo>
                <a:lnTo>
                  <a:pt x="14609" y="530542"/>
                </a:lnTo>
                <a:lnTo>
                  <a:pt x="93598" y="495033"/>
                </a:lnTo>
                <a:lnTo>
                  <a:pt x="94995" y="491274"/>
                </a:lnTo>
                <a:lnTo>
                  <a:pt x="93598" y="488073"/>
                </a:lnTo>
                <a:lnTo>
                  <a:pt x="92074" y="484873"/>
                </a:lnTo>
                <a:lnTo>
                  <a:pt x="88391" y="483450"/>
                </a:lnTo>
                <a:close/>
              </a:path>
              <a:path w="386714" h="537210">
                <a:moveTo>
                  <a:pt x="14590" y="516611"/>
                </a:moveTo>
                <a:lnTo>
                  <a:pt x="4698" y="521055"/>
                </a:lnTo>
                <a:lnTo>
                  <a:pt x="13588" y="527430"/>
                </a:lnTo>
                <a:lnTo>
                  <a:pt x="14590" y="516611"/>
                </a:lnTo>
                <a:close/>
              </a:path>
              <a:path w="386714" h="537210">
                <a:moveTo>
                  <a:pt x="26089" y="511444"/>
                </a:moveTo>
                <a:lnTo>
                  <a:pt x="14590" y="516611"/>
                </a:lnTo>
                <a:lnTo>
                  <a:pt x="13588" y="527430"/>
                </a:lnTo>
                <a:lnTo>
                  <a:pt x="14668" y="527430"/>
                </a:lnTo>
                <a:lnTo>
                  <a:pt x="26089" y="511444"/>
                </a:lnTo>
                <a:close/>
              </a:path>
              <a:path w="386714" h="537210">
                <a:moveTo>
                  <a:pt x="375792" y="0"/>
                </a:moveTo>
                <a:lnTo>
                  <a:pt x="15744" y="504141"/>
                </a:lnTo>
                <a:lnTo>
                  <a:pt x="14590" y="516611"/>
                </a:lnTo>
                <a:lnTo>
                  <a:pt x="26089" y="511444"/>
                </a:lnTo>
                <a:lnTo>
                  <a:pt x="386206" y="7365"/>
                </a:lnTo>
                <a:lnTo>
                  <a:pt x="375792" y="0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05000" y="5867400"/>
            <a:ext cx="1219200" cy="64643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 marL="91440" marR="393065">
              <a:lnSpc>
                <a:spcPct val="100000"/>
              </a:lnSpc>
              <a:spcBef>
                <a:spcPts val="110"/>
              </a:spcBef>
            </a:pPr>
            <a:r>
              <a:rPr sz="1800" i="1" spc="-5" dirty="0">
                <a:latin typeface="Perpetua"/>
                <a:cs typeface="Perpetua"/>
              </a:rPr>
              <a:t>Intercept  </a:t>
            </a:r>
            <a:r>
              <a:rPr sz="1800" i="1" dirty="0">
                <a:latin typeface="Perpetua"/>
                <a:cs typeface="Perpetua"/>
              </a:rPr>
              <a:t>pa</a:t>
            </a:r>
            <a:r>
              <a:rPr sz="1800" i="1" spc="-55" dirty="0">
                <a:latin typeface="Perpetua"/>
                <a:cs typeface="Perpetua"/>
              </a:rPr>
              <a:t>r</a:t>
            </a:r>
            <a:r>
              <a:rPr sz="1800" i="1" dirty="0">
                <a:latin typeface="Perpetua"/>
                <a:cs typeface="Perpetua"/>
              </a:rPr>
              <a:t>ameter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45509" y="5332095"/>
            <a:ext cx="252095" cy="612140"/>
          </a:xfrm>
          <a:custGeom>
            <a:avLst/>
            <a:gdLst/>
            <a:ahLst/>
            <a:cxnLst/>
            <a:rect l="l" t="t" r="r" b="b"/>
            <a:pathLst>
              <a:path w="252095" h="612139">
                <a:moveTo>
                  <a:pt x="9270" y="506310"/>
                </a:moveTo>
                <a:lnTo>
                  <a:pt x="2285" y="507491"/>
                </a:lnTo>
                <a:lnTo>
                  <a:pt x="0" y="510768"/>
                </a:lnTo>
                <a:lnTo>
                  <a:pt x="507" y="514222"/>
                </a:lnTo>
                <a:lnTo>
                  <a:pt x="17271" y="611911"/>
                </a:lnTo>
                <a:lnTo>
                  <a:pt x="29005" y="602348"/>
                </a:lnTo>
                <a:lnTo>
                  <a:pt x="27685" y="602348"/>
                </a:lnTo>
                <a:lnTo>
                  <a:pt x="15747" y="597877"/>
                </a:lnTo>
                <a:lnTo>
                  <a:pt x="23985" y="575905"/>
                </a:lnTo>
                <a:lnTo>
                  <a:pt x="13080" y="512089"/>
                </a:lnTo>
                <a:lnTo>
                  <a:pt x="12445" y="508634"/>
                </a:lnTo>
                <a:lnTo>
                  <a:pt x="9270" y="506310"/>
                </a:lnTo>
                <a:close/>
              </a:path>
              <a:path w="252095" h="612139">
                <a:moveTo>
                  <a:pt x="23985" y="575905"/>
                </a:moveTo>
                <a:lnTo>
                  <a:pt x="15747" y="597877"/>
                </a:lnTo>
                <a:lnTo>
                  <a:pt x="27685" y="602348"/>
                </a:lnTo>
                <a:lnTo>
                  <a:pt x="28924" y="599046"/>
                </a:lnTo>
                <a:lnTo>
                  <a:pt x="27939" y="599046"/>
                </a:lnTo>
                <a:lnTo>
                  <a:pt x="17652" y="595185"/>
                </a:lnTo>
                <a:lnTo>
                  <a:pt x="26104" y="588303"/>
                </a:lnTo>
                <a:lnTo>
                  <a:pt x="23985" y="575905"/>
                </a:lnTo>
                <a:close/>
              </a:path>
              <a:path w="252095" h="612139">
                <a:moveTo>
                  <a:pt x="88772" y="537235"/>
                </a:moveTo>
                <a:lnTo>
                  <a:pt x="86105" y="539445"/>
                </a:lnTo>
                <a:lnTo>
                  <a:pt x="35962" y="580276"/>
                </a:lnTo>
                <a:lnTo>
                  <a:pt x="27685" y="602348"/>
                </a:lnTo>
                <a:lnTo>
                  <a:pt x="29005" y="602348"/>
                </a:lnTo>
                <a:lnTo>
                  <a:pt x="94106" y="549287"/>
                </a:lnTo>
                <a:lnTo>
                  <a:pt x="96773" y="547077"/>
                </a:lnTo>
                <a:lnTo>
                  <a:pt x="97154" y="543077"/>
                </a:lnTo>
                <a:lnTo>
                  <a:pt x="94995" y="540359"/>
                </a:lnTo>
                <a:lnTo>
                  <a:pt x="92709" y="537641"/>
                </a:lnTo>
                <a:lnTo>
                  <a:pt x="88772" y="537235"/>
                </a:lnTo>
                <a:close/>
              </a:path>
              <a:path w="252095" h="612139">
                <a:moveTo>
                  <a:pt x="26104" y="588303"/>
                </a:moveTo>
                <a:lnTo>
                  <a:pt x="17652" y="595185"/>
                </a:lnTo>
                <a:lnTo>
                  <a:pt x="27939" y="599046"/>
                </a:lnTo>
                <a:lnTo>
                  <a:pt x="26104" y="588303"/>
                </a:lnTo>
                <a:close/>
              </a:path>
              <a:path w="252095" h="612139">
                <a:moveTo>
                  <a:pt x="35962" y="580276"/>
                </a:moveTo>
                <a:lnTo>
                  <a:pt x="26104" y="588303"/>
                </a:lnTo>
                <a:lnTo>
                  <a:pt x="27939" y="599046"/>
                </a:lnTo>
                <a:lnTo>
                  <a:pt x="28924" y="599046"/>
                </a:lnTo>
                <a:lnTo>
                  <a:pt x="35962" y="580276"/>
                </a:lnTo>
                <a:close/>
              </a:path>
              <a:path w="252095" h="612139">
                <a:moveTo>
                  <a:pt x="239902" y="0"/>
                </a:moveTo>
                <a:lnTo>
                  <a:pt x="23985" y="575905"/>
                </a:lnTo>
                <a:lnTo>
                  <a:pt x="26104" y="588303"/>
                </a:lnTo>
                <a:lnTo>
                  <a:pt x="35962" y="580276"/>
                </a:lnTo>
                <a:lnTo>
                  <a:pt x="251840" y="4571"/>
                </a:lnTo>
                <a:lnTo>
                  <a:pt x="239902" y="0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76600" y="6019800"/>
            <a:ext cx="1447800" cy="646430"/>
          </a:xfrm>
          <a:custGeom>
            <a:avLst/>
            <a:gdLst/>
            <a:ahLst/>
            <a:cxnLst/>
            <a:rect l="l" t="t" r="r" b="b"/>
            <a:pathLst>
              <a:path w="1447800" h="646429">
                <a:moveTo>
                  <a:pt x="0" y="646176"/>
                </a:moveTo>
                <a:lnTo>
                  <a:pt x="1447800" y="646176"/>
                </a:lnTo>
                <a:lnTo>
                  <a:pt x="1447800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91000" y="6019800"/>
            <a:ext cx="533400" cy="26543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1975"/>
              </a:lnSpc>
              <a:spcBef>
                <a:spcPts val="110"/>
              </a:spcBef>
            </a:pPr>
            <a:r>
              <a:rPr sz="1800" i="1" dirty="0">
                <a:latin typeface="Perpetua"/>
                <a:cs typeface="Perpetua"/>
              </a:rPr>
              <a:t>meter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5594" y="6021323"/>
            <a:ext cx="789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Perpetua"/>
                <a:cs typeface="Perpetua"/>
              </a:rPr>
              <a:t>Slope</a:t>
            </a:r>
            <a:r>
              <a:rPr sz="1800" i="1" spc="-80" dirty="0">
                <a:latin typeface="Perpetua"/>
                <a:cs typeface="Perpetua"/>
              </a:rPr>
              <a:t> </a:t>
            </a:r>
            <a:r>
              <a:rPr sz="1800" i="1" spc="-40" dirty="0">
                <a:latin typeface="Perpetua"/>
                <a:cs typeface="Perpetua"/>
              </a:rPr>
              <a:t>Para</a:t>
            </a:r>
            <a:endParaRPr sz="18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139" y="688848"/>
            <a:ext cx="185038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Example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1361440"/>
            <a:ext cx="7203440" cy="12750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solidFill>
                  <a:srgbClr val="FF0000"/>
                </a:solidFill>
                <a:latin typeface="Perpetua"/>
                <a:cs typeface="Perpetua"/>
              </a:rPr>
              <a:t>Long </a:t>
            </a:r>
            <a:r>
              <a:rPr sz="2400" spc="15" dirty="0">
                <a:solidFill>
                  <a:srgbClr val="FF0000"/>
                </a:solidFill>
                <a:latin typeface="Perpetua"/>
                <a:cs typeface="Perpetua"/>
              </a:rPr>
              <a:t>term </a:t>
            </a:r>
            <a:r>
              <a:rPr sz="2400" spc="-5" dirty="0">
                <a:solidFill>
                  <a:srgbClr val="FF0000"/>
                </a:solidFill>
                <a:latin typeface="Perpetua"/>
                <a:cs typeface="Perpetua"/>
              </a:rPr>
              <a:t>relationship </a:t>
            </a:r>
            <a:r>
              <a:rPr sz="2400" spc="-15" dirty="0">
                <a:solidFill>
                  <a:srgbClr val="FF0000"/>
                </a:solidFill>
                <a:latin typeface="Perpetua"/>
                <a:cs typeface="Perpetua"/>
              </a:rPr>
              <a:t>between </a:t>
            </a:r>
            <a:r>
              <a:rPr sz="2400" spc="5" dirty="0">
                <a:solidFill>
                  <a:srgbClr val="FF0000"/>
                </a:solidFill>
                <a:latin typeface="Perpetua"/>
                <a:cs typeface="Perpetua"/>
              </a:rPr>
              <a:t>stock prices </a:t>
            </a:r>
            <a:r>
              <a:rPr sz="2400" spc="-5" dirty="0">
                <a:solidFill>
                  <a:srgbClr val="FF0000"/>
                </a:solidFill>
                <a:latin typeface="Perpetua"/>
                <a:cs typeface="Perpetua"/>
              </a:rPr>
              <a:t>and</a:t>
            </a:r>
            <a:r>
              <a:rPr sz="2400" spc="-65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2400" dirty="0">
                <a:solidFill>
                  <a:srgbClr val="FF0000"/>
                </a:solidFill>
                <a:latin typeface="Perpetua"/>
                <a:cs typeface="Perpetua"/>
              </a:rPr>
              <a:t>dividends</a:t>
            </a:r>
            <a:endParaRPr sz="2400" dirty="0">
              <a:latin typeface="Perpetua"/>
              <a:cs typeface="Perpetua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5" dirty="0">
                <a:latin typeface="Perpetua"/>
                <a:cs typeface="Perpetua"/>
              </a:rPr>
              <a:t>regression equation </a:t>
            </a:r>
            <a:r>
              <a:rPr sz="2400" dirty="0">
                <a:latin typeface="Perpetua"/>
                <a:cs typeface="Perpetua"/>
              </a:rPr>
              <a:t>explaining </a:t>
            </a:r>
            <a:r>
              <a:rPr sz="2400" spc="5" dirty="0">
                <a:latin typeface="Perpetua"/>
                <a:cs typeface="Perpetua"/>
              </a:rPr>
              <a:t>stock prices </a:t>
            </a:r>
            <a:r>
              <a:rPr sz="2400" dirty="0">
                <a:latin typeface="Perpetua"/>
                <a:cs typeface="Perpetua"/>
              </a:rPr>
              <a:t>in N industries  </a:t>
            </a:r>
            <a:r>
              <a:rPr sz="2400" spc="-35" dirty="0">
                <a:latin typeface="Perpetua"/>
                <a:cs typeface="Perpetua"/>
              </a:rPr>
              <a:t>over </a:t>
            </a:r>
            <a:r>
              <a:rPr sz="2400" dirty="0">
                <a:latin typeface="Perpetua"/>
                <a:cs typeface="Perpetua"/>
              </a:rPr>
              <a:t>T time </a:t>
            </a:r>
            <a:r>
              <a:rPr sz="2400" spc="5" dirty="0">
                <a:latin typeface="Perpetua"/>
                <a:cs typeface="Perpetua"/>
              </a:rPr>
              <a:t>periods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5" dirty="0">
                <a:latin typeface="Perpetua"/>
                <a:cs typeface="Perpetua"/>
              </a:rPr>
              <a:t>given</a:t>
            </a:r>
            <a:r>
              <a:rPr sz="2400" spc="-26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as:</a:t>
            </a:r>
            <a:endParaRPr sz="24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8836" y="3937253"/>
            <a:ext cx="6193155" cy="1351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05510">
              <a:lnSpc>
                <a:spcPct val="120800"/>
              </a:lnSpc>
              <a:spcBef>
                <a:spcPts val="100"/>
              </a:spcBef>
            </a:pPr>
            <a:r>
              <a:rPr sz="2400" spc="5" dirty="0">
                <a:latin typeface="Perpetua"/>
                <a:cs typeface="Perpetua"/>
              </a:rPr>
              <a:t>Stock price </a:t>
            </a:r>
            <a:r>
              <a:rPr sz="2400" dirty="0">
                <a:latin typeface="Perpetua"/>
                <a:cs typeface="Perpetua"/>
              </a:rPr>
              <a:t>index of ith industry 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spc="-5" dirty="0">
                <a:latin typeface="Perpetua"/>
                <a:cs typeface="Perpetua"/>
              </a:rPr>
              <a:t>t-th </a:t>
            </a:r>
            <a:r>
              <a:rPr sz="2400" spc="5" dirty="0">
                <a:latin typeface="Perpetua"/>
                <a:cs typeface="Perpetua"/>
              </a:rPr>
              <a:t>period  </a:t>
            </a:r>
            <a:r>
              <a:rPr sz="2400" dirty="0">
                <a:latin typeface="Perpetua"/>
                <a:cs typeface="Perpetua"/>
              </a:rPr>
              <a:t>Dividend </a:t>
            </a:r>
            <a:r>
              <a:rPr sz="2400" spc="-5" dirty="0">
                <a:latin typeface="Perpetua"/>
                <a:cs typeface="Perpetua"/>
              </a:rPr>
              <a:t>per share </a:t>
            </a:r>
            <a:r>
              <a:rPr sz="2400" dirty="0">
                <a:latin typeface="Perpetua"/>
                <a:cs typeface="Perpetua"/>
              </a:rPr>
              <a:t>paid </a:t>
            </a:r>
            <a:r>
              <a:rPr sz="2400" spc="-25" dirty="0">
                <a:latin typeface="Perpetua"/>
                <a:cs typeface="Perpetua"/>
              </a:rPr>
              <a:t>by </a:t>
            </a:r>
            <a:r>
              <a:rPr sz="2400" dirty="0">
                <a:latin typeface="Perpetua"/>
                <a:cs typeface="Perpetua"/>
              </a:rPr>
              <a:t>ith industry 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dirty="0">
                <a:latin typeface="Perpetua"/>
                <a:cs typeface="Perpetua"/>
              </a:rPr>
              <a:t>time</a:t>
            </a:r>
            <a:r>
              <a:rPr sz="2400" spc="-7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</a:t>
            </a:r>
            <a:endParaRPr sz="24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Perpetua"/>
                <a:cs typeface="Perpetua"/>
              </a:rPr>
              <a:t>Stochastic disturbance </a:t>
            </a:r>
            <a:r>
              <a:rPr sz="2400" spc="15" dirty="0">
                <a:latin typeface="Perpetua"/>
                <a:cs typeface="Perpetua"/>
              </a:rPr>
              <a:t>term </a:t>
            </a:r>
            <a:r>
              <a:rPr sz="2400" dirty="0">
                <a:latin typeface="Perpetua"/>
                <a:cs typeface="Perpetua"/>
              </a:rPr>
              <a:t>, with </a:t>
            </a:r>
            <a:r>
              <a:rPr sz="2400" spc="-5" dirty="0">
                <a:latin typeface="Perpetua"/>
                <a:cs typeface="Perpetua"/>
              </a:rPr>
              <a:t>different</a:t>
            </a:r>
            <a:r>
              <a:rPr sz="2400" spc="-18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assumptions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0209" y="2861835"/>
            <a:ext cx="560070" cy="3867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0825" indent="-226060">
              <a:lnSpc>
                <a:spcPct val="100000"/>
              </a:lnSpc>
              <a:spcBef>
                <a:spcPts val="114"/>
              </a:spcBef>
              <a:buSzPct val="93617"/>
              <a:buFont typeface="Symbol"/>
              <a:buChar char=""/>
              <a:tabLst>
                <a:tab pos="251460" algn="l"/>
              </a:tabLst>
            </a:pPr>
            <a:r>
              <a:rPr sz="2350" i="1" spc="130" dirty="0">
                <a:latin typeface="Symbol"/>
                <a:cs typeface="Symbol"/>
              </a:rPr>
              <a:t></a:t>
            </a:r>
            <a:r>
              <a:rPr sz="1875" i="1" spc="195" baseline="-24444" dirty="0">
                <a:latin typeface="Times New Roman"/>
                <a:cs typeface="Times New Roman"/>
              </a:rPr>
              <a:t>it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340" y="2931868"/>
            <a:ext cx="2144395" cy="3867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3300" i="1" spc="-37" baseline="13888" dirty="0">
                <a:latin typeface="Times New Roman"/>
                <a:cs typeface="Times New Roman"/>
              </a:rPr>
              <a:t>P</a:t>
            </a:r>
            <a:r>
              <a:rPr sz="1250" i="1" spc="-25" dirty="0">
                <a:latin typeface="Times New Roman"/>
                <a:cs typeface="Times New Roman"/>
              </a:rPr>
              <a:t>it </a:t>
            </a:r>
            <a:r>
              <a:rPr sz="3300" spc="322" baseline="13888" dirty="0">
                <a:latin typeface="Symbol"/>
                <a:cs typeface="Symbol"/>
              </a:rPr>
              <a:t></a:t>
            </a:r>
            <a:r>
              <a:rPr sz="3300" spc="322" baseline="13888" dirty="0">
                <a:latin typeface="Times New Roman"/>
                <a:cs typeface="Times New Roman"/>
              </a:rPr>
              <a:t> </a:t>
            </a:r>
            <a:r>
              <a:rPr sz="3525" i="1" spc="112" baseline="13002" dirty="0">
                <a:latin typeface="Symbol"/>
                <a:cs typeface="Symbol"/>
              </a:rPr>
              <a:t></a:t>
            </a:r>
            <a:r>
              <a:rPr sz="1250" spc="75" dirty="0">
                <a:latin typeface="Times New Roman"/>
                <a:cs typeface="Times New Roman"/>
              </a:rPr>
              <a:t>1</a:t>
            </a:r>
            <a:r>
              <a:rPr sz="1250" i="1" spc="75" dirty="0">
                <a:latin typeface="Times New Roman"/>
                <a:cs typeface="Times New Roman"/>
              </a:rPr>
              <a:t>it </a:t>
            </a:r>
            <a:r>
              <a:rPr sz="3300" spc="322" baseline="13888" dirty="0">
                <a:latin typeface="Symbol"/>
                <a:cs typeface="Symbol"/>
              </a:rPr>
              <a:t></a:t>
            </a:r>
            <a:r>
              <a:rPr sz="3300" spc="-352" baseline="13888" dirty="0">
                <a:latin typeface="Times New Roman"/>
                <a:cs typeface="Times New Roman"/>
              </a:rPr>
              <a:t> </a:t>
            </a:r>
            <a:r>
              <a:rPr sz="3525" i="1" spc="217" baseline="13002" dirty="0">
                <a:latin typeface="Symbol"/>
                <a:cs typeface="Symbol"/>
              </a:rPr>
              <a:t></a:t>
            </a:r>
            <a:r>
              <a:rPr sz="1250" spc="145" dirty="0">
                <a:latin typeface="Times New Roman"/>
                <a:cs typeface="Times New Roman"/>
              </a:rPr>
              <a:t>2</a:t>
            </a:r>
            <a:r>
              <a:rPr sz="1250" i="1" spc="145" dirty="0">
                <a:latin typeface="Times New Roman"/>
                <a:cs typeface="Times New Roman"/>
              </a:rPr>
              <a:t>it </a:t>
            </a:r>
            <a:r>
              <a:rPr sz="3300" i="1" spc="187" baseline="13888" dirty="0">
                <a:latin typeface="Times New Roman"/>
                <a:cs typeface="Times New Roman"/>
              </a:rPr>
              <a:t>d</a:t>
            </a:r>
            <a:r>
              <a:rPr sz="1250" i="1" spc="125" dirty="0">
                <a:latin typeface="Times New Roman"/>
                <a:cs typeface="Times New Roman"/>
              </a:rPr>
              <a:t>it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7739" y="3943344"/>
            <a:ext cx="535305" cy="139827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234950" indent="-197485">
              <a:lnSpc>
                <a:spcPct val="100000"/>
              </a:lnSpc>
              <a:spcBef>
                <a:spcPts val="1275"/>
              </a:spcBef>
              <a:buClr>
                <a:srgbClr val="4F81BC"/>
              </a:buClr>
              <a:buSzPct val="102500"/>
              <a:buFont typeface="Wingdings 2"/>
              <a:buChar char=""/>
              <a:tabLst>
                <a:tab pos="235585" algn="l"/>
              </a:tabLst>
            </a:pPr>
            <a:r>
              <a:rPr sz="3000" i="1" spc="44" baseline="13888" dirty="0">
                <a:latin typeface="Times New Roman"/>
                <a:cs typeface="Times New Roman"/>
              </a:rPr>
              <a:t>P</a:t>
            </a:r>
            <a:r>
              <a:rPr sz="1150" i="1" spc="30" dirty="0">
                <a:latin typeface="Times New Roman"/>
                <a:cs typeface="Times New Roman"/>
              </a:rPr>
              <a:t>it</a:t>
            </a:r>
            <a:endParaRPr sz="1150">
              <a:latin typeface="Times New Roman"/>
              <a:cs typeface="Times New Roman"/>
            </a:endParaRPr>
          </a:p>
          <a:p>
            <a:pPr marL="287655" indent="-250190">
              <a:lnSpc>
                <a:spcPct val="100000"/>
              </a:lnSpc>
              <a:spcBef>
                <a:spcPts val="1195"/>
              </a:spcBef>
              <a:buClr>
                <a:srgbClr val="4F81BC"/>
              </a:buClr>
              <a:buSzPct val="102500"/>
              <a:buFont typeface="Wingdings 2"/>
              <a:buChar char=""/>
              <a:tabLst>
                <a:tab pos="288290" algn="l"/>
              </a:tabLst>
            </a:pPr>
            <a:r>
              <a:rPr sz="3000" i="1" spc="-15" baseline="13888" dirty="0">
                <a:latin typeface="Times New Roman"/>
                <a:cs typeface="Times New Roman"/>
              </a:rPr>
              <a:t>d</a:t>
            </a:r>
            <a:r>
              <a:rPr sz="1150" i="1" spc="-10" dirty="0">
                <a:latin typeface="Times New Roman"/>
                <a:cs typeface="Times New Roman"/>
              </a:rPr>
              <a:t>it</a:t>
            </a:r>
            <a:endParaRPr sz="1150">
              <a:latin typeface="Times New Roman"/>
              <a:cs typeface="Times New Roman"/>
            </a:endParaRPr>
          </a:p>
          <a:p>
            <a:pPr marL="278765" indent="-241300">
              <a:lnSpc>
                <a:spcPct val="100000"/>
              </a:lnSpc>
              <a:spcBef>
                <a:spcPts val="1055"/>
              </a:spcBef>
              <a:buClr>
                <a:srgbClr val="4F81BC"/>
              </a:buClr>
              <a:buSzPct val="95348"/>
              <a:buFont typeface="Wingdings 2"/>
              <a:buChar char=""/>
              <a:tabLst>
                <a:tab pos="279400" algn="l"/>
              </a:tabLst>
            </a:pPr>
            <a:r>
              <a:rPr sz="3225" i="1" spc="60" baseline="12919" dirty="0">
                <a:latin typeface="Symbol"/>
                <a:cs typeface="Symbol"/>
              </a:rPr>
              <a:t></a:t>
            </a:r>
            <a:r>
              <a:rPr sz="1150" i="1" spc="40" dirty="0">
                <a:latin typeface="Times New Roman"/>
                <a:cs typeface="Times New Roman"/>
              </a:rPr>
              <a:t>it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95600" y="2819400"/>
            <a:ext cx="2819400" cy="533400"/>
          </a:xfrm>
          <a:custGeom>
            <a:avLst/>
            <a:gdLst/>
            <a:ahLst/>
            <a:cxnLst/>
            <a:rect l="l" t="t" r="r" b="b"/>
            <a:pathLst>
              <a:path w="2819400" h="533400">
                <a:moveTo>
                  <a:pt x="0" y="533400"/>
                </a:moveTo>
                <a:lnTo>
                  <a:pt x="2819400" y="533400"/>
                </a:lnTo>
                <a:lnTo>
                  <a:pt x="2819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381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139" y="749299"/>
            <a:ext cx="5778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 </a:t>
            </a:r>
            <a:r>
              <a:rPr sz="3600" i="1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versus</a:t>
            </a:r>
            <a:r>
              <a:rPr sz="3600" i="1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Correlation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073785">
              <a:lnSpc>
                <a:spcPct val="100000"/>
              </a:lnSpc>
              <a:spcBef>
                <a:spcPts val="850"/>
              </a:spcBef>
            </a:pPr>
            <a:r>
              <a:rPr spc="-5" dirty="0"/>
              <a:t>Regression</a:t>
            </a:r>
          </a:p>
          <a:p>
            <a:pPr marL="286385" marR="5080" indent="-274320">
              <a:lnSpc>
                <a:spcPct val="100000"/>
              </a:lnSpc>
              <a:spcBef>
                <a:spcPts val="75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The </a:t>
            </a:r>
            <a:r>
              <a:rPr spc="-5" dirty="0">
                <a:solidFill>
                  <a:srgbClr val="000000"/>
                </a:solidFill>
                <a:latin typeface="Perpetua"/>
                <a:cs typeface="Perpetua"/>
              </a:rPr>
              <a:t>dependent variable (</a:t>
            </a: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y)  </a:t>
            </a:r>
            <a:r>
              <a:rPr i="1" dirty="0">
                <a:solidFill>
                  <a:srgbClr val="000000"/>
                </a:solidFill>
                <a:latin typeface="Perpetua"/>
                <a:cs typeface="Perpetua"/>
              </a:rPr>
              <a:t>and the </a:t>
            </a: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independent</a:t>
            </a:r>
            <a:r>
              <a:rPr i="1" spc="-100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i="1" spc="-10" dirty="0">
                <a:solidFill>
                  <a:srgbClr val="000000"/>
                </a:solidFill>
                <a:latin typeface="Perpetua"/>
                <a:cs typeface="Perpetua"/>
              </a:rPr>
              <a:t>variable(s)  </a:t>
            </a:r>
            <a:r>
              <a:rPr spc="-45" dirty="0">
                <a:solidFill>
                  <a:srgbClr val="000000"/>
                </a:solidFill>
                <a:latin typeface="Perpetua"/>
                <a:cs typeface="Perpetua"/>
              </a:rPr>
              <a:t>(</a:t>
            </a:r>
            <a:r>
              <a:rPr i="1" spc="-45" dirty="0">
                <a:solidFill>
                  <a:srgbClr val="000000"/>
                </a:solidFill>
                <a:latin typeface="Perpetua"/>
                <a:cs typeface="Perpetua"/>
              </a:rPr>
              <a:t>x’s) </a:t>
            </a:r>
            <a:r>
              <a:rPr i="1" spc="-15" dirty="0">
                <a:solidFill>
                  <a:srgbClr val="000000"/>
                </a:solidFill>
                <a:latin typeface="Perpetua"/>
                <a:cs typeface="Perpetua"/>
              </a:rPr>
              <a:t>very</a:t>
            </a:r>
            <a:r>
              <a:rPr i="1" spc="35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i="1" spc="-30" dirty="0">
                <a:solidFill>
                  <a:srgbClr val="000000"/>
                </a:solidFill>
                <a:latin typeface="Perpetua"/>
                <a:cs typeface="Perpetua"/>
              </a:rPr>
              <a:t>differently.</a:t>
            </a:r>
          </a:p>
          <a:p>
            <a:pPr marL="286385" marR="2159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The </a:t>
            </a:r>
            <a:r>
              <a:rPr i="1" dirty="0">
                <a:solidFill>
                  <a:srgbClr val="000000"/>
                </a:solidFill>
                <a:latin typeface="Perpetua"/>
                <a:cs typeface="Perpetua"/>
              </a:rPr>
              <a:t>y </a:t>
            </a:r>
            <a:r>
              <a:rPr i="1" spc="-15" dirty="0">
                <a:solidFill>
                  <a:srgbClr val="000000"/>
                </a:solidFill>
                <a:latin typeface="Perpetua"/>
                <a:cs typeface="Perpetua"/>
              </a:rPr>
              <a:t>variable </a:t>
            </a: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is </a:t>
            </a:r>
            <a:r>
              <a:rPr i="1" dirty="0">
                <a:solidFill>
                  <a:srgbClr val="000000"/>
                </a:solidFill>
                <a:latin typeface="Perpetua"/>
                <a:cs typeface="Perpetua"/>
              </a:rPr>
              <a:t>assumed to </a:t>
            </a: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be  </a:t>
            </a:r>
            <a:r>
              <a:rPr i="1" spc="-15" dirty="0">
                <a:solidFill>
                  <a:srgbClr val="000000"/>
                </a:solidFill>
                <a:latin typeface="Perpetua"/>
                <a:cs typeface="Perpetua"/>
              </a:rPr>
              <a:t>random </a:t>
            </a:r>
            <a:r>
              <a:rPr i="1" spc="-5" dirty="0">
                <a:solidFill>
                  <a:srgbClr val="000000"/>
                </a:solidFill>
                <a:latin typeface="Perpetua"/>
                <a:cs typeface="Perpetua"/>
              </a:rPr>
              <a:t>or “stochastic”</a:t>
            </a:r>
            <a:r>
              <a:rPr spc="-5" dirty="0">
                <a:solidFill>
                  <a:srgbClr val="000000"/>
                </a:solidFill>
                <a:latin typeface="Perpetua"/>
                <a:cs typeface="Perpetua"/>
              </a:rPr>
              <a:t>, </a:t>
            </a:r>
            <a:r>
              <a:rPr spc="-15" dirty="0">
                <a:solidFill>
                  <a:srgbClr val="000000"/>
                </a:solidFill>
                <a:latin typeface="Perpetua"/>
                <a:cs typeface="Perpetua"/>
              </a:rPr>
              <a:t>i.e. </a:t>
            </a: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to  </a:t>
            </a:r>
            <a:r>
              <a:rPr spc="-35" dirty="0">
                <a:solidFill>
                  <a:srgbClr val="000000"/>
                </a:solidFill>
                <a:latin typeface="Perpetua"/>
                <a:cs typeface="Perpetua"/>
              </a:rPr>
              <a:t>have </a:t>
            </a: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a </a:t>
            </a:r>
            <a:r>
              <a:rPr spc="-5" dirty="0">
                <a:solidFill>
                  <a:srgbClr val="000000"/>
                </a:solidFill>
                <a:latin typeface="Perpetua"/>
                <a:cs typeface="Perpetua"/>
              </a:rPr>
              <a:t>probability  </a:t>
            </a:r>
            <a:r>
              <a:rPr spc="10" dirty="0">
                <a:solidFill>
                  <a:srgbClr val="000000"/>
                </a:solidFill>
                <a:latin typeface="Perpetua"/>
                <a:cs typeface="Perpetua"/>
              </a:rPr>
              <a:t>distribution.The </a:t>
            </a:r>
            <a:r>
              <a:rPr i="1" dirty="0">
                <a:solidFill>
                  <a:srgbClr val="000000"/>
                </a:solidFill>
                <a:latin typeface="Perpetua"/>
                <a:cs typeface="Perpetua"/>
              </a:rPr>
              <a:t>x </a:t>
            </a:r>
            <a:r>
              <a:rPr i="1" spc="-10" dirty="0">
                <a:solidFill>
                  <a:srgbClr val="000000"/>
                </a:solidFill>
                <a:latin typeface="Perpetua"/>
                <a:cs typeface="Perpetua"/>
              </a:rPr>
              <a:t>variables  are,</a:t>
            </a:r>
            <a:r>
              <a:rPr i="1" spc="-254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i="1" spc="-30" dirty="0">
                <a:solidFill>
                  <a:srgbClr val="000000"/>
                </a:solidFill>
                <a:latin typeface="Perpetua"/>
                <a:cs typeface="Perpetua"/>
              </a:rPr>
              <a:t>however,</a:t>
            </a:r>
            <a:r>
              <a:rPr i="1" spc="-254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spc="-5" dirty="0">
                <a:solidFill>
                  <a:srgbClr val="000000"/>
                </a:solidFill>
                <a:latin typeface="Perpetua"/>
                <a:cs typeface="Perpetua"/>
              </a:rPr>
              <a:t>assumed</a:t>
            </a:r>
            <a:r>
              <a:rPr spc="-20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to</a:t>
            </a:r>
            <a:r>
              <a:rPr spc="-20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spc="-35" dirty="0">
                <a:solidFill>
                  <a:srgbClr val="000000"/>
                </a:solidFill>
                <a:latin typeface="Perpetua"/>
                <a:cs typeface="Perpetua"/>
              </a:rPr>
              <a:t>have  </a:t>
            </a:r>
            <a:r>
              <a:rPr spc="-10" dirty="0">
                <a:solidFill>
                  <a:srgbClr val="000000"/>
                </a:solidFill>
                <a:latin typeface="Perpetua"/>
                <a:cs typeface="Perpetua"/>
              </a:rPr>
              <a:t>fixed </a:t>
            </a: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(“non-stochastic”)  </a:t>
            </a:r>
            <a:r>
              <a:rPr spc="-10" dirty="0">
                <a:solidFill>
                  <a:srgbClr val="000000"/>
                </a:solidFill>
                <a:latin typeface="Perpetua"/>
                <a:cs typeface="Perpetua"/>
              </a:rPr>
              <a:t>values </a:t>
            </a:r>
            <a:r>
              <a:rPr dirty="0">
                <a:solidFill>
                  <a:srgbClr val="000000"/>
                </a:solidFill>
                <a:latin typeface="Perpetua"/>
                <a:cs typeface="Perpetua"/>
              </a:rPr>
              <a:t>in </a:t>
            </a:r>
            <a:r>
              <a:rPr spc="-10" dirty="0">
                <a:solidFill>
                  <a:srgbClr val="000000"/>
                </a:solidFill>
                <a:latin typeface="Perpetua"/>
                <a:cs typeface="Perpetua"/>
              </a:rPr>
              <a:t>repeated</a:t>
            </a:r>
            <a:r>
              <a:rPr spc="-40" dirty="0">
                <a:solidFill>
                  <a:srgbClr val="000000"/>
                </a:solidFill>
                <a:latin typeface="Perpetua"/>
                <a:cs typeface="Perpetua"/>
              </a:rPr>
              <a:t> </a:t>
            </a:r>
            <a:r>
              <a:rPr spc="-10" dirty="0">
                <a:solidFill>
                  <a:srgbClr val="000000"/>
                </a:solidFill>
                <a:latin typeface="Perpetua"/>
                <a:cs typeface="Perpetua"/>
              </a:rPr>
              <a:t>samples.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31994" y="1691554"/>
            <a:ext cx="3420110" cy="25501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080135">
              <a:lnSpc>
                <a:spcPct val="100000"/>
              </a:lnSpc>
              <a:spcBef>
                <a:spcPts val="770"/>
              </a:spcBef>
            </a:pPr>
            <a:r>
              <a:rPr sz="2400" dirty="0">
                <a:solidFill>
                  <a:srgbClr val="4F81BC"/>
                </a:solidFill>
                <a:latin typeface="Franklin Gothic Book"/>
                <a:cs typeface="Franklin Gothic Book"/>
              </a:rPr>
              <a:t>Correlation</a:t>
            </a:r>
            <a:endParaRPr sz="2400">
              <a:latin typeface="Franklin Gothic Book"/>
              <a:cs typeface="Franklin Gothic Book"/>
            </a:endParaRPr>
          </a:p>
          <a:p>
            <a:pPr marL="286385" marR="5080" indent="-274320">
              <a:lnSpc>
                <a:spcPct val="100000"/>
              </a:lnSpc>
              <a:spcBef>
                <a:spcPts val="72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1024890" algn="l"/>
              </a:tabLst>
            </a:pPr>
            <a:r>
              <a:rPr sz="2600" spc="-5" dirty="0">
                <a:latin typeface="Perpetua"/>
                <a:cs typeface="Perpetua"/>
              </a:rPr>
              <a:t>If </a:t>
            </a:r>
            <a:r>
              <a:rPr sz="2600" spc="-50" dirty="0">
                <a:latin typeface="Perpetua"/>
                <a:cs typeface="Perpetua"/>
              </a:rPr>
              <a:t>we </a:t>
            </a:r>
            <a:r>
              <a:rPr sz="2600" spc="-35" dirty="0">
                <a:latin typeface="Perpetua"/>
                <a:cs typeface="Perpetua"/>
              </a:rPr>
              <a:t>say </a:t>
            </a:r>
            <a:r>
              <a:rPr sz="2600" i="1" spc="-5" dirty="0">
                <a:latin typeface="Perpetua"/>
                <a:cs typeface="Perpetua"/>
              </a:rPr>
              <a:t>y and x </a:t>
            </a:r>
            <a:r>
              <a:rPr sz="2600" i="1" spc="-15" dirty="0">
                <a:latin typeface="Perpetua"/>
                <a:cs typeface="Perpetua"/>
              </a:rPr>
              <a:t>are  </a:t>
            </a:r>
            <a:r>
              <a:rPr sz="2600" i="1" dirty="0">
                <a:latin typeface="Perpetua"/>
                <a:cs typeface="Perpetua"/>
              </a:rPr>
              <a:t>correlated, </a:t>
            </a:r>
            <a:r>
              <a:rPr sz="2600" i="1" spc="-5" dirty="0">
                <a:latin typeface="Perpetua"/>
                <a:cs typeface="Perpetua"/>
              </a:rPr>
              <a:t>it means </a:t>
            </a:r>
            <a:r>
              <a:rPr sz="2600" i="1" spc="-10" dirty="0">
                <a:latin typeface="Perpetua"/>
                <a:cs typeface="Perpetua"/>
              </a:rPr>
              <a:t>that </a:t>
            </a:r>
            <a:r>
              <a:rPr sz="2600" i="1" spc="-15" dirty="0">
                <a:latin typeface="Perpetua"/>
                <a:cs typeface="Perpetua"/>
              </a:rPr>
              <a:t>we  are </a:t>
            </a:r>
            <a:r>
              <a:rPr sz="2600" i="1" spc="-10" dirty="0">
                <a:latin typeface="Perpetua"/>
                <a:cs typeface="Perpetua"/>
              </a:rPr>
              <a:t>treating </a:t>
            </a:r>
            <a:r>
              <a:rPr sz="2600" i="1" spc="-5" dirty="0">
                <a:latin typeface="Perpetua"/>
                <a:cs typeface="Perpetua"/>
              </a:rPr>
              <a:t>y and x in a  </a:t>
            </a:r>
            <a:r>
              <a:rPr sz="2600" spc="-10" dirty="0">
                <a:latin typeface="Perpetua"/>
                <a:cs typeface="Perpetua"/>
              </a:rPr>
              <a:t>completely </a:t>
            </a:r>
            <a:r>
              <a:rPr sz="2600" dirty="0">
                <a:latin typeface="Perpetua"/>
                <a:cs typeface="Perpetua"/>
              </a:rPr>
              <a:t>symmetrical  </a:t>
            </a:r>
            <a:r>
              <a:rPr sz="2600" spc="-95" dirty="0">
                <a:latin typeface="Perpetua"/>
                <a:cs typeface="Perpetua"/>
              </a:rPr>
              <a:t>way.	</a:t>
            </a:r>
            <a:r>
              <a:rPr sz="2600" spc="-5" dirty="0">
                <a:latin typeface="Perpetua"/>
                <a:cs typeface="Perpetua"/>
              </a:rPr>
              <a:t>Cor</a:t>
            </a:r>
            <a:r>
              <a:rPr sz="2600" spc="-85" dirty="0">
                <a:latin typeface="Perpetua"/>
                <a:cs typeface="Perpetua"/>
              </a:rPr>
              <a:t> </a:t>
            </a:r>
            <a:r>
              <a:rPr sz="2600" spc="-20" dirty="0">
                <a:latin typeface="Perpetua"/>
                <a:cs typeface="Perpetua"/>
              </a:rPr>
              <a:t>(x,y)=Cor(y,x)</a:t>
            </a:r>
            <a:endParaRPr sz="26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96774"/>
            <a:ext cx="58343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Specification </a:t>
            </a: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of</a:t>
            </a:r>
            <a:r>
              <a:rPr sz="4000" spc="-8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5188" y="982234"/>
            <a:ext cx="5139214" cy="230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5005" y="1824322"/>
            <a:ext cx="2152649" cy="214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1450" y="2514980"/>
            <a:ext cx="3314700" cy="180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0930" y="2540987"/>
            <a:ext cx="1685925" cy="1430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0597" y="3076875"/>
            <a:ext cx="4291203" cy="2518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57650" y="3869366"/>
            <a:ext cx="3143250" cy="1902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67178" y="4352544"/>
            <a:ext cx="3105522" cy="1809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81452" y="1674495"/>
            <a:ext cx="2766060" cy="762000"/>
          </a:xfrm>
          <a:custGeom>
            <a:avLst/>
            <a:gdLst/>
            <a:ahLst/>
            <a:cxnLst/>
            <a:rect l="l" t="t" r="r" b="b"/>
            <a:pathLst>
              <a:path w="2766060" h="762000">
                <a:moveTo>
                  <a:pt x="0" y="0"/>
                </a:moveTo>
                <a:lnTo>
                  <a:pt x="2766060" y="0"/>
                </a:lnTo>
                <a:lnTo>
                  <a:pt x="2766060" y="495173"/>
                </a:lnTo>
                <a:lnTo>
                  <a:pt x="1478280" y="495173"/>
                </a:lnTo>
                <a:lnTo>
                  <a:pt x="1478280" y="571500"/>
                </a:lnTo>
                <a:lnTo>
                  <a:pt x="1573530" y="571500"/>
                </a:lnTo>
                <a:lnTo>
                  <a:pt x="1383030" y="762000"/>
                </a:lnTo>
                <a:lnTo>
                  <a:pt x="1192530" y="571500"/>
                </a:lnTo>
                <a:lnTo>
                  <a:pt x="1287780" y="571500"/>
                </a:lnTo>
                <a:lnTo>
                  <a:pt x="1287780" y="495173"/>
                </a:lnTo>
                <a:lnTo>
                  <a:pt x="0" y="49517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4302" y="2990469"/>
            <a:ext cx="4357498" cy="762000"/>
          </a:xfrm>
          <a:custGeom>
            <a:avLst/>
            <a:gdLst/>
            <a:ahLst/>
            <a:cxnLst/>
            <a:rect l="l" t="t" r="r" b="b"/>
            <a:pathLst>
              <a:path w="3505200" h="762000">
                <a:moveTo>
                  <a:pt x="0" y="0"/>
                </a:moveTo>
                <a:lnTo>
                  <a:pt x="3505200" y="0"/>
                </a:lnTo>
                <a:lnTo>
                  <a:pt x="3505200" y="495173"/>
                </a:lnTo>
                <a:lnTo>
                  <a:pt x="1847850" y="495173"/>
                </a:lnTo>
                <a:lnTo>
                  <a:pt x="1847850" y="571500"/>
                </a:lnTo>
                <a:lnTo>
                  <a:pt x="1943100" y="571500"/>
                </a:lnTo>
                <a:lnTo>
                  <a:pt x="1752600" y="762000"/>
                </a:lnTo>
                <a:lnTo>
                  <a:pt x="1562100" y="571500"/>
                </a:lnTo>
                <a:lnTo>
                  <a:pt x="1657350" y="571500"/>
                </a:lnTo>
                <a:lnTo>
                  <a:pt x="1657350" y="495173"/>
                </a:lnTo>
                <a:lnTo>
                  <a:pt x="0" y="49517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14215" y="4700015"/>
            <a:ext cx="348615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15" marR="1160145" indent="-4445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latin typeface="Perpetua"/>
                <a:cs typeface="Perpetua"/>
              </a:rPr>
              <a:t>Unavailability </a:t>
            </a:r>
            <a:r>
              <a:rPr sz="2000" b="1" spc="-5" dirty="0">
                <a:latin typeface="Perpetua"/>
                <a:cs typeface="Perpetua"/>
              </a:rPr>
              <a:t>of </a:t>
            </a:r>
            <a:r>
              <a:rPr sz="2000" b="1" spc="-10" dirty="0">
                <a:latin typeface="Perpetua"/>
                <a:cs typeface="Perpetua"/>
              </a:rPr>
              <a:t>data  </a:t>
            </a:r>
            <a:r>
              <a:rPr sz="2000" b="1" spc="-25" dirty="0">
                <a:latin typeface="Perpetua"/>
                <a:cs typeface="Perpetua"/>
              </a:rPr>
              <a:t>Poor </a:t>
            </a:r>
            <a:r>
              <a:rPr sz="2000" b="1" spc="-10" dirty="0">
                <a:latin typeface="Perpetua"/>
                <a:cs typeface="Perpetua"/>
              </a:rPr>
              <a:t>proxy</a:t>
            </a:r>
            <a:r>
              <a:rPr sz="2000" b="1" spc="5" dirty="0">
                <a:latin typeface="Perpetua"/>
                <a:cs typeface="Perpetua"/>
              </a:rPr>
              <a:t> </a:t>
            </a:r>
            <a:r>
              <a:rPr sz="2000" b="1" spc="-10" dirty="0">
                <a:latin typeface="Perpetua"/>
                <a:cs typeface="Perpetua"/>
              </a:rPr>
              <a:t>variables</a:t>
            </a:r>
            <a:endParaRPr sz="2000" dirty="0">
              <a:latin typeface="Perpetua"/>
              <a:cs typeface="Perpetua"/>
            </a:endParaRPr>
          </a:p>
          <a:p>
            <a:pPr marL="81915">
              <a:lnSpc>
                <a:spcPct val="100000"/>
              </a:lnSpc>
            </a:pPr>
            <a:r>
              <a:rPr sz="2000" b="1" spc="-25" dirty="0">
                <a:latin typeface="Perpetua"/>
                <a:cs typeface="Perpetua"/>
              </a:rPr>
              <a:t>Vagueness </a:t>
            </a:r>
            <a:r>
              <a:rPr sz="2000" b="1" spc="-10" dirty="0">
                <a:latin typeface="Perpetua"/>
                <a:cs typeface="Perpetua"/>
              </a:rPr>
              <a:t>of underlying</a:t>
            </a:r>
            <a:r>
              <a:rPr sz="2000" b="1" spc="15" dirty="0">
                <a:latin typeface="Perpetua"/>
                <a:cs typeface="Perpetua"/>
              </a:rPr>
              <a:t> </a:t>
            </a:r>
            <a:r>
              <a:rPr sz="2000" b="1" dirty="0">
                <a:latin typeface="Perpetua"/>
                <a:cs typeface="Perpetua"/>
              </a:rPr>
              <a:t>theory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42365"/>
            <a:ext cx="73723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 </a:t>
            </a: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– Finance</a:t>
            </a:r>
            <a:r>
              <a:rPr sz="4000" spc="-11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applications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130" y="1447800"/>
            <a:ext cx="8975725" cy="4934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9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Regression </a:t>
            </a:r>
            <a:r>
              <a:rPr sz="2600" spc="-5" dirty="0">
                <a:latin typeface="Perpetua"/>
                <a:cs typeface="Perpetua"/>
              </a:rPr>
              <a:t>slope parameter is estimated as the </a:t>
            </a:r>
            <a:r>
              <a:rPr sz="2600" spc="-10" dirty="0">
                <a:latin typeface="Perpetua"/>
                <a:cs typeface="Perpetua"/>
              </a:rPr>
              <a:t>ratio </a:t>
            </a:r>
            <a:r>
              <a:rPr sz="2600" spc="-5" dirty="0">
                <a:latin typeface="Perpetua"/>
                <a:cs typeface="Perpetua"/>
              </a:rPr>
              <a:t>of </a:t>
            </a:r>
            <a:r>
              <a:rPr sz="2600" spc="-10" dirty="0">
                <a:latin typeface="Perpetua"/>
                <a:cs typeface="Perpetua"/>
              </a:rPr>
              <a:t>covarince(X,Y) </a:t>
            </a:r>
            <a:r>
              <a:rPr sz="2600" spc="-5" dirty="0">
                <a:latin typeface="Perpetua"/>
                <a:cs typeface="Perpetua"/>
              </a:rPr>
              <a:t>to  </a:t>
            </a:r>
            <a:r>
              <a:rPr sz="2600" spc="-20" dirty="0">
                <a:latin typeface="Perpetua"/>
                <a:cs typeface="Perpetua"/>
              </a:rPr>
              <a:t>Variance(X)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Do </a:t>
            </a:r>
            <a:r>
              <a:rPr sz="2600" spc="-15" dirty="0">
                <a:latin typeface="Perpetua"/>
                <a:cs typeface="Perpetua"/>
              </a:rPr>
              <a:t>you </a:t>
            </a:r>
            <a:r>
              <a:rPr sz="2600" spc="-5" dirty="0">
                <a:latin typeface="Perpetua"/>
                <a:cs typeface="Perpetua"/>
              </a:rPr>
              <a:t>recall CAPM</a:t>
            </a:r>
            <a:r>
              <a:rPr sz="2600" spc="2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?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136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Remember </a:t>
            </a:r>
            <a:r>
              <a:rPr sz="2400" spc="-30" dirty="0">
                <a:latin typeface="Perpetua"/>
                <a:cs typeface="Perpetua"/>
              </a:rPr>
              <a:t>how </a:t>
            </a:r>
            <a:r>
              <a:rPr sz="2400" dirty="0">
                <a:latin typeface="Perpetua"/>
                <a:cs typeface="Perpetua"/>
              </a:rPr>
              <a:t>do </a:t>
            </a:r>
            <a:r>
              <a:rPr sz="2400" spc="-15" dirty="0">
                <a:latin typeface="Perpetua"/>
                <a:cs typeface="Perpetua"/>
              </a:rPr>
              <a:t>you </a:t>
            </a:r>
            <a:r>
              <a:rPr sz="2400" spc="-5" dirty="0">
                <a:latin typeface="Perpetua"/>
                <a:cs typeface="Perpetua"/>
              </a:rPr>
              <a:t>estimate </a:t>
            </a:r>
            <a:r>
              <a:rPr sz="2400" spc="-10" dirty="0">
                <a:latin typeface="Perpetua"/>
                <a:cs typeface="Perpetua"/>
              </a:rPr>
              <a:t>Market</a:t>
            </a:r>
            <a:r>
              <a:rPr sz="2400" spc="1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Beta</a:t>
            </a:r>
          </a:p>
          <a:p>
            <a:pPr marL="561340" lvl="1" indent="-228600">
              <a:lnSpc>
                <a:spcPct val="100000"/>
              </a:lnSpc>
              <a:spcBef>
                <a:spcPts val="117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Nothing </a:t>
            </a:r>
            <a:r>
              <a:rPr sz="2400" spc="-10" dirty="0">
                <a:latin typeface="Perpetua"/>
                <a:cs typeface="Perpetua"/>
              </a:rPr>
              <a:t>but </a:t>
            </a:r>
            <a:r>
              <a:rPr sz="2400" dirty="0">
                <a:latin typeface="Perpetua"/>
                <a:cs typeface="Perpetua"/>
              </a:rPr>
              <a:t>the slope in the </a:t>
            </a:r>
            <a:r>
              <a:rPr sz="2400" spc="-5" dirty="0">
                <a:latin typeface="Perpetua"/>
                <a:cs typeface="Perpetua"/>
              </a:rPr>
              <a:t>regression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5" dirty="0">
                <a:latin typeface="Perpetua"/>
                <a:cs typeface="Perpetua"/>
              </a:rPr>
              <a:t>stock </a:t>
            </a:r>
            <a:r>
              <a:rPr lang="en-IN" sz="2400" spc="5" dirty="0">
                <a:latin typeface="Perpetua"/>
                <a:cs typeface="Perpetua"/>
              </a:rPr>
              <a:t>returns </a:t>
            </a:r>
            <a:r>
              <a:rPr sz="2400" dirty="0">
                <a:latin typeface="Perpetua"/>
                <a:cs typeface="Perpetua"/>
              </a:rPr>
              <a:t>on </a:t>
            </a:r>
            <a:r>
              <a:rPr sz="2400" spc="-10" dirty="0">
                <a:latin typeface="Perpetua"/>
                <a:cs typeface="Perpetua"/>
              </a:rPr>
              <a:t>market</a:t>
            </a:r>
            <a:r>
              <a:rPr sz="2400" spc="-85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returns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Do </a:t>
            </a:r>
            <a:r>
              <a:rPr sz="2600" spc="-15" dirty="0">
                <a:latin typeface="Perpetua"/>
                <a:cs typeface="Perpetua"/>
              </a:rPr>
              <a:t>you </a:t>
            </a:r>
            <a:r>
              <a:rPr sz="2600" spc="-5" dirty="0">
                <a:latin typeface="Perpetua"/>
                <a:cs typeface="Perpetua"/>
              </a:rPr>
              <a:t>recall </a:t>
            </a:r>
            <a:r>
              <a:rPr sz="2600" dirty="0">
                <a:latin typeface="Perpetua"/>
                <a:cs typeface="Perpetua"/>
              </a:rPr>
              <a:t>Hedge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spc="-10" dirty="0">
                <a:latin typeface="Perpetua"/>
                <a:cs typeface="Perpetua"/>
              </a:rPr>
              <a:t>ratio?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Objective </a:t>
            </a:r>
            <a:r>
              <a:rPr sz="2400" dirty="0">
                <a:latin typeface="Perpetua"/>
                <a:cs typeface="Perpetua"/>
              </a:rPr>
              <a:t>to </a:t>
            </a:r>
            <a:r>
              <a:rPr sz="2400" spc="-35" dirty="0">
                <a:latin typeface="Perpetua"/>
                <a:cs typeface="Perpetua"/>
              </a:rPr>
              <a:t>have </a:t>
            </a:r>
            <a:r>
              <a:rPr sz="2400" dirty="0">
                <a:latin typeface="Perpetua"/>
                <a:cs typeface="Perpetua"/>
              </a:rPr>
              <a:t>a Hedge ?</a:t>
            </a:r>
          </a:p>
          <a:p>
            <a:pPr marL="287020" marR="348615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3482340" algn="l"/>
              </a:tabLst>
            </a:pPr>
            <a:r>
              <a:rPr sz="2600" spc="-5" dirty="0">
                <a:latin typeface="Perpetua"/>
                <a:cs typeface="Perpetua"/>
              </a:rPr>
              <a:t>Suppose </a:t>
            </a:r>
            <a:r>
              <a:rPr sz="2600" spc="-15" dirty="0">
                <a:latin typeface="Perpetua"/>
                <a:cs typeface="Perpetua"/>
              </a:rPr>
              <a:t>you </a:t>
            </a:r>
            <a:r>
              <a:rPr sz="2600" spc="-35" dirty="0">
                <a:latin typeface="Perpetua"/>
                <a:cs typeface="Perpetua"/>
              </a:rPr>
              <a:t>have </a:t>
            </a:r>
            <a:r>
              <a:rPr sz="2600" spc="-5" dirty="0">
                <a:latin typeface="Perpetua"/>
                <a:cs typeface="Perpetua"/>
              </a:rPr>
              <a:t>an </a:t>
            </a:r>
            <a:r>
              <a:rPr sz="2600" spc="-15" dirty="0">
                <a:latin typeface="Perpetua"/>
                <a:cs typeface="Perpetua"/>
              </a:rPr>
              <a:t>investment </a:t>
            </a:r>
            <a:r>
              <a:rPr sz="2600" spc="-5" dirty="0">
                <a:latin typeface="Perpetua"/>
                <a:cs typeface="Perpetua"/>
              </a:rPr>
              <a:t>in </a:t>
            </a:r>
            <a:r>
              <a:rPr sz="2600" dirty="0">
                <a:latin typeface="Perpetua"/>
                <a:cs typeface="Perpetua"/>
              </a:rPr>
              <a:t>spot </a:t>
            </a:r>
            <a:r>
              <a:rPr sz="2600" spc="-10" dirty="0">
                <a:latin typeface="Perpetua"/>
                <a:cs typeface="Perpetua"/>
              </a:rPr>
              <a:t>market, </a:t>
            </a:r>
            <a:r>
              <a:rPr sz="2600" spc="-5" dirty="0">
                <a:latin typeface="Perpetua"/>
                <a:cs typeface="Perpetua"/>
              </a:rPr>
              <a:t>and </a:t>
            </a:r>
            <a:r>
              <a:rPr sz="2600" spc="-15" dirty="0">
                <a:latin typeface="Perpetua"/>
                <a:cs typeface="Perpetua"/>
              </a:rPr>
              <a:t>you </a:t>
            </a:r>
            <a:r>
              <a:rPr sz="2600" spc="-20" dirty="0">
                <a:latin typeface="Perpetua"/>
                <a:cs typeface="Perpetua"/>
              </a:rPr>
              <a:t>would </a:t>
            </a:r>
            <a:r>
              <a:rPr sz="2600" spc="-15" dirty="0">
                <a:latin typeface="Perpetua"/>
                <a:cs typeface="Perpetua"/>
              </a:rPr>
              <a:t>like </a:t>
            </a:r>
            <a:r>
              <a:rPr sz="2600" spc="-5" dirty="0">
                <a:latin typeface="Perpetua"/>
                <a:cs typeface="Perpetua"/>
              </a:rPr>
              <a:t>to  hedge </a:t>
            </a:r>
            <a:r>
              <a:rPr sz="2600" spc="-15" dirty="0">
                <a:latin typeface="Perpetua"/>
                <a:cs typeface="Perpetua"/>
              </a:rPr>
              <a:t>your</a:t>
            </a:r>
            <a:r>
              <a:rPr sz="2600" spc="1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spot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position.	</a:t>
            </a:r>
            <a:r>
              <a:rPr sz="2600" spc="-10" dirty="0">
                <a:latin typeface="Perpetua"/>
                <a:cs typeface="Perpetua"/>
              </a:rPr>
              <a:t>Where </a:t>
            </a:r>
            <a:r>
              <a:rPr sz="2600" spc="-5" dirty="0">
                <a:latin typeface="Perpetua"/>
                <a:cs typeface="Perpetua"/>
              </a:rPr>
              <a:t>do </a:t>
            </a:r>
            <a:r>
              <a:rPr sz="2600" spc="-20" dirty="0">
                <a:latin typeface="Perpetua"/>
                <a:cs typeface="Perpetua"/>
              </a:rPr>
              <a:t>you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20" dirty="0">
                <a:latin typeface="Perpetua"/>
                <a:cs typeface="Perpetua"/>
              </a:rPr>
              <a:t>invest?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2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4446905" algn="l"/>
              </a:tabLst>
            </a:pPr>
            <a:r>
              <a:rPr sz="2400" spc="-75" dirty="0">
                <a:latin typeface="Perpetua"/>
                <a:cs typeface="Perpetua"/>
              </a:rPr>
              <a:t>Take </a:t>
            </a:r>
            <a:r>
              <a:rPr sz="2400" spc="-5" dirty="0">
                <a:latin typeface="Perpetua"/>
                <a:cs typeface="Perpetua"/>
              </a:rPr>
              <a:t>opposite </a:t>
            </a:r>
            <a:r>
              <a:rPr sz="2400" dirty="0">
                <a:latin typeface="Perpetua"/>
                <a:cs typeface="Perpetua"/>
              </a:rPr>
              <a:t>position</a:t>
            </a:r>
            <a:r>
              <a:rPr sz="2400" spc="8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in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Futures.	</a:t>
            </a:r>
            <a:r>
              <a:rPr sz="2400" dirty="0">
                <a:latin typeface="Perpetua"/>
                <a:cs typeface="Perpetua"/>
              </a:rPr>
              <a:t>A </a:t>
            </a:r>
            <a:r>
              <a:rPr sz="2400" spc="15" dirty="0">
                <a:latin typeface="Perpetua"/>
                <a:cs typeface="Perpetua"/>
              </a:rPr>
              <a:t>short </a:t>
            </a:r>
            <a:r>
              <a:rPr sz="2400" spc="-5" dirty="0">
                <a:latin typeface="Perpetua"/>
                <a:cs typeface="Perpetua"/>
              </a:rPr>
              <a:t>position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Futures</a:t>
            </a:r>
            <a:r>
              <a:rPr sz="2400" spc="-4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market.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3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  <a:tab pos="3125470" algn="l"/>
              </a:tabLst>
            </a:pPr>
            <a:r>
              <a:rPr sz="2400" spc="-25" dirty="0">
                <a:latin typeface="Perpetua"/>
                <a:cs typeface="Perpetua"/>
              </a:rPr>
              <a:t>How </a:t>
            </a:r>
            <a:r>
              <a:rPr sz="2400" dirty="0">
                <a:latin typeface="Perpetua"/>
                <a:cs typeface="Perpetua"/>
              </a:rPr>
              <a:t>much</a:t>
            </a:r>
            <a:r>
              <a:rPr sz="2400" spc="2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futures?	</a:t>
            </a:r>
            <a:r>
              <a:rPr sz="2400" dirty="0">
                <a:latin typeface="Perpetua"/>
                <a:cs typeface="Perpetua"/>
              </a:rPr>
              <a:t>Hedge </a:t>
            </a:r>
            <a:r>
              <a:rPr sz="2400" spc="-5" dirty="0">
                <a:latin typeface="Perpetua"/>
                <a:cs typeface="Perpetua"/>
              </a:rPr>
              <a:t>ratio </a:t>
            </a:r>
            <a:r>
              <a:rPr sz="2400" dirty="0">
                <a:latin typeface="Perpetua"/>
                <a:cs typeface="Perpetua"/>
              </a:rPr>
              <a:t>will define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that.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5088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 </a:t>
            </a: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–</a:t>
            </a:r>
            <a:r>
              <a:rPr sz="4000" spc="-8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Hedging…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685800"/>
            <a:ext cx="7699375" cy="4246034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299720" indent="-274320">
              <a:lnSpc>
                <a:spcPct val="100000"/>
              </a:lnSpc>
              <a:spcBef>
                <a:spcPts val="94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  <a:tab pos="3319145" algn="l"/>
              </a:tabLst>
            </a:pPr>
            <a:r>
              <a:rPr sz="2600" spc="-5" dirty="0">
                <a:latin typeface="Perpetua"/>
                <a:cs typeface="Perpetua"/>
              </a:rPr>
              <a:t>Let</a:t>
            </a:r>
            <a:r>
              <a:rPr lang="en-IN" sz="2600" spc="-5" dirty="0">
                <a:latin typeface="Perpetua"/>
                <a:cs typeface="Perpetua"/>
              </a:rPr>
              <a:t>'</a:t>
            </a:r>
            <a:r>
              <a:rPr sz="2600" spc="-5" dirty="0">
                <a:latin typeface="Perpetua"/>
                <a:cs typeface="Perpetua"/>
              </a:rPr>
              <a:t>s</a:t>
            </a:r>
            <a:r>
              <a:rPr sz="2600" spc="1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define</a:t>
            </a:r>
            <a:r>
              <a:rPr sz="2600" spc="2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SpotReturns	SR</a:t>
            </a:r>
            <a:r>
              <a:rPr sz="2550" baseline="-21241" dirty="0">
                <a:latin typeface="Perpetua"/>
                <a:cs typeface="Perpetua"/>
              </a:rPr>
              <a:t>t </a:t>
            </a:r>
            <a:r>
              <a:rPr sz="2600" spc="-5" dirty="0">
                <a:latin typeface="Perpetua"/>
                <a:cs typeface="Perpetua"/>
              </a:rPr>
              <a:t>; </a:t>
            </a:r>
            <a:r>
              <a:rPr sz="2600" dirty="0">
                <a:latin typeface="Perpetua"/>
                <a:cs typeface="Perpetua"/>
              </a:rPr>
              <a:t>FutureReturns </a:t>
            </a:r>
            <a:r>
              <a:rPr sz="2600" spc="-5" dirty="0">
                <a:latin typeface="Perpetua"/>
                <a:cs typeface="Perpetua"/>
              </a:rPr>
              <a:t>FR</a:t>
            </a:r>
            <a:r>
              <a:rPr sz="2550" spc="-7" baseline="-21241" dirty="0">
                <a:latin typeface="Perpetua"/>
                <a:cs typeface="Perpetua"/>
              </a:rPr>
              <a:t>t</a:t>
            </a:r>
            <a:r>
              <a:rPr sz="2550" spc="-390" baseline="-21241" dirty="0">
                <a:latin typeface="Perpetua"/>
                <a:cs typeface="Perpetua"/>
              </a:rPr>
              <a:t> </a:t>
            </a:r>
            <a:r>
              <a:rPr sz="2550" spc="7" baseline="26143" dirty="0">
                <a:latin typeface="Perpetua"/>
                <a:cs typeface="Perpetua"/>
              </a:rPr>
              <a:t>;</a:t>
            </a:r>
            <a:endParaRPr sz="2550" baseline="26143" dirty="0">
              <a:latin typeface="Perpetua"/>
              <a:cs typeface="Perpetua"/>
            </a:endParaRPr>
          </a:p>
          <a:p>
            <a:pPr marL="939800">
              <a:lnSpc>
                <a:spcPct val="100000"/>
              </a:lnSpc>
              <a:spcBef>
                <a:spcPts val="845"/>
              </a:spcBef>
            </a:pPr>
            <a:r>
              <a:rPr sz="2600" spc="-5" dirty="0">
                <a:latin typeface="Perpetua"/>
                <a:cs typeface="Perpetua"/>
              </a:rPr>
              <a:t>Spot </a:t>
            </a:r>
            <a:r>
              <a:rPr sz="2600" spc="-10" dirty="0">
                <a:latin typeface="Perpetua"/>
                <a:cs typeface="Perpetua"/>
              </a:rPr>
              <a:t>StdDev </a:t>
            </a:r>
            <a:r>
              <a:rPr sz="2600" spc="-75" dirty="0">
                <a:latin typeface="Cambria Math"/>
                <a:cs typeface="Cambria Math"/>
              </a:rPr>
              <a:t>𝜎</a:t>
            </a:r>
            <a:r>
              <a:rPr sz="2850" spc="-112" baseline="-16081" dirty="0">
                <a:latin typeface="Cambria Math"/>
                <a:cs typeface="Cambria Math"/>
              </a:rPr>
              <a:t>𝑠 </a:t>
            </a:r>
            <a:r>
              <a:rPr sz="2600" spc="-5" dirty="0">
                <a:latin typeface="Cambria Math"/>
                <a:cs typeface="Cambria Math"/>
              </a:rPr>
              <a:t>; Futures </a:t>
            </a:r>
            <a:r>
              <a:rPr sz="2600" spc="-5" dirty="0">
                <a:latin typeface="Perpetua"/>
                <a:cs typeface="Perpetua"/>
              </a:rPr>
              <a:t>StdDev </a:t>
            </a:r>
            <a:r>
              <a:rPr sz="2600" spc="-125" dirty="0">
                <a:latin typeface="Cambria Math"/>
                <a:cs typeface="Cambria Math"/>
              </a:rPr>
              <a:t>𝜎</a:t>
            </a:r>
            <a:r>
              <a:rPr sz="2850" spc="-187" baseline="-16081" dirty="0">
                <a:latin typeface="Cambria Math"/>
                <a:cs typeface="Cambria Math"/>
              </a:rPr>
              <a:t>𝑓 </a:t>
            </a:r>
            <a:r>
              <a:rPr sz="2550" spc="7" baseline="-21241" dirty="0">
                <a:latin typeface="Perpetua"/>
                <a:cs typeface="Perpetua"/>
              </a:rPr>
              <a:t>;  </a:t>
            </a:r>
            <a:r>
              <a:rPr sz="2600" spc="-10" dirty="0">
                <a:latin typeface="Perpetua"/>
                <a:cs typeface="Perpetua"/>
              </a:rPr>
              <a:t>Covariance </a:t>
            </a:r>
            <a:r>
              <a:rPr sz="2600" spc="-5" dirty="0">
                <a:latin typeface="Perpetua"/>
                <a:cs typeface="Perpetua"/>
              </a:rPr>
              <a:t>:</a:t>
            </a:r>
            <a:r>
              <a:rPr sz="2600" spc="-405" dirty="0">
                <a:latin typeface="Perpetua"/>
                <a:cs typeface="Perpetua"/>
              </a:rPr>
              <a:t> </a:t>
            </a:r>
            <a:r>
              <a:rPr sz="2600" spc="-20" dirty="0">
                <a:latin typeface="Cambria Math"/>
                <a:cs typeface="Cambria Math"/>
              </a:rPr>
              <a:t>𝜎</a:t>
            </a:r>
            <a:r>
              <a:rPr sz="2850" spc="-30" baseline="-16081" dirty="0">
                <a:latin typeface="Cambria Math"/>
                <a:cs typeface="Cambria Math"/>
              </a:rPr>
              <a:t>𝑠𝑓</a:t>
            </a:r>
            <a:endParaRPr sz="2850" baseline="-16081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800" dirty="0">
              <a:latin typeface="Cambria Math"/>
              <a:cs typeface="Cambria Math"/>
            </a:endParaRPr>
          </a:p>
          <a:p>
            <a:pPr marL="299720" indent="-274320">
              <a:lnSpc>
                <a:spcPct val="100000"/>
              </a:lnSpc>
              <a:spcBef>
                <a:spcPts val="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  <a:tab pos="2846070" algn="l"/>
                <a:tab pos="4559935" algn="l"/>
              </a:tabLst>
            </a:pPr>
            <a:r>
              <a:rPr sz="2600" spc="-5" dirty="0">
                <a:latin typeface="Perpetua"/>
                <a:cs typeface="Perpetua"/>
              </a:rPr>
              <a:t>Portfolio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spc="-20" dirty="0">
                <a:latin typeface="Perpetua"/>
                <a:cs typeface="Perpetua"/>
              </a:rPr>
              <a:t>would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be:	</a:t>
            </a:r>
            <a:r>
              <a:rPr sz="2600" dirty="0">
                <a:latin typeface="Perpetua"/>
                <a:cs typeface="Perpetua"/>
              </a:rPr>
              <a:t>SR</a:t>
            </a:r>
            <a:r>
              <a:rPr sz="2550" baseline="-21241" dirty="0">
                <a:latin typeface="Perpetua"/>
                <a:cs typeface="Perpetua"/>
              </a:rPr>
              <a:t>t </a:t>
            </a:r>
            <a:r>
              <a:rPr sz="2550" spc="22" baseline="26143" dirty="0">
                <a:latin typeface="Perpetua"/>
                <a:cs typeface="Perpetua"/>
              </a:rPr>
              <a:t>–</a:t>
            </a:r>
            <a:r>
              <a:rPr sz="2550" spc="322" baseline="26143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h*FR</a:t>
            </a:r>
            <a:r>
              <a:rPr sz="2550" spc="-7" baseline="-21241" dirty="0">
                <a:latin typeface="Perpetua"/>
                <a:cs typeface="Perpetua"/>
              </a:rPr>
              <a:t>t </a:t>
            </a:r>
            <a:r>
              <a:rPr sz="2550" spc="22" baseline="-21241" dirty="0">
                <a:latin typeface="Perpetua"/>
                <a:cs typeface="Perpetua"/>
              </a:rPr>
              <a:t> </a:t>
            </a:r>
            <a:r>
              <a:rPr sz="2550" spc="7" baseline="-21241" dirty="0">
                <a:latin typeface="Perpetua"/>
                <a:cs typeface="Perpetua"/>
              </a:rPr>
              <a:t>;	</a:t>
            </a:r>
            <a:r>
              <a:rPr sz="2600" spc="-5" dirty="0">
                <a:latin typeface="Perpetua"/>
                <a:cs typeface="Perpetua"/>
              </a:rPr>
              <a:t>h is </a:t>
            </a:r>
            <a:r>
              <a:rPr sz="2600" spc="-15" dirty="0">
                <a:latin typeface="Perpetua"/>
                <a:cs typeface="Perpetua"/>
              </a:rPr>
              <a:t>unknown </a:t>
            </a:r>
            <a:r>
              <a:rPr sz="2600" spc="-5" dirty="0">
                <a:latin typeface="Perpetua"/>
                <a:cs typeface="Perpetua"/>
              </a:rPr>
              <a:t>hedge </a:t>
            </a:r>
            <a:r>
              <a:rPr sz="2600" spc="-10" dirty="0">
                <a:latin typeface="Perpetua"/>
                <a:cs typeface="Perpetua"/>
              </a:rPr>
              <a:t>ratio</a:t>
            </a:r>
            <a:endParaRPr sz="2600" dirty="0">
              <a:latin typeface="Perpetua"/>
              <a:cs typeface="Perpetua"/>
            </a:endParaRPr>
          </a:p>
          <a:p>
            <a:pPr marL="2997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</a:tabLst>
            </a:pPr>
            <a:endParaRPr lang="x-none" sz="2600" spc="-5" dirty="0">
              <a:latin typeface="Perpetua"/>
              <a:cs typeface="Perpetua"/>
            </a:endParaRPr>
          </a:p>
          <a:p>
            <a:pPr marL="2997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</a:tabLst>
            </a:pPr>
            <a:r>
              <a:rPr sz="2600" spc="-5" dirty="0">
                <a:latin typeface="Perpetua"/>
                <a:cs typeface="Perpetua"/>
              </a:rPr>
              <a:t>Minimize </a:t>
            </a:r>
            <a:r>
              <a:rPr sz="2600" spc="5" dirty="0">
                <a:latin typeface="Perpetua"/>
                <a:cs typeface="Perpetua"/>
              </a:rPr>
              <a:t>portfolio </a:t>
            </a:r>
            <a:r>
              <a:rPr sz="2600" spc="-5" dirty="0">
                <a:latin typeface="Perpetua"/>
                <a:cs typeface="Perpetua"/>
              </a:rPr>
              <a:t>variance to </a:t>
            </a:r>
            <a:r>
              <a:rPr sz="2600" dirty="0">
                <a:latin typeface="Perpetua"/>
                <a:cs typeface="Perpetua"/>
              </a:rPr>
              <a:t>get </a:t>
            </a:r>
            <a:r>
              <a:rPr sz="2600" spc="-5" dirty="0">
                <a:latin typeface="Perpetua"/>
                <a:cs typeface="Perpetua"/>
              </a:rPr>
              <a:t>hedge</a:t>
            </a:r>
            <a:r>
              <a:rPr sz="2600" spc="30" dirty="0">
                <a:latin typeface="Perpetua"/>
                <a:cs typeface="Perpetua"/>
              </a:rPr>
              <a:t> </a:t>
            </a:r>
            <a:r>
              <a:rPr sz="2600" spc="-10" dirty="0">
                <a:latin typeface="Perpetua"/>
                <a:cs typeface="Perpetua"/>
              </a:rPr>
              <a:t>ratio</a:t>
            </a:r>
            <a:endParaRPr lang="x-none" sz="2600" spc="-10" dirty="0">
              <a:latin typeface="Perpetua"/>
              <a:cs typeface="Perpetua"/>
            </a:endParaRPr>
          </a:p>
          <a:p>
            <a:pPr marL="2997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</a:tabLst>
            </a:pPr>
            <a:endParaRPr lang="x-none" sz="2600" spc="-10" dirty="0">
              <a:latin typeface="Perpetua"/>
              <a:cs typeface="Perpetua"/>
            </a:endParaRPr>
          </a:p>
          <a:p>
            <a:pPr marL="2997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</a:tabLst>
            </a:pPr>
            <a:r>
              <a:rPr lang="x-none" sz="2600" spc="-10" dirty="0">
                <a:latin typeface="Perpetua"/>
                <a:cs typeface="Perpetua"/>
              </a:rPr>
              <a:t>V(SR-hFR) = v(SR)+h</a:t>
            </a:r>
            <a:r>
              <a:rPr lang="x-none" sz="2600" spc="-10" baseline="30000" dirty="0">
                <a:latin typeface="Perpetua"/>
                <a:cs typeface="Perpetua"/>
              </a:rPr>
              <a:t>2</a:t>
            </a:r>
            <a:r>
              <a:rPr lang="x-none" sz="2600" spc="-10" dirty="0">
                <a:latin typeface="Perpetua"/>
                <a:cs typeface="Perpetua"/>
              </a:rPr>
              <a:t>.v(FR)-2. h.Cov(FR, SR)</a:t>
            </a:r>
          </a:p>
          <a:p>
            <a:pPr marL="2997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99720" algn="l"/>
              </a:tabLst>
            </a:pPr>
            <a:r>
              <a:rPr lang="x-none" sz="2600" dirty="0">
                <a:latin typeface="Perpetua"/>
                <a:cs typeface="Perpetua"/>
              </a:rPr>
              <a:t>Min. wrt h</a:t>
            </a:r>
            <a:r>
              <a:rPr lang="is-IS" sz="2600" dirty="0">
                <a:latin typeface="Perpetua"/>
                <a:cs typeface="Perpetua"/>
              </a:rPr>
              <a:t>…</a:t>
            </a:r>
            <a:endParaRPr sz="26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125" y="176783"/>
            <a:ext cx="19304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5" dirty="0">
                <a:solidFill>
                  <a:srgbClr val="1F487C"/>
                </a:solidFill>
                <a:latin typeface="Franklin Gothic Book"/>
                <a:cs typeface="Franklin Gothic Book"/>
              </a:rPr>
              <a:t>R</a:t>
            </a:r>
            <a:r>
              <a:rPr sz="32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e</a:t>
            </a:r>
            <a:r>
              <a:rPr sz="3200" dirty="0">
                <a:solidFill>
                  <a:srgbClr val="1F487C"/>
                </a:solidFill>
                <a:latin typeface="Franklin Gothic Book"/>
                <a:cs typeface="Franklin Gothic Book"/>
              </a:rPr>
              <a:t>g</a:t>
            </a:r>
            <a:r>
              <a:rPr sz="32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re</a:t>
            </a:r>
            <a:r>
              <a:rPr sz="3200" spc="5" dirty="0">
                <a:solidFill>
                  <a:srgbClr val="1F487C"/>
                </a:solidFill>
                <a:latin typeface="Franklin Gothic Book"/>
                <a:cs typeface="Franklin Gothic Book"/>
              </a:rPr>
              <a:t>s</a:t>
            </a:r>
            <a:r>
              <a:rPr sz="32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s</a:t>
            </a:r>
            <a:r>
              <a:rPr sz="3200" dirty="0">
                <a:solidFill>
                  <a:srgbClr val="1F487C"/>
                </a:solidFill>
                <a:latin typeface="Franklin Gothic Book"/>
                <a:cs typeface="Franklin Gothic Book"/>
              </a:rPr>
              <a:t>i</a:t>
            </a:r>
            <a:r>
              <a:rPr sz="32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on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826" y="702258"/>
            <a:ext cx="9016365" cy="5891356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Regression </a:t>
            </a:r>
            <a:r>
              <a:rPr sz="2600" spc="10" dirty="0">
                <a:latin typeface="Perpetua"/>
                <a:cs typeface="Perpetua"/>
              </a:rPr>
              <a:t>decomposes</a:t>
            </a:r>
            <a:r>
              <a:rPr lang="en-US" sz="2600" spc="10" dirty="0">
                <a:latin typeface="Perpetua"/>
                <a:cs typeface="Perpetua"/>
              </a:rPr>
              <a:t>  </a:t>
            </a:r>
            <a:r>
              <a:rPr sz="2600" b="1" spc="10" dirty="0">
                <a:latin typeface="Perpetua"/>
                <a:cs typeface="Perpetua"/>
              </a:rPr>
              <a:t>Y </a:t>
            </a:r>
            <a:r>
              <a:rPr sz="2600" spc="-5" dirty="0">
                <a:latin typeface="Perpetua"/>
                <a:cs typeface="Perpetua"/>
              </a:rPr>
              <a:t>into Expected and Unexpected </a:t>
            </a:r>
            <a:r>
              <a:rPr sz="2600" spc="-10" dirty="0">
                <a:latin typeface="Perpetua"/>
                <a:cs typeface="Perpetua"/>
              </a:rPr>
              <a:t>components.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10" dirty="0">
                <a:latin typeface="Perpetua"/>
                <a:cs typeface="Perpetua"/>
              </a:rPr>
              <a:t>Assumption:</a:t>
            </a:r>
            <a:endParaRPr sz="2600" dirty="0">
              <a:latin typeface="Perpetua"/>
              <a:cs typeface="Perpetua"/>
            </a:endParaRPr>
          </a:p>
          <a:p>
            <a:pPr marL="561340" lvl="1" indent="-229235">
              <a:lnSpc>
                <a:spcPct val="100000"/>
              </a:lnSpc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Unexpected </a:t>
            </a:r>
            <a:r>
              <a:rPr sz="2400" dirty="0">
                <a:latin typeface="Perpetua"/>
                <a:cs typeface="Perpetua"/>
              </a:rPr>
              <a:t>(error) </a:t>
            </a:r>
            <a:r>
              <a:rPr sz="2400" spc="-5" dirty="0">
                <a:latin typeface="Perpetua"/>
                <a:cs typeface="Perpetua"/>
              </a:rPr>
              <a:t>component </a:t>
            </a:r>
            <a:r>
              <a:rPr sz="2400" dirty="0">
                <a:latin typeface="Perpetua"/>
                <a:cs typeface="Perpetua"/>
              </a:rPr>
              <a:t>need to be </a:t>
            </a:r>
            <a:r>
              <a:rPr sz="2400" spc="-10" dirty="0">
                <a:latin typeface="Perpetua"/>
                <a:cs typeface="Perpetua"/>
              </a:rPr>
              <a:t>completely </a:t>
            </a:r>
            <a:r>
              <a:rPr sz="2400" spc="-5" dirty="0">
                <a:latin typeface="Perpetua"/>
                <a:cs typeface="Perpetua"/>
              </a:rPr>
              <a:t>random.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Characterization of randomness</a:t>
            </a:r>
            <a:r>
              <a:rPr sz="2600" spc="3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&lt;Assumption&gt;</a:t>
            </a:r>
            <a:endParaRPr sz="2600" dirty="0">
              <a:latin typeface="Perpetua"/>
              <a:cs typeface="Perpetua"/>
            </a:endParaRPr>
          </a:p>
          <a:p>
            <a:pPr marL="561340" lvl="1" indent="-229235">
              <a:lnSpc>
                <a:spcPct val="100000"/>
              </a:lnSpc>
              <a:spcBef>
                <a:spcPts val="42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Zero </a:t>
            </a:r>
            <a:r>
              <a:rPr sz="2400" spc="-5" dirty="0">
                <a:latin typeface="Perpetua"/>
                <a:cs typeface="Perpetua"/>
              </a:rPr>
              <a:t>mean,No </a:t>
            </a:r>
            <a:r>
              <a:rPr sz="2400" spc="-10" dirty="0">
                <a:latin typeface="Perpetua"/>
                <a:cs typeface="Perpetua"/>
              </a:rPr>
              <a:t>Autocorrelation, </a:t>
            </a:r>
            <a:r>
              <a:rPr sz="2400" spc="-5" dirty="0">
                <a:latin typeface="Perpetua"/>
                <a:cs typeface="Perpetua"/>
              </a:rPr>
              <a:t>Constant </a:t>
            </a:r>
            <a:r>
              <a:rPr sz="2400" dirty="0">
                <a:latin typeface="Perpetua"/>
                <a:cs typeface="Perpetua"/>
              </a:rPr>
              <a:t>variance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spc="-15" dirty="0">
                <a:latin typeface="Perpetua"/>
                <a:cs typeface="Perpetua"/>
              </a:rPr>
              <a:t>follows </a:t>
            </a:r>
            <a:r>
              <a:rPr sz="2400" spc="5" dirty="0">
                <a:latin typeface="Perpetua"/>
                <a:cs typeface="Perpetua"/>
              </a:rPr>
              <a:t>normal</a:t>
            </a:r>
            <a:r>
              <a:rPr sz="2400" spc="-180" dirty="0">
                <a:latin typeface="Perpetua"/>
                <a:cs typeface="Perpetua"/>
              </a:rPr>
              <a:t> </a:t>
            </a:r>
            <a:r>
              <a:rPr sz="2400" spc="10" dirty="0">
                <a:latin typeface="Perpetua"/>
                <a:cs typeface="Perpetua"/>
              </a:rPr>
              <a:t>distrn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7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Regression </a:t>
            </a:r>
            <a:r>
              <a:rPr sz="2600" spc="-5" dirty="0">
                <a:latin typeface="Perpetua"/>
                <a:cs typeface="Perpetua"/>
              </a:rPr>
              <a:t>has </a:t>
            </a:r>
            <a:r>
              <a:rPr sz="2600" spc="-35" dirty="0">
                <a:latin typeface="Perpetua"/>
                <a:cs typeface="Perpetua"/>
              </a:rPr>
              <a:t>two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10" dirty="0">
                <a:latin typeface="Perpetua"/>
                <a:cs typeface="Perpetua"/>
              </a:rPr>
              <a:t>objectives:</a:t>
            </a:r>
            <a:endParaRPr sz="2600" dirty="0">
              <a:latin typeface="Perpetua"/>
              <a:cs typeface="Perpetua"/>
            </a:endParaRPr>
          </a:p>
          <a:p>
            <a:pPr marL="560705" marR="201295" lvl="1" indent="-228600">
              <a:lnSpc>
                <a:spcPct val="100000"/>
              </a:lnSpc>
              <a:spcBef>
                <a:spcPts val="42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60" dirty="0">
                <a:latin typeface="Perpetua"/>
                <a:cs typeface="Perpetua"/>
              </a:rPr>
              <a:t>To </a:t>
            </a:r>
            <a:r>
              <a:rPr sz="2400" dirty="0">
                <a:latin typeface="Perpetua"/>
                <a:cs typeface="Perpetua"/>
              </a:rPr>
              <a:t>explain the </a:t>
            </a:r>
            <a:r>
              <a:rPr sz="2400" spc="-5" dirty="0">
                <a:latin typeface="Perpetua"/>
                <a:cs typeface="Perpetua"/>
              </a:rPr>
              <a:t>variation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dependent variable </a:t>
            </a:r>
            <a:r>
              <a:rPr sz="2400" dirty="0">
                <a:latin typeface="Perpetua"/>
                <a:cs typeface="Perpetua"/>
              </a:rPr>
              <a:t>with the help </a:t>
            </a:r>
            <a:r>
              <a:rPr sz="2400" spc="-5" dirty="0">
                <a:latin typeface="Perpetua"/>
                <a:cs typeface="Perpetua"/>
              </a:rPr>
              <a:t>of independent  </a:t>
            </a:r>
            <a:r>
              <a:rPr sz="2400" spc="-10" dirty="0">
                <a:latin typeface="Perpetua"/>
                <a:cs typeface="Perpetua"/>
              </a:rPr>
              <a:t>variables</a:t>
            </a:r>
            <a:endParaRPr lang="en-IN" sz="2400" dirty="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5660" algn="l"/>
              </a:tabLst>
            </a:pPr>
            <a:r>
              <a:rPr lang="en-IN" sz="2000" spc="-5" dirty="0">
                <a:latin typeface="Perpetua"/>
                <a:cs typeface="Perpetua"/>
              </a:rPr>
              <a:t>[</a:t>
            </a:r>
            <a:r>
              <a:rPr lang="en-IN" sz="2000" spc="-5" dirty="0" err="1">
                <a:latin typeface="Perpetua"/>
                <a:cs typeface="Perpetua"/>
              </a:rPr>
              <a:t>Eg</a:t>
            </a:r>
            <a:r>
              <a:rPr lang="en-IN" sz="2000" spc="-5" dirty="0">
                <a:latin typeface="Perpetua"/>
                <a:cs typeface="Perpetua"/>
              </a:rPr>
              <a:t>: Need to complete the project /</a:t>
            </a:r>
            <a:r>
              <a:rPr lang="en-IN" sz="2000" spc="-60" dirty="0">
                <a:latin typeface="Perpetua"/>
                <a:cs typeface="Perpetua"/>
              </a:rPr>
              <a:t> </a:t>
            </a:r>
            <a:r>
              <a:rPr lang="en-IN" sz="2000" spc="-5" dirty="0">
                <a:latin typeface="Perpetua"/>
                <a:cs typeface="Perpetua"/>
              </a:rPr>
              <a:t>task]</a:t>
            </a:r>
            <a:endParaRPr lang="en-IN" sz="2000" dirty="0">
              <a:latin typeface="Perpetua"/>
              <a:cs typeface="Perpetua"/>
            </a:endParaRPr>
          </a:p>
          <a:p>
            <a:pPr marL="560705" marR="66675" lvl="1" indent="-228600">
              <a:lnSpc>
                <a:spcPct val="100000"/>
              </a:lnSpc>
              <a:spcBef>
                <a:spcPts val="35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60" dirty="0">
                <a:latin typeface="Perpetua"/>
                <a:cs typeface="Perpetua"/>
              </a:rPr>
              <a:t>To </a:t>
            </a:r>
            <a:r>
              <a:rPr sz="2400" spc="-5" dirty="0">
                <a:latin typeface="Perpetua"/>
                <a:cs typeface="Perpetua"/>
              </a:rPr>
              <a:t>assess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15" dirty="0">
                <a:latin typeface="Perpetua"/>
                <a:cs typeface="Perpetua"/>
              </a:rPr>
              <a:t>relative </a:t>
            </a:r>
            <a:r>
              <a:rPr sz="2400" dirty="0">
                <a:latin typeface="Perpetua"/>
                <a:cs typeface="Perpetua"/>
              </a:rPr>
              <a:t>contribution of </a:t>
            </a:r>
            <a:r>
              <a:rPr sz="2400" spc="10" dirty="0">
                <a:latin typeface="Perpetua"/>
                <a:cs typeface="Perpetua"/>
              </a:rPr>
              <a:t>each </a:t>
            </a:r>
            <a:r>
              <a:rPr sz="2400" spc="-5" dirty="0">
                <a:latin typeface="Perpetua"/>
                <a:cs typeface="Perpetua"/>
              </a:rPr>
              <a:t>independent variable </a:t>
            </a:r>
            <a:r>
              <a:rPr sz="2400" dirty="0">
                <a:latin typeface="Perpetua"/>
                <a:cs typeface="Perpetua"/>
              </a:rPr>
              <a:t>in explaining  the </a:t>
            </a:r>
            <a:r>
              <a:rPr sz="2400" spc="-5" dirty="0">
                <a:latin typeface="Perpetua"/>
                <a:cs typeface="Perpetua"/>
              </a:rPr>
              <a:t>variation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dependent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variable</a:t>
            </a:r>
            <a:endParaRPr sz="2400" dirty="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450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5660" algn="l"/>
              </a:tabLst>
            </a:pPr>
            <a:r>
              <a:rPr sz="2000" spc="-5" dirty="0">
                <a:latin typeface="Perpetua"/>
                <a:cs typeface="Perpetua"/>
              </a:rPr>
              <a:t>[Eg: </a:t>
            </a:r>
            <a:r>
              <a:rPr sz="2000" dirty="0">
                <a:latin typeface="Perpetua"/>
                <a:cs typeface="Perpetua"/>
              </a:rPr>
              <a:t>Contribution </a:t>
            </a:r>
            <a:r>
              <a:rPr sz="2000" spc="-5" dirty="0">
                <a:latin typeface="Perpetua"/>
                <a:cs typeface="Perpetua"/>
              </a:rPr>
              <a:t>of </a:t>
            </a:r>
            <a:r>
              <a:rPr sz="2000" spc="5" dirty="0">
                <a:latin typeface="Perpetua"/>
                <a:cs typeface="Perpetua"/>
              </a:rPr>
              <a:t>each </a:t>
            </a:r>
            <a:r>
              <a:rPr sz="2000" spc="-5" dirty="0">
                <a:latin typeface="Perpetua"/>
                <a:cs typeface="Perpetua"/>
              </a:rPr>
              <a:t>member in the </a:t>
            </a:r>
            <a:r>
              <a:rPr sz="2000" dirty="0">
                <a:latin typeface="Perpetua"/>
                <a:cs typeface="Perpetua"/>
              </a:rPr>
              <a:t>group </a:t>
            </a:r>
            <a:r>
              <a:rPr sz="2000" spc="-15" dirty="0">
                <a:latin typeface="Perpetua"/>
                <a:cs typeface="Perpetua"/>
              </a:rPr>
              <a:t>towards </a:t>
            </a:r>
            <a:r>
              <a:rPr sz="2000" spc="-5" dirty="0">
                <a:latin typeface="Perpetua"/>
                <a:cs typeface="Perpetua"/>
              </a:rPr>
              <a:t>completion of the project /</a:t>
            </a:r>
            <a:r>
              <a:rPr sz="2000" spc="55" dirty="0">
                <a:latin typeface="Perpetua"/>
                <a:cs typeface="Perpetua"/>
              </a:rPr>
              <a:t> </a:t>
            </a:r>
            <a:r>
              <a:rPr sz="2000" spc="-5" dirty="0" err="1">
                <a:latin typeface="Perpetua"/>
                <a:cs typeface="Perpetua"/>
              </a:rPr>
              <a:t>tast</a:t>
            </a:r>
            <a:r>
              <a:rPr sz="2000" spc="-5" dirty="0">
                <a:latin typeface="Perpetua"/>
                <a:cs typeface="Perpetua"/>
              </a:rPr>
              <a:t>]</a:t>
            </a:r>
            <a:endParaRPr lang="en-IN" sz="2000" spc="-5" dirty="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450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5660" algn="l"/>
              </a:tabLst>
            </a:pPr>
            <a:endParaRPr lang="en-IN" sz="2000" spc="-5" dirty="0">
              <a:latin typeface="Perpetua"/>
              <a:cs typeface="Perpetua"/>
            </a:endParaRPr>
          </a:p>
          <a:p>
            <a:pPr marL="378460" lvl="1" indent="-228600">
              <a:spcBef>
                <a:spcPts val="450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5660" algn="l"/>
              </a:tabLst>
            </a:pPr>
            <a:r>
              <a:rPr lang="en-IN" sz="2400" spc="-5" dirty="0">
                <a:latin typeface="Perpetua"/>
                <a:cs typeface="Perpetua"/>
              </a:rPr>
              <a:t>Let’s Look at the assumptions more closely…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899397" y="2592762"/>
            <a:ext cx="6172200" cy="2076729"/>
          </a:xfrm>
        </p:spPr>
        <p:txBody>
          <a:bodyPr>
            <a:normAutofit/>
          </a:bodyPr>
          <a:lstStyle/>
          <a:p>
            <a:pPr defTabSz="642938">
              <a:lnSpc>
                <a:spcPct val="120000"/>
              </a:lnSpc>
              <a:spcBef>
                <a:spcPct val="40000"/>
              </a:spcBef>
              <a:buSzPct val="80000"/>
            </a:pPr>
            <a:r>
              <a:rPr lang="en-US" altLang="en-US" b="1" dirty="0">
                <a:solidFill>
                  <a:srgbClr val="364395"/>
                </a:solidFill>
              </a:rPr>
              <a:t>	Assumptions of Regression model</a:t>
            </a:r>
            <a:br>
              <a:rPr lang="en-US" altLang="en-US" b="1" dirty="0">
                <a:solidFill>
                  <a:srgbClr val="364395"/>
                </a:solidFill>
              </a:rPr>
            </a:br>
            <a:endParaRPr lang="en-US" altLang="en-US" b="1" dirty="0">
              <a:solidFill>
                <a:srgbClr val="3643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19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85BD-86DD-44D8-BBDA-40FEE6064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5839301" cy="430887"/>
          </a:xfrm>
        </p:spPr>
        <p:txBody>
          <a:bodyPr/>
          <a:lstStyle/>
          <a:p>
            <a:r>
              <a:rPr lang="en-US" sz="2800" b="1" dirty="0">
                <a:solidFill>
                  <a:srgbClr val="364395"/>
                </a:solidFill>
              </a:rPr>
              <a:t>Assumptions</a:t>
            </a:r>
            <a:endParaRPr lang="en-IN" sz="2800" b="1" dirty="0">
              <a:solidFill>
                <a:srgbClr val="36439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1F1DF-B3C1-4BBC-8496-6E7000530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45" y="1143000"/>
            <a:ext cx="6383655" cy="4114800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b="1" dirty="0"/>
              <a:t>Linearity</a:t>
            </a:r>
            <a:r>
              <a:rPr lang="en-US" dirty="0"/>
              <a:t> of the model (correct </a:t>
            </a:r>
            <a:r>
              <a:rPr lang="en-US" dirty="0" err="1"/>
              <a:t>fn</a:t>
            </a:r>
            <a:r>
              <a:rPr lang="en-US" dirty="0"/>
              <a:t> form, additive)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Exogeneity (No omitted variable bias)</a:t>
            </a:r>
            <a:endParaRPr lang="en-US" dirty="0"/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Mean of residual = 0; Normality of residuals (Optional if large data)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Const. variance of Error (</a:t>
            </a:r>
            <a:r>
              <a:rPr lang="en-US" b="1" dirty="0"/>
              <a:t>Homoscedasticity</a:t>
            </a:r>
            <a:r>
              <a:rPr lang="en-US" dirty="0"/>
              <a:t>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Independence of Error terms (No-autocorrelation)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dirty="0"/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Absence of serious</a:t>
            </a:r>
            <a:r>
              <a:rPr lang="en-US" b="1" dirty="0"/>
              <a:t> multicollinearity</a:t>
            </a:r>
            <a:r>
              <a:rPr lang="en-US" dirty="0"/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b="1" dirty="0"/>
              <a:t>Variability</a:t>
            </a:r>
            <a:r>
              <a:rPr lang="en-US" dirty="0"/>
              <a:t> in </a:t>
            </a:r>
            <a:r>
              <a:rPr lang="en-US" dirty="0" err="1"/>
              <a:t>Xs</a:t>
            </a:r>
            <a:r>
              <a:rPr lang="en-US" dirty="0"/>
              <a:t> &gt;0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The X variables and residuals are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uncorrelated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520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084" y="1376705"/>
            <a:ext cx="2215039" cy="470802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75" b="1" dirty="0">
                <a:solidFill>
                  <a:srgbClr val="364395"/>
                </a:solidFill>
              </a:rPr>
              <a:t>Assumption</a:t>
            </a:r>
            <a:r>
              <a:rPr sz="3000" spc="-53" dirty="0"/>
              <a:t> </a:t>
            </a:r>
            <a:r>
              <a:rPr sz="2175" b="1" dirty="0">
                <a:solidFill>
                  <a:srgbClr val="364395"/>
                </a:solidFill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88083" y="1875644"/>
            <a:ext cx="6646317" cy="167289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14789" indent="-205264">
              <a:spcBef>
                <a:spcPts val="52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70986" algn="l"/>
                <a:tab pos="271463" algn="l"/>
              </a:tabLst>
            </a:pPr>
            <a:r>
              <a:rPr lang="en-IN" sz="2400" dirty="0">
                <a:latin typeface="Perpetua"/>
                <a:cs typeface="Perpetua"/>
              </a:rPr>
              <a:t>Linear </a:t>
            </a:r>
            <a:r>
              <a:rPr lang="en-IN" sz="2400" spc="-4" dirty="0">
                <a:latin typeface="Perpetua"/>
                <a:cs typeface="Perpetua"/>
              </a:rPr>
              <a:t>regression</a:t>
            </a:r>
            <a:r>
              <a:rPr lang="en-IN" sz="2400" spc="-19" dirty="0">
                <a:latin typeface="Perpetua"/>
                <a:cs typeface="Perpetua"/>
              </a:rPr>
              <a:t> </a:t>
            </a:r>
            <a:r>
              <a:rPr lang="en-IN" sz="2400" spc="-4" dirty="0">
                <a:latin typeface="Perpetua"/>
                <a:cs typeface="Perpetua"/>
              </a:rPr>
              <a:t>model.</a:t>
            </a:r>
            <a:endParaRPr lang="en-IN" sz="2400" dirty="0">
              <a:latin typeface="Perpetua"/>
              <a:cs typeface="Perpetua"/>
            </a:endParaRPr>
          </a:p>
          <a:p>
            <a:pPr marL="214789" indent="-205264">
              <a:spcBef>
                <a:spcPts val="454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lang="en-IN" sz="2400" dirty="0">
                <a:latin typeface="Perpetua"/>
                <a:cs typeface="Perpetua"/>
              </a:rPr>
              <a:t>The regression </a:t>
            </a:r>
            <a:r>
              <a:rPr lang="en-IN" sz="2400" spc="-4" dirty="0">
                <a:latin typeface="Perpetua"/>
                <a:cs typeface="Perpetua"/>
              </a:rPr>
              <a:t>model </a:t>
            </a:r>
            <a:r>
              <a:rPr lang="en-IN" sz="2400" dirty="0">
                <a:latin typeface="Perpetua"/>
                <a:cs typeface="Perpetua"/>
              </a:rPr>
              <a:t>is </a:t>
            </a:r>
            <a:r>
              <a:rPr lang="en-IN" sz="2400" spc="-4" dirty="0">
                <a:latin typeface="Perpetua"/>
                <a:cs typeface="Perpetua"/>
              </a:rPr>
              <a:t>linear </a:t>
            </a:r>
            <a:r>
              <a:rPr lang="en-IN" sz="2400" dirty="0">
                <a:latin typeface="Perpetua"/>
                <a:cs typeface="Perpetua"/>
              </a:rPr>
              <a:t>in </a:t>
            </a:r>
            <a:r>
              <a:rPr lang="en-IN" sz="2400" spc="-4" dirty="0">
                <a:latin typeface="Perpetua"/>
                <a:cs typeface="Perpetua"/>
              </a:rPr>
              <a:t>the</a:t>
            </a:r>
            <a:r>
              <a:rPr lang="en-IN" sz="2400" spc="-38" dirty="0">
                <a:latin typeface="Perpetua"/>
                <a:cs typeface="Perpetua"/>
              </a:rPr>
              <a:t> </a:t>
            </a:r>
            <a:r>
              <a:rPr lang="en-IN" sz="2400" spc="4" dirty="0">
                <a:latin typeface="Perpetua"/>
                <a:cs typeface="Perpetua"/>
              </a:rPr>
              <a:t>parameters</a:t>
            </a:r>
            <a:endParaRPr lang="en-IN" sz="2400" dirty="0">
              <a:latin typeface="Perpetua"/>
              <a:cs typeface="Perpetua"/>
            </a:endParaRPr>
          </a:p>
          <a:p>
            <a:pPr marL="214789" marR="3810" indent="-205264">
              <a:spcBef>
                <a:spcPts val="45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lang="en-IN" sz="2400" dirty="0">
                <a:latin typeface="Perpetua"/>
                <a:cs typeface="Perpetua"/>
              </a:rPr>
              <a:t>This </a:t>
            </a:r>
            <a:r>
              <a:rPr lang="en-IN" sz="2400" spc="-4" dirty="0">
                <a:latin typeface="Perpetua"/>
                <a:cs typeface="Perpetua"/>
              </a:rPr>
              <a:t>does not </a:t>
            </a:r>
            <a:r>
              <a:rPr lang="en-IN" sz="2400" spc="11" dirty="0">
                <a:latin typeface="Perpetua"/>
                <a:cs typeface="Perpetua"/>
              </a:rPr>
              <a:t>rule </a:t>
            </a:r>
            <a:r>
              <a:rPr lang="en-IN" sz="2400" spc="-4" dirty="0">
                <a:latin typeface="Perpetua"/>
                <a:cs typeface="Perpetua"/>
              </a:rPr>
              <a:t>out </a:t>
            </a:r>
            <a:r>
              <a:rPr lang="en-IN" sz="2400" dirty="0">
                <a:latin typeface="Perpetua"/>
                <a:cs typeface="Perpetua"/>
              </a:rPr>
              <a:t>the possibility of a </a:t>
            </a:r>
            <a:r>
              <a:rPr lang="en-IN" sz="2400" spc="-8" dirty="0">
                <a:latin typeface="Perpetua"/>
                <a:cs typeface="Perpetua"/>
              </a:rPr>
              <a:t>polynomial  </a:t>
            </a:r>
            <a:r>
              <a:rPr lang="en-IN" sz="2400" dirty="0">
                <a:latin typeface="Perpetua"/>
                <a:cs typeface="Perpetua"/>
              </a:rPr>
              <a:t>regression </a:t>
            </a:r>
            <a:r>
              <a:rPr lang="en-IN" sz="2400" spc="-4" dirty="0">
                <a:latin typeface="Perpetua"/>
                <a:cs typeface="Perpetua"/>
              </a:rPr>
              <a:t>equation</a:t>
            </a:r>
            <a:r>
              <a:rPr lang="en-IN" sz="2400" spc="-23" dirty="0">
                <a:latin typeface="Perpetua"/>
                <a:cs typeface="Perpetua"/>
              </a:rPr>
              <a:t> </a:t>
            </a:r>
            <a:r>
              <a:rPr lang="en-IN" sz="2400" spc="-8" dirty="0">
                <a:latin typeface="Perpetua"/>
                <a:cs typeface="Perpetua"/>
              </a:rPr>
              <a:t>like</a:t>
            </a:r>
            <a:endParaRPr lang="en-IN" sz="24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09028" y="4129113"/>
            <a:ext cx="67151" cy="16501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013" i="1" spc="94" dirty="0">
                <a:latin typeface="Times New Roman"/>
                <a:cs typeface="Times New Roman"/>
              </a:rPr>
              <a:t>i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4226" y="3962400"/>
            <a:ext cx="2787015" cy="3000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  <a:tabLst>
                <a:tab pos="292418" algn="l"/>
                <a:tab pos="840105" algn="l"/>
                <a:tab pos="1308735" algn="l"/>
                <a:tab pos="2069306" algn="l"/>
                <a:tab pos="2456021" algn="l"/>
              </a:tabLst>
            </a:pPr>
            <a:r>
              <a:rPr sz="1725" i="1" spc="323" dirty="0">
                <a:latin typeface="Times New Roman"/>
                <a:cs typeface="Times New Roman"/>
              </a:rPr>
              <a:t>Y	</a:t>
            </a:r>
            <a:r>
              <a:rPr sz="1725" spc="319" dirty="0">
                <a:latin typeface="Symbol"/>
                <a:cs typeface="Symbol"/>
              </a:rPr>
              <a:t></a:t>
            </a:r>
            <a:r>
              <a:rPr sz="1725" spc="56" dirty="0">
                <a:latin typeface="Times New Roman"/>
                <a:cs typeface="Times New Roman"/>
              </a:rPr>
              <a:t> </a:t>
            </a:r>
            <a:r>
              <a:rPr sz="1875" i="1" spc="236" dirty="0">
                <a:latin typeface="Symbol"/>
                <a:cs typeface="Symbol"/>
              </a:rPr>
              <a:t></a:t>
            </a:r>
            <a:r>
              <a:rPr sz="1875" spc="236" dirty="0">
                <a:latin typeface="Times New Roman"/>
                <a:cs typeface="Times New Roman"/>
              </a:rPr>
              <a:t>	</a:t>
            </a:r>
            <a:r>
              <a:rPr sz="1725" spc="319" dirty="0">
                <a:latin typeface="Symbol"/>
                <a:cs typeface="Symbol"/>
              </a:rPr>
              <a:t></a:t>
            </a:r>
            <a:r>
              <a:rPr sz="1725" spc="-49" dirty="0">
                <a:latin typeface="Times New Roman"/>
                <a:cs typeface="Times New Roman"/>
              </a:rPr>
              <a:t> </a:t>
            </a:r>
            <a:r>
              <a:rPr sz="1875" i="1" spc="236" dirty="0">
                <a:latin typeface="Symbol"/>
                <a:cs typeface="Symbol"/>
              </a:rPr>
              <a:t></a:t>
            </a:r>
            <a:r>
              <a:rPr sz="1875" spc="236" dirty="0">
                <a:latin typeface="Times New Roman"/>
                <a:cs typeface="Times New Roman"/>
              </a:rPr>
              <a:t>	</a:t>
            </a:r>
            <a:r>
              <a:rPr sz="1725" i="1" spc="356" dirty="0">
                <a:latin typeface="Times New Roman"/>
                <a:cs typeface="Times New Roman"/>
              </a:rPr>
              <a:t>X</a:t>
            </a:r>
            <a:r>
              <a:rPr sz="1725" i="1" spc="225" dirty="0">
                <a:latin typeface="Times New Roman"/>
                <a:cs typeface="Times New Roman"/>
              </a:rPr>
              <a:t> </a:t>
            </a:r>
            <a:r>
              <a:rPr sz="1725" spc="319" dirty="0">
                <a:latin typeface="Symbol"/>
                <a:cs typeface="Symbol"/>
              </a:rPr>
              <a:t></a:t>
            </a:r>
            <a:r>
              <a:rPr sz="1725" spc="-49" dirty="0">
                <a:latin typeface="Times New Roman"/>
                <a:cs typeface="Times New Roman"/>
              </a:rPr>
              <a:t> </a:t>
            </a:r>
            <a:r>
              <a:rPr sz="1875" i="1" spc="236" dirty="0">
                <a:latin typeface="Symbol"/>
                <a:cs typeface="Symbol"/>
              </a:rPr>
              <a:t></a:t>
            </a:r>
            <a:r>
              <a:rPr sz="1875" spc="236" dirty="0">
                <a:latin typeface="Times New Roman"/>
                <a:cs typeface="Times New Roman"/>
              </a:rPr>
              <a:t>	</a:t>
            </a:r>
            <a:r>
              <a:rPr sz="1725" i="1" spc="356" dirty="0">
                <a:latin typeface="Times New Roman"/>
                <a:cs typeface="Times New Roman"/>
              </a:rPr>
              <a:t>X	</a:t>
            </a:r>
            <a:r>
              <a:rPr sz="1725" spc="319" dirty="0">
                <a:latin typeface="Symbol"/>
                <a:cs typeface="Symbol"/>
              </a:rPr>
              <a:t></a:t>
            </a:r>
            <a:r>
              <a:rPr sz="1725" spc="-240" dirty="0">
                <a:latin typeface="Times New Roman"/>
                <a:cs typeface="Times New Roman"/>
              </a:rPr>
              <a:t> </a:t>
            </a:r>
            <a:r>
              <a:rPr sz="1875" i="1" spc="188" dirty="0">
                <a:latin typeface="Symbol"/>
                <a:cs typeface="Symbol"/>
              </a:rPr>
              <a:t></a:t>
            </a:r>
            <a:endParaRPr sz="1875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14310" y="3976386"/>
            <a:ext cx="105251" cy="16501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013" spc="169" dirty="0">
                <a:latin typeface="Times New Roman"/>
                <a:cs typeface="Times New Roman"/>
              </a:rPr>
              <a:t>2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3783" y="4129113"/>
            <a:ext cx="1908334" cy="16501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  <a:tabLst>
                <a:tab pos="543878" algn="l"/>
                <a:tab pos="1063943" algn="l"/>
                <a:tab pos="1812608" algn="l"/>
              </a:tabLst>
            </a:pPr>
            <a:r>
              <a:rPr sz="1013" i="1" spc="94" dirty="0">
                <a:latin typeface="Times New Roman"/>
                <a:cs typeface="Times New Roman"/>
              </a:rPr>
              <a:t>i	</a:t>
            </a:r>
            <a:r>
              <a:rPr sz="1013" spc="169" dirty="0">
                <a:latin typeface="Times New Roman"/>
                <a:cs typeface="Times New Roman"/>
              </a:rPr>
              <a:t>0	1	2</a:t>
            </a:r>
            <a:endParaRPr sz="1013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084" y="1440183"/>
            <a:ext cx="2215039" cy="343844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75" b="1" dirty="0">
                <a:solidFill>
                  <a:srgbClr val="364395"/>
                </a:solidFill>
              </a:rPr>
              <a:t>Assumption 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88084" y="1875644"/>
            <a:ext cx="6646316" cy="167289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14789" indent="-205264">
              <a:spcBef>
                <a:spcPts val="52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dirty="0">
                <a:latin typeface="Perpetua"/>
                <a:cs typeface="Perpetua"/>
              </a:rPr>
              <a:t>X </a:t>
            </a:r>
            <a:r>
              <a:rPr sz="2400" spc="-8" dirty="0">
                <a:latin typeface="Perpetua"/>
                <a:cs typeface="Perpetua"/>
              </a:rPr>
              <a:t>values are fixed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4" dirty="0">
                <a:latin typeface="Perpetua"/>
                <a:cs typeface="Perpetua"/>
              </a:rPr>
              <a:t>random</a:t>
            </a:r>
            <a:r>
              <a:rPr sz="2400" spc="4" dirty="0">
                <a:latin typeface="Perpetua"/>
                <a:cs typeface="Perpetua"/>
              </a:rPr>
              <a:t> </a:t>
            </a:r>
            <a:r>
              <a:rPr sz="2400" spc="-4" dirty="0">
                <a:latin typeface="Perpetua"/>
                <a:cs typeface="Perpetua"/>
              </a:rPr>
              <a:t>sampling</a:t>
            </a:r>
            <a:endParaRPr sz="2400" dirty="0">
              <a:latin typeface="Perpetua"/>
              <a:cs typeface="Perpetua"/>
            </a:endParaRPr>
          </a:p>
          <a:p>
            <a:pPr marL="214789" marR="3810" indent="-205264">
              <a:spcBef>
                <a:spcPts val="454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spc="-34" dirty="0">
                <a:latin typeface="Perpetua"/>
                <a:cs typeface="Perpetua"/>
              </a:rPr>
              <a:t>Values </a:t>
            </a:r>
            <a:r>
              <a:rPr sz="2400" spc="-8" dirty="0">
                <a:latin typeface="Perpetua"/>
                <a:cs typeface="Perpetua"/>
              </a:rPr>
              <a:t>taken </a:t>
            </a:r>
            <a:r>
              <a:rPr sz="2400" spc="-23" dirty="0">
                <a:latin typeface="Perpetua"/>
                <a:cs typeface="Perpetua"/>
              </a:rPr>
              <a:t>by </a:t>
            </a:r>
            <a:r>
              <a:rPr sz="2400" spc="-4" dirty="0">
                <a:latin typeface="Perpetua"/>
                <a:cs typeface="Perpetua"/>
              </a:rPr>
              <a:t>the regressor </a:t>
            </a:r>
            <a:r>
              <a:rPr sz="2400" i="1" dirty="0">
                <a:latin typeface="Perpetua"/>
                <a:cs typeface="Perpetua"/>
              </a:rPr>
              <a:t>X </a:t>
            </a:r>
            <a:r>
              <a:rPr sz="2400" spc="-8" dirty="0">
                <a:latin typeface="Perpetua"/>
                <a:cs typeface="Perpetua"/>
              </a:rPr>
              <a:t>are </a:t>
            </a:r>
            <a:r>
              <a:rPr sz="2400" spc="-4" dirty="0">
                <a:latin typeface="Perpetua"/>
                <a:cs typeface="Perpetua"/>
              </a:rPr>
              <a:t>considered </a:t>
            </a:r>
            <a:r>
              <a:rPr sz="2400" spc="-8" dirty="0">
                <a:latin typeface="Perpetua"/>
                <a:cs typeface="Perpetua"/>
              </a:rPr>
              <a:t>fixed </a:t>
            </a:r>
            <a:r>
              <a:rPr sz="2400" dirty="0">
                <a:latin typeface="Perpetua"/>
                <a:cs typeface="Perpetua"/>
              </a:rPr>
              <a:t>in  </a:t>
            </a:r>
            <a:r>
              <a:rPr sz="2400" spc="-8" dirty="0">
                <a:latin typeface="Perpetua"/>
                <a:cs typeface="Perpetua"/>
              </a:rPr>
              <a:t>repeated</a:t>
            </a:r>
            <a:r>
              <a:rPr sz="2400" spc="-23" dirty="0">
                <a:latin typeface="Perpetua"/>
                <a:cs typeface="Perpetua"/>
              </a:rPr>
              <a:t> </a:t>
            </a:r>
            <a:r>
              <a:rPr sz="2400" spc="-8" dirty="0">
                <a:latin typeface="Perpetua"/>
                <a:cs typeface="Perpetua"/>
              </a:rPr>
              <a:t>samples.</a:t>
            </a:r>
            <a:endParaRPr sz="2400" dirty="0">
              <a:latin typeface="Perpetua"/>
              <a:cs typeface="Perpetua"/>
            </a:endParaRPr>
          </a:p>
          <a:p>
            <a:pPr marL="214789" indent="-205264">
              <a:spcBef>
                <a:spcPts val="45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spc="-8" dirty="0">
                <a:latin typeface="Perpetua"/>
                <a:cs typeface="Perpetua"/>
              </a:rPr>
              <a:t>More </a:t>
            </a:r>
            <a:r>
              <a:rPr sz="2400" spc="-23" dirty="0">
                <a:latin typeface="Perpetua"/>
                <a:cs typeface="Perpetua"/>
              </a:rPr>
              <a:t>technically, </a:t>
            </a:r>
            <a:r>
              <a:rPr sz="2400" i="1" dirty="0">
                <a:latin typeface="Perpetua"/>
                <a:cs typeface="Perpetua"/>
              </a:rPr>
              <a:t>X </a:t>
            </a:r>
            <a:r>
              <a:rPr sz="2400" i="1" spc="-4" dirty="0">
                <a:latin typeface="Perpetua"/>
                <a:cs typeface="Perpetua"/>
              </a:rPr>
              <a:t>is assumed </a:t>
            </a:r>
            <a:r>
              <a:rPr sz="2400" i="1" dirty="0">
                <a:latin typeface="Perpetua"/>
                <a:cs typeface="Perpetua"/>
              </a:rPr>
              <a:t>to </a:t>
            </a:r>
            <a:r>
              <a:rPr sz="2400" i="1" spc="-4" dirty="0">
                <a:latin typeface="Perpetua"/>
                <a:cs typeface="Perpetua"/>
              </a:rPr>
              <a:t>be</a:t>
            </a:r>
            <a:r>
              <a:rPr sz="2400" i="1" spc="-19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non-stochastic.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084" y="1440183"/>
            <a:ext cx="2215039" cy="343844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75" b="1" dirty="0">
                <a:solidFill>
                  <a:srgbClr val="364395"/>
                </a:solidFill>
              </a:rPr>
              <a:t>Assumption 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88083" y="1875644"/>
            <a:ext cx="6417717" cy="167289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14789" indent="-205264">
              <a:spcBef>
                <a:spcPts val="52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spc="-4" dirty="0">
                <a:latin typeface="Perpetua"/>
                <a:cs typeface="Perpetua"/>
              </a:rPr>
              <a:t>Zero mean </a:t>
            </a:r>
            <a:r>
              <a:rPr sz="2400" spc="-11" dirty="0">
                <a:latin typeface="Perpetua"/>
                <a:cs typeface="Perpetua"/>
              </a:rPr>
              <a:t>value </a:t>
            </a:r>
            <a:r>
              <a:rPr sz="2400" dirty="0">
                <a:latin typeface="Perpetua"/>
                <a:cs typeface="Perpetua"/>
              </a:rPr>
              <a:t>of disturbance</a:t>
            </a:r>
            <a:r>
              <a:rPr sz="2400" spc="-11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u</a:t>
            </a:r>
            <a:r>
              <a:rPr sz="2400" i="1" spc="-5" baseline="-21241" dirty="0">
                <a:latin typeface="Perpetua"/>
                <a:cs typeface="Perpetua"/>
              </a:rPr>
              <a:t>i</a:t>
            </a:r>
            <a:r>
              <a:rPr sz="2400" i="1" spc="-4" dirty="0">
                <a:latin typeface="Perpetua"/>
                <a:cs typeface="Perpetua"/>
              </a:rPr>
              <a:t>.</a:t>
            </a:r>
            <a:endParaRPr sz="2400" dirty="0">
              <a:latin typeface="Perpetua"/>
              <a:cs typeface="Perpetua"/>
            </a:endParaRPr>
          </a:p>
          <a:p>
            <a:pPr marL="214789" marR="3810" indent="-205264">
              <a:spcBef>
                <a:spcPts val="454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i="1" spc="-8" dirty="0">
                <a:latin typeface="Perpetua"/>
                <a:cs typeface="Perpetua"/>
              </a:rPr>
              <a:t>Given</a:t>
            </a:r>
            <a:r>
              <a:rPr sz="2400" i="1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the</a:t>
            </a:r>
            <a:r>
              <a:rPr sz="2400" i="1" spc="4" dirty="0">
                <a:latin typeface="Perpetua"/>
                <a:cs typeface="Perpetua"/>
              </a:rPr>
              <a:t> </a:t>
            </a:r>
            <a:r>
              <a:rPr sz="2400" i="1" spc="-11" dirty="0">
                <a:latin typeface="Perpetua"/>
                <a:cs typeface="Perpetua"/>
              </a:rPr>
              <a:t>value</a:t>
            </a:r>
            <a:r>
              <a:rPr sz="2400" i="1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of</a:t>
            </a:r>
            <a:r>
              <a:rPr sz="2400" i="1" dirty="0">
                <a:latin typeface="Perpetua"/>
                <a:cs typeface="Perpetua"/>
              </a:rPr>
              <a:t> X,</a:t>
            </a:r>
            <a:r>
              <a:rPr sz="2400" i="1" spc="-203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the</a:t>
            </a:r>
            <a:r>
              <a:rPr sz="2400" i="1" spc="11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mean,</a:t>
            </a:r>
            <a:r>
              <a:rPr sz="2400" i="1" spc="-203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or</a:t>
            </a:r>
            <a:r>
              <a:rPr sz="2400" i="1" dirty="0">
                <a:latin typeface="Perpetua"/>
                <a:cs typeface="Perpetua"/>
              </a:rPr>
              <a:t> </a:t>
            </a:r>
            <a:r>
              <a:rPr sz="2400" spc="-4" dirty="0">
                <a:latin typeface="Perpetua"/>
                <a:cs typeface="Perpetua"/>
              </a:rPr>
              <a:t>expected,</a:t>
            </a:r>
            <a:r>
              <a:rPr sz="2400" spc="-83" dirty="0">
                <a:latin typeface="Perpetua"/>
                <a:cs typeface="Perpetua"/>
              </a:rPr>
              <a:t> </a:t>
            </a:r>
            <a:r>
              <a:rPr sz="2400" spc="-11" dirty="0">
                <a:latin typeface="Perpetua"/>
                <a:cs typeface="Perpetua"/>
              </a:rPr>
              <a:t>value</a:t>
            </a:r>
            <a:r>
              <a:rPr sz="2400" spc="4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of</a:t>
            </a:r>
            <a:r>
              <a:rPr sz="2400" spc="-4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-11" dirty="0">
                <a:latin typeface="Perpetua"/>
                <a:cs typeface="Perpetua"/>
              </a:rPr>
              <a:t> </a:t>
            </a:r>
            <a:r>
              <a:rPr sz="2400" spc="-4" dirty="0">
                <a:latin typeface="Perpetua"/>
                <a:cs typeface="Perpetua"/>
              </a:rPr>
              <a:t>random  disturbance </a:t>
            </a:r>
            <a:r>
              <a:rPr sz="2400" spc="11" dirty="0">
                <a:latin typeface="Perpetua"/>
                <a:cs typeface="Perpetua"/>
              </a:rPr>
              <a:t>term </a:t>
            </a:r>
            <a:r>
              <a:rPr sz="2400" i="1" spc="-4" dirty="0">
                <a:latin typeface="Perpetua"/>
                <a:cs typeface="Perpetua"/>
              </a:rPr>
              <a:t>u</a:t>
            </a:r>
            <a:r>
              <a:rPr sz="2400" i="1" spc="-5" baseline="-21241" dirty="0">
                <a:latin typeface="Perpetua"/>
                <a:cs typeface="Perpetua"/>
              </a:rPr>
              <a:t>i </a:t>
            </a:r>
            <a:r>
              <a:rPr sz="2400" i="1" spc="-4" dirty="0">
                <a:latin typeface="Perpetua"/>
                <a:cs typeface="Perpetua"/>
              </a:rPr>
              <a:t>is</a:t>
            </a:r>
            <a:r>
              <a:rPr sz="2400" i="1" spc="-124" dirty="0">
                <a:latin typeface="Perpetua"/>
                <a:cs typeface="Perpetua"/>
              </a:rPr>
              <a:t> </a:t>
            </a:r>
            <a:r>
              <a:rPr sz="2400" i="1" spc="-26" dirty="0">
                <a:latin typeface="Perpetua"/>
                <a:cs typeface="Perpetua"/>
              </a:rPr>
              <a:t>zero.</a:t>
            </a:r>
            <a:endParaRPr sz="2400" dirty="0">
              <a:latin typeface="Perpetua"/>
              <a:cs typeface="Perpetua"/>
            </a:endParaRPr>
          </a:p>
          <a:p>
            <a:pPr marL="214789" indent="-205264">
              <a:spcBef>
                <a:spcPts val="45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i="1" spc="-38" dirty="0">
                <a:latin typeface="Perpetua"/>
                <a:cs typeface="Perpetua"/>
              </a:rPr>
              <a:t>Technically, </a:t>
            </a:r>
            <a:r>
              <a:rPr sz="2400" i="1" spc="-4" dirty="0">
                <a:latin typeface="Perpetua"/>
                <a:cs typeface="Perpetua"/>
              </a:rPr>
              <a:t>the conditional mean </a:t>
            </a:r>
            <a:r>
              <a:rPr sz="2400" spc="-11" dirty="0">
                <a:latin typeface="Perpetua"/>
                <a:cs typeface="Perpetua"/>
              </a:rPr>
              <a:t>value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i="1" spc="-4" dirty="0">
                <a:latin typeface="Perpetua"/>
                <a:cs typeface="Perpetua"/>
              </a:rPr>
              <a:t>u</a:t>
            </a:r>
            <a:r>
              <a:rPr sz="2400" i="1" spc="-5" baseline="-21241" dirty="0">
                <a:latin typeface="Perpetua"/>
                <a:cs typeface="Perpetua"/>
              </a:rPr>
              <a:t>i </a:t>
            </a:r>
            <a:r>
              <a:rPr sz="2400" i="1" spc="-4" dirty="0">
                <a:latin typeface="Perpetua"/>
                <a:cs typeface="Perpetua"/>
              </a:rPr>
              <a:t>is</a:t>
            </a:r>
            <a:r>
              <a:rPr sz="2400" i="1" spc="-236" dirty="0">
                <a:latin typeface="Perpetua"/>
                <a:cs typeface="Perpetua"/>
              </a:rPr>
              <a:t> </a:t>
            </a:r>
            <a:r>
              <a:rPr sz="2400" i="1" spc="-26" dirty="0">
                <a:latin typeface="Perpetua"/>
                <a:cs typeface="Perpetua"/>
              </a:rPr>
              <a:t>zero.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0658" y="812957"/>
            <a:ext cx="2215039" cy="343844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75" b="1" dirty="0">
                <a:solidFill>
                  <a:srgbClr val="364395"/>
                </a:solidFill>
              </a:rPr>
              <a:t>Assumption 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2641" y="1461248"/>
            <a:ext cx="6798717" cy="127871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14789" indent="-205264">
              <a:spcBef>
                <a:spcPts val="71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000" b="1" spc="-4" dirty="0">
                <a:latin typeface="Perpetua"/>
                <a:cs typeface="Perpetua"/>
              </a:rPr>
              <a:t>Homoscedasticity</a:t>
            </a:r>
            <a:r>
              <a:rPr sz="2000" spc="-4" dirty="0">
                <a:latin typeface="Perpetua"/>
                <a:cs typeface="Perpetua"/>
              </a:rPr>
              <a:t> or equal variance of</a:t>
            </a:r>
            <a:r>
              <a:rPr sz="2000" spc="71" dirty="0">
                <a:latin typeface="Perpetua"/>
                <a:cs typeface="Perpetua"/>
              </a:rPr>
              <a:t> </a:t>
            </a:r>
            <a:r>
              <a:rPr sz="2000" i="1" spc="-4" dirty="0">
                <a:latin typeface="Perpetua"/>
                <a:cs typeface="Perpetua"/>
              </a:rPr>
              <a:t>ui.</a:t>
            </a:r>
            <a:endParaRPr sz="2000" dirty="0">
              <a:latin typeface="Perpetua"/>
              <a:cs typeface="Perpetua"/>
            </a:endParaRPr>
          </a:p>
          <a:p>
            <a:pPr marL="214789" indent="-205264">
              <a:spcBef>
                <a:spcPts val="56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000" i="1" spc="-11" dirty="0">
                <a:latin typeface="Perpetua"/>
                <a:cs typeface="Perpetua"/>
              </a:rPr>
              <a:t>Given </a:t>
            </a:r>
            <a:r>
              <a:rPr sz="2000" i="1" spc="-4" dirty="0">
                <a:latin typeface="Perpetua"/>
                <a:cs typeface="Perpetua"/>
              </a:rPr>
              <a:t>the </a:t>
            </a:r>
            <a:r>
              <a:rPr sz="2000" i="1" spc="-15" dirty="0">
                <a:latin typeface="Perpetua"/>
                <a:cs typeface="Perpetua"/>
              </a:rPr>
              <a:t>value </a:t>
            </a:r>
            <a:r>
              <a:rPr sz="2000" i="1" spc="-4" dirty="0">
                <a:latin typeface="Perpetua"/>
                <a:cs typeface="Perpetua"/>
              </a:rPr>
              <a:t>of X, the </a:t>
            </a:r>
            <a:r>
              <a:rPr sz="2000" i="1" spc="-8" dirty="0">
                <a:latin typeface="Perpetua"/>
                <a:cs typeface="Perpetua"/>
              </a:rPr>
              <a:t>variance </a:t>
            </a:r>
            <a:r>
              <a:rPr sz="2000" spc="-4" dirty="0">
                <a:latin typeface="Perpetua"/>
                <a:cs typeface="Perpetua"/>
              </a:rPr>
              <a:t>of </a:t>
            </a:r>
            <a:r>
              <a:rPr sz="2000" i="1" spc="-4" dirty="0">
                <a:latin typeface="Perpetua"/>
                <a:cs typeface="Perpetua"/>
              </a:rPr>
              <a:t>ui is the same </a:t>
            </a:r>
            <a:r>
              <a:rPr sz="2000" i="1" spc="-15" dirty="0">
                <a:latin typeface="Perpetua"/>
                <a:cs typeface="Perpetua"/>
              </a:rPr>
              <a:t>for </a:t>
            </a:r>
            <a:r>
              <a:rPr sz="2000" i="1" spc="-4" dirty="0">
                <a:latin typeface="Perpetua"/>
                <a:cs typeface="Perpetua"/>
              </a:rPr>
              <a:t>all</a:t>
            </a:r>
            <a:r>
              <a:rPr sz="2000" i="1" spc="26" dirty="0">
                <a:latin typeface="Perpetua"/>
                <a:cs typeface="Perpetua"/>
              </a:rPr>
              <a:t> </a:t>
            </a:r>
            <a:r>
              <a:rPr sz="2000" i="1" spc="-11" dirty="0">
                <a:latin typeface="Perpetua"/>
                <a:cs typeface="Perpetua"/>
              </a:rPr>
              <a:t>observations.</a:t>
            </a:r>
            <a:endParaRPr sz="2000" dirty="0">
              <a:latin typeface="Perpetua"/>
              <a:cs typeface="Perpetua"/>
            </a:endParaRPr>
          </a:p>
          <a:p>
            <a:pPr marL="214789" indent="-205264">
              <a:spcBef>
                <a:spcPts val="53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000" i="1" spc="-11" dirty="0">
                <a:latin typeface="Perpetua"/>
                <a:cs typeface="Perpetua"/>
              </a:rPr>
              <a:t>That </a:t>
            </a:r>
            <a:r>
              <a:rPr sz="2000" i="1" spc="-19" dirty="0">
                <a:latin typeface="Perpetua"/>
                <a:cs typeface="Perpetua"/>
              </a:rPr>
              <a:t>is, </a:t>
            </a:r>
            <a:r>
              <a:rPr sz="2000" i="1" spc="-4" dirty="0">
                <a:latin typeface="Perpetua"/>
                <a:cs typeface="Perpetua"/>
              </a:rPr>
              <a:t>the </a:t>
            </a:r>
            <a:r>
              <a:rPr sz="2000" i="1" spc="-8" dirty="0">
                <a:latin typeface="Perpetua"/>
                <a:cs typeface="Perpetua"/>
              </a:rPr>
              <a:t>conditional variances </a:t>
            </a:r>
            <a:r>
              <a:rPr sz="2000" i="1" spc="-4" dirty="0">
                <a:latin typeface="Perpetua"/>
                <a:cs typeface="Perpetua"/>
              </a:rPr>
              <a:t>of ui </a:t>
            </a:r>
            <a:r>
              <a:rPr sz="2000" i="1" spc="-11" dirty="0">
                <a:latin typeface="Perpetua"/>
                <a:cs typeface="Perpetua"/>
              </a:rPr>
              <a:t>are</a:t>
            </a:r>
            <a:r>
              <a:rPr sz="2000" i="1" spc="-41" dirty="0">
                <a:latin typeface="Perpetua"/>
                <a:cs typeface="Perpetua"/>
              </a:rPr>
              <a:t> </a:t>
            </a:r>
            <a:r>
              <a:rPr sz="2000" i="1" spc="-4" dirty="0">
                <a:latin typeface="Perpetua"/>
                <a:cs typeface="Perpetua"/>
              </a:rPr>
              <a:t>identical.</a:t>
            </a:r>
            <a:endParaRPr sz="2000" dirty="0">
              <a:latin typeface="Perpetua"/>
              <a:cs typeface="Perpetua"/>
            </a:endParaRPr>
          </a:p>
          <a:p>
            <a:pPr marL="214789" indent="-205264">
              <a:spcBef>
                <a:spcPts val="56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000" i="1" spc="-15" dirty="0">
                <a:latin typeface="Perpetua"/>
                <a:cs typeface="Perpetua"/>
              </a:rPr>
              <a:t>Symbolically,</a:t>
            </a:r>
            <a:endParaRPr sz="20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4323127"/>
            <a:ext cx="7740238" cy="15016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14789" indent="-205264">
              <a:spcBef>
                <a:spcPts val="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400" i="1" dirty="0">
                <a:latin typeface="Perpetua"/>
                <a:cs typeface="Perpetua"/>
              </a:rPr>
              <a:t>Y </a:t>
            </a:r>
            <a:r>
              <a:rPr sz="2400" i="1" spc="-4" dirty="0">
                <a:latin typeface="Perpetua"/>
                <a:cs typeface="Perpetua"/>
              </a:rPr>
              <a:t>populations </a:t>
            </a:r>
            <a:r>
              <a:rPr sz="2400" i="1" dirty="0">
                <a:latin typeface="Perpetua"/>
                <a:cs typeface="Perpetua"/>
              </a:rPr>
              <a:t>corresponding to </a:t>
            </a:r>
            <a:r>
              <a:rPr sz="2400" i="1" spc="-8" dirty="0">
                <a:latin typeface="Perpetua"/>
                <a:cs typeface="Perpetua"/>
              </a:rPr>
              <a:t>various </a:t>
            </a:r>
            <a:r>
              <a:rPr sz="2400" i="1" dirty="0">
                <a:latin typeface="Perpetua"/>
                <a:cs typeface="Perpetua"/>
              </a:rPr>
              <a:t>X </a:t>
            </a:r>
            <a:r>
              <a:rPr sz="2400" i="1" spc="-11" dirty="0">
                <a:latin typeface="Perpetua"/>
                <a:cs typeface="Perpetua"/>
              </a:rPr>
              <a:t>values </a:t>
            </a:r>
            <a:r>
              <a:rPr sz="2400" i="1" spc="-26" dirty="0">
                <a:latin typeface="Perpetua"/>
                <a:cs typeface="Perpetua"/>
              </a:rPr>
              <a:t>have </a:t>
            </a:r>
            <a:r>
              <a:rPr sz="2400" i="1" dirty="0">
                <a:latin typeface="Perpetua"/>
                <a:cs typeface="Perpetua"/>
              </a:rPr>
              <a:t>the </a:t>
            </a:r>
            <a:r>
              <a:rPr sz="2400" dirty="0">
                <a:latin typeface="Perpetua"/>
                <a:cs typeface="Perpetua"/>
              </a:rPr>
              <a:t>same</a:t>
            </a:r>
            <a:r>
              <a:rPr sz="2400" spc="34" dirty="0">
                <a:latin typeface="Perpetua"/>
                <a:cs typeface="Perpetua"/>
              </a:rPr>
              <a:t> </a:t>
            </a:r>
            <a:r>
              <a:rPr sz="2400" spc="-8" dirty="0">
                <a:latin typeface="Perpetua"/>
                <a:cs typeface="Perpetua"/>
              </a:rPr>
              <a:t>variance.</a:t>
            </a:r>
            <a:endParaRPr sz="2400" dirty="0">
              <a:latin typeface="Perpetua"/>
              <a:cs typeface="Perpetua"/>
            </a:endParaRPr>
          </a:p>
          <a:p>
            <a:pPr>
              <a:spcBef>
                <a:spcPts val="30"/>
              </a:spcBef>
              <a:buClr>
                <a:srgbClr val="4F81BC"/>
              </a:buClr>
              <a:buFont typeface="Wingdings 2"/>
              <a:buChar char=""/>
            </a:pPr>
            <a:endParaRPr sz="2800" dirty="0">
              <a:latin typeface="Times New Roman"/>
              <a:cs typeface="Times New Roman"/>
            </a:endParaRPr>
          </a:p>
          <a:p>
            <a:pPr marL="214789" marR="3810" indent="-205264">
              <a:lnSpc>
                <a:spcPts val="1725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214789" algn="l"/>
                <a:tab pos="215265" algn="l"/>
              </a:tabLst>
            </a:pP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4" dirty="0">
                <a:latin typeface="Perpetua"/>
                <a:cs typeface="Perpetua"/>
              </a:rPr>
              <a:t>variation around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4" dirty="0">
                <a:latin typeface="Perpetua"/>
                <a:cs typeface="Perpetua"/>
              </a:rPr>
              <a:t>regression line </a:t>
            </a:r>
            <a:r>
              <a:rPr sz="2400" spc="4" dirty="0">
                <a:latin typeface="Perpetua"/>
                <a:cs typeface="Perpetua"/>
              </a:rPr>
              <a:t>(which </a:t>
            </a:r>
            <a:r>
              <a:rPr sz="2400" dirty="0">
                <a:latin typeface="Perpetua"/>
                <a:cs typeface="Perpetua"/>
              </a:rPr>
              <a:t>is the </a:t>
            </a:r>
            <a:r>
              <a:rPr sz="2400" spc="-4" dirty="0">
                <a:latin typeface="Perpetua"/>
                <a:cs typeface="Perpetua"/>
              </a:rPr>
              <a:t>line </a:t>
            </a:r>
            <a:r>
              <a:rPr sz="2400" dirty="0">
                <a:latin typeface="Perpetua"/>
                <a:cs typeface="Perpetua"/>
              </a:rPr>
              <a:t>of  </a:t>
            </a:r>
            <a:r>
              <a:rPr sz="2400" spc="-15" dirty="0">
                <a:latin typeface="Perpetua"/>
                <a:cs typeface="Perpetua"/>
              </a:rPr>
              <a:t>average </a:t>
            </a:r>
            <a:r>
              <a:rPr sz="2400" spc="-4" dirty="0">
                <a:latin typeface="Perpetua"/>
                <a:cs typeface="Perpetua"/>
              </a:rPr>
              <a:t>relationship </a:t>
            </a:r>
            <a:r>
              <a:rPr sz="2400" spc="-11" dirty="0">
                <a:latin typeface="Perpetua"/>
                <a:cs typeface="Perpetua"/>
              </a:rPr>
              <a:t>between </a:t>
            </a:r>
            <a:r>
              <a:rPr sz="2400" i="1" dirty="0">
                <a:latin typeface="Perpetua"/>
                <a:cs typeface="Perpetua"/>
              </a:rPr>
              <a:t>Y </a:t>
            </a:r>
            <a:r>
              <a:rPr sz="2400" i="1" spc="-4" dirty="0">
                <a:latin typeface="Perpetua"/>
                <a:cs typeface="Perpetua"/>
              </a:rPr>
              <a:t>and </a:t>
            </a:r>
            <a:r>
              <a:rPr sz="2400" i="1" dirty="0">
                <a:latin typeface="Perpetua"/>
                <a:cs typeface="Perpetua"/>
              </a:rPr>
              <a:t>X) </a:t>
            </a:r>
            <a:r>
              <a:rPr sz="2400" i="1" spc="-4" dirty="0">
                <a:latin typeface="Perpetua"/>
                <a:cs typeface="Perpetua"/>
              </a:rPr>
              <a:t>is the same across </a:t>
            </a:r>
            <a:r>
              <a:rPr sz="2400" i="1" dirty="0">
                <a:latin typeface="Perpetua"/>
                <a:cs typeface="Perpetua"/>
              </a:rPr>
              <a:t>the X </a:t>
            </a:r>
            <a:r>
              <a:rPr sz="2400" spc="-8" dirty="0">
                <a:latin typeface="Perpetua"/>
                <a:cs typeface="Perpetua"/>
              </a:rPr>
              <a:t>values;  </a:t>
            </a:r>
            <a:r>
              <a:rPr sz="2400" dirty="0">
                <a:latin typeface="Perpetua"/>
                <a:cs typeface="Perpetua"/>
              </a:rPr>
              <a:t>it </a:t>
            </a:r>
            <a:r>
              <a:rPr sz="2400" spc="-4" dirty="0">
                <a:latin typeface="Perpetua"/>
                <a:cs typeface="Perpetua"/>
              </a:rPr>
              <a:t>neither increases </a:t>
            </a:r>
            <a:r>
              <a:rPr sz="2400" dirty="0">
                <a:latin typeface="Perpetua"/>
                <a:cs typeface="Perpetua"/>
              </a:rPr>
              <a:t>or </a:t>
            </a:r>
            <a:r>
              <a:rPr sz="2400" spc="-4" dirty="0">
                <a:latin typeface="Perpetua"/>
                <a:cs typeface="Perpetua"/>
              </a:rPr>
              <a:t>decreases as </a:t>
            </a:r>
            <a:r>
              <a:rPr sz="2400" i="1" dirty="0">
                <a:latin typeface="Perpetua"/>
                <a:cs typeface="Perpetua"/>
              </a:rPr>
              <a:t>X</a:t>
            </a:r>
            <a:r>
              <a:rPr sz="2400" i="1" spc="-30" dirty="0">
                <a:latin typeface="Perpetua"/>
                <a:cs typeface="Perpetua"/>
              </a:rPr>
              <a:t> </a:t>
            </a:r>
            <a:r>
              <a:rPr sz="2400" i="1" spc="-11" dirty="0">
                <a:latin typeface="Perpetua"/>
                <a:cs typeface="Perpetua"/>
              </a:rPr>
              <a:t>varies.</a:t>
            </a:r>
            <a:endParaRPr sz="2400" dirty="0">
              <a:latin typeface="Perpetua"/>
              <a:cs typeface="Perpetu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77747" y="2979090"/>
            <a:ext cx="3588503" cy="899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8084" y="1440183"/>
            <a:ext cx="2215039" cy="343844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75" b="1" dirty="0">
                <a:solidFill>
                  <a:srgbClr val="364395"/>
                </a:solidFill>
              </a:rPr>
              <a:t>Assumption 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88084" y="1875644"/>
            <a:ext cx="6417716" cy="1239442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14789" indent="-205264">
              <a:spcBef>
                <a:spcPts val="52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dirty="0">
                <a:latin typeface="Perpetua"/>
                <a:cs typeface="Perpetua"/>
              </a:rPr>
              <a:t>No </a:t>
            </a:r>
            <a:r>
              <a:rPr sz="2400" spc="-4" dirty="0">
                <a:latin typeface="Perpetua"/>
                <a:cs typeface="Perpetua"/>
              </a:rPr>
              <a:t>autocorrelation </a:t>
            </a:r>
            <a:r>
              <a:rPr sz="2400" spc="-11" dirty="0">
                <a:latin typeface="Perpetua"/>
                <a:cs typeface="Perpetua"/>
              </a:rPr>
              <a:t>between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-8" dirty="0">
                <a:latin typeface="Perpetua"/>
                <a:cs typeface="Perpetua"/>
              </a:rPr>
              <a:t> </a:t>
            </a:r>
            <a:r>
              <a:rPr sz="2400" spc="-4" dirty="0">
                <a:latin typeface="Perpetua"/>
                <a:cs typeface="Perpetua"/>
              </a:rPr>
              <a:t>disturbances.</a:t>
            </a:r>
            <a:endParaRPr sz="2400" dirty="0">
              <a:latin typeface="Perpetua"/>
              <a:cs typeface="Perpetua"/>
            </a:endParaRPr>
          </a:p>
          <a:p>
            <a:pPr marL="214789" marR="3810" indent="-205264">
              <a:spcBef>
                <a:spcPts val="454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15265" algn="l"/>
              </a:tabLst>
            </a:pPr>
            <a:r>
              <a:rPr sz="2400" spc="-8" dirty="0">
                <a:latin typeface="Perpetua"/>
                <a:cs typeface="Perpetua"/>
              </a:rPr>
              <a:t>Given </a:t>
            </a:r>
            <a:r>
              <a:rPr sz="2400" spc="-15" dirty="0">
                <a:latin typeface="Perpetua"/>
                <a:cs typeface="Perpetua"/>
              </a:rPr>
              <a:t>any </a:t>
            </a:r>
            <a:r>
              <a:rPr sz="2400" spc="-26" dirty="0">
                <a:latin typeface="Perpetua"/>
                <a:cs typeface="Perpetua"/>
              </a:rPr>
              <a:t>two </a:t>
            </a:r>
            <a:r>
              <a:rPr sz="2400" i="1" dirty="0">
                <a:latin typeface="Perpetua"/>
                <a:cs typeface="Perpetua"/>
              </a:rPr>
              <a:t>X </a:t>
            </a:r>
            <a:r>
              <a:rPr sz="2400" i="1" spc="-15" dirty="0">
                <a:latin typeface="Perpetua"/>
                <a:cs typeface="Perpetua"/>
              </a:rPr>
              <a:t>values, </a:t>
            </a:r>
            <a:r>
              <a:rPr sz="2400" i="1" dirty="0">
                <a:latin typeface="Perpetua"/>
                <a:cs typeface="Perpetua"/>
              </a:rPr>
              <a:t>Xi and </a:t>
            </a:r>
            <a:r>
              <a:rPr sz="2400" i="1" spc="-4" dirty="0">
                <a:latin typeface="Perpetua"/>
                <a:cs typeface="Perpetua"/>
              </a:rPr>
              <a:t>Xj,</a:t>
            </a:r>
            <a:r>
              <a:rPr sz="2400" i="1" spc="-311" dirty="0">
                <a:latin typeface="Perpetua"/>
                <a:cs typeface="Perpetua"/>
              </a:rPr>
              <a:t> </a:t>
            </a:r>
            <a:r>
              <a:rPr sz="2400" i="1" spc="-4" dirty="0">
                <a:latin typeface="Perpetua"/>
                <a:cs typeface="Perpetua"/>
              </a:rPr>
              <a:t>the correlation </a:t>
            </a:r>
            <a:r>
              <a:rPr sz="2400" i="1" spc="-8" dirty="0">
                <a:latin typeface="Perpetua"/>
                <a:cs typeface="Perpetua"/>
              </a:rPr>
              <a:t>between </a:t>
            </a:r>
            <a:r>
              <a:rPr sz="2400" i="1" spc="-15" dirty="0">
                <a:latin typeface="Perpetua"/>
                <a:cs typeface="Perpetua"/>
              </a:rPr>
              <a:t>any  </a:t>
            </a:r>
            <a:r>
              <a:rPr sz="2400" i="1" spc="-8" dirty="0">
                <a:latin typeface="Perpetua"/>
                <a:cs typeface="Perpetua"/>
              </a:rPr>
              <a:t>two </a:t>
            </a:r>
            <a:r>
              <a:rPr sz="2400" i="1" spc="-4" dirty="0">
                <a:latin typeface="Perpetua"/>
                <a:cs typeface="Perpetua"/>
              </a:rPr>
              <a:t>ui </a:t>
            </a:r>
            <a:r>
              <a:rPr sz="2400" i="1" dirty="0">
                <a:latin typeface="Perpetua"/>
                <a:cs typeface="Perpetua"/>
              </a:rPr>
              <a:t>and </a:t>
            </a:r>
            <a:r>
              <a:rPr sz="2400" i="1" spc="-4" dirty="0">
                <a:latin typeface="Perpetua"/>
                <a:cs typeface="Perpetua"/>
              </a:rPr>
              <a:t>uj is</a:t>
            </a:r>
            <a:r>
              <a:rPr sz="2400" i="1" spc="11" dirty="0">
                <a:latin typeface="Perpetua"/>
                <a:cs typeface="Perpetua"/>
              </a:rPr>
              <a:t> </a:t>
            </a:r>
            <a:r>
              <a:rPr sz="2400" i="1" spc="-8" dirty="0">
                <a:latin typeface="Perpetua"/>
                <a:cs typeface="Perpetua"/>
              </a:rPr>
              <a:t>zero</a:t>
            </a:r>
            <a:r>
              <a:rPr lang="en-US" sz="2400" dirty="0">
                <a:latin typeface="Perpetua"/>
                <a:cs typeface="Perpetua"/>
              </a:rPr>
              <a:t> </a:t>
            </a:r>
            <a:r>
              <a:rPr sz="2400" i="1" spc="-15" dirty="0">
                <a:latin typeface="Perpetua"/>
                <a:cs typeface="Perpetua"/>
              </a:rPr>
              <a:t>Symbolically,</a:t>
            </a:r>
            <a:endParaRPr sz="1950" dirty="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71968" y="3657599"/>
            <a:ext cx="3931195" cy="278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5" name="object 5"/>
          <p:cNvSpPr/>
          <p:nvPr/>
        </p:nvSpPr>
        <p:spPr>
          <a:xfrm>
            <a:off x="2937140" y="3991078"/>
            <a:ext cx="1634859" cy="580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075" y="175717"/>
            <a:ext cx="82067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How </a:t>
            </a:r>
            <a:r>
              <a:rPr sz="3200" dirty="0">
                <a:solidFill>
                  <a:srgbClr val="1F487C"/>
                </a:solidFill>
                <a:latin typeface="Franklin Gothic Book"/>
                <a:cs typeface="Franklin Gothic Book"/>
              </a:rPr>
              <a:t>do </a:t>
            </a:r>
            <a:r>
              <a:rPr sz="3200" spc="-25" dirty="0">
                <a:solidFill>
                  <a:srgbClr val="1F487C"/>
                </a:solidFill>
                <a:latin typeface="Franklin Gothic Book"/>
                <a:cs typeface="Franklin Gothic Book"/>
              </a:rPr>
              <a:t>we </a:t>
            </a:r>
            <a:r>
              <a:rPr sz="3200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interpret </a:t>
            </a:r>
            <a:r>
              <a:rPr sz="3200" dirty="0">
                <a:solidFill>
                  <a:srgbClr val="1F487C"/>
                </a:solidFill>
                <a:latin typeface="Franklin Gothic Book"/>
                <a:cs typeface="Franklin Gothic Book"/>
              </a:rPr>
              <a:t>the </a:t>
            </a:r>
            <a:r>
              <a:rPr sz="32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estimated</a:t>
            </a:r>
            <a:r>
              <a:rPr sz="32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200" spc="5" dirty="0">
                <a:solidFill>
                  <a:srgbClr val="1F487C"/>
                </a:solidFill>
                <a:latin typeface="Franklin Gothic Book"/>
                <a:cs typeface="Franklin Gothic Book"/>
              </a:rPr>
              <a:t>coefficients?</a:t>
            </a:r>
            <a:endParaRPr sz="3200" dirty="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3964220"/>
            <a:ext cx="7616825" cy="191706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1492885" algn="l"/>
              </a:tabLst>
            </a:pPr>
            <a:r>
              <a:rPr sz="2600" spc="-170" dirty="0">
                <a:latin typeface="Perpetua"/>
                <a:cs typeface="Perpetua"/>
              </a:rPr>
              <a:t>To</a:t>
            </a:r>
            <a:r>
              <a:rPr sz="2600" spc="5" dirty="0">
                <a:latin typeface="Perpetua"/>
                <a:cs typeface="Perpetua"/>
              </a:rPr>
              <a:t> </a:t>
            </a:r>
            <a:r>
              <a:rPr sz="2600" spc="10" dirty="0">
                <a:latin typeface="Perpetua"/>
                <a:cs typeface="Perpetua"/>
              </a:rPr>
              <a:t>check	</a:t>
            </a:r>
            <a:r>
              <a:rPr sz="2600" spc="-5" dirty="0">
                <a:latin typeface="Perpetua"/>
                <a:cs typeface="Perpetua"/>
              </a:rPr>
              <a:t>for ‘reliability </a:t>
            </a:r>
            <a:r>
              <a:rPr sz="2600" dirty="0">
                <a:latin typeface="Perpetua"/>
                <a:cs typeface="Perpetua"/>
              </a:rPr>
              <a:t>’ / </a:t>
            </a:r>
            <a:r>
              <a:rPr sz="2600" spc="-5" dirty="0">
                <a:latin typeface="Perpetua"/>
                <a:cs typeface="Perpetua"/>
              </a:rPr>
              <a:t>‘significance’ </a:t>
            </a:r>
            <a:r>
              <a:rPr sz="2600" dirty="0">
                <a:latin typeface="Perpetua"/>
                <a:cs typeface="Perpetua"/>
              </a:rPr>
              <a:t>of these</a:t>
            </a:r>
            <a:r>
              <a:rPr sz="2600" spc="-9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estimates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Recall </a:t>
            </a:r>
            <a:r>
              <a:rPr sz="2600" spc="-10" dirty="0">
                <a:latin typeface="Perpetua"/>
                <a:cs typeface="Perpetua"/>
              </a:rPr>
              <a:t>hypothesis </a:t>
            </a:r>
            <a:r>
              <a:rPr sz="2600" dirty="0">
                <a:latin typeface="Perpetua"/>
                <a:cs typeface="Perpetua"/>
              </a:rPr>
              <a:t>testing</a:t>
            </a: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Perpetua"/>
                <a:cs typeface="Perpetua"/>
              </a:rPr>
              <a:t>{Estimate </a:t>
            </a:r>
            <a:r>
              <a:rPr sz="2600" dirty="0">
                <a:latin typeface="Perpetua"/>
                <a:cs typeface="Perpetua"/>
              </a:rPr>
              <a:t>– Null </a:t>
            </a:r>
            <a:r>
              <a:rPr sz="2600" spc="-15" dirty="0">
                <a:latin typeface="Perpetua"/>
                <a:cs typeface="Perpetua"/>
              </a:rPr>
              <a:t>value </a:t>
            </a:r>
            <a:r>
              <a:rPr sz="2600" dirty="0">
                <a:latin typeface="Perpetua"/>
                <a:cs typeface="Perpetua"/>
              </a:rPr>
              <a:t>} / </a:t>
            </a:r>
            <a:r>
              <a:rPr sz="2600" spc="-5" dirty="0">
                <a:latin typeface="Perpetua"/>
                <a:cs typeface="Perpetua"/>
              </a:rPr>
              <a:t>Std </a:t>
            </a:r>
            <a:r>
              <a:rPr sz="2600" spc="5" dirty="0">
                <a:latin typeface="Perpetua"/>
                <a:cs typeface="Perpetua"/>
              </a:rPr>
              <a:t>Error </a:t>
            </a:r>
            <a:r>
              <a:rPr sz="2600" dirty="0">
                <a:latin typeface="Perpetua"/>
                <a:cs typeface="Perpetua"/>
              </a:rPr>
              <a:t>of</a:t>
            </a:r>
            <a:r>
              <a:rPr sz="2600" spc="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estimate</a:t>
            </a:r>
            <a:endParaRPr sz="26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Perpetua"/>
                <a:cs typeface="Perpetua"/>
              </a:rPr>
              <a:t>Smaller the corresponding </a:t>
            </a:r>
            <a:r>
              <a:rPr sz="2600" spc="-5" dirty="0">
                <a:latin typeface="Perpetua"/>
                <a:cs typeface="Perpetua"/>
              </a:rPr>
              <a:t>‘p-value’…greater </a:t>
            </a:r>
            <a:r>
              <a:rPr sz="2600" dirty="0">
                <a:latin typeface="Perpetua"/>
                <a:cs typeface="Perpetua"/>
              </a:rPr>
              <a:t>the</a:t>
            </a:r>
            <a:r>
              <a:rPr sz="2600" spc="-29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significance</a:t>
            </a:r>
            <a:endParaRPr sz="2600" dirty="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9827" y="1674442"/>
            <a:ext cx="135255" cy="226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spc="210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940" y="1438678"/>
            <a:ext cx="836866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2420" indent="-274320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312420" algn="l"/>
                <a:tab pos="2832735" algn="l"/>
                <a:tab pos="3192780" algn="l"/>
              </a:tabLst>
            </a:pPr>
            <a:r>
              <a:rPr sz="3900" baseline="1068" dirty="0">
                <a:latin typeface="Perpetua"/>
                <a:cs typeface="Perpetua"/>
              </a:rPr>
              <a:t>The</a:t>
            </a:r>
            <a:r>
              <a:rPr sz="3900" spc="-15" baseline="1068" dirty="0">
                <a:latin typeface="Perpetua"/>
                <a:cs typeface="Perpetua"/>
              </a:rPr>
              <a:t> </a:t>
            </a:r>
            <a:r>
              <a:rPr sz="3900" spc="-7" baseline="1068" dirty="0">
                <a:latin typeface="Perpetua"/>
                <a:cs typeface="Perpetua"/>
              </a:rPr>
              <a:t>intercept</a:t>
            </a:r>
            <a:r>
              <a:rPr sz="3900" spc="15" baseline="1068" dirty="0">
                <a:latin typeface="Perpetua"/>
                <a:cs typeface="Perpetua"/>
              </a:rPr>
              <a:t> </a:t>
            </a:r>
            <a:r>
              <a:rPr sz="3900" spc="22" baseline="1068" dirty="0">
                <a:latin typeface="Perpetua"/>
                <a:cs typeface="Perpetua"/>
              </a:rPr>
              <a:t>term	</a:t>
            </a:r>
            <a:r>
              <a:rPr sz="2450" i="1" spc="-135" dirty="0">
                <a:latin typeface="Symbol"/>
                <a:cs typeface="Symbol"/>
              </a:rPr>
              <a:t></a:t>
            </a:r>
            <a:r>
              <a:rPr sz="3375" spc="-202" baseline="16049" dirty="0">
                <a:latin typeface="Times New Roman"/>
                <a:cs typeface="Times New Roman"/>
              </a:rPr>
              <a:t>ˆ	</a:t>
            </a:r>
            <a:r>
              <a:rPr sz="3900" baseline="1068" dirty="0">
                <a:latin typeface="Perpetua"/>
                <a:cs typeface="Perpetua"/>
              </a:rPr>
              <a:t>is interpreted </a:t>
            </a:r>
            <a:r>
              <a:rPr sz="3900" spc="-7" baseline="1068" dirty="0">
                <a:latin typeface="Perpetua"/>
                <a:cs typeface="Perpetua"/>
              </a:rPr>
              <a:t>as the </a:t>
            </a:r>
            <a:r>
              <a:rPr sz="3900" spc="-22" baseline="1068" dirty="0">
                <a:latin typeface="Perpetua"/>
                <a:cs typeface="Perpetua"/>
              </a:rPr>
              <a:t>value </a:t>
            </a:r>
            <a:r>
              <a:rPr sz="3900" baseline="1068" dirty="0">
                <a:latin typeface="Perpetua"/>
                <a:cs typeface="Perpetua"/>
              </a:rPr>
              <a:t>of the</a:t>
            </a:r>
            <a:r>
              <a:rPr sz="3900" spc="-7" baseline="1068" dirty="0">
                <a:latin typeface="Perpetua"/>
                <a:cs typeface="Perpetua"/>
              </a:rPr>
              <a:t> dependent</a:t>
            </a:r>
            <a:endParaRPr sz="3900" baseline="1068" dirty="0">
              <a:latin typeface="Perpetua"/>
              <a:cs typeface="Perpetu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11785">
              <a:lnSpc>
                <a:spcPct val="100000"/>
              </a:lnSpc>
              <a:spcBef>
                <a:spcPts val="700"/>
              </a:spcBef>
            </a:pPr>
            <a:r>
              <a:rPr spc="10" dirty="0"/>
              <a:t>variableY </a:t>
            </a:r>
            <a:r>
              <a:rPr dirty="0"/>
              <a:t>when the </a:t>
            </a:r>
            <a:r>
              <a:rPr spc="-5" dirty="0"/>
              <a:t>independent variables </a:t>
            </a:r>
            <a:r>
              <a:rPr spc="-10" dirty="0"/>
              <a:t>are </a:t>
            </a:r>
            <a:r>
              <a:rPr spc="-5" dirty="0"/>
              <a:t>equal </a:t>
            </a:r>
            <a:r>
              <a:rPr dirty="0"/>
              <a:t>to</a:t>
            </a:r>
            <a:r>
              <a:rPr spc="-50" dirty="0"/>
              <a:t> </a:t>
            </a:r>
            <a:r>
              <a:rPr spc="-10" dirty="0"/>
              <a:t>zero</a:t>
            </a:r>
          </a:p>
          <a:p>
            <a:pPr marL="311785" marR="3048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312420" algn="l"/>
                <a:tab pos="4584065" algn="l"/>
              </a:tabLst>
            </a:pPr>
            <a:r>
              <a:rPr dirty="0"/>
              <a:t>The </a:t>
            </a:r>
            <a:r>
              <a:rPr spc="-5" dirty="0"/>
              <a:t>slope </a:t>
            </a:r>
            <a:r>
              <a:rPr sz="3000" i="1" spc="-67" baseline="1388" dirty="0">
                <a:latin typeface="Symbol"/>
                <a:cs typeface="Symbol"/>
              </a:rPr>
              <a:t></a:t>
            </a:r>
            <a:r>
              <a:rPr sz="2775" spc="-67" baseline="16516" dirty="0">
                <a:latin typeface="Times New Roman"/>
                <a:cs typeface="Times New Roman"/>
              </a:rPr>
              <a:t>ˆ</a:t>
            </a:r>
            <a:r>
              <a:rPr sz="1650" spc="-67" baseline="-22727" dirty="0">
                <a:latin typeface="Times New Roman"/>
                <a:cs typeface="Times New Roman"/>
              </a:rPr>
              <a:t>2 </a:t>
            </a:r>
            <a:r>
              <a:rPr sz="2600" dirty="0"/>
              <a:t>is interpreted </a:t>
            </a:r>
            <a:r>
              <a:rPr sz="2600" spc="-5" dirty="0"/>
              <a:t>as </a:t>
            </a:r>
            <a:r>
              <a:rPr sz="2600" dirty="0"/>
              <a:t>the </a:t>
            </a:r>
            <a:r>
              <a:rPr sz="2600" spc="-10" dirty="0"/>
              <a:t>factor </a:t>
            </a:r>
            <a:r>
              <a:rPr sz="2600" spc="-25" dirty="0"/>
              <a:t>by </a:t>
            </a:r>
            <a:r>
              <a:rPr sz="2600" spc="30" dirty="0"/>
              <a:t>which</a:t>
            </a:r>
            <a:r>
              <a:rPr lang="en-US" sz="2600" spc="30" dirty="0"/>
              <a:t> </a:t>
            </a:r>
            <a:r>
              <a:rPr sz="2600" b="1" spc="30" dirty="0"/>
              <a:t>Y</a:t>
            </a:r>
            <a:r>
              <a:rPr sz="2600" spc="30" dirty="0"/>
              <a:t> </a:t>
            </a:r>
            <a:r>
              <a:rPr sz="2600" dirty="0"/>
              <a:t>changes, on </a:t>
            </a:r>
            <a:r>
              <a:rPr sz="2600" spc="-5" dirty="0"/>
              <a:t>an  </a:t>
            </a:r>
            <a:r>
              <a:rPr sz="2600" spc="-25" dirty="0"/>
              <a:t>average, </a:t>
            </a:r>
            <a:r>
              <a:rPr sz="2600" dirty="0"/>
              <a:t>if </a:t>
            </a:r>
            <a:r>
              <a:rPr sz="2600" b="1" dirty="0"/>
              <a:t>X</a:t>
            </a:r>
            <a:r>
              <a:rPr sz="1800" b="1" dirty="0"/>
              <a:t>2</a:t>
            </a:r>
            <a:r>
              <a:rPr sz="2600" dirty="0"/>
              <a:t> changes </a:t>
            </a:r>
            <a:r>
              <a:rPr sz="2600" spc="-25" dirty="0"/>
              <a:t>by </a:t>
            </a:r>
            <a:r>
              <a:rPr sz="2600" spc="-5" dirty="0"/>
              <a:t>one unit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after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taking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out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the impact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of  other</a:t>
            </a:r>
            <a:r>
              <a:rPr sz="2600" u="heavy" spc="10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independent</a:t>
            </a:r>
            <a:r>
              <a:rPr sz="2600" u="heavy" spc="10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variables</a:t>
            </a:r>
            <a:r>
              <a:rPr sz="2600" spc="-10" dirty="0"/>
              <a:t>.</a:t>
            </a:r>
            <a:r>
              <a:rPr lang="en-US" sz="2600" spc="-10" dirty="0"/>
              <a:t> </a:t>
            </a:r>
            <a:r>
              <a:rPr sz="2600" spc="-10" dirty="0"/>
              <a:t>Similarly </a:t>
            </a:r>
            <a:r>
              <a:rPr sz="2600" spc="-5" dirty="0"/>
              <a:t>other </a:t>
            </a:r>
            <a:r>
              <a:rPr sz="2600" dirty="0"/>
              <a:t>slope</a:t>
            </a:r>
            <a:r>
              <a:rPr sz="2600" spc="45" dirty="0"/>
              <a:t> </a:t>
            </a:r>
            <a:r>
              <a:rPr sz="2600" spc="-10" dirty="0"/>
              <a:t>coefficients.</a:t>
            </a:r>
            <a:endParaRPr sz="2600" dirty="0">
              <a:latin typeface="Perpetua"/>
              <a:cs typeface="Perpetu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866222"/>
            <a:ext cx="7391400" cy="502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32" y="66928"/>
            <a:ext cx="9019286" cy="6700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59200" y="3022549"/>
            <a:ext cx="337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Perpetua"/>
                <a:cs typeface="Perpetua"/>
              </a:rPr>
              <a:t>Y</a:t>
            </a:r>
            <a:endParaRPr sz="40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8045" y="4904358"/>
            <a:ext cx="520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Perpetua"/>
                <a:cs typeface="Perpetua"/>
              </a:rPr>
              <a:t>X</a:t>
            </a:r>
            <a:r>
              <a:rPr sz="3600" b="1" spc="-7" baseline="-20833" dirty="0">
                <a:latin typeface="Perpetua"/>
                <a:cs typeface="Perpetua"/>
              </a:rPr>
              <a:t>2</a:t>
            </a:r>
            <a:endParaRPr sz="3600" baseline="-20833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92828" y="5501436"/>
            <a:ext cx="520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Perpetua"/>
                <a:cs typeface="Perpetua"/>
              </a:rPr>
              <a:t>X</a:t>
            </a:r>
            <a:r>
              <a:rPr sz="3600" b="1" spc="-7" baseline="-20833" dirty="0">
                <a:latin typeface="Perpetua"/>
                <a:cs typeface="Perpetua"/>
              </a:rPr>
              <a:t>3</a:t>
            </a:r>
            <a:endParaRPr sz="3600" baseline="-20833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7609" y="1651581"/>
            <a:ext cx="3906520" cy="8953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900" dirty="0">
                <a:latin typeface="Times New Roman"/>
                <a:cs typeface="Times New Roman"/>
              </a:rPr>
              <a:t>β3, </a:t>
            </a:r>
            <a:r>
              <a:rPr sz="2900" dirty="0">
                <a:latin typeface="Tahoma"/>
                <a:cs typeface="Tahoma"/>
              </a:rPr>
              <a:t>X</a:t>
            </a:r>
            <a:r>
              <a:rPr sz="2850" baseline="-20467" dirty="0">
                <a:latin typeface="Tahoma"/>
                <a:cs typeface="Tahoma"/>
              </a:rPr>
              <a:t>3 </a:t>
            </a:r>
            <a:r>
              <a:rPr sz="2900" spc="-50" dirty="0">
                <a:latin typeface="Tahoma"/>
                <a:cs typeface="Tahoma"/>
              </a:rPr>
              <a:t>’s </a:t>
            </a:r>
            <a:r>
              <a:rPr sz="2900" spc="-5" dirty="0">
                <a:latin typeface="Tahoma"/>
                <a:cs typeface="Tahoma"/>
              </a:rPr>
              <a:t>contribution</a:t>
            </a:r>
            <a:r>
              <a:rPr sz="2900" spc="-9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in</a:t>
            </a:r>
            <a:endParaRPr sz="2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2900" spc="-5" dirty="0">
                <a:latin typeface="Tahoma"/>
                <a:cs typeface="Tahoma"/>
              </a:rPr>
              <a:t>explaining </a:t>
            </a:r>
            <a:r>
              <a:rPr sz="2900" spc="-140" dirty="0">
                <a:latin typeface="Tahoma"/>
                <a:cs typeface="Tahoma"/>
              </a:rPr>
              <a:t>Y: </a:t>
            </a:r>
            <a:r>
              <a:rPr sz="2900" dirty="0">
                <a:latin typeface="Tahoma"/>
                <a:cs typeface="Tahoma"/>
              </a:rPr>
              <a:t>2+3 or 2</a:t>
            </a:r>
            <a:r>
              <a:rPr sz="2900" spc="9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?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711" y="1748483"/>
            <a:ext cx="3907154" cy="8953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900" spc="5" dirty="0">
                <a:latin typeface="Times New Roman"/>
                <a:cs typeface="Times New Roman"/>
              </a:rPr>
              <a:t>β</a:t>
            </a:r>
            <a:r>
              <a:rPr sz="2850" spc="7" baseline="-20467" dirty="0">
                <a:latin typeface="Times New Roman"/>
                <a:cs typeface="Times New Roman"/>
              </a:rPr>
              <a:t>2</a:t>
            </a:r>
            <a:r>
              <a:rPr sz="2900" spc="5" dirty="0">
                <a:latin typeface="Tahoma"/>
                <a:cs typeface="Tahoma"/>
              </a:rPr>
              <a:t>, </a:t>
            </a:r>
            <a:r>
              <a:rPr sz="2900" spc="-30" dirty="0">
                <a:latin typeface="Tahoma"/>
                <a:cs typeface="Tahoma"/>
              </a:rPr>
              <a:t>X2’s </a:t>
            </a:r>
            <a:r>
              <a:rPr sz="2900" spc="-5" dirty="0">
                <a:latin typeface="Tahoma"/>
                <a:cs typeface="Tahoma"/>
              </a:rPr>
              <a:t>contribution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in</a:t>
            </a:r>
            <a:endParaRPr sz="2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2900" spc="-5" dirty="0">
                <a:latin typeface="Tahoma"/>
                <a:cs typeface="Tahoma"/>
              </a:rPr>
              <a:t>explaining </a:t>
            </a:r>
            <a:r>
              <a:rPr sz="2900" spc="-135" dirty="0">
                <a:latin typeface="Tahoma"/>
                <a:cs typeface="Tahoma"/>
              </a:rPr>
              <a:t>Y: </a:t>
            </a:r>
            <a:r>
              <a:rPr sz="2900" dirty="0">
                <a:latin typeface="Tahoma"/>
                <a:cs typeface="Tahoma"/>
              </a:rPr>
              <a:t>1+3 or 1</a:t>
            </a:r>
            <a:r>
              <a:rPr sz="2900" spc="8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?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8146" y="4559553"/>
            <a:ext cx="13716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Tahoma"/>
                <a:cs typeface="Tahoma"/>
              </a:rPr>
              <a:t>.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3607" y="3687900"/>
            <a:ext cx="2678430" cy="316230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900" dirty="0">
                <a:latin typeface="Tahoma"/>
                <a:cs typeface="Tahoma"/>
              </a:rPr>
              <a:t>X</a:t>
            </a:r>
            <a:r>
              <a:rPr sz="2850" baseline="-20467" dirty="0">
                <a:latin typeface="Tahoma"/>
                <a:cs typeface="Tahoma"/>
              </a:rPr>
              <a:t>2 </a:t>
            </a:r>
            <a:r>
              <a:rPr sz="2900" dirty="0">
                <a:latin typeface="Tahoma"/>
                <a:cs typeface="Tahoma"/>
              </a:rPr>
              <a:t>and X</a:t>
            </a:r>
            <a:r>
              <a:rPr sz="2850" baseline="-20467" dirty="0">
                <a:latin typeface="Tahoma"/>
                <a:cs typeface="Tahoma"/>
              </a:rPr>
              <a:t>3  </a:t>
            </a:r>
            <a:r>
              <a:rPr sz="2900" spc="-5" dirty="0">
                <a:latin typeface="Tahoma"/>
                <a:cs typeface="Tahoma"/>
              </a:rPr>
              <a:t>together  explains,</a:t>
            </a:r>
            <a:r>
              <a:rPr sz="2900" spc="-7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1+3+2  </a:t>
            </a:r>
            <a:r>
              <a:rPr sz="2900" spc="-5" dirty="0">
                <a:latin typeface="Tahoma"/>
                <a:cs typeface="Tahoma"/>
              </a:rPr>
              <a:t>Note that </a:t>
            </a:r>
            <a:r>
              <a:rPr sz="2900" dirty="0">
                <a:latin typeface="Tahoma"/>
                <a:cs typeface="Tahoma"/>
              </a:rPr>
              <a:t>3 is  not </a:t>
            </a:r>
            <a:r>
              <a:rPr sz="2900" spc="-5" dirty="0">
                <a:latin typeface="Tahoma"/>
                <a:cs typeface="Tahoma"/>
              </a:rPr>
              <a:t>accounted  </a:t>
            </a:r>
            <a:r>
              <a:rPr sz="2900" spc="-10" dirty="0">
                <a:latin typeface="Tahoma"/>
                <a:cs typeface="Tahoma"/>
              </a:rPr>
              <a:t>for </a:t>
            </a:r>
            <a:r>
              <a:rPr sz="2900" spc="-5" dirty="0">
                <a:latin typeface="Tahoma"/>
                <a:cs typeface="Tahoma"/>
              </a:rPr>
              <a:t>either </a:t>
            </a:r>
            <a:r>
              <a:rPr sz="2900" spc="-10" dirty="0">
                <a:latin typeface="Tahoma"/>
                <a:cs typeface="Tahoma"/>
              </a:rPr>
              <a:t>for </a:t>
            </a:r>
            <a:r>
              <a:rPr sz="2900" spc="10" dirty="0">
                <a:latin typeface="Tahoma"/>
                <a:cs typeface="Tahoma"/>
              </a:rPr>
              <a:t>X</a:t>
            </a:r>
            <a:r>
              <a:rPr sz="2850" spc="15" baseline="-20467" dirty="0">
                <a:latin typeface="Tahoma"/>
                <a:cs typeface="Tahoma"/>
              </a:rPr>
              <a:t>2  </a:t>
            </a:r>
            <a:r>
              <a:rPr sz="2900" dirty="0">
                <a:latin typeface="Tahoma"/>
                <a:cs typeface="Tahoma"/>
              </a:rPr>
              <a:t>orX</a:t>
            </a:r>
            <a:r>
              <a:rPr sz="2850" baseline="-20467" dirty="0">
                <a:latin typeface="Tahoma"/>
                <a:cs typeface="Tahoma"/>
              </a:rPr>
              <a:t>3</a:t>
            </a:r>
            <a:endParaRPr sz="2850" baseline="-20467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85364" y="4221937"/>
            <a:ext cx="1308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erpetua"/>
                <a:cs typeface="Perpetua"/>
              </a:rPr>
              <a:t>1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6711" y="4239514"/>
            <a:ext cx="1885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Perpetua"/>
                <a:cs typeface="Perpetua"/>
              </a:rPr>
              <a:t>2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0775" y="4742179"/>
            <a:ext cx="165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Perpetua"/>
                <a:cs typeface="Perpetua"/>
              </a:rPr>
              <a:t>3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033" y="3173532"/>
            <a:ext cx="838200" cy="455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50"/>
              </a:lnSpc>
            </a:pPr>
            <a:r>
              <a:rPr sz="2800" spc="5" dirty="0">
                <a:latin typeface="Times New Roman"/>
                <a:cs typeface="Times New Roman"/>
              </a:rPr>
              <a:t>β</a:t>
            </a:r>
            <a:r>
              <a:rPr sz="2775" spc="7" baseline="-21021" dirty="0">
                <a:latin typeface="Times New Roman"/>
                <a:cs typeface="Times New Roman"/>
              </a:rPr>
              <a:t>2 </a:t>
            </a:r>
            <a:r>
              <a:rPr sz="2800" spc="-5" dirty="0">
                <a:latin typeface="Perpetua"/>
                <a:cs typeface="Perpetua"/>
              </a:rPr>
              <a:t>=</a:t>
            </a:r>
            <a:r>
              <a:rPr sz="2800" spc="-1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1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3633" y="3015290"/>
            <a:ext cx="926465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50"/>
              </a:lnSpc>
            </a:pPr>
            <a:r>
              <a:rPr sz="2800" dirty="0">
                <a:latin typeface="Times New Roman"/>
                <a:cs typeface="Times New Roman"/>
              </a:rPr>
              <a:t>β3 </a:t>
            </a:r>
            <a:r>
              <a:rPr sz="2800" spc="-5" dirty="0">
                <a:latin typeface="Perpetua"/>
                <a:cs typeface="Perpetua"/>
              </a:rPr>
              <a:t>=</a:t>
            </a:r>
            <a:r>
              <a:rPr sz="2800" spc="-1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2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243828" y="3651503"/>
            <a:ext cx="2755900" cy="3118485"/>
          </a:xfrm>
          <a:custGeom>
            <a:avLst/>
            <a:gdLst/>
            <a:ahLst/>
            <a:cxnLst/>
            <a:rect l="l" t="t" r="r" b="b"/>
            <a:pathLst>
              <a:path w="2755900" h="3118484">
                <a:moveTo>
                  <a:pt x="0" y="3118104"/>
                </a:moveTo>
                <a:lnTo>
                  <a:pt x="2755392" y="3118104"/>
                </a:lnTo>
                <a:lnTo>
                  <a:pt x="2755392" y="0"/>
                </a:lnTo>
                <a:lnTo>
                  <a:pt x="0" y="0"/>
                </a:lnTo>
                <a:lnTo>
                  <a:pt x="0" y="3118104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3339" y="0"/>
            <a:ext cx="8743315" cy="147129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80"/>
              </a:spcBef>
            </a:pPr>
            <a:r>
              <a:rPr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 Parameters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in </a:t>
            </a:r>
            <a:r>
              <a:rPr sz="3600" spc="-35" dirty="0">
                <a:solidFill>
                  <a:srgbClr val="1F487C"/>
                </a:solidFill>
                <a:latin typeface="Franklin Gothic Book"/>
                <a:cs typeface="Franklin Gothic Book"/>
              </a:rPr>
              <a:t>Venn</a:t>
            </a:r>
            <a:r>
              <a:rPr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dirty="0">
                <a:solidFill>
                  <a:srgbClr val="1F487C"/>
                </a:solidFill>
                <a:latin typeface="Franklin Gothic Book"/>
                <a:cs typeface="Franklin Gothic Book"/>
              </a:rPr>
              <a:t>diagram</a:t>
            </a:r>
            <a:endParaRPr sz="3600" dirty="0">
              <a:latin typeface="Franklin Gothic Book"/>
              <a:cs typeface="Franklin Gothic Book"/>
            </a:endParaRPr>
          </a:p>
          <a:p>
            <a:pPr marL="119380" marR="30480">
              <a:lnSpc>
                <a:spcPct val="100000"/>
              </a:lnSpc>
              <a:spcBef>
                <a:spcPts val="520"/>
              </a:spcBef>
              <a:tabLst>
                <a:tab pos="1343660" algn="l"/>
              </a:tabLst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slope	</a:t>
            </a:r>
            <a:r>
              <a:rPr sz="3000" i="1" spc="-67" baseline="6944" dirty="0">
                <a:latin typeface="Symbol"/>
                <a:cs typeface="Symbol"/>
              </a:rPr>
              <a:t></a:t>
            </a:r>
            <a:r>
              <a:rPr sz="2775" spc="-67" baseline="24024" dirty="0">
                <a:latin typeface="Times New Roman"/>
                <a:cs typeface="Times New Roman"/>
              </a:rPr>
              <a:t>ˆ</a:t>
            </a:r>
            <a:r>
              <a:rPr sz="1650" spc="-67" baseline="-10101" dirty="0">
                <a:latin typeface="Times New Roman"/>
                <a:cs typeface="Times New Roman"/>
              </a:rPr>
              <a:t>2 </a:t>
            </a:r>
            <a:r>
              <a:rPr sz="2400" dirty="0"/>
              <a:t>is interpreted </a:t>
            </a:r>
            <a:r>
              <a:rPr sz="2400" spc="-5" dirty="0"/>
              <a:t>as </a:t>
            </a:r>
            <a:r>
              <a:rPr sz="2400" dirty="0"/>
              <a:t>the </a:t>
            </a:r>
            <a:r>
              <a:rPr sz="2400" spc="-10" dirty="0"/>
              <a:t>factor </a:t>
            </a:r>
            <a:r>
              <a:rPr sz="2400" spc="-25" dirty="0"/>
              <a:t>by </a:t>
            </a:r>
            <a:r>
              <a:rPr sz="2400" spc="25" dirty="0"/>
              <a:t>whichY </a:t>
            </a:r>
            <a:r>
              <a:rPr sz="2400" spc="5" dirty="0"/>
              <a:t>changes </a:t>
            </a:r>
            <a:r>
              <a:rPr sz="2400" dirty="0"/>
              <a:t>if </a:t>
            </a:r>
            <a:r>
              <a:rPr sz="2400" spc="-5" dirty="0"/>
              <a:t>X</a:t>
            </a:r>
            <a:r>
              <a:rPr sz="1800" spc="-5" dirty="0"/>
              <a:t>2</a:t>
            </a:r>
            <a:r>
              <a:rPr sz="2400" spc="-5" dirty="0"/>
              <a:t> </a:t>
            </a:r>
            <a:r>
              <a:rPr sz="2400" spc="5" dirty="0"/>
              <a:t>changes </a:t>
            </a:r>
            <a:r>
              <a:rPr sz="2400" spc="-25" dirty="0"/>
              <a:t>by  </a:t>
            </a:r>
            <a:r>
              <a:rPr sz="2400" dirty="0"/>
              <a:t>one unit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after taking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out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the impact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of other independent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variables</a:t>
            </a:r>
            <a:r>
              <a:rPr sz="2400" spc="-10" dirty="0"/>
              <a:t>.</a:t>
            </a:r>
            <a:endParaRPr sz="24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845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Example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433525"/>
            <a:ext cx="7557134" cy="1216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25" dirty="0">
                <a:latin typeface="Perpetua"/>
                <a:cs typeface="Perpetua"/>
              </a:rPr>
              <a:t>Now </a:t>
            </a:r>
            <a:r>
              <a:rPr sz="2600" spc="-5" dirty="0">
                <a:latin typeface="Perpetua"/>
                <a:cs typeface="Perpetua"/>
              </a:rPr>
              <a:t>suppose </a:t>
            </a:r>
            <a:r>
              <a:rPr sz="2600" spc="-45" dirty="0">
                <a:latin typeface="Perpetua"/>
                <a:cs typeface="Perpetua"/>
              </a:rPr>
              <a:t>we </a:t>
            </a:r>
            <a:r>
              <a:rPr sz="2600" spc="-5" dirty="0">
                <a:latin typeface="Perpetua"/>
                <a:cs typeface="Perpetua"/>
              </a:rPr>
              <a:t>explain </a:t>
            </a:r>
            <a:r>
              <a:rPr sz="2600" dirty="0">
                <a:latin typeface="Perpetua"/>
                <a:cs typeface="Perpetua"/>
              </a:rPr>
              <a:t>the changes in corporate AAA</a:t>
            </a:r>
            <a:r>
              <a:rPr sz="2600" spc="-15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bond  </a:t>
            </a:r>
            <a:r>
              <a:rPr sz="2600" spc="-5" dirty="0">
                <a:latin typeface="Perpetua"/>
                <a:cs typeface="Perpetua"/>
              </a:rPr>
              <a:t>through </a:t>
            </a:r>
            <a:r>
              <a:rPr sz="2600" dirty="0">
                <a:latin typeface="Perpetua"/>
                <a:cs typeface="Perpetua"/>
              </a:rPr>
              <a:t>changes in changes in 10 </a:t>
            </a:r>
            <a:r>
              <a:rPr sz="2600" spc="-15" dirty="0">
                <a:latin typeface="Perpetua"/>
                <a:cs typeface="Perpetua"/>
              </a:rPr>
              <a:t>year </a:t>
            </a:r>
            <a:r>
              <a:rPr sz="2600" spc="-25" dirty="0">
                <a:latin typeface="Perpetua"/>
                <a:cs typeface="Perpetua"/>
              </a:rPr>
              <a:t>Treasury </a:t>
            </a:r>
            <a:r>
              <a:rPr sz="2600" spc="-5" dirty="0">
                <a:latin typeface="Perpetua"/>
                <a:cs typeface="Perpetua"/>
              </a:rPr>
              <a:t>bond and </a:t>
            </a:r>
            <a:r>
              <a:rPr sz="2600" dirty="0">
                <a:latin typeface="Perpetua"/>
                <a:cs typeface="Perpetua"/>
              </a:rPr>
              <a:t>30  </a:t>
            </a:r>
            <a:r>
              <a:rPr sz="2600" spc="-10" dirty="0">
                <a:latin typeface="Perpetua"/>
                <a:cs typeface="Perpetua"/>
              </a:rPr>
              <a:t>year </a:t>
            </a:r>
            <a:r>
              <a:rPr sz="2600" spc="-25" dirty="0">
                <a:latin typeface="Perpetua"/>
                <a:cs typeface="Perpetua"/>
              </a:rPr>
              <a:t>Treasury</a:t>
            </a:r>
            <a:r>
              <a:rPr sz="2600" spc="-30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bond</a:t>
            </a:r>
            <a:endParaRPr sz="2600">
              <a:latin typeface="Perpetua"/>
              <a:cs typeface="Perpetu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21404"/>
              </p:ext>
            </p:extLst>
          </p:nvPr>
        </p:nvGraphicFramePr>
        <p:xfrm>
          <a:off x="762000" y="2895600"/>
          <a:ext cx="7788577" cy="33737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6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3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0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877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Variable</a:t>
                      </a:r>
                      <a:endParaRPr sz="2000" dirty="0">
                        <a:latin typeface="Perpetua"/>
                        <a:cs typeface="Perpetua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15265" algn="just">
                        <a:lnSpc>
                          <a:spcPct val="101099"/>
                        </a:lnSpc>
                        <a:spcBef>
                          <a:spcPts val="9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Parameter 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Estimate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β  (1)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9464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S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t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andard 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Error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(2)</a:t>
                      </a:r>
                      <a:endParaRPr sz="2000">
                        <a:latin typeface="Perpetua"/>
                        <a:cs typeface="Perpetua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0489" algn="just">
                        <a:lnSpc>
                          <a:spcPct val="101099"/>
                        </a:lnSpc>
                        <a:spcBef>
                          <a:spcPts val="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t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value 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H</a:t>
                      </a:r>
                      <a:r>
                        <a:rPr sz="2000" b="1" spc="-7" baseline="-20833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0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: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β=0 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(3=1/2)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Pr</a:t>
                      </a:r>
                      <a:r>
                        <a:rPr sz="2000" b="1" spc="375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Perpetua"/>
                          <a:cs typeface="Perpetua"/>
                        </a:rPr>
                        <a:t>&gt;|t|</a:t>
                      </a:r>
                      <a:endParaRPr sz="2000" dirty="0">
                        <a:latin typeface="Perpetua"/>
                        <a:cs typeface="Perpetua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54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Intercept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0.00022661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0.00218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-0.05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0.9609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21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10 yr treasury</a:t>
                      </a:r>
                      <a:r>
                        <a:rPr sz="2400" spc="-80" dirty="0">
                          <a:latin typeface="Perpetua"/>
                          <a:cs typeface="Perpetua"/>
                        </a:rPr>
                        <a:t> </a:t>
                      </a:r>
                      <a:r>
                        <a:rPr sz="2400" dirty="0">
                          <a:latin typeface="Perpetua"/>
                          <a:cs typeface="Perpetua"/>
                        </a:rPr>
                        <a:t>bond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0.57237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0.04456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8.09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&lt;</a:t>
                      </a:r>
                      <a:r>
                        <a:rPr sz="2400" spc="-25" dirty="0">
                          <a:latin typeface="Perpetua"/>
                          <a:cs typeface="Perpetua"/>
                        </a:rPr>
                        <a:t> </a:t>
                      </a:r>
                      <a:r>
                        <a:rPr sz="2400" dirty="0">
                          <a:latin typeface="Perpetua"/>
                          <a:cs typeface="Perpetua"/>
                        </a:rPr>
                        <a:t>0.0001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1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30 yr treasury</a:t>
                      </a:r>
                      <a:r>
                        <a:rPr sz="2400" spc="-75" dirty="0">
                          <a:latin typeface="Perpetua"/>
                          <a:cs typeface="Perpetua"/>
                        </a:rPr>
                        <a:t> </a:t>
                      </a:r>
                      <a:r>
                        <a:rPr sz="2400" dirty="0">
                          <a:latin typeface="Perpetua"/>
                          <a:cs typeface="Perpetua"/>
                        </a:rPr>
                        <a:t>bond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0.29655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0.04987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5.95</a:t>
                      </a:r>
                      <a:endParaRPr sz="2400">
                        <a:latin typeface="Perpetua"/>
                        <a:cs typeface="Perpetua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400" dirty="0">
                          <a:latin typeface="Perpetua"/>
                          <a:cs typeface="Perpetua"/>
                        </a:rPr>
                        <a:t>&lt;</a:t>
                      </a:r>
                      <a:r>
                        <a:rPr sz="2400" spc="-30" dirty="0">
                          <a:latin typeface="Perpetua"/>
                          <a:cs typeface="Perpetua"/>
                        </a:rPr>
                        <a:t> </a:t>
                      </a:r>
                      <a:r>
                        <a:rPr sz="2400" dirty="0">
                          <a:latin typeface="Perpetua"/>
                          <a:cs typeface="Perpetua"/>
                        </a:rPr>
                        <a:t>0.0001</a:t>
                      </a: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" y="0"/>
            <a:ext cx="8943975" cy="64284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685" marR="77470" indent="-273685">
              <a:lnSpc>
                <a:spcPts val="2735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73685" algn="l"/>
                <a:tab pos="350520" algn="l"/>
              </a:tabLst>
            </a:pPr>
            <a:endParaRPr lang="en-IN" sz="2400" dirty="0">
              <a:latin typeface="Perpetua"/>
              <a:cs typeface="Perpetua"/>
            </a:endParaRPr>
          </a:p>
          <a:p>
            <a:pPr marL="273685" marR="77470" indent="-273685">
              <a:lnSpc>
                <a:spcPts val="2735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73685" algn="l"/>
                <a:tab pos="350520" algn="l"/>
              </a:tabLst>
            </a:pPr>
            <a:endParaRPr lang="en-IN" sz="2400" dirty="0">
              <a:latin typeface="Perpetua"/>
              <a:cs typeface="Perpetua"/>
            </a:endParaRPr>
          </a:p>
          <a:p>
            <a:pPr marL="273685" marR="77470" indent="-273685">
              <a:lnSpc>
                <a:spcPts val="2735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73685" algn="l"/>
                <a:tab pos="350520" algn="l"/>
              </a:tabLst>
            </a:pP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10" dirty="0">
                <a:latin typeface="Perpetua"/>
                <a:cs typeface="Perpetua"/>
              </a:rPr>
              <a:t>first </a:t>
            </a:r>
            <a:r>
              <a:rPr sz="2400" dirty="0">
                <a:latin typeface="Perpetua"/>
                <a:cs typeface="Perpetua"/>
              </a:rPr>
              <a:t>step in using </a:t>
            </a:r>
            <a:r>
              <a:rPr sz="2400" spc="-5" dirty="0">
                <a:latin typeface="Perpetua"/>
                <a:cs typeface="Perpetua"/>
              </a:rPr>
              <a:t>Capital Asset </a:t>
            </a:r>
            <a:r>
              <a:rPr sz="2400" spc="5" dirty="0">
                <a:latin typeface="Perpetua"/>
                <a:cs typeface="Perpetua"/>
              </a:rPr>
              <a:t>Pricing </a:t>
            </a:r>
            <a:r>
              <a:rPr sz="2400" spc="-5" dirty="0">
                <a:latin typeface="Perpetua"/>
                <a:cs typeface="Perpetua"/>
              </a:rPr>
              <a:t>Model </a:t>
            </a:r>
            <a:r>
              <a:rPr sz="2400" dirty="0">
                <a:latin typeface="Perpetua"/>
                <a:cs typeface="Perpetua"/>
              </a:rPr>
              <a:t>(CAPM) is to </a:t>
            </a:r>
            <a:r>
              <a:rPr sz="2400" spc="-5" dirty="0">
                <a:latin typeface="Perpetua"/>
                <a:cs typeface="Perpetua"/>
              </a:rPr>
              <a:t>estimate</a:t>
            </a:r>
            <a:r>
              <a:rPr sz="2400" spc="-31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the</a:t>
            </a:r>
            <a:endParaRPr sz="2400" dirty="0">
              <a:latin typeface="Perpetua"/>
              <a:cs typeface="Perpetua"/>
            </a:endParaRPr>
          </a:p>
          <a:p>
            <a:pPr marR="159385" algn="ctr">
              <a:lnSpc>
                <a:spcPts val="2630"/>
              </a:lnSpc>
            </a:pPr>
            <a:r>
              <a:rPr sz="2400" spc="-25" dirty="0">
                <a:latin typeface="Perpetua"/>
                <a:cs typeface="Perpetua"/>
              </a:rPr>
              <a:t>stock’s </a:t>
            </a:r>
            <a:r>
              <a:rPr sz="2400" dirty="0">
                <a:latin typeface="Perpetua"/>
                <a:cs typeface="Perpetua"/>
              </a:rPr>
              <a:t>beta using the </a:t>
            </a:r>
            <a:r>
              <a:rPr sz="2400" spc="-10" dirty="0">
                <a:latin typeface="Perpetua"/>
                <a:cs typeface="Perpetua"/>
              </a:rPr>
              <a:t>market </a:t>
            </a:r>
            <a:r>
              <a:rPr sz="2400" spc="-5" dirty="0">
                <a:latin typeface="Perpetua"/>
                <a:cs typeface="Perpetua"/>
              </a:rPr>
              <a:t>model.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10" dirty="0">
                <a:latin typeface="Perpetua"/>
                <a:cs typeface="Perpetua"/>
              </a:rPr>
              <a:t>market </a:t>
            </a:r>
            <a:r>
              <a:rPr sz="2400" spc="-5" dirty="0">
                <a:latin typeface="Perpetua"/>
                <a:cs typeface="Perpetua"/>
              </a:rPr>
              <a:t>model </a:t>
            </a:r>
            <a:r>
              <a:rPr sz="2400" dirty="0">
                <a:latin typeface="Perpetua"/>
                <a:cs typeface="Perpetua"/>
              </a:rPr>
              <a:t>can be </a:t>
            </a:r>
            <a:r>
              <a:rPr sz="2400" spc="5" dirty="0">
                <a:latin typeface="Perpetua"/>
                <a:cs typeface="Perpetua"/>
              </a:rPr>
              <a:t>written</a:t>
            </a:r>
            <a:r>
              <a:rPr sz="2400" spc="8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as</a:t>
            </a:r>
            <a:endParaRPr sz="2400" dirty="0">
              <a:latin typeface="Perpetua"/>
              <a:cs typeface="Perpetua"/>
            </a:endParaRPr>
          </a:p>
          <a:p>
            <a:pPr marL="350520" marR="106680" indent="1554480">
              <a:lnSpc>
                <a:spcPct val="89200"/>
              </a:lnSpc>
              <a:spcBef>
                <a:spcPts val="204"/>
              </a:spcBef>
              <a:tabLst>
                <a:tab pos="1426845" algn="l"/>
                <a:tab pos="4100195" algn="l"/>
                <a:tab pos="4921250" algn="l"/>
              </a:tabLst>
            </a:pPr>
            <a:r>
              <a:rPr sz="2400" spc="-5" dirty="0">
                <a:latin typeface="Perpetua"/>
                <a:cs typeface="Perpetua"/>
              </a:rPr>
              <a:t>R</a:t>
            </a:r>
            <a:r>
              <a:rPr sz="2400" spc="-7" baseline="-20833" dirty="0">
                <a:latin typeface="Perpetua"/>
                <a:cs typeface="Perpetua"/>
              </a:rPr>
              <a:t>it </a:t>
            </a:r>
            <a:r>
              <a:rPr sz="2400" dirty="0">
                <a:latin typeface="Perpetua"/>
                <a:cs typeface="Perpetua"/>
              </a:rPr>
              <a:t>= </a:t>
            </a:r>
            <a:r>
              <a:rPr sz="2400" spc="-5" dirty="0">
                <a:latin typeface="Cambria"/>
                <a:cs typeface="Cambria"/>
              </a:rPr>
              <a:t>α</a:t>
            </a:r>
            <a:r>
              <a:rPr sz="2400" spc="-7" baseline="-20833" dirty="0">
                <a:latin typeface="Perpetua"/>
                <a:cs typeface="Perpetua"/>
              </a:rPr>
              <a:t>i </a:t>
            </a:r>
            <a:r>
              <a:rPr sz="2400" dirty="0">
                <a:latin typeface="Perpetua"/>
                <a:cs typeface="Perpetua"/>
              </a:rPr>
              <a:t>+ </a:t>
            </a:r>
            <a:r>
              <a:rPr sz="2400" spc="-5" dirty="0">
                <a:latin typeface="Cambria"/>
                <a:cs typeface="Cambria"/>
              </a:rPr>
              <a:t>β</a:t>
            </a:r>
            <a:r>
              <a:rPr sz="2400" spc="-7" baseline="-20833" dirty="0">
                <a:latin typeface="Perpetua"/>
                <a:cs typeface="Perpetua"/>
              </a:rPr>
              <a:t>i</a:t>
            </a:r>
            <a:r>
              <a:rPr sz="2400" spc="-5" dirty="0">
                <a:latin typeface="Perpetua"/>
                <a:cs typeface="Perpetua"/>
              </a:rPr>
              <a:t>R</a:t>
            </a:r>
            <a:r>
              <a:rPr sz="2400" spc="-7" baseline="-20833" dirty="0">
                <a:latin typeface="Perpetua"/>
                <a:cs typeface="Perpetua"/>
              </a:rPr>
              <a:t>mt</a:t>
            </a:r>
            <a:r>
              <a:rPr sz="2400" spc="517" baseline="-20833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+ </a:t>
            </a:r>
            <a:r>
              <a:rPr sz="2400" spc="-5" dirty="0">
                <a:latin typeface="Perpetua"/>
                <a:cs typeface="Perpetua"/>
              </a:rPr>
              <a:t>u</a:t>
            </a:r>
            <a:r>
              <a:rPr sz="2400" spc="-7" baseline="-20833" dirty="0">
                <a:latin typeface="Perpetua"/>
                <a:cs typeface="Perpetua"/>
              </a:rPr>
              <a:t>it	</a:t>
            </a:r>
            <a:endParaRPr lang="en-IN" sz="2400" spc="-7" baseline="-20833" dirty="0">
              <a:latin typeface="Perpetua"/>
              <a:cs typeface="Perpetua"/>
            </a:endParaRPr>
          </a:p>
          <a:p>
            <a:pPr marL="350520" marR="106680" indent="1554480">
              <a:lnSpc>
                <a:spcPct val="89200"/>
              </a:lnSpc>
              <a:spcBef>
                <a:spcPts val="204"/>
              </a:spcBef>
              <a:tabLst>
                <a:tab pos="1426845" algn="l"/>
                <a:tab pos="4100195" algn="l"/>
                <a:tab pos="4921250" algn="l"/>
              </a:tabLst>
            </a:pPr>
            <a:endParaRPr lang="en-IN" sz="2400" spc="-7" baseline="-20833" dirty="0">
              <a:latin typeface="Perpetua"/>
              <a:cs typeface="Perpetua"/>
            </a:endParaRPr>
          </a:p>
          <a:p>
            <a:pPr marL="350520" marR="106680" indent="1554480">
              <a:lnSpc>
                <a:spcPct val="89200"/>
              </a:lnSpc>
              <a:spcBef>
                <a:spcPts val="204"/>
              </a:spcBef>
              <a:tabLst>
                <a:tab pos="1426845" algn="l"/>
                <a:tab pos="4100195" algn="l"/>
                <a:tab pos="4921250" algn="l"/>
              </a:tabLst>
            </a:pPr>
            <a:r>
              <a:rPr sz="2400" spc="-5" dirty="0">
                <a:latin typeface="Perpetua"/>
                <a:cs typeface="Perpetua"/>
              </a:rPr>
              <a:t>where R</a:t>
            </a:r>
            <a:r>
              <a:rPr sz="2400" spc="-7" baseline="-20833" dirty="0">
                <a:latin typeface="Perpetua"/>
                <a:cs typeface="Perpetua"/>
              </a:rPr>
              <a:t>it </a:t>
            </a:r>
            <a:r>
              <a:rPr sz="2400" dirty="0">
                <a:latin typeface="Perpetua"/>
                <a:cs typeface="Perpetua"/>
              </a:rPr>
              <a:t>is the excess </a:t>
            </a:r>
            <a:r>
              <a:rPr sz="2400" spc="5" dirty="0">
                <a:latin typeface="Perpetua"/>
                <a:cs typeface="Perpetua"/>
              </a:rPr>
              <a:t>return </a:t>
            </a:r>
            <a:r>
              <a:rPr sz="2400" dirty="0">
                <a:latin typeface="Perpetua"/>
                <a:cs typeface="Perpetua"/>
              </a:rPr>
              <a:t>for </a:t>
            </a:r>
            <a:r>
              <a:rPr sz="2400" spc="-5" dirty="0">
                <a:latin typeface="Perpetua"/>
                <a:cs typeface="Perpetua"/>
              </a:rPr>
              <a:t>i</a:t>
            </a:r>
            <a:r>
              <a:rPr sz="2400" spc="-7" baseline="24305" dirty="0">
                <a:latin typeface="Perpetua"/>
                <a:cs typeface="Perpetua"/>
              </a:rPr>
              <a:t>th  </a:t>
            </a:r>
            <a:r>
              <a:rPr sz="2400" spc="5" dirty="0">
                <a:latin typeface="Perpetua"/>
                <a:cs typeface="Perpetua"/>
              </a:rPr>
              <a:t>security	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spc="-5" dirty="0">
                <a:latin typeface="Perpetua"/>
                <a:cs typeface="Perpetua"/>
              </a:rPr>
              <a:t>time </a:t>
            </a:r>
            <a:r>
              <a:rPr sz="2400" dirty="0">
                <a:latin typeface="Perpetua"/>
                <a:cs typeface="Perpetua"/>
              </a:rPr>
              <a:t>t, </a:t>
            </a:r>
            <a:r>
              <a:rPr sz="2400" spc="-5" dirty="0">
                <a:latin typeface="Perpetua"/>
                <a:cs typeface="Perpetua"/>
              </a:rPr>
              <a:t>R</a:t>
            </a:r>
            <a:r>
              <a:rPr sz="2400" spc="-7" baseline="-20833" dirty="0">
                <a:latin typeface="Perpetua"/>
                <a:cs typeface="Perpetua"/>
              </a:rPr>
              <a:t>mt </a:t>
            </a:r>
            <a:r>
              <a:rPr sz="2400" dirty="0">
                <a:latin typeface="Perpetua"/>
                <a:cs typeface="Perpetua"/>
              </a:rPr>
              <a:t>is the excess </a:t>
            </a:r>
            <a:r>
              <a:rPr sz="2400" spc="5" dirty="0">
                <a:latin typeface="Perpetua"/>
                <a:cs typeface="Perpetua"/>
              </a:rPr>
              <a:t>return </a:t>
            </a:r>
            <a:r>
              <a:rPr sz="2400" dirty="0">
                <a:latin typeface="Perpetua"/>
                <a:cs typeface="Perpetua"/>
              </a:rPr>
              <a:t>on a </a:t>
            </a:r>
            <a:r>
              <a:rPr sz="2400" spc="-15" dirty="0">
                <a:latin typeface="Perpetua"/>
                <a:cs typeface="Perpetua"/>
              </a:rPr>
              <a:t>proxy </a:t>
            </a:r>
            <a:r>
              <a:rPr sz="2400" dirty="0">
                <a:latin typeface="Perpetua"/>
                <a:cs typeface="Perpetua"/>
              </a:rPr>
              <a:t>for the </a:t>
            </a:r>
            <a:r>
              <a:rPr sz="2400" spc="-10" dirty="0">
                <a:latin typeface="Perpetua"/>
                <a:cs typeface="Perpetua"/>
              </a:rPr>
              <a:t>market  </a:t>
            </a:r>
            <a:r>
              <a:rPr sz="2400" spc="5" dirty="0">
                <a:latin typeface="Perpetua"/>
                <a:cs typeface="Perpetua"/>
              </a:rPr>
              <a:t>portfolio 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spc="-5" dirty="0">
                <a:latin typeface="Perpetua"/>
                <a:cs typeface="Perpetua"/>
              </a:rPr>
              <a:t>time </a:t>
            </a:r>
            <a:r>
              <a:rPr sz="2400" dirty="0">
                <a:latin typeface="Perpetua"/>
                <a:cs typeface="Perpetua"/>
              </a:rPr>
              <a:t>t, </a:t>
            </a:r>
            <a:r>
              <a:rPr sz="2400" spc="-5" dirty="0">
                <a:latin typeface="Perpetua"/>
                <a:cs typeface="Perpetua"/>
              </a:rPr>
              <a:t>and u</a:t>
            </a:r>
            <a:r>
              <a:rPr sz="2400" spc="-7" baseline="-20833" dirty="0">
                <a:latin typeface="Perpetua"/>
                <a:cs typeface="Perpetua"/>
              </a:rPr>
              <a:t>t </a:t>
            </a:r>
            <a:r>
              <a:rPr sz="2400" dirty="0">
                <a:latin typeface="Perpetua"/>
                <a:cs typeface="Perpetua"/>
              </a:rPr>
              <a:t>is a </a:t>
            </a:r>
            <a:r>
              <a:rPr sz="2400" spc="-5" dirty="0">
                <a:latin typeface="Perpetua"/>
                <a:cs typeface="Perpetua"/>
              </a:rPr>
              <a:t>random </a:t>
            </a:r>
            <a:r>
              <a:rPr sz="2400" dirty="0">
                <a:latin typeface="Perpetua"/>
                <a:cs typeface="Perpetua"/>
              </a:rPr>
              <a:t>error </a:t>
            </a:r>
            <a:r>
              <a:rPr sz="2400" spc="10" dirty="0">
                <a:latin typeface="Perpetua"/>
                <a:cs typeface="Perpetua"/>
              </a:rPr>
              <a:t>term. </a:t>
            </a:r>
            <a:r>
              <a:rPr sz="2400" dirty="0">
                <a:latin typeface="Perpetua"/>
                <a:cs typeface="Perpetua"/>
              </a:rPr>
              <a:t>The coefficient beta in this  case is </a:t>
            </a:r>
            <a:r>
              <a:rPr sz="2400" spc="-5" dirty="0">
                <a:latin typeface="Perpetua"/>
                <a:cs typeface="Perpetua"/>
              </a:rPr>
              <a:t>also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5" dirty="0">
                <a:latin typeface="Perpetua"/>
                <a:cs typeface="Perpetua"/>
              </a:rPr>
              <a:t>CAPM beta</a:t>
            </a:r>
            <a:r>
              <a:rPr sz="2400" spc="1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for</a:t>
            </a:r>
            <a:r>
              <a:rPr sz="2400" spc="-5" dirty="0">
                <a:latin typeface="Perpetua"/>
                <a:cs typeface="Perpetua"/>
              </a:rPr>
              <a:t> i</a:t>
            </a:r>
            <a:r>
              <a:rPr sz="2400" spc="-7" baseline="24305" dirty="0">
                <a:latin typeface="Perpetua"/>
                <a:cs typeface="Perpetua"/>
              </a:rPr>
              <a:t>th	</a:t>
            </a:r>
            <a:r>
              <a:rPr sz="2400" spc="-25" dirty="0">
                <a:latin typeface="Perpetua"/>
                <a:cs typeface="Perpetua"/>
              </a:rPr>
              <a:t>security.</a:t>
            </a:r>
            <a:endParaRPr sz="2400" dirty="0">
              <a:latin typeface="Perpetua"/>
              <a:cs typeface="Perpetua"/>
            </a:endParaRPr>
          </a:p>
          <a:p>
            <a:pPr marL="350520" marR="168910" indent="-274320">
              <a:lnSpc>
                <a:spcPct val="9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49885" algn="l"/>
                <a:tab pos="350520" algn="l"/>
              </a:tabLst>
            </a:pPr>
            <a:endParaRPr lang="en-IN" sz="2400" dirty="0">
              <a:latin typeface="Perpetua"/>
              <a:cs typeface="Perpetua"/>
            </a:endParaRPr>
          </a:p>
          <a:p>
            <a:pPr marL="350520" marR="168910" indent="-274320">
              <a:lnSpc>
                <a:spcPct val="9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49885" algn="l"/>
                <a:tab pos="350520" algn="l"/>
              </a:tabLst>
            </a:pPr>
            <a:endParaRPr lang="en-IN" sz="2400" dirty="0">
              <a:latin typeface="Perpetua"/>
              <a:cs typeface="Perpetua"/>
            </a:endParaRPr>
          </a:p>
          <a:p>
            <a:pPr marL="350520" marR="168910" indent="-274320">
              <a:lnSpc>
                <a:spcPct val="90000"/>
              </a:lnSpc>
              <a:spcBef>
                <a:spcPts val="6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400" dirty="0">
                <a:latin typeface="Perpetua"/>
                <a:cs typeface="Perpetua"/>
              </a:rPr>
              <a:t>Suppose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spc="-15" dirty="0">
                <a:latin typeface="Perpetua"/>
                <a:cs typeface="Perpetua"/>
              </a:rPr>
              <a:t>you </a:t>
            </a:r>
            <a:r>
              <a:rPr sz="2400" dirty="0">
                <a:latin typeface="Perpetua"/>
                <a:cs typeface="Perpetua"/>
              </a:rPr>
              <a:t>had </a:t>
            </a:r>
            <a:r>
              <a:rPr sz="2400" spc="-5" dirty="0">
                <a:latin typeface="Perpetua"/>
                <a:cs typeface="Perpetua"/>
              </a:rPr>
              <a:t>estimated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30" dirty="0">
                <a:latin typeface="Perpetua"/>
                <a:cs typeface="Perpetua"/>
              </a:rPr>
              <a:t>above </a:t>
            </a:r>
            <a:r>
              <a:rPr sz="2400" spc="-5" dirty="0">
                <a:latin typeface="Perpetua"/>
                <a:cs typeface="Perpetua"/>
              </a:rPr>
              <a:t>equation </a:t>
            </a:r>
            <a:r>
              <a:rPr sz="2400" spc="-35" dirty="0">
                <a:latin typeface="Perpetua"/>
                <a:cs typeface="Perpetua"/>
              </a:rPr>
              <a:t>over </a:t>
            </a:r>
            <a:r>
              <a:rPr sz="2400" spc="-10" dirty="0">
                <a:latin typeface="Perpetua"/>
                <a:cs typeface="Perpetua"/>
              </a:rPr>
              <a:t>62</a:t>
            </a:r>
            <a:r>
              <a:rPr lang="en-US" sz="2400" spc="-1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daily </a:t>
            </a:r>
            <a:r>
              <a:rPr sz="2400" dirty="0">
                <a:latin typeface="Perpetua"/>
                <a:cs typeface="Perpetua"/>
              </a:rPr>
              <a:t>observations 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dirty="0">
                <a:latin typeface="Perpetua"/>
                <a:cs typeface="Perpetua"/>
              </a:rPr>
              <a:t>found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spc="-5" dirty="0">
                <a:latin typeface="Perpetua"/>
                <a:cs typeface="Perpetua"/>
              </a:rPr>
              <a:t>the estimated </a:t>
            </a:r>
            <a:r>
              <a:rPr sz="2400" spc="-15" dirty="0">
                <a:latin typeface="Perpetua"/>
                <a:cs typeface="Perpetua"/>
              </a:rPr>
              <a:t>value </a:t>
            </a:r>
            <a:r>
              <a:rPr sz="2400" dirty="0">
                <a:latin typeface="Perpetua"/>
                <a:cs typeface="Perpetua"/>
              </a:rPr>
              <a:t>of beta for a </a:t>
            </a:r>
            <a:r>
              <a:rPr sz="2400" spc="5" dirty="0">
                <a:latin typeface="Perpetua"/>
                <a:cs typeface="Perpetua"/>
              </a:rPr>
              <a:t>stock, </a:t>
            </a:r>
            <a:r>
              <a:rPr sz="2400" spc="-5" dirty="0">
                <a:latin typeface="Cambria"/>
                <a:cs typeface="Cambria"/>
              </a:rPr>
              <a:t>β</a:t>
            </a:r>
            <a:r>
              <a:rPr sz="2400" spc="-5" dirty="0">
                <a:latin typeface="Perpetua"/>
                <a:cs typeface="Perpetua"/>
              </a:rPr>
              <a:t>^ </a:t>
            </a:r>
            <a:r>
              <a:rPr sz="2400" spc="-15" dirty="0">
                <a:latin typeface="Perpetua"/>
                <a:cs typeface="Perpetua"/>
              </a:rPr>
              <a:t>was </a:t>
            </a:r>
            <a:r>
              <a:rPr sz="2400" dirty="0">
                <a:latin typeface="Perpetua"/>
                <a:cs typeface="Perpetua"/>
              </a:rPr>
              <a:t>1.147. The  </a:t>
            </a:r>
            <a:r>
              <a:rPr sz="2400" spc="-5" dirty="0">
                <a:latin typeface="Perpetua"/>
                <a:cs typeface="Perpetua"/>
              </a:rPr>
              <a:t>standard </a:t>
            </a:r>
            <a:r>
              <a:rPr sz="2400" dirty="0">
                <a:latin typeface="Perpetua"/>
                <a:cs typeface="Perpetua"/>
              </a:rPr>
              <a:t>error </a:t>
            </a:r>
            <a:r>
              <a:rPr sz="2400" spc="-5" dirty="0">
                <a:latin typeface="Perpetua"/>
                <a:cs typeface="Perpetua"/>
              </a:rPr>
              <a:t>associated </a:t>
            </a:r>
            <a:r>
              <a:rPr sz="2400" dirty="0">
                <a:latin typeface="Perpetua"/>
                <a:cs typeface="Perpetua"/>
              </a:rPr>
              <a:t>with this coefficient is </a:t>
            </a:r>
            <a:r>
              <a:rPr sz="2400" spc="-5" dirty="0">
                <a:latin typeface="Perpetua"/>
                <a:cs typeface="Perpetua"/>
              </a:rPr>
              <a:t>estimated </a:t>
            </a:r>
            <a:r>
              <a:rPr sz="2400" dirty="0">
                <a:latin typeface="Perpetua"/>
                <a:cs typeface="Perpetua"/>
              </a:rPr>
              <a:t>to be 0.0548. </a:t>
            </a:r>
            <a:r>
              <a:rPr sz="2400" spc="-5" dirty="0">
                <a:latin typeface="Perpetua"/>
                <a:cs typeface="Perpetua"/>
              </a:rPr>
              <a:t>An  </a:t>
            </a:r>
            <a:r>
              <a:rPr sz="2400" spc="-10" dirty="0">
                <a:latin typeface="Perpetua"/>
                <a:cs typeface="Perpetua"/>
              </a:rPr>
              <a:t>analyst </a:t>
            </a:r>
            <a:r>
              <a:rPr sz="2400" dirty="0">
                <a:latin typeface="Perpetua"/>
                <a:cs typeface="Perpetua"/>
              </a:rPr>
              <a:t>has </a:t>
            </a:r>
            <a:r>
              <a:rPr sz="2400" spc="-5" dirty="0">
                <a:latin typeface="Perpetua"/>
                <a:cs typeface="Perpetua"/>
              </a:rPr>
              <a:t>told </a:t>
            </a:r>
            <a:r>
              <a:rPr sz="2400" spc="-20" dirty="0">
                <a:latin typeface="Perpetua"/>
                <a:cs typeface="Perpetua"/>
              </a:rPr>
              <a:t>you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spc="-5" dirty="0">
                <a:latin typeface="Perpetua"/>
                <a:cs typeface="Perpetua"/>
              </a:rPr>
              <a:t>this </a:t>
            </a:r>
            <a:r>
              <a:rPr sz="2400" spc="5" dirty="0">
                <a:latin typeface="Perpetua"/>
                <a:cs typeface="Perpetua"/>
              </a:rPr>
              <a:t>security </a:t>
            </a:r>
            <a:r>
              <a:rPr sz="2400" spc="-10" dirty="0">
                <a:latin typeface="Perpetua"/>
                <a:cs typeface="Perpetua"/>
              </a:rPr>
              <a:t>closely follows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10" dirty="0">
                <a:latin typeface="Perpetua"/>
                <a:cs typeface="Perpetua"/>
              </a:rPr>
              <a:t>market, but that </a:t>
            </a:r>
            <a:r>
              <a:rPr sz="2400" dirty="0">
                <a:latin typeface="Perpetua"/>
                <a:cs typeface="Perpetua"/>
              </a:rPr>
              <a:t>it is  no </a:t>
            </a:r>
            <a:r>
              <a:rPr sz="2400" spc="-25" dirty="0">
                <a:latin typeface="Perpetua"/>
                <a:cs typeface="Perpetua"/>
              </a:rPr>
              <a:t>riskier, </a:t>
            </a:r>
            <a:r>
              <a:rPr sz="2400" dirty="0">
                <a:latin typeface="Perpetua"/>
                <a:cs typeface="Perpetua"/>
              </a:rPr>
              <a:t>on </a:t>
            </a:r>
            <a:r>
              <a:rPr sz="2400" spc="-25" dirty="0">
                <a:latin typeface="Perpetua"/>
                <a:cs typeface="Perpetua"/>
              </a:rPr>
              <a:t>average, </a:t>
            </a:r>
            <a:r>
              <a:rPr sz="2400" dirty="0">
                <a:latin typeface="Perpetua"/>
                <a:cs typeface="Perpetua"/>
              </a:rPr>
              <a:t>than </a:t>
            </a:r>
            <a:r>
              <a:rPr sz="2400" spc="-5" dirty="0">
                <a:latin typeface="Perpetua"/>
                <a:cs typeface="Perpetua"/>
              </a:rPr>
              <a:t>the</a:t>
            </a:r>
            <a:r>
              <a:rPr sz="2400" spc="-19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market.</a:t>
            </a:r>
            <a:endParaRPr sz="24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F81BC"/>
              </a:buClr>
              <a:buFont typeface="Wingdings 2"/>
              <a:buChar char=""/>
            </a:pPr>
            <a:endParaRPr sz="33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025" y="-381000"/>
            <a:ext cx="8943975" cy="1888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685" marR="77470" indent="-273685">
              <a:lnSpc>
                <a:spcPts val="2735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73685" algn="l"/>
                <a:tab pos="350520" algn="l"/>
              </a:tabLst>
            </a:pPr>
            <a:endParaRPr sz="24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F81BC"/>
              </a:buClr>
              <a:buFont typeface="Wingdings 2"/>
              <a:buChar char=""/>
            </a:pPr>
            <a:endParaRPr sz="3300" dirty="0">
              <a:latin typeface="Perpetua"/>
              <a:cs typeface="Perpetua"/>
            </a:endParaRPr>
          </a:p>
          <a:p>
            <a:pPr marL="350520" marR="155575" indent="-274320">
              <a:lnSpc>
                <a:spcPts val="2590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349885" algn="l"/>
                <a:tab pos="350520" algn="l"/>
                <a:tab pos="2919095" algn="l"/>
              </a:tabLst>
            </a:pPr>
            <a:r>
              <a:rPr sz="2400" spc="5" dirty="0">
                <a:latin typeface="Perpetua"/>
                <a:cs typeface="Perpetua"/>
              </a:rPr>
              <a:t>Write </a:t>
            </a:r>
            <a:r>
              <a:rPr sz="2400" spc="-15" dirty="0">
                <a:latin typeface="Perpetua"/>
                <a:cs typeface="Perpetua"/>
              </a:rPr>
              <a:t>down </a:t>
            </a:r>
            <a:r>
              <a:rPr sz="2400" spc="-5" dirty="0">
                <a:latin typeface="Perpetua"/>
                <a:cs typeface="Perpetua"/>
              </a:rPr>
              <a:t>null and </a:t>
            </a:r>
            <a:r>
              <a:rPr sz="2400" dirty="0">
                <a:latin typeface="Perpetua"/>
                <a:cs typeface="Perpetua"/>
              </a:rPr>
              <a:t>alternate </a:t>
            </a:r>
            <a:r>
              <a:rPr sz="2400" spc="-5" dirty="0">
                <a:latin typeface="Perpetua"/>
                <a:cs typeface="Perpetua"/>
              </a:rPr>
              <a:t>hypotheses </a:t>
            </a:r>
            <a:r>
              <a:rPr sz="2400" dirty="0">
                <a:latin typeface="Perpetua"/>
                <a:cs typeface="Perpetua"/>
              </a:rPr>
              <a:t>to examine the </a:t>
            </a:r>
            <a:r>
              <a:rPr sz="2400" spc="5" dirty="0">
                <a:latin typeface="Perpetua"/>
                <a:cs typeface="Perpetua"/>
              </a:rPr>
              <a:t>security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10" dirty="0">
                <a:latin typeface="Perpetua"/>
                <a:cs typeface="Perpetua"/>
              </a:rPr>
              <a:t>more  </a:t>
            </a:r>
            <a:r>
              <a:rPr sz="2400" spc="5" dirty="0">
                <a:latin typeface="Perpetua"/>
                <a:cs typeface="Perpetua"/>
              </a:rPr>
              <a:t>risky </a:t>
            </a:r>
            <a:r>
              <a:rPr sz="2400" dirty="0">
                <a:latin typeface="Perpetua"/>
                <a:cs typeface="Perpetua"/>
              </a:rPr>
              <a:t>than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the</a:t>
            </a:r>
            <a:r>
              <a:rPr sz="2400" spc="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market?	</a:t>
            </a:r>
            <a:r>
              <a:rPr sz="2400" spc="-15" dirty="0">
                <a:latin typeface="Perpetua"/>
                <a:cs typeface="Perpetua"/>
              </a:rPr>
              <a:t>Given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30" dirty="0">
                <a:latin typeface="Perpetua"/>
                <a:cs typeface="Perpetua"/>
              </a:rPr>
              <a:t>above </a:t>
            </a:r>
            <a:r>
              <a:rPr sz="2400" spc="-5" dirty="0">
                <a:latin typeface="Perpetua"/>
                <a:cs typeface="Perpetua"/>
              </a:rPr>
              <a:t>data, </a:t>
            </a:r>
            <a:r>
              <a:rPr sz="2400" spc="-10" dirty="0">
                <a:latin typeface="Perpetua"/>
                <a:cs typeface="Perpetua"/>
              </a:rPr>
              <a:t>what </a:t>
            </a:r>
            <a:r>
              <a:rPr sz="2400" dirty="0">
                <a:latin typeface="Perpetua"/>
                <a:cs typeface="Perpetua"/>
              </a:rPr>
              <a:t>do </a:t>
            </a:r>
            <a:r>
              <a:rPr sz="2400" spc="-20" dirty="0">
                <a:latin typeface="Perpetua"/>
                <a:cs typeface="Perpetua"/>
              </a:rPr>
              <a:t>you </a:t>
            </a:r>
            <a:r>
              <a:rPr sz="2400" dirty="0">
                <a:latin typeface="Perpetua"/>
                <a:cs typeface="Perpetua"/>
              </a:rPr>
              <a:t>conclude? </a:t>
            </a:r>
            <a:r>
              <a:rPr sz="2400" spc="-10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the  </a:t>
            </a:r>
            <a:r>
              <a:rPr sz="2400" spc="-35" dirty="0">
                <a:latin typeface="Perpetua"/>
                <a:cs typeface="Perpetua"/>
              </a:rPr>
              <a:t>analyst’s </a:t>
            </a:r>
            <a:r>
              <a:rPr sz="2400" dirty="0">
                <a:latin typeface="Perpetua"/>
                <a:cs typeface="Perpetua"/>
              </a:rPr>
              <a:t>claims empirically</a:t>
            </a:r>
            <a:r>
              <a:rPr sz="2400" spc="-5" dirty="0">
                <a:latin typeface="Perpetua"/>
                <a:cs typeface="Perpetua"/>
              </a:rPr>
              <a:t> verified?</a:t>
            </a:r>
            <a:endParaRPr sz="2400" dirty="0">
              <a:latin typeface="Perpetua"/>
              <a:cs typeface="Perpet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5425" y="4920488"/>
            <a:ext cx="26924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120" indent="-274320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24485" algn="l"/>
                <a:tab pos="325120" algn="l"/>
                <a:tab pos="1815464" algn="l"/>
              </a:tabLst>
            </a:pPr>
            <a:r>
              <a:rPr sz="2400" spc="-5" dirty="0">
                <a:latin typeface="Perpetua"/>
                <a:cs typeface="Perpetua"/>
              </a:rPr>
              <a:t>H</a:t>
            </a:r>
            <a:r>
              <a:rPr sz="2400" spc="-7" baseline="-20833" dirty="0">
                <a:latin typeface="Perpetua"/>
                <a:cs typeface="Perpetua"/>
              </a:rPr>
              <a:t>a</a:t>
            </a:r>
            <a:r>
              <a:rPr sz="2400" spc="-5" dirty="0">
                <a:latin typeface="Perpetua"/>
                <a:cs typeface="Perpetua"/>
              </a:rPr>
              <a:t>: </a:t>
            </a:r>
            <a:r>
              <a:rPr sz="2400" dirty="0">
                <a:latin typeface="Cambria"/>
                <a:cs typeface="Cambria"/>
              </a:rPr>
              <a:t>β</a:t>
            </a:r>
            <a:r>
              <a:rPr sz="2400" spc="-75" dirty="0">
                <a:latin typeface="Cambria"/>
                <a:cs typeface="Cambria"/>
              </a:rPr>
              <a:t> </a:t>
            </a:r>
            <a:r>
              <a:rPr sz="2400" dirty="0">
                <a:latin typeface="Perpetua"/>
                <a:cs typeface="Perpetua"/>
              </a:rPr>
              <a:t>&gt;</a:t>
            </a:r>
            <a:r>
              <a:rPr sz="2400" spc="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1.	</a:t>
            </a:r>
            <a:r>
              <a:rPr sz="2400" spc="-10" dirty="0">
                <a:latin typeface="Perpetua"/>
                <a:cs typeface="Perpetua"/>
              </a:rPr>
              <a:t>t-stat</a:t>
            </a:r>
            <a:r>
              <a:rPr sz="2400" spc="-5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=</a:t>
            </a:r>
          </a:p>
        </p:txBody>
      </p:sp>
      <p:sp>
        <p:nvSpPr>
          <p:cNvPr id="4" name="object 4"/>
          <p:cNvSpPr/>
          <p:nvPr/>
        </p:nvSpPr>
        <p:spPr>
          <a:xfrm>
            <a:off x="2946273" y="5150865"/>
            <a:ext cx="850900" cy="0"/>
          </a:xfrm>
          <a:custGeom>
            <a:avLst/>
            <a:gdLst/>
            <a:ahLst/>
            <a:cxnLst/>
            <a:rect l="l" t="t" r="r" b="b"/>
            <a:pathLst>
              <a:path w="850900">
                <a:moveTo>
                  <a:pt x="0" y="0"/>
                </a:moveTo>
                <a:lnTo>
                  <a:pt x="850391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47027" y="4824729"/>
            <a:ext cx="8769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20" dirty="0">
                <a:latin typeface="Cambria Math"/>
                <a:cs typeface="Cambria Math"/>
              </a:rPr>
              <a:t>1.147−1</a:t>
            </a:r>
            <a:endParaRPr sz="1750" dirty="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8663" y="5074069"/>
            <a:ext cx="15570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50" spc="30" dirty="0">
                <a:latin typeface="Cambria Math"/>
                <a:cs typeface="Cambria Math"/>
              </a:rPr>
              <a:t>0.0548</a:t>
            </a:r>
            <a:r>
              <a:rPr sz="1750" spc="215" dirty="0">
                <a:latin typeface="Cambria Math"/>
                <a:cs typeface="Cambria Math"/>
              </a:rPr>
              <a:t> </a:t>
            </a:r>
            <a:r>
              <a:rPr sz="3600" spc="-7" baseline="27777" dirty="0">
                <a:latin typeface="Perpetua"/>
                <a:cs typeface="Perpetua"/>
              </a:rPr>
              <a:t>=2.68</a:t>
            </a:r>
            <a:endParaRPr sz="3600" baseline="27777" dirty="0">
              <a:latin typeface="Perpetua"/>
              <a:cs typeface="Perpetu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3524" y="5373725"/>
            <a:ext cx="8242934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7020" marR="5080" indent="-274320">
              <a:lnSpc>
                <a:spcPts val="2590"/>
              </a:lnSpc>
              <a:spcBef>
                <a:spcPts val="42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32105" algn="l"/>
                <a:tab pos="332740" algn="l"/>
                <a:tab pos="2065020" algn="l"/>
              </a:tabLst>
            </a:pPr>
            <a:r>
              <a:rPr dirty="0"/>
              <a:t>	</a:t>
            </a:r>
            <a:r>
              <a:rPr sz="2400" spc="-5" dirty="0">
                <a:latin typeface="Perpetua"/>
                <a:cs typeface="Perpetua"/>
              </a:rPr>
              <a:t>As t-stat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5" dirty="0">
                <a:latin typeface="Perpetua"/>
                <a:cs typeface="Perpetua"/>
              </a:rPr>
              <a:t>greater than </a:t>
            </a:r>
            <a:r>
              <a:rPr sz="2400" dirty="0">
                <a:latin typeface="Perpetua"/>
                <a:cs typeface="Perpetua"/>
              </a:rPr>
              <a:t>2, </a:t>
            </a:r>
            <a:r>
              <a:rPr sz="2400" spc="-10" dirty="0">
                <a:latin typeface="Perpetua"/>
                <a:cs typeface="Perpetua"/>
              </a:rPr>
              <a:t>p-value </a:t>
            </a:r>
            <a:r>
              <a:rPr sz="2400" spc="-20" dirty="0">
                <a:latin typeface="Perpetua"/>
                <a:cs typeface="Perpetua"/>
              </a:rPr>
              <a:t>would </a:t>
            </a:r>
            <a:r>
              <a:rPr sz="2400" dirty="0">
                <a:latin typeface="Perpetua"/>
                <a:cs typeface="Perpetua"/>
              </a:rPr>
              <a:t>be </a:t>
            </a:r>
            <a:r>
              <a:rPr sz="2400" spc="-5" dirty="0">
                <a:latin typeface="Perpetua"/>
                <a:cs typeface="Perpetua"/>
              </a:rPr>
              <a:t>less </a:t>
            </a:r>
            <a:r>
              <a:rPr sz="2400" dirty="0">
                <a:latin typeface="Perpetua"/>
                <a:cs typeface="Perpetua"/>
              </a:rPr>
              <a:t>than  </a:t>
            </a:r>
            <a:r>
              <a:rPr sz="2400" spc="-5" dirty="0">
                <a:latin typeface="Perpetua"/>
                <a:cs typeface="Perpetua"/>
              </a:rPr>
              <a:t>0.05 and </a:t>
            </a:r>
            <a:r>
              <a:rPr sz="2400" dirty="0">
                <a:latin typeface="Perpetua"/>
                <a:cs typeface="Perpetua"/>
              </a:rPr>
              <a:t>hence </a:t>
            </a:r>
            <a:r>
              <a:rPr sz="2400" spc="-45" dirty="0">
                <a:latin typeface="Perpetua"/>
                <a:cs typeface="Perpetua"/>
              </a:rPr>
              <a:t>we </a:t>
            </a:r>
            <a:r>
              <a:rPr sz="2400" spc="-5" dirty="0">
                <a:latin typeface="Perpetua"/>
                <a:cs typeface="Perpetua"/>
              </a:rPr>
              <a:t>reject</a:t>
            </a:r>
            <a:r>
              <a:rPr sz="2400" spc="5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null.	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5" dirty="0">
                <a:latin typeface="Perpetua"/>
                <a:cs typeface="Perpetua"/>
              </a:rPr>
              <a:t>security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5" dirty="0">
                <a:latin typeface="Perpetua"/>
                <a:cs typeface="Perpetua"/>
              </a:rPr>
              <a:t>riskier </a:t>
            </a:r>
            <a:r>
              <a:rPr sz="2400" dirty="0">
                <a:latin typeface="Perpetua"/>
                <a:cs typeface="Perpetua"/>
              </a:rPr>
              <a:t>than</a:t>
            </a:r>
            <a:r>
              <a:rPr sz="2400" spc="-7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market.</a:t>
            </a:r>
            <a:endParaRPr sz="2400" dirty="0">
              <a:latin typeface="Perpetua"/>
              <a:cs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250233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26922"/>
            <a:ext cx="8614410" cy="83484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86385" marR="5080" indent="-274320">
              <a:lnSpc>
                <a:spcPts val="1920"/>
              </a:lnSpc>
              <a:spcBef>
                <a:spcPts val="56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  <a:tab pos="4730750" algn="l"/>
              </a:tabLst>
            </a:pPr>
            <a:r>
              <a:rPr sz="2400" spc="-5" dirty="0">
                <a:latin typeface="Perpetua"/>
                <a:cs typeface="Perpetua"/>
              </a:rPr>
              <a:t>Suppose </a:t>
            </a:r>
            <a:r>
              <a:rPr sz="2400" spc="-10" dirty="0">
                <a:latin typeface="Perpetua"/>
                <a:cs typeface="Perpetua"/>
              </a:rPr>
              <a:t>you </a:t>
            </a:r>
            <a:r>
              <a:rPr sz="2400" spc="-5" dirty="0">
                <a:latin typeface="Perpetua"/>
                <a:cs typeface="Perpetua"/>
              </a:rPr>
              <a:t>ran </a:t>
            </a:r>
            <a:r>
              <a:rPr sz="2400" dirty="0">
                <a:latin typeface="Perpetua"/>
                <a:cs typeface="Perpetua"/>
              </a:rPr>
              <a:t>a </a:t>
            </a:r>
            <a:r>
              <a:rPr sz="2400" spc="-5" dirty="0">
                <a:latin typeface="Perpetua"/>
                <a:cs typeface="Perpetua"/>
              </a:rPr>
              <a:t>regression with 200 </a:t>
            </a:r>
            <a:r>
              <a:rPr sz="2400" spc="5" dirty="0">
                <a:latin typeface="Perpetua"/>
                <a:cs typeface="Perpetua"/>
              </a:rPr>
              <a:t>firms’ </a:t>
            </a:r>
            <a:r>
              <a:rPr sz="2400" spc="-10" dirty="0">
                <a:latin typeface="Perpetua"/>
                <a:cs typeface="Perpetua"/>
              </a:rPr>
              <a:t>data </a:t>
            </a:r>
            <a:r>
              <a:rPr sz="2400" dirty="0">
                <a:latin typeface="Perpetua"/>
                <a:cs typeface="Perpetua"/>
              </a:rPr>
              <a:t>to </a:t>
            </a:r>
            <a:r>
              <a:rPr sz="2400" spc="-15" dirty="0">
                <a:latin typeface="Perpetua"/>
                <a:cs typeface="Perpetua"/>
              </a:rPr>
              <a:t>evaluate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-5" dirty="0">
                <a:latin typeface="Perpetua"/>
                <a:cs typeface="Perpetua"/>
              </a:rPr>
              <a:t>effect </a:t>
            </a:r>
            <a:r>
              <a:rPr sz="2400" dirty="0">
                <a:latin typeface="Perpetua"/>
                <a:cs typeface="Perpetua"/>
              </a:rPr>
              <a:t>of </a:t>
            </a:r>
            <a:r>
              <a:rPr sz="2400" spc="-5" dirty="0">
                <a:latin typeface="Perpetua"/>
                <a:cs typeface="Perpetua"/>
              </a:rPr>
              <a:t>various </a:t>
            </a:r>
            <a:r>
              <a:rPr sz="2400" spc="15" dirty="0">
                <a:latin typeface="Perpetua"/>
                <a:cs typeface="Perpetua"/>
              </a:rPr>
              <a:t>firm-  </a:t>
            </a:r>
            <a:r>
              <a:rPr sz="2400" spc="-5" dirty="0">
                <a:latin typeface="Perpetua"/>
                <a:cs typeface="Perpetua"/>
              </a:rPr>
              <a:t>specific factors on </a:t>
            </a:r>
            <a:r>
              <a:rPr sz="2400" dirty="0">
                <a:latin typeface="Perpetua"/>
                <a:cs typeface="Perpetua"/>
              </a:rPr>
              <a:t>the returns </a:t>
            </a:r>
            <a:r>
              <a:rPr sz="2400" spc="-5" dirty="0">
                <a:latin typeface="Perpetua"/>
                <a:cs typeface="Perpetua"/>
              </a:rPr>
              <a:t>of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114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200</a:t>
            </a:r>
            <a:r>
              <a:rPr sz="2400" dirty="0">
                <a:latin typeface="Perpetua"/>
                <a:cs typeface="Perpetua"/>
              </a:rPr>
              <a:t> firms.	The </a:t>
            </a:r>
            <a:r>
              <a:rPr sz="2400" spc="-5" dirty="0">
                <a:latin typeface="Perpetua"/>
                <a:cs typeface="Perpetua"/>
              </a:rPr>
              <a:t>specific regression estimated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5" dirty="0">
                <a:latin typeface="Perpetua"/>
                <a:cs typeface="Perpetua"/>
              </a:rPr>
              <a:t>as  </a:t>
            </a:r>
            <a:r>
              <a:rPr sz="2400" spc="-15" dirty="0">
                <a:latin typeface="Perpetua"/>
                <a:cs typeface="Perpetua"/>
              </a:rPr>
              <a:t>follows:</a:t>
            </a:r>
            <a:endParaRPr sz="2000" dirty="0">
              <a:latin typeface="Perpetua"/>
              <a:cs typeface="Perpet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9383" y="3863721"/>
            <a:ext cx="6985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5" dirty="0">
                <a:latin typeface="Perpetua"/>
                <a:cs typeface="Perpetua"/>
              </a:rPr>
              <a:t>I</a:t>
            </a:r>
            <a:endParaRPr sz="13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2964" y="3863721"/>
            <a:ext cx="5440680" cy="503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562735">
              <a:lnSpc>
                <a:spcPts val="1445"/>
              </a:lnSpc>
              <a:spcBef>
                <a:spcPts val="130"/>
              </a:spcBef>
              <a:tabLst>
                <a:tab pos="2806065" algn="l"/>
                <a:tab pos="3980179" algn="l"/>
                <a:tab pos="5388610" algn="l"/>
              </a:tabLst>
            </a:pPr>
            <a:r>
              <a:rPr sz="1300" spc="5" dirty="0">
                <a:latin typeface="Perpetua"/>
                <a:cs typeface="Perpetua"/>
              </a:rPr>
              <a:t>i	i	i	i</a:t>
            </a:r>
            <a:endParaRPr sz="1300">
              <a:latin typeface="Perpetua"/>
              <a:cs typeface="Perpetua"/>
            </a:endParaRPr>
          </a:p>
          <a:p>
            <a:pPr marL="12700">
              <a:lnSpc>
                <a:spcPts val="2285"/>
              </a:lnSpc>
              <a:tabLst>
                <a:tab pos="1807210" algn="l"/>
                <a:tab pos="3075305" algn="l"/>
                <a:tab pos="4229735" algn="l"/>
              </a:tabLst>
            </a:pPr>
            <a:r>
              <a:rPr sz="2000" spc="-5" dirty="0">
                <a:latin typeface="Perpetua"/>
                <a:cs typeface="Perpetua"/>
              </a:rPr>
              <a:t>(0.064) </a:t>
            </a:r>
            <a:r>
              <a:rPr sz="2000" spc="15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(0.147)	(0.136)	(0.420)	(0.120)</a:t>
            </a:r>
            <a:endParaRPr sz="20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39" y="847599"/>
            <a:ext cx="8563610" cy="540532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300"/>
              </a:spcBef>
            </a:pPr>
            <a:endParaRPr sz="1700" dirty="0">
              <a:latin typeface="Wingdings 2"/>
              <a:cs typeface="Wingdings 2"/>
            </a:endParaRPr>
          </a:p>
          <a:p>
            <a:pPr marL="350520" indent="-274320">
              <a:lnSpc>
                <a:spcPct val="100000"/>
              </a:lnSpc>
              <a:spcBef>
                <a:spcPts val="24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000" dirty="0">
                <a:latin typeface="Perpetua"/>
                <a:cs typeface="Perpetua"/>
              </a:rPr>
              <a:t>R</a:t>
            </a:r>
            <a:r>
              <a:rPr sz="1950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= </a:t>
            </a:r>
            <a:r>
              <a:rPr sz="2000" spc="5" dirty="0">
                <a:latin typeface="Cambria"/>
                <a:cs typeface="Cambria"/>
              </a:rPr>
              <a:t>β</a:t>
            </a:r>
            <a:r>
              <a:rPr sz="1950" spc="7" baseline="-21367" dirty="0">
                <a:latin typeface="Perpetua"/>
                <a:cs typeface="Perpetua"/>
              </a:rPr>
              <a:t>0 </a:t>
            </a:r>
            <a:r>
              <a:rPr sz="2000" dirty="0">
                <a:latin typeface="Perpetua"/>
                <a:cs typeface="Perpetua"/>
              </a:rPr>
              <a:t>+ </a:t>
            </a:r>
            <a:r>
              <a:rPr sz="2000" spc="5" dirty="0">
                <a:latin typeface="Cambria"/>
                <a:cs typeface="Cambria"/>
              </a:rPr>
              <a:t>β</a:t>
            </a:r>
            <a:r>
              <a:rPr sz="1950" spc="7" baseline="-21367" dirty="0">
                <a:latin typeface="Perpetua"/>
                <a:cs typeface="Perpetua"/>
              </a:rPr>
              <a:t>1</a:t>
            </a:r>
            <a:r>
              <a:rPr sz="2000" spc="5" dirty="0">
                <a:latin typeface="Perpetua"/>
                <a:cs typeface="Perpetua"/>
              </a:rPr>
              <a:t>S</a:t>
            </a:r>
            <a:r>
              <a:rPr sz="1950" spc="7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+ </a:t>
            </a:r>
            <a:r>
              <a:rPr sz="2000" spc="5" dirty="0">
                <a:latin typeface="Cambria"/>
                <a:cs typeface="Cambria"/>
              </a:rPr>
              <a:t>β</a:t>
            </a:r>
            <a:r>
              <a:rPr sz="1950" spc="7" baseline="-21367" dirty="0">
                <a:latin typeface="Perpetua"/>
                <a:cs typeface="Perpetua"/>
              </a:rPr>
              <a:t>2</a:t>
            </a:r>
            <a:r>
              <a:rPr sz="2000" spc="5" dirty="0">
                <a:latin typeface="Perpetua"/>
                <a:cs typeface="Perpetua"/>
              </a:rPr>
              <a:t>MB</a:t>
            </a:r>
            <a:r>
              <a:rPr sz="1950" spc="7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+ </a:t>
            </a:r>
            <a:r>
              <a:rPr sz="2000" spc="5" dirty="0">
                <a:latin typeface="Cambria"/>
                <a:cs typeface="Cambria"/>
              </a:rPr>
              <a:t>β</a:t>
            </a:r>
            <a:r>
              <a:rPr sz="1950" spc="7" baseline="-21367" dirty="0">
                <a:latin typeface="Perpetua"/>
                <a:cs typeface="Perpetua"/>
              </a:rPr>
              <a:t>3</a:t>
            </a:r>
            <a:r>
              <a:rPr sz="2000" spc="5" dirty="0">
                <a:latin typeface="Perpetua"/>
                <a:cs typeface="Perpetua"/>
              </a:rPr>
              <a:t>PE</a:t>
            </a:r>
            <a:r>
              <a:rPr sz="1950" spc="7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+ </a:t>
            </a:r>
            <a:r>
              <a:rPr sz="2000" spc="5" dirty="0">
                <a:latin typeface="Cambria"/>
                <a:cs typeface="Cambria"/>
              </a:rPr>
              <a:t>β</a:t>
            </a:r>
            <a:r>
              <a:rPr sz="1950" spc="7" baseline="-21367" dirty="0">
                <a:latin typeface="Perpetua"/>
                <a:cs typeface="Perpetua"/>
              </a:rPr>
              <a:t>4 </a:t>
            </a:r>
            <a:r>
              <a:rPr sz="2000" spc="-30" dirty="0">
                <a:latin typeface="Perpetua"/>
                <a:cs typeface="Perpetua"/>
              </a:rPr>
              <a:t>BETA</a:t>
            </a:r>
            <a:r>
              <a:rPr sz="1950" spc="-44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+</a:t>
            </a:r>
            <a:r>
              <a:rPr sz="2000" spc="170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u</a:t>
            </a:r>
            <a:r>
              <a:rPr sz="1950" spc="-7" baseline="-21367" dirty="0">
                <a:latin typeface="Perpetua"/>
                <a:cs typeface="Perpetua"/>
              </a:rPr>
              <a:t>i</a:t>
            </a:r>
            <a:endParaRPr sz="1950" baseline="-21367" dirty="0">
              <a:latin typeface="Perpetua"/>
              <a:cs typeface="Perpetua"/>
            </a:endParaRPr>
          </a:p>
          <a:p>
            <a:pPr marL="350520" indent="-274320">
              <a:lnSpc>
                <a:spcPct val="100000"/>
              </a:lnSpc>
              <a:spcBef>
                <a:spcPts val="6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000" spc="-5" dirty="0">
                <a:latin typeface="Perpetua"/>
                <a:cs typeface="Perpetua"/>
              </a:rPr>
              <a:t>Where: </a:t>
            </a:r>
            <a:r>
              <a:rPr sz="2000" dirty="0">
                <a:latin typeface="Perpetua"/>
                <a:cs typeface="Perpetua"/>
              </a:rPr>
              <a:t>R</a:t>
            </a:r>
            <a:r>
              <a:rPr sz="1950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: the percentage </a:t>
            </a:r>
            <a:r>
              <a:rPr sz="2000" spc="-5" dirty="0">
                <a:latin typeface="Perpetua"/>
                <a:cs typeface="Perpetua"/>
              </a:rPr>
              <a:t>annual </a:t>
            </a:r>
            <a:r>
              <a:rPr sz="2000" dirty="0">
                <a:latin typeface="Perpetua"/>
                <a:cs typeface="Perpetua"/>
              </a:rPr>
              <a:t>return </a:t>
            </a:r>
            <a:r>
              <a:rPr sz="2000" spc="-5" dirty="0">
                <a:latin typeface="Perpetua"/>
                <a:cs typeface="Perpetua"/>
              </a:rPr>
              <a:t>for </a:t>
            </a:r>
            <a:r>
              <a:rPr sz="2000" dirty="0">
                <a:latin typeface="Perpetua"/>
                <a:cs typeface="Perpetua"/>
              </a:rPr>
              <a:t>the</a:t>
            </a:r>
            <a:r>
              <a:rPr sz="2000" spc="-200" dirty="0">
                <a:latin typeface="Perpetua"/>
                <a:cs typeface="Perpetua"/>
              </a:rPr>
              <a:t> </a:t>
            </a:r>
            <a:r>
              <a:rPr sz="2000" spc="5" dirty="0">
                <a:latin typeface="Perpetua"/>
                <a:cs typeface="Perpetua"/>
              </a:rPr>
              <a:t>stock</a:t>
            </a:r>
            <a:endParaRPr sz="2000" dirty="0">
              <a:latin typeface="Perpetua"/>
              <a:cs typeface="Perpetua"/>
            </a:endParaRPr>
          </a:p>
          <a:p>
            <a:pPr marL="990600" indent="-915035">
              <a:lnSpc>
                <a:spcPct val="100000"/>
              </a:lnSpc>
              <a:spcBef>
                <a:spcPts val="12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990600" algn="l"/>
                <a:tab pos="991235" algn="l"/>
                <a:tab pos="1306195" algn="l"/>
              </a:tabLst>
            </a:pPr>
            <a:r>
              <a:rPr sz="2000" dirty="0">
                <a:latin typeface="Perpetua"/>
                <a:cs typeface="Perpetua"/>
              </a:rPr>
              <a:t>S</a:t>
            </a:r>
            <a:r>
              <a:rPr sz="1950" baseline="-21367" dirty="0">
                <a:latin typeface="Perpetua"/>
                <a:cs typeface="Perpetua"/>
              </a:rPr>
              <a:t>i	</a:t>
            </a:r>
            <a:r>
              <a:rPr sz="2000" dirty="0">
                <a:latin typeface="Perpetua"/>
                <a:cs typeface="Perpetua"/>
              </a:rPr>
              <a:t>: the </a:t>
            </a:r>
            <a:r>
              <a:rPr sz="2000" spc="-5" dirty="0">
                <a:latin typeface="Perpetua"/>
                <a:cs typeface="Perpetua"/>
              </a:rPr>
              <a:t>size of </a:t>
            </a:r>
            <a:r>
              <a:rPr sz="2000" spc="10" dirty="0">
                <a:latin typeface="Perpetua"/>
                <a:cs typeface="Perpetua"/>
              </a:rPr>
              <a:t>firm </a:t>
            </a:r>
            <a:r>
              <a:rPr sz="2000" dirty="0">
                <a:latin typeface="Perpetua"/>
                <a:cs typeface="Perpetua"/>
              </a:rPr>
              <a:t>I </a:t>
            </a:r>
            <a:r>
              <a:rPr sz="2000" spc="-10" dirty="0">
                <a:latin typeface="Perpetua"/>
                <a:cs typeface="Perpetua"/>
              </a:rPr>
              <a:t>measured </a:t>
            </a:r>
            <a:r>
              <a:rPr sz="2000" dirty="0">
                <a:latin typeface="Perpetua"/>
                <a:cs typeface="Perpetua"/>
              </a:rPr>
              <a:t>in </a:t>
            </a:r>
            <a:r>
              <a:rPr sz="2000" spc="10" dirty="0">
                <a:latin typeface="Perpetua"/>
                <a:cs typeface="Perpetua"/>
              </a:rPr>
              <a:t>terms </a:t>
            </a:r>
            <a:r>
              <a:rPr sz="2000" dirty="0">
                <a:latin typeface="Perpetua"/>
                <a:cs typeface="Perpetua"/>
              </a:rPr>
              <a:t>of sales</a:t>
            </a:r>
            <a:r>
              <a:rPr sz="2000" spc="-140" dirty="0">
                <a:latin typeface="Perpetua"/>
                <a:cs typeface="Perpetua"/>
              </a:rPr>
              <a:t> </a:t>
            </a:r>
            <a:r>
              <a:rPr sz="2000" spc="-15" dirty="0">
                <a:latin typeface="Perpetua"/>
                <a:cs typeface="Perpetua"/>
              </a:rPr>
              <a:t>revenue</a:t>
            </a:r>
            <a:endParaRPr sz="2000" dirty="0">
              <a:latin typeface="Perpetua"/>
              <a:cs typeface="Perpetua"/>
            </a:endParaRPr>
          </a:p>
          <a:p>
            <a:pPr marL="990600" indent="-915035">
              <a:lnSpc>
                <a:spcPct val="100000"/>
              </a:lnSpc>
              <a:spcBef>
                <a:spcPts val="12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990600" algn="l"/>
                <a:tab pos="991235" algn="l"/>
              </a:tabLst>
            </a:pPr>
            <a:r>
              <a:rPr sz="2000" dirty="0">
                <a:latin typeface="Perpetua"/>
                <a:cs typeface="Perpetua"/>
              </a:rPr>
              <a:t>MB</a:t>
            </a:r>
            <a:r>
              <a:rPr sz="1950" baseline="-21367" dirty="0">
                <a:latin typeface="Perpetua"/>
                <a:cs typeface="Perpetua"/>
              </a:rPr>
              <a:t>i</a:t>
            </a:r>
            <a:r>
              <a:rPr sz="2000" dirty="0">
                <a:latin typeface="Perpetua"/>
                <a:cs typeface="Perpetua"/>
              </a:rPr>
              <a:t>: the </a:t>
            </a:r>
            <a:r>
              <a:rPr sz="2000" spc="-10" dirty="0">
                <a:latin typeface="Perpetua"/>
                <a:cs typeface="Perpetua"/>
              </a:rPr>
              <a:t>market </a:t>
            </a:r>
            <a:r>
              <a:rPr sz="2000" dirty="0">
                <a:latin typeface="Perpetua"/>
                <a:cs typeface="Perpetua"/>
              </a:rPr>
              <a:t>to </a:t>
            </a:r>
            <a:r>
              <a:rPr sz="2000" spc="-5" dirty="0">
                <a:latin typeface="Perpetua"/>
                <a:cs typeface="Perpetua"/>
              </a:rPr>
              <a:t>book </a:t>
            </a:r>
            <a:r>
              <a:rPr sz="2000" spc="-10" dirty="0">
                <a:latin typeface="Perpetua"/>
                <a:cs typeface="Perpetua"/>
              </a:rPr>
              <a:t>ratio </a:t>
            </a:r>
            <a:r>
              <a:rPr sz="2000" dirty="0">
                <a:latin typeface="Perpetua"/>
                <a:cs typeface="Perpetua"/>
              </a:rPr>
              <a:t>of the</a:t>
            </a:r>
            <a:r>
              <a:rPr sz="2000" spc="-90" dirty="0">
                <a:latin typeface="Perpetua"/>
                <a:cs typeface="Perpetua"/>
              </a:rPr>
              <a:t> </a:t>
            </a:r>
            <a:r>
              <a:rPr sz="2000" spc="10" dirty="0">
                <a:latin typeface="Perpetua"/>
                <a:cs typeface="Perpetua"/>
              </a:rPr>
              <a:t>firm</a:t>
            </a:r>
            <a:endParaRPr sz="2000" dirty="0">
              <a:latin typeface="Perpetua"/>
              <a:cs typeface="Perpetua"/>
            </a:endParaRPr>
          </a:p>
          <a:p>
            <a:pPr marL="990600" indent="-915035">
              <a:lnSpc>
                <a:spcPct val="100000"/>
              </a:lnSpc>
              <a:spcBef>
                <a:spcPts val="12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990600" algn="l"/>
                <a:tab pos="991235" algn="l"/>
              </a:tabLst>
            </a:pPr>
            <a:r>
              <a:rPr sz="2000" spc="-30" dirty="0">
                <a:latin typeface="Perpetua"/>
                <a:cs typeface="Perpetua"/>
              </a:rPr>
              <a:t>BETA</a:t>
            </a:r>
            <a:r>
              <a:rPr sz="1950" spc="-44" baseline="-21367" dirty="0">
                <a:latin typeface="Perpetua"/>
                <a:cs typeface="Perpetua"/>
              </a:rPr>
              <a:t>i </a:t>
            </a:r>
            <a:r>
              <a:rPr sz="2000" dirty="0">
                <a:latin typeface="Perpetua"/>
                <a:cs typeface="Perpetua"/>
              </a:rPr>
              <a:t>the </a:t>
            </a:r>
            <a:r>
              <a:rPr sz="2000" spc="-25" dirty="0">
                <a:latin typeface="Perpetua"/>
                <a:cs typeface="Perpetua"/>
              </a:rPr>
              <a:t>stock’s </a:t>
            </a:r>
            <a:r>
              <a:rPr sz="2000" dirty="0">
                <a:latin typeface="Perpetua"/>
                <a:cs typeface="Perpetua"/>
              </a:rPr>
              <a:t>CAPM beta</a:t>
            </a:r>
            <a:r>
              <a:rPr sz="2000" spc="-95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coefficient</a:t>
            </a:r>
            <a:endParaRPr sz="2000" dirty="0">
              <a:latin typeface="Perpetua"/>
              <a:cs typeface="Perpetua"/>
            </a:endParaRPr>
          </a:p>
          <a:p>
            <a:pPr marL="76200">
              <a:lnSpc>
                <a:spcPct val="100000"/>
              </a:lnSpc>
              <a:spcBef>
                <a:spcPts val="420"/>
              </a:spcBef>
            </a:pPr>
            <a:r>
              <a:rPr sz="1700" dirty="0">
                <a:solidFill>
                  <a:srgbClr val="4F81BC"/>
                </a:solidFill>
                <a:latin typeface="Wingdings 2"/>
                <a:cs typeface="Wingdings 2"/>
              </a:rPr>
              <a:t></a:t>
            </a:r>
            <a:endParaRPr sz="1700" dirty="0">
              <a:latin typeface="Wingdings 2"/>
              <a:cs typeface="Wingdings 2"/>
            </a:endParaRPr>
          </a:p>
          <a:p>
            <a:pPr marL="350520" indent="-274320">
              <a:lnSpc>
                <a:spcPct val="100000"/>
              </a:lnSpc>
              <a:spcBef>
                <a:spcPts val="18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000" dirty="0">
                <a:latin typeface="Perpetua"/>
                <a:cs typeface="Perpetua"/>
              </a:rPr>
              <a:t>The </a:t>
            </a:r>
            <a:r>
              <a:rPr sz="2000" spc="-10" dirty="0">
                <a:latin typeface="Perpetua"/>
                <a:cs typeface="Perpetua"/>
              </a:rPr>
              <a:t>result </a:t>
            </a:r>
            <a:r>
              <a:rPr sz="2000" spc="-5" dirty="0">
                <a:latin typeface="Perpetua"/>
                <a:cs typeface="Perpetua"/>
              </a:rPr>
              <a:t>of </a:t>
            </a:r>
            <a:r>
              <a:rPr sz="2000" dirty="0">
                <a:latin typeface="Perpetua"/>
                <a:cs typeface="Perpetua"/>
              </a:rPr>
              <a:t>the </a:t>
            </a:r>
            <a:r>
              <a:rPr sz="2000" spc="-5" dirty="0">
                <a:latin typeface="Perpetua"/>
                <a:cs typeface="Perpetua"/>
              </a:rPr>
              <a:t>estimated regression with standard </a:t>
            </a:r>
            <a:r>
              <a:rPr sz="2000" dirty="0">
                <a:latin typeface="Perpetua"/>
                <a:cs typeface="Perpetua"/>
              </a:rPr>
              <a:t>errors in</a:t>
            </a:r>
            <a:r>
              <a:rPr sz="2000" spc="40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parentheses:</a:t>
            </a:r>
            <a:endParaRPr sz="2000" dirty="0">
              <a:latin typeface="Perpetua"/>
              <a:cs typeface="Perpetua"/>
            </a:endParaRPr>
          </a:p>
          <a:p>
            <a:pPr marL="76200">
              <a:lnSpc>
                <a:spcPct val="100000"/>
              </a:lnSpc>
              <a:spcBef>
                <a:spcPts val="420"/>
              </a:spcBef>
            </a:pPr>
            <a:r>
              <a:rPr sz="1700" dirty="0">
                <a:solidFill>
                  <a:srgbClr val="4F81BC"/>
                </a:solidFill>
                <a:latin typeface="Wingdings 2"/>
                <a:cs typeface="Wingdings 2"/>
              </a:rPr>
              <a:t></a:t>
            </a:r>
            <a:endParaRPr sz="1700" dirty="0">
              <a:latin typeface="Wingdings 2"/>
              <a:cs typeface="Wingdings 2"/>
            </a:endParaRPr>
          </a:p>
          <a:p>
            <a:pPr marL="350520" indent="-274320">
              <a:lnSpc>
                <a:spcPct val="100000"/>
              </a:lnSpc>
              <a:spcBef>
                <a:spcPts val="18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000" spc="5" dirty="0">
                <a:latin typeface="Perpetua"/>
                <a:cs typeface="Perpetua"/>
              </a:rPr>
              <a:t>R</a:t>
            </a:r>
            <a:r>
              <a:rPr sz="1950" spc="7" baseline="25641" dirty="0">
                <a:latin typeface="Perpetua"/>
                <a:cs typeface="Perpetua"/>
              </a:rPr>
              <a:t>^</a:t>
            </a:r>
            <a:r>
              <a:rPr sz="1950" spc="450" baseline="25641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= </a:t>
            </a:r>
            <a:r>
              <a:rPr sz="2000" spc="-5" dirty="0">
                <a:latin typeface="Perpetua"/>
                <a:cs typeface="Perpetua"/>
              </a:rPr>
              <a:t>0.080 </a:t>
            </a:r>
            <a:r>
              <a:rPr sz="2000" dirty="0">
                <a:latin typeface="Perpetua"/>
                <a:cs typeface="Perpetua"/>
              </a:rPr>
              <a:t>+ </a:t>
            </a:r>
            <a:r>
              <a:rPr sz="2000" spc="-5" dirty="0">
                <a:latin typeface="Perpetua"/>
                <a:cs typeface="Perpetua"/>
              </a:rPr>
              <a:t>0.801 </a:t>
            </a:r>
            <a:r>
              <a:rPr sz="2000" dirty="0">
                <a:latin typeface="Perpetua"/>
                <a:cs typeface="Perpetua"/>
              </a:rPr>
              <a:t>S + </a:t>
            </a:r>
            <a:r>
              <a:rPr sz="2000" spc="-5" dirty="0">
                <a:latin typeface="Perpetua"/>
                <a:cs typeface="Perpetua"/>
              </a:rPr>
              <a:t>0.321 </a:t>
            </a:r>
            <a:r>
              <a:rPr sz="2000" dirty="0">
                <a:latin typeface="Perpetua"/>
                <a:cs typeface="Perpetua"/>
              </a:rPr>
              <a:t>MB + </a:t>
            </a:r>
            <a:r>
              <a:rPr sz="2000" spc="-5" dirty="0">
                <a:latin typeface="Perpetua"/>
                <a:cs typeface="Perpetua"/>
              </a:rPr>
              <a:t>0.164 </a:t>
            </a:r>
            <a:r>
              <a:rPr sz="2000" dirty="0">
                <a:latin typeface="Perpetua"/>
                <a:cs typeface="Perpetua"/>
              </a:rPr>
              <a:t>PE – </a:t>
            </a:r>
            <a:r>
              <a:rPr sz="2000" spc="-5" dirty="0">
                <a:latin typeface="Perpetua"/>
                <a:cs typeface="Perpetua"/>
              </a:rPr>
              <a:t>0.084</a:t>
            </a:r>
            <a:r>
              <a:rPr sz="2000" spc="-145" dirty="0">
                <a:latin typeface="Perpetua"/>
                <a:cs typeface="Perpetua"/>
              </a:rPr>
              <a:t> </a:t>
            </a:r>
            <a:r>
              <a:rPr sz="2000" spc="-40" dirty="0">
                <a:latin typeface="Perpetua"/>
                <a:cs typeface="Perpetua"/>
              </a:rPr>
              <a:t>BETA</a:t>
            </a:r>
            <a:endParaRPr sz="2000" dirty="0">
              <a:latin typeface="Perpetua"/>
              <a:cs typeface="Perpetua"/>
            </a:endParaRPr>
          </a:p>
          <a:p>
            <a:pPr marL="76200">
              <a:lnSpc>
                <a:spcPct val="100000"/>
              </a:lnSpc>
              <a:spcBef>
                <a:spcPts val="420"/>
              </a:spcBef>
            </a:pPr>
            <a:r>
              <a:rPr sz="1700" dirty="0">
                <a:solidFill>
                  <a:srgbClr val="4F81BC"/>
                </a:solidFill>
                <a:latin typeface="Wingdings 2"/>
                <a:cs typeface="Wingdings 2"/>
              </a:rPr>
              <a:t></a:t>
            </a:r>
            <a:endParaRPr sz="1700" dirty="0">
              <a:latin typeface="Wingdings 2"/>
              <a:cs typeface="Wingdings 2"/>
            </a:endParaRPr>
          </a:p>
          <a:p>
            <a:pPr marL="76200">
              <a:lnSpc>
                <a:spcPct val="100000"/>
              </a:lnSpc>
              <a:spcBef>
                <a:spcPts val="484"/>
              </a:spcBef>
            </a:pPr>
            <a:r>
              <a:rPr sz="1700" dirty="0">
                <a:solidFill>
                  <a:srgbClr val="4F81BC"/>
                </a:solidFill>
                <a:latin typeface="Wingdings 2"/>
                <a:cs typeface="Wingdings 2"/>
              </a:rPr>
              <a:t></a:t>
            </a:r>
            <a:endParaRPr sz="1700" dirty="0">
              <a:latin typeface="Wingdings 2"/>
              <a:cs typeface="Wingdings 2"/>
            </a:endParaRPr>
          </a:p>
          <a:p>
            <a:pPr marL="350520" indent="-274320">
              <a:lnSpc>
                <a:spcPct val="100000"/>
              </a:lnSpc>
              <a:spcBef>
                <a:spcPts val="18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49885" algn="l"/>
                <a:tab pos="350520" algn="l"/>
              </a:tabLst>
            </a:pPr>
            <a:r>
              <a:rPr sz="2000" spc="-10" dirty="0">
                <a:latin typeface="Perpetua"/>
                <a:cs typeface="Perpetua"/>
              </a:rPr>
              <a:t>Calculate </a:t>
            </a:r>
            <a:r>
              <a:rPr sz="2000" dirty="0">
                <a:latin typeface="Perpetua"/>
                <a:cs typeface="Perpetua"/>
              </a:rPr>
              <a:t>the</a:t>
            </a:r>
            <a:r>
              <a:rPr sz="2000" spc="-25" dirty="0">
                <a:latin typeface="Perpetua"/>
                <a:cs typeface="Perpetua"/>
              </a:rPr>
              <a:t> </a:t>
            </a:r>
            <a:r>
              <a:rPr sz="2000" spc="-10" dirty="0">
                <a:latin typeface="Perpetua"/>
                <a:cs typeface="Perpetua"/>
              </a:rPr>
              <a:t>t-ratios.</a:t>
            </a:r>
            <a:endParaRPr sz="2000" dirty="0">
              <a:latin typeface="Perpetua"/>
              <a:cs typeface="Perpetua"/>
            </a:endParaRPr>
          </a:p>
          <a:p>
            <a:pPr marL="533400" indent="-457200">
              <a:lnSpc>
                <a:spcPct val="100000"/>
              </a:lnSpc>
              <a:spcBef>
                <a:spcPts val="120"/>
              </a:spcBef>
              <a:buClr>
                <a:srgbClr val="4F81BC"/>
              </a:buClr>
              <a:buSzPct val="85000"/>
              <a:buFont typeface="+mj-lt"/>
              <a:buAutoNum type="arabicPeriod"/>
              <a:tabLst>
                <a:tab pos="349885" algn="l"/>
                <a:tab pos="350520" algn="l"/>
              </a:tabLst>
            </a:pPr>
            <a:r>
              <a:rPr sz="2000" spc="-10" dirty="0">
                <a:latin typeface="Perpetua"/>
                <a:cs typeface="Perpetua"/>
              </a:rPr>
              <a:t>What </a:t>
            </a:r>
            <a:r>
              <a:rPr sz="2000" spc="-5" dirty="0">
                <a:latin typeface="Perpetua"/>
                <a:cs typeface="Perpetua"/>
              </a:rPr>
              <a:t>do </a:t>
            </a:r>
            <a:r>
              <a:rPr sz="2000" spc="-10" dirty="0">
                <a:latin typeface="Perpetua"/>
                <a:cs typeface="Perpetua"/>
              </a:rPr>
              <a:t>you </a:t>
            </a:r>
            <a:r>
              <a:rPr sz="2000" spc="-5" dirty="0">
                <a:latin typeface="Perpetua"/>
                <a:cs typeface="Perpetua"/>
              </a:rPr>
              <a:t>conclude about </a:t>
            </a:r>
            <a:r>
              <a:rPr sz="2000" dirty="0">
                <a:latin typeface="Perpetua"/>
                <a:cs typeface="Perpetua"/>
              </a:rPr>
              <a:t>the </a:t>
            </a:r>
            <a:r>
              <a:rPr sz="2000" spc="-5" dirty="0">
                <a:latin typeface="Perpetua"/>
                <a:cs typeface="Perpetua"/>
              </a:rPr>
              <a:t>effect </a:t>
            </a:r>
            <a:r>
              <a:rPr sz="2000" dirty="0">
                <a:latin typeface="Perpetua"/>
                <a:cs typeface="Perpetua"/>
              </a:rPr>
              <a:t>of </a:t>
            </a:r>
            <a:r>
              <a:rPr sz="2000" spc="5" dirty="0">
                <a:latin typeface="Perpetua"/>
                <a:cs typeface="Perpetua"/>
              </a:rPr>
              <a:t>each </a:t>
            </a:r>
            <a:r>
              <a:rPr sz="2000" spc="-10" dirty="0">
                <a:latin typeface="Perpetua"/>
                <a:cs typeface="Perpetua"/>
              </a:rPr>
              <a:t>variable on </a:t>
            </a:r>
            <a:r>
              <a:rPr sz="2000" dirty="0">
                <a:latin typeface="Perpetua"/>
                <a:cs typeface="Perpetua"/>
              </a:rPr>
              <a:t>the returns of the</a:t>
            </a:r>
            <a:r>
              <a:rPr sz="2000" spc="95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security?</a:t>
            </a:r>
          </a:p>
          <a:p>
            <a:pPr marL="533400" indent="-457200">
              <a:lnSpc>
                <a:spcPct val="100000"/>
              </a:lnSpc>
              <a:spcBef>
                <a:spcPts val="120"/>
              </a:spcBef>
              <a:buClr>
                <a:srgbClr val="4F81BC"/>
              </a:buClr>
              <a:buSzPct val="85000"/>
              <a:buFont typeface="+mj-lt"/>
              <a:buAutoNum type="arabicPeriod"/>
              <a:tabLst>
                <a:tab pos="349885" algn="l"/>
                <a:tab pos="350520" algn="l"/>
              </a:tabLst>
            </a:pPr>
            <a:r>
              <a:rPr sz="2000" dirty="0">
                <a:latin typeface="Perpetua"/>
                <a:cs typeface="Perpetua"/>
              </a:rPr>
              <a:t>On the basis </a:t>
            </a:r>
            <a:r>
              <a:rPr sz="2000" spc="-5" dirty="0">
                <a:latin typeface="Perpetua"/>
                <a:cs typeface="Perpetua"/>
              </a:rPr>
              <a:t>of </a:t>
            </a:r>
            <a:r>
              <a:rPr sz="2000" spc="-10" dirty="0">
                <a:latin typeface="Perpetua"/>
                <a:cs typeface="Perpetua"/>
              </a:rPr>
              <a:t>results, </a:t>
            </a:r>
            <a:r>
              <a:rPr sz="2000" spc="-5" dirty="0">
                <a:latin typeface="Perpetua"/>
                <a:cs typeface="Perpetua"/>
              </a:rPr>
              <a:t>what variables </a:t>
            </a:r>
            <a:r>
              <a:rPr sz="2000" spc="-20" dirty="0">
                <a:latin typeface="Perpetua"/>
                <a:cs typeface="Perpetua"/>
              </a:rPr>
              <a:t>would </a:t>
            </a:r>
            <a:r>
              <a:rPr sz="2000" spc="-15" dirty="0">
                <a:latin typeface="Perpetua"/>
                <a:cs typeface="Perpetua"/>
              </a:rPr>
              <a:t>you </a:t>
            </a:r>
            <a:r>
              <a:rPr sz="2000" spc="-5" dirty="0">
                <a:latin typeface="Perpetua"/>
                <a:cs typeface="Perpetua"/>
              </a:rPr>
              <a:t>consider deleting </a:t>
            </a:r>
            <a:r>
              <a:rPr sz="2000" spc="-15" dirty="0">
                <a:latin typeface="Perpetua"/>
                <a:cs typeface="Perpetua"/>
              </a:rPr>
              <a:t>from </a:t>
            </a:r>
            <a:r>
              <a:rPr sz="2000" dirty="0">
                <a:latin typeface="Perpetua"/>
                <a:cs typeface="Perpetua"/>
              </a:rPr>
              <a:t>the</a:t>
            </a:r>
            <a:r>
              <a:rPr sz="2000" spc="25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regression?</a:t>
            </a:r>
            <a:endParaRPr sz="2000" dirty="0">
              <a:latin typeface="Perpetua"/>
              <a:cs typeface="Perpetua"/>
            </a:endParaRPr>
          </a:p>
          <a:p>
            <a:pPr marL="533400" indent="-457200">
              <a:lnSpc>
                <a:spcPts val="2160"/>
              </a:lnSpc>
              <a:spcBef>
                <a:spcPts val="120"/>
              </a:spcBef>
              <a:buClr>
                <a:srgbClr val="4F81BC"/>
              </a:buClr>
              <a:buSzPct val="85000"/>
              <a:buFont typeface="+mj-lt"/>
              <a:buAutoNum type="arabicPeriod"/>
              <a:tabLst>
                <a:tab pos="349885" algn="l"/>
                <a:tab pos="350520" algn="l"/>
              </a:tabLst>
            </a:pPr>
            <a:r>
              <a:rPr sz="2000" dirty="0">
                <a:latin typeface="Perpetua"/>
                <a:cs typeface="Perpetua"/>
              </a:rPr>
              <a:t>If a </a:t>
            </a:r>
            <a:r>
              <a:rPr sz="2000" spc="-25" dirty="0">
                <a:latin typeface="Perpetua"/>
                <a:cs typeface="Perpetua"/>
              </a:rPr>
              <a:t>stock’s </a:t>
            </a:r>
            <a:r>
              <a:rPr sz="2000" dirty="0">
                <a:latin typeface="Perpetua"/>
                <a:cs typeface="Perpetua"/>
              </a:rPr>
              <a:t>beta </a:t>
            </a:r>
            <a:r>
              <a:rPr sz="2000" spc="-5" dirty="0">
                <a:latin typeface="Perpetua"/>
                <a:cs typeface="Perpetua"/>
              </a:rPr>
              <a:t>increased </a:t>
            </a:r>
            <a:r>
              <a:rPr sz="2000" spc="-10" dirty="0">
                <a:latin typeface="Perpetua"/>
                <a:cs typeface="Perpetua"/>
              </a:rPr>
              <a:t>from </a:t>
            </a:r>
            <a:r>
              <a:rPr sz="2000" dirty="0">
                <a:latin typeface="Perpetua"/>
                <a:cs typeface="Perpetua"/>
              </a:rPr>
              <a:t>1 to </a:t>
            </a:r>
            <a:r>
              <a:rPr sz="2000" spc="-5" dirty="0">
                <a:latin typeface="Perpetua"/>
                <a:cs typeface="Perpetua"/>
              </a:rPr>
              <a:t>1.2, what </a:t>
            </a:r>
            <a:r>
              <a:rPr sz="2000" spc="-20" dirty="0">
                <a:latin typeface="Perpetua"/>
                <a:cs typeface="Perpetua"/>
              </a:rPr>
              <a:t>would </a:t>
            </a:r>
            <a:r>
              <a:rPr sz="2000" dirty="0">
                <a:latin typeface="Perpetua"/>
                <a:cs typeface="Perpetua"/>
              </a:rPr>
              <a:t>be the </a:t>
            </a:r>
            <a:r>
              <a:rPr sz="2000" spc="-5" dirty="0">
                <a:latin typeface="Perpetua"/>
                <a:cs typeface="Perpetua"/>
              </a:rPr>
              <a:t>expected effect </a:t>
            </a:r>
            <a:r>
              <a:rPr sz="2000" dirty="0">
                <a:latin typeface="Perpetua"/>
                <a:cs typeface="Perpetua"/>
              </a:rPr>
              <a:t>on the</a:t>
            </a:r>
            <a:r>
              <a:rPr sz="2000" spc="55" dirty="0">
                <a:latin typeface="Perpetua"/>
                <a:cs typeface="Perpetua"/>
              </a:rPr>
              <a:t> </a:t>
            </a:r>
            <a:r>
              <a:rPr sz="2000" spc="-25" dirty="0">
                <a:latin typeface="Perpetua"/>
                <a:cs typeface="Perpetua"/>
              </a:rPr>
              <a:t>stock’s</a:t>
            </a:r>
            <a:r>
              <a:rPr lang="en-IN" sz="2000" spc="-25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return?</a:t>
            </a:r>
            <a:r>
              <a:rPr lang="en-IN" sz="2000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Is the </a:t>
            </a:r>
            <a:r>
              <a:rPr sz="2000" spc="-5" dirty="0">
                <a:latin typeface="Perpetua"/>
                <a:cs typeface="Perpetua"/>
              </a:rPr>
              <a:t>sign </a:t>
            </a:r>
            <a:r>
              <a:rPr sz="2000" dirty="0">
                <a:latin typeface="Perpetua"/>
                <a:cs typeface="Perpetua"/>
              </a:rPr>
              <a:t>on beta </a:t>
            </a:r>
            <a:r>
              <a:rPr sz="2000" spc="-5" dirty="0">
                <a:latin typeface="Perpetua"/>
                <a:cs typeface="Perpetua"/>
              </a:rPr>
              <a:t>as </a:t>
            </a:r>
            <a:r>
              <a:rPr sz="2000" spc="-10" dirty="0">
                <a:latin typeface="Perpetua"/>
                <a:cs typeface="Perpetua"/>
              </a:rPr>
              <a:t>you </a:t>
            </a:r>
            <a:r>
              <a:rPr sz="2000" spc="-20" dirty="0">
                <a:latin typeface="Perpetua"/>
                <a:cs typeface="Perpetua"/>
              </a:rPr>
              <a:t>would </a:t>
            </a:r>
            <a:r>
              <a:rPr sz="2000" spc="-25" dirty="0">
                <a:latin typeface="Perpetua"/>
                <a:cs typeface="Perpetua"/>
              </a:rPr>
              <a:t>have</a:t>
            </a:r>
            <a:r>
              <a:rPr sz="2000" spc="-50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expected?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104" y="291795"/>
            <a:ext cx="24320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2360" algn="l"/>
              </a:tabLst>
            </a:pPr>
            <a:r>
              <a:rPr sz="1600" spc="-5" dirty="0">
                <a:latin typeface="Perpetua"/>
                <a:cs typeface="Perpetua"/>
              </a:rPr>
              <a:t>I	i</a:t>
            </a:r>
            <a:endParaRPr sz="16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25721" y="291795"/>
            <a:ext cx="72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Perpetua"/>
                <a:cs typeface="Perpetua"/>
              </a:rPr>
              <a:t>i</a:t>
            </a:r>
            <a:endParaRPr sz="16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4382" y="291795"/>
            <a:ext cx="72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Perpetua"/>
                <a:cs typeface="Perpetua"/>
              </a:rPr>
              <a:t>i</a:t>
            </a:r>
            <a:endParaRPr sz="1600">
              <a:latin typeface="Perpetua"/>
              <a:cs typeface="Perpetu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indent="-274320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311785" algn="l"/>
                <a:tab pos="312420" algn="l"/>
                <a:tab pos="1764664" algn="l"/>
                <a:tab pos="2104390" algn="l"/>
                <a:tab pos="3401695" algn="l"/>
                <a:tab pos="4962525" algn="l"/>
                <a:tab pos="6391275" algn="l"/>
              </a:tabLst>
            </a:pPr>
            <a:r>
              <a:rPr spc="-5" dirty="0"/>
              <a:t>R</a:t>
            </a:r>
            <a:r>
              <a:rPr sz="2400" spc="-7" baseline="24305" dirty="0"/>
              <a:t>^ </a:t>
            </a:r>
            <a:r>
              <a:rPr sz="2400" spc="352" baseline="24305" dirty="0"/>
              <a:t> </a:t>
            </a:r>
            <a:r>
              <a:rPr sz="2400" dirty="0"/>
              <a:t>=</a:t>
            </a:r>
            <a:r>
              <a:rPr sz="2400" spc="5" dirty="0"/>
              <a:t> </a:t>
            </a:r>
            <a:r>
              <a:rPr sz="2400" dirty="0"/>
              <a:t>0.080	+	0.801</a:t>
            </a:r>
            <a:r>
              <a:rPr sz="2400" spc="-5" dirty="0"/>
              <a:t> </a:t>
            </a:r>
            <a:r>
              <a:rPr sz="2400" dirty="0"/>
              <a:t>S</a:t>
            </a:r>
            <a:r>
              <a:rPr sz="2400" spc="360" dirty="0"/>
              <a:t> </a:t>
            </a:r>
            <a:r>
              <a:rPr sz="2400" dirty="0"/>
              <a:t>+	0.321 </a:t>
            </a:r>
            <a:r>
              <a:rPr sz="2400" spc="-5" dirty="0"/>
              <a:t>MB</a:t>
            </a:r>
            <a:r>
              <a:rPr sz="2400" spc="360" dirty="0"/>
              <a:t> </a:t>
            </a:r>
            <a:r>
              <a:rPr sz="2400" dirty="0"/>
              <a:t>+	0.164</a:t>
            </a:r>
            <a:r>
              <a:rPr sz="2400" spc="-5" dirty="0"/>
              <a:t> PE</a:t>
            </a:r>
            <a:r>
              <a:rPr sz="2400" spc="360" dirty="0"/>
              <a:t> </a:t>
            </a:r>
            <a:r>
              <a:rPr sz="2400" dirty="0"/>
              <a:t>–	0.084</a:t>
            </a:r>
            <a:r>
              <a:rPr sz="2400" spc="-75" dirty="0"/>
              <a:t> </a:t>
            </a:r>
            <a:r>
              <a:rPr sz="2400" spc="-45" dirty="0"/>
              <a:t>BETA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7863331" y="291795"/>
            <a:ext cx="72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Perpetua"/>
                <a:cs typeface="Perpetua"/>
              </a:rPr>
              <a:t>i</a:t>
            </a:r>
            <a:endParaRPr sz="1600">
              <a:latin typeface="Perpetua"/>
              <a:cs typeface="Perpetu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39" y="621537"/>
            <a:ext cx="935355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>
              <a:lnSpc>
                <a:spcPts val="1860"/>
              </a:lnSpc>
              <a:spcBef>
                <a:spcPts val="95"/>
              </a:spcBef>
            </a:pPr>
            <a:r>
              <a:rPr sz="1600" spc="-5" dirty="0">
                <a:latin typeface="Perpetua"/>
                <a:cs typeface="Perpetua"/>
              </a:rPr>
              <a:t>SE</a:t>
            </a:r>
            <a:endParaRPr sz="1600">
              <a:latin typeface="Perpetua"/>
              <a:cs typeface="Perpetua"/>
            </a:endParaRPr>
          </a:p>
          <a:p>
            <a:pPr marL="355600" indent="-342900">
              <a:lnSpc>
                <a:spcPts val="2820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354965" algn="l"/>
                <a:tab pos="355600" algn="l"/>
              </a:tabLst>
            </a:pPr>
            <a:r>
              <a:rPr sz="2400" spc="-5" dirty="0">
                <a:latin typeface="Perpetua"/>
                <a:cs typeface="Perpetua"/>
              </a:rPr>
              <a:t>t</a:t>
            </a:r>
            <a:r>
              <a:rPr sz="2400" dirty="0">
                <a:latin typeface="Perpetua"/>
                <a:cs typeface="Perpetua"/>
              </a:rPr>
              <a:t>-st</a:t>
            </a:r>
            <a:r>
              <a:rPr sz="2400" spc="-25" dirty="0">
                <a:latin typeface="Perpetua"/>
                <a:cs typeface="Perpetua"/>
              </a:rPr>
              <a:t>a</a:t>
            </a:r>
            <a:r>
              <a:rPr sz="2400" dirty="0">
                <a:latin typeface="Perpetua"/>
                <a:cs typeface="Perpetua"/>
              </a:rPr>
              <a:t>t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7264" y="405129"/>
            <a:ext cx="865505" cy="8362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Perpetua"/>
                <a:cs typeface="Perpetua"/>
              </a:rPr>
              <a:t>(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.06</a:t>
            </a:r>
            <a:r>
              <a:rPr sz="2400" spc="5" dirty="0">
                <a:latin typeface="Perpetua"/>
                <a:cs typeface="Perpetua"/>
              </a:rPr>
              <a:t>4</a:t>
            </a:r>
            <a:r>
              <a:rPr sz="2400" dirty="0">
                <a:latin typeface="Perpetua"/>
                <a:cs typeface="Perpetua"/>
              </a:rPr>
              <a:t>)</a:t>
            </a:r>
            <a:endParaRPr sz="2400">
              <a:latin typeface="Perpetua"/>
              <a:cs typeface="Perpetua"/>
            </a:endParaRPr>
          </a:p>
          <a:p>
            <a:pPr marR="75565" algn="r">
              <a:lnSpc>
                <a:spcPct val="100000"/>
              </a:lnSpc>
              <a:spcBef>
                <a:spcPts val="315"/>
              </a:spcBef>
            </a:pPr>
            <a:r>
              <a:rPr sz="2400" spc="5" dirty="0">
                <a:latin typeface="Perpetua"/>
                <a:cs typeface="Perpetua"/>
              </a:rPr>
              <a:t>1</a:t>
            </a:r>
            <a:r>
              <a:rPr sz="2400" dirty="0">
                <a:latin typeface="Perpetua"/>
                <a:cs typeface="Perpetua"/>
              </a:rPr>
              <a:t>.25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6255" y="405129"/>
            <a:ext cx="865505" cy="8362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Perpetua"/>
                <a:cs typeface="Perpetua"/>
              </a:rPr>
              <a:t>(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.14</a:t>
            </a:r>
            <a:r>
              <a:rPr sz="2400" spc="5" dirty="0">
                <a:latin typeface="Perpetua"/>
                <a:cs typeface="Perpetua"/>
              </a:rPr>
              <a:t>7</a:t>
            </a:r>
            <a:r>
              <a:rPr sz="2400" dirty="0">
                <a:latin typeface="Perpetua"/>
                <a:cs typeface="Perpetua"/>
              </a:rPr>
              <a:t>)</a:t>
            </a:r>
            <a:endParaRPr sz="2400">
              <a:latin typeface="Perpetua"/>
              <a:cs typeface="Perpetua"/>
            </a:endParaRPr>
          </a:p>
          <a:p>
            <a:pPr marL="83185" algn="ctr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Perpetua"/>
                <a:cs typeface="Perpetua"/>
              </a:rPr>
              <a:t>5.45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5245" y="405129"/>
            <a:ext cx="865505" cy="8362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Perpetua"/>
                <a:cs typeface="Perpetua"/>
              </a:rPr>
              <a:t>(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.13</a:t>
            </a:r>
            <a:r>
              <a:rPr sz="2400" spc="5" dirty="0">
                <a:latin typeface="Perpetua"/>
                <a:cs typeface="Perpetua"/>
              </a:rPr>
              <a:t>6</a:t>
            </a:r>
            <a:r>
              <a:rPr sz="2400" dirty="0">
                <a:latin typeface="Perpetua"/>
                <a:cs typeface="Perpetua"/>
              </a:rPr>
              <a:t>)</a:t>
            </a:r>
            <a:endParaRPr sz="2400">
              <a:latin typeface="Perpetua"/>
              <a:cs typeface="Perpetua"/>
            </a:endParaRPr>
          </a:p>
          <a:p>
            <a:pPr marL="234950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Perpetua"/>
                <a:cs typeface="Perpetua"/>
              </a:rPr>
              <a:t>2.36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9827" y="405129"/>
            <a:ext cx="865505" cy="8362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Perpetua"/>
                <a:cs typeface="Perpetua"/>
              </a:rPr>
              <a:t>(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.42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)</a:t>
            </a:r>
            <a:endParaRPr sz="2400">
              <a:latin typeface="Perpetua"/>
              <a:cs typeface="Perpetua"/>
            </a:endParaRPr>
          </a:p>
          <a:p>
            <a:pPr marL="46990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Perpetua"/>
                <a:cs typeface="Perpetua"/>
              </a:rPr>
              <a:t>0.39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4557" y="405129"/>
            <a:ext cx="865505" cy="8362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latin typeface="Perpetua"/>
                <a:cs typeface="Perpetua"/>
              </a:rPr>
              <a:t>(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.12</a:t>
            </a:r>
            <a:r>
              <a:rPr sz="2400" spc="5" dirty="0">
                <a:latin typeface="Perpetua"/>
                <a:cs typeface="Perpetua"/>
              </a:rPr>
              <a:t>0</a:t>
            </a:r>
            <a:r>
              <a:rPr sz="2400" dirty="0">
                <a:latin typeface="Perpetua"/>
                <a:cs typeface="Perpetua"/>
              </a:rPr>
              <a:t>)</a:t>
            </a:r>
            <a:endParaRPr sz="2400">
              <a:latin typeface="Perpetua"/>
              <a:cs typeface="Perpetua"/>
            </a:endParaRPr>
          </a:p>
          <a:p>
            <a:pPr marL="198120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Perpetua"/>
                <a:cs typeface="Perpetua"/>
              </a:rPr>
              <a:t>0.7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4939" y="1661286"/>
            <a:ext cx="8868410" cy="39128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41275" indent="-274320">
              <a:lnSpc>
                <a:spcPts val="2590"/>
              </a:lnSpc>
              <a:spcBef>
                <a:spcPts val="42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Size </a:t>
            </a:r>
            <a:r>
              <a:rPr sz="2400" spc="-5" dirty="0">
                <a:latin typeface="Perpetua"/>
                <a:cs typeface="Perpetua"/>
              </a:rPr>
              <a:t>and Market-to-Book </a:t>
            </a:r>
            <a:r>
              <a:rPr sz="2400" spc="-10" dirty="0">
                <a:latin typeface="Perpetua"/>
                <a:cs typeface="Perpetua"/>
              </a:rPr>
              <a:t>ratio are </a:t>
            </a:r>
            <a:r>
              <a:rPr sz="2400" dirty="0">
                <a:latin typeface="Perpetua"/>
                <a:cs typeface="Perpetua"/>
              </a:rPr>
              <a:t>significant in </a:t>
            </a:r>
            <a:r>
              <a:rPr sz="2400" spc="-5" dirty="0">
                <a:latin typeface="Perpetua"/>
                <a:cs typeface="Perpetua"/>
              </a:rPr>
              <a:t>explaining </a:t>
            </a:r>
            <a:r>
              <a:rPr sz="2400" dirty="0">
                <a:latin typeface="Perpetua"/>
                <a:cs typeface="Perpetua"/>
              </a:rPr>
              <a:t>the </a:t>
            </a:r>
            <a:r>
              <a:rPr sz="2400" spc="5" dirty="0">
                <a:latin typeface="Perpetua"/>
                <a:cs typeface="Perpetua"/>
              </a:rPr>
              <a:t>returns </a:t>
            </a:r>
            <a:r>
              <a:rPr sz="2400" spc="-10" dirty="0">
                <a:latin typeface="Perpetua"/>
                <a:cs typeface="Perpetua"/>
              </a:rPr>
              <a:t>but </a:t>
            </a:r>
            <a:r>
              <a:rPr sz="2400" dirty="0">
                <a:latin typeface="Perpetua"/>
                <a:cs typeface="Perpetua"/>
              </a:rPr>
              <a:t>not  PE </a:t>
            </a:r>
            <a:r>
              <a:rPr sz="2400" spc="-5" dirty="0">
                <a:latin typeface="Perpetua"/>
                <a:cs typeface="Perpetua"/>
              </a:rPr>
              <a:t>and</a:t>
            </a:r>
            <a:r>
              <a:rPr sz="2400" spc="-20" dirty="0">
                <a:latin typeface="Perpetua"/>
                <a:cs typeface="Perpetua"/>
              </a:rPr>
              <a:t> </a:t>
            </a:r>
            <a:r>
              <a:rPr sz="2400" spc="-40" dirty="0">
                <a:latin typeface="Perpetua"/>
                <a:cs typeface="Perpetua"/>
              </a:rPr>
              <a:t>BETA.</a:t>
            </a:r>
            <a:endParaRPr sz="2400">
              <a:latin typeface="Perpetua"/>
              <a:cs typeface="Perpetua"/>
            </a:endParaRPr>
          </a:p>
          <a:p>
            <a:pPr marL="286385" marR="137160" indent="-274320">
              <a:lnSpc>
                <a:spcPts val="2590"/>
              </a:lnSpc>
              <a:spcBef>
                <a:spcPts val="60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PE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spc="-10" dirty="0">
                <a:latin typeface="Perpetua"/>
                <a:cs typeface="Perpetua"/>
              </a:rPr>
              <a:t>are </a:t>
            </a:r>
            <a:r>
              <a:rPr sz="2400" dirty="0">
                <a:latin typeface="Perpetua"/>
                <a:cs typeface="Perpetua"/>
              </a:rPr>
              <a:t>not useful in the </a:t>
            </a:r>
            <a:r>
              <a:rPr sz="2400" spc="-5" dirty="0">
                <a:latin typeface="Perpetua"/>
                <a:cs typeface="Perpetua"/>
              </a:rPr>
              <a:t>presence </a:t>
            </a:r>
            <a:r>
              <a:rPr sz="2400" dirty="0">
                <a:latin typeface="Perpetua"/>
                <a:cs typeface="Perpetua"/>
              </a:rPr>
              <a:t>of Size </a:t>
            </a:r>
            <a:r>
              <a:rPr sz="2400" spc="-5" dirty="0">
                <a:latin typeface="Perpetua"/>
                <a:cs typeface="Perpetua"/>
              </a:rPr>
              <a:t>and Market-to-Book </a:t>
            </a:r>
            <a:r>
              <a:rPr sz="2400" spc="-10" dirty="0">
                <a:latin typeface="Perpetua"/>
                <a:cs typeface="Perpetua"/>
              </a:rPr>
              <a:t>ratio 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explaining </a:t>
            </a:r>
            <a:r>
              <a:rPr sz="2400" dirty="0">
                <a:latin typeface="Perpetua"/>
                <a:cs typeface="Perpetua"/>
              </a:rPr>
              <a:t>the</a:t>
            </a:r>
            <a:r>
              <a:rPr sz="2400" spc="-2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returns.</a:t>
            </a:r>
            <a:endParaRPr sz="2400">
              <a:latin typeface="Perpetua"/>
              <a:cs typeface="Perpetua"/>
            </a:endParaRPr>
          </a:p>
          <a:p>
            <a:pPr marL="286385" marR="5080" indent="-274320">
              <a:lnSpc>
                <a:spcPts val="2590"/>
              </a:lnSpc>
              <a:spcBef>
                <a:spcPts val="60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If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spc="-5" dirty="0">
                <a:latin typeface="Perpetua"/>
                <a:cs typeface="Perpetua"/>
              </a:rPr>
              <a:t>increases </a:t>
            </a:r>
            <a:r>
              <a:rPr sz="2400" spc="-25" dirty="0">
                <a:latin typeface="Perpetua"/>
                <a:cs typeface="Perpetua"/>
              </a:rPr>
              <a:t>by </a:t>
            </a:r>
            <a:r>
              <a:rPr sz="2400" dirty="0">
                <a:latin typeface="Perpetua"/>
                <a:cs typeface="Perpetua"/>
              </a:rPr>
              <a:t>one unit then </a:t>
            </a:r>
            <a:r>
              <a:rPr sz="2400" spc="10" dirty="0">
                <a:latin typeface="Perpetua"/>
                <a:cs typeface="Perpetua"/>
              </a:rPr>
              <a:t>stock </a:t>
            </a:r>
            <a:r>
              <a:rPr sz="2400" spc="5" dirty="0">
                <a:latin typeface="Perpetua"/>
                <a:cs typeface="Perpetua"/>
              </a:rPr>
              <a:t>returns </a:t>
            </a:r>
            <a:r>
              <a:rPr sz="2400" dirty="0">
                <a:latin typeface="Perpetua"/>
                <a:cs typeface="Perpetua"/>
              </a:rPr>
              <a:t>will </a:t>
            </a:r>
            <a:r>
              <a:rPr sz="2400" spc="-5" dirty="0">
                <a:latin typeface="Perpetua"/>
                <a:cs typeface="Perpetua"/>
              </a:rPr>
              <a:t>go </a:t>
            </a:r>
            <a:r>
              <a:rPr sz="2400" spc="-20" dirty="0">
                <a:latin typeface="Perpetua"/>
                <a:cs typeface="Perpetua"/>
              </a:rPr>
              <a:t>down </a:t>
            </a:r>
            <a:r>
              <a:rPr sz="2400" spc="-25" dirty="0">
                <a:latin typeface="Perpetua"/>
                <a:cs typeface="Perpetua"/>
              </a:rPr>
              <a:t>by </a:t>
            </a:r>
            <a:r>
              <a:rPr sz="2400" dirty="0">
                <a:latin typeface="Perpetua"/>
                <a:cs typeface="Perpetua"/>
              </a:rPr>
              <a:t>0.084. </a:t>
            </a:r>
            <a:r>
              <a:rPr sz="2400" spc="-5" dirty="0">
                <a:latin typeface="Perpetua"/>
                <a:cs typeface="Perpetua"/>
              </a:rPr>
              <a:t>As 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spc="-30" dirty="0">
                <a:latin typeface="Perpetua"/>
                <a:cs typeface="Perpetua"/>
              </a:rPr>
              <a:t>moves </a:t>
            </a:r>
            <a:r>
              <a:rPr sz="2400" spc="-5" dirty="0">
                <a:latin typeface="Perpetua"/>
                <a:cs typeface="Perpetua"/>
              </a:rPr>
              <a:t>from </a:t>
            </a:r>
            <a:r>
              <a:rPr sz="2400" dirty="0">
                <a:latin typeface="Perpetua"/>
                <a:cs typeface="Perpetua"/>
              </a:rPr>
              <a:t>1 to 1.2 (20% </a:t>
            </a:r>
            <a:r>
              <a:rPr sz="2400" spc="-5" dirty="0">
                <a:latin typeface="Perpetua"/>
                <a:cs typeface="Perpetua"/>
              </a:rPr>
              <a:t>increase) then </a:t>
            </a:r>
            <a:r>
              <a:rPr sz="2400" spc="5" dirty="0">
                <a:latin typeface="Perpetua"/>
                <a:cs typeface="Perpetua"/>
              </a:rPr>
              <a:t>stock returns </a:t>
            </a:r>
            <a:r>
              <a:rPr sz="2400" dirty="0">
                <a:latin typeface="Perpetua"/>
                <a:cs typeface="Perpetua"/>
              </a:rPr>
              <a:t>will go </a:t>
            </a:r>
            <a:r>
              <a:rPr sz="2400" spc="-20" dirty="0">
                <a:latin typeface="Perpetua"/>
                <a:cs typeface="Perpetua"/>
              </a:rPr>
              <a:t>down </a:t>
            </a:r>
            <a:r>
              <a:rPr sz="2400" spc="-25" dirty="0">
                <a:latin typeface="Perpetua"/>
                <a:cs typeface="Perpetua"/>
              </a:rPr>
              <a:t>by  </a:t>
            </a:r>
            <a:r>
              <a:rPr sz="2400" dirty="0">
                <a:latin typeface="Perpetua"/>
                <a:cs typeface="Perpetua"/>
              </a:rPr>
              <a:t>0.084*0.2 =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0.012</a:t>
            </a:r>
            <a:endParaRPr sz="2400">
              <a:latin typeface="Perpetua"/>
              <a:cs typeface="Perpetua"/>
            </a:endParaRPr>
          </a:p>
          <a:p>
            <a:pPr marL="286385" marR="139065" indent="-274320">
              <a:lnSpc>
                <a:spcPts val="2590"/>
              </a:lnSpc>
              <a:spcBef>
                <a:spcPts val="610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  <a:tab pos="3792854" algn="l"/>
              </a:tabLst>
            </a:pPr>
            <a:r>
              <a:rPr sz="2400" dirty="0">
                <a:latin typeface="Perpetua"/>
                <a:cs typeface="Perpetua"/>
              </a:rPr>
              <a:t>A </a:t>
            </a:r>
            <a:r>
              <a:rPr sz="2400" spc="10" dirty="0">
                <a:latin typeface="Perpetua"/>
                <a:cs typeface="Perpetua"/>
              </a:rPr>
              <a:t>priori, </a:t>
            </a:r>
            <a:r>
              <a:rPr sz="2400" spc="-45" dirty="0">
                <a:latin typeface="Perpetua"/>
                <a:cs typeface="Perpetua"/>
              </a:rPr>
              <a:t>we </a:t>
            </a:r>
            <a:r>
              <a:rPr sz="2400" dirty="0">
                <a:latin typeface="Perpetua"/>
                <a:cs typeface="Perpetua"/>
              </a:rPr>
              <a:t>expect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dirty="0">
                <a:latin typeface="Perpetua"/>
                <a:cs typeface="Perpetua"/>
              </a:rPr>
              <a:t>will </a:t>
            </a:r>
            <a:r>
              <a:rPr sz="2400" spc="-35" dirty="0">
                <a:latin typeface="Perpetua"/>
                <a:cs typeface="Perpetua"/>
              </a:rPr>
              <a:t>have </a:t>
            </a:r>
            <a:r>
              <a:rPr sz="2400" spc="-10" dirty="0">
                <a:latin typeface="Perpetua"/>
                <a:cs typeface="Perpetua"/>
              </a:rPr>
              <a:t>positive </a:t>
            </a:r>
            <a:r>
              <a:rPr sz="2400" dirty="0">
                <a:latin typeface="Perpetua"/>
                <a:cs typeface="Perpetua"/>
              </a:rPr>
              <a:t>coefficient </a:t>
            </a:r>
            <a:r>
              <a:rPr sz="2400" spc="-5" dirty="0">
                <a:latin typeface="Perpetua"/>
                <a:cs typeface="Perpetua"/>
              </a:rPr>
              <a:t>as </a:t>
            </a:r>
            <a:r>
              <a:rPr sz="2400" dirty="0">
                <a:latin typeface="Perpetua"/>
                <a:cs typeface="Perpetua"/>
              </a:rPr>
              <a:t>one </a:t>
            </a:r>
            <a:r>
              <a:rPr sz="2400" spc="-5" dirty="0">
                <a:latin typeface="Perpetua"/>
                <a:cs typeface="Perpetua"/>
              </a:rPr>
              <a:t>expects </a:t>
            </a:r>
            <a:r>
              <a:rPr sz="2400" dirty="0">
                <a:latin typeface="Perpetua"/>
                <a:cs typeface="Perpetua"/>
              </a:rPr>
              <a:t>higher  </a:t>
            </a:r>
            <a:r>
              <a:rPr sz="2400" spc="5" dirty="0">
                <a:latin typeface="Perpetua"/>
                <a:cs typeface="Perpetua"/>
              </a:rPr>
              <a:t>return </a:t>
            </a:r>
            <a:r>
              <a:rPr sz="2400" dirty="0">
                <a:latin typeface="Perpetua"/>
                <a:cs typeface="Perpetua"/>
              </a:rPr>
              <a:t>for </a:t>
            </a:r>
            <a:r>
              <a:rPr sz="2400" spc="5" dirty="0">
                <a:latin typeface="Perpetua"/>
                <a:cs typeface="Perpetua"/>
              </a:rPr>
              <a:t>bearing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higher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spc="5" dirty="0">
                <a:latin typeface="Perpetua"/>
                <a:cs typeface="Perpetua"/>
              </a:rPr>
              <a:t>risk.	</a:t>
            </a:r>
            <a:r>
              <a:rPr sz="2400" spc="-60" dirty="0">
                <a:latin typeface="Perpetua"/>
                <a:cs typeface="Perpetua"/>
              </a:rPr>
              <a:t>However,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this hypothetical </a:t>
            </a:r>
            <a:r>
              <a:rPr sz="2400" spc="-10" dirty="0">
                <a:latin typeface="Perpetua"/>
                <a:cs typeface="Perpetua"/>
              </a:rPr>
              <a:t>example, </a:t>
            </a:r>
            <a:r>
              <a:rPr sz="2400" dirty="0">
                <a:latin typeface="Perpetua"/>
                <a:cs typeface="Perpetua"/>
              </a:rPr>
              <a:t>the  effect of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dirty="0">
                <a:latin typeface="Perpetua"/>
                <a:cs typeface="Perpetua"/>
              </a:rPr>
              <a:t>is </a:t>
            </a:r>
            <a:r>
              <a:rPr sz="2400" spc="-10" dirty="0">
                <a:latin typeface="Perpetua"/>
                <a:cs typeface="Perpetua"/>
              </a:rPr>
              <a:t>already </a:t>
            </a:r>
            <a:r>
              <a:rPr sz="2400" spc="-5" dirty="0">
                <a:latin typeface="Perpetua"/>
                <a:cs typeface="Perpetua"/>
              </a:rPr>
              <a:t>captured </a:t>
            </a:r>
            <a:r>
              <a:rPr sz="2400" spc="-25" dirty="0">
                <a:latin typeface="Perpetua"/>
                <a:cs typeface="Perpetua"/>
              </a:rPr>
              <a:t>by </a:t>
            </a:r>
            <a:r>
              <a:rPr sz="2400" spc="-5" dirty="0">
                <a:latin typeface="Perpetua"/>
                <a:cs typeface="Perpetua"/>
              </a:rPr>
              <a:t>Size and </a:t>
            </a:r>
            <a:r>
              <a:rPr sz="2400" dirty="0">
                <a:latin typeface="Perpetua"/>
                <a:cs typeface="Perpetua"/>
              </a:rPr>
              <a:t>MB </a:t>
            </a:r>
            <a:r>
              <a:rPr sz="2400" spc="-5" dirty="0">
                <a:latin typeface="Perpetua"/>
                <a:cs typeface="Perpetua"/>
              </a:rPr>
              <a:t>ratios, </a:t>
            </a:r>
            <a:r>
              <a:rPr sz="2400" dirty="0">
                <a:latin typeface="Perpetua"/>
                <a:cs typeface="Perpetua"/>
              </a:rPr>
              <a:t>hence </a:t>
            </a:r>
            <a:r>
              <a:rPr sz="2400" spc="-50" dirty="0">
                <a:latin typeface="Perpetua"/>
                <a:cs typeface="Perpetua"/>
              </a:rPr>
              <a:t>BETA </a:t>
            </a:r>
            <a:r>
              <a:rPr sz="2400" dirty="0">
                <a:latin typeface="Perpetua"/>
                <a:cs typeface="Perpetua"/>
              </a:rPr>
              <a:t>is  insignificant.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963A-9287-3151-B646-6DE7DD93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" y="115011"/>
            <a:ext cx="7785734" cy="369332"/>
          </a:xfrm>
        </p:spPr>
        <p:txBody>
          <a:bodyPr/>
          <a:lstStyle/>
          <a:p>
            <a:r>
              <a:rPr lang="en-US" dirty="0"/>
              <a:t>Quick Recap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AED1-F13C-B6F3-5E8B-5FE7E8672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39" y="762000"/>
            <a:ext cx="8593455" cy="3600986"/>
          </a:xfrm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b="1" dirty="0"/>
              <a:t>Linearity</a:t>
            </a:r>
            <a:r>
              <a:rPr lang="en-US" dirty="0"/>
              <a:t> of the model (correct </a:t>
            </a:r>
            <a:r>
              <a:rPr lang="en-US" dirty="0" err="1"/>
              <a:t>fn</a:t>
            </a:r>
            <a:r>
              <a:rPr lang="en-US" dirty="0"/>
              <a:t> form, additive)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Mean of residual = 0; Normality of residuals (Optional if large data)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Const. variance of Error (</a:t>
            </a:r>
            <a:r>
              <a:rPr lang="en-US" b="1" dirty="0"/>
              <a:t>Homoscedasticity</a:t>
            </a:r>
            <a:r>
              <a:rPr lang="en-US" dirty="0"/>
              <a:t>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Independence of Error terms (No-autocorrelation)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dirty="0"/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Absence of serious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multicollinearity</a:t>
            </a:r>
            <a:r>
              <a:rPr lang="en-US" dirty="0"/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b="1" dirty="0"/>
              <a:t>Variability</a:t>
            </a:r>
            <a:r>
              <a:rPr lang="en-US" dirty="0"/>
              <a:t> in </a:t>
            </a:r>
            <a:r>
              <a:rPr lang="en-US" dirty="0" err="1"/>
              <a:t>Xs</a:t>
            </a:r>
            <a:r>
              <a:rPr lang="en-US" dirty="0"/>
              <a:t> &gt;0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/>
              <a:t>The X variables and residuals are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uncorrelated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60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751459"/>
            <a:ext cx="8032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487C"/>
                </a:solidFill>
                <a:latin typeface="Franklin Gothic Book"/>
                <a:cs typeface="Franklin Gothic Book"/>
              </a:rPr>
              <a:t>Goodness of Fit – 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Model selection</a:t>
            </a:r>
            <a:r>
              <a:rPr sz="3600" spc="-5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criteria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33987" y="2000250"/>
            <a:ext cx="1037892" cy="285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96086" y="2009797"/>
            <a:ext cx="1505658" cy="285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05460" y="2904833"/>
            <a:ext cx="1352908" cy="333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24682" y="2867101"/>
            <a:ext cx="1858096" cy="3720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2602" y="3743325"/>
            <a:ext cx="1819640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09859" y="4152948"/>
            <a:ext cx="2467318" cy="6765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5436" y="5000625"/>
            <a:ext cx="3438164" cy="685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32" y="66928"/>
            <a:ext cx="9019286" cy="66997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9900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Explanatory </a:t>
            </a:r>
            <a:r>
              <a:rPr sz="4000" spc="-40" dirty="0">
                <a:solidFill>
                  <a:srgbClr val="1F487C"/>
                </a:solidFill>
                <a:latin typeface="Franklin Gothic Book"/>
                <a:cs typeface="Franklin Gothic Book"/>
              </a:rPr>
              <a:t>Power </a:t>
            </a:r>
            <a:r>
              <a:rPr sz="4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of</a:t>
            </a:r>
            <a:r>
              <a:rPr sz="4000" spc="2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0200" y="2781680"/>
            <a:ext cx="337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0000FF"/>
                </a:solidFill>
                <a:latin typeface="Perpetua"/>
                <a:cs typeface="Perpetua"/>
              </a:rPr>
              <a:t>Y</a:t>
            </a:r>
            <a:endParaRPr sz="40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4445" y="4662932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Perpetua"/>
                <a:cs typeface="Perpetua"/>
              </a:rPr>
              <a:t>X</a:t>
            </a:r>
            <a:endParaRPr sz="3600">
              <a:latin typeface="Perpetua"/>
              <a:cs typeface="Perpetu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9361" y="4642739"/>
            <a:ext cx="1912620" cy="862330"/>
          </a:xfrm>
          <a:custGeom>
            <a:avLst/>
            <a:gdLst/>
            <a:ahLst/>
            <a:cxnLst/>
            <a:rect l="l" t="t" r="r" b="b"/>
            <a:pathLst>
              <a:path w="1912620" h="862329">
                <a:moveTo>
                  <a:pt x="112305" y="34850"/>
                </a:moveTo>
                <a:lnTo>
                  <a:pt x="96990" y="69670"/>
                </a:lnTo>
                <a:lnTo>
                  <a:pt x="1897379" y="861822"/>
                </a:lnTo>
                <a:lnTo>
                  <a:pt x="1912620" y="827024"/>
                </a:lnTo>
                <a:lnTo>
                  <a:pt x="112305" y="34850"/>
                </a:lnTo>
                <a:close/>
              </a:path>
              <a:path w="1912620" h="862329">
                <a:moveTo>
                  <a:pt x="127635" y="0"/>
                </a:moveTo>
                <a:lnTo>
                  <a:pt x="0" y="6223"/>
                </a:lnTo>
                <a:lnTo>
                  <a:pt x="81661" y="104521"/>
                </a:lnTo>
                <a:lnTo>
                  <a:pt x="96990" y="69670"/>
                </a:lnTo>
                <a:lnTo>
                  <a:pt x="79501" y="61975"/>
                </a:lnTo>
                <a:lnTo>
                  <a:pt x="94868" y="27178"/>
                </a:lnTo>
                <a:lnTo>
                  <a:pt x="115680" y="27178"/>
                </a:lnTo>
                <a:lnTo>
                  <a:pt x="127635" y="0"/>
                </a:lnTo>
                <a:close/>
              </a:path>
              <a:path w="1912620" h="862329">
                <a:moveTo>
                  <a:pt x="94868" y="27178"/>
                </a:moveTo>
                <a:lnTo>
                  <a:pt x="79501" y="61975"/>
                </a:lnTo>
                <a:lnTo>
                  <a:pt x="96990" y="69670"/>
                </a:lnTo>
                <a:lnTo>
                  <a:pt x="112305" y="34850"/>
                </a:lnTo>
                <a:lnTo>
                  <a:pt x="94868" y="27178"/>
                </a:lnTo>
                <a:close/>
              </a:path>
              <a:path w="1912620" h="862329">
                <a:moveTo>
                  <a:pt x="115680" y="27178"/>
                </a:moveTo>
                <a:lnTo>
                  <a:pt x="94868" y="27178"/>
                </a:lnTo>
                <a:lnTo>
                  <a:pt x="112305" y="34850"/>
                </a:lnTo>
                <a:lnTo>
                  <a:pt x="115680" y="27178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3609" y="4357192"/>
            <a:ext cx="2999740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Perpetua"/>
                <a:cs typeface="Perpetua"/>
              </a:rPr>
              <a:t>Variations </a:t>
            </a:r>
            <a:r>
              <a:rPr sz="2800" b="1" spc="-5" dirty="0">
                <a:latin typeface="Perpetua"/>
                <a:cs typeface="Perpetua"/>
              </a:rPr>
              <a:t>in Y  </a:t>
            </a:r>
            <a:r>
              <a:rPr sz="2800" b="1" spc="-10" dirty="0">
                <a:latin typeface="Perpetua"/>
                <a:cs typeface="Perpetua"/>
              </a:rPr>
              <a:t>explained </a:t>
            </a:r>
            <a:r>
              <a:rPr sz="2800" b="1" spc="-35" dirty="0">
                <a:latin typeface="Perpetua"/>
                <a:cs typeface="Perpetua"/>
              </a:rPr>
              <a:t>by </a:t>
            </a:r>
            <a:r>
              <a:rPr sz="2800" b="1" spc="-5" dirty="0">
                <a:latin typeface="Perpetua"/>
                <a:cs typeface="Perpetua"/>
              </a:rPr>
              <a:t>X or  variations in X</a:t>
            </a:r>
            <a:r>
              <a:rPr sz="2800" b="1" spc="-110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used  in explaining  variation in</a:t>
            </a:r>
            <a:r>
              <a:rPr sz="2800" b="1" spc="-385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Y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8409" y="1583562"/>
            <a:ext cx="216789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Perpetua"/>
                <a:cs typeface="Perpetua"/>
              </a:rPr>
              <a:t>Variations </a:t>
            </a:r>
            <a:r>
              <a:rPr sz="2800" b="1" spc="-5" dirty="0">
                <a:latin typeface="Perpetua"/>
                <a:cs typeface="Perpetua"/>
              </a:rPr>
              <a:t>in</a:t>
            </a:r>
            <a:r>
              <a:rPr sz="2800" b="1" spc="-434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Y  not </a:t>
            </a:r>
            <a:r>
              <a:rPr sz="2800" b="1" spc="-10" dirty="0">
                <a:latin typeface="Perpetua"/>
                <a:cs typeface="Perpetua"/>
              </a:rPr>
              <a:t>explained  </a:t>
            </a:r>
            <a:r>
              <a:rPr sz="2800" b="1" spc="-35" dirty="0">
                <a:latin typeface="Perpetua"/>
                <a:cs typeface="Perpetua"/>
              </a:rPr>
              <a:t>by </a:t>
            </a:r>
            <a:r>
              <a:rPr sz="2800" b="1" spc="-10" dirty="0">
                <a:latin typeface="Perpetua"/>
                <a:cs typeface="Perpetua"/>
              </a:rPr>
              <a:t>the </a:t>
            </a:r>
            <a:r>
              <a:rPr sz="2800" b="1" spc="-5" dirty="0">
                <a:latin typeface="Perpetua"/>
                <a:cs typeface="Perpetua"/>
              </a:rPr>
              <a:t>X and  will account  for</a:t>
            </a:r>
            <a:r>
              <a:rPr sz="2800" b="1" spc="-15" dirty="0">
                <a:latin typeface="Perpetua"/>
                <a:cs typeface="Perpetua"/>
              </a:rPr>
              <a:t> </a:t>
            </a:r>
            <a:r>
              <a:rPr sz="2800" b="1" spc="10" dirty="0">
                <a:latin typeface="Perpetua"/>
                <a:cs typeface="Perpetua"/>
              </a:rPr>
              <a:t>Error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290" y="1812162"/>
            <a:ext cx="223139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Perpetua"/>
                <a:cs typeface="Perpetua"/>
              </a:rPr>
              <a:t>Variations </a:t>
            </a:r>
            <a:r>
              <a:rPr sz="2800" b="1" spc="-5" dirty="0">
                <a:latin typeface="Perpetua"/>
                <a:cs typeface="Perpetua"/>
              </a:rPr>
              <a:t>in</a:t>
            </a:r>
            <a:r>
              <a:rPr sz="2800" b="1" spc="-85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X  not used in  explaining  variation in</a:t>
            </a:r>
            <a:r>
              <a:rPr sz="2800" b="1" spc="-409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Y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82361" y="2501264"/>
            <a:ext cx="927735" cy="852805"/>
          </a:xfrm>
          <a:custGeom>
            <a:avLst/>
            <a:gdLst/>
            <a:ahLst/>
            <a:cxnLst/>
            <a:rect l="l" t="t" r="r" b="b"/>
            <a:pathLst>
              <a:path w="927735" h="852804">
                <a:moveTo>
                  <a:pt x="45592" y="732917"/>
                </a:moveTo>
                <a:lnTo>
                  <a:pt x="0" y="852297"/>
                </a:lnTo>
                <a:lnTo>
                  <a:pt x="122936" y="817245"/>
                </a:lnTo>
                <a:lnTo>
                  <a:pt x="108958" y="802005"/>
                </a:lnTo>
                <a:lnTo>
                  <a:pt x="83058" y="802005"/>
                </a:lnTo>
                <a:lnTo>
                  <a:pt x="57403" y="773938"/>
                </a:lnTo>
                <a:lnTo>
                  <a:pt x="71425" y="761082"/>
                </a:lnTo>
                <a:lnTo>
                  <a:pt x="45592" y="732917"/>
                </a:lnTo>
                <a:close/>
              </a:path>
              <a:path w="927735" h="852804">
                <a:moveTo>
                  <a:pt x="71425" y="761082"/>
                </a:moveTo>
                <a:lnTo>
                  <a:pt x="57403" y="773938"/>
                </a:lnTo>
                <a:lnTo>
                  <a:pt x="83058" y="802005"/>
                </a:lnTo>
                <a:lnTo>
                  <a:pt x="97128" y="789107"/>
                </a:lnTo>
                <a:lnTo>
                  <a:pt x="71425" y="761082"/>
                </a:lnTo>
                <a:close/>
              </a:path>
              <a:path w="927735" h="852804">
                <a:moveTo>
                  <a:pt x="97128" y="789107"/>
                </a:moveTo>
                <a:lnTo>
                  <a:pt x="83058" y="802005"/>
                </a:lnTo>
                <a:lnTo>
                  <a:pt x="108958" y="802005"/>
                </a:lnTo>
                <a:lnTo>
                  <a:pt x="97128" y="789107"/>
                </a:lnTo>
                <a:close/>
              </a:path>
              <a:path w="927735" h="852804">
                <a:moveTo>
                  <a:pt x="901573" y="0"/>
                </a:moveTo>
                <a:lnTo>
                  <a:pt x="71425" y="761082"/>
                </a:lnTo>
                <a:lnTo>
                  <a:pt x="97128" y="789107"/>
                </a:lnTo>
                <a:lnTo>
                  <a:pt x="927226" y="28194"/>
                </a:lnTo>
                <a:lnTo>
                  <a:pt x="901573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61821" y="3947286"/>
            <a:ext cx="925194" cy="625475"/>
          </a:xfrm>
          <a:custGeom>
            <a:avLst/>
            <a:gdLst/>
            <a:ahLst/>
            <a:cxnLst/>
            <a:rect l="l" t="t" r="r" b="b"/>
            <a:pathLst>
              <a:path w="925194" h="625475">
                <a:moveTo>
                  <a:pt x="819286" y="577941"/>
                </a:moveTo>
                <a:lnTo>
                  <a:pt x="798195" y="609600"/>
                </a:lnTo>
                <a:lnTo>
                  <a:pt x="924941" y="625475"/>
                </a:lnTo>
                <a:lnTo>
                  <a:pt x="903840" y="588518"/>
                </a:lnTo>
                <a:lnTo>
                  <a:pt x="835152" y="588518"/>
                </a:lnTo>
                <a:lnTo>
                  <a:pt x="819286" y="577941"/>
                </a:lnTo>
                <a:close/>
              </a:path>
              <a:path w="925194" h="625475">
                <a:moveTo>
                  <a:pt x="840417" y="546223"/>
                </a:moveTo>
                <a:lnTo>
                  <a:pt x="819286" y="577941"/>
                </a:lnTo>
                <a:lnTo>
                  <a:pt x="835152" y="588518"/>
                </a:lnTo>
                <a:lnTo>
                  <a:pt x="856234" y="556768"/>
                </a:lnTo>
                <a:lnTo>
                  <a:pt x="840417" y="546223"/>
                </a:lnTo>
                <a:close/>
              </a:path>
              <a:path w="925194" h="625475">
                <a:moveTo>
                  <a:pt x="861567" y="514476"/>
                </a:moveTo>
                <a:lnTo>
                  <a:pt x="840417" y="546223"/>
                </a:lnTo>
                <a:lnTo>
                  <a:pt x="856234" y="556768"/>
                </a:lnTo>
                <a:lnTo>
                  <a:pt x="835152" y="588518"/>
                </a:lnTo>
                <a:lnTo>
                  <a:pt x="903840" y="588518"/>
                </a:lnTo>
                <a:lnTo>
                  <a:pt x="861567" y="514476"/>
                </a:lnTo>
                <a:close/>
              </a:path>
              <a:path w="925194" h="625475">
                <a:moveTo>
                  <a:pt x="21081" y="0"/>
                </a:moveTo>
                <a:lnTo>
                  <a:pt x="0" y="31750"/>
                </a:lnTo>
                <a:lnTo>
                  <a:pt x="819286" y="577941"/>
                </a:lnTo>
                <a:lnTo>
                  <a:pt x="840417" y="546223"/>
                </a:lnTo>
                <a:lnTo>
                  <a:pt x="21081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32" y="66928"/>
            <a:ext cx="9019286" cy="66997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9900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1F487C"/>
                </a:solidFill>
                <a:latin typeface="Franklin Gothic Book"/>
                <a:cs typeface="Franklin Gothic Book"/>
              </a:rPr>
              <a:t>Explanatory </a:t>
            </a:r>
            <a:r>
              <a:rPr sz="4000" spc="-40" dirty="0">
                <a:solidFill>
                  <a:srgbClr val="1F487C"/>
                </a:solidFill>
                <a:latin typeface="Franklin Gothic Book"/>
                <a:cs typeface="Franklin Gothic Book"/>
              </a:rPr>
              <a:t>Power </a:t>
            </a:r>
            <a:r>
              <a:rPr sz="40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of</a:t>
            </a:r>
            <a:r>
              <a:rPr sz="4000" spc="2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4000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0200" y="2781680"/>
            <a:ext cx="337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0000FF"/>
                </a:solidFill>
                <a:latin typeface="Perpetua"/>
                <a:cs typeface="Perpetua"/>
              </a:rPr>
              <a:t>Y</a:t>
            </a:r>
            <a:endParaRPr sz="40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4445" y="4662932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Perpetua"/>
                <a:cs typeface="Perpetua"/>
              </a:rPr>
              <a:t>X</a:t>
            </a:r>
            <a:endParaRPr sz="36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0609" y="2718638"/>
            <a:ext cx="485775" cy="53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495"/>
              </a:lnSpc>
              <a:spcBef>
                <a:spcPts val="100"/>
              </a:spcBef>
            </a:pPr>
            <a:r>
              <a:rPr sz="3600" baseline="-16203" dirty="0">
                <a:latin typeface="Perpetua"/>
                <a:cs typeface="Perpetua"/>
              </a:rPr>
              <a:t>R</a:t>
            </a:r>
            <a:r>
              <a:rPr sz="1600" dirty="0">
                <a:latin typeface="Perpetua"/>
                <a:cs typeface="Perpetua"/>
              </a:rPr>
              <a:t>2</a:t>
            </a:r>
            <a:endParaRPr sz="1600">
              <a:latin typeface="Perpetua"/>
              <a:cs typeface="Perpetua"/>
            </a:endParaRPr>
          </a:p>
          <a:p>
            <a:pPr marL="311785">
              <a:lnSpc>
                <a:spcPts val="1535"/>
              </a:lnSpc>
            </a:pPr>
            <a:r>
              <a:rPr sz="1600" spc="-5" dirty="0">
                <a:latin typeface="Perpetua"/>
                <a:cs typeface="Perpetua"/>
              </a:rPr>
              <a:t>=</a:t>
            </a:r>
            <a:endParaRPr sz="1600">
              <a:latin typeface="Perpetua"/>
              <a:cs typeface="Perpetu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1809" y="3019425"/>
            <a:ext cx="1257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Perpetua"/>
                <a:cs typeface="Perpetua"/>
              </a:rPr>
              <a:t>--------------------------</a:t>
            </a:r>
            <a:endParaRPr sz="12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121158"/>
            <a:ext cx="6301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1F487C"/>
                </a:solidFill>
                <a:latin typeface="Franklin Gothic Book"/>
                <a:cs typeface="Franklin Gothic Book"/>
              </a:rPr>
              <a:t>Explanatory </a:t>
            </a:r>
            <a:r>
              <a:rPr sz="3600" spc="-30" dirty="0">
                <a:solidFill>
                  <a:srgbClr val="1F487C"/>
                </a:solidFill>
                <a:latin typeface="Franklin Gothic Book"/>
                <a:cs typeface="Franklin Gothic Book"/>
              </a:rPr>
              <a:t>Power </a:t>
            </a:r>
            <a:r>
              <a:rPr sz="3600" dirty="0">
                <a:solidFill>
                  <a:srgbClr val="1F487C"/>
                </a:solidFill>
                <a:latin typeface="Franklin Gothic Book"/>
                <a:cs typeface="Franklin Gothic Book"/>
              </a:rPr>
              <a:t>of</a:t>
            </a:r>
            <a:r>
              <a:rPr sz="36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6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Regression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832" y="66928"/>
            <a:ext cx="9019286" cy="66997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15713" y="2592451"/>
            <a:ext cx="18671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Perpetua"/>
                <a:cs typeface="Perpetua"/>
              </a:rPr>
              <a:t>Y</a:t>
            </a:r>
            <a:endParaRPr sz="2800" b="1" dirty="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3795" y="4434332"/>
            <a:ext cx="330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FF"/>
                </a:solidFill>
                <a:latin typeface="Perpetua"/>
                <a:cs typeface="Perpetua"/>
              </a:rPr>
              <a:t>X</a:t>
            </a:r>
            <a:endParaRPr sz="36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68850" y="5259070"/>
            <a:ext cx="3016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FF"/>
                </a:solidFill>
                <a:latin typeface="Perpetua"/>
                <a:cs typeface="Perpetua"/>
              </a:rPr>
              <a:t>Z</a:t>
            </a:r>
            <a:endParaRPr sz="1800" dirty="0">
              <a:latin typeface="Perpetua"/>
              <a:cs typeface="Perpetu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51319" y="3115055"/>
            <a:ext cx="2139950" cy="0"/>
          </a:xfrm>
          <a:custGeom>
            <a:avLst/>
            <a:gdLst/>
            <a:ahLst/>
            <a:cxnLst/>
            <a:rect l="l" t="t" r="r" b="b"/>
            <a:pathLst>
              <a:path w="2139950">
                <a:moveTo>
                  <a:pt x="0" y="0"/>
                </a:moveTo>
                <a:lnTo>
                  <a:pt x="2139441" y="0"/>
                </a:lnTo>
              </a:path>
            </a:pathLst>
          </a:custGeom>
          <a:ln w="9525">
            <a:solidFill>
              <a:srgbClr val="396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293864" y="5259070"/>
            <a:ext cx="1229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508634">
              <a:lnSpc>
                <a:spcPct val="100000"/>
              </a:lnSpc>
              <a:spcBef>
                <a:spcPts val="100"/>
              </a:spcBef>
              <a:tabLst>
                <a:tab pos="1190625" algn="l"/>
              </a:tabLst>
            </a:pPr>
            <a:r>
              <a:rPr sz="2400" dirty="0">
                <a:latin typeface="Perpetua"/>
                <a:cs typeface="Perpetua"/>
              </a:rPr>
              <a:t>ESS  </a:t>
            </a:r>
            <a:r>
              <a:rPr sz="2400" spc="-5" dirty="0">
                <a:latin typeface="Perpetua"/>
                <a:cs typeface="Perpetua"/>
              </a:rPr>
              <a:t>R</a:t>
            </a:r>
            <a:r>
              <a:rPr sz="2400" spc="-7" baseline="24305" dirty="0">
                <a:latin typeface="Perpetua"/>
                <a:cs typeface="Perpetua"/>
              </a:rPr>
              <a:t>2</a:t>
            </a:r>
            <a:r>
              <a:rPr sz="2400" spc="-5" dirty="0">
                <a:latin typeface="Perpetua"/>
                <a:cs typeface="Perpetua"/>
              </a:rPr>
              <a:t>=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 	</a:t>
            </a:r>
            <a:endParaRPr sz="2400">
              <a:latin typeface="Perpetua"/>
              <a:cs typeface="Perpetua"/>
            </a:endParaRPr>
          </a:p>
          <a:p>
            <a:pPr marL="683895">
              <a:lnSpc>
                <a:spcPct val="100000"/>
              </a:lnSpc>
            </a:pPr>
            <a:r>
              <a:rPr sz="2400" dirty="0">
                <a:latin typeface="Perpetua"/>
                <a:cs typeface="Perpetua"/>
              </a:rPr>
              <a:t>TSS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06451"/>
            <a:ext cx="70326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Problems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with R-squared </a:t>
            </a:r>
            <a:r>
              <a:rPr dirty="0">
                <a:solidFill>
                  <a:srgbClr val="1F487C"/>
                </a:solidFill>
                <a:latin typeface="Franklin Gothic Book"/>
                <a:cs typeface="Franklin Gothic Book"/>
              </a:rPr>
              <a:t>as a 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goodness </a:t>
            </a:r>
            <a:r>
              <a:rPr dirty="0">
                <a:solidFill>
                  <a:srgbClr val="1F487C"/>
                </a:solidFill>
                <a:latin typeface="Franklin Gothic Book"/>
                <a:cs typeface="Franklin Gothic Book"/>
              </a:rPr>
              <a:t>of fit</a:t>
            </a:r>
            <a:r>
              <a:rPr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1F487C"/>
                </a:solidFill>
                <a:latin typeface="Franklin Gothic Book"/>
                <a:cs typeface="Franklin Gothic Book"/>
              </a:rPr>
              <a:t>measure</a:t>
            </a:r>
          </a:p>
        </p:txBody>
      </p:sp>
      <p:sp>
        <p:nvSpPr>
          <p:cNvPr id="4" name="object 4"/>
          <p:cNvSpPr/>
          <p:nvPr/>
        </p:nvSpPr>
        <p:spPr>
          <a:xfrm>
            <a:off x="276230" y="922166"/>
            <a:ext cx="3457921" cy="923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6120" y="2194227"/>
            <a:ext cx="5953125" cy="428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8125" y="2754629"/>
            <a:ext cx="459105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889753" y="929132"/>
            <a:ext cx="182498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F81BC"/>
                </a:solidFill>
                <a:latin typeface="Perpetua"/>
                <a:cs typeface="Perpetua"/>
              </a:rPr>
              <a:t>Model 2 </a:t>
            </a:r>
            <a:r>
              <a:rPr sz="1800" spc="-5" dirty="0">
                <a:solidFill>
                  <a:srgbClr val="4F81BC"/>
                </a:solidFill>
                <a:latin typeface="Perpetua"/>
                <a:cs typeface="Perpetua"/>
              </a:rPr>
              <a:t>R- squared  value </a:t>
            </a:r>
            <a:r>
              <a:rPr sz="1800" b="1" spc="-5" dirty="0">
                <a:solidFill>
                  <a:srgbClr val="4F81BC"/>
                </a:solidFill>
                <a:latin typeface="Perpetua"/>
                <a:cs typeface="Perpetua"/>
              </a:rPr>
              <a:t>cannot </a:t>
            </a:r>
            <a:r>
              <a:rPr sz="1800" b="1" dirty="0">
                <a:solidFill>
                  <a:srgbClr val="4F81BC"/>
                </a:solidFill>
                <a:latin typeface="Perpetua"/>
                <a:cs typeface="Perpetua"/>
              </a:rPr>
              <a:t>be  less </a:t>
            </a:r>
            <a:r>
              <a:rPr sz="1800" spc="-5" dirty="0">
                <a:solidFill>
                  <a:srgbClr val="4F81BC"/>
                </a:solidFill>
                <a:latin typeface="Perpetua"/>
                <a:cs typeface="Perpetua"/>
              </a:rPr>
              <a:t>than </a:t>
            </a:r>
            <a:r>
              <a:rPr sz="1800" spc="-10" dirty="0">
                <a:solidFill>
                  <a:srgbClr val="4F81BC"/>
                </a:solidFill>
                <a:latin typeface="Perpetua"/>
                <a:cs typeface="Perpetua"/>
              </a:rPr>
              <a:t>that </a:t>
            </a:r>
            <a:r>
              <a:rPr sz="1800" dirty="0">
                <a:solidFill>
                  <a:srgbClr val="4F81BC"/>
                </a:solidFill>
                <a:latin typeface="Perpetua"/>
                <a:cs typeface="Perpetua"/>
              </a:rPr>
              <a:t>of  Model</a:t>
            </a:r>
            <a:r>
              <a:rPr sz="1800" spc="-20" dirty="0">
                <a:solidFill>
                  <a:srgbClr val="4F81BC"/>
                </a:solidFill>
                <a:latin typeface="Perpetua"/>
                <a:cs typeface="Perpetua"/>
              </a:rPr>
              <a:t> </a:t>
            </a:r>
            <a:r>
              <a:rPr sz="1800" dirty="0">
                <a:solidFill>
                  <a:srgbClr val="4F81BC"/>
                </a:solidFill>
                <a:latin typeface="Perpetua"/>
                <a:cs typeface="Perpetua"/>
              </a:rPr>
              <a:t>1</a:t>
            </a:r>
            <a:endParaRPr sz="1800" dirty="0">
              <a:latin typeface="Perpetua"/>
              <a:cs typeface="Perpetu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4655" y="1191894"/>
            <a:ext cx="847725" cy="103505"/>
          </a:xfrm>
          <a:custGeom>
            <a:avLst/>
            <a:gdLst/>
            <a:ahLst/>
            <a:cxnLst/>
            <a:rect l="l" t="t" r="r" b="b"/>
            <a:pathLst>
              <a:path w="847725" h="103505">
                <a:moveTo>
                  <a:pt x="88646" y="0"/>
                </a:moveTo>
                <a:lnTo>
                  <a:pt x="0" y="51688"/>
                </a:lnTo>
                <a:lnTo>
                  <a:pt x="88646" y="103377"/>
                </a:lnTo>
                <a:lnTo>
                  <a:pt x="92456" y="102362"/>
                </a:lnTo>
                <a:lnTo>
                  <a:pt x="96012" y="96265"/>
                </a:lnTo>
                <a:lnTo>
                  <a:pt x="94996" y="92455"/>
                </a:lnTo>
                <a:lnTo>
                  <a:pt x="35995" y="58038"/>
                </a:lnTo>
                <a:lnTo>
                  <a:pt x="12573" y="58038"/>
                </a:lnTo>
                <a:lnTo>
                  <a:pt x="12573" y="45338"/>
                </a:lnTo>
                <a:lnTo>
                  <a:pt x="35995" y="45338"/>
                </a:lnTo>
                <a:lnTo>
                  <a:pt x="94996" y="10921"/>
                </a:lnTo>
                <a:lnTo>
                  <a:pt x="96012" y="7112"/>
                </a:lnTo>
                <a:lnTo>
                  <a:pt x="92456" y="1015"/>
                </a:lnTo>
                <a:lnTo>
                  <a:pt x="88646" y="0"/>
                </a:lnTo>
                <a:close/>
              </a:path>
              <a:path w="847725" h="103505">
                <a:moveTo>
                  <a:pt x="35995" y="45338"/>
                </a:moveTo>
                <a:lnTo>
                  <a:pt x="12573" y="45338"/>
                </a:lnTo>
                <a:lnTo>
                  <a:pt x="12573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471" y="46227"/>
                </a:lnTo>
                <a:lnTo>
                  <a:pt x="35995" y="45338"/>
                </a:lnTo>
                <a:close/>
              </a:path>
              <a:path w="847725" h="103505">
                <a:moveTo>
                  <a:pt x="847725" y="45338"/>
                </a:moveTo>
                <a:lnTo>
                  <a:pt x="35995" y="45338"/>
                </a:lnTo>
                <a:lnTo>
                  <a:pt x="25109" y="51688"/>
                </a:lnTo>
                <a:lnTo>
                  <a:pt x="35995" y="58038"/>
                </a:lnTo>
                <a:lnTo>
                  <a:pt x="847725" y="58038"/>
                </a:lnTo>
                <a:lnTo>
                  <a:pt x="847725" y="45338"/>
                </a:lnTo>
                <a:close/>
              </a:path>
              <a:path w="847725" h="103505">
                <a:moveTo>
                  <a:pt x="15748" y="46227"/>
                </a:moveTo>
                <a:lnTo>
                  <a:pt x="15748" y="57150"/>
                </a:lnTo>
                <a:lnTo>
                  <a:pt x="25109" y="51688"/>
                </a:lnTo>
                <a:lnTo>
                  <a:pt x="15748" y="46227"/>
                </a:lnTo>
                <a:close/>
              </a:path>
              <a:path w="847725" h="103505">
                <a:moveTo>
                  <a:pt x="25109" y="51688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09" y="51688"/>
                </a:lnTo>
                <a:close/>
              </a:path>
              <a:path w="847725" h="103505">
                <a:moveTo>
                  <a:pt x="34471" y="46227"/>
                </a:moveTo>
                <a:lnTo>
                  <a:pt x="15748" y="46227"/>
                </a:lnTo>
                <a:lnTo>
                  <a:pt x="25109" y="51688"/>
                </a:lnTo>
                <a:lnTo>
                  <a:pt x="34471" y="46227"/>
                </a:lnTo>
                <a:close/>
              </a:path>
            </a:pathLst>
          </a:custGeom>
          <a:solidFill>
            <a:srgbClr val="396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54092" y="3415410"/>
            <a:ext cx="1588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1F487C"/>
                </a:solidFill>
                <a:latin typeface="Franklin Gothic Book"/>
                <a:cs typeface="Franklin Gothic Book"/>
              </a:rPr>
              <a:t>Adjusted</a:t>
            </a:r>
            <a:r>
              <a:rPr sz="1500" spc="-55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150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R-squared</a:t>
            </a:r>
            <a:endParaRPr sz="1500" dirty="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5347" y="3039727"/>
            <a:ext cx="6033898" cy="45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6230" y="3745991"/>
            <a:ext cx="3410313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29328" y="3800221"/>
            <a:ext cx="4614671" cy="31211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6526" y="4391025"/>
            <a:ext cx="2524125" cy="981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9" grpId="0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762000"/>
            <a:ext cx="7696200" cy="167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1399" y="76327"/>
            <a:ext cx="3227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10" dirty="0">
                <a:latin typeface="Perpetua"/>
                <a:cs typeface="Perpetua"/>
              </a:rPr>
              <a:t>Choose </a:t>
            </a:r>
            <a:r>
              <a:rPr sz="2800" spc="-5" dirty="0">
                <a:latin typeface="Perpetua"/>
                <a:cs typeface="Perpetua"/>
              </a:rPr>
              <a:t>the best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model</a:t>
            </a:r>
            <a:endParaRPr sz="28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399" y="2591561"/>
            <a:ext cx="83019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110" dirty="0">
                <a:latin typeface="Perpetua"/>
                <a:cs typeface="Perpetua"/>
              </a:rPr>
              <a:t>You </a:t>
            </a:r>
            <a:r>
              <a:rPr sz="2800" spc="-30" dirty="0">
                <a:latin typeface="Perpetua"/>
                <a:cs typeface="Perpetua"/>
              </a:rPr>
              <a:t>can’t </a:t>
            </a:r>
            <a:r>
              <a:rPr sz="2800" spc="5" dirty="0">
                <a:latin typeface="Perpetua"/>
                <a:cs typeface="Perpetua"/>
              </a:rPr>
              <a:t>choose </a:t>
            </a:r>
            <a:r>
              <a:rPr sz="2800" spc="-20" dirty="0">
                <a:latin typeface="Perpetua"/>
                <a:cs typeface="Perpetua"/>
              </a:rPr>
              <a:t>between </a:t>
            </a:r>
            <a:r>
              <a:rPr sz="2800" spc="-5" dirty="0">
                <a:latin typeface="Perpetua"/>
                <a:cs typeface="Perpetua"/>
              </a:rPr>
              <a:t>1 and 3, as the dependent </a:t>
            </a:r>
            <a:r>
              <a:rPr sz="2800" spc="-15" dirty="0">
                <a:latin typeface="Perpetua"/>
                <a:cs typeface="Perpetua"/>
              </a:rPr>
              <a:t>variable</a:t>
            </a:r>
            <a:r>
              <a:rPr sz="2800" spc="14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is</a:t>
            </a:r>
            <a:endParaRPr sz="2800" dirty="0">
              <a:latin typeface="Perpetua"/>
              <a:cs typeface="Perpetua"/>
            </a:endParaRPr>
          </a:p>
          <a:p>
            <a:pPr marL="286385">
              <a:lnSpc>
                <a:spcPct val="100000"/>
              </a:lnSpc>
            </a:pPr>
            <a:r>
              <a:rPr sz="2800" spc="-5" dirty="0">
                <a:latin typeface="Perpetua"/>
                <a:cs typeface="Perpetua"/>
              </a:rPr>
              <a:t>different.</a:t>
            </a:r>
            <a:endParaRPr sz="2800" dirty="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99" y="4952791"/>
            <a:ext cx="8643620" cy="14592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12420" indent="-274320">
              <a:lnSpc>
                <a:spcPct val="100000"/>
              </a:lnSpc>
              <a:spcBef>
                <a:spcPts val="70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312420" algn="l"/>
              </a:tabLst>
            </a:pPr>
            <a:r>
              <a:rPr sz="2800" spc="-110" dirty="0">
                <a:latin typeface="Perpetua"/>
                <a:cs typeface="Perpetua"/>
              </a:rPr>
              <a:t>You </a:t>
            </a:r>
            <a:r>
              <a:rPr sz="2800" spc="-30" dirty="0">
                <a:latin typeface="Perpetua"/>
                <a:cs typeface="Perpetua"/>
              </a:rPr>
              <a:t>can’t </a:t>
            </a:r>
            <a:r>
              <a:rPr sz="2800" spc="-5" dirty="0">
                <a:latin typeface="Perpetua"/>
                <a:cs typeface="Perpetua"/>
              </a:rPr>
              <a:t>compare these </a:t>
            </a:r>
            <a:r>
              <a:rPr sz="2800" spc="-10" dirty="0">
                <a:latin typeface="Perpetua"/>
                <a:cs typeface="Perpetua"/>
              </a:rPr>
              <a:t>three </a:t>
            </a:r>
            <a:r>
              <a:rPr sz="2800" spc="-5" dirty="0">
                <a:latin typeface="Perpetua"/>
                <a:cs typeface="Perpetua"/>
              </a:rPr>
              <a:t>models as sample size </a:t>
            </a:r>
            <a:r>
              <a:rPr sz="2800" spc="-10" dirty="0">
                <a:latin typeface="Perpetua"/>
                <a:cs typeface="Perpetua"/>
              </a:rPr>
              <a:t>is</a:t>
            </a:r>
            <a:r>
              <a:rPr sz="2800" spc="18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different.</a:t>
            </a:r>
            <a:endParaRPr sz="2800" dirty="0">
              <a:latin typeface="Perpetua"/>
              <a:cs typeface="Perpetua"/>
            </a:endParaRPr>
          </a:p>
          <a:p>
            <a:pPr marL="311785" marR="3048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312420" algn="l"/>
              </a:tabLst>
            </a:pPr>
            <a:r>
              <a:rPr sz="2800" spc="-110" dirty="0">
                <a:latin typeface="Perpetua"/>
                <a:cs typeface="Perpetua"/>
              </a:rPr>
              <a:t>You </a:t>
            </a:r>
            <a:r>
              <a:rPr sz="2800" spc="-5" dirty="0">
                <a:latin typeface="Perpetua"/>
                <a:cs typeface="Perpetua"/>
              </a:rPr>
              <a:t>can use AdjR</a:t>
            </a:r>
            <a:r>
              <a:rPr sz="2775" spc="-7" baseline="25525" dirty="0">
                <a:latin typeface="Perpetua"/>
                <a:cs typeface="Perpetua"/>
              </a:rPr>
              <a:t>2 </a:t>
            </a:r>
            <a:r>
              <a:rPr sz="2800" spc="-20" dirty="0">
                <a:latin typeface="Perpetua"/>
                <a:cs typeface="Perpetua"/>
              </a:rPr>
              <a:t>only </a:t>
            </a:r>
            <a:r>
              <a:rPr sz="2800" spc="-5" dirty="0">
                <a:latin typeface="Perpetua"/>
                <a:cs typeface="Perpetua"/>
              </a:rPr>
              <a:t>when </a:t>
            </a:r>
            <a:r>
              <a:rPr sz="2800" dirty="0">
                <a:latin typeface="Perpetua"/>
                <a:cs typeface="Perpetua"/>
              </a:rPr>
              <a:t>dependent </a:t>
            </a:r>
            <a:r>
              <a:rPr sz="2800" spc="-10" dirty="0">
                <a:latin typeface="Perpetua"/>
                <a:cs typeface="Perpetua"/>
              </a:rPr>
              <a:t>variable </a:t>
            </a:r>
            <a:r>
              <a:rPr sz="2800" spc="-5" dirty="0">
                <a:latin typeface="Perpetua"/>
                <a:cs typeface="Perpetua"/>
              </a:rPr>
              <a:t>and sample size  </a:t>
            </a:r>
            <a:r>
              <a:rPr sz="2800" spc="-15" dirty="0">
                <a:latin typeface="Perpetua"/>
                <a:cs typeface="Perpetua"/>
              </a:rPr>
              <a:t>are </a:t>
            </a:r>
            <a:r>
              <a:rPr sz="2800" spc="-5" dirty="0">
                <a:latin typeface="Perpetua"/>
                <a:cs typeface="Perpetua"/>
              </a:rPr>
              <a:t>same </a:t>
            </a:r>
            <a:r>
              <a:rPr sz="2800" spc="-20" dirty="0">
                <a:latin typeface="Perpetua"/>
                <a:cs typeface="Perpetua"/>
              </a:rPr>
              <a:t>between</a:t>
            </a:r>
            <a:r>
              <a:rPr sz="2800" spc="15" dirty="0">
                <a:latin typeface="Perpetua"/>
                <a:cs typeface="Perpetua"/>
              </a:rPr>
              <a:t> </a:t>
            </a:r>
            <a:r>
              <a:rPr sz="2800" spc="-15" dirty="0">
                <a:latin typeface="Perpetua"/>
                <a:cs typeface="Perpetua"/>
              </a:rPr>
              <a:t>models.</a:t>
            </a:r>
            <a:endParaRPr sz="2800" dirty="0">
              <a:latin typeface="Perpetua"/>
              <a:cs typeface="Perpetu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3657600"/>
            <a:ext cx="7086600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3837" y="604837"/>
          <a:ext cx="8610600" cy="495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 gridSpan="4">
                  <a:txBody>
                    <a:bodyPr/>
                    <a:lstStyle/>
                    <a:p>
                      <a:pPr marR="441959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Consequences of 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Variable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Misspecification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416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483870" algn="ctr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2400" i="1" spc="-35" dirty="0">
                          <a:latin typeface="Times New Roman"/>
                          <a:cs typeface="Times New Roman"/>
                        </a:rPr>
                        <a:t>True</a:t>
                      </a:r>
                      <a:r>
                        <a:rPr sz="2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44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7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12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3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52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 rowSpan="2"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400" i="1" dirty="0">
                          <a:latin typeface="Times New Roman"/>
                          <a:cs typeface="Times New Roman"/>
                        </a:rPr>
                        <a:t>Fitted</a:t>
                      </a:r>
                      <a:r>
                        <a:rPr sz="24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2400" b="1" i="1" spc="-36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600" b="1" spc="-547" baseline="12731" dirty="0">
                          <a:latin typeface="Times New Roman"/>
                          <a:cs typeface="Times New Roman"/>
                        </a:rPr>
                        <a:t>ˆ</a:t>
                      </a:r>
                      <a:r>
                        <a:rPr sz="3600" b="1" spc="-405" baseline="1273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7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112" baseline="-23809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100" b="1" spc="-75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3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44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100" b="1" spc="-89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400" b="1" i="1" spc="-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</a:pPr>
                      <a:r>
                        <a:rPr sz="2350" b="1" i="1" spc="-35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525" b="1" spc="-525" baseline="11820" dirty="0">
                          <a:latin typeface="Times New Roman"/>
                          <a:cs typeface="Times New Roman"/>
                        </a:rPr>
                        <a:t>ˆ 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6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97" baseline="-23809" dirty="0">
                          <a:latin typeface="Times New Roman"/>
                          <a:cs typeface="Times New Roman"/>
                        </a:rPr>
                        <a:t>1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  <a:p>
                      <a:pPr marL="224154" marR="64769" indent="-224154" algn="r">
                        <a:lnSpc>
                          <a:spcPct val="100000"/>
                        </a:lnSpc>
                        <a:spcBef>
                          <a:spcPts val="850"/>
                        </a:spcBef>
                        <a:buFont typeface="Symbol"/>
                        <a:buChar char=""/>
                        <a:tabLst>
                          <a:tab pos="224154" algn="l"/>
                        </a:tabLst>
                      </a:pP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4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3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022726" y="2762131"/>
            <a:ext cx="2185035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90"/>
              </a:lnSpc>
            </a:pPr>
            <a:r>
              <a:rPr sz="2000" dirty="0">
                <a:latin typeface="Times New Roman"/>
                <a:cs typeface="Times New Roman"/>
              </a:rPr>
              <a:t>Correct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specification,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no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problems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5161" y="4315087"/>
            <a:ext cx="2185035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90"/>
              </a:lnSpc>
            </a:pPr>
            <a:r>
              <a:rPr sz="2000" dirty="0">
                <a:latin typeface="Times New Roman"/>
                <a:cs typeface="Times New Roman"/>
              </a:rPr>
              <a:t>Correct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specification,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no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problems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71800" y="2554223"/>
            <a:ext cx="2362200" cy="939165"/>
          </a:xfrm>
          <a:custGeom>
            <a:avLst/>
            <a:gdLst/>
            <a:ahLst/>
            <a:cxnLst/>
            <a:rect l="l" t="t" r="r" b="b"/>
            <a:pathLst>
              <a:path w="2362200" h="939164">
                <a:moveTo>
                  <a:pt x="0" y="938784"/>
                </a:moveTo>
                <a:lnTo>
                  <a:pt x="2362200" y="938784"/>
                </a:lnTo>
                <a:lnTo>
                  <a:pt x="2362200" y="0"/>
                </a:lnTo>
                <a:lnTo>
                  <a:pt x="0" y="0"/>
                </a:lnTo>
                <a:lnTo>
                  <a:pt x="0" y="9387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5628" y="3657600"/>
            <a:ext cx="3427729" cy="1905000"/>
          </a:xfrm>
          <a:custGeom>
            <a:avLst/>
            <a:gdLst/>
            <a:ahLst/>
            <a:cxnLst/>
            <a:rect l="l" t="t" r="r" b="b"/>
            <a:pathLst>
              <a:path w="3427729" h="1905000">
                <a:moveTo>
                  <a:pt x="0" y="1905000"/>
                </a:moveTo>
                <a:lnTo>
                  <a:pt x="3427476" y="1905000"/>
                </a:lnTo>
                <a:lnTo>
                  <a:pt x="3427476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5628" y="3657600"/>
            <a:ext cx="3427729" cy="1905000"/>
          </a:xfrm>
          <a:custGeom>
            <a:avLst/>
            <a:gdLst/>
            <a:ahLst/>
            <a:cxnLst/>
            <a:rect l="l" t="t" r="r" b="b"/>
            <a:pathLst>
              <a:path w="3427729" h="1905000">
                <a:moveTo>
                  <a:pt x="0" y="1905000"/>
                </a:moveTo>
                <a:lnTo>
                  <a:pt x="3427476" y="1905000"/>
                </a:lnTo>
                <a:lnTo>
                  <a:pt x="3427476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3837" y="604837"/>
          <a:ext cx="8610600" cy="495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 gridSpan="4">
                  <a:txBody>
                    <a:bodyPr/>
                    <a:lstStyle/>
                    <a:p>
                      <a:pPr marR="441959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Consequences of 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Variable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Misspecification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416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483870" algn="ctr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2400" i="1" spc="-35" dirty="0">
                          <a:latin typeface="Times New Roman"/>
                          <a:cs typeface="Times New Roman"/>
                        </a:rPr>
                        <a:t>True</a:t>
                      </a:r>
                      <a:r>
                        <a:rPr sz="2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44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7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12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3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52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 rowSpan="2"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400" i="1" dirty="0">
                          <a:latin typeface="Times New Roman"/>
                          <a:cs typeface="Times New Roman"/>
                        </a:rPr>
                        <a:t>Fitted</a:t>
                      </a:r>
                      <a:r>
                        <a:rPr sz="24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2400" b="1" i="1" spc="-36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600" b="1" spc="-547" baseline="12731" dirty="0">
                          <a:latin typeface="Times New Roman"/>
                          <a:cs typeface="Times New Roman"/>
                        </a:rPr>
                        <a:t>ˆ</a:t>
                      </a:r>
                      <a:r>
                        <a:rPr sz="3600" b="1" spc="-405" baseline="1273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7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112" baseline="-23809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100" b="1" spc="-75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3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44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100" b="1" spc="-89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400" b="1" i="1" spc="-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Correct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specification,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problems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Coefficients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2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biased,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Standard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74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errors are</a:t>
                      </a:r>
                      <a:r>
                        <a:rPr sz="2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invalid.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441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</a:pPr>
                      <a:r>
                        <a:rPr sz="2350" b="1" i="1" spc="-35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525" b="1" spc="-525" baseline="11820" dirty="0">
                          <a:latin typeface="Times New Roman"/>
                          <a:cs typeface="Times New Roman"/>
                        </a:rPr>
                        <a:t>ˆ 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6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97" baseline="-23809" dirty="0">
                          <a:latin typeface="Times New Roman"/>
                          <a:cs typeface="Times New Roman"/>
                        </a:rPr>
                        <a:t>1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  <a:p>
                      <a:pPr marL="224154" marR="64769" indent="-224154" algn="r">
                        <a:lnSpc>
                          <a:spcPct val="100000"/>
                        </a:lnSpc>
                        <a:spcBef>
                          <a:spcPts val="850"/>
                        </a:spcBef>
                        <a:buFont typeface="Symbol"/>
                        <a:buChar char=""/>
                        <a:tabLst>
                          <a:tab pos="224154" algn="l"/>
                        </a:tabLst>
                      </a:pP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4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3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Correct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specification,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6794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problems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67000" y="125109"/>
            <a:ext cx="350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</a:rPr>
              <a:t>OMISSION</a:t>
            </a:r>
            <a:r>
              <a:rPr sz="1800" spc="-40" dirty="0">
                <a:solidFill>
                  <a:srgbClr val="FF0000"/>
                </a:solidFill>
              </a:rPr>
              <a:t> </a:t>
            </a:r>
            <a:r>
              <a:rPr sz="1800" dirty="0">
                <a:solidFill>
                  <a:srgbClr val="FF0000"/>
                </a:solidFill>
              </a:rPr>
              <a:t>OF</a:t>
            </a:r>
            <a:r>
              <a:rPr sz="1800" spc="-155" dirty="0">
                <a:solidFill>
                  <a:srgbClr val="FF0000"/>
                </a:solidFill>
              </a:rPr>
              <a:t> </a:t>
            </a:r>
            <a:r>
              <a:rPr sz="1800" dirty="0">
                <a:solidFill>
                  <a:srgbClr val="FF0000"/>
                </a:solidFill>
              </a:rPr>
              <a:t>A</a:t>
            </a:r>
            <a:r>
              <a:rPr sz="1800" spc="-20" dirty="0">
                <a:solidFill>
                  <a:srgbClr val="FF0000"/>
                </a:solidFill>
              </a:rPr>
              <a:t> </a:t>
            </a:r>
            <a:r>
              <a:rPr sz="1800" spc="-30" dirty="0">
                <a:solidFill>
                  <a:srgbClr val="FF0000"/>
                </a:solidFill>
              </a:rPr>
              <a:t>RELEVANT</a:t>
            </a:r>
            <a:r>
              <a:rPr sz="1800" spc="-215" dirty="0">
                <a:solidFill>
                  <a:srgbClr val="FF0000"/>
                </a:solidFill>
              </a:rPr>
              <a:t> </a:t>
            </a:r>
            <a:r>
              <a:rPr sz="1800" spc="-30" dirty="0">
                <a:solidFill>
                  <a:srgbClr val="FF0000"/>
                </a:solidFill>
              </a:rPr>
              <a:t>VARIABLE</a:t>
            </a:r>
            <a:endParaRPr sz="1800" dirty="0">
              <a:solidFill>
                <a:srgbClr val="FF000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491" y="5794959"/>
            <a:ext cx="824166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Perpetua"/>
                <a:cs typeface="Perpetua"/>
              </a:rPr>
              <a:t>The </a:t>
            </a:r>
            <a:r>
              <a:rPr sz="1500" dirty="0">
                <a:latin typeface="Perpetua"/>
                <a:cs typeface="Perpetua"/>
              </a:rPr>
              <a:t>omission of a </a:t>
            </a:r>
            <a:r>
              <a:rPr sz="1500" spc="-10" dirty="0">
                <a:latin typeface="Perpetua"/>
                <a:cs typeface="Perpetua"/>
              </a:rPr>
              <a:t>relevant </a:t>
            </a:r>
            <a:r>
              <a:rPr sz="1500" spc="-5" dirty="0">
                <a:latin typeface="Perpetua"/>
                <a:cs typeface="Perpetua"/>
              </a:rPr>
              <a:t>explanatory variable causes the regression coefficients to be </a:t>
            </a:r>
            <a:r>
              <a:rPr sz="1500" dirty="0">
                <a:latin typeface="Perpetua"/>
                <a:cs typeface="Perpetua"/>
              </a:rPr>
              <a:t>biased </a:t>
            </a:r>
            <a:r>
              <a:rPr sz="1500" spc="-5" dirty="0">
                <a:latin typeface="Perpetua"/>
                <a:cs typeface="Perpetua"/>
              </a:rPr>
              <a:t>and the standard </a:t>
            </a:r>
            <a:r>
              <a:rPr sz="1500" dirty="0">
                <a:latin typeface="Perpetua"/>
                <a:cs typeface="Perpetua"/>
              </a:rPr>
              <a:t>errors</a:t>
            </a:r>
            <a:r>
              <a:rPr sz="1500" spc="215" dirty="0">
                <a:latin typeface="Perpetua"/>
                <a:cs typeface="Perpetua"/>
              </a:rPr>
              <a:t> </a:t>
            </a:r>
            <a:r>
              <a:rPr sz="1500" spc="-5" dirty="0">
                <a:latin typeface="Perpetua"/>
                <a:cs typeface="Perpetua"/>
              </a:rPr>
              <a:t>to</a:t>
            </a:r>
            <a:endParaRPr sz="15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00" dirty="0">
                <a:latin typeface="Perpetua"/>
                <a:cs typeface="Perpetua"/>
              </a:rPr>
              <a:t>be</a:t>
            </a:r>
            <a:r>
              <a:rPr sz="1500" spc="-5" dirty="0">
                <a:latin typeface="Perpetua"/>
                <a:cs typeface="Perpetua"/>
              </a:rPr>
              <a:t> </a:t>
            </a:r>
            <a:r>
              <a:rPr sz="1500" spc="-10" dirty="0">
                <a:latin typeface="Perpetua"/>
                <a:cs typeface="Perpetua"/>
              </a:rPr>
              <a:t>invalid.</a:t>
            </a:r>
            <a:endParaRPr sz="15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3837" y="604837"/>
          <a:ext cx="8610600" cy="495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 gridSpan="4">
                  <a:txBody>
                    <a:bodyPr/>
                    <a:lstStyle/>
                    <a:p>
                      <a:pPr marR="441959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Consequences of 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Variable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Misspecification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416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483870" algn="ctr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2400" i="1" spc="-35" dirty="0">
                          <a:latin typeface="Times New Roman"/>
                          <a:cs typeface="Times New Roman"/>
                        </a:rPr>
                        <a:t>True</a:t>
                      </a:r>
                      <a:r>
                        <a:rPr sz="24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44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7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12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3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35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52" baseline="-23809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b="1" i="1" spc="80" dirty="0">
                          <a:latin typeface="Symbol"/>
                          <a:cs typeface="Symbol"/>
                        </a:rPr>
                        <a:t></a:t>
                      </a:r>
                      <a:r>
                        <a:rPr sz="2100" b="1" spc="120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i="1" spc="2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4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u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 rowSpan="2"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400" i="1" dirty="0">
                          <a:latin typeface="Times New Roman"/>
                          <a:cs typeface="Times New Roman"/>
                        </a:rPr>
                        <a:t>Fitted</a:t>
                      </a:r>
                      <a:r>
                        <a:rPr sz="24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i="1" dirty="0">
                          <a:latin typeface="Times New Roman"/>
                          <a:cs typeface="Times New Roman"/>
                        </a:rPr>
                        <a:t>Model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0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2400" b="1" i="1" spc="-36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600" b="1" spc="-547" baseline="12731" dirty="0">
                          <a:latin typeface="Times New Roman"/>
                          <a:cs typeface="Times New Roman"/>
                        </a:rPr>
                        <a:t>ˆ</a:t>
                      </a:r>
                      <a:r>
                        <a:rPr sz="3600" b="1" spc="-405" baseline="1273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7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112" baseline="-23809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100" b="1" spc="-75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400" b="1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-3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44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100" b="1" spc="-89" baseline="-238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400" b="1" i="1" spc="-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15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Correct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specification,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problems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0575" marR="336550" indent="-37084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Coefficients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are biased</a:t>
                      </a:r>
                      <a:r>
                        <a:rPr sz="2000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(in  general). Standard  errors are</a:t>
                      </a:r>
                      <a:r>
                        <a:rPr sz="20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invalid.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441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785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550">
                        <a:latin typeface="Times New Roman"/>
                        <a:cs typeface="Times New Roman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</a:pPr>
                      <a:r>
                        <a:rPr sz="2350" b="1" i="1" spc="-35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3525" b="1" spc="-525" baseline="11820" dirty="0">
                          <a:latin typeface="Times New Roman"/>
                          <a:cs typeface="Times New Roman"/>
                        </a:rPr>
                        <a:t>ˆ 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6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97" baseline="-23809" dirty="0">
                          <a:latin typeface="Times New Roman"/>
                          <a:cs typeface="Times New Roman"/>
                        </a:rPr>
                        <a:t>1  </a:t>
                      </a:r>
                      <a:r>
                        <a:rPr sz="2350" b="1" spc="1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3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2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  <a:p>
                      <a:pPr marL="224154" marR="64769" indent="-224154" algn="r">
                        <a:lnSpc>
                          <a:spcPct val="100000"/>
                        </a:lnSpc>
                        <a:spcBef>
                          <a:spcPts val="850"/>
                        </a:spcBef>
                        <a:buFont typeface="Symbol"/>
                        <a:buChar char=""/>
                        <a:tabLst>
                          <a:tab pos="224154" algn="l"/>
                        </a:tabLst>
                      </a:pPr>
                      <a:r>
                        <a:rPr sz="2350" b="1" i="1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100" b="1" spc="-37" baseline="-23809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350" b="1" i="1" spc="2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350" b="1" i="1" spc="-4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spc="-7" baseline="-23809" dirty="0">
                          <a:latin typeface="Times New Roman"/>
                          <a:cs typeface="Times New Roman"/>
                        </a:rPr>
                        <a:t>3</a:t>
                      </a:r>
                      <a:endParaRPr sz="2100" baseline="-23809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885" marR="152400" indent="-6286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Coefficients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are  unbiased</a:t>
                      </a:r>
                      <a:r>
                        <a:rPr sz="20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(in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general), 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but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inefficient.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Standard errors</a:t>
                      </a:r>
                      <a:r>
                        <a:rPr sz="20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are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valid (in</a:t>
                      </a:r>
                      <a:r>
                        <a:rPr sz="2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general)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758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Correct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specification,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6794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problems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38200" y="152400"/>
            <a:ext cx="764580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0000"/>
                </a:solidFill>
                <a:latin typeface="Perpetua"/>
                <a:cs typeface="Perpetua"/>
              </a:rPr>
              <a:t>VARIABLE </a:t>
            </a:r>
            <a:r>
              <a:rPr sz="1800" b="1" spc="-10" dirty="0">
                <a:solidFill>
                  <a:srgbClr val="FF0000"/>
                </a:solidFill>
                <a:latin typeface="Perpetua"/>
                <a:cs typeface="Perpetua"/>
              </a:rPr>
              <a:t>MISSPECIFICATION </a:t>
            </a:r>
            <a:r>
              <a:rPr sz="1800" b="1" dirty="0">
                <a:solidFill>
                  <a:srgbClr val="FF0000"/>
                </a:solidFill>
                <a:latin typeface="Perpetua"/>
                <a:cs typeface="Perpetua"/>
              </a:rPr>
              <a:t>II: INCLUSION OF </a:t>
            </a:r>
            <a:r>
              <a:rPr sz="1800" b="1" spc="-5" dirty="0">
                <a:solidFill>
                  <a:srgbClr val="FF0000"/>
                </a:solidFill>
                <a:latin typeface="Perpetua"/>
                <a:cs typeface="Perpetua"/>
              </a:rPr>
              <a:t>AN </a:t>
            </a:r>
            <a:r>
              <a:rPr sz="1800" b="1" spc="-25" dirty="0">
                <a:solidFill>
                  <a:srgbClr val="FF0000"/>
                </a:solidFill>
                <a:latin typeface="Perpetua"/>
                <a:cs typeface="Perpetua"/>
              </a:rPr>
              <a:t>IRRELEVANT</a:t>
            </a:r>
            <a:r>
              <a:rPr sz="1800" b="1" spc="-45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1800" b="1" spc="-30" dirty="0">
                <a:solidFill>
                  <a:srgbClr val="FF0000"/>
                </a:solidFill>
                <a:latin typeface="Perpetua"/>
                <a:cs typeface="Perpetua"/>
              </a:rPr>
              <a:t>VARIABLE</a:t>
            </a:r>
            <a:endParaRPr sz="1800" b="1" dirty="0">
              <a:solidFill>
                <a:srgbClr val="FF0000"/>
              </a:solidFill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01679"/>
            <a:ext cx="745617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Franklin Gothic Book"/>
                <a:cs typeface="Franklin Gothic Book"/>
              </a:rPr>
              <a:t>Degree </a:t>
            </a:r>
            <a:r>
              <a:rPr sz="3200" b="1" dirty="0">
                <a:latin typeface="Franklin Gothic Book"/>
                <a:cs typeface="Franklin Gothic Book"/>
              </a:rPr>
              <a:t>of </a:t>
            </a:r>
            <a:r>
              <a:rPr sz="3200" b="1" spc="-5" dirty="0">
                <a:latin typeface="Franklin Gothic Book"/>
                <a:cs typeface="Franklin Gothic Book"/>
              </a:rPr>
              <a:t>Multicollinearity </a:t>
            </a:r>
            <a:r>
              <a:rPr sz="3200" b="1" dirty="0">
                <a:latin typeface="Franklin Gothic Book"/>
                <a:cs typeface="Franklin Gothic Book"/>
              </a:rPr>
              <a:t>- </a:t>
            </a:r>
            <a:r>
              <a:rPr sz="3200" b="1" spc="-5" dirty="0">
                <a:latin typeface="Franklin Gothic Book"/>
                <a:cs typeface="Franklin Gothic Book"/>
              </a:rPr>
              <a:t>Estimation</a:t>
            </a:r>
            <a:endParaRPr sz="3200" b="1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980" y="1219200"/>
            <a:ext cx="8923020" cy="5241178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25120" indent="-274320">
              <a:lnSpc>
                <a:spcPct val="100000"/>
              </a:lnSpc>
              <a:spcBef>
                <a:spcPts val="790"/>
              </a:spcBef>
              <a:buClr>
                <a:srgbClr val="4F81BC"/>
              </a:buClr>
              <a:buSzPct val="84210"/>
              <a:buFont typeface="Wingdings 2"/>
              <a:buChar char=""/>
              <a:tabLst>
                <a:tab pos="324485" algn="l"/>
                <a:tab pos="325120" algn="l"/>
              </a:tabLst>
            </a:pPr>
            <a:r>
              <a:rPr sz="2400" b="1" spc="-5" dirty="0">
                <a:latin typeface="Perpetua"/>
                <a:cs typeface="Perpetua"/>
              </a:rPr>
              <a:t>No Multicollinearity</a:t>
            </a:r>
            <a:endParaRPr sz="2400" b="1" dirty="0">
              <a:latin typeface="Perpetua"/>
              <a:cs typeface="Perpetua"/>
            </a:endParaRPr>
          </a:p>
          <a:p>
            <a:pPr marL="599440" lvl="1" indent="-228600">
              <a:lnSpc>
                <a:spcPct val="100000"/>
              </a:lnSpc>
              <a:spcBef>
                <a:spcPts val="74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</a:tabLst>
            </a:pP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regression coefficients </a:t>
            </a:r>
            <a:r>
              <a:rPr sz="2800" spc="-20" dirty="0">
                <a:latin typeface="Perpetua"/>
                <a:cs typeface="Perpetua"/>
              </a:rPr>
              <a:t>would </a:t>
            </a:r>
            <a:r>
              <a:rPr sz="2800" spc="-5" dirty="0">
                <a:latin typeface="Perpetua"/>
                <a:cs typeface="Perpetua"/>
              </a:rPr>
              <a:t>appear </a:t>
            </a:r>
            <a:r>
              <a:rPr sz="2800" dirty="0">
                <a:latin typeface="Perpetua"/>
                <a:cs typeface="Perpetua"/>
              </a:rPr>
              <a:t>to be </a:t>
            </a:r>
            <a:r>
              <a:rPr sz="2800" spc="-5" dirty="0">
                <a:latin typeface="Perpetua"/>
                <a:cs typeface="Perpetua"/>
              </a:rPr>
              <a:t>identical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-5" dirty="0">
                <a:latin typeface="Perpetua"/>
                <a:cs typeface="Perpetua"/>
              </a:rPr>
              <a:t>separate bivariate</a:t>
            </a:r>
            <a:r>
              <a:rPr sz="2800" spc="8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regressions.</a:t>
            </a:r>
            <a:endParaRPr sz="2800" dirty="0">
              <a:latin typeface="Perpetua"/>
              <a:cs typeface="Perpetua"/>
            </a:endParaRPr>
          </a:p>
          <a:p>
            <a:pPr marL="599440" lvl="1" indent="-228600">
              <a:lnSpc>
                <a:spcPct val="100000"/>
              </a:lnSpc>
              <a:spcBef>
                <a:spcPts val="77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</a:tabLst>
            </a:pPr>
            <a:r>
              <a:rPr sz="2800" spc="-5" dirty="0">
                <a:latin typeface="Perpetua"/>
                <a:cs typeface="Perpetua"/>
              </a:rPr>
              <a:t>Ideal</a:t>
            </a:r>
            <a:r>
              <a:rPr sz="2800" spc="-15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case.</a:t>
            </a:r>
            <a:endParaRPr sz="2800" dirty="0">
              <a:latin typeface="Perpetua"/>
              <a:cs typeface="Perpetua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C0504D"/>
              </a:buClr>
              <a:buFont typeface="Wingdings 2"/>
              <a:buChar char=""/>
            </a:pPr>
            <a:endParaRPr sz="3600" dirty="0">
              <a:latin typeface="Perpetua"/>
              <a:cs typeface="Perpetua"/>
            </a:endParaRPr>
          </a:p>
          <a:p>
            <a:pPr marL="325120" indent="-274320">
              <a:lnSpc>
                <a:spcPct val="100000"/>
              </a:lnSpc>
              <a:buClr>
                <a:srgbClr val="4F81BC"/>
              </a:buClr>
              <a:buSzPct val="84210"/>
              <a:buFont typeface="Wingdings 2"/>
              <a:buChar char=""/>
              <a:tabLst>
                <a:tab pos="324485" algn="l"/>
                <a:tab pos="325120" algn="l"/>
              </a:tabLst>
            </a:pPr>
            <a:r>
              <a:rPr sz="2400" b="1" spc="-15" dirty="0">
                <a:latin typeface="Perpetua"/>
                <a:cs typeface="Perpetua"/>
              </a:rPr>
              <a:t>Perfect </a:t>
            </a:r>
            <a:r>
              <a:rPr sz="2400" b="1" spc="-5" dirty="0">
                <a:latin typeface="Perpetua"/>
                <a:cs typeface="Perpetua"/>
              </a:rPr>
              <a:t>Multicollinearity</a:t>
            </a:r>
            <a:endParaRPr sz="2400" b="1" dirty="0">
              <a:latin typeface="Perpetua"/>
              <a:cs typeface="Perpetua"/>
            </a:endParaRPr>
          </a:p>
          <a:p>
            <a:pPr marL="599440" lvl="1" indent="-228600">
              <a:lnSpc>
                <a:spcPct val="100000"/>
              </a:lnSpc>
              <a:spcBef>
                <a:spcPts val="75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</a:tabLst>
            </a:pPr>
            <a:r>
              <a:rPr sz="2800" dirty="0">
                <a:latin typeface="Perpetua"/>
                <a:cs typeface="Perpetua"/>
              </a:rPr>
              <a:t>Some </a:t>
            </a:r>
            <a:r>
              <a:rPr sz="2800" spc="-10" dirty="0">
                <a:latin typeface="Perpetua"/>
                <a:cs typeface="Perpetua"/>
              </a:rPr>
              <a:t>variable </a:t>
            </a:r>
            <a:r>
              <a:rPr sz="2800" dirty="0">
                <a:latin typeface="Perpetua"/>
                <a:cs typeface="Perpetua"/>
              </a:rPr>
              <a:t>X</a:t>
            </a:r>
            <a:r>
              <a:rPr sz="2400" baseline="-21367" dirty="0">
                <a:latin typeface="Perpetua"/>
                <a:cs typeface="Perpetua"/>
              </a:rPr>
              <a:t>i </a:t>
            </a:r>
            <a:r>
              <a:rPr sz="2800" dirty="0">
                <a:latin typeface="Perpetua"/>
                <a:cs typeface="Perpetua"/>
              </a:rPr>
              <a:t>is a </a:t>
            </a:r>
            <a:r>
              <a:rPr sz="2800" spc="-5" dirty="0">
                <a:latin typeface="Perpetua"/>
                <a:cs typeface="Perpetua"/>
              </a:rPr>
              <a:t>perfect linear combination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one or </a:t>
            </a:r>
            <a:r>
              <a:rPr sz="2800" spc="-15" dirty="0">
                <a:latin typeface="Perpetua"/>
                <a:cs typeface="Perpetua"/>
              </a:rPr>
              <a:t>more </a:t>
            </a:r>
            <a:r>
              <a:rPr sz="2800" dirty="0">
                <a:latin typeface="Perpetua"/>
                <a:cs typeface="Perpetua"/>
              </a:rPr>
              <a:t>other </a:t>
            </a:r>
            <a:r>
              <a:rPr sz="2800" spc="-10" dirty="0">
                <a:latin typeface="Perpetua"/>
                <a:cs typeface="Perpetua"/>
              </a:rPr>
              <a:t>variables</a:t>
            </a:r>
            <a:r>
              <a:rPr sz="2800" spc="-8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X</a:t>
            </a:r>
            <a:r>
              <a:rPr sz="2400" baseline="-21367" dirty="0">
                <a:latin typeface="Perpetua"/>
                <a:cs typeface="Perpetua"/>
              </a:rPr>
              <a:t>j.</a:t>
            </a:r>
          </a:p>
          <a:p>
            <a:pPr marL="599440" lvl="1" indent="-228600">
              <a:lnSpc>
                <a:spcPts val="2280"/>
              </a:lnSpc>
              <a:spcBef>
                <a:spcPts val="76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</a:tabLst>
            </a:pPr>
            <a:r>
              <a:rPr sz="2800" dirty="0">
                <a:latin typeface="Perpetua"/>
                <a:cs typeface="Perpetua"/>
              </a:rPr>
              <a:t>One </a:t>
            </a:r>
            <a:r>
              <a:rPr sz="2800" spc="-20" dirty="0">
                <a:latin typeface="Perpetua"/>
                <a:cs typeface="Perpetua"/>
              </a:rPr>
              <a:t>can’t </a:t>
            </a:r>
            <a:r>
              <a:rPr sz="2800" spc="-10" dirty="0">
                <a:latin typeface="Perpetua"/>
                <a:cs typeface="Perpetua"/>
              </a:rPr>
              <a:t>differentiate between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coefficients </a:t>
            </a:r>
            <a:r>
              <a:rPr sz="2800" dirty="0">
                <a:latin typeface="Perpetua"/>
                <a:cs typeface="Perpetua"/>
              </a:rPr>
              <a:t>of </a:t>
            </a:r>
            <a:r>
              <a:rPr sz="2800" spc="-5" dirty="0">
                <a:latin typeface="Perpetua"/>
                <a:cs typeface="Perpetua"/>
              </a:rPr>
              <a:t>correlated </a:t>
            </a:r>
            <a:r>
              <a:rPr sz="2800" spc="-10" dirty="0">
                <a:latin typeface="Perpetua"/>
                <a:cs typeface="Perpetua"/>
              </a:rPr>
              <a:t>variables </a:t>
            </a:r>
            <a:r>
              <a:rPr sz="2800" spc="-5" dirty="0">
                <a:latin typeface="Perpetua"/>
                <a:cs typeface="Perpetua"/>
              </a:rPr>
              <a:t>and </a:t>
            </a:r>
            <a:r>
              <a:rPr sz="2800" dirty="0">
                <a:latin typeface="Perpetua"/>
                <a:cs typeface="Perpetua"/>
              </a:rPr>
              <a:t>a </a:t>
            </a:r>
            <a:r>
              <a:rPr sz="2800" spc="-5" dirty="0">
                <a:latin typeface="Perpetua"/>
                <a:cs typeface="Perpetua"/>
              </a:rPr>
              <a:t>model</a:t>
            </a:r>
            <a:r>
              <a:rPr sz="2800" spc="17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cannot</a:t>
            </a:r>
            <a:endParaRPr sz="2800" dirty="0">
              <a:latin typeface="Perpetua"/>
              <a:cs typeface="Perpetua"/>
            </a:endParaRPr>
          </a:p>
          <a:p>
            <a:pPr marL="598805">
              <a:lnSpc>
                <a:spcPts val="2280"/>
              </a:lnSpc>
            </a:pPr>
            <a:r>
              <a:rPr sz="2800" dirty="0">
                <a:latin typeface="Perpetua"/>
                <a:cs typeface="Perpetua"/>
              </a:rPr>
              <a:t>be </a:t>
            </a:r>
            <a:r>
              <a:rPr sz="2800" spc="-5" dirty="0">
                <a:latin typeface="Perpetua"/>
                <a:cs typeface="Perpetua"/>
              </a:rPr>
              <a:t>estimated under </a:t>
            </a:r>
            <a:r>
              <a:rPr sz="2800" spc="5" dirty="0">
                <a:latin typeface="Perpetua"/>
                <a:cs typeface="Perpetua"/>
              </a:rPr>
              <a:t>such</a:t>
            </a:r>
            <a:r>
              <a:rPr sz="2800" spc="-1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circumstances.</a:t>
            </a:r>
            <a:endParaRPr sz="2800" dirty="0">
              <a:latin typeface="Perpetua"/>
              <a:cs typeface="Perpetua"/>
            </a:endParaRPr>
          </a:p>
          <a:p>
            <a:pPr marL="325120" indent="-274320">
              <a:lnSpc>
                <a:spcPct val="100000"/>
              </a:lnSpc>
              <a:spcBef>
                <a:spcPts val="785"/>
              </a:spcBef>
              <a:buClr>
                <a:srgbClr val="4F81BC"/>
              </a:buClr>
              <a:buSzPct val="84210"/>
              <a:buFont typeface="Wingdings 2"/>
              <a:buChar char=""/>
              <a:tabLst>
                <a:tab pos="324485" algn="l"/>
                <a:tab pos="325120" algn="l"/>
              </a:tabLst>
            </a:pP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3915" y="267117"/>
            <a:ext cx="745617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Franklin Gothic Book"/>
                <a:cs typeface="Franklin Gothic Book"/>
              </a:rPr>
              <a:t>Degree </a:t>
            </a:r>
            <a:r>
              <a:rPr sz="3200" b="1" dirty="0">
                <a:latin typeface="Franklin Gothic Book"/>
                <a:cs typeface="Franklin Gothic Book"/>
              </a:rPr>
              <a:t>of </a:t>
            </a:r>
            <a:r>
              <a:rPr sz="3200" b="1" spc="-5" dirty="0">
                <a:latin typeface="Franklin Gothic Book"/>
                <a:cs typeface="Franklin Gothic Book"/>
              </a:rPr>
              <a:t>Multicollinearity </a:t>
            </a:r>
            <a:r>
              <a:rPr sz="3200" b="1" dirty="0">
                <a:latin typeface="Franklin Gothic Book"/>
                <a:cs typeface="Franklin Gothic Book"/>
              </a:rPr>
              <a:t>- </a:t>
            </a:r>
            <a:r>
              <a:rPr sz="3200" b="1" spc="-5" dirty="0">
                <a:latin typeface="Franklin Gothic Book"/>
                <a:cs typeface="Franklin Gothic Book"/>
              </a:rPr>
              <a:t>Estimation</a:t>
            </a:r>
            <a:endParaRPr sz="3200" b="1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490" y="1219200"/>
            <a:ext cx="8923020" cy="483375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25120" indent="-274320">
              <a:lnSpc>
                <a:spcPct val="100000"/>
              </a:lnSpc>
              <a:spcBef>
                <a:spcPts val="785"/>
              </a:spcBef>
              <a:buClr>
                <a:srgbClr val="4F81BC"/>
              </a:buClr>
              <a:buSzPct val="84210"/>
              <a:buFont typeface="Wingdings 2"/>
              <a:buChar char=""/>
              <a:tabLst>
                <a:tab pos="324485" algn="l"/>
                <a:tab pos="325120" algn="l"/>
              </a:tabLst>
            </a:pPr>
            <a:r>
              <a:rPr sz="2400" b="1" spc="-5" dirty="0">
                <a:latin typeface="Perpetua"/>
                <a:cs typeface="Perpetua"/>
              </a:rPr>
              <a:t>A high degree of</a:t>
            </a:r>
            <a:r>
              <a:rPr sz="2400" b="1" spc="45" dirty="0">
                <a:latin typeface="Perpetua"/>
                <a:cs typeface="Perpetua"/>
              </a:rPr>
              <a:t> </a:t>
            </a:r>
            <a:r>
              <a:rPr sz="2400" b="1" spc="-5" dirty="0">
                <a:latin typeface="Perpetua"/>
                <a:cs typeface="Perpetua"/>
              </a:rPr>
              <a:t>Multicollinearity</a:t>
            </a:r>
            <a:endParaRPr sz="2400" b="1" dirty="0">
              <a:latin typeface="Perpetua"/>
              <a:cs typeface="Perpetua"/>
            </a:endParaRPr>
          </a:p>
          <a:p>
            <a:pPr marL="598805" marR="107950" lvl="1" indent="-228600">
              <a:lnSpc>
                <a:spcPct val="88800"/>
              </a:lnSpc>
              <a:spcBef>
                <a:spcPts val="108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  <a:tab pos="6876415" algn="l"/>
              </a:tabLst>
            </a:pPr>
            <a:r>
              <a:rPr sz="2800" spc="-5" dirty="0">
                <a:latin typeface="Perpetua"/>
                <a:cs typeface="Perpetua"/>
              </a:rPr>
              <a:t>Estimation </a:t>
            </a:r>
            <a:r>
              <a:rPr sz="2800" spc="-10" dirty="0">
                <a:latin typeface="Perpetua"/>
                <a:cs typeface="Perpetua"/>
              </a:rPr>
              <a:t>possible….but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10" dirty="0">
                <a:latin typeface="Perpetua"/>
                <a:cs typeface="Perpetua"/>
              </a:rPr>
              <a:t>precision </a:t>
            </a:r>
            <a:r>
              <a:rPr sz="2800" spc="-5" dirty="0">
                <a:latin typeface="Perpetua"/>
                <a:cs typeface="Perpetua"/>
              </a:rPr>
              <a:t>of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estimates </a:t>
            </a:r>
            <a:r>
              <a:rPr sz="2800" spc="-10" dirty="0">
                <a:latin typeface="Perpetua"/>
                <a:cs typeface="Perpetua"/>
              </a:rPr>
              <a:t>are </a:t>
            </a:r>
            <a:r>
              <a:rPr sz="2800" spc="-5" dirty="0">
                <a:latin typeface="Perpetua"/>
                <a:cs typeface="Perpetua"/>
              </a:rPr>
              <a:t>poor </a:t>
            </a:r>
            <a:r>
              <a:rPr sz="2800" spc="1930" dirty="0">
                <a:latin typeface="Wingdings"/>
                <a:cs typeface="Wingdings"/>
              </a:rPr>
              <a:t>→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Perpetua"/>
                <a:cs typeface="Perpetua"/>
              </a:rPr>
              <a:t>standard </a:t>
            </a:r>
            <a:r>
              <a:rPr sz="2800" dirty="0">
                <a:latin typeface="Perpetua"/>
                <a:cs typeface="Perpetua"/>
              </a:rPr>
              <a:t>errors </a:t>
            </a:r>
            <a:r>
              <a:rPr sz="2800" spc="-350" dirty="0">
                <a:latin typeface="Perpetua"/>
                <a:cs typeface="Perpetua"/>
              </a:rPr>
              <a:t>are  </a:t>
            </a:r>
            <a:r>
              <a:rPr sz="2800" spc="-5" dirty="0">
                <a:latin typeface="Perpetua"/>
                <a:cs typeface="Perpetua"/>
              </a:rPr>
              <a:t>large </a:t>
            </a:r>
            <a:r>
              <a:rPr sz="2800" spc="380" dirty="0">
                <a:latin typeface="Perpetua"/>
                <a:cs typeface="Perpetua"/>
              </a:rPr>
              <a:t>----</a:t>
            </a:r>
            <a:r>
              <a:rPr sz="2800" spc="380" dirty="0">
                <a:latin typeface="Wingdings"/>
                <a:cs typeface="Wingdings"/>
              </a:rPr>
              <a:t>→</a:t>
            </a:r>
            <a:r>
              <a:rPr sz="2800" spc="3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Perpetua"/>
                <a:cs typeface="Perpetua"/>
              </a:rPr>
              <a:t>t-stats </a:t>
            </a:r>
            <a:r>
              <a:rPr sz="2800" spc="-15" dirty="0">
                <a:latin typeface="Perpetua"/>
                <a:cs typeface="Perpetua"/>
              </a:rPr>
              <a:t>are </a:t>
            </a:r>
            <a:r>
              <a:rPr sz="2800" spc="-5" dirty="0">
                <a:latin typeface="Perpetua"/>
                <a:cs typeface="Perpetua"/>
              </a:rPr>
              <a:t>smaller </a:t>
            </a:r>
            <a:r>
              <a:rPr sz="2800" spc="1925" dirty="0">
                <a:latin typeface="Wingdings"/>
                <a:cs typeface="Wingdings"/>
              </a:rPr>
              <a:t>→</a:t>
            </a:r>
            <a:r>
              <a:rPr sz="2800" spc="-3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Perpetua"/>
                <a:cs typeface="Perpetua"/>
              </a:rPr>
              <a:t>Unable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-5" dirty="0">
                <a:latin typeface="Perpetua"/>
                <a:cs typeface="Perpetua"/>
              </a:rPr>
              <a:t>reject null</a:t>
            </a:r>
            <a:r>
              <a:rPr sz="2800" spc="-10" dirty="0">
                <a:latin typeface="Perpetua"/>
                <a:cs typeface="Perpetua"/>
              </a:rPr>
              <a:t> hypotheses.	</a:t>
            </a:r>
            <a:r>
              <a:rPr sz="2800" spc="-35" dirty="0">
                <a:latin typeface="Perpetua"/>
                <a:cs typeface="Perpetua"/>
              </a:rPr>
              <a:t>However </a:t>
            </a:r>
            <a:r>
              <a:rPr sz="2800" spc="5" dirty="0">
                <a:latin typeface="Perpetua"/>
                <a:cs typeface="Perpetua"/>
              </a:rPr>
              <a:t>R</a:t>
            </a:r>
            <a:r>
              <a:rPr sz="2400" spc="7" baseline="25641" dirty="0">
                <a:latin typeface="Perpetua"/>
                <a:cs typeface="Perpetua"/>
              </a:rPr>
              <a:t>2 </a:t>
            </a:r>
            <a:r>
              <a:rPr sz="2800" spc="-5" dirty="0">
                <a:latin typeface="Perpetua"/>
                <a:cs typeface="Perpetua"/>
              </a:rPr>
              <a:t>tends </a:t>
            </a:r>
            <a:r>
              <a:rPr sz="2800" dirty="0">
                <a:latin typeface="Perpetua"/>
                <a:cs typeface="Perpetua"/>
              </a:rPr>
              <a:t>to be </a:t>
            </a:r>
            <a:r>
              <a:rPr sz="2800" spc="-5" dirty="0">
                <a:latin typeface="Perpetua"/>
                <a:cs typeface="Perpetua"/>
              </a:rPr>
              <a:t>high and </a:t>
            </a:r>
            <a:r>
              <a:rPr sz="2800" spc="-20" dirty="0">
                <a:latin typeface="Perpetua"/>
                <a:cs typeface="Perpetua"/>
              </a:rPr>
              <a:t>can’t </a:t>
            </a:r>
            <a:r>
              <a:rPr sz="2800" spc="-5" dirty="0">
                <a:latin typeface="Perpetua"/>
                <a:cs typeface="Perpetua"/>
              </a:rPr>
              <a:t>attribute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5" dirty="0">
                <a:latin typeface="Perpetua"/>
                <a:cs typeface="Perpetua"/>
              </a:rPr>
              <a:t>explanation </a:t>
            </a:r>
            <a:r>
              <a:rPr sz="2800" dirty="0">
                <a:latin typeface="Perpetua"/>
                <a:cs typeface="Perpetua"/>
              </a:rPr>
              <a:t>to </a:t>
            </a:r>
            <a:r>
              <a:rPr sz="2800" spc="-5" dirty="0">
                <a:latin typeface="Perpetua"/>
                <a:cs typeface="Perpetua"/>
              </a:rPr>
              <a:t>individual</a:t>
            </a:r>
            <a:r>
              <a:rPr sz="2800" spc="11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variables.</a:t>
            </a:r>
            <a:endParaRPr lang="en-US" sz="2800" spc="-10" dirty="0">
              <a:latin typeface="Perpetua"/>
              <a:cs typeface="Perpetua"/>
            </a:endParaRPr>
          </a:p>
          <a:p>
            <a:pPr marL="598805" marR="107950" lvl="1" indent="-228600">
              <a:lnSpc>
                <a:spcPct val="88800"/>
              </a:lnSpc>
              <a:spcBef>
                <a:spcPts val="108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  <a:tab pos="6876415" algn="l"/>
              </a:tabLst>
            </a:pPr>
            <a:endParaRPr sz="2800" dirty="0">
              <a:latin typeface="Perpetua"/>
              <a:cs typeface="Perpetua"/>
            </a:endParaRPr>
          </a:p>
          <a:p>
            <a:pPr marL="325120" indent="-274320">
              <a:lnSpc>
                <a:spcPct val="100000"/>
              </a:lnSpc>
              <a:spcBef>
                <a:spcPts val="710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324485" algn="l"/>
                <a:tab pos="325120" algn="l"/>
              </a:tabLst>
            </a:pPr>
            <a:r>
              <a:rPr sz="2400" b="1" spc="-5" dirty="0">
                <a:latin typeface="Perpetua"/>
                <a:cs typeface="Perpetua"/>
              </a:rPr>
              <a:t>Moderate </a:t>
            </a:r>
            <a:r>
              <a:rPr sz="2400" b="1" dirty="0">
                <a:latin typeface="Perpetua"/>
                <a:cs typeface="Perpetua"/>
              </a:rPr>
              <a:t>degree </a:t>
            </a:r>
            <a:r>
              <a:rPr sz="2400" b="1" spc="-5" dirty="0">
                <a:latin typeface="Perpetua"/>
                <a:cs typeface="Perpetua"/>
              </a:rPr>
              <a:t>of</a:t>
            </a:r>
            <a:r>
              <a:rPr sz="2400" b="1" spc="30" dirty="0">
                <a:latin typeface="Perpetua"/>
                <a:cs typeface="Perpetua"/>
              </a:rPr>
              <a:t> </a:t>
            </a:r>
            <a:r>
              <a:rPr sz="2400" b="1" dirty="0">
                <a:latin typeface="Perpetua"/>
                <a:cs typeface="Perpetua"/>
              </a:rPr>
              <a:t>Multicollinearity</a:t>
            </a:r>
            <a:endParaRPr sz="2800" b="1" dirty="0">
              <a:latin typeface="Perpetua"/>
              <a:cs typeface="Perpetua"/>
            </a:endParaRPr>
          </a:p>
          <a:p>
            <a:pPr marL="599440" lvl="1" indent="-228600">
              <a:lnSpc>
                <a:spcPct val="100000"/>
              </a:lnSpc>
              <a:spcBef>
                <a:spcPts val="775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99440" algn="l"/>
              </a:tabLst>
            </a:pPr>
            <a:r>
              <a:rPr sz="2800" spc="-5" dirty="0">
                <a:latin typeface="Perpetua"/>
                <a:cs typeface="Perpetua"/>
              </a:rPr>
              <a:t>Estimation of individual coefficients </a:t>
            </a:r>
            <a:r>
              <a:rPr sz="2800" dirty="0">
                <a:latin typeface="Perpetua"/>
                <a:cs typeface="Perpetua"/>
              </a:rPr>
              <a:t>is </a:t>
            </a:r>
            <a:r>
              <a:rPr sz="2800" spc="-10" dirty="0">
                <a:latin typeface="Perpetua"/>
                <a:cs typeface="Perpetua"/>
              </a:rPr>
              <a:t>possible </a:t>
            </a:r>
            <a:r>
              <a:rPr sz="2800" dirty="0">
                <a:latin typeface="Perpetua"/>
                <a:cs typeface="Perpetua"/>
              </a:rPr>
              <a:t>with </a:t>
            </a:r>
            <a:r>
              <a:rPr sz="2800" spc="-10" dirty="0">
                <a:latin typeface="Perpetua"/>
                <a:cs typeface="Perpetua"/>
              </a:rPr>
              <a:t>reasonable</a:t>
            </a:r>
            <a:r>
              <a:rPr sz="2800" spc="70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precision.</a:t>
            </a:r>
            <a:endParaRPr sz="2000" dirty="0">
              <a:latin typeface="Perpetua"/>
              <a:cs typeface="Perpetua"/>
            </a:endParaRPr>
          </a:p>
          <a:p>
            <a:pPr marL="645160">
              <a:lnSpc>
                <a:spcPct val="100000"/>
              </a:lnSpc>
              <a:spcBef>
                <a:spcPts val="1095"/>
              </a:spcBef>
            </a:pPr>
            <a:r>
              <a:rPr sz="1400" spc="-10" dirty="0">
                <a:solidFill>
                  <a:srgbClr val="B1C1DB"/>
                </a:solidFill>
                <a:latin typeface="Wingdings 2"/>
                <a:cs typeface="Wingdings 2"/>
              </a:rPr>
              <a:t></a:t>
            </a:r>
            <a:endParaRPr sz="1400" dirty="0">
              <a:latin typeface="Wingdings 2"/>
              <a:cs typeface="Wingdings 2"/>
            </a:endParaRPr>
          </a:p>
        </p:txBody>
      </p:sp>
    </p:spTree>
    <p:extLst>
      <p:ext uri="{BB962C8B-B14F-4D97-AF65-F5344CB8AC3E}">
        <p14:creationId xmlns:p14="http://schemas.microsoft.com/office/powerpoint/2010/main" val="172417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1942" y="304800"/>
            <a:ext cx="60001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latin typeface="Franklin Gothic Book"/>
                <a:cs typeface="Franklin Gothic Book"/>
              </a:rPr>
              <a:t>Multicollinearity </a:t>
            </a:r>
            <a:r>
              <a:rPr sz="2700" b="1" dirty="0">
                <a:latin typeface="Franklin Gothic Book"/>
                <a:cs typeface="Franklin Gothic Book"/>
              </a:rPr>
              <a:t>: Practical</a:t>
            </a:r>
            <a:r>
              <a:rPr sz="2700" b="1" spc="-25" dirty="0">
                <a:latin typeface="Franklin Gothic Book"/>
                <a:cs typeface="Franklin Gothic Book"/>
              </a:rPr>
              <a:t> </a:t>
            </a:r>
            <a:r>
              <a:rPr sz="2700" b="1" spc="-5" dirty="0">
                <a:latin typeface="Franklin Gothic Book"/>
                <a:cs typeface="Franklin Gothic Book"/>
              </a:rPr>
              <a:t>consequences</a:t>
            </a:r>
            <a:endParaRPr sz="2700" b="1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38" y="1368191"/>
            <a:ext cx="8785861" cy="298350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12420" indent="-274320">
              <a:lnSpc>
                <a:spcPct val="100000"/>
              </a:lnSpc>
              <a:spcBef>
                <a:spcPts val="70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11785" algn="l"/>
                <a:tab pos="312420" algn="l"/>
              </a:tabLst>
            </a:pPr>
            <a:r>
              <a:rPr sz="2800" spc="-5" dirty="0">
                <a:latin typeface="Perpetua"/>
                <a:cs typeface="Perpetua"/>
              </a:rPr>
              <a:t>Although unbiased, </a:t>
            </a:r>
            <a:r>
              <a:rPr sz="2800" dirty="0">
                <a:latin typeface="Perpetua"/>
                <a:cs typeface="Perpetua"/>
              </a:rPr>
              <a:t>OLS </a:t>
            </a:r>
            <a:r>
              <a:rPr sz="2800" spc="-5" dirty="0">
                <a:latin typeface="Perpetua"/>
                <a:cs typeface="Perpetua"/>
              </a:rPr>
              <a:t>estimates </a:t>
            </a:r>
            <a:r>
              <a:rPr sz="2800" spc="-25" dirty="0">
                <a:latin typeface="Perpetua"/>
                <a:cs typeface="Perpetua"/>
              </a:rPr>
              <a:t>have </a:t>
            </a:r>
            <a:r>
              <a:rPr sz="2800" spc="-5" dirty="0">
                <a:latin typeface="Perpetua"/>
                <a:cs typeface="Perpetua"/>
              </a:rPr>
              <a:t>high</a:t>
            </a:r>
            <a:r>
              <a:rPr sz="2800" spc="-9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variances</a:t>
            </a:r>
          </a:p>
          <a:p>
            <a:pPr marL="3124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11785" algn="l"/>
                <a:tab pos="312420" algn="l"/>
              </a:tabLst>
            </a:pPr>
            <a:r>
              <a:rPr sz="2800" spc="-5" dirty="0">
                <a:latin typeface="Perpetua"/>
                <a:cs typeface="Perpetua"/>
              </a:rPr>
              <a:t>confidence </a:t>
            </a:r>
            <a:r>
              <a:rPr sz="2800" dirty="0">
                <a:latin typeface="Perpetua"/>
                <a:cs typeface="Perpetua"/>
              </a:rPr>
              <a:t>intervals </a:t>
            </a:r>
            <a:r>
              <a:rPr sz="2800" spc="-15" dirty="0">
                <a:latin typeface="Perpetua"/>
                <a:cs typeface="Perpetua"/>
              </a:rPr>
              <a:t>are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wider</a:t>
            </a:r>
            <a:endParaRPr sz="2800" dirty="0">
              <a:latin typeface="Perpetua"/>
              <a:cs typeface="Perpetua"/>
            </a:endParaRPr>
          </a:p>
          <a:p>
            <a:pPr marL="3124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11785" algn="l"/>
                <a:tab pos="312420" algn="l"/>
              </a:tabLst>
            </a:pPr>
            <a:r>
              <a:rPr sz="2800" dirty="0">
                <a:latin typeface="Perpetua"/>
                <a:cs typeface="Perpetua"/>
              </a:rPr>
              <a:t>t </a:t>
            </a:r>
            <a:r>
              <a:rPr sz="2800" spc="-10" dirty="0">
                <a:latin typeface="Perpetua"/>
                <a:cs typeface="Perpetua"/>
              </a:rPr>
              <a:t>ratios </a:t>
            </a:r>
            <a:r>
              <a:rPr sz="2800" dirty="0">
                <a:latin typeface="Perpetua"/>
                <a:cs typeface="Perpetua"/>
              </a:rPr>
              <a:t>tend to be</a:t>
            </a:r>
            <a:r>
              <a:rPr sz="2800" spc="-4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insignificant</a:t>
            </a:r>
            <a:endParaRPr sz="2800" dirty="0">
              <a:latin typeface="Perpetua"/>
              <a:cs typeface="Perpetua"/>
            </a:endParaRPr>
          </a:p>
          <a:p>
            <a:pPr marL="312420" indent="-274320">
              <a:lnSpc>
                <a:spcPct val="100000"/>
              </a:lnSpc>
              <a:spcBef>
                <a:spcPts val="60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11785" algn="l"/>
                <a:tab pos="312420" algn="l"/>
              </a:tabLst>
            </a:pPr>
            <a:r>
              <a:rPr sz="2800" spc="-10" dirty="0">
                <a:latin typeface="Perpetua"/>
                <a:cs typeface="Perpetua"/>
              </a:rPr>
              <a:t>Even </a:t>
            </a:r>
            <a:r>
              <a:rPr sz="2800" dirty="0">
                <a:latin typeface="Perpetua"/>
                <a:cs typeface="Perpetua"/>
              </a:rPr>
              <a:t>though </a:t>
            </a:r>
            <a:r>
              <a:rPr sz="2800" spc="-60" dirty="0">
                <a:latin typeface="Perpetua"/>
                <a:cs typeface="Perpetua"/>
              </a:rPr>
              <a:t>t’s </a:t>
            </a:r>
            <a:r>
              <a:rPr sz="2800" spc="-15" dirty="0">
                <a:latin typeface="Perpetua"/>
                <a:cs typeface="Perpetua"/>
              </a:rPr>
              <a:t>are </a:t>
            </a:r>
            <a:r>
              <a:rPr sz="2800" spc="-80" dirty="0">
                <a:latin typeface="Perpetua"/>
                <a:cs typeface="Perpetua"/>
              </a:rPr>
              <a:t>low, </a:t>
            </a:r>
            <a:r>
              <a:rPr sz="2800" spc="10" dirty="0">
                <a:latin typeface="Perpetua"/>
                <a:cs typeface="Perpetua"/>
              </a:rPr>
              <a:t>R</a:t>
            </a:r>
            <a:r>
              <a:rPr sz="2400" spc="15" baseline="25641" dirty="0">
                <a:latin typeface="Perpetua"/>
                <a:cs typeface="Perpetua"/>
              </a:rPr>
              <a:t>2 </a:t>
            </a:r>
            <a:r>
              <a:rPr sz="2800" dirty="0">
                <a:latin typeface="Perpetua"/>
                <a:cs typeface="Perpetua"/>
              </a:rPr>
              <a:t>is often quite</a:t>
            </a:r>
            <a:r>
              <a:rPr sz="2800" spc="-1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high</a:t>
            </a:r>
            <a:endParaRPr sz="2800" dirty="0">
              <a:latin typeface="Perpetua"/>
              <a:cs typeface="Perpetua"/>
            </a:endParaRPr>
          </a:p>
          <a:p>
            <a:pPr marL="312420" indent="-274320">
              <a:lnSpc>
                <a:spcPct val="100000"/>
              </a:lnSpc>
              <a:spcBef>
                <a:spcPts val="60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11785" algn="l"/>
                <a:tab pos="312420" algn="l"/>
              </a:tabLst>
            </a:pPr>
            <a:r>
              <a:rPr sz="2800" dirty="0">
                <a:latin typeface="Perpetua"/>
                <a:cs typeface="Perpetua"/>
              </a:rPr>
              <a:t>Small changes in the </a:t>
            </a:r>
            <a:r>
              <a:rPr sz="2800" spc="-5" dirty="0">
                <a:latin typeface="Perpetua"/>
                <a:cs typeface="Perpetua"/>
              </a:rPr>
              <a:t>sample </a:t>
            </a:r>
            <a:r>
              <a:rPr sz="2800" dirty="0">
                <a:latin typeface="Perpetua"/>
                <a:cs typeface="Perpetua"/>
              </a:rPr>
              <a:t>can </a:t>
            </a:r>
            <a:r>
              <a:rPr sz="2800" spc="-5" dirty="0">
                <a:latin typeface="Perpetua"/>
                <a:cs typeface="Perpetua"/>
              </a:rPr>
              <a:t>cause </a:t>
            </a:r>
            <a:r>
              <a:rPr sz="2800" dirty="0">
                <a:latin typeface="Perpetua"/>
                <a:cs typeface="Perpetua"/>
              </a:rPr>
              <a:t>big changes in the </a:t>
            </a:r>
            <a:r>
              <a:rPr sz="2800" spc="-5" dirty="0">
                <a:latin typeface="Perpetua"/>
                <a:cs typeface="Perpetua"/>
              </a:rPr>
              <a:t>estimated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parameters</a:t>
            </a:r>
            <a:r>
              <a:rPr sz="2000" spc="-5" dirty="0">
                <a:latin typeface="Perpetua"/>
                <a:cs typeface="Perpetua"/>
              </a:rPr>
              <a:t>.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479353"/>
            <a:ext cx="47815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Franklin Gothic Book"/>
                <a:cs typeface="Franklin Gothic Book"/>
              </a:rPr>
              <a:t>Remedies </a:t>
            </a:r>
            <a:r>
              <a:rPr sz="3000" b="1" spc="-25" dirty="0">
                <a:latin typeface="Franklin Gothic Book"/>
                <a:cs typeface="Franklin Gothic Book"/>
              </a:rPr>
              <a:t>for</a:t>
            </a:r>
            <a:r>
              <a:rPr sz="3000" b="1" spc="5" dirty="0">
                <a:latin typeface="Franklin Gothic Book"/>
                <a:cs typeface="Franklin Gothic Book"/>
              </a:rPr>
              <a:t> </a:t>
            </a:r>
            <a:r>
              <a:rPr sz="3000" b="1" spc="-10" dirty="0">
                <a:latin typeface="Franklin Gothic Book"/>
                <a:cs typeface="Franklin Gothic Book"/>
              </a:rPr>
              <a:t>Multicollinearity</a:t>
            </a:r>
            <a:endParaRPr sz="3000" b="1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980" y="1754250"/>
            <a:ext cx="7830820" cy="194091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spc="-5" dirty="0">
                <a:latin typeface="Perpetua"/>
                <a:cs typeface="Perpetua"/>
              </a:rPr>
              <a:t>Dropping </a:t>
            </a:r>
            <a:r>
              <a:rPr sz="2800" dirty="0">
                <a:latin typeface="Perpetua"/>
                <a:cs typeface="Perpetua"/>
              </a:rPr>
              <a:t>the </a:t>
            </a:r>
            <a:r>
              <a:rPr sz="2800" spc="-10" dirty="0">
                <a:latin typeface="Perpetua"/>
                <a:cs typeface="Perpetua"/>
              </a:rPr>
              <a:t>‘problematic’</a:t>
            </a:r>
            <a:r>
              <a:rPr sz="2800" spc="-36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variables</a:t>
            </a:r>
            <a:endParaRPr sz="2800" dirty="0">
              <a:latin typeface="Perpetua"/>
              <a:cs typeface="Perpetua"/>
            </a:endParaRPr>
          </a:p>
          <a:p>
            <a:pPr marL="241300" indent="-228600">
              <a:lnSpc>
                <a:spcPct val="100000"/>
              </a:lnSpc>
              <a:spcBef>
                <a:spcPts val="3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dirty="0">
                <a:latin typeface="Perpetua"/>
                <a:cs typeface="Perpetua"/>
              </a:rPr>
              <a:t>combining </a:t>
            </a:r>
            <a:r>
              <a:rPr sz="2800" spc="-5" dirty="0">
                <a:latin typeface="Perpetua"/>
                <a:cs typeface="Perpetua"/>
              </a:rPr>
              <a:t>cross </a:t>
            </a:r>
            <a:r>
              <a:rPr sz="2800" dirty="0">
                <a:latin typeface="Perpetua"/>
                <a:cs typeface="Perpetua"/>
              </a:rPr>
              <a:t>section and </a:t>
            </a:r>
            <a:r>
              <a:rPr sz="2800" spc="-5" dirty="0">
                <a:latin typeface="Perpetua"/>
                <a:cs typeface="Perpetua"/>
              </a:rPr>
              <a:t>time </a:t>
            </a:r>
            <a:r>
              <a:rPr sz="2800" spc="5" dirty="0">
                <a:latin typeface="Perpetua"/>
                <a:cs typeface="Perpetua"/>
              </a:rPr>
              <a:t>series</a:t>
            </a:r>
            <a:r>
              <a:rPr sz="2800" spc="-6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data</a:t>
            </a:r>
            <a:endParaRPr sz="2800" dirty="0">
              <a:latin typeface="Perpetua"/>
              <a:cs typeface="Perpetua"/>
            </a:endParaRPr>
          </a:p>
          <a:p>
            <a:pPr marL="241300" indent="-228600">
              <a:lnSpc>
                <a:spcPct val="100000"/>
              </a:lnSpc>
              <a:spcBef>
                <a:spcPts val="39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dirty="0">
                <a:latin typeface="Perpetua"/>
                <a:cs typeface="Perpetua"/>
              </a:rPr>
              <a:t>A </a:t>
            </a:r>
            <a:r>
              <a:rPr sz="2800" spc="15" dirty="0">
                <a:latin typeface="Perpetua"/>
                <a:cs typeface="Perpetua"/>
              </a:rPr>
              <a:t>priori</a:t>
            </a:r>
            <a:r>
              <a:rPr sz="2800" spc="-35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information</a:t>
            </a:r>
            <a:r>
              <a:rPr lang="en-US" sz="2800" spc="5" dirty="0">
                <a:latin typeface="Perpetua"/>
                <a:cs typeface="Perpetua"/>
              </a:rPr>
              <a:t> – domain.</a:t>
            </a:r>
            <a:endParaRPr sz="2800" dirty="0">
              <a:latin typeface="Perpetua"/>
              <a:cs typeface="Perpetua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spc="5" dirty="0">
                <a:latin typeface="Perpetua"/>
                <a:cs typeface="Perpetua"/>
              </a:rPr>
              <a:t>transforming </a:t>
            </a:r>
            <a:r>
              <a:rPr sz="2800" spc="-5" dirty="0">
                <a:latin typeface="Perpetua"/>
                <a:cs typeface="Perpetua"/>
              </a:rPr>
              <a:t>variables (trend </a:t>
            </a:r>
            <a:r>
              <a:rPr sz="2800" spc="-10" dirty="0">
                <a:latin typeface="Perpetua"/>
                <a:cs typeface="Perpetua"/>
              </a:rPr>
              <a:t>deviations </a:t>
            </a:r>
            <a:r>
              <a:rPr sz="2800" dirty="0">
                <a:latin typeface="Perpetua"/>
                <a:cs typeface="Perpetua"/>
              </a:rPr>
              <a:t>&amp; </a:t>
            </a:r>
            <a:r>
              <a:rPr sz="2800" spc="10" dirty="0">
                <a:latin typeface="Perpetua"/>
                <a:cs typeface="Perpetua"/>
              </a:rPr>
              <a:t>first</a:t>
            </a:r>
            <a:r>
              <a:rPr sz="2800" spc="-2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differences)</a:t>
            </a:r>
            <a:endParaRPr sz="2800" dirty="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980" y="4290046"/>
            <a:ext cx="8059420" cy="1847301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4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dirty="0">
                <a:latin typeface="Perpetua"/>
                <a:cs typeface="Perpetua"/>
              </a:rPr>
              <a:t>Adding </a:t>
            </a:r>
            <a:r>
              <a:rPr sz="2800" spc="-10" dirty="0">
                <a:latin typeface="Perpetua"/>
                <a:cs typeface="Perpetua"/>
              </a:rPr>
              <a:t>more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data</a:t>
            </a:r>
            <a:endParaRPr sz="2800" dirty="0">
              <a:latin typeface="Perpetua"/>
              <a:cs typeface="Perpetua"/>
            </a:endParaRPr>
          </a:p>
          <a:p>
            <a:pPr marL="515620" lvl="1" indent="-229235">
              <a:lnSpc>
                <a:spcPct val="100000"/>
              </a:lnSpc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516255" algn="l"/>
              </a:tabLst>
            </a:pPr>
            <a:r>
              <a:rPr sz="2400" spc="-5" dirty="0">
                <a:latin typeface="Perpetua"/>
                <a:cs typeface="Perpetua"/>
              </a:rPr>
              <a:t>But not </a:t>
            </a:r>
            <a:r>
              <a:rPr sz="2400" dirty="0">
                <a:latin typeface="Perpetua"/>
                <a:cs typeface="Perpetua"/>
              </a:rPr>
              <a:t>easy </a:t>
            </a:r>
            <a:r>
              <a:rPr sz="2400" spc="-25" dirty="0">
                <a:latin typeface="Perpetua"/>
                <a:cs typeface="Perpetua"/>
              </a:rPr>
              <a:t>always </a:t>
            </a:r>
            <a:r>
              <a:rPr sz="2400" dirty="0">
                <a:latin typeface="Perpetua"/>
                <a:cs typeface="Perpetua"/>
              </a:rPr>
              <a:t>to get</a:t>
            </a:r>
            <a:r>
              <a:rPr sz="2400" spc="2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more</a:t>
            </a:r>
            <a:endParaRPr sz="2400" dirty="0">
              <a:latin typeface="Perpetua"/>
              <a:cs typeface="Perpetua"/>
            </a:endParaRPr>
          </a:p>
          <a:p>
            <a:pPr marL="241300" indent="-228600">
              <a:lnSpc>
                <a:spcPct val="100000"/>
              </a:lnSpc>
              <a:spcBef>
                <a:spcPts val="34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241300" algn="l"/>
              </a:tabLst>
            </a:pPr>
            <a:r>
              <a:rPr sz="2800" dirty="0">
                <a:latin typeface="Perpetua"/>
                <a:cs typeface="Perpetua"/>
              </a:rPr>
              <a:t>Using</a:t>
            </a:r>
            <a:r>
              <a:rPr sz="2800" spc="-2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fancy</a:t>
            </a:r>
            <a:r>
              <a:rPr sz="2800" spc="-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methods</a:t>
            </a:r>
            <a:r>
              <a:rPr sz="2800" spc="-10" dirty="0">
                <a:latin typeface="Perpetua"/>
                <a:cs typeface="Perpetua"/>
              </a:rPr>
              <a:t> like</a:t>
            </a:r>
            <a:r>
              <a:rPr sz="2800" spc="-114" dirty="0">
                <a:latin typeface="Perpetua"/>
                <a:cs typeface="Perpetua"/>
              </a:rPr>
              <a:t> </a:t>
            </a:r>
            <a:r>
              <a:rPr sz="2800" spc="10" dirty="0">
                <a:latin typeface="Perpetua"/>
                <a:cs typeface="Perpetua"/>
              </a:rPr>
              <a:t>“ridge</a:t>
            </a:r>
            <a:r>
              <a:rPr sz="2800" spc="-2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regression”</a:t>
            </a:r>
            <a:r>
              <a:rPr sz="2800" spc="-114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/</a:t>
            </a:r>
            <a:r>
              <a:rPr sz="2800" spc="-95" dirty="0">
                <a:latin typeface="Perpetua"/>
                <a:cs typeface="Perpetua"/>
              </a:rPr>
              <a:t> </a:t>
            </a:r>
            <a:r>
              <a:rPr sz="2800" spc="5" dirty="0">
                <a:latin typeface="Perpetua"/>
                <a:cs typeface="Perpetua"/>
              </a:rPr>
              <a:t>“Principal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Components”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39" y="115011"/>
            <a:ext cx="778573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1.The following model for stock returns is estimated but you think</a:t>
            </a:r>
            <a:r>
              <a:rPr lang="en-IN" dirty="0"/>
              <a:t> </a:t>
            </a:r>
            <a:r>
              <a:rPr lang="en-US" sz="1800" dirty="0">
                <a:latin typeface="Arial"/>
                <a:cs typeface="Arial"/>
              </a:rPr>
              <a:t>may be a problem</a:t>
            </a:r>
            <a:r>
              <a:rPr lang="en-US" sz="1800" spc="-50" dirty="0">
                <a:latin typeface="Arial"/>
                <a:cs typeface="Arial"/>
              </a:rPr>
              <a:t> </a:t>
            </a:r>
            <a:r>
              <a:rPr lang="en-US" sz="1800" dirty="0">
                <a:latin typeface="Arial"/>
                <a:cs typeface="Arial"/>
              </a:rPr>
              <a:t>with</a:t>
            </a:r>
            <a:r>
              <a:rPr lang="en-US" sz="1800" spc="5" dirty="0">
                <a:latin typeface="Arial"/>
                <a:cs typeface="Arial"/>
              </a:rPr>
              <a:t> </a:t>
            </a:r>
            <a:r>
              <a:rPr lang="en-US" sz="1800" spc="-5" dirty="0">
                <a:latin typeface="Arial"/>
                <a:cs typeface="Arial"/>
              </a:rPr>
              <a:t>it.</a:t>
            </a:r>
            <a:r>
              <a:rPr dirty="0"/>
              <a:t> that</a:t>
            </a:r>
            <a:r>
              <a:rPr spc="-229" dirty="0"/>
              <a:t> </a:t>
            </a:r>
            <a:r>
              <a:rPr dirty="0"/>
              <a:t>there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744" y="418338"/>
            <a:ext cx="86385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5"/>
              </a:spcBef>
              <a:tabLst>
                <a:tab pos="3078480" algn="l"/>
              </a:tabLst>
            </a:pPr>
            <a:r>
              <a:rPr sz="2000" spc="-5" dirty="0">
                <a:latin typeface="Arial"/>
                <a:cs typeface="Arial"/>
              </a:rPr>
              <a:t>	</a:t>
            </a:r>
            <a:endParaRPr lang="en-IN" sz="2000" spc="-5" dirty="0">
              <a:latin typeface="Arial"/>
              <a:cs typeface="Arial"/>
            </a:endParaRPr>
          </a:p>
          <a:p>
            <a:pPr marL="50800" marR="43180">
              <a:lnSpc>
                <a:spcPct val="100000"/>
              </a:lnSpc>
              <a:spcBef>
                <a:spcPts val="105"/>
              </a:spcBef>
              <a:tabLst>
                <a:tab pos="3078480" algn="l"/>
              </a:tabLst>
            </a:pPr>
            <a:r>
              <a:rPr sz="2000" dirty="0">
                <a:latin typeface="Arial"/>
                <a:cs typeface="Arial"/>
              </a:rPr>
              <a:t>By calculating the t-ratios, and considering their  significance and by looking at the value of </a:t>
            </a:r>
            <a:r>
              <a:rPr sz="2000" spc="15" dirty="0">
                <a:latin typeface="Arial"/>
                <a:cs typeface="Arial"/>
              </a:rPr>
              <a:t>R</a:t>
            </a:r>
            <a:r>
              <a:rPr sz="1950" spc="22" baseline="25641" dirty="0">
                <a:latin typeface="Arial"/>
                <a:cs typeface="Arial"/>
              </a:rPr>
              <a:t>2 </a:t>
            </a:r>
            <a:r>
              <a:rPr sz="2000" dirty="0">
                <a:latin typeface="Arial"/>
                <a:cs typeface="Arial"/>
              </a:rPr>
              <a:t>or otherwise, suggest what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  problem might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39" y="1561591"/>
            <a:ext cx="340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000" spc="15" baseline="-16666" dirty="0">
                <a:latin typeface="Arial"/>
                <a:cs typeface="Arial"/>
              </a:rPr>
              <a:t>R</a:t>
            </a:r>
            <a:r>
              <a:rPr sz="1300" spc="10" dirty="0">
                <a:latin typeface="Arial"/>
                <a:cs typeface="Arial"/>
              </a:rPr>
              <a:t>^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343" y="1797811"/>
            <a:ext cx="7302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5" dirty="0"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340" y="1637792"/>
            <a:ext cx="66909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612515" algn="l"/>
              </a:tabLst>
            </a:pPr>
            <a:r>
              <a:rPr sz="2000" dirty="0">
                <a:latin typeface="Arial"/>
                <a:cs typeface="Arial"/>
              </a:rPr>
              <a:t>= 0.638 + 0.402 X –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0.891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	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1950" spc="7" baseline="25641" dirty="0">
                <a:latin typeface="Arial"/>
                <a:cs typeface="Arial"/>
              </a:rPr>
              <a:t>2</a:t>
            </a:r>
            <a:r>
              <a:rPr sz="2000" spc="5" dirty="0">
                <a:latin typeface="Arial"/>
                <a:cs typeface="Arial"/>
              </a:rPr>
              <a:t>=0.96; </a:t>
            </a:r>
            <a:r>
              <a:rPr sz="2000" dirty="0">
                <a:latin typeface="Arial"/>
                <a:cs typeface="Arial"/>
              </a:rPr>
              <a:t>Adjusted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1950" spc="7" baseline="25641" dirty="0">
                <a:latin typeface="Arial"/>
                <a:cs typeface="Arial"/>
              </a:rPr>
              <a:t>2</a:t>
            </a:r>
            <a:r>
              <a:rPr sz="2000" spc="5" dirty="0">
                <a:latin typeface="Arial"/>
                <a:cs typeface="Arial"/>
              </a:rPr>
              <a:t>=0.89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727" y="1797811"/>
            <a:ext cx="3171190" cy="4762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41170">
              <a:lnSpc>
                <a:spcPts val="1335"/>
              </a:lnSpc>
              <a:spcBef>
                <a:spcPts val="130"/>
              </a:spcBef>
              <a:tabLst>
                <a:tab pos="2921000" algn="l"/>
              </a:tabLst>
            </a:pPr>
            <a:r>
              <a:rPr sz="1300" spc="15" dirty="0">
                <a:latin typeface="Arial"/>
                <a:cs typeface="Arial"/>
              </a:rPr>
              <a:t>2	3</a:t>
            </a:r>
            <a:r>
              <a:rPr sz="1300" spc="305" dirty="0">
                <a:latin typeface="Arial"/>
                <a:cs typeface="Arial"/>
              </a:rPr>
              <a:t> </a:t>
            </a:r>
            <a:r>
              <a:rPr sz="1300" spc="5" dirty="0">
                <a:latin typeface="Arial"/>
                <a:cs typeface="Arial"/>
              </a:rPr>
              <a:t>;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ts val="2175"/>
              </a:lnSpc>
              <a:tabLst>
                <a:tab pos="956944" algn="l"/>
                <a:tab pos="2041525" algn="l"/>
              </a:tabLst>
            </a:pPr>
            <a:r>
              <a:rPr sz="2000" dirty="0">
                <a:latin typeface="Arial"/>
                <a:cs typeface="Arial"/>
              </a:rPr>
              <a:t>(0.436)	(0.291)	(0.763)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3124" y="3151540"/>
            <a:ext cx="6348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How might you go about solving the perceived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problem?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Words>3103</Words>
  <Application>Microsoft Office PowerPoint</Application>
  <PresentationFormat>On-screen Show (4:3)</PresentationFormat>
  <Paragraphs>424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Quick Recap</vt:lpstr>
      <vt:lpstr>                                               Agenda for today</vt:lpstr>
      <vt:lpstr>Empirical Questions…</vt:lpstr>
      <vt:lpstr>To answer such questions / issues, first we need data…</vt:lpstr>
      <vt:lpstr>Understanding p-values</vt:lpstr>
      <vt:lpstr>Why Regression?</vt:lpstr>
      <vt:lpstr>Why Regression?</vt:lpstr>
      <vt:lpstr>Simple Regression Model</vt:lpstr>
      <vt:lpstr>Example</vt:lpstr>
      <vt:lpstr>Regression versus Correlation</vt:lpstr>
      <vt:lpstr>Specification of Regression</vt:lpstr>
      <vt:lpstr>Regression – Finance applications</vt:lpstr>
      <vt:lpstr>Regression – Hedging…</vt:lpstr>
      <vt:lpstr>Regression</vt:lpstr>
      <vt:lpstr> Assumptions of Regression model </vt:lpstr>
      <vt:lpstr>Assumptions</vt:lpstr>
      <vt:lpstr>Assumption 1</vt:lpstr>
      <vt:lpstr>Assumption 2</vt:lpstr>
      <vt:lpstr>Assumption 3</vt:lpstr>
      <vt:lpstr>Assumption 4</vt:lpstr>
      <vt:lpstr>Assumption 5</vt:lpstr>
      <vt:lpstr>How do we interpret the estimated coefficients?</vt:lpstr>
      <vt:lpstr>Regression Parameters in Venn diagram The slope ˆ2 is interpreted as the factor by whichY changes if X2 changes by  one unit after taking out the impact of other independent variables.</vt:lpstr>
      <vt:lpstr>Example</vt:lpstr>
      <vt:lpstr>PowerPoint Presentation</vt:lpstr>
      <vt:lpstr>PowerPoint Presentation</vt:lpstr>
      <vt:lpstr>PowerPoint Presentation</vt:lpstr>
      <vt:lpstr>R^  = 0.080 + 0.801 S + 0.321 MB + 0.164 PE – 0.084 BETA</vt:lpstr>
      <vt:lpstr>Quick Recap</vt:lpstr>
      <vt:lpstr>Goodness of Fit – Model selection criteria</vt:lpstr>
      <vt:lpstr>Explanatory Power of Regression</vt:lpstr>
      <vt:lpstr>Explanatory Power of Regression</vt:lpstr>
      <vt:lpstr>Explanatory Power of Regression</vt:lpstr>
      <vt:lpstr>Problems with R-squared as a goodness of fit measure</vt:lpstr>
      <vt:lpstr>PowerPoint Presentation</vt:lpstr>
      <vt:lpstr>PowerPoint Presentation</vt:lpstr>
      <vt:lpstr>OMISSION OF A RELEVANT VARIABLE</vt:lpstr>
      <vt:lpstr>PowerPoint Presentation</vt:lpstr>
      <vt:lpstr>Degree of Multicollinearity - Estimation</vt:lpstr>
      <vt:lpstr>Degree of Multicollinearity - Estimation</vt:lpstr>
      <vt:lpstr>Multicollinearity : Practical consequences</vt:lpstr>
      <vt:lpstr>Remedies for Multicollinearity</vt:lpstr>
      <vt:lpstr>1.The following model for stock returns is estimated but you think may be a problem with it. that there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 Kiran Kumar</dc:creator>
  <cp:lastModifiedBy>Sam Mallick</cp:lastModifiedBy>
  <cp:revision>24</cp:revision>
  <dcterms:created xsi:type="dcterms:W3CDTF">2022-01-20T06:24:54Z</dcterms:created>
  <dcterms:modified xsi:type="dcterms:W3CDTF">2024-09-08T07:15:36Z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2022-01-20T00:00:00Z</vt:filetime>
  </property>
</Properties>
</file>