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8"/>
  </p:notesMasterIdLst>
  <p:sldIdLst>
    <p:sldId id="258" r:id="rId2"/>
    <p:sldId id="484" r:id="rId3"/>
    <p:sldId id="257" r:id="rId4"/>
    <p:sldId id="485" r:id="rId5"/>
    <p:sldId id="259" r:id="rId6"/>
    <p:sldId id="260" r:id="rId7"/>
    <p:sldId id="261" r:id="rId8"/>
    <p:sldId id="486" r:id="rId9"/>
    <p:sldId id="262" r:id="rId10"/>
    <p:sldId id="263" r:id="rId11"/>
    <p:sldId id="264" r:id="rId12"/>
    <p:sldId id="265" r:id="rId13"/>
    <p:sldId id="266" r:id="rId14"/>
    <p:sldId id="267" r:id="rId15"/>
    <p:sldId id="487" r:id="rId16"/>
    <p:sldId id="269" r:id="rId17"/>
    <p:sldId id="490" r:id="rId18"/>
    <p:sldId id="472" r:id="rId19"/>
    <p:sldId id="270" r:id="rId20"/>
    <p:sldId id="272" r:id="rId21"/>
    <p:sldId id="291" r:id="rId22"/>
    <p:sldId id="273" r:id="rId23"/>
    <p:sldId id="497" r:id="rId24"/>
    <p:sldId id="292" r:id="rId25"/>
    <p:sldId id="293" r:id="rId26"/>
    <p:sldId id="480" r:id="rId27"/>
    <p:sldId id="470" r:id="rId28"/>
    <p:sldId id="498" r:id="rId29"/>
    <p:sldId id="297" r:id="rId30"/>
    <p:sldId id="489" r:id="rId31"/>
    <p:sldId id="493" r:id="rId32"/>
    <p:sldId id="276" r:id="rId33"/>
    <p:sldId id="288" r:id="rId34"/>
    <p:sldId id="473" r:id="rId35"/>
    <p:sldId id="499" r:id="rId36"/>
    <p:sldId id="299"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24" autoAdjust="0"/>
    <p:restoredTop sz="94666" autoAdjust="0"/>
  </p:normalViewPr>
  <p:slideViewPr>
    <p:cSldViewPr snapToGrid="0">
      <p:cViewPr varScale="1">
        <p:scale>
          <a:sx n="102" d="100"/>
          <a:sy n="102" d="100"/>
        </p:scale>
        <p:origin x="1088" y="184"/>
      </p:cViewPr>
      <p:guideLst>
        <p:guide orient="horz" pos="2160"/>
        <p:guide pos="3840"/>
      </p:guideLst>
    </p:cSldViewPr>
  </p:slideViewPr>
  <p:outlineViewPr>
    <p:cViewPr>
      <p:scale>
        <a:sx n="33" d="100"/>
        <a:sy n="33" d="100"/>
      </p:scale>
      <p:origin x="60" y="2173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1ED568-A46C-4D96-B0BF-576EFF0888F8}" type="doc">
      <dgm:prSet loTypeId="urn:microsoft.com/office/officeart/2005/8/layout/arrow1" loCatId="process" qsTypeId="urn:microsoft.com/office/officeart/2005/8/quickstyle/simple1#1" qsCatId="simple" csTypeId="urn:microsoft.com/office/officeart/2005/8/colors/accent1_2#2" csCatId="accent1" phldr="1"/>
      <dgm:spPr/>
      <dgm:t>
        <a:bodyPr/>
        <a:lstStyle/>
        <a:p>
          <a:endParaRPr lang="en-US"/>
        </a:p>
      </dgm:t>
    </dgm:pt>
    <dgm:pt modelId="{ECF38342-E54B-4681-9597-1FFAAADA9B4E}">
      <dgm:prSet phldrT="[Text]" custT="1"/>
      <dgm:spPr>
        <a:solidFill>
          <a:schemeClr val="accent2">
            <a:lumMod val="50000"/>
          </a:schemeClr>
        </a:solidFill>
        <a:ln>
          <a:solidFill>
            <a:schemeClr val="accent4">
              <a:lumMod val="10000"/>
            </a:schemeClr>
          </a:solidFill>
        </a:ln>
        <a:effectLst>
          <a:outerShdw blurRad="50800" dist="76200" dir="8100000" algn="tr" rotWithShape="0">
            <a:prstClr val="black">
              <a:alpha val="40000"/>
            </a:prstClr>
          </a:outerShdw>
        </a:effectLst>
      </dgm:spPr>
      <dgm:t>
        <a:bodyPr/>
        <a:lstStyle/>
        <a:p>
          <a:r>
            <a:rPr lang="en-US" sz="2800" dirty="0">
              <a:latin typeface="Times New Roman" pitchFamily="18" charset="0"/>
              <a:cs typeface="Times New Roman" pitchFamily="18" charset="0"/>
            </a:rPr>
            <a:t>Theory X</a:t>
          </a:r>
        </a:p>
      </dgm:t>
    </dgm:pt>
    <dgm:pt modelId="{4084DDB0-8606-4B69-896C-5B3AB7DF73C5}" type="parTrans" cxnId="{ED1F981B-8236-4F8A-9376-3B59BE2ADF14}">
      <dgm:prSet/>
      <dgm:spPr/>
      <dgm:t>
        <a:bodyPr/>
        <a:lstStyle/>
        <a:p>
          <a:endParaRPr lang="en-US"/>
        </a:p>
      </dgm:t>
    </dgm:pt>
    <dgm:pt modelId="{E30D0B87-B621-4B97-A304-8182E7070618}" type="sibTrans" cxnId="{ED1F981B-8236-4F8A-9376-3B59BE2ADF14}">
      <dgm:prSet/>
      <dgm:spPr/>
      <dgm:t>
        <a:bodyPr/>
        <a:lstStyle/>
        <a:p>
          <a:endParaRPr lang="en-US"/>
        </a:p>
      </dgm:t>
    </dgm:pt>
    <dgm:pt modelId="{782FAD76-74DB-4B80-A128-1B1FCA7772B0}">
      <dgm:prSet phldrT="[Text]" custT="1"/>
      <dgm:spPr>
        <a:solidFill>
          <a:schemeClr val="accent1"/>
        </a:solidFill>
        <a:ln>
          <a:solidFill>
            <a:schemeClr val="accent4">
              <a:lumMod val="10000"/>
            </a:schemeClr>
          </a:solidFill>
        </a:ln>
        <a:effectLst>
          <a:outerShdw blurRad="50800" dist="76200" dir="8100000" algn="tr" rotWithShape="0">
            <a:prstClr val="black">
              <a:alpha val="40000"/>
            </a:prstClr>
          </a:outerShdw>
        </a:effectLst>
      </dgm:spPr>
      <dgm:t>
        <a:bodyPr/>
        <a:lstStyle/>
        <a:p>
          <a:r>
            <a:rPr lang="en-US" sz="2800" dirty="0">
              <a:solidFill>
                <a:schemeClr val="accent4">
                  <a:lumMod val="10000"/>
                </a:schemeClr>
              </a:solidFill>
              <a:latin typeface="Times New Roman" pitchFamily="18" charset="0"/>
              <a:cs typeface="Times New Roman" pitchFamily="18" charset="0"/>
            </a:rPr>
            <a:t>Theory Y</a:t>
          </a:r>
        </a:p>
      </dgm:t>
    </dgm:pt>
    <dgm:pt modelId="{6FFD2974-5CE2-41CA-A970-02EACAA3A7A2}" type="parTrans" cxnId="{ACA6ABC6-670F-4F57-AEE3-887A2C0ED2D3}">
      <dgm:prSet/>
      <dgm:spPr/>
      <dgm:t>
        <a:bodyPr/>
        <a:lstStyle/>
        <a:p>
          <a:endParaRPr lang="en-US"/>
        </a:p>
      </dgm:t>
    </dgm:pt>
    <dgm:pt modelId="{5223C885-66F6-4A79-AADD-28644E818DA7}" type="sibTrans" cxnId="{ACA6ABC6-670F-4F57-AEE3-887A2C0ED2D3}">
      <dgm:prSet/>
      <dgm:spPr/>
      <dgm:t>
        <a:bodyPr/>
        <a:lstStyle/>
        <a:p>
          <a:endParaRPr lang="en-US"/>
        </a:p>
      </dgm:t>
    </dgm:pt>
    <dgm:pt modelId="{FDB4D5AF-CFA9-4321-9E4F-9474BDE672B9}" type="pres">
      <dgm:prSet presAssocID="{331ED568-A46C-4D96-B0BF-576EFF0888F8}" presName="cycle" presStyleCnt="0">
        <dgm:presLayoutVars>
          <dgm:dir/>
          <dgm:resizeHandles val="exact"/>
        </dgm:presLayoutVars>
      </dgm:prSet>
      <dgm:spPr/>
    </dgm:pt>
    <dgm:pt modelId="{C707F7D4-41C6-4E07-B33B-8A9BF9F196CC}" type="pres">
      <dgm:prSet presAssocID="{ECF38342-E54B-4681-9597-1FFAAADA9B4E}" presName="arrow" presStyleLbl="node1" presStyleIdx="0" presStyleCnt="2" custScaleY="100219" custRadScaleRad="86294" custRadScaleInc="236">
        <dgm:presLayoutVars>
          <dgm:bulletEnabled val="1"/>
        </dgm:presLayoutVars>
      </dgm:prSet>
      <dgm:spPr/>
    </dgm:pt>
    <dgm:pt modelId="{92B61D74-5F15-47E8-8B8B-DBACD5DBA68B}" type="pres">
      <dgm:prSet presAssocID="{782FAD76-74DB-4B80-A128-1B1FCA7772B0}" presName="arrow" presStyleLbl="node1" presStyleIdx="1" presStyleCnt="2" custScaleY="100329" custRadScaleRad="111130" custRadScaleInc="420">
        <dgm:presLayoutVars>
          <dgm:bulletEnabled val="1"/>
        </dgm:presLayoutVars>
      </dgm:prSet>
      <dgm:spPr/>
    </dgm:pt>
  </dgm:ptLst>
  <dgm:cxnLst>
    <dgm:cxn modelId="{ED1F981B-8236-4F8A-9376-3B59BE2ADF14}" srcId="{331ED568-A46C-4D96-B0BF-576EFF0888F8}" destId="{ECF38342-E54B-4681-9597-1FFAAADA9B4E}" srcOrd="0" destOrd="0" parTransId="{4084DDB0-8606-4B69-896C-5B3AB7DF73C5}" sibTransId="{E30D0B87-B621-4B97-A304-8182E7070618}"/>
    <dgm:cxn modelId="{7FC1491C-80FF-4841-8ECA-47C4DF9EE2B7}" type="presOf" srcId="{ECF38342-E54B-4681-9597-1FFAAADA9B4E}" destId="{C707F7D4-41C6-4E07-B33B-8A9BF9F196CC}" srcOrd="0" destOrd="0" presId="urn:microsoft.com/office/officeart/2005/8/layout/arrow1"/>
    <dgm:cxn modelId="{9D30E61D-DEF6-447F-96D4-E379001DD4B5}" type="presOf" srcId="{782FAD76-74DB-4B80-A128-1B1FCA7772B0}" destId="{92B61D74-5F15-47E8-8B8B-DBACD5DBA68B}" srcOrd="0" destOrd="0" presId="urn:microsoft.com/office/officeart/2005/8/layout/arrow1"/>
    <dgm:cxn modelId="{CAB6C53E-D03B-408B-AAD9-3300420D1924}" type="presOf" srcId="{331ED568-A46C-4D96-B0BF-576EFF0888F8}" destId="{FDB4D5AF-CFA9-4321-9E4F-9474BDE672B9}" srcOrd="0" destOrd="0" presId="urn:microsoft.com/office/officeart/2005/8/layout/arrow1"/>
    <dgm:cxn modelId="{ACA6ABC6-670F-4F57-AEE3-887A2C0ED2D3}" srcId="{331ED568-A46C-4D96-B0BF-576EFF0888F8}" destId="{782FAD76-74DB-4B80-A128-1B1FCA7772B0}" srcOrd="1" destOrd="0" parTransId="{6FFD2974-5CE2-41CA-A970-02EACAA3A7A2}" sibTransId="{5223C885-66F6-4A79-AADD-28644E818DA7}"/>
    <dgm:cxn modelId="{B2878F58-AFBB-47AC-8C20-6B5EEA3E1C81}" type="presParOf" srcId="{FDB4D5AF-CFA9-4321-9E4F-9474BDE672B9}" destId="{C707F7D4-41C6-4E07-B33B-8A9BF9F196CC}" srcOrd="0" destOrd="0" presId="urn:microsoft.com/office/officeart/2005/8/layout/arrow1"/>
    <dgm:cxn modelId="{A7D29EBF-9451-44EB-9CEE-B9C717245801}" type="presParOf" srcId="{FDB4D5AF-CFA9-4321-9E4F-9474BDE672B9}" destId="{92B61D74-5F15-47E8-8B8B-DBACD5DBA68B}" srcOrd="1" destOrd="0" presId="urn:microsoft.com/office/officeart/2005/8/layout/arrow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7F7D4-41C6-4E07-B33B-8A9BF9F196CC}">
      <dsp:nvSpPr>
        <dsp:cNvPr id="0" name=""/>
        <dsp:cNvSpPr/>
      </dsp:nvSpPr>
      <dsp:spPr>
        <a:xfrm rot="16200000">
          <a:off x="491541" y="-2234"/>
          <a:ext cx="2040210" cy="2044678"/>
        </a:xfrm>
        <a:prstGeom prst="upArrow">
          <a:avLst>
            <a:gd name="adj1" fmla="val 50000"/>
            <a:gd name="adj2" fmla="val 35000"/>
          </a:avLst>
        </a:prstGeom>
        <a:solidFill>
          <a:schemeClr val="accent2">
            <a:lumMod val="50000"/>
          </a:schemeClr>
        </a:solidFill>
        <a:ln w="19050" cap="flat" cmpd="sng" algn="ctr">
          <a:solidFill>
            <a:schemeClr val="accent4">
              <a:lumMod val="10000"/>
            </a:schemeClr>
          </a:solidFill>
          <a:prstDash val="solid"/>
        </a:ln>
        <a:effectLst>
          <a:outerShdw blurRad="50800" dist="762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Times New Roman" pitchFamily="18" charset="0"/>
              <a:cs typeface="Times New Roman" pitchFamily="18" charset="0"/>
            </a:rPr>
            <a:t>Theory X</a:t>
          </a:r>
        </a:p>
      </dsp:txBody>
      <dsp:txXfrm rot="5400000">
        <a:off x="846344" y="510052"/>
        <a:ext cx="1687641" cy="1020105"/>
      </dsp:txXfrm>
    </dsp:sp>
    <dsp:sp modelId="{92B61D74-5F15-47E8-8B8B-DBACD5DBA68B}">
      <dsp:nvSpPr>
        <dsp:cNvPr id="0" name=""/>
        <dsp:cNvSpPr/>
      </dsp:nvSpPr>
      <dsp:spPr>
        <a:xfrm rot="5400000">
          <a:off x="7140720" y="5599"/>
          <a:ext cx="2040210" cy="2046922"/>
        </a:xfrm>
        <a:prstGeom prst="upArrow">
          <a:avLst>
            <a:gd name="adj1" fmla="val 50000"/>
            <a:gd name="adj2" fmla="val 35000"/>
          </a:avLst>
        </a:prstGeom>
        <a:solidFill>
          <a:schemeClr val="accent1"/>
        </a:solidFill>
        <a:ln w="19050" cap="flat" cmpd="sng" algn="ctr">
          <a:solidFill>
            <a:schemeClr val="accent4">
              <a:lumMod val="10000"/>
            </a:schemeClr>
          </a:solidFill>
          <a:prstDash val="solid"/>
        </a:ln>
        <a:effectLst>
          <a:outerShdw blurRad="50800" dist="762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accent4">
                  <a:lumMod val="10000"/>
                </a:schemeClr>
              </a:solidFill>
              <a:latin typeface="Times New Roman" pitchFamily="18" charset="0"/>
              <a:cs typeface="Times New Roman" pitchFamily="18" charset="0"/>
            </a:rPr>
            <a:t>Theory Y</a:t>
          </a:r>
        </a:p>
      </dsp:txBody>
      <dsp:txXfrm rot="-5400000">
        <a:off x="7137364" y="519008"/>
        <a:ext cx="1689885" cy="1020105"/>
      </dsp:txXfrm>
    </dsp:sp>
  </dsp:spTree>
</dsp:drawing>
</file>

<file path=ppt/diagrams/layout1.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7ADB19-F9FC-4441-BD6B-F346684E4B0F}" type="datetimeFigureOut">
              <a:rPr lang="en-IN" smtClean="0"/>
              <a:pPr/>
              <a:t>07/04/24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4F3038-4BF1-43B6-A286-6164F3DE0D61}" type="slidenum">
              <a:rPr lang="en-IN" smtClean="0"/>
              <a:pPr/>
              <a:t>‹#›</a:t>
            </a:fld>
            <a:endParaRPr lang="en-IN"/>
          </a:p>
        </p:txBody>
      </p:sp>
    </p:spTree>
    <p:extLst>
      <p:ext uri="{BB962C8B-B14F-4D97-AF65-F5344CB8AC3E}">
        <p14:creationId xmlns:p14="http://schemas.microsoft.com/office/powerpoint/2010/main" val="2290865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p:spPr>
        <p:txBody>
          <a:bodyPr/>
          <a:lstStyle/>
          <a:p>
            <a:r>
              <a:rPr lang="en-US" dirty="0"/>
              <a:t>There are number of theories of motivation that help us gain a better understanding of the concept.  Some of the earlier theories are not entirely valid anymore but they are still used by many managers.  </a:t>
            </a:r>
          </a:p>
          <a:p>
            <a:endParaRPr lang="en-US" dirty="0"/>
          </a:p>
        </p:txBody>
      </p:sp>
      <p:sp>
        <p:nvSpPr>
          <p:cNvPr id="20483" name="Slide Number Placeholder 3"/>
          <p:cNvSpPr>
            <a:spLocks noGrp="1"/>
          </p:cNvSpPr>
          <p:nvPr>
            <p:ph type="sldNum" sz="quarter" idx="5"/>
          </p:nvPr>
        </p:nvSpPr>
        <p:spPr>
          <a:noFill/>
        </p:spPr>
        <p:txBody>
          <a:bodyPr/>
          <a:lstStyle/>
          <a:p>
            <a:fld id="{CDD5F26E-12C5-4C48-8CC8-04FFD06AA9B6}" type="slidenum">
              <a:rPr lang="en-US" smtClean="0">
                <a:cs typeface="Arial" charset="0"/>
              </a:rPr>
              <a:pPr/>
              <a:t>5</a:t>
            </a:fld>
            <a:endParaRPr lang="en-US" dirty="0">
              <a:cs typeface="Arial" charset="0"/>
            </a:endParaRPr>
          </a:p>
        </p:txBody>
      </p:sp>
    </p:spTree>
    <p:extLst>
      <p:ext uri="{BB962C8B-B14F-4D97-AF65-F5344CB8AC3E}">
        <p14:creationId xmlns:p14="http://schemas.microsoft.com/office/powerpoint/2010/main" val="3971602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ln/>
        </p:spPr>
      </p:sp>
      <p:sp>
        <p:nvSpPr>
          <p:cNvPr id="22530" name="Notes Placeholder 2"/>
          <p:cNvSpPr>
            <a:spLocks noGrp="1"/>
          </p:cNvSpPr>
          <p:nvPr>
            <p:ph type="body" idx="1"/>
          </p:nvPr>
        </p:nvSpPr>
        <p:spPr>
          <a:noFill/>
          <a:ln/>
        </p:spPr>
        <p:txBody>
          <a:bodyPr/>
          <a:lstStyle/>
          <a:p>
            <a:r>
              <a:rPr lang="en-US" dirty="0"/>
              <a:t>The first theory was developed by Abraham Maslow in the 1950’s.  His theory states that with every individual there is a hierarchy of five needs.  As each need is met or satisfied the next need becomes dominant.  His theory posits that individuals are stuck in their existing need level until it is satisfied and then the can move on to the next level.  For example, until their safety needs are met they will not be able to move on to the social level.</a:t>
            </a:r>
          </a:p>
          <a:p>
            <a:endParaRPr lang="en-US" dirty="0"/>
          </a:p>
        </p:txBody>
      </p:sp>
      <p:sp>
        <p:nvSpPr>
          <p:cNvPr id="22531" name="Slide Number Placeholder 3"/>
          <p:cNvSpPr>
            <a:spLocks noGrp="1"/>
          </p:cNvSpPr>
          <p:nvPr>
            <p:ph type="sldNum" sz="quarter" idx="5"/>
          </p:nvPr>
        </p:nvSpPr>
        <p:spPr>
          <a:noFill/>
        </p:spPr>
        <p:txBody>
          <a:bodyPr/>
          <a:lstStyle/>
          <a:p>
            <a:fld id="{3F1BF585-82DD-4D44-AD49-2B0CAFAF0C68}" type="slidenum">
              <a:rPr lang="en-US" smtClean="0">
                <a:cs typeface="Arial" charset="0"/>
              </a:rPr>
              <a:pPr/>
              <a:t>6</a:t>
            </a:fld>
            <a:endParaRPr lang="en-US" dirty="0">
              <a:cs typeface="Arial" charset="0"/>
            </a:endParaRPr>
          </a:p>
        </p:txBody>
      </p:sp>
    </p:spTree>
    <p:extLst>
      <p:ext uri="{BB962C8B-B14F-4D97-AF65-F5344CB8AC3E}">
        <p14:creationId xmlns:p14="http://schemas.microsoft.com/office/powerpoint/2010/main" val="2563151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ln/>
        </p:spPr>
      </p:sp>
      <p:sp>
        <p:nvSpPr>
          <p:cNvPr id="24578" name="Notes Placeholder 2"/>
          <p:cNvSpPr>
            <a:spLocks noGrp="1"/>
          </p:cNvSpPr>
          <p:nvPr>
            <p:ph type="body" idx="1"/>
          </p:nvPr>
        </p:nvSpPr>
        <p:spPr>
          <a:noFill/>
          <a:ln/>
        </p:spPr>
        <p:txBody>
          <a:bodyPr/>
          <a:lstStyle/>
          <a:p>
            <a:r>
              <a:rPr lang="en-US" dirty="0"/>
              <a:t>Douglas McGregor added to the motivation work done in the 1950’s and developed the theory called Theory X, Theory Y.  He believed that there are two distinct views of human beings that managers hold.  The Theory X view is basically negative and holds that workers have little ambition, dislike work and avoid responsibility.  The Theory Y view is in contrast to X and sets forth that workers tend to be self-directed, enjoy work and accept responsibility.  Managers will modify their behavior toward employees based on what view they hold about them.  </a:t>
            </a:r>
          </a:p>
          <a:p>
            <a:endParaRPr lang="en-US" dirty="0"/>
          </a:p>
        </p:txBody>
      </p:sp>
      <p:sp>
        <p:nvSpPr>
          <p:cNvPr id="24579" name="Slide Number Placeholder 3"/>
          <p:cNvSpPr>
            <a:spLocks noGrp="1"/>
          </p:cNvSpPr>
          <p:nvPr>
            <p:ph type="sldNum" sz="quarter" idx="5"/>
          </p:nvPr>
        </p:nvSpPr>
        <p:spPr>
          <a:noFill/>
        </p:spPr>
        <p:txBody>
          <a:bodyPr/>
          <a:lstStyle/>
          <a:p>
            <a:fld id="{99FEA5EA-F07F-4B30-909F-C00ED21DD881}" type="slidenum">
              <a:rPr lang="en-US" smtClean="0">
                <a:cs typeface="Arial" charset="0"/>
              </a:rPr>
              <a:pPr/>
              <a:t>7</a:t>
            </a:fld>
            <a:endParaRPr lang="en-US" dirty="0">
              <a:cs typeface="Arial" charset="0"/>
            </a:endParaRPr>
          </a:p>
        </p:txBody>
      </p:sp>
    </p:spTree>
    <p:extLst>
      <p:ext uri="{BB962C8B-B14F-4D97-AF65-F5344CB8AC3E}">
        <p14:creationId xmlns:p14="http://schemas.microsoft.com/office/powerpoint/2010/main" val="1868496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ln/>
        </p:spPr>
      </p:sp>
      <p:sp>
        <p:nvSpPr>
          <p:cNvPr id="26626" name="Notes Placeholder 2"/>
          <p:cNvSpPr>
            <a:spLocks noGrp="1"/>
          </p:cNvSpPr>
          <p:nvPr>
            <p:ph type="body" idx="1"/>
          </p:nvPr>
        </p:nvSpPr>
        <p:spPr>
          <a:noFill/>
          <a:ln/>
        </p:spPr>
        <p:txBody>
          <a:bodyPr/>
          <a:lstStyle/>
          <a:p>
            <a:r>
              <a:rPr lang="en-US" dirty="0"/>
              <a:t>Herzberg’s Two-Factor theory is another one of the earlier developed theories.  This theory sets forth that satisfaction and dissatisfaction are not the opposites, but two separate ideas.  There are a set of factors that when present will help to avoid dissatisfaction in workers.  This group is called the hygiene factors and includes such things as salary, working conditions and company policies.  There is another set of factors that when present will help to cause satisfaction in workers.  This group is called motivators and includes things such as growth, responsibility and achievement.  These sets are distinct and the presence of hygiene factors does not cause satisfaction, it just helps avoid dissatisfaction.  </a:t>
            </a:r>
          </a:p>
          <a:p>
            <a:endParaRPr lang="en-US" dirty="0"/>
          </a:p>
        </p:txBody>
      </p:sp>
      <p:sp>
        <p:nvSpPr>
          <p:cNvPr id="26627" name="Slide Number Placeholder 3"/>
          <p:cNvSpPr>
            <a:spLocks noGrp="1"/>
          </p:cNvSpPr>
          <p:nvPr>
            <p:ph type="sldNum" sz="quarter" idx="5"/>
          </p:nvPr>
        </p:nvSpPr>
        <p:spPr>
          <a:noFill/>
        </p:spPr>
        <p:txBody>
          <a:bodyPr/>
          <a:lstStyle/>
          <a:p>
            <a:fld id="{A7F55F37-D13C-4E95-8111-80FF526B7CB4}" type="slidenum">
              <a:rPr lang="en-US" smtClean="0">
                <a:cs typeface="Arial" charset="0"/>
              </a:rPr>
              <a:pPr/>
              <a:t>9</a:t>
            </a:fld>
            <a:endParaRPr lang="en-US" dirty="0">
              <a:cs typeface="Arial" charset="0"/>
            </a:endParaRPr>
          </a:p>
        </p:txBody>
      </p:sp>
    </p:spTree>
    <p:extLst>
      <p:ext uri="{BB962C8B-B14F-4D97-AF65-F5344CB8AC3E}">
        <p14:creationId xmlns:p14="http://schemas.microsoft.com/office/powerpoint/2010/main" val="189541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ln/>
        </p:spPr>
      </p:sp>
      <p:sp>
        <p:nvSpPr>
          <p:cNvPr id="28674" name="Notes Placeholder 2"/>
          <p:cNvSpPr>
            <a:spLocks noGrp="1"/>
          </p:cNvSpPr>
          <p:nvPr>
            <p:ph type="body" idx="1"/>
          </p:nvPr>
        </p:nvSpPr>
        <p:spPr>
          <a:noFill/>
          <a:ln/>
        </p:spPr>
        <p:txBody>
          <a:bodyPr/>
          <a:lstStyle/>
          <a:p>
            <a:r>
              <a:rPr lang="en-US" dirty="0"/>
              <a:t>The final earlier theory of needs we will look at is McClelland’s need theory.  He bases his theory on the idea that people are motivated in the workplace by three main needs.  The first need is the need for achievement or the drive to excel in relation to a set of defined standards.  The second is the need for power, to make others behave in a way that they would not have behaved otherwise.  The final need addressed in this theory is the need for affiliation.  Affiliation looks at the relationship aspect and the desire for close relationships.  People will have varying levels of these needs which make this theory difficult to measure.</a:t>
            </a:r>
          </a:p>
          <a:p>
            <a:endParaRPr lang="en-US" dirty="0"/>
          </a:p>
        </p:txBody>
      </p:sp>
      <p:sp>
        <p:nvSpPr>
          <p:cNvPr id="28675" name="Slide Number Placeholder 3"/>
          <p:cNvSpPr>
            <a:spLocks noGrp="1"/>
          </p:cNvSpPr>
          <p:nvPr>
            <p:ph type="sldNum" sz="quarter" idx="5"/>
          </p:nvPr>
        </p:nvSpPr>
        <p:spPr>
          <a:noFill/>
        </p:spPr>
        <p:txBody>
          <a:bodyPr/>
          <a:lstStyle/>
          <a:p>
            <a:fld id="{566F7856-895C-4C7C-A647-EAE4BE940669}" type="slidenum">
              <a:rPr lang="en-US" smtClean="0">
                <a:cs typeface="Arial" charset="0"/>
              </a:rPr>
              <a:pPr/>
              <a:t>10</a:t>
            </a:fld>
            <a:endParaRPr lang="en-US">
              <a:cs typeface="Arial" charset="0"/>
            </a:endParaRPr>
          </a:p>
        </p:txBody>
      </p:sp>
    </p:spTree>
    <p:extLst>
      <p:ext uri="{BB962C8B-B14F-4D97-AF65-F5344CB8AC3E}">
        <p14:creationId xmlns:p14="http://schemas.microsoft.com/office/powerpoint/2010/main" val="753946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p:spPr>
        <p:txBody>
          <a:bodyPr/>
          <a:lstStyle/>
          <a:p>
            <a:r>
              <a:rPr lang="en-US"/>
              <a:t>The need that has received the most attention by researchers is the need for achievement.  Achievers will carefully measure the odds and try to take on activities that are challenging, but not too high-risk.  They tend to be motivated in jobs that are more individualistic in nature and provide regular and effective feedback.  </a:t>
            </a:r>
          </a:p>
          <a:p>
            <a:endParaRPr lang="en-US"/>
          </a:p>
          <a:p>
            <a:r>
              <a:rPr lang="en-US"/>
              <a:t>Achievers tend to not make good managers because they have more of a personal focus.  Strong managers have a higher level of need for power and a lower level of need for affiliation as they are trying to motivate a team to move towards a given direction.</a:t>
            </a:r>
          </a:p>
          <a:p>
            <a:endParaRPr lang="en-US"/>
          </a:p>
        </p:txBody>
      </p:sp>
      <p:sp>
        <p:nvSpPr>
          <p:cNvPr id="30723" name="Slide Number Placeholder 3"/>
          <p:cNvSpPr>
            <a:spLocks noGrp="1"/>
          </p:cNvSpPr>
          <p:nvPr>
            <p:ph type="sldNum" sz="quarter" idx="5"/>
          </p:nvPr>
        </p:nvSpPr>
        <p:spPr>
          <a:noFill/>
        </p:spPr>
        <p:txBody>
          <a:bodyPr/>
          <a:lstStyle/>
          <a:p>
            <a:fld id="{993E9CF8-7DCF-4343-9253-52713CC22EAA}" type="slidenum">
              <a:rPr lang="en-US" smtClean="0">
                <a:cs typeface="Arial" charset="0"/>
              </a:rPr>
              <a:pPr/>
              <a:t>11</a:t>
            </a:fld>
            <a:endParaRPr lang="en-US">
              <a:cs typeface="Arial" charset="0"/>
            </a:endParaRPr>
          </a:p>
        </p:txBody>
      </p:sp>
    </p:spTree>
    <p:extLst>
      <p:ext uri="{BB962C8B-B14F-4D97-AF65-F5344CB8AC3E}">
        <p14:creationId xmlns:p14="http://schemas.microsoft.com/office/powerpoint/2010/main" val="1922075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ln/>
        </p:spPr>
      </p:sp>
      <p:sp>
        <p:nvSpPr>
          <p:cNvPr id="32770" name="Notes Placeholder 2"/>
          <p:cNvSpPr>
            <a:spLocks noGrp="1"/>
          </p:cNvSpPr>
          <p:nvPr>
            <p:ph type="body" idx="1"/>
          </p:nvPr>
        </p:nvSpPr>
        <p:spPr>
          <a:noFill/>
          <a:ln/>
        </p:spPr>
        <p:txBody>
          <a:bodyPr/>
          <a:lstStyle/>
          <a:p>
            <a:r>
              <a:rPr lang="en-US"/>
              <a:t>There are a number of contemporary theories of motivation that have utilized the older theories to provide us with a deeper understanding of motivation in the workplace.</a:t>
            </a:r>
          </a:p>
          <a:p>
            <a:endParaRPr lang="en-US"/>
          </a:p>
        </p:txBody>
      </p:sp>
      <p:sp>
        <p:nvSpPr>
          <p:cNvPr id="32771" name="Slide Number Placeholder 3"/>
          <p:cNvSpPr>
            <a:spLocks noGrp="1"/>
          </p:cNvSpPr>
          <p:nvPr>
            <p:ph type="sldNum" sz="quarter" idx="5"/>
          </p:nvPr>
        </p:nvSpPr>
        <p:spPr>
          <a:noFill/>
        </p:spPr>
        <p:txBody>
          <a:bodyPr/>
          <a:lstStyle/>
          <a:p>
            <a:fld id="{C8221451-7A0E-4DB6-BBE7-064BEEFBDFD6}" type="slidenum">
              <a:rPr lang="en-US" smtClean="0">
                <a:cs typeface="Arial" charset="0"/>
              </a:rPr>
              <a:pPr/>
              <a:t>12</a:t>
            </a:fld>
            <a:endParaRPr lang="en-US">
              <a:cs typeface="Arial" charset="0"/>
            </a:endParaRPr>
          </a:p>
        </p:txBody>
      </p:sp>
    </p:spTree>
    <p:extLst>
      <p:ext uri="{BB962C8B-B14F-4D97-AF65-F5344CB8AC3E}">
        <p14:creationId xmlns:p14="http://schemas.microsoft.com/office/powerpoint/2010/main" val="3814194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p:spPr>
        <p:txBody>
          <a:bodyPr/>
          <a:lstStyle/>
          <a:p>
            <a:r>
              <a:rPr lang="en-US"/>
              <a:t>The self-determination theory states that people prefer to have control over their actions.  So when they are required to do something the previously freely chose, it will diminish their motivation.</a:t>
            </a:r>
          </a:p>
          <a:p>
            <a:endParaRPr lang="en-US"/>
          </a:p>
          <a:p>
            <a:r>
              <a:rPr lang="en-US"/>
              <a:t>An example is the Cognitive Evaluation Theory that sets forth that in the workplace intrinsic and extrinsic rewards are not independent of one another.  In fact, the presence of extrinsic rewards may decrease the intrinsic rewards.  In addition to extrinsic rewards managers need to realize the importance of using goal setting and verbal rewards as a method to increase motivation.  </a:t>
            </a:r>
          </a:p>
          <a:p>
            <a:endParaRPr lang="en-US"/>
          </a:p>
        </p:txBody>
      </p:sp>
      <p:sp>
        <p:nvSpPr>
          <p:cNvPr id="34819" name="Slide Number Placeholder 3"/>
          <p:cNvSpPr>
            <a:spLocks noGrp="1"/>
          </p:cNvSpPr>
          <p:nvPr>
            <p:ph type="sldNum" sz="quarter" idx="5"/>
          </p:nvPr>
        </p:nvSpPr>
        <p:spPr>
          <a:noFill/>
        </p:spPr>
        <p:txBody>
          <a:bodyPr/>
          <a:lstStyle/>
          <a:p>
            <a:fld id="{82072194-07E8-4528-B147-D2D125B3384C}" type="slidenum">
              <a:rPr lang="en-US" smtClean="0">
                <a:cs typeface="Arial" charset="0"/>
              </a:rPr>
              <a:pPr/>
              <a:t>13</a:t>
            </a:fld>
            <a:endParaRPr lang="en-US">
              <a:cs typeface="Arial" charset="0"/>
            </a:endParaRPr>
          </a:p>
        </p:txBody>
      </p:sp>
    </p:spTree>
    <p:extLst>
      <p:ext uri="{BB962C8B-B14F-4D97-AF65-F5344CB8AC3E}">
        <p14:creationId xmlns:p14="http://schemas.microsoft.com/office/powerpoint/2010/main" val="816700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ln/>
        </p:spPr>
      </p:sp>
      <p:sp>
        <p:nvSpPr>
          <p:cNvPr id="36866" name="Notes Placeholder 2"/>
          <p:cNvSpPr>
            <a:spLocks noGrp="1"/>
          </p:cNvSpPr>
          <p:nvPr>
            <p:ph type="body" idx="1"/>
          </p:nvPr>
        </p:nvSpPr>
        <p:spPr>
          <a:noFill/>
          <a:ln/>
        </p:spPr>
        <p:txBody>
          <a:bodyPr/>
          <a:lstStyle/>
          <a:p>
            <a:r>
              <a:rPr lang="en-US" dirty="0"/>
              <a:t>Edwin Locke developed what is called the goal-setting theory.  The idea behind this theory is that goals which are specific and effectively difficult can lead to higher performance if they include self-generated feedback.  A difficult goal will help the individual to focus and direct attention as well as energize them to work harder.  The difficulty of the goal will increase persistence and force people to be more effective and efficient.  </a:t>
            </a:r>
          </a:p>
          <a:p>
            <a:endParaRPr lang="en-US" dirty="0"/>
          </a:p>
          <a:p>
            <a:r>
              <a:rPr lang="en-US" dirty="0"/>
              <a:t>The relationship between goals and performance depends on how committed the individual is to the goal as well as how specific the tasks are.  Most of the research has been done in the United States so the applicability of this theory to other cultures is suspect.</a:t>
            </a:r>
          </a:p>
          <a:p>
            <a:endParaRPr lang="en-US" dirty="0"/>
          </a:p>
        </p:txBody>
      </p:sp>
      <p:sp>
        <p:nvSpPr>
          <p:cNvPr id="36867" name="Slide Number Placeholder 3"/>
          <p:cNvSpPr>
            <a:spLocks noGrp="1"/>
          </p:cNvSpPr>
          <p:nvPr>
            <p:ph type="sldNum" sz="quarter" idx="5"/>
          </p:nvPr>
        </p:nvSpPr>
        <p:spPr>
          <a:noFill/>
        </p:spPr>
        <p:txBody>
          <a:bodyPr/>
          <a:lstStyle/>
          <a:p>
            <a:fld id="{F3730014-EEAB-42DD-861A-50FBF8EF4AD5}" type="slidenum">
              <a:rPr lang="en-US" smtClean="0">
                <a:cs typeface="Arial" charset="0"/>
              </a:rPr>
              <a:pPr/>
              <a:t>14</a:t>
            </a:fld>
            <a:endParaRPr lang="en-US" dirty="0">
              <a:cs typeface="Arial" charset="0"/>
            </a:endParaRPr>
          </a:p>
        </p:txBody>
      </p:sp>
    </p:spTree>
    <p:extLst>
      <p:ext uri="{BB962C8B-B14F-4D97-AF65-F5344CB8AC3E}">
        <p14:creationId xmlns:p14="http://schemas.microsoft.com/office/powerpoint/2010/main" val="1667667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p:spPr>
        <p:txBody>
          <a:bodyPr/>
          <a:lstStyle/>
          <a:p>
            <a:r>
              <a:rPr lang="en-US" dirty="0"/>
              <a:t>Another theory of motivation is the self-efficacy theory developed by Albert </a:t>
            </a:r>
            <a:r>
              <a:rPr lang="en-US" dirty="0" err="1"/>
              <a:t>Bandura</a:t>
            </a:r>
            <a:r>
              <a:rPr lang="en-US" dirty="0"/>
              <a:t>.  This theory is based on an individual’s belief that he or she is capable of performing a task.  This theory is a complement to the goal-setting theory as it incorporates goals into the process.  Higher efficacy is related to greater confidence, greater persistence in the face of  difficulties and responding to negative feedback with working harder, not shutting down.</a:t>
            </a:r>
          </a:p>
          <a:p>
            <a:endParaRPr lang="en-US" dirty="0"/>
          </a:p>
        </p:txBody>
      </p:sp>
      <p:sp>
        <p:nvSpPr>
          <p:cNvPr id="40963" name="Slide Number Placeholder 3"/>
          <p:cNvSpPr>
            <a:spLocks noGrp="1"/>
          </p:cNvSpPr>
          <p:nvPr>
            <p:ph type="sldNum" sz="quarter" idx="5"/>
          </p:nvPr>
        </p:nvSpPr>
        <p:spPr>
          <a:noFill/>
        </p:spPr>
        <p:txBody>
          <a:bodyPr/>
          <a:lstStyle/>
          <a:p>
            <a:fld id="{66EFCA40-6873-4A2C-B040-4219BD1AB292}" type="slidenum">
              <a:rPr lang="en-US" smtClean="0">
                <a:cs typeface="Arial" charset="0"/>
              </a:rPr>
              <a:pPr/>
              <a:t>16</a:t>
            </a:fld>
            <a:endParaRPr lang="en-US">
              <a:cs typeface="Arial" charset="0"/>
            </a:endParaRPr>
          </a:p>
        </p:txBody>
      </p:sp>
    </p:spTree>
    <p:extLst>
      <p:ext uri="{BB962C8B-B14F-4D97-AF65-F5344CB8AC3E}">
        <p14:creationId xmlns:p14="http://schemas.microsoft.com/office/powerpoint/2010/main" val="31808892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p:spPr>
        <p:txBody>
          <a:bodyPr/>
          <a:lstStyle/>
          <a:p>
            <a:r>
              <a:rPr lang="en-US"/>
              <a:t>Another theory of motivation is the self-efficacy theory developed by Albert Bandura.  This theory is based on an individual’s belief that he or she is capable of performing a task.  This theory is a complement to the goal-setting theory as it incorporates goals into the process.  Higher efficacy is related to greater confidence, greater persistence in the face of  difficulties and responding to negative feedback with working harder, not shutting down.</a:t>
            </a:r>
          </a:p>
          <a:p>
            <a:endParaRPr lang="en-US"/>
          </a:p>
        </p:txBody>
      </p:sp>
      <p:sp>
        <p:nvSpPr>
          <p:cNvPr id="40963" name="Slide Number Placeholder 3"/>
          <p:cNvSpPr>
            <a:spLocks noGrp="1"/>
          </p:cNvSpPr>
          <p:nvPr>
            <p:ph type="sldNum" sz="quarter" idx="5"/>
          </p:nvPr>
        </p:nvSpPr>
        <p:spPr>
          <a:noFill/>
        </p:spPr>
        <p:txBody>
          <a:bodyPr/>
          <a:lstStyle/>
          <a:p>
            <a:fld id="{66EFCA40-6873-4A2C-B040-4219BD1AB292}" type="slidenum">
              <a:rPr lang="en-US" smtClean="0">
                <a:cs typeface="Arial" charset="0"/>
              </a:rPr>
              <a:pPr/>
              <a:t>17</a:t>
            </a:fld>
            <a:endParaRPr lang="en-US">
              <a:cs typeface="Arial" charset="0"/>
            </a:endParaRPr>
          </a:p>
        </p:txBody>
      </p:sp>
    </p:spTree>
    <p:extLst>
      <p:ext uri="{BB962C8B-B14F-4D97-AF65-F5344CB8AC3E}">
        <p14:creationId xmlns:p14="http://schemas.microsoft.com/office/powerpoint/2010/main" val="31808892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p:spPr>
        <p:txBody>
          <a:bodyPr/>
          <a:lstStyle/>
          <a:p>
            <a:r>
              <a:rPr lang="en-US" dirty="0"/>
              <a:t>Adam’s equity theory utilizes perception theory that we looked at in previous chapters.  The idea is that employees compare their ratios of outcomes to inputs of others they see as relevant.  When the see the ratios as equal there is a perceived state of equity and no tension arises.  However, when they perceive the ratios to be unequal they may experience anger or guilt depending on the result of the equity analysis and then tension can arise.  This tension can motivate people to act in a way to bring the situation into a more equitable state.  </a:t>
            </a:r>
          </a:p>
          <a:p>
            <a:endParaRPr lang="en-US" dirty="0"/>
          </a:p>
          <a:p>
            <a:endParaRPr lang="en-US" dirty="0"/>
          </a:p>
        </p:txBody>
      </p:sp>
      <p:sp>
        <p:nvSpPr>
          <p:cNvPr id="43011" name="Slide Number Placeholder 3"/>
          <p:cNvSpPr>
            <a:spLocks noGrp="1"/>
          </p:cNvSpPr>
          <p:nvPr>
            <p:ph type="sldNum" sz="quarter" idx="5"/>
          </p:nvPr>
        </p:nvSpPr>
        <p:spPr>
          <a:noFill/>
        </p:spPr>
        <p:txBody>
          <a:bodyPr/>
          <a:lstStyle/>
          <a:p>
            <a:fld id="{9660887D-855F-4015-BD0A-D5DF60DD871C}" type="slidenum">
              <a:rPr lang="en-US" smtClean="0">
                <a:cs typeface="Arial" charset="0"/>
              </a:rPr>
              <a:pPr/>
              <a:t>19</a:t>
            </a:fld>
            <a:endParaRPr lang="en-US">
              <a:cs typeface="Arial" charset="0"/>
            </a:endParaRPr>
          </a:p>
        </p:txBody>
      </p:sp>
    </p:spTree>
    <p:extLst>
      <p:ext uri="{BB962C8B-B14F-4D97-AF65-F5344CB8AC3E}">
        <p14:creationId xmlns:p14="http://schemas.microsoft.com/office/powerpoint/2010/main" val="2941197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p:spPr>
        <p:txBody>
          <a:bodyPr/>
          <a:lstStyle/>
          <a:p>
            <a:r>
              <a:rPr lang="en-US" dirty="0"/>
              <a:t>Increasingly we think of equity as organizational justice, a larger perception of what is fair in the workplace. Employees perceive their organizations as just when they see that what they receive matches what they have put in.   One key element of organizational justice is an individual’s perception of justice. In other  words, fairness or equity can be subjective, residing in our perception. What one person sees as unfair, another may see  as perfectly appropriate. </a:t>
            </a:r>
          </a:p>
          <a:p>
            <a:endParaRPr lang="en-US" dirty="0"/>
          </a:p>
          <a:p>
            <a:r>
              <a:rPr lang="en-US" dirty="0"/>
              <a:t>The second component is procedural justice—the perceived fairness of the process used to determine the distribution of rewards.</a:t>
            </a:r>
          </a:p>
          <a:p>
            <a:endParaRPr lang="en-US" dirty="0"/>
          </a:p>
          <a:p>
            <a:r>
              <a:rPr lang="en-US" dirty="0"/>
              <a:t>The final component is interactional justice, an individual’s perception of the degree to which she is treated with dignity, concern, and respect.</a:t>
            </a:r>
          </a:p>
          <a:p>
            <a:endParaRPr lang="en-US" dirty="0"/>
          </a:p>
          <a:p>
            <a:r>
              <a:rPr lang="en-US" dirty="0"/>
              <a:t>These three components make up an individuals view of justice within the organization.</a:t>
            </a:r>
          </a:p>
        </p:txBody>
      </p:sp>
      <p:sp>
        <p:nvSpPr>
          <p:cNvPr id="47107" name="Slide Number Placeholder 3"/>
          <p:cNvSpPr>
            <a:spLocks noGrp="1"/>
          </p:cNvSpPr>
          <p:nvPr>
            <p:ph type="sldNum" sz="quarter" idx="5"/>
          </p:nvPr>
        </p:nvSpPr>
        <p:spPr>
          <a:noFill/>
        </p:spPr>
        <p:txBody>
          <a:bodyPr/>
          <a:lstStyle/>
          <a:p>
            <a:fld id="{1DE36158-578D-4BD4-92EB-01C4BED9C9C6}" type="slidenum">
              <a:rPr lang="en-US" smtClean="0">
                <a:cs typeface="Arial" charset="0"/>
              </a:rPr>
              <a:pPr/>
              <a:t>20</a:t>
            </a:fld>
            <a:endParaRPr lang="en-US">
              <a:cs typeface="Arial" charset="0"/>
            </a:endParaRPr>
          </a:p>
        </p:txBody>
      </p:sp>
    </p:spTree>
    <p:extLst>
      <p:ext uri="{BB962C8B-B14F-4D97-AF65-F5344CB8AC3E}">
        <p14:creationId xmlns:p14="http://schemas.microsoft.com/office/powerpoint/2010/main" val="3422344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a:spLocks noGrp="1"/>
          </p:cNvSpPr>
          <p:nvPr>
            <p:ph type="body" idx="1"/>
          </p:nvPr>
        </p:nvSpPr>
        <p:spPr>
          <a:noFill/>
          <a:ln/>
        </p:spPr>
        <p:txBody>
          <a:bodyPr/>
          <a:lstStyle/>
          <a:p>
            <a:r>
              <a:rPr lang="en-US"/>
              <a:t>The most commonly used and widely accepted theory of motivation is Victor Vroom’s Expectancy Theory.  This theory argues that the strength of a tendency to act in a certain way is dependent on the strength of the expectation that they will receive a given outcome and that the outcome is desired.</a:t>
            </a:r>
          </a:p>
          <a:p>
            <a:endParaRPr lang="en-US"/>
          </a:p>
          <a:p>
            <a:r>
              <a:rPr lang="en-US"/>
              <a:t>Employees are willing to work harder if they believe that their actions will get them an outcome they desire.  For example, employees are willing to work long and hard hours if they know that they will be rewarded through promotion, recognition or pay in response to their hard work.</a:t>
            </a:r>
          </a:p>
          <a:p>
            <a:endParaRPr lang="en-US"/>
          </a:p>
          <a:p>
            <a:endParaRPr lang="en-US"/>
          </a:p>
        </p:txBody>
      </p:sp>
      <p:sp>
        <p:nvSpPr>
          <p:cNvPr id="49155" name="Slide Number Placeholder 3"/>
          <p:cNvSpPr>
            <a:spLocks noGrp="1"/>
          </p:cNvSpPr>
          <p:nvPr>
            <p:ph type="sldNum" sz="quarter" idx="5"/>
          </p:nvPr>
        </p:nvSpPr>
        <p:spPr>
          <a:noFill/>
        </p:spPr>
        <p:txBody>
          <a:bodyPr/>
          <a:lstStyle/>
          <a:p>
            <a:fld id="{14FE6DFC-BEC4-4BE0-BED1-02A9BDEB06DC}" type="slidenum">
              <a:rPr lang="en-US" smtClean="0">
                <a:cs typeface="Arial" charset="0"/>
              </a:rPr>
              <a:pPr/>
              <a:t>22</a:t>
            </a:fld>
            <a:endParaRPr lang="en-US">
              <a:cs typeface="Arial" charset="0"/>
            </a:endParaRPr>
          </a:p>
        </p:txBody>
      </p:sp>
    </p:spTree>
    <p:extLst>
      <p:ext uri="{BB962C8B-B14F-4D97-AF65-F5344CB8AC3E}">
        <p14:creationId xmlns:p14="http://schemas.microsoft.com/office/powerpoint/2010/main" val="4133471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8FD26F2B-17C5-3F44-9D72-ED3D442E97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839B00A-A914-F04D-8709-7B9E4380121E}" type="slidenum">
              <a:rPr lang="en-US" altLang="en-US"/>
              <a:pPr/>
              <a:t>24</a:t>
            </a:fld>
            <a:endParaRPr lang="en-US" altLang="en-US"/>
          </a:p>
        </p:txBody>
      </p:sp>
      <p:sp>
        <p:nvSpPr>
          <p:cNvPr id="31747" name="Rectangle 2">
            <a:extLst>
              <a:ext uri="{FF2B5EF4-FFF2-40B4-BE49-F238E27FC236}">
                <a16:creationId xmlns:a16="http://schemas.microsoft.com/office/drawing/2014/main" id="{87476CE7-91CA-1C4C-AD9B-64DA897C2A4B}"/>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12" tIns="42862" rIns="87312" bIns="42862"/>
          <a:lstStyle/>
          <a:p>
            <a:pPr eaLnBrk="1" hangingPunct="1"/>
            <a:endParaRPr lang="en-AU" altLang="en-US">
              <a:latin typeface="Arial" panose="020B0604020202020204" pitchFamily="34" charset="0"/>
            </a:endParaRPr>
          </a:p>
        </p:txBody>
      </p:sp>
      <p:sp>
        <p:nvSpPr>
          <p:cNvPr id="31748" name="Rectangle 3">
            <a:extLst>
              <a:ext uri="{FF2B5EF4-FFF2-40B4-BE49-F238E27FC236}">
                <a16:creationId xmlns:a16="http://schemas.microsoft.com/office/drawing/2014/main" id="{1DE1416B-2050-7144-8ADB-AD66CC26B766}"/>
              </a:ext>
            </a:extLst>
          </p:cNvPr>
          <p:cNvSpPr>
            <a:spLocks noGrp="1" noRot="1" noChangeAspect="1" noChangeArrowheads="1" noTextEdit="1"/>
          </p:cNvSpPr>
          <p:nvPr>
            <p:ph type="sldImg"/>
          </p:nvPr>
        </p:nvSpPr>
        <p:spPr>
          <a:ln w="12700" cap="flat">
            <a:solidFill>
              <a:schemeClr val="tx1"/>
            </a:solidFill>
          </a:ln>
        </p:spPr>
      </p:sp>
    </p:spTree>
    <p:extLst>
      <p:ext uri="{BB962C8B-B14F-4D97-AF65-F5344CB8AC3E}">
        <p14:creationId xmlns:p14="http://schemas.microsoft.com/office/powerpoint/2010/main" val="1119811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p:spPr>
        <p:txBody>
          <a:bodyPr/>
          <a:lstStyle/>
          <a:p>
            <a:r>
              <a:rPr lang="en-US"/>
              <a:t>Keep in mind that it is important to keep goals specific and difficult enough to be motivating.  As employees increase their self-confidence in their own abilities their motivation will increase.</a:t>
            </a:r>
          </a:p>
          <a:p>
            <a:endParaRPr lang="en-US"/>
          </a:p>
          <a:p>
            <a:r>
              <a:rPr lang="en-US"/>
              <a:t>In order to increase perceptions of justice it is important to share information about how resources are allocated.</a:t>
            </a:r>
          </a:p>
          <a:p>
            <a:endParaRPr lang="en-US"/>
          </a:p>
        </p:txBody>
      </p:sp>
      <p:sp>
        <p:nvSpPr>
          <p:cNvPr id="55299" name="Slide Number Placeholder 3"/>
          <p:cNvSpPr>
            <a:spLocks noGrp="1"/>
          </p:cNvSpPr>
          <p:nvPr>
            <p:ph type="sldNum" sz="quarter" idx="5"/>
          </p:nvPr>
        </p:nvSpPr>
        <p:spPr>
          <a:noFill/>
        </p:spPr>
        <p:txBody>
          <a:bodyPr/>
          <a:lstStyle/>
          <a:p>
            <a:fld id="{90CA2706-CEE1-495A-BEA2-0E4B9781ABDD}" type="slidenum">
              <a:rPr lang="en-US" smtClean="0">
                <a:cs typeface="Arial" charset="0"/>
              </a:rPr>
              <a:pPr/>
              <a:t>32</a:t>
            </a:fld>
            <a:endParaRPr lang="en-US">
              <a:cs typeface="Arial" charset="0"/>
            </a:endParaRPr>
          </a:p>
        </p:txBody>
      </p:sp>
    </p:spTree>
    <p:extLst>
      <p:ext uri="{BB962C8B-B14F-4D97-AF65-F5344CB8AC3E}">
        <p14:creationId xmlns:p14="http://schemas.microsoft.com/office/powerpoint/2010/main" val="3236015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F117F99A-B532-4B79-A883-BB4DD0A2BED5}" type="datetimeFigureOut">
              <a:rPr lang="en-IN" smtClean="0"/>
              <a:pPr/>
              <a:t>07/04/24</a:t>
            </a:fld>
            <a:endParaRPr lang="en-IN"/>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IN"/>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028B67A1-5995-46B3-B96C-95409A3327D9}"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F117F99A-B532-4B79-A883-BB4DD0A2BED5}" type="datetimeFigureOut">
              <a:rPr lang="en-IN" smtClean="0"/>
              <a:pPr/>
              <a:t>07/04/24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028B67A1-5995-46B3-B96C-95409A3327D9}" type="slidenum">
              <a:rPr lang="en-IN" smtClean="0"/>
              <a:pPr/>
              <a:t>‹#›</a:t>
            </a:fld>
            <a:endParaRPr lang="en-IN"/>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F117F99A-B532-4B79-A883-BB4DD0A2BED5}" type="datetimeFigureOut">
              <a:rPr lang="en-IN" smtClean="0"/>
              <a:pPr/>
              <a:t>07/04/24</a:t>
            </a:fld>
            <a:endParaRPr lang="en-IN"/>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028B67A1-5995-46B3-B96C-95409A3327D9}" type="slidenum">
              <a:rPr lang="en-IN" smtClean="0"/>
              <a:pPr/>
              <a:t>‹#›</a:t>
            </a:fld>
            <a:endParaRPr lang="en-IN"/>
          </a:p>
        </p:txBody>
      </p:sp>
      <p:sp>
        <p:nvSpPr>
          <p:cNvPr id="14" name="Footer Placeholder 13"/>
          <p:cNvSpPr>
            <a:spLocks noGrp="1"/>
          </p:cNvSpPr>
          <p:nvPr>
            <p:ph type="ftr" sz="quarter" idx="12"/>
          </p:nvPr>
        </p:nvSpPr>
        <p:spPr/>
        <p:txBody>
          <a:bodyPr/>
          <a:lstStyle/>
          <a:p>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F117F99A-B532-4B79-A883-BB4DD0A2BED5}" type="datetimeFigureOut">
              <a:rPr lang="en-IN" smtClean="0"/>
              <a:pPr/>
              <a:t>07/04/24</a:t>
            </a:fld>
            <a:endParaRPr lang="en-IN"/>
          </a:p>
        </p:txBody>
      </p:sp>
      <p:sp>
        <p:nvSpPr>
          <p:cNvPr id="10" name="Slide Number Placeholder 9"/>
          <p:cNvSpPr>
            <a:spLocks noGrp="1"/>
          </p:cNvSpPr>
          <p:nvPr>
            <p:ph type="sldNum" sz="quarter" idx="16"/>
          </p:nvPr>
        </p:nvSpPr>
        <p:spPr/>
        <p:txBody>
          <a:bodyPr rtlCol="0"/>
          <a:lstStyle/>
          <a:p>
            <a:fld id="{028B67A1-5995-46B3-B96C-95409A3327D9}" type="slidenum">
              <a:rPr lang="en-IN" smtClean="0"/>
              <a:pPr/>
              <a:t>‹#›</a:t>
            </a:fld>
            <a:endParaRPr lang="en-IN"/>
          </a:p>
        </p:txBody>
      </p:sp>
      <p:sp>
        <p:nvSpPr>
          <p:cNvPr id="12" name="Footer Placeholder 11"/>
          <p:cNvSpPr>
            <a:spLocks noGrp="1"/>
          </p:cNvSpPr>
          <p:nvPr>
            <p:ph type="ftr" sz="quarter" idx="17"/>
          </p:nvPr>
        </p:nvSpPr>
        <p:spPr/>
        <p:txBody>
          <a:bodyPr rtlCol="0"/>
          <a:lstStyle/>
          <a:p>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F117F99A-B532-4B79-A883-BB4DD0A2BED5}" type="datetimeFigureOut">
              <a:rPr lang="en-IN" smtClean="0"/>
              <a:pPr/>
              <a:t>07/04/24</a:t>
            </a:fld>
            <a:endParaRPr lang="en-IN"/>
          </a:p>
        </p:txBody>
      </p:sp>
      <p:sp>
        <p:nvSpPr>
          <p:cNvPr id="12" name="Slide Number Placeholder 11"/>
          <p:cNvSpPr>
            <a:spLocks noGrp="1"/>
          </p:cNvSpPr>
          <p:nvPr>
            <p:ph type="sldNum" sz="quarter" idx="16"/>
          </p:nvPr>
        </p:nvSpPr>
        <p:spPr/>
        <p:txBody>
          <a:bodyPr rtlCol="0"/>
          <a:lstStyle/>
          <a:p>
            <a:fld id="{028B67A1-5995-46B3-B96C-95409A3327D9}" type="slidenum">
              <a:rPr lang="en-IN" smtClean="0"/>
              <a:pPr/>
              <a:t>‹#›</a:t>
            </a:fld>
            <a:endParaRPr lang="en-IN"/>
          </a:p>
        </p:txBody>
      </p:sp>
      <p:sp>
        <p:nvSpPr>
          <p:cNvPr id="14" name="Footer Placeholder 13"/>
          <p:cNvSpPr>
            <a:spLocks noGrp="1"/>
          </p:cNvSpPr>
          <p:nvPr>
            <p:ph type="ftr" sz="quarter" idx="17"/>
          </p:nvPr>
        </p:nvSpPr>
        <p:spPr/>
        <p:txBody>
          <a:bodyPr rtlCol="0"/>
          <a:lstStyle/>
          <a:p>
            <a:endParaRPr lang="en-IN"/>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F117F99A-B532-4B79-A883-BB4DD0A2BED5}" type="datetimeFigureOut">
              <a:rPr lang="en-IN" smtClean="0"/>
              <a:pPr/>
              <a:t>07/04/24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028B67A1-5995-46B3-B96C-95409A3327D9}"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17F99A-B532-4B79-A883-BB4DD0A2BED5}" type="datetimeFigureOut">
              <a:rPr lang="en-IN" smtClean="0"/>
              <a:pPr/>
              <a:t>07/04/24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028B67A1-5995-46B3-B96C-95409A3327D9}"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F117F99A-B532-4B79-A883-BB4DD0A2BED5}" type="datetimeFigureOut">
              <a:rPr lang="en-IN" smtClean="0"/>
              <a:pPr/>
              <a:t>07/04/24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028B67A1-5995-46B3-B96C-95409A3327D9}" type="slidenum">
              <a:rPr lang="en-IN" smtClean="0"/>
              <a:pPr/>
              <a:t>‹#›</a:t>
            </a:fld>
            <a:endParaRPr lang="en-IN"/>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8331200" y="6248401"/>
            <a:ext cx="3556000" cy="365125"/>
          </a:xfrm>
        </p:spPr>
        <p:txBody>
          <a:bodyPr rtlCol="0"/>
          <a:lstStyle/>
          <a:p>
            <a:fld id="{F117F99A-B532-4B79-A883-BB4DD0A2BED5}" type="datetimeFigureOut">
              <a:rPr lang="en-IN" smtClean="0"/>
              <a:pPr/>
              <a:t>07/04/24</a:t>
            </a:fld>
            <a:endParaRPr lang="en-IN"/>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028B67A1-5995-46B3-B96C-95409A3327D9}" type="slidenum">
              <a:rPr lang="en-IN" smtClean="0"/>
              <a:pPr/>
              <a:t>‹#›</a:t>
            </a:fld>
            <a:endParaRPr lang="en-IN"/>
          </a:p>
        </p:txBody>
      </p:sp>
      <p:sp>
        <p:nvSpPr>
          <p:cNvPr id="14" name="Footer Placeholder 13"/>
          <p:cNvSpPr>
            <a:spLocks noGrp="1"/>
          </p:cNvSpPr>
          <p:nvPr>
            <p:ph type="ftr" sz="quarter" idx="12"/>
          </p:nvPr>
        </p:nvSpPr>
        <p:spPr>
          <a:xfrm>
            <a:off x="2133600" y="6248207"/>
            <a:ext cx="6096000" cy="365125"/>
          </a:xfrm>
        </p:spPr>
        <p:txBody>
          <a:bodyPr rtlCol="0"/>
          <a:lstStyle/>
          <a:p>
            <a:endParaRPr lang="en-IN"/>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117F99A-B532-4B79-A883-BB4DD0A2BED5}" type="datetimeFigureOut">
              <a:rPr lang="en-IN" smtClean="0"/>
              <a:pPr/>
              <a:t>07/04/24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28B67A1-5995-46B3-B96C-95409A3327D9}"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F117F99A-B532-4B79-A883-BB4DD0A2BED5}" type="datetimeFigureOut">
              <a:rPr lang="en-IN" smtClean="0"/>
              <a:pPr/>
              <a:t>07/04/24</a:t>
            </a:fld>
            <a:endParaRPr lang="en-IN"/>
          </a:p>
        </p:txBody>
      </p:sp>
      <p:sp>
        <p:nvSpPr>
          <p:cNvPr id="5" name="Footer Placeholder 4"/>
          <p:cNvSpPr>
            <a:spLocks noGrp="1"/>
          </p:cNvSpPr>
          <p:nvPr>
            <p:ph type="ftr" sz="quarter" idx="11"/>
          </p:nvPr>
        </p:nvSpPr>
        <p:spPr>
          <a:xfrm>
            <a:off x="609602" y="6248208"/>
            <a:ext cx="7431311" cy="365125"/>
          </a:xfrm>
        </p:spPr>
        <p:txBody>
          <a:bodyPr/>
          <a:lstStyle/>
          <a:p>
            <a:endParaRPr lang="en-IN"/>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8075084" y="103716"/>
            <a:ext cx="533400" cy="325968"/>
          </a:xfrm>
        </p:spPr>
        <p:txBody>
          <a:bodyPr/>
          <a:lstStyle/>
          <a:p>
            <a:fld id="{028B67A1-5995-46B3-B96C-95409A3327D9}"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4">
            <a:extLst>
              <a:ext uri="{FF2B5EF4-FFF2-40B4-BE49-F238E27FC236}">
                <a16:creationId xmlns:a16="http://schemas.microsoft.com/office/drawing/2014/main" id="{CA89F59B-5991-1946-BD67-D2B63813BD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0940F88-01D3-2346-B8E0-C025DEFF1FD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36C40FC-DC9D-814F-BAF9-1B81BB018F5E}"/>
              </a:ext>
            </a:extLst>
          </p:cNvPr>
          <p:cNvSpPr>
            <a:spLocks noGrp="1" noChangeArrowheads="1"/>
          </p:cNvSpPr>
          <p:nvPr>
            <p:ph type="sldNum" sz="quarter" idx="12"/>
          </p:nvPr>
        </p:nvSpPr>
        <p:spPr>
          <a:ln/>
        </p:spPr>
        <p:txBody>
          <a:bodyPr/>
          <a:lstStyle>
            <a:lvl1pPr>
              <a:defRPr/>
            </a:lvl1pPr>
          </a:lstStyle>
          <a:p>
            <a:fld id="{36B505F3-7D64-B542-8315-CC16FE4DC78B}" type="slidenum">
              <a:rPr lang="en-US" altLang="en-US"/>
              <a:pPr/>
              <a:t>‹#›</a:t>
            </a:fld>
            <a:endParaRPr lang="en-US" altLang="en-US"/>
          </a:p>
        </p:txBody>
      </p:sp>
    </p:spTree>
    <p:extLst>
      <p:ext uri="{BB962C8B-B14F-4D97-AF65-F5344CB8AC3E}">
        <p14:creationId xmlns:p14="http://schemas.microsoft.com/office/powerpoint/2010/main" val="3613227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117F99A-B532-4B79-A883-BB4DD0A2BED5}" type="datetimeFigureOut">
              <a:rPr lang="en-IN" smtClean="0"/>
              <a:pPr/>
              <a:t>07/04/24</a:t>
            </a:fld>
            <a:endParaRPr lang="en-IN"/>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IN"/>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028B67A1-5995-46B3-B96C-95409A3327D9}"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42CFC-F851-4247-BF04-9BD16A9544EF}"/>
              </a:ext>
            </a:extLst>
          </p:cNvPr>
          <p:cNvSpPr>
            <a:spLocks noGrp="1"/>
          </p:cNvSpPr>
          <p:nvPr>
            <p:ph type="ctrTitle"/>
          </p:nvPr>
        </p:nvSpPr>
        <p:spPr>
          <a:xfrm>
            <a:off x="325677" y="228684"/>
            <a:ext cx="11699309" cy="3373353"/>
          </a:xfrm>
        </p:spPr>
        <p:txBody>
          <a:bodyPr>
            <a:normAutofit fontScale="90000"/>
          </a:bodyPr>
          <a:lstStyle/>
          <a:p>
            <a:pPr algn="ctr"/>
            <a:r>
              <a:rPr lang="en-US" sz="4000" b="1" dirty="0">
                <a:solidFill>
                  <a:schemeClr val="tx1"/>
                </a:solidFill>
              </a:rPr>
              <a:t>Advanced Leadership and Change Management </a:t>
            </a:r>
            <a:br>
              <a:rPr lang="en-US" sz="4000" b="1" dirty="0">
                <a:solidFill>
                  <a:srgbClr val="FF0000"/>
                </a:solidFill>
              </a:rPr>
            </a:br>
            <a:br>
              <a:rPr lang="en-US" b="1" dirty="0"/>
            </a:br>
            <a:r>
              <a:rPr lang="en-US" sz="3600" b="1" dirty="0">
                <a:solidFill>
                  <a:schemeClr val="accent1"/>
                </a:solidFill>
              </a:rPr>
              <a:t>Session-3&amp;4</a:t>
            </a:r>
            <a:br>
              <a:rPr lang="en-US" sz="3600" b="1" dirty="0">
                <a:solidFill>
                  <a:schemeClr val="accent1"/>
                </a:solidFill>
              </a:rPr>
            </a:br>
            <a:br>
              <a:rPr lang="en-US" sz="3600" b="1" dirty="0">
                <a:solidFill>
                  <a:schemeClr val="accent1"/>
                </a:solidFill>
              </a:rPr>
            </a:br>
            <a:r>
              <a:rPr lang="en-US" sz="3600" b="1" dirty="0">
                <a:solidFill>
                  <a:schemeClr val="accent1"/>
                </a:solidFill>
              </a:rPr>
              <a:t>Motivation</a:t>
            </a:r>
          </a:p>
        </p:txBody>
      </p:sp>
      <p:sp>
        <p:nvSpPr>
          <p:cNvPr id="3" name="Subtitle 2">
            <a:extLst>
              <a:ext uri="{FF2B5EF4-FFF2-40B4-BE49-F238E27FC236}">
                <a16:creationId xmlns:a16="http://schemas.microsoft.com/office/drawing/2014/main" id="{8D82D951-6F8C-EA42-AC99-78C94100BB46}"/>
              </a:ext>
            </a:extLst>
          </p:cNvPr>
          <p:cNvSpPr>
            <a:spLocks noGrp="1"/>
          </p:cNvSpPr>
          <p:nvPr>
            <p:ph type="subTitle" idx="1"/>
          </p:nvPr>
        </p:nvSpPr>
        <p:spPr>
          <a:xfrm>
            <a:off x="325678" y="3602037"/>
            <a:ext cx="11540646" cy="2297722"/>
          </a:xfrm>
        </p:spPr>
        <p:txBody>
          <a:bodyPr>
            <a:normAutofit fontScale="85000" lnSpcReduction="20000"/>
          </a:bodyPr>
          <a:lstStyle/>
          <a:p>
            <a:endParaRPr lang="en-US" dirty="0"/>
          </a:p>
          <a:p>
            <a:pPr algn="ctr"/>
            <a:r>
              <a:rPr lang="en-US" sz="3600" dirty="0"/>
              <a:t>7/4/2024</a:t>
            </a:r>
          </a:p>
          <a:p>
            <a:pPr algn="ctr"/>
            <a:endParaRPr lang="en-US" dirty="0"/>
          </a:p>
          <a:p>
            <a:pPr algn="ctr"/>
            <a:endParaRPr lang="en-US" dirty="0"/>
          </a:p>
          <a:p>
            <a:pPr algn="ctr"/>
            <a:endParaRPr lang="en-US" dirty="0"/>
          </a:p>
          <a:p>
            <a:pPr algn="ctr"/>
            <a:r>
              <a:rPr lang="en-US" dirty="0"/>
              <a:t>Prof. Anupama Sharma</a:t>
            </a:r>
          </a:p>
        </p:txBody>
      </p:sp>
      <p:pic>
        <p:nvPicPr>
          <p:cNvPr id="4" name="Picture 3">
            <a:extLst>
              <a:ext uri="{FF2B5EF4-FFF2-40B4-BE49-F238E27FC236}">
                <a16:creationId xmlns:a16="http://schemas.microsoft.com/office/drawing/2014/main" id="{1C5D7475-BFEA-F943-B209-5A4DD79AF7C6}"/>
              </a:ext>
            </a:extLst>
          </p:cNvPr>
          <p:cNvPicPr>
            <a:picLocks noChangeAspect="1"/>
          </p:cNvPicPr>
          <p:nvPr/>
        </p:nvPicPr>
        <p:blipFill>
          <a:blip r:embed="rId2"/>
          <a:stretch>
            <a:fillRect/>
          </a:stretch>
        </p:blipFill>
        <p:spPr>
          <a:xfrm>
            <a:off x="4756150" y="4572174"/>
            <a:ext cx="2679700" cy="762000"/>
          </a:xfrm>
          <a:prstGeom prst="rect">
            <a:avLst/>
          </a:prstGeom>
        </p:spPr>
      </p:pic>
    </p:spTree>
    <p:extLst>
      <p:ext uri="{BB962C8B-B14F-4D97-AF65-F5344CB8AC3E}">
        <p14:creationId xmlns:p14="http://schemas.microsoft.com/office/powerpoint/2010/main" val="2860265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162A9ED-7BF8-7644-BBE8-C861019E9BDC}"/>
              </a:ext>
            </a:extLst>
          </p:cNvPr>
          <p:cNvSpPr>
            <a:spLocks noGrp="1" noChangeArrowheads="1"/>
          </p:cNvSpPr>
          <p:nvPr>
            <p:ph type="title"/>
          </p:nvPr>
        </p:nvSpPr>
        <p:spPr/>
        <p:txBody>
          <a:bodyPr anchor="ctr">
            <a:normAutofit/>
          </a:bodyPr>
          <a:lstStyle/>
          <a:p>
            <a:pPr eaLnBrk="1" hangingPunct="1"/>
            <a:r>
              <a:rPr lang="en-US" altLang="en-US" sz="4000" b="1" dirty="0">
                <a:solidFill>
                  <a:schemeClr val="tx1"/>
                </a:solidFill>
                <a:latin typeface="Times New Roman" pitchFamily="18" charset="0"/>
                <a:cs typeface="Times New Roman" pitchFamily="18" charset="0"/>
              </a:rPr>
              <a:t>                        What is Motivation</a:t>
            </a:r>
          </a:p>
        </p:txBody>
      </p:sp>
      <p:sp>
        <p:nvSpPr>
          <p:cNvPr id="3075" name="Rectangle 3">
            <a:extLst>
              <a:ext uri="{FF2B5EF4-FFF2-40B4-BE49-F238E27FC236}">
                <a16:creationId xmlns:a16="http://schemas.microsoft.com/office/drawing/2014/main" id="{DA106AC5-BEA4-4E41-A15B-9EE13AEA1F24}"/>
              </a:ext>
            </a:extLst>
          </p:cNvPr>
          <p:cNvSpPr>
            <a:spLocks noGrp="1" noChangeArrowheads="1"/>
          </p:cNvSpPr>
          <p:nvPr>
            <p:ph sz="quarter" idx="1"/>
          </p:nvPr>
        </p:nvSpPr>
        <p:spPr>
          <a:xfrm>
            <a:off x="0" y="1734184"/>
            <a:ext cx="8490857" cy="5123816"/>
          </a:xfrm>
        </p:spPr>
        <p:txBody>
          <a:bodyPr anchor="ctr"/>
          <a:lstStyle/>
          <a:p>
            <a:pPr marL="457200" indent="-457200" algn="just">
              <a:spcBef>
                <a:spcPct val="50000"/>
              </a:spcBef>
              <a:defRPr/>
            </a:pPr>
            <a:r>
              <a:rPr lang="en-US" altLang="en-US" sz="2800" b="1" dirty="0">
                <a:latin typeface="Times New Roman" pitchFamily="18" charset="0"/>
                <a:cs typeface="Times New Roman" pitchFamily="18" charset="0"/>
              </a:rPr>
              <a:t>Motivation</a:t>
            </a:r>
          </a:p>
          <a:p>
            <a:pPr marL="457200" lvl="1" indent="-457200" algn="just">
              <a:spcBef>
                <a:spcPct val="50000"/>
              </a:spcBef>
              <a:buSzPct val="60000"/>
              <a:buNone/>
              <a:defRPr/>
            </a:pPr>
            <a:r>
              <a:rPr lang="en-US" altLang="en-US" sz="2800" dirty="0">
                <a:latin typeface="Times New Roman" pitchFamily="18" charset="0"/>
                <a:cs typeface="Times New Roman" pitchFamily="18" charset="0"/>
              </a:rPr>
              <a:t>     The processes that account for an individual’s intensity, direction, and persistence of effort towards attaining a goal.</a:t>
            </a:r>
            <a:endParaRPr lang="en-US" altLang="en-US" dirty="0"/>
          </a:p>
          <a:p>
            <a:pPr marL="457200" indent="-457200" algn="just">
              <a:spcBef>
                <a:spcPct val="50000"/>
              </a:spcBef>
              <a:defRPr/>
            </a:pPr>
            <a:r>
              <a:rPr lang="en-US" sz="2800" b="1" dirty="0">
                <a:latin typeface="Times New Roman" pitchFamily="18" charset="0"/>
                <a:cs typeface="Times New Roman" pitchFamily="18" charset="0"/>
              </a:rPr>
              <a:t>Key Elements</a:t>
            </a:r>
          </a:p>
          <a:p>
            <a:pPr marL="457200" indent="-457200" algn="just">
              <a:spcBef>
                <a:spcPct val="50000"/>
              </a:spcBef>
              <a:buClr>
                <a:srgbClr val="336699"/>
              </a:buClr>
              <a:buNone/>
              <a:defRPr/>
            </a:pPr>
            <a:r>
              <a:rPr lang="en-US" sz="2800" dirty="0">
                <a:latin typeface="Times New Roman" pitchFamily="18" charset="0"/>
                <a:cs typeface="Times New Roman" pitchFamily="18" charset="0"/>
              </a:rPr>
              <a:t>     1. Intensity: How hard a person tries;</a:t>
            </a:r>
          </a:p>
          <a:p>
            <a:pPr marL="457200" indent="-457200" algn="just">
              <a:spcBef>
                <a:spcPct val="50000"/>
              </a:spcBef>
              <a:buClr>
                <a:srgbClr val="336699"/>
              </a:buClr>
              <a:buNone/>
              <a:defRPr/>
            </a:pPr>
            <a:r>
              <a:rPr lang="en-US" sz="2800" dirty="0">
                <a:latin typeface="Times New Roman" pitchFamily="18" charset="0"/>
                <a:cs typeface="Times New Roman" pitchFamily="18" charset="0"/>
              </a:rPr>
              <a:t>     2. Direction: Toward beneficial goal; </a:t>
            </a:r>
          </a:p>
          <a:p>
            <a:pPr marL="457200" indent="-457200" algn="just">
              <a:spcBef>
                <a:spcPct val="50000"/>
              </a:spcBef>
              <a:buClr>
                <a:srgbClr val="336699"/>
              </a:buClr>
              <a:buNone/>
              <a:defRPr/>
            </a:pPr>
            <a:r>
              <a:rPr lang="en-US" sz="2800" dirty="0">
                <a:latin typeface="Times New Roman" pitchFamily="18" charset="0"/>
                <a:cs typeface="Times New Roman" pitchFamily="18" charset="0"/>
              </a:rPr>
              <a:t>     3. Persistence: How long a person tries.</a:t>
            </a:r>
          </a:p>
          <a:p>
            <a:pPr algn="just" eaLnBrk="1" hangingPunct="1"/>
            <a:endParaRPr lang="en-US" altLang="en-US" dirty="0"/>
          </a:p>
        </p:txBody>
      </p:sp>
      <p:sp>
        <p:nvSpPr>
          <p:cNvPr id="3077" name="Text Box 6">
            <a:extLst>
              <a:ext uri="{FF2B5EF4-FFF2-40B4-BE49-F238E27FC236}">
                <a16:creationId xmlns:a16="http://schemas.microsoft.com/office/drawing/2014/main" id="{8C6F0F43-9633-CB46-9039-64D4247745CE}"/>
              </a:ext>
            </a:extLst>
          </p:cNvPr>
          <p:cNvSpPr txBox="1">
            <a:spLocks noChangeArrowheads="1"/>
          </p:cNvSpPr>
          <p:nvPr/>
        </p:nvSpPr>
        <p:spPr bwMode="auto">
          <a:xfrm>
            <a:off x="2362200" y="1312864"/>
            <a:ext cx="716280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US" altLang="en-US" sz="2200" dirty="0"/>
          </a:p>
        </p:txBody>
      </p:sp>
      <p:pic>
        <p:nvPicPr>
          <p:cNvPr id="7" name="Picture 5" descr="MPj03156560000[1]">
            <a:extLst>
              <a:ext uri="{FF2B5EF4-FFF2-40B4-BE49-F238E27FC236}">
                <a16:creationId xmlns:a16="http://schemas.microsoft.com/office/drawing/2014/main" id="{2D4A8594-7664-6C4B-A3C2-141143144A56}"/>
              </a:ext>
            </a:extLst>
          </p:cNvPr>
          <p:cNvPicPr>
            <a:picLocks noChangeAspect="1" noChangeArrowheads="1"/>
          </p:cNvPicPr>
          <p:nvPr/>
        </p:nvPicPr>
        <p:blipFill>
          <a:blip r:embed="rId2" cstate="print"/>
          <a:srcRect/>
          <a:stretch>
            <a:fillRect/>
          </a:stretch>
        </p:blipFill>
        <p:spPr bwMode="auto">
          <a:xfrm>
            <a:off x="8556171" y="1593669"/>
            <a:ext cx="3635828" cy="5264331"/>
          </a:xfrm>
          <a:prstGeom prst="rect">
            <a:avLst/>
          </a:prstGeom>
          <a:noFill/>
          <a:ln w="15875">
            <a:solidFill>
              <a:schemeClr val="accent4">
                <a:lumMod val="10000"/>
              </a:schemeClr>
            </a:solidFill>
          </a:ln>
          <a:effectLst>
            <a:outerShdw blurRad="50800" dist="76200" dir="8100000" algn="tr" rotWithShape="0">
              <a:prstClr val="black">
                <a:alpha val="40000"/>
              </a:prstClr>
            </a:outerShdw>
          </a:effectLst>
        </p:spPr>
      </p:pic>
    </p:spTree>
    <p:extLst>
      <p:ext uri="{BB962C8B-B14F-4D97-AF65-F5344CB8AC3E}">
        <p14:creationId xmlns:p14="http://schemas.microsoft.com/office/powerpoint/2010/main" val="3424036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7068D30-C7F6-A443-8C10-CFDFBA63C205}"/>
              </a:ext>
            </a:extLst>
          </p:cNvPr>
          <p:cNvSpPr>
            <a:spLocks noGrp="1" noChangeArrowheads="1"/>
          </p:cNvSpPr>
          <p:nvPr>
            <p:ph type="title"/>
          </p:nvPr>
        </p:nvSpPr>
        <p:spPr>
          <a:xfrm>
            <a:off x="0" y="0"/>
            <a:ext cx="12191999" cy="1371600"/>
          </a:xfrm>
          <a:solidFill>
            <a:schemeClr val="bg1"/>
          </a:solidFill>
        </p:spPr>
        <p:txBody>
          <a:bodyPr>
            <a:noAutofit/>
          </a:bodyPr>
          <a:lstStyle/>
          <a:p>
            <a:r>
              <a:rPr lang="en-US" sz="4000" dirty="0"/>
              <a:t>       </a:t>
            </a:r>
            <a:r>
              <a:rPr lang="en-US" sz="4000" b="1" dirty="0">
                <a:solidFill>
                  <a:schemeClr val="tx1"/>
                </a:solidFill>
                <a:latin typeface="Times New Roman" pitchFamily="18" charset="0"/>
                <a:cs typeface="Times New Roman" pitchFamily="18" charset="0"/>
              </a:rPr>
              <a:t>C</a:t>
            </a:r>
            <a:r>
              <a:rPr lang="en-US" altLang="en-US" sz="4000" b="1" dirty="0">
                <a:solidFill>
                  <a:schemeClr val="tx1"/>
                </a:solidFill>
                <a:latin typeface="Times New Roman" pitchFamily="18" charset="0"/>
                <a:cs typeface="Times New Roman" pitchFamily="18" charset="0"/>
              </a:rPr>
              <a:t>urrent Challenges of Motivating Employees</a:t>
            </a:r>
          </a:p>
        </p:txBody>
      </p:sp>
      <p:sp>
        <p:nvSpPr>
          <p:cNvPr id="4099" name="Rectangle 3">
            <a:extLst>
              <a:ext uri="{FF2B5EF4-FFF2-40B4-BE49-F238E27FC236}">
                <a16:creationId xmlns:a16="http://schemas.microsoft.com/office/drawing/2014/main" id="{2ED469FD-5B4C-8347-91DA-3B3A68F65547}"/>
              </a:ext>
            </a:extLst>
          </p:cNvPr>
          <p:cNvSpPr>
            <a:spLocks noGrp="1" noChangeArrowheads="1"/>
          </p:cNvSpPr>
          <p:nvPr>
            <p:ph sz="quarter" idx="1"/>
          </p:nvPr>
        </p:nvSpPr>
        <p:spPr>
          <a:xfrm>
            <a:off x="648181" y="1645921"/>
            <a:ext cx="10794881" cy="5042262"/>
          </a:xfrm>
        </p:spPr>
        <p:txBody>
          <a:bodyPr/>
          <a:lstStyle/>
          <a:p>
            <a:pPr algn="just" eaLnBrk="1" hangingPunct="1"/>
            <a:r>
              <a:rPr lang="en-US" altLang="en-US" sz="2800" b="1" dirty="0">
                <a:latin typeface="Times New Roman" pitchFamily="18" charset="0"/>
                <a:cs typeface="Times New Roman" pitchFamily="18" charset="0"/>
              </a:rPr>
              <a:t>Layoffs, restructuring</a:t>
            </a:r>
          </a:p>
          <a:p>
            <a:pPr lvl="1" algn="just" eaLnBrk="1" hangingPunct="1">
              <a:buNone/>
            </a:pPr>
            <a:r>
              <a:rPr lang="en-US" altLang="en-US" sz="2800" dirty="0">
                <a:latin typeface="Times New Roman" pitchFamily="18" charset="0"/>
                <a:cs typeface="Times New Roman" pitchFamily="18" charset="0"/>
              </a:rPr>
              <a:t>1. Damaged trust, commitment.</a:t>
            </a:r>
          </a:p>
          <a:p>
            <a:pPr algn="just" eaLnBrk="1" hangingPunct="1"/>
            <a:r>
              <a:rPr lang="en-US" altLang="en-US" sz="2800" b="1" dirty="0">
                <a:latin typeface="Times New Roman" pitchFamily="18" charset="0"/>
                <a:cs typeface="Times New Roman" pitchFamily="18" charset="0"/>
              </a:rPr>
              <a:t>Flatter organizations</a:t>
            </a:r>
          </a:p>
          <a:p>
            <a:pPr lvl="1" algn="just" eaLnBrk="1" hangingPunct="1">
              <a:buNone/>
            </a:pPr>
            <a:r>
              <a:rPr lang="en-US" altLang="en-US" sz="2800" dirty="0">
                <a:latin typeface="Times New Roman" pitchFamily="18" charset="0"/>
                <a:cs typeface="Times New Roman" pitchFamily="18" charset="0"/>
              </a:rPr>
              <a:t>1. Fewer supervisors to monitor performance.</a:t>
            </a:r>
          </a:p>
          <a:p>
            <a:pPr algn="just" eaLnBrk="1" hangingPunct="1"/>
            <a:r>
              <a:rPr lang="en-US" altLang="en-US" sz="2800" b="1" dirty="0">
                <a:latin typeface="Times New Roman" pitchFamily="18" charset="0"/>
                <a:cs typeface="Times New Roman" pitchFamily="18" charset="0"/>
              </a:rPr>
              <a:t>Changing workforce</a:t>
            </a:r>
          </a:p>
          <a:p>
            <a:pPr lvl="1" algn="just" eaLnBrk="1" hangingPunct="1">
              <a:buNone/>
            </a:pPr>
            <a:r>
              <a:rPr lang="en-US" altLang="en-US" sz="2800" dirty="0">
                <a:latin typeface="Times New Roman" pitchFamily="18" charset="0"/>
                <a:cs typeface="Times New Roman" pitchFamily="18" charset="0"/>
              </a:rPr>
              <a:t>1. Younger employees have different needs;</a:t>
            </a:r>
          </a:p>
          <a:p>
            <a:pPr lvl="1" algn="just" eaLnBrk="1" hangingPunct="1">
              <a:buNone/>
            </a:pPr>
            <a:r>
              <a:rPr lang="en-US" altLang="en-US" sz="2800" dirty="0">
                <a:latin typeface="Times New Roman" pitchFamily="18" charset="0"/>
                <a:cs typeface="Times New Roman" pitchFamily="18" charset="0"/>
              </a:rPr>
              <a:t>2. Diverse workforce.</a:t>
            </a:r>
          </a:p>
          <a:p>
            <a:pPr algn="just" eaLnBrk="1" hangingPunct="1"/>
            <a:endParaRPr lang="en-US" altLang="en-US" dirty="0"/>
          </a:p>
        </p:txBody>
      </p:sp>
    </p:spTree>
    <p:extLst>
      <p:ext uri="{BB962C8B-B14F-4D97-AF65-F5344CB8AC3E}">
        <p14:creationId xmlns:p14="http://schemas.microsoft.com/office/powerpoint/2010/main" val="1088645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6CD0A09B-CB40-3F4C-AE84-D36AA817E3D6}"/>
              </a:ext>
            </a:extLst>
          </p:cNvPr>
          <p:cNvSpPr>
            <a:spLocks noGrp="1" noChangeArrowheads="1"/>
          </p:cNvSpPr>
          <p:nvPr>
            <p:ph type="title"/>
          </p:nvPr>
        </p:nvSpPr>
        <p:spPr>
          <a:solidFill>
            <a:schemeClr val="bg1"/>
          </a:solidFill>
        </p:spPr>
        <p:txBody>
          <a:bodyPr>
            <a:normAutofit/>
          </a:bodyPr>
          <a:lstStyle/>
          <a:p>
            <a:r>
              <a:rPr lang="en-US" sz="4000" b="1" dirty="0"/>
              <a:t>                  </a:t>
            </a:r>
            <a:r>
              <a:rPr lang="en-US" sz="4000" b="1" dirty="0">
                <a:solidFill>
                  <a:schemeClr val="tx1"/>
                </a:solidFill>
                <a:latin typeface="Times New Roman" pitchFamily="18" charset="0"/>
                <a:cs typeface="Times New Roman" pitchFamily="18" charset="0"/>
              </a:rPr>
              <a:t>C</a:t>
            </a:r>
            <a:r>
              <a:rPr lang="en-US" altLang="en-US" sz="4000" b="1" dirty="0">
                <a:solidFill>
                  <a:schemeClr val="tx1"/>
                </a:solidFill>
                <a:latin typeface="Times New Roman" pitchFamily="18" charset="0"/>
                <a:cs typeface="Times New Roman" pitchFamily="18" charset="0"/>
              </a:rPr>
              <a:t>lassification of Theories</a:t>
            </a:r>
          </a:p>
        </p:txBody>
      </p:sp>
      <p:sp>
        <p:nvSpPr>
          <p:cNvPr id="5123" name="Rectangle 3">
            <a:extLst>
              <a:ext uri="{FF2B5EF4-FFF2-40B4-BE49-F238E27FC236}">
                <a16:creationId xmlns:a16="http://schemas.microsoft.com/office/drawing/2014/main" id="{5160F823-6BCF-4849-B82A-1CC7491A1875}"/>
              </a:ext>
            </a:extLst>
          </p:cNvPr>
          <p:cNvSpPr>
            <a:spLocks noGrp="1" noChangeArrowheads="1"/>
          </p:cNvSpPr>
          <p:nvPr>
            <p:ph sz="quarter" idx="1"/>
          </p:nvPr>
        </p:nvSpPr>
        <p:spPr>
          <a:xfrm>
            <a:off x="816864" y="1822268"/>
            <a:ext cx="10871200" cy="4495800"/>
          </a:xfrm>
        </p:spPr>
        <p:txBody>
          <a:bodyPr>
            <a:normAutofit/>
          </a:bodyPr>
          <a:lstStyle/>
          <a:p>
            <a:pPr algn="just" eaLnBrk="1" hangingPunct="1"/>
            <a:r>
              <a:rPr lang="en-US" altLang="en-US" sz="2800" b="1" dirty="0">
                <a:latin typeface="Times New Roman" pitchFamily="18" charset="0"/>
                <a:cs typeface="Times New Roman" pitchFamily="18" charset="0"/>
              </a:rPr>
              <a:t>Content Theories</a:t>
            </a:r>
            <a:r>
              <a:rPr lang="en-US" altLang="en-US" sz="2800" dirty="0">
                <a:latin typeface="Times New Roman" pitchFamily="18" charset="0"/>
                <a:cs typeface="Times New Roman" pitchFamily="18" charset="0"/>
              </a:rPr>
              <a:t>: Focus on identifying “what” are the motivators; theories of Maslow, Alderfer, Herzberg.</a:t>
            </a:r>
          </a:p>
          <a:p>
            <a:pPr algn="just" eaLnBrk="1" hangingPunct="1"/>
            <a:endParaRPr lang="en-US" altLang="en-US" sz="2800" dirty="0">
              <a:latin typeface="Times New Roman" pitchFamily="18" charset="0"/>
              <a:cs typeface="Times New Roman" pitchFamily="18" charset="0"/>
            </a:endParaRPr>
          </a:p>
          <a:p>
            <a:pPr algn="just" eaLnBrk="1" hangingPunct="1"/>
            <a:r>
              <a:rPr lang="en-US" altLang="en-US" sz="2800" b="1" dirty="0">
                <a:latin typeface="Times New Roman" pitchFamily="18" charset="0"/>
                <a:cs typeface="Times New Roman" pitchFamily="18" charset="0"/>
              </a:rPr>
              <a:t>Process Theories</a:t>
            </a:r>
            <a:r>
              <a:rPr lang="en-US" altLang="en-US" sz="2800" dirty="0">
                <a:latin typeface="Times New Roman" pitchFamily="18" charset="0"/>
                <a:cs typeface="Times New Roman" pitchFamily="18" charset="0"/>
              </a:rPr>
              <a:t>: Identify “how” of motivation, i.e. the cognitive process underlying motivation; theories of Vroom, Lawler &amp; Porter, Adams, Locke. </a:t>
            </a:r>
          </a:p>
          <a:p>
            <a:pPr algn="just" eaLnBrk="1" hangingPunct="1">
              <a:buFontTx/>
              <a:buNone/>
            </a:pPr>
            <a:endParaRPr lang="en-US" alt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556473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2136775" y="228600"/>
            <a:ext cx="8153400" cy="990600"/>
          </a:xfrm>
        </p:spPr>
        <p:txBody>
          <a:bodyPr>
            <a:normAutofit/>
          </a:bodyPr>
          <a:lstStyle/>
          <a:p>
            <a:pPr eaLnBrk="1" hangingPunct="1"/>
            <a:r>
              <a:rPr lang="en-US" sz="4000" b="1" dirty="0">
                <a:solidFill>
                  <a:schemeClr val="tx1"/>
                </a:solidFill>
              </a:rPr>
              <a:t>     </a:t>
            </a:r>
            <a:r>
              <a:rPr lang="en-US" sz="4000" b="1" dirty="0">
                <a:solidFill>
                  <a:schemeClr val="tx1"/>
                </a:solidFill>
                <a:latin typeface="Times New Roman" pitchFamily="18" charset="0"/>
                <a:cs typeface="Times New Roman" pitchFamily="18" charset="0"/>
              </a:rPr>
              <a:t>Early Theories of Motivation</a:t>
            </a:r>
          </a:p>
        </p:txBody>
      </p:sp>
      <p:sp>
        <p:nvSpPr>
          <p:cNvPr id="3" name="Content Placeholder 2"/>
          <p:cNvSpPr>
            <a:spLocks noGrp="1"/>
          </p:cNvSpPr>
          <p:nvPr>
            <p:ph sz="quarter" idx="1"/>
          </p:nvPr>
        </p:nvSpPr>
        <p:spPr>
          <a:xfrm>
            <a:off x="4548051" y="1837509"/>
            <a:ext cx="7182394" cy="4328160"/>
          </a:xfrm>
        </p:spPr>
        <p:txBody>
          <a:bodyPr>
            <a:normAutofit/>
          </a:bodyPr>
          <a:lstStyle/>
          <a:p>
            <a:pPr marL="320040" indent="-320040" algn="just">
              <a:buNone/>
              <a:defRPr/>
            </a:pPr>
            <a:r>
              <a:rPr lang="en-US" sz="2800" dirty="0">
                <a:latin typeface="Times New Roman" pitchFamily="18" charset="0"/>
                <a:cs typeface="Times New Roman" pitchFamily="18" charset="0"/>
              </a:rPr>
              <a:t>1. Maslow’s Hierarchy of Needs Theory</a:t>
            </a:r>
          </a:p>
          <a:p>
            <a:pPr marL="320040" indent="-320040" algn="just">
              <a:buNone/>
              <a:defRPr/>
            </a:pPr>
            <a:r>
              <a:rPr lang="en-US" sz="2800" dirty="0">
                <a:latin typeface="Times New Roman" pitchFamily="18" charset="0"/>
                <a:cs typeface="Times New Roman" pitchFamily="18" charset="0"/>
              </a:rPr>
              <a:t>2. McGregor’s Theory X and Theory Y</a:t>
            </a:r>
          </a:p>
          <a:p>
            <a:pPr algn="just">
              <a:buNone/>
              <a:defRPr/>
            </a:pPr>
            <a:r>
              <a:rPr lang="en-US" sz="2800" dirty="0">
                <a:latin typeface="Times New Roman" pitchFamily="18" charset="0"/>
                <a:cs typeface="Times New Roman" pitchFamily="18" charset="0"/>
              </a:rPr>
              <a:t>3. Herzberg’s Two-Factor Theory</a:t>
            </a:r>
          </a:p>
          <a:p>
            <a:pPr marL="320040" indent="-320040" algn="just">
              <a:buNone/>
              <a:defRPr/>
            </a:pPr>
            <a:r>
              <a:rPr lang="en-US" sz="2800" dirty="0">
                <a:latin typeface="Times New Roman" pitchFamily="18" charset="0"/>
                <a:cs typeface="Times New Roman" pitchFamily="18" charset="0"/>
              </a:rPr>
              <a:t>    (Motivation-Hygiene Theory)</a:t>
            </a:r>
          </a:p>
          <a:p>
            <a:pPr marL="320040" indent="-320040" algn="just">
              <a:buNone/>
              <a:defRPr/>
            </a:pPr>
            <a:r>
              <a:rPr lang="en-US" sz="2800" dirty="0">
                <a:latin typeface="Times New Roman" pitchFamily="18" charset="0"/>
                <a:cs typeface="Times New Roman" pitchFamily="18" charset="0"/>
              </a:rPr>
              <a:t>4. McClellan’s Theory of Needs </a:t>
            </a:r>
          </a:p>
          <a:p>
            <a:pPr marL="320040" indent="-320040" algn="just">
              <a:buNone/>
              <a:defRPr/>
            </a:pPr>
            <a:r>
              <a:rPr lang="en-US" sz="2800" dirty="0">
                <a:latin typeface="Times New Roman" pitchFamily="18" charset="0"/>
                <a:cs typeface="Times New Roman" pitchFamily="18" charset="0"/>
              </a:rPr>
              <a:t>    (Three Needs Theory)</a:t>
            </a:r>
          </a:p>
        </p:txBody>
      </p:sp>
      <p:pic>
        <p:nvPicPr>
          <p:cNvPr id="61442" name="Picture 2" descr="C:\Users\Bob Stretch\AppData\Local\Microsoft\Windows\Temporary Internet Files\Content.IE5\SEQ5QILQ\MPPH03252I0000[1].jpg"/>
          <p:cNvPicPr>
            <a:picLocks noChangeAspect="1" noChangeArrowheads="1"/>
          </p:cNvPicPr>
          <p:nvPr/>
        </p:nvPicPr>
        <p:blipFill>
          <a:blip r:embed="rId3" cstate="print"/>
          <a:srcRect l="12035" r="23999"/>
          <a:stretch>
            <a:fillRect/>
          </a:stretch>
        </p:blipFill>
        <p:spPr bwMode="auto">
          <a:xfrm>
            <a:off x="1345474" y="1682750"/>
            <a:ext cx="2921726" cy="4478338"/>
          </a:xfrm>
          <a:prstGeom prst="rect">
            <a:avLst/>
          </a:prstGeom>
          <a:noFill/>
          <a:ln w="15875">
            <a:solidFill>
              <a:schemeClr val="accent4">
                <a:lumMod val="10000"/>
              </a:schemeClr>
            </a:solidFill>
          </a:ln>
          <a:effectLst>
            <a:outerShdw blurRad="50800" dist="76200" dir="8100000" algn="tr" rotWithShape="0">
              <a:prstClr val="black">
                <a:alpha val="40000"/>
              </a:prstClr>
            </a:outerShdw>
          </a:effectLst>
        </p:spPr>
      </p:pic>
    </p:spTree>
    <p:extLst>
      <p:ext uri="{BB962C8B-B14F-4D97-AF65-F5344CB8AC3E}">
        <p14:creationId xmlns:p14="http://schemas.microsoft.com/office/powerpoint/2010/main" val="3768493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3"/>
          <p:cNvSpPr>
            <a:spLocks noGrp="1" noChangeArrowheads="1"/>
          </p:cNvSpPr>
          <p:nvPr>
            <p:ph type="title"/>
          </p:nvPr>
        </p:nvSpPr>
        <p:spPr/>
        <p:txBody>
          <a:bodyPr>
            <a:normAutofit/>
          </a:bodyPr>
          <a:lstStyle/>
          <a:p>
            <a:pPr>
              <a:defRPr/>
            </a:pPr>
            <a:r>
              <a:rPr lang="en-US" sz="4000" b="1" dirty="0">
                <a:solidFill>
                  <a:schemeClr val="tx1"/>
                </a:solidFill>
              </a:rPr>
              <a:t>          </a:t>
            </a:r>
            <a:r>
              <a:rPr lang="en-US" sz="4000" b="1" dirty="0">
                <a:solidFill>
                  <a:schemeClr val="tx1"/>
                </a:solidFill>
                <a:latin typeface="Times New Roman" pitchFamily="18" charset="0"/>
                <a:cs typeface="Times New Roman" pitchFamily="18" charset="0"/>
              </a:rPr>
              <a:t>Maslow’s Hierarchy of Needs Theory</a:t>
            </a:r>
          </a:p>
        </p:txBody>
      </p:sp>
      <p:pic>
        <p:nvPicPr>
          <p:cNvPr id="2" name="Picture 1">
            <a:extLst>
              <a:ext uri="{FF2B5EF4-FFF2-40B4-BE49-F238E27FC236}">
                <a16:creationId xmlns:a16="http://schemas.microsoft.com/office/drawing/2014/main" id="{A11D2C1D-14C4-9D4E-8238-50E35032A553}"/>
              </a:ext>
            </a:extLst>
          </p:cNvPr>
          <p:cNvPicPr>
            <a:picLocks noChangeAspect="1"/>
          </p:cNvPicPr>
          <p:nvPr/>
        </p:nvPicPr>
        <p:blipFill>
          <a:blip r:embed="rId3"/>
          <a:stretch>
            <a:fillRect/>
          </a:stretch>
        </p:blipFill>
        <p:spPr>
          <a:xfrm>
            <a:off x="1818834" y="1835385"/>
            <a:ext cx="8331005" cy="4719320"/>
          </a:xfrm>
          <a:prstGeom prst="rect">
            <a:avLst/>
          </a:prstGeom>
        </p:spPr>
      </p:pic>
    </p:spTree>
    <p:extLst>
      <p:ext uri="{BB962C8B-B14F-4D97-AF65-F5344CB8AC3E}">
        <p14:creationId xmlns:p14="http://schemas.microsoft.com/office/powerpoint/2010/main" val="4197681707"/>
      </p:ext>
    </p:extLst>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normAutofit/>
          </a:bodyPr>
          <a:lstStyle/>
          <a:p>
            <a:r>
              <a:rPr lang="en-US" sz="4000" b="1" dirty="0">
                <a:solidFill>
                  <a:schemeClr val="tx1"/>
                </a:solidFill>
                <a:latin typeface="Times New Roman" pitchFamily="18" charset="0"/>
                <a:cs typeface="Times New Roman" pitchFamily="18" charset="0"/>
              </a:rPr>
              <a:t>                  Douglas McGregor’s X &amp; Y</a:t>
            </a:r>
          </a:p>
        </p:txBody>
      </p:sp>
      <p:sp>
        <p:nvSpPr>
          <p:cNvPr id="23554" name="Rectangle 7"/>
          <p:cNvSpPr>
            <a:spLocks noGrp="1" noChangeArrowheads="1"/>
          </p:cNvSpPr>
          <p:nvPr>
            <p:ph sz="quarter" idx="1"/>
          </p:nvPr>
        </p:nvSpPr>
        <p:spPr>
          <a:xfrm>
            <a:off x="496389" y="3657600"/>
            <a:ext cx="5658349" cy="2438400"/>
          </a:xfrm>
        </p:spPr>
        <p:txBody>
          <a:bodyPr>
            <a:noAutofit/>
          </a:bodyPr>
          <a:lstStyle/>
          <a:p>
            <a:pPr algn="just" eaLnBrk="1" hangingPunct="1">
              <a:lnSpc>
                <a:spcPct val="90000"/>
              </a:lnSpc>
              <a:buNone/>
            </a:pPr>
            <a:r>
              <a:rPr lang="en-US" sz="2800" dirty="0">
                <a:latin typeface="Times New Roman" pitchFamily="18" charset="0"/>
                <a:cs typeface="Times New Roman" pitchFamily="18" charset="0"/>
              </a:rPr>
              <a:t>1. Inherent dislike for work and will attempt to avoid it.</a:t>
            </a:r>
          </a:p>
          <a:p>
            <a:pPr algn="just" eaLnBrk="1" hangingPunct="1">
              <a:lnSpc>
                <a:spcPct val="90000"/>
              </a:lnSpc>
              <a:buNone/>
            </a:pPr>
            <a:endParaRPr lang="en-US" sz="2800" dirty="0">
              <a:latin typeface="Times New Roman" pitchFamily="18" charset="0"/>
              <a:cs typeface="Times New Roman" pitchFamily="18" charset="0"/>
            </a:endParaRPr>
          </a:p>
          <a:p>
            <a:pPr algn="just" eaLnBrk="1" hangingPunct="1">
              <a:lnSpc>
                <a:spcPct val="90000"/>
              </a:lnSpc>
              <a:buNone/>
            </a:pPr>
            <a:r>
              <a:rPr lang="en-US" sz="2800" dirty="0">
                <a:latin typeface="Times New Roman" pitchFamily="18" charset="0"/>
                <a:cs typeface="Times New Roman" pitchFamily="18" charset="0"/>
              </a:rPr>
              <a:t>2. Must be coerced, controlled or threatened with punishment.</a:t>
            </a:r>
          </a:p>
        </p:txBody>
      </p:sp>
      <p:sp>
        <p:nvSpPr>
          <p:cNvPr id="23555" name="Rectangle 8"/>
          <p:cNvSpPr>
            <a:spLocks noGrp="1" noChangeArrowheads="1"/>
          </p:cNvSpPr>
          <p:nvPr>
            <p:ph sz="quarter" idx="2"/>
          </p:nvPr>
        </p:nvSpPr>
        <p:spPr>
          <a:xfrm>
            <a:off x="6172199" y="3657599"/>
            <a:ext cx="6019801" cy="2612571"/>
          </a:xfrm>
        </p:spPr>
        <p:txBody>
          <a:bodyPr>
            <a:noAutofit/>
          </a:bodyPr>
          <a:lstStyle/>
          <a:p>
            <a:pPr algn="just" eaLnBrk="1" hangingPunct="1">
              <a:lnSpc>
                <a:spcPct val="90000"/>
              </a:lnSpc>
              <a:buNone/>
            </a:pPr>
            <a:r>
              <a:rPr lang="en-US" sz="2800" dirty="0">
                <a:latin typeface="Times New Roman" pitchFamily="18" charset="0"/>
                <a:cs typeface="Times New Roman" pitchFamily="18" charset="0"/>
              </a:rPr>
              <a:t>1. View work as being as natural as rest or play.</a:t>
            </a:r>
          </a:p>
          <a:p>
            <a:pPr algn="just" eaLnBrk="1" hangingPunct="1">
              <a:lnSpc>
                <a:spcPct val="90000"/>
              </a:lnSpc>
              <a:buNone/>
            </a:pPr>
            <a:endParaRPr lang="en-IN" sz="2800" dirty="0">
              <a:latin typeface="Times New Roman" pitchFamily="18" charset="0"/>
              <a:cs typeface="Times New Roman" pitchFamily="18" charset="0"/>
            </a:endParaRPr>
          </a:p>
          <a:p>
            <a:pPr algn="just">
              <a:lnSpc>
                <a:spcPct val="90000"/>
              </a:lnSpc>
              <a:buNone/>
            </a:pPr>
            <a:r>
              <a:rPr lang="en-IN" sz="2800" dirty="0">
                <a:latin typeface="Times New Roman" pitchFamily="18" charset="0"/>
                <a:cs typeface="Times New Roman" pitchFamily="18" charset="0"/>
              </a:rPr>
              <a:t>2. </a:t>
            </a:r>
            <a:r>
              <a:rPr lang="en-US" sz="2800" dirty="0">
                <a:latin typeface="Times New Roman" pitchFamily="18" charset="0"/>
                <a:cs typeface="Times New Roman" pitchFamily="18" charset="0"/>
              </a:rPr>
              <a:t>Will exercise self-direction and self-control if committed to objectives.</a:t>
            </a:r>
          </a:p>
          <a:p>
            <a:pPr algn="just" eaLnBrk="1" hangingPunct="1">
              <a:lnSpc>
                <a:spcPct val="90000"/>
              </a:lnSpc>
              <a:buNone/>
            </a:pPr>
            <a:endParaRPr lang="en-IN" sz="2800" dirty="0">
              <a:latin typeface="Times New Roman" pitchFamily="18" charset="0"/>
              <a:cs typeface="Times New Roman" pitchFamily="18" charset="0"/>
            </a:endParaRPr>
          </a:p>
        </p:txBody>
      </p:sp>
      <p:graphicFrame>
        <p:nvGraphicFramePr>
          <p:cNvPr id="8" name="Diagram 7"/>
          <p:cNvGraphicFramePr/>
          <p:nvPr/>
        </p:nvGraphicFramePr>
        <p:xfrm>
          <a:off x="1240971" y="1531624"/>
          <a:ext cx="9183189" cy="20491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12489777"/>
      </p:ext>
    </p:extLst>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624CE817-A971-C44A-9AF6-BADE39483AE0}"/>
              </a:ext>
            </a:extLst>
          </p:cNvPr>
          <p:cNvSpPr>
            <a:spLocks noGrp="1" noChangeArrowheads="1"/>
          </p:cNvSpPr>
          <p:nvPr>
            <p:ph type="title"/>
          </p:nvPr>
        </p:nvSpPr>
        <p:spPr/>
        <p:txBody>
          <a:bodyPr>
            <a:normAutofit fontScale="90000"/>
          </a:bodyPr>
          <a:lstStyle/>
          <a:p>
            <a:r>
              <a:rPr lang="en-US" dirty="0">
                <a:solidFill>
                  <a:schemeClr val="tx2"/>
                </a:solidFill>
                <a:latin typeface="Arial" charset="0"/>
              </a:rPr>
              <a:t>       </a:t>
            </a:r>
            <a:br>
              <a:rPr lang="en-US" dirty="0">
                <a:solidFill>
                  <a:schemeClr val="tx2"/>
                </a:solidFill>
                <a:latin typeface="Arial" charset="0"/>
              </a:rPr>
            </a:br>
            <a:r>
              <a:rPr lang="en-US" dirty="0">
                <a:latin typeface="Arial" charset="0"/>
              </a:rPr>
              <a:t>               </a:t>
            </a:r>
            <a:r>
              <a:rPr lang="en-US" b="1" dirty="0">
                <a:solidFill>
                  <a:schemeClr val="tx1"/>
                </a:solidFill>
                <a:latin typeface="Times New Roman" pitchFamily="18" charset="0"/>
                <a:cs typeface="Times New Roman" pitchFamily="18" charset="0"/>
              </a:rPr>
              <a:t>Herzberg’s Two-Factor Theory</a:t>
            </a:r>
            <a:br>
              <a:rPr lang="en-US" dirty="0">
                <a:solidFill>
                  <a:schemeClr val="tx2"/>
                </a:solidFill>
                <a:latin typeface="Times New Roman" pitchFamily="18" charset="0"/>
                <a:cs typeface="Times New Roman" pitchFamily="18" charset="0"/>
              </a:rPr>
            </a:br>
            <a:endParaRPr lang="en-US" altLang="en-US" dirty="0">
              <a:latin typeface="Times New Roman" pitchFamily="18" charset="0"/>
              <a:cs typeface="Times New Roman" pitchFamily="18" charset="0"/>
            </a:endParaRPr>
          </a:p>
        </p:txBody>
      </p:sp>
      <p:sp>
        <p:nvSpPr>
          <p:cNvPr id="8195" name="Rectangle 3">
            <a:extLst>
              <a:ext uri="{FF2B5EF4-FFF2-40B4-BE49-F238E27FC236}">
                <a16:creationId xmlns:a16="http://schemas.microsoft.com/office/drawing/2014/main" id="{239659B2-5EFB-A947-B972-B3A39A26413F}"/>
              </a:ext>
            </a:extLst>
          </p:cNvPr>
          <p:cNvSpPr>
            <a:spLocks noGrp="1" noChangeArrowheads="1"/>
          </p:cNvSpPr>
          <p:nvPr>
            <p:ph sz="quarter" idx="1"/>
          </p:nvPr>
        </p:nvSpPr>
        <p:spPr>
          <a:xfrm>
            <a:off x="169817" y="1645856"/>
            <a:ext cx="12022183" cy="5016202"/>
          </a:xfrm>
        </p:spPr>
        <p:txBody>
          <a:bodyPr/>
          <a:lstStyle/>
          <a:p>
            <a:pPr algn="just" eaLnBrk="1" hangingPunct="1">
              <a:buClr>
                <a:schemeClr val="accent2">
                  <a:lumMod val="75000"/>
                </a:schemeClr>
              </a:buClr>
              <a:buFont typeface="Wingdings" pitchFamily="2" charset="2"/>
              <a:buChar char="q"/>
            </a:pPr>
            <a:r>
              <a:rPr lang="en-US" altLang="en-US" sz="2800" dirty="0">
                <a:latin typeface="Times New Roman" pitchFamily="18" charset="0"/>
                <a:cs typeface="Times New Roman" pitchFamily="18" charset="0"/>
              </a:rPr>
              <a:t>Bottom Line: Satisfaction and dissatisfaction are not opposites of the same thing!</a:t>
            </a:r>
            <a:r>
              <a:rPr lang="en-US" altLang="en-US" sz="2800" b="1" dirty="0">
                <a:latin typeface="Times New Roman" pitchFamily="18" charset="0"/>
                <a:cs typeface="Times New Roman" pitchFamily="18" charset="0"/>
              </a:rPr>
              <a:t> </a:t>
            </a:r>
          </a:p>
          <a:p>
            <a:pPr eaLnBrk="1" hangingPunct="1"/>
            <a:endParaRPr lang="en-US" altLang="en-US" dirty="0"/>
          </a:p>
        </p:txBody>
      </p:sp>
      <p:sp>
        <p:nvSpPr>
          <p:cNvPr id="8197" name="Text Box 6">
            <a:extLst>
              <a:ext uri="{FF2B5EF4-FFF2-40B4-BE49-F238E27FC236}">
                <a16:creationId xmlns:a16="http://schemas.microsoft.com/office/drawing/2014/main" id="{A66633F5-7B16-F442-85D8-932491599BFB}"/>
              </a:ext>
            </a:extLst>
          </p:cNvPr>
          <p:cNvSpPr txBox="1">
            <a:spLocks noChangeArrowheads="1"/>
          </p:cNvSpPr>
          <p:nvPr/>
        </p:nvSpPr>
        <p:spPr bwMode="auto">
          <a:xfrm>
            <a:off x="2057400" y="3144839"/>
            <a:ext cx="4635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US" altLang="en-US" sz="1000" b="1" dirty="0"/>
          </a:p>
        </p:txBody>
      </p:sp>
      <p:sp>
        <p:nvSpPr>
          <p:cNvPr id="25607" name="Rectangle 7">
            <a:extLst>
              <a:ext uri="{FF2B5EF4-FFF2-40B4-BE49-F238E27FC236}">
                <a16:creationId xmlns:a16="http://schemas.microsoft.com/office/drawing/2014/main" id="{5626E0B3-9E37-2740-9F19-364FE0715970}"/>
              </a:ext>
            </a:extLst>
          </p:cNvPr>
          <p:cNvSpPr>
            <a:spLocks noChangeArrowheads="1"/>
          </p:cNvSpPr>
          <p:nvPr/>
        </p:nvSpPr>
        <p:spPr bwMode="auto">
          <a:xfrm>
            <a:off x="3934691" y="2793999"/>
            <a:ext cx="4020273" cy="3841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90000"/>
              </a:lnSpc>
              <a:spcBef>
                <a:spcPct val="20000"/>
              </a:spcBef>
            </a:pPr>
            <a:r>
              <a:rPr lang="en-US" altLang="en-US" sz="2800" b="1" dirty="0">
                <a:latin typeface="Times New Roman" pitchFamily="18" charset="0"/>
                <a:cs typeface="Times New Roman" pitchFamily="18" charset="0"/>
              </a:rPr>
              <a:t>Separate Constructs</a:t>
            </a:r>
          </a:p>
          <a:p>
            <a:pPr lvl="1" algn="just" eaLnBrk="1" hangingPunct="1">
              <a:lnSpc>
                <a:spcPct val="90000"/>
              </a:lnSpc>
              <a:spcBef>
                <a:spcPct val="20000"/>
              </a:spcBef>
            </a:pPr>
            <a:r>
              <a:rPr lang="en-US" altLang="en-US" sz="2800" dirty="0">
                <a:latin typeface="Times New Roman" pitchFamily="18" charset="0"/>
                <a:cs typeface="Times New Roman" pitchFamily="18" charset="0"/>
              </a:rPr>
              <a:t>  -Hygiene Factors -Extrinsic and Related to </a:t>
            </a:r>
            <a:r>
              <a:rPr lang="en-US" altLang="en-US" sz="2800" i="1" dirty="0">
                <a:latin typeface="Times New Roman" pitchFamily="18" charset="0"/>
                <a:cs typeface="Times New Roman" pitchFamily="18" charset="0"/>
              </a:rPr>
              <a:t>Dissatisfaction</a:t>
            </a:r>
          </a:p>
          <a:p>
            <a:pPr lvl="1">
              <a:lnSpc>
                <a:spcPct val="90000"/>
              </a:lnSpc>
              <a:spcBef>
                <a:spcPct val="20000"/>
              </a:spcBef>
            </a:pPr>
            <a:endParaRPr lang="en-US" altLang="en-US" sz="2500" dirty="0">
              <a:latin typeface="Times New Roman" pitchFamily="18" charset="0"/>
              <a:cs typeface="Times New Roman" pitchFamily="18" charset="0"/>
            </a:endParaRPr>
          </a:p>
          <a:p>
            <a:pPr lvl="1" algn="just">
              <a:lnSpc>
                <a:spcPct val="90000"/>
              </a:lnSpc>
              <a:spcBef>
                <a:spcPct val="20000"/>
              </a:spcBef>
            </a:pPr>
            <a:r>
              <a:rPr lang="en-US" altLang="en-US" sz="2800" dirty="0">
                <a:latin typeface="Times New Roman" pitchFamily="18" charset="0"/>
                <a:cs typeface="Times New Roman" pitchFamily="18" charset="0"/>
              </a:rPr>
              <a:t>- Motivation Factors -</a:t>
            </a:r>
          </a:p>
          <a:p>
            <a:pPr lvl="1" algn="just">
              <a:lnSpc>
                <a:spcPct val="90000"/>
              </a:lnSpc>
              <a:spcBef>
                <a:spcPct val="20000"/>
              </a:spcBef>
            </a:pPr>
            <a:r>
              <a:rPr lang="en-US" altLang="en-US" sz="2800" dirty="0">
                <a:latin typeface="Times New Roman" pitchFamily="18" charset="0"/>
                <a:cs typeface="Times New Roman" pitchFamily="18" charset="0"/>
              </a:rPr>
              <a:t>Intrinsic and Related to </a:t>
            </a:r>
            <a:r>
              <a:rPr lang="en-US" altLang="en-US" sz="2800" i="1" dirty="0">
                <a:latin typeface="Times New Roman" pitchFamily="18" charset="0"/>
                <a:cs typeface="Times New Roman" pitchFamily="18" charset="0"/>
              </a:rPr>
              <a:t>Satisfaction</a:t>
            </a:r>
          </a:p>
        </p:txBody>
      </p:sp>
      <p:sp>
        <p:nvSpPr>
          <p:cNvPr id="25608" name="Text Box 8">
            <a:extLst>
              <a:ext uri="{FF2B5EF4-FFF2-40B4-BE49-F238E27FC236}">
                <a16:creationId xmlns:a16="http://schemas.microsoft.com/office/drawing/2014/main" id="{D2A7FA1B-2646-A840-A3B5-50BEA7138978}"/>
              </a:ext>
            </a:extLst>
          </p:cNvPr>
          <p:cNvSpPr txBox="1">
            <a:spLocks noChangeArrowheads="1"/>
          </p:cNvSpPr>
          <p:nvPr/>
        </p:nvSpPr>
        <p:spPr bwMode="auto">
          <a:xfrm>
            <a:off x="483325" y="2710770"/>
            <a:ext cx="3225938" cy="2462213"/>
          </a:xfrm>
          <a:prstGeom prst="rect">
            <a:avLst/>
          </a:prstGeom>
          <a:solidFill>
            <a:schemeClr val="bg1"/>
          </a:solidFill>
          <a:ln w="9525">
            <a:solidFill>
              <a:schemeClr val="tx1"/>
            </a:solidFill>
            <a:miter lim="800000"/>
            <a:headEnd/>
            <a:tailEnd/>
          </a:ln>
          <a:effectLst>
            <a:outerShdw dist="107763" dir="2700000" algn="ctr" rotWithShape="0">
              <a:schemeClr val="folHlink">
                <a:alpha val="50000"/>
              </a:schemeClr>
            </a:outerShdw>
          </a:effectLst>
        </p:spPr>
        <p:txBody>
          <a:bodyPr wrap="square">
            <a:spAutoFit/>
          </a:bodyPr>
          <a:lstStyle/>
          <a:p>
            <a:pPr eaLnBrk="1" hangingPunct="1">
              <a:spcBef>
                <a:spcPct val="50000"/>
              </a:spcBef>
              <a:defRPr/>
            </a:pPr>
            <a:r>
              <a:rPr lang="en-US" sz="2800" b="1" dirty="0">
                <a:latin typeface="Times New Roman" pitchFamily="18" charset="0"/>
                <a:cs typeface="Times New Roman" pitchFamily="18" charset="0"/>
              </a:rPr>
              <a:t>Hygiene Factors</a:t>
            </a:r>
          </a:p>
          <a:p>
            <a:pPr algn="just" eaLnBrk="1" hangingPunct="1">
              <a:spcBef>
                <a:spcPct val="50000"/>
              </a:spcBef>
              <a:buClr>
                <a:srgbClr val="CC6600"/>
              </a:buClr>
              <a:buFontTx/>
              <a:buChar char="•"/>
              <a:defRPr/>
            </a:pPr>
            <a:r>
              <a:rPr lang="en-US" sz="2800" dirty="0">
                <a:latin typeface="Times New Roman" pitchFamily="18" charset="0"/>
                <a:cs typeface="Times New Roman" pitchFamily="18" charset="0"/>
              </a:rPr>
              <a:t>Salary</a:t>
            </a:r>
          </a:p>
          <a:p>
            <a:pPr algn="just" eaLnBrk="1" hangingPunct="1">
              <a:spcBef>
                <a:spcPct val="50000"/>
              </a:spcBef>
              <a:buClr>
                <a:srgbClr val="CC6600"/>
              </a:buClr>
              <a:buFontTx/>
              <a:buChar char="•"/>
              <a:defRPr/>
            </a:pPr>
            <a:r>
              <a:rPr lang="en-US" sz="2800" dirty="0">
                <a:latin typeface="Times New Roman" pitchFamily="18" charset="0"/>
                <a:cs typeface="Times New Roman" pitchFamily="18" charset="0"/>
              </a:rPr>
              <a:t>Work Conditions</a:t>
            </a:r>
          </a:p>
          <a:p>
            <a:pPr algn="just" eaLnBrk="1" hangingPunct="1">
              <a:spcBef>
                <a:spcPct val="50000"/>
              </a:spcBef>
              <a:buClr>
                <a:srgbClr val="CC6600"/>
              </a:buClr>
              <a:buFontTx/>
              <a:buChar char="•"/>
              <a:defRPr/>
            </a:pPr>
            <a:r>
              <a:rPr lang="en-US" sz="2800" dirty="0">
                <a:latin typeface="Times New Roman" pitchFamily="18" charset="0"/>
                <a:cs typeface="Times New Roman" pitchFamily="18" charset="0"/>
              </a:rPr>
              <a:t>Company Policies</a:t>
            </a:r>
          </a:p>
        </p:txBody>
      </p:sp>
      <p:sp>
        <p:nvSpPr>
          <p:cNvPr id="25609" name="Text Box 9">
            <a:extLst>
              <a:ext uri="{FF2B5EF4-FFF2-40B4-BE49-F238E27FC236}">
                <a16:creationId xmlns:a16="http://schemas.microsoft.com/office/drawing/2014/main" id="{B6F1BE18-16B1-2142-84F6-76A33F6F6B6B}"/>
              </a:ext>
            </a:extLst>
          </p:cNvPr>
          <p:cNvSpPr txBox="1">
            <a:spLocks noChangeArrowheads="1"/>
          </p:cNvSpPr>
          <p:nvPr/>
        </p:nvSpPr>
        <p:spPr bwMode="auto">
          <a:xfrm>
            <a:off x="8204662" y="2743201"/>
            <a:ext cx="3187337" cy="3108543"/>
          </a:xfrm>
          <a:prstGeom prst="rect">
            <a:avLst/>
          </a:prstGeom>
          <a:solidFill>
            <a:schemeClr val="bg1"/>
          </a:solidFill>
          <a:ln w="9525">
            <a:solidFill>
              <a:schemeClr val="tx1"/>
            </a:solidFill>
            <a:miter lim="800000"/>
            <a:headEnd/>
            <a:tailEnd/>
          </a:ln>
          <a:effectLst>
            <a:outerShdw dist="107763" dir="2700000" algn="ctr" rotWithShape="0">
              <a:schemeClr val="folHlink">
                <a:alpha val="50000"/>
              </a:schemeClr>
            </a:outerShdw>
          </a:effectLst>
        </p:spPr>
        <p:txBody>
          <a:bodyPr wrap="square">
            <a:spAutoFit/>
          </a:bodyPr>
          <a:lstStyle/>
          <a:p>
            <a:pPr algn="just" eaLnBrk="1" hangingPunct="1">
              <a:spcBef>
                <a:spcPct val="50000"/>
              </a:spcBef>
              <a:defRPr/>
            </a:pPr>
            <a:r>
              <a:rPr lang="en-US" sz="2800" b="1" dirty="0">
                <a:latin typeface="Times New Roman" pitchFamily="18" charset="0"/>
                <a:cs typeface="Times New Roman" pitchFamily="18" charset="0"/>
              </a:rPr>
              <a:t>Motivators </a:t>
            </a:r>
          </a:p>
          <a:p>
            <a:pPr algn="just" eaLnBrk="1" hangingPunct="1">
              <a:spcBef>
                <a:spcPct val="50000"/>
              </a:spcBef>
              <a:buClr>
                <a:srgbClr val="CC6600"/>
              </a:buClr>
              <a:buFontTx/>
              <a:buChar char="•"/>
              <a:defRPr/>
            </a:pPr>
            <a:r>
              <a:rPr lang="en-US" sz="2800" dirty="0">
                <a:latin typeface="Times New Roman" pitchFamily="18" charset="0"/>
                <a:cs typeface="Times New Roman" pitchFamily="18" charset="0"/>
              </a:rPr>
              <a:t>Achievement</a:t>
            </a:r>
          </a:p>
          <a:p>
            <a:pPr algn="just" eaLnBrk="1" hangingPunct="1">
              <a:spcBef>
                <a:spcPct val="50000"/>
              </a:spcBef>
              <a:buClr>
                <a:srgbClr val="CC6600"/>
              </a:buClr>
              <a:buFontTx/>
              <a:buChar char="•"/>
              <a:defRPr/>
            </a:pPr>
            <a:r>
              <a:rPr lang="en-US" sz="2800" dirty="0">
                <a:latin typeface="Times New Roman" pitchFamily="18" charset="0"/>
                <a:cs typeface="Times New Roman" pitchFamily="18" charset="0"/>
              </a:rPr>
              <a:t>Responsibility</a:t>
            </a:r>
          </a:p>
          <a:p>
            <a:pPr algn="just" eaLnBrk="1" hangingPunct="1">
              <a:spcBef>
                <a:spcPct val="50000"/>
              </a:spcBef>
              <a:buClr>
                <a:srgbClr val="CC6600"/>
              </a:buClr>
              <a:buFontTx/>
              <a:buChar char="•"/>
              <a:defRPr/>
            </a:pPr>
            <a:r>
              <a:rPr lang="en-US" sz="2800" dirty="0">
                <a:latin typeface="Times New Roman" pitchFamily="18" charset="0"/>
                <a:cs typeface="Times New Roman" pitchFamily="18" charset="0"/>
              </a:rPr>
              <a:t>Growth</a:t>
            </a:r>
          </a:p>
          <a:p>
            <a:pPr algn="just" eaLnBrk="1" hangingPunct="1">
              <a:spcBef>
                <a:spcPct val="50000"/>
              </a:spcBef>
              <a:buClr>
                <a:srgbClr val="CC6600"/>
              </a:buClr>
              <a:buFontTx/>
              <a:buChar char="•"/>
              <a:defRPr/>
            </a:pPr>
            <a:r>
              <a:rPr lang="en-US" sz="2800" dirty="0">
                <a:latin typeface="Times New Roman" pitchFamily="18" charset="0"/>
                <a:cs typeface="Times New Roman" pitchFamily="18" charset="0"/>
              </a:rPr>
              <a:t>Advancement</a:t>
            </a:r>
          </a:p>
        </p:txBody>
      </p:sp>
      <p:sp>
        <p:nvSpPr>
          <p:cNvPr id="8201" name="Line 10">
            <a:extLst>
              <a:ext uri="{FF2B5EF4-FFF2-40B4-BE49-F238E27FC236}">
                <a16:creationId xmlns:a16="http://schemas.microsoft.com/office/drawing/2014/main" id="{6C9D6BF4-933C-844E-B35C-624442301931}"/>
              </a:ext>
            </a:extLst>
          </p:cNvPr>
          <p:cNvSpPr>
            <a:spLocks noChangeShapeType="1"/>
          </p:cNvSpPr>
          <p:nvPr/>
        </p:nvSpPr>
        <p:spPr bwMode="auto">
          <a:xfrm flipV="1">
            <a:off x="6192983" y="4294908"/>
            <a:ext cx="2036618" cy="73429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02" name="Line 11">
            <a:extLst>
              <a:ext uri="{FF2B5EF4-FFF2-40B4-BE49-F238E27FC236}">
                <a16:creationId xmlns:a16="http://schemas.microsoft.com/office/drawing/2014/main" id="{BBC33387-E90C-B449-AA99-9388B9D3B902}"/>
              </a:ext>
            </a:extLst>
          </p:cNvPr>
          <p:cNvSpPr>
            <a:spLocks noChangeShapeType="1"/>
          </p:cNvSpPr>
          <p:nvPr/>
        </p:nvSpPr>
        <p:spPr bwMode="auto">
          <a:xfrm flipH="1" flipV="1">
            <a:off x="3851562" y="3560618"/>
            <a:ext cx="900547" cy="69272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4287959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607">
                                            <p:txEl>
                                              <p:pRg st="0" end="0"/>
                                            </p:txEl>
                                          </p:spTgt>
                                        </p:tgtEl>
                                        <p:attrNameLst>
                                          <p:attrName>style.visibility</p:attrName>
                                        </p:attrNameLst>
                                      </p:cBhvr>
                                      <p:to>
                                        <p:strVal val="visible"/>
                                      </p:to>
                                    </p:set>
                                    <p:animEffect transition="in" filter="wipe(left)">
                                      <p:cBhvr>
                                        <p:cTn id="7" dur="500"/>
                                        <p:tgtEl>
                                          <p:spTgt spid="2560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5607">
                                            <p:txEl>
                                              <p:pRg st="1" end="1"/>
                                            </p:txEl>
                                          </p:spTgt>
                                        </p:tgtEl>
                                        <p:attrNameLst>
                                          <p:attrName>style.visibility</p:attrName>
                                        </p:attrNameLst>
                                      </p:cBhvr>
                                      <p:to>
                                        <p:strVal val="visible"/>
                                      </p:to>
                                    </p:set>
                                    <p:animEffect transition="in" filter="wipe(left)">
                                      <p:cBhvr>
                                        <p:cTn id="10" dur="500"/>
                                        <p:tgtEl>
                                          <p:spTgt spid="2560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5607">
                                            <p:txEl>
                                              <p:pRg st="3" end="3"/>
                                            </p:txEl>
                                          </p:spTgt>
                                        </p:tgtEl>
                                        <p:attrNameLst>
                                          <p:attrName>style.visibility</p:attrName>
                                        </p:attrNameLst>
                                      </p:cBhvr>
                                      <p:to>
                                        <p:strVal val="visible"/>
                                      </p:to>
                                    </p:set>
                                    <p:animEffect transition="in" filter="wipe(left)">
                                      <p:cBhvr>
                                        <p:cTn id="13" dur="500"/>
                                        <p:tgtEl>
                                          <p:spTgt spid="25607">
                                            <p:txEl>
                                              <p:pRg st="3" end="3"/>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5607">
                                            <p:txEl>
                                              <p:pRg st="4" end="4"/>
                                            </p:txEl>
                                          </p:spTgt>
                                        </p:tgtEl>
                                        <p:attrNameLst>
                                          <p:attrName>style.visibility</p:attrName>
                                        </p:attrNameLst>
                                      </p:cBhvr>
                                      <p:to>
                                        <p:strVal val="visible"/>
                                      </p:to>
                                    </p:set>
                                    <p:animEffect transition="in" filter="wipe(left)">
                                      <p:cBhvr>
                                        <p:cTn id="16" dur="500"/>
                                        <p:tgtEl>
                                          <p:spTgt spid="256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7" grpId="0" build="p"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normAutofit/>
          </a:bodyPr>
          <a:lstStyle/>
          <a:p>
            <a:r>
              <a:rPr lang="en-US" sz="4000" b="1" dirty="0">
                <a:solidFill>
                  <a:schemeClr val="tx1"/>
                </a:solidFill>
                <a:latin typeface="Times New Roman" pitchFamily="18" charset="0"/>
                <a:cs typeface="Times New Roman" pitchFamily="18" charset="0"/>
              </a:rPr>
              <a:t>               Herzberg’s Two-Factor Theory</a:t>
            </a:r>
          </a:p>
        </p:txBody>
      </p:sp>
      <p:sp>
        <p:nvSpPr>
          <p:cNvPr id="25603" name="Slide Number Placeholder 4"/>
          <p:cNvSpPr txBox="1">
            <a:spLocks noGrp="1"/>
          </p:cNvSpPr>
          <p:nvPr/>
        </p:nvSpPr>
        <p:spPr bwMode="auto">
          <a:xfrm>
            <a:off x="8669338" y="6248400"/>
            <a:ext cx="1905000" cy="457200"/>
          </a:xfrm>
          <a:prstGeom prst="rect">
            <a:avLst/>
          </a:prstGeom>
          <a:noFill/>
          <a:ln w="9525">
            <a:noFill/>
            <a:miter lim="800000"/>
            <a:headEnd/>
            <a:tailEnd/>
          </a:ln>
        </p:spPr>
        <p:txBody>
          <a:bodyPr/>
          <a:lstStyle/>
          <a:p>
            <a:pPr algn="r"/>
            <a:endParaRPr lang="en-US" sz="1400" dirty="0">
              <a:solidFill>
                <a:srgbClr val="161616"/>
              </a:solidFill>
              <a:latin typeface="Tahoma" pitchFamily="34" charset="0"/>
              <a:cs typeface="Tahoma" pitchFamily="34" charset="0"/>
            </a:endParaRPr>
          </a:p>
        </p:txBody>
      </p:sp>
      <p:grpSp>
        <p:nvGrpSpPr>
          <p:cNvPr id="25604" name="Group 26"/>
          <p:cNvGrpSpPr>
            <a:grpSpLocks/>
          </p:cNvGrpSpPr>
          <p:nvPr/>
        </p:nvGrpSpPr>
        <p:grpSpPr bwMode="auto">
          <a:xfrm>
            <a:off x="1828800" y="1427798"/>
            <a:ext cx="4114800" cy="4962822"/>
            <a:chOff x="304800" y="1428106"/>
            <a:chExt cx="4114800" cy="4962208"/>
          </a:xfrm>
        </p:grpSpPr>
        <p:sp>
          <p:nvSpPr>
            <p:cNvPr id="14351" name="Text Box 15"/>
            <p:cNvSpPr txBox="1">
              <a:spLocks noChangeArrowheads="1"/>
            </p:cNvSpPr>
            <p:nvPr/>
          </p:nvSpPr>
          <p:spPr bwMode="auto">
            <a:xfrm>
              <a:off x="1066800" y="2667155"/>
              <a:ext cx="3352800" cy="2590480"/>
            </a:xfrm>
            <a:prstGeom prst="rect">
              <a:avLst/>
            </a:prstGeom>
            <a:solidFill>
              <a:schemeClr val="accent1">
                <a:lumMod val="75000"/>
              </a:schemeClr>
            </a:solidFill>
            <a:ln w="12700" cap="sq">
              <a:noFill/>
              <a:miter lim="800000"/>
              <a:headEnd type="none" w="sm" len="sm"/>
              <a:tailEnd type="none" w="sm" len="sm"/>
            </a:ln>
            <a:effectLst>
              <a:outerShdw blurRad="50800" dist="76200" dir="8100000" algn="tr" rotWithShape="0">
                <a:prstClr val="black">
                  <a:alpha val="40000"/>
                </a:prstClr>
              </a:outerShdw>
            </a:effectLst>
          </p:spPr>
          <p:txBody>
            <a:bodyPr lIns="914400"/>
            <a:lstStyle/>
            <a:p>
              <a:pPr marL="230188" indent="-230188" eaLnBrk="0" hangingPunct="0">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Quality of supervision</a:t>
              </a:r>
            </a:p>
            <a:p>
              <a:pPr marL="230188" indent="-230188" eaLnBrk="0" hangingPunct="0">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Pay</a:t>
              </a:r>
            </a:p>
            <a:p>
              <a:pPr marL="230188" indent="-230188" eaLnBrk="0" hangingPunct="0">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Company policies</a:t>
              </a:r>
            </a:p>
            <a:p>
              <a:pPr marL="230188" indent="-230188" eaLnBrk="0" hangingPunct="0">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Physical working conditions</a:t>
              </a:r>
            </a:p>
            <a:p>
              <a:pPr marL="230188" indent="-230188" eaLnBrk="0" hangingPunct="0">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Relationships</a:t>
              </a:r>
            </a:p>
            <a:p>
              <a:pPr marL="230188" indent="-230188" eaLnBrk="0" hangingPunct="0">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Job security</a:t>
              </a:r>
            </a:p>
          </p:txBody>
        </p:sp>
        <p:sp>
          <p:nvSpPr>
            <p:cNvPr id="20" name="Up-Down Arrow 19"/>
            <p:cNvSpPr/>
            <p:nvPr/>
          </p:nvSpPr>
          <p:spPr bwMode="auto">
            <a:xfrm>
              <a:off x="914400" y="1905000"/>
              <a:ext cx="1219200" cy="4038600"/>
            </a:xfrm>
            <a:prstGeom prst="upDownArrow">
              <a:avLst/>
            </a:prstGeom>
            <a:gradFill rotWithShape="0">
              <a:gsLst>
                <a:gs pos="0">
                  <a:srgbClr val="FFF200"/>
                </a:gs>
                <a:gs pos="45000">
                  <a:srgbClr val="FF7A00"/>
                </a:gs>
                <a:gs pos="70000">
                  <a:srgbClr val="FF0300"/>
                </a:gs>
                <a:gs pos="100000">
                  <a:srgbClr val="4D0808"/>
                </a:gs>
              </a:gsLst>
              <a:lin ang="5400000" scaled="0"/>
            </a:gradFill>
            <a:ln w="15875" cap="flat" cmpd="sng" algn="ctr">
              <a:solidFill>
                <a:schemeClr val="accent4">
                  <a:lumMod val="10000"/>
                </a:schemeClr>
              </a:solidFill>
              <a:prstDash val="solid"/>
              <a:round/>
              <a:headEnd type="none" w="med" len="med"/>
              <a:tailEnd type="none" w="med" len="med"/>
            </a:ln>
            <a:effectLst>
              <a:outerShdw blurRad="50800" dist="76200" dir="8100000" algn="tr" rotWithShape="0">
                <a:prstClr val="black">
                  <a:alpha val="40000"/>
                </a:prstClr>
              </a:outerShdw>
            </a:effectLst>
          </p:spPr>
          <p:txBody>
            <a:bodyPr vert="vert270" wrap="none" anchor="ctr"/>
            <a:lstStyle/>
            <a:p>
              <a:pPr algn="ctr">
                <a:defRPr/>
              </a:pPr>
              <a:r>
                <a:rPr lang="en-US" b="1" dirty="0"/>
                <a:t>Hygiene Factors</a:t>
              </a:r>
            </a:p>
          </p:txBody>
        </p:sp>
        <p:sp>
          <p:nvSpPr>
            <p:cNvPr id="22" name="TextBox 21"/>
            <p:cNvSpPr txBox="1"/>
            <p:nvPr/>
          </p:nvSpPr>
          <p:spPr>
            <a:xfrm>
              <a:off x="304800" y="5867159"/>
              <a:ext cx="2514600" cy="523155"/>
            </a:xfrm>
            <a:prstGeom prst="rect">
              <a:avLst/>
            </a:prstGeom>
            <a:noFill/>
          </p:spPr>
          <p:txBody>
            <a:bodyPr>
              <a:spAutoFit/>
            </a:bodyPr>
            <a:lstStyle/>
            <a:p>
              <a:pPr algn="ctr">
                <a:defRPr/>
              </a:pPr>
              <a:r>
                <a:rPr lang="en-US" sz="2800" dirty="0">
                  <a:solidFill>
                    <a:schemeClr val="accent4">
                      <a:lumMod val="10000"/>
                    </a:schemeClr>
                  </a:solidFill>
                  <a:latin typeface="Times New Roman" pitchFamily="18" charset="0"/>
                  <a:cs typeface="Times New Roman" pitchFamily="18" charset="0"/>
                </a:rPr>
                <a:t>Dissatisfied</a:t>
              </a:r>
            </a:p>
          </p:txBody>
        </p:sp>
        <p:sp>
          <p:nvSpPr>
            <p:cNvPr id="23" name="TextBox 22"/>
            <p:cNvSpPr txBox="1"/>
            <p:nvPr/>
          </p:nvSpPr>
          <p:spPr>
            <a:xfrm>
              <a:off x="370115" y="1428106"/>
              <a:ext cx="2625634" cy="523155"/>
            </a:xfrm>
            <a:prstGeom prst="rect">
              <a:avLst/>
            </a:prstGeom>
            <a:noFill/>
          </p:spPr>
          <p:txBody>
            <a:bodyPr wrap="square">
              <a:spAutoFit/>
            </a:bodyPr>
            <a:lstStyle/>
            <a:p>
              <a:pPr algn="ctr">
                <a:defRPr/>
              </a:pPr>
              <a:r>
                <a:rPr lang="en-US" sz="2800" dirty="0">
                  <a:solidFill>
                    <a:schemeClr val="accent4">
                      <a:lumMod val="10000"/>
                    </a:schemeClr>
                  </a:solidFill>
                  <a:latin typeface="Times New Roman" pitchFamily="18" charset="0"/>
                  <a:cs typeface="Times New Roman" pitchFamily="18" charset="0"/>
                </a:rPr>
                <a:t>Not Dissatisfied</a:t>
              </a:r>
            </a:p>
          </p:txBody>
        </p:sp>
      </p:grpSp>
      <p:grpSp>
        <p:nvGrpSpPr>
          <p:cNvPr id="25605" name="Group 25"/>
          <p:cNvGrpSpPr>
            <a:grpSpLocks/>
          </p:cNvGrpSpPr>
          <p:nvPr/>
        </p:nvGrpSpPr>
        <p:grpSpPr bwMode="auto">
          <a:xfrm>
            <a:off x="6248400" y="1445623"/>
            <a:ext cx="4088675" cy="4944998"/>
            <a:chOff x="4724400" y="1445628"/>
            <a:chExt cx="4088675" cy="4944691"/>
          </a:xfrm>
        </p:grpSpPr>
        <p:sp>
          <p:nvSpPr>
            <p:cNvPr id="14352" name="Text Box 16"/>
            <p:cNvSpPr txBox="1">
              <a:spLocks noChangeArrowheads="1"/>
            </p:cNvSpPr>
            <p:nvPr/>
          </p:nvSpPr>
          <p:spPr bwMode="auto">
            <a:xfrm>
              <a:off x="4724400" y="2666929"/>
              <a:ext cx="3276600" cy="2590639"/>
            </a:xfrm>
            <a:prstGeom prst="rect">
              <a:avLst/>
            </a:prstGeom>
            <a:solidFill>
              <a:schemeClr val="accent1">
                <a:lumMod val="75000"/>
              </a:schemeClr>
            </a:solidFill>
            <a:ln w="12700" cap="sq">
              <a:noFill/>
              <a:miter lim="800000"/>
              <a:headEnd type="none" w="sm" len="sm"/>
              <a:tailEnd type="none" w="sm" len="sm"/>
            </a:ln>
            <a:effectLst>
              <a:outerShdw blurRad="50800" dist="76200" dir="8100000" algn="tr" rotWithShape="0">
                <a:prstClr val="black">
                  <a:alpha val="40000"/>
                </a:prstClr>
              </a:outerShdw>
            </a:effectLst>
          </p:spPr>
          <p:txBody>
            <a:bodyPr rIns="365760"/>
            <a:lstStyle/>
            <a:p>
              <a:pPr marL="230188" indent="-230188" eaLnBrk="0" hangingPunct="0">
                <a:spcAft>
                  <a:spcPts val="600"/>
                </a:spcAft>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Promotional opportunities</a:t>
              </a:r>
            </a:p>
            <a:p>
              <a:pPr marL="230188" indent="-230188" eaLnBrk="0" hangingPunct="0">
                <a:spcAft>
                  <a:spcPts val="600"/>
                </a:spcAft>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Opportunities for personal growth</a:t>
              </a:r>
            </a:p>
            <a:p>
              <a:pPr marL="230188" indent="-230188" eaLnBrk="0" hangingPunct="0">
                <a:spcAft>
                  <a:spcPts val="600"/>
                </a:spcAft>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Recognition</a:t>
              </a:r>
            </a:p>
            <a:p>
              <a:pPr marL="230188" indent="-230188" eaLnBrk="0" hangingPunct="0">
                <a:spcAft>
                  <a:spcPts val="600"/>
                </a:spcAft>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Responsibility</a:t>
              </a:r>
            </a:p>
            <a:p>
              <a:pPr marL="230188" indent="-230188" eaLnBrk="0" hangingPunct="0">
                <a:spcAft>
                  <a:spcPts val="600"/>
                </a:spcAft>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Achievement</a:t>
              </a:r>
              <a:endParaRPr lang="en-US" dirty="0">
                <a:effectLst>
                  <a:outerShdw blurRad="38100" dist="38100" dir="2700000" algn="tl">
                    <a:srgbClr val="000000"/>
                  </a:outerShdw>
                </a:effectLst>
                <a:latin typeface="Times New Roman" pitchFamily="18" charset="0"/>
                <a:cs typeface="Times New Roman" pitchFamily="18" charset="0"/>
              </a:endParaRPr>
            </a:p>
          </p:txBody>
        </p:sp>
        <p:sp>
          <p:nvSpPr>
            <p:cNvPr id="21" name="Up-Down Arrow 20"/>
            <p:cNvSpPr/>
            <p:nvPr/>
          </p:nvSpPr>
          <p:spPr bwMode="auto">
            <a:xfrm>
              <a:off x="6934200" y="1904976"/>
              <a:ext cx="1219200" cy="4038350"/>
            </a:xfrm>
            <a:prstGeom prst="upDownArrow">
              <a:avLst/>
            </a:prstGeom>
            <a:gradFill rotWithShape="0">
              <a:gsLst>
                <a:gs pos="0">
                  <a:srgbClr val="FFF200"/>
                </a:gs>
                <a:gs pos="45000">
                  <a:srgbClr val="FF7A00"/>
                </a:gs>
                <a:gs pos="70000">
                  <a:srgbClr val="FF0300"/>
                </a:gs>
                <a:gs pos="100000">
                  <a:srgbClr val="4D0808"/>
                </a:gs>
              </a:gsLst>
              <a:lin ang="5400000" scaled="0"/>
            </a:gradFill>
            <a:ln w="15875" cap="flat" cmpd="sng" algn="ctr">
              <a:solidFill>
                <a:schemeClr val="accent4">
                  <a:lumMod val="10000"/>
                </a:schemeClr>
              </a:solidFill>
              <a:prstDash val="solid"/>
              <a:round/>
              <a:headEnd type="none" w="med" len="med"/>
              <a:tailEnd type="none" w="med" len="med"/>
            </a:ln>
            <a:effectLst>
              <a:outerShdw blurRad="50800" dist="76200" dir="8100000" algn="tr" rotWithShape="0">
                <a:prstClr val="black">
                  <a:alpha val="40000"/>
                </a:prstClr>
              </a:outerShdw>
            </a:effectLst>
          </p:spPr>
          <p:txBody>
            <a:bodyPr vert="vert" wrap="none" anchor="ctr"/>
            <a:lstStyle/>
            <a:p>
              <a:pPr algn="ctr">
                <a:defRPr/>
              </a:pPr>
              <a:r>
                <a:rPr lang="en-US" b="1" dirty="0"/>
                <a:t>Motivation Factors</a:t>
              </a:r>
            </a:p>
          </p:txBody>
        </p:sp>
        <p:sp>
          <p:nvSpPr>
            <p:cNvPr id="24" name="TextBox 23"/>
            <p:cNvSpPr txBox="1"/>
            <p:nvPr/>
          </p:nvSpPr>
          <p:spPr>
            <a:xfrm>
              <a:off x="6298475" y="1445628"/>
              <a:ext cx="2514600" cy="523188"/>
            </a:xfrm>
            <a:prstGeom prst="rect">
              <a:avLst/>
            </a:prstGeom>
            <a:noFill/>
          </p:spPr>
          <p:txBody>
            <a:bodyPr>
              <a:spAutoFit/>
            </a:bodyPr>
            <a:lstStyle/>
            <a:p>
              <a:pPr algn="ctr">
                <a:defRPr/>
              </a:pPr>
              <a:r>
                <a:rPr lang="en-US" sz="2800" dirty="0">
                  <a:solidFill>
                    <a:schemeClr val="accent4">
                      <a:lumMod val="10000"/>
                    </a:schemeClr>
                  </a:solidFill>
                  <a:latin typeface="Times New Roman" pitchFamily="18" charset="0"/>
                  <a:cs typeface="Times New Roman" pitchFamily="18" charset="0"/>
                </a:rPr>
                <a:t>Satisfied</a:t>
              </a:r>
            </a:p>
          </p:txBody>
        </p:sp>
        <p:sp>
          <p:nvSpPr>
            <p:cNvPr id="25" name="TextBox 24"/>
            <p:cNvSpPr txBox="1"/>
            <p:nvPr/>
          </p:nvSpPr>
          <p:spPr>
            <a:xfrm>
              <a:off x="6400800" y="5867131"/>
              <a:ext cx="2362200" cy="523188"/>
            </a:xfrm>
            <a:prstGeom prst="rect">
              <a:avLst/>
            </a:prstGeom>
            <a:noFill/>
          </p:spPr>
          <p:txBody>
            <a:bodyPr>
              <a:spAutoFit/>
            </a:bodyPr>
            <a:lstStyle/>
            <a:p>
              <a:pPr algn="ctr">
                <a:defRPr/>
              </a:pPr>
              <a:r>
                <a:rPr lang="en-US" sz="2800" dirty="0">
                  <a:solidFill>
                    <a:schemeClr val="accent4">
                      <a:lumMod val="10000"/>
                    </a:schemeClr>
                  </a:solidFill>
                  <a:latin typeface="Times New Roman" pitchFamily="18" charset="0"/>
                  <a:cs typeface="Times New Roman" pitchFamily="18" charset="0"/>
                </a:rPr>
                <a:t>Not Satisfied</a:t>
              </a:r>
            </a:p>
          </p:txBody>
        </p:sp>
      </p:grpSp>
    </p:spTree>
    <p:extLst>
      <p:ext uri="{BB962C8B-B14F-4D97-AF65-F5344CB8AC3E}">
        <p14:creationId xmlns:p14="http://schemas.microsoft.com/office/powerpoint/2010/main" val="4197670021"/>
      </p:ext>
    </p:extLst>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4"/>
          <p:cNvSpPr>
            <a:spLocks noGrp="1" noChangeArrowheads="1"/>
          </p:cNvSpPr>
          <p:nvPr>
            <p:ph type="title"/>
          </p:nvPr>
        </p:nvSpPr>
        <p:spPr>
          <a:xfrm>
            <a:off x="2136775" y="228600"/>
            <a:ext cx="8153400" cy="990600"/>
          </a:xfrm>
        </p:spPr>
        <p:txBody>
          <a:bodyPr>
            <a:normAutofit/>
          </a:bodyPr>
          <a:lstStyle/>
          <a:p>
            <a:r>
              <a:rPr lang="en-US" sz="4000" b="1" dirty="0">
                <a:solidFill>
                  <a:schemeClr val="tx1"/>
                </a:solidFill>
                <a:latin typeface="Times New Roman" pitchFamily="18" charset="0"/>
                <a:cs typeface="Times New Roman" pitchFamily="18" charset="0"/>
              </a:rPr>
              <a:t>   McClelland's Theory of Needs </a:t>
            </a:r>
          </a:p>
        </p:txBody>
      </p:sp>
      <p:sp>
        <p:nvSpPr>
          <p:cNvPr id="16389" name="Rectangle 5"/>
          <p:cNvSpPr>
            <a:spLocks noGrp="1" noChangeArrowheads="1"/>
          </p:cNvSpPr>
          <p:nvPr>
            <p:ph sz="quarter" idx="1"/>
          </p:nvPr>
        </p:nvSpPr>
        <p:spPr>
          <a:xfrm>
            <a:off x="300445" y="1913708"/>
            <a:ext cx="11652069" cy="4495800"/>
          </a:xfrm>
        </p:spPr>
        <p:txBody>
          <a:bodyPr>
            <a:normAutofit/>
          </a:bodyPr>
          <a:lstStyle/>
          <a:p>
            <a:pPr marL="320040" indent="-320040" algn="just">
              <a:buFont typeface="Wingdings"/>
              <a:buChar char=""/>
              <a:defRPr/>
            </a:pPr>
            <a:r>
              <a:rPr lang="en-US" sz="2800" b="1" dirty="0">
                <a:latin typeface="Times New Roman" pitchFamily="18" charset="0"/>
                <a:cs typeface="Times New Roman" pitchFamily="18" charset="0"/>
              </a:rPr>
              <a:t>Need for Achievement </a:t>
            </a:r>
            <a:r>
              <a:rPr lang="en-US" sz="2800" dirty="0">
                <a:latin typeface="Times New Roman" pitchFamily="18" charset="0"/>
                <a:cs typeface="Times New Roman" pitchFamily="18" charset="0"/>
              </a:rPr>
              <a:t>(nAch) </a:t>
            </a:r>
          </a:p>
          <a:p>
            <a:pPr marL="640080" lvl="1" indent="-274320" algn="just">
              <a:buNone/>
              <a:defRPr/>
            </a:pPr>
            <a:r>
              <a:rPr lang="en-US" sz="2800" dirty="0">
                <a:latin typeface="Times New Roman" pitchFamily="18" charset="0"/>
                <a:cs typeface="Times New Roman" pitchFamily="18" charset="0"/>
              </a:rPr>
              <a:t>The drive to excel.</a:t>
            </a:r>
          </a:p>
          <a:p>
            <a:pPr>
              <a:defRPr/>
            </a:pPr>
            <a:r>
              <a:rPr lang="en-US" sz="2800" b="1" dirty="0">
                <a:latin typeface="Times New Roman" pitchFamily="18" charset="0"/>
                <a:cs typeface="Times New Roman" pitchFamily="18" charset="0"/>
              </a:rPr>
              <a:t>Need for Power </a:t>
            </a:r>
            <a:r>
              <a:rPr lang="en-US" sz="2800" dirty="0">
                <a:latin typeface="Times New Roman" pitchFamily="18" charset="0"/>
                <a:cs typeface="Times New Roman" pitchFamily="18" charset="0"/>
              </a:rPr>
              <a:t>(</a:t>
            </a:r>
            <a:r>
              <a:rPr lang="en-US" sz="2800" dirty="0" err="1">
                <a:latin typeface="Times New Roman" pitchFamily="18" charset="0"/>
                <a:cs typeface="Times New Roman" pitchFamily="18" charset="0"/>
              </a:rPr>
              <a:t>nPow</a:t>
            </a:r>
            <a:r>
              <a:rPr lang="en-US" sz="2800" dirty="0">
                <a:latin typeface="Times New Roman" pitchFamily="18" charset="0"/>
                <a:cs typeface="Times New Roman" pitchFamily="18" charset="0"/>
              </a:rPr>
              <a:t>)</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The need to make others behave in a way they would not have behaved otherwise.</a:t>
            </a:r>
          </a:p>
          <a:p>
            <a:pPr marL="320040" indent="-320040">
              <a:buFont typeface="Wingdings"/>
              <a:buChar char=""/>
              <a:defRPr/>
            </a:pPr>
            <a:r>
              <a:rPr lang="en-US" sz="2800" b="1" dirty="0">
                <a:latin typeface="Times New Roman" pitchFamily="18" charset="0"/>
                <a:cs typeface="Times New Roman" pitchFamily="18" charset="0"/>
              </a:rPr>
              <a:t>Need for Affiliation </a:t>
            </a:r>
            <a:r>
              <a:rPr lang="en-US" sz="2800" dirty="0">
                <a:latin typeface="Times New Roman" pitchFamily="18" charset="0"/>
                <a:cs typeface="Times New Roman" pitchFamily="18" charset="0"/>
              </a:rPr>
              <a:t>(</a:t>
            </a:r>
            <a:r>
              <a:rPr lang="en-US" sz="2800" dirty="0" err="1">
                <a:latin typeface="Times New Roman" pitchFamily="18" charset="0"/>
                <a:cs typeface="Times New Roman" pitchFamily="18" charset="0"/>
              </a:rPr>
              <a:t>nAff</a:t>
            </a:r>
            <a:r>
              <a:rPr lang="en-US" sz="2800" dirty="0">
                <a:latin typeface="Times New Roman" pitchFamily="18" charset="0"/>
                <a:cs typeface="Times New Roman" pitchFamily="18" charset="0"/>
              </a:rPr>
              <a:t>)</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The desire for friendly and close interpersonal relationships.</a:t>
            </a:r>
          </a:p>
        </p:txBody>
      </p:sp>
    </p:spTree>
    <p:extLst>
      <p:ext uri="{BB962C8B-B14F-4D97-AF65-F5344CB8AC3E}">
        <p14:creationId xmlns:p14="http://schemas.microsoft.com/office/powerpoint/2010/main" val="3804599270"/>
      </p:ext>
    </p:extLst>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2136775" y="228600"/>
            <a:ext cx="8153400" cy="990600"/>
          </a:xfrm>
        </p:spPr>
        <p:txBody>
          <a:bodyPr>
            <a:normAutofit/>
          </a:bodyPr>
          <a:lstStyle/>
          <a:p>
            <a:r>
              <a:rPr lang="en-US" sz="4000" b="1" dirty="0">
                <a:latin typeface="Times New Roman" pitchFamily="18" charset="0"/>
                <a:cs typeface="Times New Roman" pitchFamily="18" charset="0"/>
              </a:rPr>
              <a:t>    </a:t>
            </a:r>
            <a:r>
              <a:rPr lang="en-US" sz="4000" b="1" dirty="0">
                <a:solidFill>
                  <a:schemeClr val="tx1"/>
                </a:solidFill>
                <a:latin typeface="Times New Roman" pitchFamily="18" charset="0"/>
                <a:cs typeface="Times New Roman" pitchFamily="18" charset="0"/>
              </a:rPr>
              <a:t>McClelland's High Achievers</a:t>
            </a:r>
          </a:p>
        </p:txBody>
      </p:sp>
      <p:sp>
        <p:nvSpPr>
          <p:cNvPr id="17412" name="Rectangle 4"/>
          <p:cNvSpPr>
            <a:spLocks noGrp="1" noChangeArrowheads="1"/>
          </p:cNvSpPr>
          <p:nvPr>
            <p:ph sz="quarter" idx="1"/>
          </p:nvPr>
        </p:nvSpPr>
        <p:spPr>
          <a:xfrm>
            <a:off x="346364" y="1600199"/>
            <a:ext cx="8825345" cy="4931229"/>
          </a:xfrm>
        </p:spPr>
        <p:txBody>
          <a:bodyPr>
            <a:normAutofit/>
          </a:bodyPr>
          <a:lstStyle/>
          <a:p>
            <a:pPr marL="320040" indent="-320040" algn="just">
              <a:buFont typeface="Wingdings"/>
              <a:buChar char=""/>
              <a:defRPr/>
            </a:pPr>
            <a:r>
              <a:rPr lang="en-US" sz="2800" dirty="0">
                <a:latin typeface="Times New Roman" pitchFamily="18" charset="0"/>
                <a:cs typeface="Times New Roman" pitchFamily="18" charset="0"/>
              </a:rPr>
              <a:t>High achievers prefer jobs with:</a:t>
            </a:r>
          </a:p>
          <a:p>
            <a:pPr marL="640080" lvl="1" indent="-274320" algn="just">
              <a:buNone/>
              <a:defRPr/>
            </a:pPr>
            <a:r>
              <a:rPr lang="en-US" sz="2800" dirty="0">
                <a:latin typeface="Times New Roman" pitchFamily="18" charset="0"/>
                <a:cs typeface="Times New Roman" pitchFamily="18" charset="0"/>
              </a:rPr>
              <a:t>1. Personal responsibility;</a:t>
            </a:r>
          </a:p>
          <a:p>
            <a:pPr marL="640080" lvl="1" indent="-274320" algn="just">
              <a:buNone/>
              <a:defRPr/>
            </a:pPr>
            <a:r>
              <a:rPr lang="en-US" sz="2800" dirty="0">
                <a:latin typeface="Times New Roman" pitchFamily="18" charset="0"/>
                <a:cs typeface="Times New Roman" pitchFamily="18" charset="0"/>
              </a:rPr>
              <a:t>2. Feedback;</a:t>
            </a:r>
          </a:p>
          <a:p>
            <a:pPr marL="640080" lvl="1" indent="-274320" algn="just">
              <a:buNone/>
              <a:defRPr/>
            </a:pPr>
            <a:r>
              <a:rPr lang="en-US" sz="2800" dirty="0">
                <a:latin typeface="Times New Roman" pitchFamily="18" charset="0"/>
                <a:cs typeface="Times New Roman" pitchFamily="18" charset="0"/>
              </a:rPr>
              <a:t>3. Intermediate degree of risk (50/50).</a:t>
            </a:r>
          </a:p>
          <a:p>
            <a:pPr marL="320040" indent="-320040" algn="just">
              <a:spcBef>
                <a:spcPts val="2400"/>
              </a:spcBef>
              <a:buFont typeface="Wingdings"/>
              <a:buChar char=""/>
              <a:defRPr/>
            </a:pPr>
            <a:r>
              <a:rPr lang="en-US" sz="2800" dirty="0">
                <a:latin typeface="Times New Roman" pitchFamily="18" charset="0"/>
                <a:cs typeface="Times New Roman" pitchFamily="18" charset="0"/>
              </a:rPr>
              <a:t>High achievers are not necessarily good managers.</a:t>
            </a:r>
          </a:p>
          <a:p>
            <a:pPr marL="320040" indent="-320040" algn="just">
              <a:spcBef>
                <a:spcPts val="2400"/>
              </a:spcBef>
              <a:buFont typeface="Wingdings"/>
              <a:buChar char=""/>
              <a:defRPr/>
            </a:pPr>
            <a:r>
              <a:rPr lang="en-US" sz="2800" dirty="0">
                <a:latin typeface="Times New Roman" pitchFamily="18" charset="0"/>
                <a:cs typeface="Times New Roman" pitchFamily="18" charset="0"/>
              </a:rPr>
              <a:t>High nPow and low nAff is related to managerial success.</a:t>
            </a:r>
          </a:p>
        </p:txBody>
      </p:sp>
      <p:pic>
        <p:nvPicPr>
          <p:cNvPr id="17413" name="Picture 5" descr="MPj04243550000[1]"/>
          <p:cNvPicPr>
            <a:picLocks noChangeAspect="1" noChangeArrowheads="1"/>
          </p:cNvPicPr>
          <p:nvPr/>
        </p:nvPicPr>
        <p:blipFill>
          <a:blip r:embed="rId3" cstate="print"/>
          <a:srcRect l="14978" r="28706"/>
          <a:stretch>
            <a:fillRect/>
          </a:stretch>
        </p:blipFill>
        <p:spPr bwMode="auto">
          <a:xfrm>
            <a:off x="9130937" y="1463039"/>
            <a:ext cx="3061063" cy="5394961"/>
          </a:xfrm>
          <a:prstGeom prst="rect">
            <a:avLst/>
          </a:prstGeom>
          <a:noFill/>
          <a:ln w="15875">
            <a:solidFill>
              <a:schemeClr val="accent4">
                <a:lumMod val="10000"/>
              </a:schemeClr>
            </a:solidFill>
          </a:ln>
          <a:effectLst>
            <a:outerShdw blurRad="50800" dist="76200" dir="8100000" algn="tr" rotWithShape="0">
              <a:prstClr val="black">
                <a:alpha val="40000"/>
              </a:prstClr>
            </a:outerShdw>
          </a:effectLst>
        </p:spPr>
      </p:pic>
    </p:spTree>
    <p:extLst>
      <p:ext uri="{BB962C8B-B14F-4D97-AF65-F5344CB8AC3E}">
        <p14:creationId xmlns:p14="http://schemas.microsoft.com/office/powerpoint/2010/main" val="3517233624"/>
      </p:ext>
    </p:extLst>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itle 1"/>
          <p:cNvSpPr>
            <a:spLocks noGrp="1"/>
          </p:cNvSpPr>
          <p:nvPr>
            <p:ph type="title"/>
          </p:nvPr>
        </p:nvSpPr>
        <p:spPr>
          <a:xfrm>
            <a:off x="2136775" y="228600"/>
            <a:ext cx="8796836" cy="990600"/>
          </a:xfrm>
        </p:spPr>
        <p:txBody>
          <a:bodyPr>
            <a:noAutofit/>
          </a:bodyPr>
          <a:lstStyle/>
          <a:p>
            <a:pPr>
              <a:defRPr/>
            </a:pPr>
            <a:r>
              <a:rPr lang="en-US" sz="4000" b="1" dirty="0">
                <a:solidFill>
                  <a:schemeClr val="tx1"/>
                </a:solidFill>
                <a:latin typeface="Times New Roman" pitchFamily="18" charset="0"/>
                <a:cs typeface="Times New Roman" pitchFamily="18" charset="0"/>
              </a:rPr>
              <a:t>Contemporary Theories of Motivation</a:t>
            </a:r>
          </a:p>
        </p:txBody>
      </p:sp>
      <p:sp>
        <p:nvSpPr>
          <p:cNvPr id="12292" name="Content Placeholder 2"/>
          <p:cNvSpPr>
            <a:spLocks noGrp="1"/>
          </p:cNvSpPr>
          <p:nvPr>
            <p:ph sz="quarter" idx="1"/>
          </p:nvPr>
        </p:nvSpPr>
        <p:spPr>
          <a:xfrm>
            <a:off x="581891" y="1717963"/>
            <a:ext cx="5985164" cy="4267200"/>
          </a:xfrm>
        </p:spPr>
        <p:txBody>
          <a:bodyPr>
            <a:normAutofit/>
          </a:bodyPr>
          <a:lstStyle/>
          <a:p>
            <a:pPr marL="320040" indent="-320040" algn="just">
              <a:spcAft>
                <a:spcPts val="1200"/>
              </a:spcAft>
              <a:buNone/>
              <a:defRPr/>
            </a:pPr>
            <a:r>
              <a:rPr lang="en-US" sz="2800" dirty="0">
                <a:latin typeface="Times New Roman" pitchFamily="18" charset="0"/>
                <a:cs typeface="Times New Roman" pitchFamily="18" charset="0"/>
              </a:rPr>
              <a:t>1. Self-Determination Theory</a:t>
            </a:r>
          </a:p>
          <a:p>
            <a:pPr marL="320040" indent="-320040" algn="just">
              <a:spcAft>
                <a:spcPts val="1200"/>
              </a:spcAft>
              <a:buNone/>
              <a:defRPr/>
            </a:pPr>
            <a:r>
              <a:rPr lang="en-US" sz="2800" dirty="0">
                <a:latin typeface="Times New Roman" pitchFamily="18" charset="0"/>
                <a:cs typeface="Times New Roman" pitchFamily="18" charset="0"/>
              </a:rPr>
              <a:t>2. Goal-Setting Theory</a:t>
            </a:r>
          </a:p>
          <a:p>
            <a:pPr marL="320040" indent="-320040" algn="just">
              <a:spcAft>
                <a:spcPts val="1200"/>
              </a:spcAft>
              <a:buNone/>
              <a:defRPr/>
            </a:pPr>
            <a:r>
              <a:rPr lang="en-US" sz="2800" dirty="0">
                <a:latin typeface="Times New Roman" pitchFamily="18" charset="0"/>
                <a:cs typeface="Times New Roman" pitchFamily="18" charset="0"/>
              </a:rPr>
              <a:t>3. Self-Efficacy Theory</a:t>
            </a:r>
          </a:p>
          <a:p>
            <a:pPr marL="320040" indent="-320040" algn="just">
              <a:spcAft>
                <a:spcPts val="1200"/>
              </a:spcAft>
              <a:buNone/>
              <a:defRPr/>
            </a:pPr>
            <a:r>
              <a:rPr lang="en-US" sz="2800" dirty="0">
                <a:latin typeface="Times New Roman" pitchFamily="18" charset="0"/>
                <a:cs typeface="Times New Roman" pitchFamily="18" charset="0"/>
              </a:rPr>
              <a:t>4. Equity Theory</a:t>
            </a:r>
          </a:p>
          <a:p>
            <a:pPr marL="320040" indent="-320040" algn="just">
              <a:spcAft>
                <a:spcPts val="1200"/>
              </a:spcAft>
              <a:buNone/>
              <a:defRPr/>
            </a:pPr>
            <a:r>
              <a:rPr lang="en-US" sz="2800" dirty="0">
                <a:latin typeface="Times New Roman" pitchFamily="18" charset="0"/>
                <a:cs typeface="Times New Roman" pitchFamily="18" charset="0"/>
              </a:rPr>
              <a:t>5. Expectancy Theory</a:t>
            </a:r>
          </a:p>
        </p:txBody>
      </p:sp>
      <p:pic>
        <p:nvPicPr>
          <p:cNvPr id="62469" name="Picture 5" descr="C:\Users\Bob Stretch\AppData\Local\Microsoft\Windows\Temporary Internet Files\Content.IE5\K0JS0KIR\MPPH01959J0000[1].jpg"/>
          <p:cNvPicPr>
            <a:picLocks noChangeAspect="1" noChangeArrowheads="1"/>
          </p:cNvPicPr>
          <p:nvPr/>
        </p:nvPicPr>
        <p:blipFill>
          <a:blip r:embed="rId3" cstate="print"/>
          <a:srcRect l="31125" r="28173"/>
          <a:stretch>
            <a:fillRect/>
          </a:stretch>
        </p:blipFill>
        <p:spPr bwMode="auto">
          <a:xfrm>
            <a:off x="7412182" y="1696605"/>
            <a:ext cx="4509654" cy="4482522"/>
          </a:xfrm>
          <a:prstGeom prst="rect">
            <a:avLst/>
          </a:prstGeom>
          <a:noFill/>
          <a:ln w="15875">
            <a:solidFill>
              <a:schemeClr val="accent4">
                <a:lumMod val="10000"/>
              </a:schemeClr>
            </a:solidFill>
          </a:ln>
          <a:effectLst>
            <a:outerShdw blurRad="50800" dist="76200" dir="8100000" algn="tr" rotWithShape="0">
              <a:prstClr val="black">
                <a:alpha val="40000"/>
              </a:prstClr>
            </a:outerShdw>
          </a:effectLst>
        </p:spPr>
      </p:pic>
    </p:spTree>
    <p:extLst>
      <p:ext uri="{BB962C8B-B14F-4D97-AF65-F5344CB8AC3E}">
        <p14:creationId xmlns:p14="http://schemas.microsoft.com/office/powerpoint/2010/main" val="3292619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2136775" y="228600"/>
            <a:ext cx="8153400" cy="990600"/>
          </a:xfrm>
        </p:spPr>
        <p:txBody>
          <a:bodyPr>
            <a:normAutofit/>
          </a:bodyPr>
          <a:lstStyle/>
          <a:p>
            <a:pPr>
              <a:defRPr/>
            </a:pPr>
            <a:r>
              <a:rPr lang="en-US" sz="4000" b="1" dirty="0">
                <a:latin typeface="Times New Roman" pitchFamily="18" charset="0"/>
                <a:cs typeface="Times New Roman" pitchFamily="18" charset="0"/>
              </a:rPr>
              <a:t>        </a:t>
            </a:r>
            <a:r>
              <a:rPr lang="en-US" sz="4000" b="1" dirty="0">
                <a:solidFill>
                  <a:schemeClr val="tx1"/>
                </a:solidFill>
                <a:latin typeface="Times New Roman" pitchFamily="18" charset="0"/>
                <a:cs typeface="Times New Roman" pitchFamily="18" charset="0"/>
              </a:rPr>
              <a:t>Self-Determination Theory</a:t>
            </a:r>
          </a:p>
        </p:txBody>
      </p:sp>
      <p:sp>
        <p:nvSpPr>
          <p:cNvPr id="13316" name="Rectangle 3"/>
          <p:cNvSpPr>
            <a:spLocks noGrp="1" noChangeArrowheads="1"/>
          </p:cNvSpPr>
          <p:nvPr>
            <p:ph sz="quarter" idx="1"/>
          </p:nvPr>
        </p:nvSpPr>
        <p:spPr>
          <a:xfrm>
            <a:off x="509451" y="1752600"/>
            <a:ext cx="11351623" cy="4582886"/>
          </a:xfrm>
        </p:spPr>
        <p:txBody>
          <a:bodyPr>
            <a:noAutofit/>
          </a:bodyPr>
          <a:lstStyle/>
          <a:p>
            <a:pPr marL="514350" indent="-514350" algn="just">
              <a:spcAft>
                <a:spcPts val="2400"/>
              </a:spcAft>
              <a:buNone/>
              <a:defRPr/>
            </a:pPr>
            <a:r>
              <a:rPr lang="en-US" sz="2800" dirty="0">
                <a:latin typeface="Times New Roman" pitchFamily="18" charset="0"/>
                <a:cs typeface="Times New Roman" pitchFamily="18" charset="0"/>
              </a:rPr>
              <a:t>1.  People prefer to have control over their actions so when they feel they are forced to do something they previously enjoyed, motivation will decrease.</a:t>
            </a:r>
          </a:p>
          <a:p>
            <a:pPr marL="514350" indent="-514350" algn="just">
              <a:spcAft>
                <a:spcPts val="2400"/>
              </a:spcAft>
              <a:buNone/>
              <a:defRPr/>
            </a:pPr>
            <a:r>
              <a:rPr lang="en-US" sz="2800" dirty="0">
                <a:latin typeface="Times New Roman" pitchFamily="18" charset="0"/>
                <a:cs typeface="Times New Roman" pitchFamily="18" charset="0"/>
              </a:rPr>
              <a:t>2. One example is the Cognitive Evaluation Theory proposes that the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introduction of extrinsic rewards for work (pay) that was previously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intrinsically rewarding tends to decrease overall motivation. </a:t>
            </a:r>
          </a:p>
          <a:p>
            <a:pPr marL="514350" indent="-514350" algn="just">
              <a:spcAft>
                <a:spcPts val="2400"/>
              </a:spcAft>
              <a:buNone/>
              <a:defRPr/>
            </a:pPr>
            <a:r>
              <a:rPr lang="en-US" sz="2800" dirty="0">
                <a:latin typeface="Times New Roman" pitchFamily="18" charset="0"/>
                <a:cs typeface="Times New Roman" pitchFamily="18" charset="0"/>
              </a:rPr>
              <a:t>3. Verbal rewards increase intrinsic motivation, while tangible rewards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undermine it.</a:t>
            </a:r>
          </a:p>
        </p:txBody>
      </p:sp>
    </p:spTree>
    <p:extLst>
      <p:ext uri="{BB962C8B-B14F-4D97-AF65-F5344CB8AC3E}">
        <p14:creationId xmlns:p14="http://schemas.microsoft.com/office/powerpoint/2010/main" val="1208493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title"/>
          </p:nvPr>
        </p:nvSpPr>
        <p:spPr>
          <a:xfrm>
            <a:off x="2097586" y="215537"/>
            <a:ext cx="8153400" cy="990600"/>
          </a:xfrm>
        </p:spPr>
        <p:txBody>
          <a:bodyPr>
            <a:normAutofit/>
          </a:bodyPr>
          <a:lstStyle/>
          <a:p>
            <a:pPr>
              <a:defRPr/>
            </a:pPr>
            <a:r>
              <a:rPr lang="en-US" altLang="en-US" sz="4000" b="1" dirty="0">
                <a:latin typeface="Times New Roman" pitchFamily="18" charset="0"/>
                <a:cs typeface="Times New Roman" pitchFamily="18" charset="0"/>
              </a:rPr>
              <a:t>             </a:t>
            </a:r>
            <a:r>
              <a:rPr lang="en-US" altLang="en-US" sz="4000" b="1" dirty="0">
                <a:solidFill>
                  <a:schemeClr val="tx1"/>
                </a:solidFill>
                <a:latin typeface="Times New Roman" pitchFamily="18" charset="0"/>
                <a:cs typeface="Times New Roman" pitchFamily="18" charset="0"/>
              </a:rPr>
              <a:t>Goal-Setting Theory</a:t>
            </a:r>
          </a:p>
        </p:txBody>
      </p:sp>
      <p:sp>
        <p:nvSpPr>
          <p:cNvPr id="18440" name="Rectangle 8"/>
          <p:cNvSpPr>
            <a:spLocks noGrp="1" noChangeArrowheads="1"/>
          </p:cNvSpPr>
          <p:nvPr>
            <p:ph sz="quarter" idx="1"/>
          </p:nvPr>
        </p:nvSpPr>
        <p:spPr>
          <a:xfrm>
            <a:off x="587829" y="1821498"/>
            <a:ext cx="11038114" cy="4800600"/>
          </a:xfrm>
        </p:spPr>
        <p:txBody>
          <a:bodyPr>
            <a:normAutofit/>
          </a:bodyPr>
          <a:lstStyle/>
          <a:p>
            <a:pPr marL="320040" indent="-320040" algn="just">
              <a:buFont typeface="Wingdings"/>
              <a:buChar char=""/>
              <a:defRPr/>
            </a:pPr>
            <a:r>
              <a:rPr lang="en-US" sz="2800" dirty="0">
                <a:latin typeface="Times New Roman" pitchFamily="18" charset="0"/>
                <a:cs typeface="Times New Roman" pitchFamily="18" charset="0"/>
              </a:rPr>
              <a:t>Goals increase performance when the goals are:</a:t>
            </a:r>
          </a:p>
          <a:p>
            <a:pPr marL="1254125" lvl="1" indent="-339725" algn="just">
              <a:spcAft>
                <a:spcPts val="600"/>
              </a:spcAft>
              <a:buNone/>
              <a:defRPr/>
            </a:pPr>
            <a:r>
              <a:rPr lang="en-US" sz="2800" dirty="0">
                <a:latin typeface="Times New Roman" pitchFamily="18" charset="0"/>
                <a:cs typeface="Times New Roman" pitchFamily="18" charset="0"/>
              </a:rPr>
              <a:t>1. Specific;</a:t>
            </a:r>
          </a:p>
          <a:p>
            <a:pPr marL="1254125" lvl="1" indent="-339725" algn="just">
              <a:spcAft>
                <a:spcPts val="600"/>
              </a:spcAft>
              <a:buNone/>
              <a:defRPr/>
            </a:pPr>
            <a:r>
              <a:rPr lang="en-US" sz="2800" dirty="0">
                <a:latin typeface="Times New Roman" pitchFamily="18" charset="0"/>
                <a:cs typeface="Times New Roman" pitchFamily="18" charset="0"/>
              </a:rPr>
              <a:t>2. Difficult, but accepted by employees;</a:t>
            </a:r>
          </a:p>
          <a:p>
            <a:pPr marL="1254125" lvl="1" indent="-339725" algn="just">
              <a:spcAft>
                <a:spcPts val="600"/>
              </a:spcAft>
              <a:buNone/>
              <a:defRPr/>
            </a:pPr>
            <a:r>
              <a:rPr lang="en-US" sz="2800" dirty="0">
                <a:latin typeface="Times New Roman" pitchFamily="18" charset="0"/>
                <a:cs typeface="Times New Roman" pitchFamily="18" charset="0"/>
              </a:rPr>
              <a:t>3. Accompanied by feedback (especially self-generated feedback).</a:t>
            </a:r>
          </a:p>
          <a:p>
            <a:pPr marL="320040" indent="-320040" algn="just">
              <a:buFont typeface="Wingdings"/>
              <a:buChar char=""/>
              <a:defRPr/>
            </a:pPr>
            <a:r>
              <a:rPr lang="en-US" sz="2800" dirty="0">
                <a:latin typeface="Times New Roman" pitchFamily="18" charset="0"/>
                <a:cs typeface="Times New Roman" pitchFamily="18" charset="0"/>
              </a:rPr>
              <a:t>Other factors in goal-setting theory:</a:t>
            </a:r>
          </a:p>
          <a:p>
            <a:pPr marL="1200150" lvl="1" indent="-274320" algn="just">
              <a:spcAft>
                <a:spcPts val="600"/>
              </a:spcAft>
              <a:buNone/>
              <a:defRPr/>
            </a:pPr>
            <a:r>
              <a:rPr lang="en-US" sz="2800" dirty="0">
                <a:latin typeface="Times New Roman" pitchFamily="18" charset="0"/>
                <a:cs typeface="Times New Roman" pitchFamily="18" charset="0"/>
              </a:rPr>
              <a:t>1. Goal Commitment – public goals better!;</a:t>
            </a:r>
          </a:p>
          <a:p>
            <a:pPr marL="1200150" lvl="1" indent="-274320" algn="just">
              <a:spcAft>
                <a:spcPts val="600"/>
              </a:spcAft>
              <a:buNone/>
              <a:defRPr/>
            </a:pPr>
            <a:r>
              <a:rPr lang="en-US" sz="2800" dirty="0">
                <a:latin typeface="Times New Roman" pitchFamily="18" charset="0"/>
                <a:cs typeface="Times New Roman" pitchFamily="18" charset="0"/>
              </a:rPr>
              <a:t>2. Task Characteristics – simple &amp; familiar better.</a:t>
            </a:r>
          </a:p>
        </p:txBody>
      </p:sp>
    </p:spTree>
    <p:extLst>
      <p:ext uri="{BB962C8B-B14F-4D97-AF65-F5344CB8AC3E}">
        <p14:creationId xmlns:p14="http://schemas.microsoft.com/office/powerpoint/2010/main" val="1489050586"/>
      </p:ext>
    </p:extLst>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50C4AFA5-9FDC-924B-A362-767D29B585E4}"/>
              </a:ext>
            </a:extLst>
          </p:cNvPr>
          <p:cNvGrpSpPr>
            <a:grpSpLocks/>
          </p:cNvGrpSpPr>
          <p:nvPr/>
        </p:nvGrpSpPr>
        <p:grpSpPr bwMode="auto">
          <a:xfrm>
            <a:off x="3886200" y="1524000"/>
            <a:ext cx="2286000" cy="1600200"/>
            <a:chOff x="1392" y="960"/>
            <a:chExt cx="1440" cy="1008"/>
          </a:xfrm>
        </p:grpSpPr>
        <p:sp>
          <p:nvSpPr>
            <p:cNvPr id="21507" name="Rectangle 3">
              <a:extLst>
                <a:ext uri="{FF2B5EF4-FFF2-40B4-BE49-F238E27FC236}">
                  <a16:creationId xmlns:a16="http://schemas.microsoft.com/office/drawing/2014/main" id="{59B295BC-F5F4-9748-8F51-F69836B79F9C}"/>
                </a:ext>
              </a:extLst>
            </p:cNvPr>
            <p:cNvSpPr>
              <a:spLocks noChangeArrowheads="1"/>
            </p:cNvSpPr>
            <p:nvPr/>
          </p:nvSpPr>
          <p:spPr bwMode="auto">
            <a:xfrm>
              <a:off x="1392" y="960"/>
              <a:ext cx="1440" cy="336"/>
            </a:xfrm>
            <a:prstGeom prst="rect">
              <a:avLst/>
            </a:prstGeom>
            <a:solidFill>
              <a:srgbClr val="22614A"/>
            </a:solidFill>
            <a:ln w="38100">
              <a:solidFill>
                <a:schemeClr val="tx1"/>
              </a:solidFill>
              <a:miter lim="800000"/>
              <a:headEnd/>
              <a:tailEnd/>
            </a:ln>
            <a:effectLst/>
          </p:spPr>
          <p:txBody>
            <a:bodyPr wrap="none" anchor="ctr"/>
            <a:lstStyle/>
            <a:p>
              <a:pPr algn="ctr">
                <a:defRPr/>
              </a:pPr>
              <a:r>
                <a:rPr lang="en-AU" sz="2000" dirty="0">
                  <a:solidFill>
                    <a:srgbClr val="FFFB93"/>
                  </a:solidFill>
                  <a:latin typeface="Times New Roman" pitchFamily="18" charset="0"/>
                  <a:cs typeface="Times New Roman" pitchFamily="18" charset="0"/>
                </a:rPr>
                <a:t>Specific</a:t>
              </a:r>
              <a:endParaRPr lang="en-AU" sz="2000" dirty="0">
                <a:solidFill>
                  <a:schemeClr val="folHlink"/>
                </a:solidFill>
                <a:latin typeface="Times New Roman" pitchFamily="18" charset="0"/>
                <a:cs typeface="Times New Roman" pitchFamily="18" charset="0"/>
              </a:endParaRPr>
            </a:p>
          </p:txBody>
        </p:sp>
        <p:sp>
          <p:nvSpPr>
            <p:cNvPr id="9240" name="Line 4">
              <a:extLst>
                <a:ext uri="{FF2B5EF4-FFF2-40B4-BE49-F238E27FC236}">
                  <a16:creationId xmlns:a16="http://schemas.microsoft.com/office/drawing/2014/main" id="{3BBCDF98-3E16-F240-90ED-902D6701AFA2}"/>
                </a:ext>
              </a:extLst>
            </p:cNvPr>
            <p:cNvSpPr>
              <a:spLocks noChangeShapeType="1"/>
            </p:cNvSpPr>
            <p:nvPr/>
          </p:nvSpPr>
          <p:spPr bwMode="auto">
            <a:xfrm>
              <a:off x="2256" y="1296"/>
              <a:ext cx="480" cy="672"/>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3" name="Group 5">
            <a:extLst>
              <a:ext uri="{FF2B5EF4-FFF2-40B4-BE49-F238E27FC236}">
                <a16:creationId xmlns:a16="http://schemas.microsoft.com/office/drawing/2014/main" id="{1A4A8684-92CB-3F4C-9968-239CC71263B2}"/>
              </a:ext>
            </a:extLst>
          </p:cNvPr>
          <p:cNvGrpSpPr>
            <a:grpSpLocks/>
          </p:cNvGrpSpPr>
          <p:nvPr/>
        </p:nvGrpSpPr>
        <p:grpSpPr bwMode="auto">
          <a:xfrm>
            <a:off x="2895600" y="2286000"/>
            <a:ext cx="2743200" cy="990600"/>
            <a:chOff x="768" y="1440"/>
            <a:chExt cx="1728" cy="624"/>
          </a:xfrm>
        </p:grpSpPr>
        <p:sp>
          <p:nvSpPr>
            <p:cNvPr id="21510" name="Rectangle 6">
              <a:extLst>
                <a:ext uri="{FF2B5EF4-FFF2-40B4-BE49-F238E27FC236}">
                  <a16:creationId xmlns:a16="http://schemas.microsoft.com/office/drawing/2014/main" id="{BFD2973D-22DE-2E49-B911-E839AEC5A0FF}"/>
                </a:ext>
              </a:extLst>
            </p:cNvPr>
            <p:cNvSpPr>
              <a:spLocks noChangeArrowheads="1"/>
            </p:cNvSpPr>
            <p:nvPr/>
          </p:nvSpPr>
          <p:spPr bwMode="auto">
            <a:xfrm>
              <a:off x="768" y="1440"/>
              <a:ext cx="1440" cy="336"/>
            </a:xfrm>
            <a:prstGeom prst="rect">
              <a:avLst/>
            </a:prstGeom>
            <a:solidFill>
              <a:srgbClr val="22614A"/>
            </a:solidFill>
            <a:ln w="38100">
              <a:solidFill>
                <a:schemeClr val="tx1"/>
              </a:solidFill>
              <a:miter lim="800000"/>
              <a:headEnd/>
              <a:tailEnd/>
            </a:ln>
            <a:effectLst/>
          </p:spPr>
          <p:txBody>
            <a:bodyPr wrap="none" anchor="ctr"/>
            <a:lstStyle/>
            <a:p>
              <a:pPr algn="ctr">
                <a:defRPr/>
              </a:pPr>
              <a:r>
                <a:rPr lang="en-AU" sz="2000" dirty="0">
                  <a:solidFill>
                    <a:srgbClr val="FFFB93"/>
                  </a:solidFill>
                  <a:latin typeface="Times New Roman" pitchFamily="18" charset="0"/>
                  <a:cs typeface="Times New Roman" pitchFamily="18" charset="0"/>
                </a:rPr>
                <a:t>Relevant</a:t>
              </a:r>
              <a:endParaRPr lang="en-AU" sz="2000" dirty="0">
                <a:solidFill>
                  <a:srgbClr val="77FFCE"/>
                </a:solidFill>
                <a:latin typeface="Times New Roman" pitchFamily="18" charset="0"/>
                <a:cs typeface="Times New Roman" pitchFamily="18" charset="0"/>
              </a:endParaRPr>
            </a:p>
          </p:txBody>
        </p:sp>
        <p:sp>
          <p:nvSpPr>
            <p:cNvPr id="9238" name="Line 7">
              <a:extLst>
                <a:ext uri="{FF2B5EF4-FFF2-40B4-BE49-F238E27FC236}">
                  <a16:creationId xmlns:a16="http://schemas.microsoft.com/office/drawing/2014/main" id="{81DF086C-E88B-A945-90E4-966E57B9730E}"/>
                </a:ext>
              </a:extLst>
            </p:cNvPr>
            <p:cNvSpPr>
              <a:spLocks noChangeShapeType="1"/>
            </p:cNvSpPr>
            <p:nvPr/>
          </p:nvSpPr>
          <p:spPr bwMode="auto">
            <a:xfrm>
              <a:off x="2016" y="1776"/>
              <a:ext cx="480" cy="288"/>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4" name="Group 8">
            <a:extLst>
              <a:ext uri="{FF2B5EF4-FFF2-40B4-BE49-F238E27FC236}">
                <a16:creationId xmlns:a16="http://schemas.microsoft.com/office/drawing/2014/main" id="{7BBEF96F-C67A-EA4D-B580-BEE1868B2644}"/>
              </a:ext>
            </a:extLst>
          </p:cNvPr>
          <p:cNvGrpSpPr>
            <a:grpSpLocks/>
          </p:cNvGrpSpPr>
          <p:nvPr/>
        </p:nvGrpSpPr>
        <p:grpSpPr bwMode="auto">
          <a:xfrm>
            <a:off x="2514600" y="3048000"/>
            <a:ext cx="3124200" cy="533400"/>
            <a:chOff x="528" y="1920"/>
            <a:chExt cx="1968" cy="336"/>
          </a:xfrm>
        </p:grpSpPr>
        <p:sp>
          <p:nvSpPr>
            <p:cNvPr id="9235" name="Line 9">
              <a:extLst>
                <a:ext uri="{FF2B5EF4-FFF2-40B4-BE49-F238E27FC236}">
                  <a16:creationId xmlns:a16="http://schemas.microsoft.com/office/drawing/2014/main" id="{7288744A-1092-C44E-AA3C-016A79EFD716}"/>
                </a:ext>
              </a:extLst>
            </p:cNvPr>
            <p:cNvSpPr>
              <a:spLocks noChangeShapeType="1"/>
            </p:cNvSpPr>
            <p:nvPr/>
          </p:nvSpPr>
          <p:spPr bwMode="auto">
            <a:xfrm>
              <a:off x="1968" y="2064"/>
              <a:ext cx="528" cy="192"/>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21514" name="Rectangle 10">
              <a:extLst>
                <a:ext uri="{FF2B5EF4-FFF2-40B4-BE49-F238E27FC236}">
                  <a16:creationId xmlns:a16="http://schemas.microsoft.com/office/drawing/2014/main" id="{F8674DB6-9098-AC4B-A3D5-2ED80A108294}"/>
                </a:ext>
              </a:extLst>
            </p:cNvPr>
            <p:cNvSpPr>
              <a:spLocks noChangeArrowheads="1"/>
            </p:cNvSpPr>
            <p:nvPr/>
          </p:nvSpPr>
          <p:spPr bwMode="auto">
            <a:xfrm>
              <a:off x="528" y="1920"/>
              <a:ext cx="1440" cy="336"/>
            </a:xfrm>
            <a:prstGeom prst="rect">
              <a:avLst/>
            </a:prstGeom>
            <a:solidFill>
              <a:srgbClr val="22614A"/>
            </a:solidFill>
            <a:ln w="38100">
              <a:solidFill>
                <a:schemeClr val="tx1"/>
              </a:solidFill>
              <a:miter lim="800000"/>
              <a:headEnd/>
              <a:tailEnd/>
            </a:ln>
            <a:effectLst/>
          </p:spPr>
          <p:txBody>
            <a:bodyPr wrap="none" anchor="ctr"/>
            <a:lstStyle/>
            <a:p>
              <a:pPr algn="ctr">
                <a:defRPr/>
              </a:pPr>
              <a:r>
                <a:rPr lang="en-AU" sz="2000" dirty="0">
                  <a:solidFill>
                    <a:srgbClr val="FFFB93"/>
                  </a:solidFill>
                  <a:latin typeface="Times New Roman" pitchFamily="18" charset="0"/>
                  <a:cs typeface="Times New Roman" pitchFamily="18" charset="0"/>
                </a:rPr>
                <a:t>Challenging</a:t>
              </a:r>
              <a:endParaRPr lang="en-AU" sz="2000" dirty="0">
                <a:solidFill>
                  <a:srgbClr val="77FFCE"/>
                </a:solidFill>
                <a:latin typeface="Times New Roman" pitchFamily="18" charset="0"/>
                <a:cs typeface="Times New Roman" pitchFamily="18" charset="0"/>
              </a:endParaRPr>
            </a:p>
          </p:txBody>
        </p:sp>
      </p:grpSp>
      <p:sp>
        <p:nvSpPr>
          <p:cNvPr id="21515" name="Rectangle 11">
            <a:extLst>
              <a:ext uri="{FF2B5EF4-FFF2-40B4-BE49-F238E27FC236}">
                <a16:creationId xmlns:a16="http://schemas.microsoft.com/office/drawing/2014/main" id="{7D02EB6B-6EF4-A149-8801-7B8819AC9C93}"/>
              </a:ext>
            </a:extLst>
          </p:cNvPr>
          <p:cNvSpPr>
            <a:spLocks noChangeArrowheads="1"/>
          </p:cNvSpPr>
          <p:nvPr/>
        </p:nvSpPr>
        <p:spPr bwMode="auto">
          <a:xfrm>
            <a:off x="5715000" y="3124200"/>
            <a:ext cx="2057400" cy="1143000"/>
          </a:xfrm>
          <a:prstGeom prst="rect">
            <a:avLst/>
          </a:prstGeom>
          <a:solidFill>
            <a:srgbClr val="7F1808"/>
          </a:solidFill>
          <a:ln w="50800">
            <a:solidFill>
              <a:schemeClr val="tx1"/>
            </a:solidFill>
            <a:miter lim="800000"/>
            <a:headEnd/>
            <a:tailEnd/>
          </a:ln>
          <a:effectLst/>
        </p:spPr>
        <p:txBody>
          <a:bodyPr wrap="none" anchor="ctr"/>
          <a:lstStyle/>
          <a:p>
            <a:pPr algn="ctr">
              <a:defRPr/>
            </a:pPr>
            <a:r>
              <a:rPr lang="en-AU" sz="2000" dirty="0">
                <a:solidFill>
                  <a:schemeClr val="bg1"/>
                </a:solidFill>
                <a:latin typeface="Times New Roman" pitchFamily="18" charset="0"/>
                <a:cs typeface="Times New Roman" pitchFamily="18" charset="0"/>
              </a:rPr>
              <a:t>Task</a:t>
            </a:r>
          </a:p>
          <a:p>
            <a:pPr algn="ctr">
              <a:defRPr/>
            </a:pPr>
            <a:r>
              <a:rPr lang="en-AU" sz="2000" dirty="0">
                <a:solidFill>
                  <a:schemeClr val="bg1"/>
                </a:solidFill>
                <a:latin typeface="Times New Roman" pitchFamily="18" charset="0"/>
                <a:cs typeface="Times New Roman" pitchFamily="18" charset="0"/>
              </a:rPr>
              <a:t>Effort</a:t>
            </a:r>
          </a:p>
        </p:txBody>
      </p:sp>
      <p:grpSp>
        <p:nvGrpSpPr>
          <p:cNvPr id="5" name="Group 12">
            <a:extLst>
              <a:ext uri="{FF2B5EF4-FFF2-40B4-BE49-F238E27FC236}">
                <a16:creationId xmlns:a16="http://schemas.microsoft.com/office/drawing/2014/main" id="{F9415657-12DF-A84A-8EAF-5CE3F26015C0}"/>
              </a:ext>
            </a:extLst>
          </p:cNvPr>
          <p:cNvGrpSpPr>
            <a:grpSpLocks/>
          </p:cNvGrpSpPr>
          <p:nvPr/>
        </p:nvGrpSpPr>
        <p:grpSpPr bwMode="auto">
          <a:xfrm>
            <a:off x="7772400" y="3124200"/>
            <a:ext cx="2438400" cy="1143000"/>
            <a:chOff x="3840" y="1968"/>
            <a:chExt cx="1536" cy="720"/>
          </a:xfrm>
        </p:grpSpPr>
        <p:sp>
          <p:nvSpPr>
            <p:cNvPr id="9233" name="Line 13">
              <a:extLst>
                <a:ext uri="{FF2B5EF4-FFF2-40B4-BE49-F238E27FC236}">
                  <a16:creationId xmlns:a16="http://schemas.microsoft.com/office/drawing/2014/main" id="{9AF87E65-46BF-0240-9550-0B82AA947D13}"/>
                </a:ext>
              </a:extLst>
            </p:cNvPr>
            <p:cNvSpPr>
              <a:spLocks noChangeShapeType="1"/>
            </p:cNvSpPr>
            <p:nvPr/>
          </p:nvSpPr>
          <p:spPr bwMode="auto">
            <a:xfrm>
              <a:off x="3840" y="2304"/>
              <a:ext cx="256"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21518" name="Rectangle 14">
              <a:extLst>
                <a:ext uri="{FF2B5EF4-FFF2-40B4-BE49-F238E27FC236}">
                  <a16:creationId xmlns:a16="http://schemas.microsoft.com/office/drawing/2014/main" id="{D5109FDB-009C-D747-AFA3-477B303DBCB5}"/>
                </a:ext>
              </a:extLst>
            </p:cNvPr>
            <p:cNvSpPr>
              <a:spLocks noChangeArrowheads="1"/>
            </p:cNvSpPr>
            <p:nvPr/>
          </p:nvSpPr>
          <p:spPr bwMode="auto">
            <a:xfrm>
              <a:off x="4080" y="1968"/>
              <a:ext cx="1296" cy="720"/>
            </a:xfrm>
            <a:prstGeom prst="rect">
              <a:avLst/>
            </a:prstGeom>
            <a:solidFill>
              <a:srgbClr val="163C62"/>
            </a:solidFill>
            <a:ln w="50800">
              <a:solidFill>
                <a:schemeClr val="tx1"/>
              </a:solidFill>
              <a:miter lim="800000"/>
              <a:headEnd/>
              <a:tailEnd/>
            </a:ln>
            <a:effectLst/>
          </p:spPr>
          <p:txBody>
            <a:bodyPr wrap="none" anchor="ctr"/>
            <a:lstStyle/>
            <a:p>
              <a:pPr algn="ctr">
                <a:defRPr/>
              </a:pPr>
              <a:r>
                <a:rPr lang="en-AU" sz="2000" dirty="0">
                  <a:solidFill>
                    <a:schemeClr val="bg1"/>
                  </a:solidFill>
                  <a:effectLst>
                    <a:outerShdw blurRad="38100" dist="38100" dir="2700000" algn="tl">
                      <a:srgbClr val="000000"/>
                    </a:outerShdw>
                  </a:effectLst>
                  <a:latin typeface="Times New Roman" pitchFamily="18" charset="0"/>
                  <a:cs typeface="Times New Roman" pitchFamily="18" charset="0"/>
                </a:rPr>
                <a:t>Task</a:t>
              </a:r>
            </a:p>
            <a:p>
              <a:pPr algn="ctr">
                <a:defRPr/>
              </a:pPr>
              <a:r>
                <a:rPr lang="en-AU" sz="2000" dirty="0">
                  <a:solidFill>
                    <a:schemeClr val="bg1"/>
                  </a:solidFill>
                  <a:effectLst>
                    <a:outerShdw blurRad="38100" dist="38100" dir="2700000" algn="tl">
                      <a:srgbClr val="000000"/>
                    </a:outerShdw>
                  </a:effectLst>
                  <a:latin typeface="Times New Roman" pitchFamily="18" charset="0"/>
                  <a:cs typeface="Times New Roman" pitchFamily="18" charset="0"/>
                </a:rPr>
                <a:t>Performance</a:t>
              </a:r>
            </a:p>
          </p:txBody>
        </p:sp>
      </p:grpSp>
      <p:grpSp>
        <p:nvGrpSpPr>
          <p:cNvPr id="6" name="Group 15">
            <a:extLst>
              <a:ext uri="{FF2B5EF4-FFF2-40B4-BE49-F238E27FC236}">
                <a16:creationId xmlns:a16="http://schemas.microsoft.com/office/drawing/2014/main" id="{1EDC31C8-D6B5-B04E-AB3E-810C126AE723}"/>
              </a:ext>
            </a:extLst>
          </p:cNvPr>
          <p:cNvGrpSpPr>
            <a:grpSpLocks/>
          </p:cNvGrpSpPr>
          <p:nvPr/>
        </p:nvGrpSpPr>
        <p:grpSpPr bwMode="auto">
          <a:xfrm>
            <a:off x="3886200" y="4267200"/>
            <a:ext cx="2286000" cy="1600200"/>
            <a:chOff x="1392" y="2688"/>
            <a:chExt cx="1440" cy="1008"/>
          </a:xfrm>
        </p:grpSpPr>
        <p:sp>
          <p:nvSpPr>
            <p:cNvPr id="21520" name="Rectangle 16">
              <a:extLst>
                <a:ext uri="{FF2B5EF4-FFF2-40B4-BE49-F238E27FC236}">
                  <a16:creationId xmlns:a16="http://schemas.microsoft.com/office/drawing/2014/main" id="{498F20B6-E211-594A-B7F3-415BCCEBE333}"/>
                </a:ext>
              </a:extLst>
            </p:cNvPr>
            <p:cNvSpPr>
              <a:spLocks noChangeArrowheads="1"/>
            </p:cNvSpPr>
            <p:nvPr/>
          </p:nvSpPr>
          <p:spPr bwMode="auto">
            <a:xfrm>
              <a:off x="1392" y="3360"/>
              <a:ext cx="1440" cy="336"/>
            </a:xfrm>
            <a:prstGeom prst="rect">
              <a:avLst/>
            </a:prstGeom>
            <a:solidFill>
              <a:srgbClr val="22614A"/>
            </a:solidFill>
            <a:ln w="38100">
              <a:solidFill>
                <a:schemeClr val="tx1"/>
              </a:solidFill>
              <a:miter lim="800000"/>
              <a:headEnd/>
              <a:tailEnd/>
            </a:ln>
            <a:effectLst/>
          </p:spPr>
          <p:txBody>
            <a:bodyPr wrap="none" anchor="ctr"/>
            <a:lstStyle/>
            <a:p>
              <a:pPr algn="ctr">
                <a:defRPr/>
              </a:pPr>
              <a:r>
                <a:rPr lang="en-AU" sz="2000" dirty="0">
                  <a:solidFill>
                    <a:srgbClr val="FFFB93"/>
                  </a:solidFill>
                  <a:latin typeface="Times New Roman" pitchFamily="18" charset="0"/>
                  <a:cs typeface="Times New Roman" pitchFamily="18" charset="0"/>
                </a:rPr>
                <a:t>Feedback</a:t>
              </a:r>
              <a:endParaRPr lang="en-AU" sz="2000" dirty="0">
                <a:solidFill>
                  <a:schemeClr val="folHlink"/>
                </a:solidFill>
                <a:latin typeface="Times New Roman" pitchFamily="18" charset="0"/>
                <a:cs typeface="Times New Roman" pitchFamily="18" charset="0"/>
              </a:endParaRPr>
            </a:p>
          </p:txBody>
        </p:sp>
        <p:sp>
          <p:nvSpPr>
            <p:cNvPr id="9232" name="Line 17">
              <a:extLst>
                <a:ext uri="{FF2B5EF4-FFF2-40B4-BE49-F238E27FC236}">
                  <a16:creationId xmlns:a16="http://schemas.microsoft.com/office/drawing/2014/main" id="{D06CD703-C3DD-B342-BDE2-0D8B5A5B6D17}"/>
                </a:ext>
              </a:extLst>
            </p:cNvPr>
            <p:cNvSpPr>
              <a:spLocks noChangeShapeType="1"/>
            </p:cNvSpPr>
            <p:nvPr/>
          </p:nvSpPr>
          <p:spPr bwMode="auto">
            <a:xfrm flipV="1">
              <a:off x="2304" y="2688"/>
              <a:ext cx="480" cy="669"/>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7" name="Group 18">
            <a:extLst>
              <a:ext uri="{FF2B5EF4-FFF2-40B4-BE49-F238E27FC236}">
                <a16:creationId xmlns:a16="http://schemas.microsoft.com/office/drawing/2014/main" id="{89632B4F-24E4-D94B-A29B-9FC5EAA1DC66}"/>
              </a:ext>
            </a:extLst>
          </p:cNvPr>
          <p:cNvGrpSpPr>
            <a:grpSpLocks/>
          </p:cNvGrpSpPr>
          <p:nvPr/>
        </p:nvGrpSpPr>
        <p:grpSpPr bwMode="auto">
          <a:xfrm>
            <a:off x="2895600" y="4038600"/>
            <a:ext cx="2743200" cy="1066800"/>
            <a:chOff x="768" y="2544"/>
            <a:chExt cx="1728" cy="672"/>
          </a:xfrm>
        </p:grpSpPr>
        <p:sp>
          <p:nvSpPr>
            <p:cNvPr id="21523" name="Rectangle 19">
              <a:extLst>
                <a:ext uri="{FF2B5EF4-FFF2-40B4-BE49-F238E27FC236}">
                  <a16:creationId xmlns:a16="http://schemas.microsoft.com/office/drawing/2014/main" id="{D9803514-F86F-324A-98BB-0E0B6A574938}"/>
                </a:ext>
              </a:extLst>
            </p:cNvPr>
            <p:cNvSpPr>
              <a:spLocks noChangeArrowheads="1"/>
            </p:cNvSpPr>
            <p:nvPr/>
          </p:nvSpPr>
          <p:spPr bwMode="auto">
            <a:xfrm>
              <a:off x="768" y="2880"/>
              <a:ext cx="1440" cy="336"/>
            </a:xfrm>
            <a:prstGeom prst="rect">
              <a:avLst/>
            </a:prstGeom>
            <a:solidFill>
              <a:srgbClr val="22614A"/>
            </a:solidFill>
            <a:ln w="38100">
              <a:solidFill>
                <a:schemeClr val="tx1"/>
              </a:solidFill>
              <a:miter lim="800000"/>
              <a:headEnd/>
              <a:tailEnd/>
            </a:ln>
            <a:effectLst/>
          </p:spPr>
          <p:txBody>
            <a:bodyPr wrap="none" anchor="ctr"/>
            <a:lstStyle/>
            <a:p>
              <a:pPr algn="ctr">
                <a:defRPr/>
              </a:pPr>
              <a:r>
                <a:rPr lang="en-AU" sz="2000" dirty="0">
                  <a:solidFill>
                    <a:srgbClr val="FFFB93"/>
                  </a:solidFill>
                  <a:latin typeface="Times New Roman" pitchFamily="18" charset="0"/>
                  <a:cs typeface="Times New Roman" pitchFamily="18" charset="0"/>
                </a:rPr>
                <a:t>Participation</a:t>
              </a:r>
              <a:endParaRPr lang="en-AU" sz="2000" dirty="0">
                <a:solidFill>
                  <a:srgbClr val="77FFCE"/>
                </a:solidFill>
                <a:latin typeface="Times New Roman" pitchFamily="18" charset="0"/>
                <a:cs typeface="Times New Roman" pitchFamily="18" charset="0"/>
              </a:endParaRPr>
            </a:p>
          </p:txBody>
        </p:sp>
        <p:sp>
          <p:nvSpPr>
            <p:cNvPr id="9230" name="Line 20">
              <a:extLst>
                <a:ext uri="{FF2B5EF4-FFF2-40B4-BE49-F238E27FC236}">
                  <a16:creationId xmlns:a16="http://schemas.microsoft.com/office/drawing/2014/main" id="{DFC7062C-364D-B046-9F20-2646AF765951}"/>
                </a:ext>
              </a:extLst>
            </p:cNvPr>
            <p:cNvSpPr>
              <a:spLocks noChangeShapeType="1"/>
            </p:cNvSpPr>
            <p:nvPr/>
          </p:nvSpPr>
          <p:spPr bwMode="auto">
            <a:xfrm flipV="1">
              <a:off x="2016" y="2544"/>
              <a:ext cx="480" cy="317"/>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8" name="Group 21">
            <a:extLst>
              <a:ext uri="{FF2B5EF4-FFF2-40B4-BE49-F238E27FC236}">
                <a16:creationId xmlns:a16="http://schemas.microsoft.com/office/drawing/2014/main" id="{02421CAB-DFBB-B041-8730-94778A0511F8}"/>
              </a:ext>
            </a:extLst>
          </p:cNvPr>
          <p:cNvGrpSpPr>
            <a:grpSpLocks/>
          </p:cNvGrpSpPr>
          <p:nvPr/>
        </p:nvGrpSpPr>
        <p:grpSpPr bwMode="auto">
          <a:xfrm>
            <a:off x="2514600" y="3810000"/>
            <a:ext cx="3124200" cy="533400"/>
            <a:chOff x="528" y="2400"/>
            <a:chExt cx="1968" cy="336"/>
          </a:xfrm>
        </p:grpSpPr>
        <p:sp>
          <p:nvSpPr>
            <p:cNvPr id="21526" name="Rectangle 22">
              <a:extLst>
                <a:ext uri="{FF2B5EF4-FFF2-40B4-BE49-F238E27FC236}">
                  <a16:creationId xmlns:a16="http://schemas.microsoft.com/office/drawing/2014/main" id="{E983F5D1-49C3-D54B-A5FE-CD824028E624}"/>
                </a:ext>
              </a:extLst>
            </p:cNvPr>
            <p:cNvSpPr>
              <a:spLocks noChangeArrowheads="1"/>
            </p:cNvSpPr>
            <p:nvPr/>
          </p:nvSpPr>
          <p:spPr bwMode="auto">
            <a:xfrm>
              <a:off x="528" y="2400"/>
              <a:ext cx="1440" cy="336"/>
            </a:xfrm>
            <a:prstGeom prst="rect">
              <a:avLst/>
            </a:prstGeom>
            <a:solidFill>
              <a:srgbClr val="22614A"/>
            </a:solidFill>
            <a:ln w="38100">
              <a:solidFill>
                <a:schemeClr val="tx1"/>
              </a:solidFill>
              <a:miter lim="800000"/>
              <a:headEnd/>
              <a:tailEnd/>
            </a:ln>
            <a:effectLst/>
          </p:spPr>
          <p:txBody>
            <a:bodyPr wrap="none" anchor="ctr"/>
            <a:lstStyle/>
            <a:p>
              <a:pPr algn="ctr">
                <a:defRPr/>
              </a:pPr>
              <a:r>
                <a:rPr lang="en-AU" sz="2000" dirty="0">
                  <a:solidFill>
                    <a:srgbClr val="FFFB93"/>
                  </a:solidFill>
                  <a:latin typeface="Times New Roman" pitchFamily="18" charset="0"/>
                  <a:cs typeface="Times New Roman" pitchFamily="18" charset="0"/>
                </a:rPr>
                <a:t>Commitment</a:t>
              </a:r>
              <a:endParaRPr lang="en-AU" sz="2000" dirty="0">
                <a:solidFill>
                  <a:srgbClr val="77FFCE"/>
                </a:solidFill>
                <a:latin typeface="Times New Roman" pitchFamily="18" charset="0"/>
                <a:cs typeface="Times New Roman" pitchFamily="18" charset="0"/>
              </a:endParaRPr>
            </a:p>
          </p:txBody>
        </p:sp>
        <p:sp>
          <p:nvSpPr>
            <p:cNvPr id="9228" name="Line 23">
              <a:extLst>
                <a:ext uri="{FF2B5EF4-FFF2-40B4-BE49-F238E27FC236}">
                  <a16:creationId xmlns:a16="http://schemas.microsoft.com/office/drawing/2014/main" id="{899347CF-DCDF-C54C-9A11-30F49B1B1F54}"/>
                </a:ext>
              </a:extLst>
            </p:cNvPr>
            <p:cNvSpPr>
              <a:spLocks noChangeShapeType="1"/>
            </p:cNvSpPr>
            <p:nvPr/>
          </p:nvSpPr>
          <p:spPr bwMode="auto">
            <a:xfrm flipV="1">
              <a:off x="1968" y="2400"/>
              <a:ext cx="528" cy="121"/>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grpSp>
      <p:sp>
        <p:nvSpPr>
          <p:cNvPr id="9226" name="Rectangle 24">
            <a:extLst>
              <a:ext uri="{FF2B5EF4-FFF2-40B4-BE49-F238E27FC236}">
                <a16:creationId xmlns:a16="http://schemas.microsoft.com/office/drawing/2014/main" id="{1F238825-E2E1-2E42-9D8D-D9B442996848}"/>
              </a:ext>
            </a:extLst>
          </p:cNvPr>
          <p:cNvSpPr>
            <a:spLocks noGrp="1" noChangeArrowheads="1"/>
          </p:cNvSpPr>
          <p:nvPr>
            <p:ph type="title"/>
          </p:nvPr>
        </p:nvSpPr>
        <p:spPr>
          <a:xfrm>
            <a:off x="2057400" y="228600"/>
            <a:ext cx="8229600" cy="914400"/>
          </a:xfrm>
          <a:solidFill>
            <a:schemeClr val="bg1"/>
          </a:solidFill>
        </p:spPr>
        <p:txBody>
          <a:bodyPr>
            <a:normAutofit/>
          </a:bodyPr>
          <a:lstStyle/>
          <a:p>
            <a:pPr>
              <a:defRPr/>
            </a:pPr>
            <a:r>
              <a:rPr lang="en-US" altLang="en-US" sz="4000" b="1" dirty="0">
                <a:latin typeface="Times New Roman" pitchFamily="18" charset="0"/>
                <a:cs typeface="Times New Roman" pitchFamily="18" charset="0"/>
              </a:rPr>
              <a:t>          </a:t>
            </a:r>
            <a:r>
              <a:rPr lang="en-US" altLang="en-US" sz="4000" b="1" dirty="0">
                <a:solidFill>
                  <a:schemeClr val="tx1"/>
                </a:solidFill>
                <a:latin typeface="Times New Roman" pitchFamily="18" charset="0"/>
                <a:cs typeface="Times New Roman" pitchFamily="18" charset="0"/>
              </a:rPr>
              <a:t>Effective Goal Setting</a:t>
            </a:r>
          </a:p>
        </p:txBody>
      </p:sp>
    </p:spTree>
    <p:extLst>
      <p:ext uri="{BB962C8B-B14F-4D97-AF65-F5344CB8AC3E}">
        <p14:creationId xmlns:p14="http://schemas.microsoft.com/office/powerpoint/2010/main" val="671562036"/>
      </p:ext>
    </p:extLst>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99856" presetClass="entr" presetSubtype="134596128" fill="hold" grpId="0" nodeType="afterEffect">
                                  <p:stCondLst>
                                    <p:cond delay="0"/>
                                  </p:stCondLst>
                                  <p:childTnLst>
                                    <p:set>
                                      <p:cBhvr>
                                        <p:cTn id="6" dur="1" fill="hold">
                                          <p:stCondLst>
                                            <p:cond delay="499"/>
                                          </p:stCondLst>
                                        </p:cTn>
                                        <p:tgtEl>
                                          <p:spTgt spid="21515"/>
                                        </p:tgtEl>
                                        <p:attrNameLst>
                                          <p:attrName>style.visibility</p:attrName>
                                        </p:attrNameLst>
                                      </p:cBhvr>
                                      <p:to>
                                        <p:strVal val="visible"/>
                                      </p:to>
                                    </p:set>
                                  </p:childTnLst>
                                </p:cTn>
                              </p:par>
                            </p:childTnLst>
                          </p:cTn>
                        </p:par>
                        <p:par>
                          <p:cTn id="7" fill="hold" nodeType="afterGroup">
                            <p:stCondLst>
                              <p:cond delay="500"/>
                            </p:stCondLst>
                            <p:childTnLst>
                              <p:par>
                                <p:cTn id="8" presetID="22" presetClass="entr" presetSubtype="8"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nodeType="afterGroup">
                            <p:stCondLst>
                              <p:cond delay="1000"/>
                            </p:stCondLst>
                            <p:childTnLst>
                              <p:par>
                                <p:cTn id="12" presetID="0" presetClass="entr" presetSubtype="128551468" fill="hold" nodeType="afterEffect">
                                  <p:stCondLst>
                                    <p:cond delay="0"/>
                                  </p:stCondLst>
                                  <p:childTnLst>
                                    <p:set>
                                      <p:cBhvr>
                                        <p:cTn id="13" dur="1" fill="hold">
                                          <p:stCondLst>
                                            <p:cond delay="499"/>
                                          </p:stCondLst>
                                        </p:cTn>
                                        <p:tgtEl>
                                          <p:spTgt spid="2"/>
                                        </p:tgtEl>
                                        <p:attrNameLst>
                                          <p:attrName>style.visibility</p:attrName>
                                        </p:attrNameLst>
                                      </p:cBhvr>
                                      <p:to>
                                        <p:strVal val="visible"/>
                                      </p:to>
                                    </p:set>
                                  </p:childTnLst>
                                </p:cTn>
                              </p:par>
                            </p:childTnLst>
                          </p:cTn>
                        </p:par>
                        <p:par>
                          <p:cTn id="14" fill="hold" nodeType="afterGroup">
                            <p:stCondLst>
                              <p:cond delay="1500"/>
                            </p:stCondLst>
                            <p:childTnLst>
                              <p:par>
                                <p:cTn id="15" presetID="0" presetClass="entr" presetSubtype="128499804" fill="hold" nodeType="afterEffect">
                                  <p:stCondLst>
                                    <p:cond delay="0"/>
                                  </p:stCondLst>
                                  <p:childTnLst>
                                    <p:set>
                                      <p:cBhvr>
                                        <p:cTn id="16" dur="1" fill="hold">
                                          <p:stCondLst>
                                            <p:cond delay="499"/>
                                          </p:stCondLst>
                                        </p:cTn>
                                        <p:tgtEl>
                                          <p:spTgt spid="3"/>
                                        </p:tgtEl>
                                        <p:attrNameLst>
                                          <p:attrName>style.visibility</p:attrName>
                                        </p:attrNameLst>
                                      </p:cBhvr>
                                      <p:to>
                                        <p:strVal val="visible"/>
                                      </p:to>
                                    </p:set>
                                  </p:childTnLst>
                                </p:cTn>
                              </p:par>
                            </p:childTnLst>
                          </p:cTn>
                        </p:par>
                        <p:par>
                          <p:cTn id="17" fill="hold" nodeType="afterGroup">
                            <p:stCondLst>
                              <p:cond delay="2000"/>
                            </p:stCondLst>
                            <p:childTnLst>
                              <p:par>
                                <p:cTn id="18" presetID="0" presetClass="entr" presetSubtype="128502212" fill="hold" nodeType="afterEffect">
                                  <p:stCondLst>
                                    <p:cond delay="0"/>
                                  </p:stCondLst>
                                  <p:childTnLst>
                                    <p:set>
                                      <p:cBhvr>
                                        <p:cTn id="19" dur="1" fill="hold">
                                          <p:stCondLst>
                                            <p:cond delay="499"/>
                                          </p:stCondLst>
                                        </p:cTn>
                                        <p:tgtEl>
                                          <p:spTgt spid="4"/>
                                        </p:tgtEl>
                                        <p:attrNameLst>
                                          <p:attrName>style.visibility</p:attrName>
                                        </p:attrNameLst>
                                      </p:cBhvr>
                                      <p:to>
                                        <p:strVal val="visible"/>
                                      </p:to>
                                    </p:set>
                                  </p:childTnLst>
                                </p:cTn>
                              </p:par>
                            </p:childTnLst>
                          </p:cTn>
                        </p:par>
                        <p:par>
                          <p:cTn id="20" fill="hold" nodeType="afterGroup">
                            <p:stCondLst>
                              <p:cond delay="2500"/>
                            </p:stCondLst>
                            <p:childTnLst>
                              <p:par>
                                <p:cTn id="21" presetID="0" presetClass="entr" presetSubtype="134603144" fill="hold" nodeType="afterEffect">
                                  <p:stCondLst>
                                    <p:cond delay="0"/>
                                  </p:stCondLst>
                                  <p:childTnLst>
                                    <p:set>
                                      <p:cBhvr>
                                        <p:cTn id="22" dur="1" fill="hold">
                                          <p:stCondLst>
                                            <p:cond delay="499"/>
                                          </p:stCondLst>
                                        </p:cTn>
                                        <p:tgtEl>
                                          <p:spTgt spid="8"/>
                                        </p:tgtEl>
                                        <p:attrNameLst>
                                          <p:attrName>style.visibility</p:attrName>
                                        </p:attrNameLst>
                                      </p:cBhvr>
                                      <p:to>
                                        <p:strVal val="visible"/>
                                      </p:to>
                                    </p:set>
                                  </p:childTnLst>
                                </p:cTn>
                              </p:par>
                            </p:childTnLst>
                          </p:cTn>
                        </p:par>
                        <p:par>
                          <p:cTn id="23" fill="hold" nodeType="afterGroup">
                            <p:stCondLst>
                              <p:cond delay="3000"/>
                            </p:stCondLst>
                            <p:childTnLst>
                              <p:par>
                                <p:cTn id="24" presetID="0" presetClass="entr" presetSubtype="134601364" fill="hold" nodeType="afterEffect">
                                  <p:stCondLst>
                                    <p:cond delay="0"/>
                                  </p:stCondLst>
                                  <p:childTnLst>
                                    <p:set>
                                      <p:cBhvr>
                                        <p:cTn id="25" dur="1" fill="hold">
                                          <p:stCondLst>
                                            <p:cond delay="499"/>
                                          </p:stCondLst>
                                        </p:cTn>
                                        <p:tgtEl>
                                          <p:spTgt spid="7"/>
                                        </p:tgtEl>
                                        <p:attrNameLst>
                                          <p:attrName>style.visibility</p:attrName>
                                        </p:attrNameLst>
                                      </p:cBhvr>
                                      <p:to>
                                        <p:strVal val="visible"/>
                                      </p:to>
                                    </p:set>
                                  </p:childTnLst>
                                </p:cTn>
                              </p:par>
                            </p:childTnLst>
                          </p:cTn>
                        </p:par>
                        <p:par>
                          <p:cTn id="26" fill="hold" nodeType="afterGroup">
                            <p:stCondLst>
                              <p:cond delay="3500"/>
                            </p:stCondLst>
                            <p:childTnLst>
                              <p:par>
                                <p:cTn id="27" presetID="0" presetClass="entr" presetSubtype="134600736" fill="hold" nodeType="afterEffect">
                                  <p:stCondLst>
                                    <p:cond delay="0"/>
                                  </p:stCondLst>
                                  <p:childTnLst>
                                    <p:set>
                                      <p:cBhvr>
                                        <p:cTn id="28"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5"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4"/>
          <p:cNvSpPr>
            <a:spLocks noGrp="1" noChangeArrowheads="1"/>
          </p:cNvSpPr>
          <p:nvPr>
            <p:ph type="title"/>
          </p:nvPr>
        </p:nvSpPr>
        <p:spPr>
          <a:xfrm>
            <a:off x="326572" y="228600"/>
            <a:ext cx="11534502" cy="990600"/>
          </a:xfrm>
        </p:spPr>
        <p:txBody>
          <a:bodyPr>
            <a:noAutofit/>
          </a:bodyPr>
          <a:lstStyle/>
          <a:p>
            <a:pPr>
              <a:defRPr/>
            </a:pPr>
            <a:r>
              <a:rPr lang="en-US" altLang="en-US" sz="4000" b="1" dirty="0">
                <a:solidFill>
                  <a:schemeClr val="tx1"/>
                </a:solidFill>
                <a:latin typeface="Times New Roman" pitchFamily="18" charset="0"/>
                <a:cs typeface="Times New Roman" pitchFamily="18" charset="0"/>
              </a:rPr>
              <a:t>   Self-Efficacy or Social Cognitive/Learning Theory</a:t>
            </a:r>
          </a:p>
        </p:txBody>
      </p:sp>
      <p:sp>
        <p:nvSpPr>
          <p:cNvPr id="54277" name="Rectangle 5"/>
          <p:cNvSpPr>
            <a:spLocks noGrp="1" noChangeArrowheads="1"/>
          </p:cNvSpPr>
          <p:nvPr>
            <p:ph sz="quarter" idx="1"/>
          </p:nvPr>
        </p:nvSpPr>
        <p:spPr>
          <a:xfrm>
            <a:off x="277090" y="1655617"/>
            <a:ext cx="8908474" cy="4731327"/>
          </a:xfrm>
        </p:spPr>
        <p:txBody>
          <a:bodyPr>
            <a:noAutofit/>
          </a:bodyPr>
          <a:lstStyle/>
          <a:p>
            <a:pPr marL="0" indent="0" algn="just">
              <a:spcAft>
                <a:spcPts val="600"/>
              </a:spcAft>
              <a:buFont typeface="Wingdings" pitchFamily="2" charset="2"/>
              <a:buChar char="q"/>
              <a:defRPr/>
            </a:pPr>
            <a:r>
              <a:rPr lang="en-US" sz="2800" dirty="0">
                <a:latin typeface="Times New Roman" pitchFamily="18" charset="0"/>
                <a:cs typeface="Times New Roman" pitchFamily="18" charset="0"/>
              </a:rPr>
              <a:t>Individual’s belief that he or she is capable of performing a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task.</a:t>
            </a:r>
          </a:p>
          <a:p>
            <a:pPr marL="320040" indent="-61913" algn="just">
              <a:buNone/>
              <a:defRPr/>
            </a:pPr>
            <a:r>
              <a:rPr lang="en-US" sz="2800" dirty="0">
                <a:latin typeface="Times New Roman" pitchFamily="18" charset="0"/>
                <a:cs typeface="Times New Roman" pitchFamily="18" charset="0"/>
              </a:rPr>
              <a:t>Self-efficacy increased by:</a:t>
            </a:r>
          </a:p>
          <a:p>
            <a:pPr marL="640080" lvl="1" indent="-274320" algn="just">
              <a:buNone/>
              <a:defRPr/>
            </a:pPr>
            <a:r>
              <a:rPr lang="en-US" altLang="en-US" sz="2800" dirty="0">
                <a:latin typeface="Times New Roman" pitchFamily="18" charset="0"/>
                <a:cs typeface="Times New Roman" pitchFamily="18" charset="0"/>
              </a:rPr>
              <a:t>1. </a:t>
            </a:r>
            <a:r>
              <a:rPr lang="en-US" altLang="en-US" sz="2800" b="1" dirty="0">
                <a:latin typeface="Times New Roman" pitchFamily="18" charset="0"/>
                <a:cs typeface="Times New Roman" pitchFamily="18" charset="0"/>
              </a:rPr>
              <a:t>Enactive mastery </a:t>
            </a:r>
            <a:r>
              <a:rPr lang="en-US" sz="2800" dirty="0">
                <a:latin typeface="Times New Roman" pitchFamily="18" charset="0"/>
                <a:cs typeface="Times New Roman" pitchFamily="18" charset="0"/>
              </a:rPr>
              <a:t>– gain experience;</a:t>
            </a:r>
          </a:p>
          <a:p>
            <a:pPr marL="640080" lvl="1" indent="-274320" algn="just">
              <a:buNone/>
              <a:defRPr/>
            </a:pPr>
            <a:r>
              <a:rPr lang="en-US" sz="2800" dirty="0">
                <a:latin typeface="Times New Roman" pitchFamily="18" charset="0"/>
                <a:cs typeface="Times New Roman" pitchFamily="18" charset="0"/>
              </a:rPr>
              <a:t>2. </a:t>
            </a:r>
            <a:r>
              <a:rPr lang="en-US" sz="2800" b="1" dirty="0">
                <a:latin typeface="Times New Roman" pitchFamily="18" charset="0"/>
                <a:cs typeface="Times New Roman" pitchFamily="18" charset="0"/>
              </a:rPr>
              <a:t>Vicarious modeling </a:t>
            </a:r>
            <a:r>
              <a:rPr lang="en-US" sz="2800" dirty="0">
                <a:latin typeface="Times New Roman" pitchFamily="18" charset="0"/>
                <a:cs typeface="Times New Roman" pitchFamily="18" charset="0"/>
              </a:rPr>
              <a:t>– see someone else do the task;</a:t>
            </a:r>
          </a:p>
          <a:p>
            <a:pPr marL="640080" lvl="1" indent="-274320" algn="just">
              <a:buNone/>
              <a:defRPr/>
            </a:pPr>
            <a:r>
              <a:rPr lang="en-US" sz="2800" dirty="0">
                <a:latin typeface="Times New Roman" pitchFamily="18" charset="0"/>
                <a:cs typeface="Times New Roman" pitchFamily="18" charset="0"/>
              </a:rPr>
              <a:t>3. </a:t>
            </a:r>
            <a:r>
              <a:rPr lang="en-US" sz="2800" b="1" dirty="0">
                <a:latin typeface="Times New Roman" pitchFamily="18" charset="0"/>
                <a:cs typeface="Times New Roman" pitchFamily="18" charset="0"/>
              </a:rPr>
              <a:t>Verbal persuasion </a:t>
            </a:r>
            <a:r>
              <a:rPr lang="en-US" sz="2800" dirty="0">
                <a:latin typeface="Times New Roman" pitchFamily="18" charset="0"/>
                <a:cs typeface="Times New Roman" pitchFamily="18" charset="0"/>
              </a:rPr>
              <a:t>– someone convinces you that you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have the skills;</a:t>
            </a:r>
          </a:p>
          <a:p>
            <a:pPr marL="640080" lvl="1" indent="-274320" algn="just">
              <a:buNone/>
              <a:defRPr/>
            </a:pPr>
            <a:r>
              <a:rPr lang="en-US" sz="2800" dirty="0">
                <a:latin typeface="Times New Roman" pitchFamily="18" charset="0"/>
                <a:cs typeface="Times New Roman" pitchFamily="18" charset="0"/>
              </a:rPr>
              <a:t>4. </a:t>
            </a:r>
            <a:r>
              <a:rPr lang="en-US" sz="2800" b="1" dirty="0">
                <a:latin typeface="Times New Roman" pitchFamily="18" charset="0"/>
                <a:cs typeface="Times New Roman" pitchFamily="18" charset="0"/>
              </a:rPr>
              <a:t>Arousal</a:t>
            </a:r>
            <a:r>
              <a:rPr lang="en-US" sz="2800" dirty="0">
                <a:latin typeface="Times New Roman" pitchFamily="18" charset="0"/>
                <a:cs typeface="Times New Roman" pitchFamily="18" charset="0"/>
              </a:rPr>
              <a:t> – get energized.</a:t>
            </a:r>
          </a:p>
        </p:txBody>
      </p:sp>
      <p:pic>
        <p:nvPicPr>
          <p:cNvPr id="54284" name="Picture 12" descr="C:\Users\Bob Stretch\AppData\Local\Microsoft\Windows\Temporary Internet Files\Content.IE5\IXMKAPG7\MPj04394420000[1].jpg"/>
          <p:cNvPicPr>
            <a:picLocks noChangeAspect="1" noChangeArrowheads="1"/>
          </p:cNvPicPr>
          <p:nvPr/>
        </p:nvPicPr>
        <p:blipFill>
          <a:blip r:embed="rId3" cstate="print"/>
          <a:srcRect l="17974" r="14265"/>
          <a:stretch>
            <a:fillRect/>
          </a:stretch>
        </p:blipFill>
        <p:spPr bwMode="auto">
          <a:xfrm>
            <a:off x="9185563" y="2012804"/>
            <a:ext cx="3006437" cy="4415705"/>
          </a:xfrm>
          <a:prstGeom prst="rect">
            <a:avLst/>
          </a:prstGeom>
          <a:noFill/>
          <a:ln w="15875">
            <a:solidFill>
              <a:schemeClr val="accent4">
                <a:lumMod val="10000"/>
              </a:schemeClr>
            </a:solidFill>
          </a:ln>
          <a:effectLst>
            <a:outerShdw blurRad="50800" dist="76200" dir="8100000" algn="tr" rotWithShape="0">
              <a:prstClr val="black">
                <a:alpha val="40000"/>
              </a:prstClr>
            </a:outerShdw>
          </a:effectLst>
        </p:spPr>
      </p:pic>
    </p:spTree>
    <p:extLst>
      <p:ext uri="{BB962C8B-B14F-4D97-AF65-F5344CB8AC3E}">
        <p14:creationId xmlns:p14="http://schemas.microsoft.com/office/powerpoint/2010/main" val="181427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4"/>
          <p:cNvSpPr>
            <a:spLocks noGrp="1" noChangeArrowheads="1"/>
          </p:cNvSpPr>
          <p:nvPr>
            <p:ph type="title"/>
          </p:nvPr>
        </p:nvSpPr>
        <p:spPr>
          <a:xfrm>
            <a:off x="613954" y="228600"/>
            <a:ext cx="11247119" cy="990600"/>
          </a:xfrm>
        </p:spPr>
        <p:txBody>
          <a:bodyPr>
            <a:noAutofit/>
          </a:bodyPr>
          <a:lstStyle/>
          <a:p>
            <a:pPr>
              <a:defRPr/>
            </a:pPr>
            <a:r>
              <a:rPr lang="en-US" altLang="en-US" sz="4000" b="1" dirty="0">
                <a:solidFill>
                  <a:schemeClr val="tx1"/>
                </a:solidFill>
                <a:latin typeface="Times New Roman" pitchFamily="18" charset="0"/>
                <a:cs typeface="Times New Roman" pitchFamily="18" charset="0"/>
              </a:rPr>
              <a:t>                         Reinforcement Theory</a:t>
            </a:r>
          </a:p>
        </p:txBody>
      </p:sp>
      <p:sp>
        <p:nvSpPr>
          <p:cNvPr id="54277" name="Rectangle 5"/>
          <p:cNvSpPr>
            <a:spLocks noGrp="1" noChangeArrowheads="1"/>
          </p:cNvSpPr>
          <p:nvPr>
            <p:ph sz="quarter" idx="1"/>
          </p:nvPr>
        </p:nvSpPr>
        <p:spPr>
          <a:xfrm>
            <a:off x="378823" y="1752600"/>
            <a:ext cx="11299371" cy="4321629"/>
          </a:xfrm>
        </p:spPr>
        <p:txBody>
          <a:bodyPr>
            <a:noAutofit/>
          </a:bodyPr>
          <a:lstStyle/>
          <a:p>
            <a:pPr marL="0" indent="0" algn="just">
              <a:spcAft>
                <a:spcPts val="600"/>
              </a:spcAft>
              <a:buNone/>
              <a:defRPr/>
            </a:pPr>
            <a:r>
              <a:rPr lang="en-US" sz="2800" dirty="0">
                <a:latin typeface="Times New Roman" pitchFamily="18" charset="0"/>
                <a:cs typeface="Times New Roman" pitchFamily="18" charset="0"/>
              </a:rPr>
              <a:t>                </a:t>
            </a:r>
          </a:p>
          <a:p>
            <a:pPr marL="0" indent="0" algn="just">
              <a:spcAft>
                <a:spcPts val="600"/>
              </a:spcAft>
              <a:buFont typeface="Wingdings" pitchFamily="2" charset="2"/>
              <a:buChar char="q"/>
              <a:defRPr/>
            </a:pPr>
            <a:r>
              <a:rPr lang="en-US" sz="2800" dirty="0">
                <a:latin typeface="Times New Roman" pitchFamily="18" charset="0"/>
                <a:cs typeface="Times New Roman" pitchFamily="18" charset="0"/>
              </a:rPr>
              <a:t> Based on the idea that behavior is a function of it consequences. </a:t>
            </a:r>
          </a:p>
          <a:p>
            <a:pPr marL="0" indent="0" algn="just">
              <a:spcAft>
                <a:spcPts val="600"/>
              </a:spcAft>
              <a:buFont typeface="Wingdings" pitchFamily="2" charset="2"/>
              <a:buChar char="q"/>
              <a:defRPr/>
            </a:pPr>
            <a:r>
              <a:rPr lang="en-US" sz="2800" dirty="0">
                <a:latin typeface="Times New Roman" pitchFamily="18" charset="0"/>
                <a:cs typeface="Times New Roman" pitchFamily="18" charset="0"/>
              </a:rPr>
              <a:t> Behavior that results in pleasant consequences (reward) is likely to be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a:t>
            </a:r>
            <a:r>
              <a:rPr lang="en-US" sz="2800" i="1" u="sng" dirty="0">
                <a:latin typeface="Times New Roman" pitchFamily="18" charset="0"/>
                <a:cs typeface="Times New Roman" pitchFamily="18" charset="0"/>
              </a:rPr>
              <a:t>repeated .</a:t>
            </a:r>
          </a:p>
          <a:p>
            <a:pPr marL="0" indent="0" algn="just">
              <a:spcAft>
                <a:spcPts val="600"/>
              </a:spcAft>
              <a:buFont typeface="Wingdings" pitchFamily="2" charset="2"/>
              <a:buChar char="q"/>
              <a:defRPr/>
            </a:pPr>
            <a:r>
              <a:rPr lang="en-US" sz="2800" dirty="0">
                <a:latin typeface="Times New Roman" pitchFamily="18" charset="0"/>
                <a:cs typeface="Times New Roman" pitchFamily="18" charset="0"/>
              </a:rPr>
              <a:t> Behavior that results in unpleasant consequences is </a:t>
            </a:r>
            <a:r>
              <a:rPr lang="en-US" sz="2800" i="1" dirty="0">
                <a:latin typeface="Times New Roman" pitchFamily="18" charset="0"/>
                <a:cs typeface="Times New Roman" pitchFamily="18" charset="0"/>
              </a:rPr>
              <a:t>less likely </a:t>
            </a:r>
            <a:r>
              <a:rPr lang="en-US" sz="2800" dirty="0">
                <a:latin typeface="Times New Roman" pitchFamily="18" charset="0"/>
                <a:cs typeface="Times New Roman" pitchFamily="18" charset="0"/>
              </a:rPr>
              <a:t>to be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a:t>
            </a:r>
            <a:r>
              <a:rPr lang="en-US" sz="2800" i="1" u="sng" dirty="0">
                <a:latin typeface="Times New Roman" pitchFamily="18" charset="0"/>
                <a:cs typeface="Times New Roman" pitchFamily="18" charset="0"/>
              </a:rPr>
              <a:t>repeated .</a:t>
            </a:r>
          </a:p>
          <a:p>
            <a:pPr marL="320040" indent="-61913" algn="just">
              <a:buNone/>
              <a:defRPr/>
            </a:pPr>
            <a:endParaRPr lang="en-US" sz="2800" i="1" u="sng" dirty="0">
              <a:latin typeface="Times New Roman" pitchFamily="18" charset="0"/>
              <a:cs typeface="Times New Roman" pitchFamily="18" charset="0"/>
            </a:endParaRPr>
          </a:p>
        </p:txBody>
      </p:sp>
    </p:spTree>
    <p:extLst>
      <p:ext uri="{BB962C8B-B14F-4D97-AF65-F5344CB8AC3E}">
        <p14:creationId xmlns:p14="http://schemas.microsoft.com/office/powerpoint/2010/main" val="181427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3500F0-2039-2D4D-A6E2-558DBED6680C}"/>
              </a:ext>
            </a:extLst>
          </p:cNvPr>
          <p:cNvPicPr>
            <a:picLocks noChangeAspect="1"/>
          </p:cNvPicPr>
          <p:nvPr/>
        </p:nvPicPr>
        <p:blipFill>
          <a:blip r:embed="rId2" cstate="print"/>
          <a:stretch>
            <a:fillRect/>
          </a:stretch>
        </p:blipFill>
        <p:spPr>
          <a:xfrm>
            <a:off x="609600" y="0"/>
            <a:ext cx="10972800" cy="6858000"/>
          </a:xfrm>
          <a:prstGeom prst="rect">
            <a:avLst/>
          </a:prstGeom>
        </p:spPr>
      </p:pic>
    </p:spTree>
    <p:extLst>
      <p:ext uri="{BB962C8B-B14F-4D97-AF65-F5344CB8AC3E}">
        <p14:creationId xmlns:p14="http://schemas.microsoft.com/office/powerpoint/2010/main" val="2011495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4"/>
          <p:cNvSpPr>
            <a:spLocks noGrp="1" noChangeArrowheads="1"/>
          </p:cNvSpPr>
          <p:nvPr>
            <p:ph type="title"/>
          </p:nvPr>
        </p:nvSpPr>
        <p:spPr>
          <a:xfrm>
            <a:off x="2136774" y="228600"/>
            <a:ext cx="9045031" cy="990600"/>
          </a:xfrm>
        </p:spPr>
        <p:txBody>
          <a:bodyPr>
            <a:noAutofit/>
          </a:bodyPr>
          <a:lstStyle/>
          <a:p>
            <a:pPr>
              <a:defRPr/>
            </a:pPr>
            <a:r>
              <a:rPr lang="en-US" altLang="en-US" sz="4000" b="1" dirty="0">
                <a:solidFill>
                  <a:schemeClr val="tx1"/>
                </a:solidFill>
                <a:latin typeface="Times New Roman" pitchFamily="18" charset="0"/>
                <a:cs typeface="Times New Roman" pitchFamily="18" charset="0"/>
              </a:rPr>
              <a:t>Equity Theory / Organizational Justice</a:t>
            </a:r>
          </a:p>
        </p:txBody>
      </p:sp>
      <p:sp>
        <p:nvSpPr>
          <p:cNvPr id="29701" name="Rectangle 5"/>
          <p:cNvSpPr>
            <a:spLocks noGrp="1" noChangeArrowheads="1"/>
          </p:cNvSpPr>
          <p:nvPr>
            <p:ph sz="quarter" idx="1"/>
          </p:nvPr>
        </p:nvSpPr>
        <p:spPr>
          <a:xfrm>
            <a:off x="374072" y="1510145"/>
            <a:ext cx="11526981" cy="5181600"/>
          </a:xfrm>
        </p:spPr>
        <p:txBody>
          <a:bodyPr>
            <a:noAutofit/>
          </a:bodyPr>
          <a:lstStyle/>
          <a:p>
            <a:pPr>
              <a:defRPr/>
            </a:pPr>
            <a:r>
              <a:rPr lang="en-US" sz="2800" dirty="0">
                <a:latin typeface="Times New Roman" pitchFamily="18" charset="0"/>
                <a:cs typeface="Times New Roman" pitchFamily="18" charset="0"/>
              </a:rPr>
              <a:t>Employees weigh what they put into a job situation (input) against what they get from it (outcome).</a:t>
            </a:r>
            <a:br>
              <a:rPr lang="en-US" sz="2800" dirty="0">
                <a:latin typeface="Times New Roman" pitchFamily="18" charset="0"/>
                <a:cs typeface="Times New Roman" pitchFamily="18" charset="0"/>
              </a:rPr>
            </a:br>
            <a:endParaRPr lang="en-US" sz="2800" dirty="0">
              <a:latin typeface="Times New Roman" pitchFamily="18" charset="0"/>
              <a:cs typeface="Times New Roman" pitchFamily="18" charset="0"/>
            </a:endParaRPr>
          </a:p>
          <a:p>
            <a:pPr marL="320040" indent="-320040" algn="just">
              <a:buFont typeface="Wingdings"/>
              <a:buChar char=""/>
              <a:defRPr/>
            </a:pPr>
            <a:r>
              <a:rPr lang="en-US" sz="2800" dirty="0">
                <a:latin typeface="Times New Roman" pitchFamily="18" charset="0"/>
                <a:cs typeface="Times New Roman" pitchFamily="18" charset="0"/>
              </a:rPr>
              <a:t>They compare their input-outcome ratio with the input-outcome ratio of relevant others.</a:t>
            </a:r>
          </a:p>
          <a:p>
            <a:pPr marL="320040" indent="-320040">
              <a:buFont typeface="Wingdings"/>
              <a:buChar char=""/>
              <a:defRPr/>
            </a:pPr>
            <a:endParaRPr lang="en-US" sz="2800" dirty="0">
              <a:latin typeface="Times New Roman" pitchFamily="18" charset="0"/>
              <a:cs typeface="Times New Roman" pitchFamily="18" charset="0"/>
            </a:endParaRPr>
          </a:p>
          <a:p>
            <a:pPr marL="320040" indent="-320040">
              <a:buNone/>
              <a:defRPr/>
            </a:pPr>
            <a:endParaRPr lang="en-US" sz="2800" dirty="0">
              <a:latin typeface="Times New Roman" pitchFamily="18" charset="0"/>
              <a:cs typeface="Times New Roman" pitchFamily="18" charset="0"/>
            </a:endParaRPr>
          </a:p>
          <a:p>
            <a:pPr algn="just">
              <a:defRPr/>
            </a:pPr>
            <a:r>
              <a:rPr lang="en-US" sz="2800" dirty="0">
                <a:latin typeface="Times New Roman" pitchFamily="18" charset="0"/>
                <a:cs typeface="Times New Roman" pitchFamily="18" charset="0"/>
              </a:rPr>
              <a:t>Look for comparators who resemble in terms of</a:t>
            </a:r>
          </a:p>
          <a:p>
            <a:pPr lvl="1" algn="just">
              <a:buNone/>
              <a:defRPr/>
            </a:pPr>
            <a:r>
              <a:rPr lang="en-US" sz="2800" dirty="0">
                <a:latin typeface="Times New Roman" pitchFamily="18" charset="0"/>
                <a:cs typeface="Times New Roman" pitchFamily="18" charset="0"/>
              </a:rPr>
              <a:t>1. Tenure/age;</a:t>
            </a:r>
          </a:p>
          <a:p>
            <a:pPr lvl="1" algn="just">
              <a:buNone/>
              <a:defRPr/>
            </a:pPr>
            <a:r>
              <a:rPr lang="en-US" sz="2800" dirty="0">
                <a:latin typeface="Times New Roman" pitchFamily="18" charset="0"/>
                <a:cs typeface="Times New Roman" pitchFamily="18" charset="0"/>
              </a:rPr>
              <a:t>2. Qualification;</a:t>
            </a:r>
          </a:p>
          <a:p>
            <a:pPr lvl="1" algn="just">
              <a:buNone/>
              <a:defRPr/>
            </a:pPr>
            <a:r>
              <a:rPr lang="en-US" sz="2800" dirty="0">
                <a:latin typeface="Times New Roman" pitchFamily="18" charset="0"/>
                <a:cs typeface="Times New Roman" pitchFamily="18" charset="0"/>
              </a:rPr>
              <a:t>3. Gender.</a:t>
            </a:r>
          </a:p>
          <a:p>
            <a:pPr marL="320040" indent="-320040">
              <a:buFont typeface="Wingdings"/>
              <a:buChar char=""/>
              <a:defRPr/>
            </a:pPr>
            <a:endParaRPr lang="en-US" sz="2800" dirty="0">
              <a:solidFill>
                <a:schemeClr val="accent2">
                  <a:lumMod val="50000"/>
                </a:schemeClr>
              </a:solidFill>
              <a:latin typeface="Times New Roman" pitchFamily="18" charset="0"/>
              <a:cs typeface="Times New Roman" pitchFamily="18" charset="0"/>
            </a:endParaRPr>
          </a:p>
        </p:txBody>
      </p:sp>
      <p:grpSp>
        <p:nvGrpSpPr>
          <p:cNvPr id="41988" name="Group 13"/>
          <p:cNvGrpSpPr>
            <a:grpSpLocks/>
          </p:cNvGrpSpPr>
          <p:nvPr/>
        </p:nvGrpSpPr>
        <p:grpSpPr bwMode="auto">
          <a:xfrm>
            <a:off x="3582542" y="3656241"/>
            <a:ext cx="4764624" cy="720948"/>
            <a:chOff x="2135778" y="4968181"/>
            <a:chExt cx="4764670" cy="720483"/>
          </a:xfrm>
        </p:grpSpPr>
        <p:sp>
          <p:nvSpPr>
            <p:cNvPr id="9" name="Equal 8"/>
            <p:cNvSpPr/>
            <p:nvPr/>
          </p:nvSpPr>
          <p:spPr bwMode="auto">
            <a:xfrm>
              <a:off x="4267221" y="5181403"/>
              <a:ext cx="533405" cy="456905"/>
            </a:xfrm>
            <a:prstGeom prst="mathEqual">
              <a:avLst/>
            </a:prstGeom>
            <a:solidFill>
              <a:srgbClr val="C00000"/>
            </a:solidFill>
            <a:ln w="9525" cap="flat" cmpd="sng" algn="ctr">
              <a:noFill/>
              <a:prstDash val="solid"/>
              <a:round/>
              <a:headEnd type="none" w="med" len="med"/>
              <a:tailEnd type="none" w="med" len="med"/>
            </a:ln>
            <a:effectLst/>
            <a:scene3d>
              <a:camera prst="orthographicFront"/>
              <a:lightRig rig="threePt" dir="t"/>
            </a:scene3d>
            <a:sp3d extrusionH="76200" contourW="12700">
              <a:extrusionClr>
                <a:schemeClr val="accent1">
                  <a:lumMod val="75000"/>
                </a:schemeClr>
              </a:extrusionClr>
              <a:contourClr>
                <a:schemeClr val="accent1">
                  <a:lumMod val="50000"/>
                </a:schemeClr>
              </a:contourClr>
            </a:sp3d>
          </p:spPr>
          <p:txBody>
            <a:bodyPr wrap="none" anchor="ctr"/>
            <a:lstStyle/>
            <a:p>
              <a:pPr algn="ctr">
                <a:defRPr/>
              </a:pPr>
              <a:endParaRPr lang="en-US"/>
            </a:p>
          </p:txBody>
        </p:sp>
        <p:sp>
          <p:nvSpPr>
            <p:cNvPr id="12" name="TextBox 11"/>
            <p:cNvSpPr txBox="1"/>
            <p:nvPr/>
          </p:nvSpPr>
          <p:spPr>
            <a:xfrm>
              <a:off x="5020808" y="4981235"/>
              <a:ext cx="1879640" cy="707429"/>
            </a:xfrm>
            <a:prstGeom prst="rect">
              <a:avLst/>
            </a:prstGeom>
            <a:noFill/>
            <a:scene3d>
              <a:camera prst="orthographicFront"/>
              <a:lightRig rig="threePt" dir="t"/>
            </a:scene3d>
            <a:sp3d extrusionH="76200" contourW="12700">
              <a:extrusionClr>
                <a:schemeClr val="accent1">
                  <a:lumMod val="75000"/>
                </a:schemeClr>
              </a:extrusionClr>
              <a:contourClr>
                <a:schemeClr val="accent1">
                  <a:lumMod val="50000"/>
                </a:schemeClr>
              </a:contourClr>
            </a:sp3d>
          </p:spPr>
          <p:txBody>
            <a:bodyPr wrap="square">
              <a:spAutoFit/>
            </a:bodyPr>
            <a:lstStyle/>
            <a:p>
              <a:pPr algn="ctr">
                <a:defRPr/>
              </a:pPr>
              <a:r>
                <a:rPr lang="en-US" sz="2000" u="sng"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Your Output</a:t>
              </a:r>
            </a:p>
            <a:p>
              <a:pPr algn="ctr">
                <a:defRPr/>
              </a:pPr>
              <a:r>
                <a:rPr lang="en-US" sz="2000"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Your Input</a:t>
              </a:r>
            </a:p>
          </p:txBody>
        </p:sp>
        <p:sp>
          <p:nvSpPr>
            <p:cNvPr id="13" name="TextBox 12"/>
            <p:cNvSpPr txBox="1"/>
            <p:nvPr/>
          </p:nvSpPr>
          <p:spPr>
            <a:xfrm>
              <a:off x="2135778" y="4968181"/>
              <a:ext cx="1838562" cy="680189"/>
            </a:xfrm>
            <a:prstGeom prst="rect">
              <a:avLst/>
            </a:prstGeom>
            <a:noFill/>
            <a:scene3d>
              <a:camera prst="orthographicFront"/>
              <a:lightRig rig="threePt" dir="t"/>
            </a:scene3d>
            <a:sp3d extrusionH="76200" contourW="12700">
              <a:extrusionClr>
                <a:schemeClr val="accent1">
                  <a:lumMod val="75000"/>
                </a:schemeClr>
              </a:extrusionClr>
              <a:contourClr>
                <a:schemeClr val="accent1">
                  <a:lumMod val="50000"/>
                </a:schemeClr>
              </a:contourClr>
            </a:sp3d>
          </p:spPr>
          <p:txBody>
            <a:bodyPr wrap="square">
              <a:spAutoFit/>
            </a:bodyPr>
            <a:lstStyle/>
            <a:p>
              <a:pPr algn="ctr">
                <a:defRPr/>
              </a:pPr>
              <a:r>
                <a:rPr lang="en-US" u="sng" dirty="0">
                  <a:solidFill>
                    <a:schemeClr val="accent2">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My Output</a:t>
              </a:r>
            </a:p>
            <a:p>
              <a:pPr algn="ctr">
                <a:defRPr/>
              </a:pPr>
              <a:r>
                <a:rPr lang="en-US" sz="2000" dirty="0">
                  <a:solidFill>
                    <a:schemeClr val="accent2">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My Input</a:t>
              </a:r>
            </a:p>
          </p:txBody>
        </p:sp>
      </p:grpSp>
    </p:spTree>
    <p:extLst>
      <p:ext uri="{BB962C8B-B14F-4D97-AF65-F5344CB8AC3E}">
        <p14:creationId xmlns:p14="http://schemas.microsoft.com/office/powerpoint/2010/main" val="2427123282"/>
      </p:ext>
    </p:extLst>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812800" y="241663"/>
            <a:ext cx="10871200" cy="990600"/>
          </a:xfrm>
        </p:spPr>
        <p:txBody>
          <a:bodyPr>
            <a:normAutofit/>
          </a:bodyPr>
          <a:lstStyle/>
          <a:p>
            <a:pPr eaLnBrk="1" hangingPunct="1"/>
            <a:r>
              <a:rPr lang="en-US" sz="4000" b="1" dirty="0">
                <a:solidFill>
                  <a:schemeClr val="tx1"/>
                </a:solidFill>
                <a:latin typeface="Times New Roman" pitchFamily="18" charset="0"/>
                <a:cs typeface="Times New Roman" pitchFamily="18" charset="0"/>
              </a:rPr>
              <a:t>              Equity Theory: Forms of Justice</a:t>
            </a:r>
          </a:p>
        </p:txBody>
      </p:sp>
      <p:pic>
        <p:nvPicPr>
          <p:cNvPr id="46083" name="Picture 4"/>
          <p:cNvPicPr>
            <a:picLocks noChangeAspect="1" noChangeArrowheads="1"/>
          </p:cNvPicPr>
          <p:nvPr/>
        </p:nvPicPr>
        <p:blipFill>
          <a:blip r:embed="rId3" cstate="print">
            <a:clrChange>
              <a:clrFrom>
                <a:srgbClr val="FFFFFF"/>
              </a:clrFrom>
              <a:clrTo>
                <a:srgbClr val="FFFFFF">
                  <a:alpha val="0"/>
                </a:srgbClr>
              </a:clrTo>
            </a:clrChange>
            <a:grayscl/>
          </a:blip>
          <a:srcRect/>
          <a:stretch>
            <a:fillRect/>
          </a:stretch>
        </p:blipFill>
        <p:spPr bwMode="auto">
          <a:xfrm>
            <a:off x="3429001" y="1600200"/>
            <a:ext cx="5846763" cy="4567238"/>
          </a:xfrm>
          <a:prstGeom prst="rect">
            <a:avLst/>
          </a:prstGeom>
          <a:noFill/>
          <a:ln w="9525">
            <a:noFill/>
            <a:miter lim="800000"/>
            <a:headEnd/>
            <a:tailEnd/>
          </a:ln>
        </p:spPr>
      </p:pic>
      <p:sp>
        <p:nvSpPr>
          <p:cNvPr id="2" name="TextBox 1">
            <a:extLst>
              <a:ext uri="{FF2B5EF4-FFF2-40B4-BE49-F238E27FC236}">
                <a16:creationId xmlns:a16="http://schemas.microsoft.com/office/drawing/2014/main" id="{776342AD-3DCF-4847-AAD8-C7245B9B72DE}"/>
              </a:ext>
            </a:extLst>
          </p:cNvPr>
          <p:cNvSpPr txBox="1"/>
          <p:nvPr/>
        </p:nvSpPr>
        <p:spPr>
          <a:xfrm>
            <a:off x="6985262" y="5590095"/>
            <a:ext cx="2629001" cy="400110"/>
          </a:xfrm>
          <a:prstGeom prst="rect">
            <a:avLst/>
          </a:prstGeom>
          <a:noFill/>
        </p:spPr>
        <p:txBody>
          <a:bodyPr wrap="square" rtlCol="0">
            <a:spAutoFit/>
          </a:bodyPr>
          <a:lstStyle/>
          <a:p>
            <a:pPr algn="just"/>
            <a:r>
              <a:rPr lang="en-IN" sz="2000" b="1" dirty="0">
                <a:latin typeface="Times New Roman" pitchFamily="18" charset="0"/>
                <a:cs typeface="Times New Roman" pitchFamily="18" charset="0"/>
              </a:rPr>
              <a:t>Informational Justice</a:t>
            </a:r>
          </a:p>
        </p:txBody>
      </p:sp>
      <p:cxnSp>
        <p:nvCxnSpPr>
          <p:cNvPr id="4" name="Straight Arrow Connector 3">
            <a:extLst>
              <a:ext uri="{FF2B5EF4-FFF2-40B4-BE49-F238E27FC236}">
                <a16:creationId xmlns:a16="http://schemas.microsoft.com/office/drawing/2014/main" id="{4262F906-3F65-4880-8F91-CFE9EEA650CD}"/>
              </a:ext>
            </a:extLst>
          </p:cNvPr>
          <p:cNvCxnSpPr/>
          <p:nvPr/>
        </p:nvCxnSpPr>
        <p:spPr>
          <a:xfrm flipV="1">
            <a:off x="8220173" y="4996206"/>
            <a:ext cx="0" cy="593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angle 4">
            <a:extLst>
              <a:ext uri="{FF2B5EF4-FFF2-40B4-BE49-F238E27FC236}">
                <a16:creationId xmlns:a16="http://schemas.microsoft.com/office/drawing/2014/main" id="{C64DD46E-E458-064B-9AB5-40EFB85576AB}"/>
              </a:ext>
            </a:extLst>
          </p:cNvPr>
          <p:cNvSpPr>
            <a:spLocks noChangeArrowheads="1"/>
          </p:cNvSpPr>
          <p:nvPr/>
        </p:nvSpPr>
        <p:spPr bwMode="auto">
          <a:xfrm>
            <a:off x="470263" y="1724296"/>
            <a:ext cx="2821577" cy="1084217"/>
          </a:xfrm>
          <a:prstGeom prst="rect">
            <a:avLst/>
          </a:prstGeom>
          <a:solidFill>
            <a:schemeClr val="accent6"/>
          </a:solidFill>
          <a:ln w="9525" algn="ctr">
            <a:solidFill>
              <a:schemeClr val="tx1"/>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en-US" altLang="en-US" sz="2000" dirty="0">
                <a:latin typeface="Times New Roman" pitchFamily="18" charset="0"/>
                <a:cs typeface="Times New Roman" pitchFamily="18" charset="0"/>
              </a:rPr>
              <a:t>Traditional Focus of</a:t>
            </a:r>
          </a:p>
          <a:p>
            <a:pPr algn="just"/>
            <a:r>
              <a:rPr lang="en-US" altLang="en-US" sz="2000" dirty="0">
                <a:latin typeface="Times New Roman" pitchFamily="18" charset="0"/>
                <a:cs typeface="Times New Roman" pitchFamily="18" charset="0"/>
              </a:rPr>
              <a:t>Equity Theory</a:t>
            </a:r>
          </a:p>
        </p:txBody>
      </p:sp>
      <p:sp>
        <p:nvSpPr>
          <p:cNvPr id="8" name="Rectangle 7">
            <a:extLst>
              <a:ext uri="{FF2B5EF4-FFF2-40B4-BE49-F238E27FC236}">
                <a16:creationId xmlns:a16="http://schemas.microsoft.com/office/drawing/2014/main" id="{8A8A8024-157B-A84F-9CD6-397B749DB2FC}"/>
              </a:ext>
            </a:extLst>
          </p:cNvPr>
          <p:cNvSpPr>
            <a:spLocks noChangeArrowheads="1"/>
          </p:cNvSpPr>
          <p:nvPr/>
        </p:nvSpPr>
        <p:spPr bwMode="auto">
          <a:xfrm>
            <a:off x="457200" y="3226527"/>
            <a:ext cx="2939143" cy="1267096"/>
          </a:xfrm>
          <a:prstGeom prst="rect">
            <a:avLst/>
          </a:prstGeom>
          <a:solidFill>
            <a:schemeClr val="accent6"/>
          </a:solidFill>
          <a:ln w="9525" algn="ctr">
            <a:solidFill>
              <a:schemeClr val="tx1"/>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en-US" altLang="en-US" sz="2000" dirty="0">
                <a:latin typeface="Times New Roman" pitchFamily="18" charset="0"/>
                <a:cs typeface="Times New Roman" pitchFamily="18" charset="0"/>
              </a:rPr>
              <a:t>Importance of Procedural Justice </a:t>
            </a:r>
          </a:p>
          <a:p>
            <a:pPr algn="just"/>
            <a:r>
              <a:rPr lang="en-US" altLang="en-US" sz="2000" dirty="0">
                <a:latin typeface="Times New Roman" pitchFamily="18" charset="0"/>
                <a:cs typeface="Times New Roman" pitchFamily="18" charset="0"/>
              </a:rPr>
              <a:t>When Less or No Distributive Justice</a:t>
            </a:r>
          </a:p>
        </p:txBody>
      </p:sp>
    </p:spTree>
    <p:extLst>
      <p:ext uri="{BB962C8B-B14F-4D97-AF65-F5344CB8AC3E}">
        <p14:creationId xmlns:p14="http://schemas.microsoft.com/office/powerpoint/2010/main" val="804464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0027EC54-3CB0-1346-A762-580B5E55C892}"/>
              </a:ext>
            </a:extLst>
          </p:cNvPr>
          <p:cNvSpPr>
            <a:spLocks noGrp="1"/>
          </p:cNvSpPr>
          <p:nvPr>
            <p:ph type="title"/>
          </p:nvPr>
        </p:nvSpPr>
        <p:spPr>
          <a:xfrm>
            <a:off x="1878874" y="209006"/>
            <a:ext cx="8305800" cy="990600"/>
          </a:xfrm>
          <a:noFill/>
        </p:spPr>
        <p:txBody>
          <a:bodyPr>
            <a:noAutofit/>
          </a:bodyPr>
          <a:lstStyle/>
          <a:p>
            <a:pPr eaLnBrk="1" hangingPunct="1"/>
            <a:br>
              <a:rPr lang="en-US" altLang="en-US" sz="4000" b="1" dirty="0">
                <a:solidFill>
                  <a:schemeClr val="tx1"/>
                </a:solidFill>
                <a:latin typeface="Times New Roman" pitchFamily="18" charset="0"/>
                <a:cs typeface="Times New Roman" pitchFamily="18" charset="0"/>
              </a:rPr>
            </a:br>
            <a:r>
              <a:rPr lang="en-US" altLang="en-US" sz="4000" b="1" dirty="0">
                <a:solidFill>
                  <a:schemeClr val="tx1"/>
                </a:solidFill>
                <a:latin typeface="Times New Roman" pitchFamily="18" charset="0"/>
                <a:cs typeface="Times New Roman" pitchFamily="18" charset="0"/>
              </a:rPr>
              <a:t>  Choices For Dealing With Inequity</a:t>
            </a:r>
            <a:br>
              <a:rPr lang="en-US" altLang="en-US" sz="4000" b="1" dirty="0">
                <a:solidFill>
                  <a:schemeClr val="tx1"/>
                </a:solidFill>
                <a:latin typeface="Times New Roman" pitchFamily="18" charset="0"/>
                <a:cs typeface="Times New Roman" pitchFamily="18" charset="0"/>
              </a:rPr>
            </a:br>
            <a:endParaRPr lang="en-US" altLang="en-US" sz="4000" b="1" dirty="0">
              <a:solidFill>
                <a:schemeClr val="tx1"/>
              </a:solidFill>
              <a:latin typeface="Times New Roman" pitchFamily="18" charset="0"/>
              <a:cs typeface="Times New Roman" pitchFamily="18" charset="0"/>
            </a:endParaRPr>
          </a:p>
        </p:txBody>
      </p:sp>
      <p:sp>
        <p:nvSpPr>
          <p:cNvPr id="13315" name="Content Placeholder 2">
            <a:extLst>
              <a:ext uri="{FF2B5EF4-FFF2-40B4-BE49-F238E27FC236}">
                <a16:creationId xmlns:a16="http://schemas.microsoft.com/office/drawing/2014/main" id="{926B709C-F5DA-CF46-A6B1-6EFEBA2CC677}"/>
              </a:ext>
            </a:extLst>
          </p:cNvPr>
          <p:cNvSpPr>
            <a:spLocks noGrp="1"/>
          </p:cNvSpPr>
          <p:nvPr>
            <p:ph sz="quarter" idx="1"/>
          </p:nvPr>
        </p:nvSpPr>
        <p:spPr>
          <a:xfrm>
            <a:off x="1084218" y="1722120"/>
            <a:ext cx="10006148" cy="4953000"/>
          </a:xfrm>
        </p:spPr>
        <p:txBody>
          <a:bodyPr>
            <a:normAutofit/>
          </a:bodyPr>
          <a:lstStyle/>
          <a:p>
            <a:pPr marL="609600" indent="-609600" algn="just"/>
            <a:endParaRPr lang="en-US" altLang="en-US" sz="2800" dirty="0">
              <a:latin typeface="Times New Roman" pitchFamily="18" charset="0"/>
              <a:cs typeface="Times New Roman" pitchFamily="18" charset="0"/>
            </a:endParaRPr>
          </a:p>
          <a:p>
            <a:pPr marL="609600" indent="-609600" algn="just">
              <a:buNone/>
            </a:pPr>
            <a:r>
              <a:rPr lang="en-US" altLang="en-US" sz="2800" dirty="0">
                <a:latin typeface="Times New Roman" pitchFamily="18" charset="0"/>
                <a:cs typeface="Times New Roman" pitchFamily="18" charset="0"/>
              </a:rPr>
              <a:t>1. Change inputs (slack off);</a:t>
            </a:r>
          </a:p>
          <a:p>
            <a:pPr marL="609600" indent="-609600" algn="just">
              <a:buNone/>
            </a:pPr>
            <a:r>
              <a:rPr lang="en-US" altLang="en-US" sz="2800" dirty="0">
                <a:latin typeface="Times New Roman" pitchFamily="18" charset="0"/>
                <a:cs typeface="Times New Roman" pitchFamily="18" charset="0"/>
              </a:rPr>
              <a:t>2. Change outcomes (increase output);</a:t>
            </a:r>
          </a:p>
          <a:p>
            <a:pPr marL="609600" indent="-609600" algn="just">
              <a:buNone/>
            </a:pPr>
            <a:r>
              <a:rPr lang="en-US" altLang="en-US" sz="2800" dirty="0">
                <a:latin typeface="Times New Roman" pitchFamily="18" charset="0"/>
                <a:cs typeface="Times New Roman" pitchFamily="18" charset="0"/>
              </a:rPr>
              <a:t>3. Distort/change perceptions of self;</a:t>
            </a:r>
          </a:p>
          <a:p>
            <a:pPr marL="609600" indent="-609600" algn="just">
              <a:buNone/>
            </a:pPr>
            <a:r>
              <a:rPr lang="en-US" altLang="en-US" sz="2800" dirty="0">
                <a:latin typeface="Times New Roman" pitchFamily="18" charset="0"/>
                <a:cs typeface="Times New Roman" pitchFamily="18" charset="0"/>
              </a:rPr>
              <a:t>4. Distort/change perceptions of others;</a:t>
            </a:r>
          </a:p>
          <a:p>
            <a:pPr marL="609600" indent="-609600" algn="just">
              <a:buNone/>
            </a:pPr>
            <a:r>
              <a:rPr lang="en-US" altLang="en-US" sz="2800" dirty="0">
                <a:latin typeface="Times New Roman" pitchFamily="18" charset="0"/>
                <a:cs typeface="Times New Roman" pitchFamily="18" charset="0"/>
              </a:rPr>
              <a:t>5. Choose a different referent person;</a:t>
            </a:r>
          </a:p>
          <a:p>
            <a:pPr marL="609600" indent="-609600" algn="just">
              <a:buNone/>
            </a:pPr>
            <a:r>
              <a:rPr lang="en-US" altLang="en-US" sz="2800" dirty="0">
                <a:latin typeface="Times New Roman" pitchFamily="18" charset="0"/>
                <a:cs typeface="Times New Roman" pitchFamily="18" charset="0"/>
              </a:rPr>
              <a:t>6. Leave the field (quit the job).</a:t>
            </a:r>
          </a:p>
        </p:txBody>
      </p:sp>
    </p:spTree>
    <p:extLst>
      <p:ext uri="{BB962C8B-B14F-4D97-AF65-F5344CB8AC3E}">
        <p14:creationId xmlns:p14="http://schemas.microsoft.com/office/powerpoint/2010/main" val="3461068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4"/>
          <p:cNvSpPr>
            <a:spLocks noGrp="1" noChangeArrowheads="1"/>
          </p:cNvSpPr>
          <p:nvPr>
            <p:ph type="title"/>
          </p:nvPr>
        </p:nvSpPr>
        <p:spPr>
          <a:xfrm>
            <a:off x="2136775" y="228600"/>
            <a:ext cx="8153400" cy="990600"/>
          </a:xfrm>
        </p:spPr>
        <p:txBody>
          <a:bodyPr>
            <a:normAutofit/>
          </a:bodyPr>
          <a:lstStyle/>
          <a:p>
            <a:pPr eaLnBrk="1" hangingPunct="1"/>
            <a:r>
              <a:rPr lang="en-US" sz="4000" b="1" dirty="0">
                <a:solidFill>
                  <a:schemeClr val="tx1"/>
                </a:solidFill>
                <a:latin typeface="Times New Roman" pitchFamily="18" charset="0"/>
                <a:cs typeface="Times New Roman" pitchFamily="18" charset="0"/>
              </a:rPr>
              <a:t>Expectancy Theory by Victor Vroom</a:t>
            </a:r>
          </a:p>
        </p:txBody>
      </p:sp>
      <p:sp>
        <p:nvSpPr>
          <p:cNvPr id="20484" name="Content Placeholder 6"/>
          <p:cNvSpPr>
            <a:spLocks noGrp="1"/>
          </p:cNvSpPr>
          <p:nvPr>
            <p:ph sz="quarter" idx="1"/>
          </p:nvPr>
        </p:nvSpPr>
        <p:spPr>
          <a:xfrm>
            <a:off x="221672" y="1759527"/>
            <a:ext cx="11970328" cy="4696692"/>
          </a:xfrm>
        </p:spPr>
        <p:txBody>
          <a:bodyPr>
            <a:normAutofit/>
          </a:bodyPr>
          <a:lstStyle/>
          <a:p>
            <a:pPr marL="0" indent="0">
              <a:buFont typeface="Wingdings" pitchFamily="2" charset="2"/>
              <a:buChar char="q"/>
              <a:defRPr/>
            </a:pPr>
            <a:r>
              <a:rPr lang="en-US" sz="2800" dirty="0">
                <a:latin typeface="Times New Roman" pitchFamily="18" charset="0"/>
                <a:cs typeface="Times New Roman" pitchFamily="18" charset="0"/>
              </a:rPr>
              <a:t>  Focuses on three key relationships:</a:t>
            </a:r>
          </a:p>
          <a:p>
            <a:pPr marL="0" indent="0" algn="just">
              <a:buNone/>
              <a:defRPr/>
            </a:pP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1. </a:t>
            </a:r>
            <a:r>
              <a:rPr lang="en-US" sz="2800" b="1" dirty="0">
                <a:latin typeface="Times New Roman" pitchFamily="18" charset="0"/>
                <a:cs typeface="Times New Roman" pitchFamily="18" charset="0"/>
              </a:rPr>
              <a:t>Effort-Performance: </a:t>
            </a:r>
            <a:r>
              <a:rPr lang="en-US" sz="2800" dirty="0">
                <a:latin typeface="Times New Roman" pitchFamily="18" charset="0"/>
                <a:cs typeface="Times New Roman" pitchFamily="18" charset="0"/>
              </a:rPr>
              <a:t>perceived probability that exerting effort leads to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successful performance (Expectancy);</a:t>
            </a:r>
          </a:p>
          <a:p>
            <a:pPr marL="0" indent="0" algn="just">
              <a:buNone/>
              <a:defRPr/>
            </a:pP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2. </a:t>
            </a:r>
            <a:r>
              <a:rPr lang="en-US" sz="2800" b="1" dirty="0">
                <a:latin typeface="Times New Roman" pitchFamily="18" charset="0"/>
                <a:cs typeface="Times New Roman" pitchFamily="18" charset="0"/>
              </a:rPr>
              <a:t>Performance-Reward: </a:t>
            </a:r>
            <a:r>
              <a:rPr lang="en-US" sz="2800" dirty="0">
                <a:latin typeface="Times New Roman" pitchFamily="18" charset="0"/>
                <a:cs typeface="Times New Roman" pitchFamily="18" charset="0"/>
              </a:rPr>
              <a:t>the belief that successful performance leads to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desired outcome (Instrumentality);</a:t>
            </a:r>
          </a:p>
          <a:p>
            <a:pPr marL="0" indent="0" algn="just">
              <a:buNone/>
              <a:defRPr/>
            </a:pP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3. </a:t>
            </a:r>
            <a:r>
              <a:rPr lang="en-US" sz="2800" b="1" dirty="0">
                <a:latin typeface="Times New Roman" pitchFamily="18" charset="0"/>
                <a:cs typeface="Times New Roman" pitchFamily="18" charset="0"/>
              </a:rPr>
              <a:t>Rewards-Personal Goals: </a:t>
            </a:r>
            <a:r>
              <a:rPr lang="en-US" sz="2800" dirty="0">
                <a:latin typeface="Times New Roman" pitchFamily="18" charset="0"/>
                <a:cs typeface="Times New Roman" pitchFamily="18" charset="0"/>
              </a:rPr>
              <a:t>the attractiveness of organizational outcome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(reward) to the individual (Valence).</a:t>
            </a:r>
          </a:p>
        </p:txBody>
      </p:sp>
    </p:spTree>
    <p:extLst>
      <p:ext uri="{BB962C8B-B14F-4D97-AF65-F5344CB8AC3E}">
        <p14:creationId xmlns:p14="http://schemas.microsoft.com/office/powerpoint/2010/main" val="207457782"/>
      </p:ext>
    </p:extLst>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prstClr val="black"/>
                </a:solidFill>
                <a:latin typeface="Times New Roman" pitchFamily="18" charset="0"/>
                <a:cs typeface="Times New Roman" pitchFamily="18" charset="0"/>
              </a:rPr>
              <a:t>     Expectancy Theory by Victor Vroom (Cont’d)</a:t>
            </a:r>
            <a:endParaRPr lang="en-US" dirty="0"/>
          </a:p>
        </p:txBody>
      </p:sp>
      <p:pic>
        <p:nvPicPr>
          <p:cNvPr id="4" name="Picture 5"/>
          <p:cNvPicPr>
            <a:picLocks noGrp="1" noChangeAspect="1" noChangeArrowheads="1"/>
          </p:cNvPicPr>
          <p:nvPr>
            <p:ph sz="quarter" idx="1"/>
          </p:nvPr>
        </p:nvPicPr>
        <p:blipFill>
          <a:blip r:embed="rId2" cstate="print"/>
          <a:srcRect/>
          <a:stretch>
            <a:fillRect/>
          </a:stretch>
        </p:blipFill>
        <p:spPr bwMode="auto">
          <a:xfrm>
            <a:off x="831273" y="2008909"/>
            <a:ext cx="10806545" cy="3602182"/>
          </a:xfrm>
          <a:prstGeom prst="rect">
            <a:avLst/>
          </a:prstGeom>
          <a:noFill/>
          <a:ln w="15875">
            <a:solidFill>
              <a:schemeClr val="accent4">
                <a:lumMod val="10000"/>
              </a:schemeClr>
            </a:solidFill>
            <a:miter lim="800000"/>
            <a:headEnd/>
            <a:tailEnd/>
          </a:ln>
          <a:effectLst>
            <a:outerShdw blurRad="50800" dist="76200" dir="8100000" algn="tr" rotWithShape="0">
              <a:prstClr val="black">
                <a:alpha val="40000"/>
              </a:prst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D28FA276-7A4A-AC47-860E-3E33D5DC0790}"/>
              </a:ext>
            </a:extLst>
          </p:cNvPr>
          <p:cNvGrpSpPr>
            <a:grpSpLocks/>
          </p:cNvGrpSpPr>
          <p:nvPr/>
        </p:nvGrpSpPr>
        <p:grpSpPr bwMode="auto">
          <a:xfrm>
            <a:off x="3660775" y="1611314"/>
            <a:ext cx="1957386" cy="2128837"/>
            <a:chOff x="1154" y="1015"/>
            <a:chExt cx="1233" cy="1341"/>
          </a:xfrm>
        </p:grpSpPr>
        <p:sp>
          <p:nvSpPr>
            <p:cNvPr id="10260" name="Line 3">
              <a:extLst>
                <a:ext uri="{FF2B5EF4-FFF2-40B4-BE49-F238E27FC236}">
                  <a16:creationId xmlns:a16="http://schemas.microsoft.com/office/drawing/2014/main" id="{164D683B-A43F-B54A-B2E8-52509D2694D7}"/>
                </a:ext>
              </a:extLst>
            </p:cNvPr>
            <p:cNvSpPr>
              <a:spLocks noChangeShapeType="1"/>
            </p:cNvSpPr>
            <p:nvPr/>
          </p:nvSpPr>
          <p:spPr bwMode="auto">
            <a:xfrm>
              <a:off x="1632" y="1536"/>
              <a:ext cx="0" cy="820"/>
            </a:xfrm>
            <a:prstGeom prst="line">
              <a:avLst/>
            </a:prstGeom>
            <a:noFill/>
            <a:ln w="38100">
              <a:solidFill>
                <a:srgbClr val="660066"/>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261" name="Rectangle 4">
              <a:extLst>
                <a:ext uri="{FF2B5EF4-FFF2-40B4-BE49-F238E27FC236}">
                  <a16:creationId xmlns:a16="http://schemas.microsoft.com/office/drawing/2014/main" id="{3681E5A3-5EE5-9444-A6B9-F72E168C13DB}"/>
                </a:ext>
              </a:extLst>
            </p:cNvPr>
            <p:cNvSpPr>
              <a:spLocks noChangeArrowheads="1"/>
            </p:cNvSpPr>
            <p:nvPr/>
          </p:nvSpPr>
          <p:spPr bwMode="auto">
            <a:xfrm>
              <a:off x="1154" y="1015"/>
              <a:ext cx="1233" cy="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90487" tIns="44450" rIns="90487"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AU" altLang="en-US" sz="2800" b="1" dirty="0">
                  <a:latin typeface="Times New Roman" pitchFamily="18" charset="0"/>
                  <a:cs typeface="Times New Roman" pitchFamily="18" charset="0"/>
                </a:rPr>
                <a:t>E-to-P</a:t>
              </a:r>
            </a:p>
            <a:p>
              <a:pPr algn="ctr"/>
              <a:r>
                <a:rPr lang="en-AU" altLang="en-US" sz="2800" b="1" dirty="0">
                  <a:latin typeface="Times New Roman" pitchFamily="18" charset="0"/>
                  <a:cs typeface="Times New Roman" pitchFamily="18" charset="0"/>
                </a:rPr>
                <a:t>Expectancy</a:t>
              </a:r>
            </a:p>
          </p:txBody>
        </p:sp>
      </p:grpSp>
      <p:grpSp>
        <p:nvGrpSpPr>
          <p:cNvPr id="3" name="Group 5">
            <a:extLst>
              <a:ext uri="{FF2B5EF4-FFF2-40B4-BE49-F238E27FC236}">
                <a16:creationId xmlns:a16="http://schemas.microsoft.com/office/drawing/2014/main" id="{7817F5A3-5D3F-0C4A-8F4C-AF27D4BADF15}"/>
              </a:ext>
            </a:extLst>
          </p:cNvPr>
          <p:cNvGrpSpPr>
            <a:grpSpLocks/>
          </p:cNvGrpSpPr>
          <p:nvPr/>
        </p:nvGrpSpPr>
        <p:grpSpPr bwMode="auto">
          <a:xfrm>
            <a:off x="6137274" y="1600200"/>
            <a:ext cx="1957386" cy="1995488"/>
            <a:chOff x="2714" y="1008"/>
            <a:chExt cx="1233" cy="1257"/>
          </a:xfrm>
        </p:grpSpPr>
        <p:sp>
          <p:nvSpPr>
            <p:cNvPr id="10258" name="Rectangle 6">
              <a:extLst>
                <a:ext uri="{FF2B5EF4-FFF2-40B4-BE49-F238E27FC236}">
                  <a16:creationId xmlns:a16="http://schemas.microsoft.com/office/drawing/2014/main" id="{0D7DB246-9EB8-BF45-8E13-9BBACCB64F9F}"/>
                </a:ext>
              </a:extLst>
            </p:cNvPr>
            <p:cNvSpPr>
              <a:spLocks noChangeArrowheads="1"/>
            </p:cNvSpPr>
            <p:nvPr/>
          </p:nvSpPr>
          <p:spPr bwMode="auto">
            <a:xfrm>
              <a:off x="2714" y="1008"/>
              <a:ext cx="1233" cy="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90487" tIns="44450" rIns="90487"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AU" altLang="en-US" sz="2800" b="1" dirty="0">
                  <a:latin typeface="Times New Roman" pitchFamily="18" charset="0"/>
                  <a:cs typeface="Times New Roman" pitchFamily="18" charset="0"/>
                </a:rPr>
                <a:t>P-to-O</a:t>
              </a:r>
            </a:p>
            <a:p>
              <a:pPr algn="ctr"/>
              <a:r>
                <a:rPr lang="en-AU" altLang="en-US" sz="2800" b="1" dirty="0">
                  <a:latin typeface="Times New Roman" pitchFamily="18" charset="0"/>
                  <a:cs typeface="Times New Roman" pitchFamily="18" charset="0"/>
                </a:rPr>
                <a:t>Expectancy</a:t>
              </a:r>
            </a:p>
          </p:txBody>
        </p:sp>
        <p:sp>
          <p:nvSpPr>
            <p:cNvPr id="10259" name="Line 7">
              <a:extLst>
                <a:ext uri="{FF2B5EF4-FFF2-40B4-BE49-F238E27FC236}">
                  <a16:creationId xmlns:a16="http://schemas.microsoft.com/office/drawing/2014/main" id="{AF59D262-6202-F44C-8068-A92A64798498}"/>
                </a:ext>
              </a:extLst>
            </p:cNvPr>
            <p:cNvSpPr>
              <a:spLocks noChangeShapeType="1"/>
            </p:cNvSpPr>
            <p:nvPr/>
          </p:nvSpPr>
          <p:spPr bwMode="auto">
            <a:xfrm>
              <a:off x="3216" y="1529"/>
              <a:ext cx="0" cy="736"/>
            </a:xfrm>
            <a:prstGeom prst="line">
              <a:avLst/>
            </a:prstGeom>
            <a:noFill/>
            <a:ln w="38100">
              <a:solidFill>
                <a:srgbClr val="660066"/>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 name="Group 8">
            <a:extLst>
              <a:ext uri="{FF2B5EF4-FFF2-40B4-BE49-F238E27FC236}">
                <a16:creationId xmlns:a16="http://schemas.microsoft.com/office/drawing/2014/main" id="{8E526C34-C83D-A646-B958-C0C2DB980A87}"/>
              </a:ext>
            </a:extLst>
          </p:cNvPr>
          <p:cNvGrpSpPr>
            <a:grpSpLocks/>
          </p:cNvGrpSpPr>
          <p:nvPr/>
        </p:nvGrpSpPr>
        <p:grpSpPr bwMode="auto">
          <a:xfrm>
            <a:off x="8394703" y="1651592"/>
            <a:ext cx="2108201" cy="1373187"/>
            <a:chOff x="4136" y="991"/>
            <a:chExt cx="1328" cy="865"/>
          </a:xfrm>
        </p:grpSpPr>
        <p:sp>
          <p:nvSpPr>
            <p:cNvPr id="10256" name="Rectangle 9">
              <a:extLst>
                <a:ext uri="{FF2B5EF4-FFF2-40B4-BE49-F238E27FC236}">
                  <a16:creationId xmlns:a16="http://schemas.microsoft.com/office/drawing/2014/main" id="{5875688F-79C6-3F4D-AC57-F8FF872FA9C9}"/>
                </a:ext>
              </a:extLst>
            </p:cNvPr>
            <p:cNvSpPr>
              <a:spLocks noChangeArrowheads="1"/>
            </p:cNvSpPr>
            <p:nvPr/>
          </p:nvSpPr>
          <p:spPr bwMode="auto">
            <a:xfrm>
              <a:off x="4136" y="991"/>
              <a:ext cx="1328" cy="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square" lIns="90487" tIns="44450" rIns="90487"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AU" altLang="en-US" sz="2800" b="1" dirty="0">
                  <a:latin typeface="Times New Roman" pitchFamily="18" charset="0"/>
                  <a:cs typeface="Times New Roman" pitchFamily="18" charset="0"/>
                </a:rPr>
                <a:t>Outcomes</a:t>
              </a:r>
              <a:br>
                <a:rPr lang="en-AU" altLang="en-US" sz="2800" b="1" dirty="0">
                  <a:latin typeface="Times New Roman" pitchFamily="18" charset="0"/>
                  <a:cs typeface="Times New Roman" pitchFamily="18" charset="0"/>
                </a:rPr>
              </a:br>
              <a:r>
                <a:rPr lang="en-AU" altLang="en-US" sz="2800" b="1" dirty="0">
                  <a:latin typeface="Times New Roman" pitchFamily="18" charset="0"/>
                  <a:cs typeface="Times New Roman" pitchFamily="18" charset="0"/>
                </a:rPr>
                <a:t>&amp; Valences</a:t>
              </a:r>
            </a:p>
          </p:txBody>
        </p:sp>
        <p:sp>
          <p:nvSpPr>
            <p:cNvPr id="10257" name="Line 10">
              <a:extLst>
                <a:ext uri="{FF2B5EF4-FFF2-40B4-BE49-F238E27FC236}">
                  <a16:creationId xmlns:a16="http://schemas.microsoft.com/office/drawing/2014/main" id="{37F86054-037E-0A4C-8196-2C43AB88ADF1}"/>
                </a:ext>
              </a:extLst>
            </p:cNvPr>
            <p:cNvSpPr>
              <a:spLocks noChangeShapeType="1"/>
            </p:cNvSpPr>
            <p:nvPr/>
          </p:nvSpPr>
          <p:spPr bwMode="auto">
            <a:xfrm>
              <a:off x="4608" y="1488"/>
              <a:ext cx="0" cy="368"/>
            </a:xfrm>
            <a:prstGeom prst="line">
              <a:avLst/>
            </a:prstGeom>
            <a:noFill/>
            <a:ln w="38100">
              <a:solidFill>
                <a:srgbClr val="660066"/>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14347" name="Rectangle 11">
            <a:extLst>
              <a:ext uri="{FF2B5EF4-FFF2-40B4-BE49-F238E27FC236}">
                <a16:creationId xmlns:a16="http://schemas.microsoft.com/office/drawing/2014/main" id="{F7F19667-2CA4-3340-84AB-CE7A899D145E}"/>
              </a:ext>
            </a:extLst>
          </p:cNvPr>
          <p:cNvSpPr>
            <a:spLocks noChangeArrowheads="1"/>
          </p:cNvSpPr>
          <p:nvPr/>
        </p:nvSpPr>
        <p:spPr bwMode="auto">
          <a:xfrm>
            <a:off x="8153399" y="3048000"/>
            <a:ext cx="2100943" cy="685800"/>
          </a:xfrm>
          <a:prstGeom prst="rect">
            <a:avLst/>
          </a:prstGeom>
          <a:solidFill>
            <a:srgbClr val="174232"/>
          </a:solidFill>
          <a:ln w="38100">
            <a:solidFill>
              <a:schemeClr val="tx1"/>
            </a:solidFill>
            <a:miter lim="800000"/>
            <a:headEnd/>
            <a:tailEnd/>
          </a:ln>
          <a:effectLst/>
        </p:spPr>
        <p:txBody>
          <a:bodyPr wrap="none" anchor="ctr"/>
          <a:lstStyle/>
          <a:p>
            <a:pPr algn="ctr">
              <a:defRPr/>
            </a:pPr>
            <a:r>
              <a:rPr lang="en-US" sz="2000" dirty="0">
                <a:solidFill>
                  <a:schemeClr val="bg1"/>
                </a:solidFill>
                <a:latin typeface="Times New Roman" pitchFamily="18" charset="0"/>
                <a:cs typeface="Times New Roman" pitchFamily="18" charset="0"/>
              </a:rPr>
              <a:t>Outcome 1</a:t>
            </a:r>
          </a:p>
          <a:p>
            <a:pPr algn="ctr">
              <a:defRPr/>
            </a:pPr>
            <a:r>
              <a:rPr lang="en-US" sz="2000" dirty="0">
                <a:solidFill>
                  <a:schemeClr val="bg1"/>
                </a:solidFill>
                <a:latin typeface="Times New Roman" pitchFamily="18" charset="0"/>
                <a:cs typeface="Times New Roman" pitchFamily="18" charset="0"/>
              </a:rPr>
              <a:t>+ or -</a:t>
            </a:r>
          </a:p>
        </p:txBody>
      </p:sp>
      <p:grpSp>
        <p:nvGrpSpPr>
          <p:cNvPr id="5" name="Group 12">
            <a:extLst>
              <a:ext uri="{FF2B5EF4-FFF2-40B4-BE49-F238E27FC236}">
                <a16:creationId xmlns:a16="http://schemas.microsoft.com/office/drawing/2014/main" id="{3169627B-4E3F-A543-A35C-F890E624E3A7}"/>
              </a:ext>
            </a:extLst>
          </p:cNvPr>
          <p:cNvGrpSpPr>
            <a:grpSpLocks/>
          </p:cNvGrpSpPr>
          <p:nvPr/>
        </p:nvGrpSpPr>
        <p:grpSpPr bwMode="auto">
          <a:xfrm>
            <a:off x="2438400" y="3352800"/>
            <a:ext cx="5638800" cy="1752600"/>
            <a:chOff x="384" y="2112"/>
            <a:chExt cx="3552" cy="1104"/>
          </a:xfrm>
        </p:grpSpPr>
        <p:sp>
          <p:nvSpPr>
            <p:cNvPr id="10250" name="Line 13">
              <a:extLst>
                <a:ext uri="{FF2B5EF4-FFF2-40B4-BE49-F238E27FC236}">
                  <a16:creationId xmlns:a16="http://schemas.microsoft.com/office/drawing/2014/main" id="{C7AC8271-F95B-9842-BABB-A593F7DFBF19}"/>
                </a:ext>
              </a:extLst>
            </p:cNvPr>
            <p:cNvSpPr>
              <a:spLocks noChangeShapeType="1"/>
            </p:cNvSpPr>
            <p:nvPr/>
          </p:nvSpPr>
          <p:spPr bwMode="auto">
            <a:xfrm>
              <a:off x="1384" y="2700"/>
              <a:ext cx="472"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251" name="Line 14">
              <a:extLst>
                <a:ext uri="{FF2B5EF4-FFF2-40B4-BE49-F238E27FC236}">
                  <a16:creationId xmlns:a16="http://schemas.microsoft.com/office/drawing/2014/main" id="{728C7DF8-93C1-4D42-8019-D54E5778669A}"/>
                </a:ext>
              </a:extLst>
            </p:cNvPr>
            <p:cNvSpPr>
              <a:spLocks noChangeShapeType="1"/>
            </p:cNvSpPr>
            <p:nvPr/>
          </p:nvSpPr>
          <p:spPr bwMode="auto">
            <a:xfrm>
              <a:off x="3024" y="2688"/>
              <a:ext cx="912"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252" name="Line 15">
              <a:extLst>
                <a:ext uri="{FF2B5EF4-FFF2-40B4-BE49-F238E27FC236}">
                  <a16:creationId xmlns:a16="http://schemas.microsoft.com/office/drawing/2014/main" id="{F89CA5C8-74EA-F344-862E-B6F260C0878F}"/>
                </a:ext>
              </a:extLst>
            </p:cNvPr>
            <p:cNvSpPr>
              <a:spLocks noChangeShapeType="1"/>
            </p:cNvSpPr>
            <p:nvPr/>
          </p:nvSpPr>
          <p:spPr bwMode="auto">
            <a:xfrm>
              <a:off x="3024" y="2736"/>
              <a:ext cx="912" cy="48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253" name="Line 16">
              <a:extLst>
                <a:ext uri="{FF2B5EF4-FFF2-40B4-BE49-F238E27FC236}">
                  <a16:creationId xmlns:a16="http://schemas.microsoft.com/office/drawing/2014/main" id="{6D8416C5-004B-324B-8CD1-7B0F3F5B005C}"/>
                </a:ext>
              </a:extLst>
            </p:cNvPr>
            <p:cNvSpPr>
              <a:spLocks noChangeShapeType="1"/>
            </p:cNvSpPr>
            <p:nvPr/>
          </p:nvSpPr>
          <p:spPr bwMode="auto">
            <a:xfrm flipV="1">
              <a:off x="3036" y="2112"/>
              <a:ext cx="900" cy="512"/>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353" name="Rectangle 17">
              <a:extLst>
                <a:ext uri="{FF2B5EF4-FFF2-40B4-BE49-F238E27FC236}">
                  <a16:creationId xmlns:a16="http://schemas.microsoft.com/office/drawing/2014/main" id="{CFA71E24-9B44-C941-9F1C-5D39BF377859}"/>
                </a:ext>
              </a:extLst>
            </p:cNvPr>
            <p:cNvSpPr>
              <a:spLocks noChangeArrowheads="1"/>
            </p:cNvSpPr>
            <p:nvPr/>
          </p:nvSpPr>
          <p:spPr bwMode="auto">
            <a:xfrm>
              <a:off x="384" y="2496"/>
              <a:ext cx="1152" cy="432"/>
            </a:xfrm>
            <a:prstGeom prst="rect">
              <a:avLst/>
            </a:prstGeom>
            <a:solidFill>
              <a:srgbClr val="000066"/>
            </a:solidFill>
            <a:ln w="38100">
              <a:solidFill>
                <a:schemeClr val="tx1"/>
              </a:solidFill>
              <a:miter lim="800000"/>
              <a:headEnd/>
              <a:tailEnd/>
            </a:ln>
            <a:effectLst/>
          </p:spPr>
          <p:txBody>
            <a:bodyPr wrap="none" anchor="ctr"/>
            <a:lstStyle/>
            <a:p>
              <a:pPr algn="ctr">
                <a:defRPr/>
              </a:pPr>
              <a:r>
                <a:rPr lang="en-US" sz="2000" dirty="0">
                  <a:solidFill>
                    <a:schemeClr val="bg1"/>
                  </a:solidFill>
                  <a:latin typeface="Times New Roman" pitchFamily="18" charset="0"/>
                  <a:cs typeface="Times New Roman" pitchFamily="18" charset="0"/>
                </a:rPr>
                <a:t>Effort</a:t>
              </a:r>
            </a:p>
          </p:txBody>
        </p:sp>
        <p:sp>
          <p:nvSpPr>
            <p:cNvPr id="14354" name="Rectangle 18">
              <a:extLst>
                <a:ext uri="{FF2B5EF4-FFF2-40B4-BE49-F238E27FC236}">
                  <a16:creationId xmlns:a16="http://schemas.microsoft.com/office/drawing/2014/main" id="{31E3243C-7718-474D-8BED-D6299805760A}"/>
                </a:ext>
              </a:extLst>
            </p:cNvPr>
            <p:cNvSpPr>
              <a:spLocks noChangeArrowheads="1"/>
            </p:cNvSpPr>
            <p:nvPr/>
          </p:nvSpPr>
          <p:spPr bwMode="auto">
            <a:xfrm>
              <a:off x="1872" y="2496"/>
              <a:ext cx="1152" cy="432"/>
            </a:xfrm>
            <a:prstGeom prst="rect">
              <a:avLst/>
            </a:prstGeom>
            <a:solidFill>
              <a:srgbClr val="990000"/>
            </a:solidFill>
            <a:ln w="38100">
              <a:solidFill>
                <a:schemeClr val="tx1"/>
              </a:solidFill>
              <a:miter lim="800000"/>
              <a:headEnd/>
              <a:tailEnd/>
            </a:ln>
            <a:effectLst/>
          </p:spPr>
          <p:txBody>
            <a:bodyPr wrap="none" anchor="ctr"/>
            <a:lstStyle/>
            <a:p>
              <a:pPr algn="ctr">
                <a:defRPr/>
              </a:pPr>
              <a:r>
                <a:rPr lang="en-US" sz="2000" dirty="0">
                  <a:solidFill>
                    <a:schemeClr val="bg1"/>
                  </a:solidFill>
                  <a:latin typeface="Times New Roman" pitchFamily="18" charset="0"/>
                  <a:cs typeface="Times New Roman" pitchFamily="18" charset="0"/>
                </a:rPr>
                <a:t>Performance</a:t>
              </a:r>
            </a:p>
          </p:txBody>
        </p:sp>
      </p:grpSp>
      <p:sp>
        <p:nvSpPr>
          <p:cNvPr id="14355" name="Rectangle 19">
            <a:extLst>
              <a:ext uri="{FF2B5EF4-FFF2-40B4-BE49-F238E27FC236}">
                <a16:creationId xmlns:a16="http://schemas.microsoft.com/office/drawing/2014/main" id="{608EEA0E-B5A2-6947-B58E-DF041AAFEE58}"/>
              </a:ext>
            </a:extLst>
          </p:cNvPr>
          <p:cNvSpPr>
            <a:spLocks noChangeArrowheads="1"/>
          </p:cNvSpPr>
          <p:nvPr/>
        </p:nvSpPr>
        <p:spPr bwMode="auto">
          <a:xfrm>
            <a:off x="8153399" y="4724400"/>
            <a:ext cx="2166257" cy="685800"/>
          </a:xfrm>
          <a:prstGeom prst="rect">
            <a:avLst/>
          </a:prstGeom>
          <a:solidFill>
            <a:srgbClr val="174232"/>
          </a:solidFill>
          <a:ln w="38100">
            <a:solidFill>
              <a:schemeClr val="tx1"/>
            </a:solidFill>
            <a:miter lim="800000"/>
            <a:headEnd/>
            <a:tailEnd/>
          </a:ln>
          <a:effectLst/>
        </p:spPr>
        <p:txBody>
          <a:bodyPr wrap="none" anchor="ctr"/>
          <a:lstStyle/>
          <a:p>
            <a:pPr algn="ctr">
              <a:defRPr/>
            </a:pPr>
            <a:r>
              <a:rPr lang="en-US" sz="2000" dirty="0">
                <a:solidFill>
                  <a:schemeClr val="bg1"/>
                </a:solidFill>
                <a:latin typeface="Times New Roman" pitchFamily="18" charset="0"/>
                <a:cs typeface="Times New Roman" pitchFamily="18" charset="0"/>
              </a:rPr>
              <a:t>Outcome 3</a:t>
            </a:r>
          </a:p>
          <a:p>
            <a:pPr algn="ctr">
              <a:defRPr/>
            </a:pPr>
            <a:r>
              <a:rPr lang="en-US" sz="2000" dirty="0">
                <a:solidFill>
                  <a:schemeClr val="bg1"/>
                </a:solidFill>
                <a:latin typeface="Times New Roman" pitchFamily="18" charset="0"/>
                <a:cs typeface="Times New Roman" pitchFamily="18" charset="0"/>
              </a:rPr>
              <a:t>+ or -</a:t>
            </a:r>
          </a:p>
        </p:txBody>
      </p:sp>
      <p:sp>
        <p:nvSpPr>
          <p:cNvPr id="14356" name="Rectangle 20">
            <a:extLst>
              <a:ext uri="{FF2B5EF4-FFF2-40B4-BE49-F238E27FC236}">
                <a16:creationId xmlns:a16="http://schemas.microsoft.com/office/drawing/2014/main" id="{D5D1194A-7CFA-BE46-AB2B-16ACACF50582}"/>
              </a:ext>
            </a:extLst>
          </p:cNvPr>
          <p:cNvSpPr>
            <a:spLocks noChangeArrowheads="1"/>
          </p:cNvSpPr>
          <p:nvPr/>
        </p:nvSpPr>
        <p:spPr bwMode="auto">
          <a:xfrm>
            <a:off x="8153400" y="3886200"/>
            <a:ext cx="2114006" cy="685800"/>
          </a:xfrm>
          <a:prstGeom prst="rect">
            <a:avLst/>
          </a:prstGeom>
          <a:solidFill>
            <a:srgbClr val="174232"/>
          </a:solidFill>
          <a:ln w="38100">
            <a:solidFill>
              <a:schemeClr val="tx1"/>
            </a:solidFill>
            <a:miter lim="800000"/>
            <a:headEnd/>
            <a:tailEnd/>
          </a:ln>
          <a:effectLst/>
        </p:spPr>
        <p:txBody>
          <a:bodyPr wrap="none" anchor="ctr"/>
          <a:lstStyle/>
          <a:p>
            <a:pPr algn="ctr">
              <a:defRPr/>
            </a:pPr>
            <a:r>
              <a:rPr lang="en-US" sz="2000" dirty="0">
                <a:solidFill>
                  <a:schemeClr val="bg1"/>
                </a:solidFill>
                <a:latin typeface="Times New Roman" pitchFamily="18" charset="0"/>
                <a:cs typeface="Times New Roman" pitchFamily="18" charset="0"/>
              </a:rPr>
              <a:t>Outcome 2</a:t>
            </a:r>
          </a:p>
          <a:p>
            <a:pPr algn="ctr">
              <a:defRPr/>
            </a:pPr>
            <a:r>
              <a:rPr lang="en-US" sz="2000" dirty="0">
                <a:solidFill>
                  <a:schemeClr val="bg1"/>
                </a:solidFill>
                <a:latin typeface="Times New Roman" pitchFamily="18" charset="0"/>
                <a:cs typeface="Times New Roman" pitchFamily="18" charset="0"/>
              </a:rPr>
              <a:t>+ or -</a:t>
            </a:r>
          </a:p>
        </p:txBody>
      </p:sp>
      <p:sp>
        <p:nvSpPr>
          <p:cNvPr id="10249" name="Rectangle 21">
            <a:extLst>
              <a:ext uri="{FF2B5EF4-FFF2-40B4-BE49-F238E27FC236}">
                <a16:creationId xmlns:a16="http://schemas.microsoft.com/office/drawing/2014/main" id="{BB5A59AB-5612-9F4C-9214-A6EDF9C7CF8D}"/>
              </a:ext>
            </a:extLst>
          </p:cNvPr>
          <p:cNvSpPr>
            <a:spLocks noGrp="1" noChangeArrowheads="1"/>
          </p:cNvSpPr>
          <p:nvPr>
            <p:ph type="title"/>
          </p:nvPr>
        </p:nvSpPr>
        <p:spPr>
          <a:xfrm>
            <a:off x="838200" y="115751"/>
            <a:ext cx="10515600" cy="1103449"/>
          </a:xfrm>
          <a:solidFill>
            <a:schemeClr val="bg1"/>
          </a:solidFill>
        </p:spPr>
        <p:txBody>
          <a:bodyPr>
            <a:normAutofit/>
          </a:bodyPr>
          <a:lstStyle/>
          <a:p>
            <a:r>
              <a:rPr lang="en-US" sz="4000" b="1" dirty="0">
                <a:latin typeface="Times New Roman" pitchFamily="18" charset="0"/>
                <a:cs typeface="Times New Roman" pitchFamily="18" charset="0"/>
              </a:rPr>
              <a:t>         </a:t>
            </a:r>
            <a:r>
              <a:rPr lang="en-US" sz="4000" b="1" dirty="0">
                <a:solidFill>
                  <a:schemeClr val="tx1"/>
                </a:solidFill>
                <a:latin typeface="Times New Roman" pitchFamily="18" charset="0"/>
                <a:cs typeface="Times New Roman" pitchFamily="18" charset="0"/>
              </a:rPr>
              <a:t>E</a:t>
            </a:r>
            <a:r>
              <a:rPr lang="en-US" altLang="en-US" sz="4000" b="1" dirty="0">
                <a:solidFill>
                  <a:schemeClr val="tx1"/>
                </a:solidFill>
                <a:latin typeface="Times New Roman" pitchFamily="18" charset="0"/>
                <a:cs typeface="Times New Roman" pitchFamily="18" charset="0"/>
              </a:rPr>
              <a:t>xpectancy Theory of Motivation</a:t>
            </a:r>
          </a:p>
        </p:txBody>
      </p:sp>
    </p:spTree>
    <p:extLst>
      <p:ext uri="{BB962C8B-B14F-4D97-AF65-F5344CB8AC3E}">
        <p14:creationId xmlns:p14="http://schemas.microsoft.com/office/powerpoint/2010/main" val="116400495"/>
      </p:ext>
    </p:extLst>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nodeType="afterGroup">
                            <p:stCondLst>
                              <p:cond delay="500"/>
                            </p:stCondLst>
                            <p:childTnLst>
                              <p:par>
                                <p:cTn id="9" presetID="0" presetClass="entr" presetSubtype="128536936" fill="hold" grpId="0" nodeType="afterEffect">
                                  <p:stCondLst>
                                    <p:cond delay="0"/>
                                  </p:stCondLst>
                                  <p:childTnLst>
                                    <p:set>
                                      <p:cBhvr>
                                        <p:cTn id="10" dur="1" fill="hold">
                                          <p:stCondLst>
                                            <p:cond delay="499"/>
                                          </p:stCondLst>
                                        </p:cTn>
                                        <p:tgtEl>
                                          <p:spTgt spid="14347"/>
                                        </p:tgtEl>
                                        <p:attrNameLst>
                                          <p:attrName>style.visibility</p:attrName>
                                        </p:attrNameLst>
                                      </p:cBhvr>
                                      <p:to>
                                        <p:strVal val="visible"/>
                                      </p:to>
                                    </p:set>
                                  </p:childTnLst>
                                </p:cTn>
                              </p:par>
                            </p:childTnLst>
                          </p:cTn>
                        </p:par>
                        <p:par>
                          <p:cTn id="11" fill="hold" nodeType="afterGroup">
                            <p:stCondLst>
                              <p:cond delay="1000"/>
                            </p:stCondLst>
                            <p:childTnLst>
                              <p:par>
                                <p:cTn id="12" presetID="0" presetClass="entr" presetSubtype="128548136" fill="hold" grpId="0" nodeType="afterEffect">
                                  <p:stCondLst>
                                    <p:cond delay="0"/>
                                  </p:stCondLst>
                                  <p:childTnLst>
                                    <p:set>
                                      <p:cBhvr>
                                        <p:cTn id="13" dur="1" fill="hold">
                                          <p:stCondLst>
                                            <p:cond delay="499"/>
                                          </p:stCondLst>
                                        </p:cTn>
                                        <p:tgtEl>
                                          <p:spTgt spid="14356"/>
                                        </p:tgtEl>
                                        <p:attrNameLst>
                                          <p:attrName>style.visibility</p:attrName>
                                        </p:attrNameLst>
                                      </p:cBhvr>
                                      <p:to>
                                        <p:strVal val="visible"/>
                                      </p:to>
                                    </p:set>
                                  </p:childTnLst>
                                </p:cTn>
                              </p:par>
                            </p:childTnLst>
                          </p:cTn>
                        </p:par>
                        <p:par>
                          <p:cTn id="14" fill="hold" nodeType="afterGroup">
                            <p:stCondLst>
                              <p:cond delay="1500"/>
                            </p:stCondLst>
                            <p:childTnLst>
                              <p:par>
                                <p:cTn id="15" presetID="0" presetClass="entr" presetSubtype="128547604" fill="hold" grpId="0" nodeType="afterEffect">
                                  <p:stCondLst>
                                    <p:cond delay="0"/>
                                  </p:stCondLst>
                                  <p:childTnLst>
                                    <p:set>
                                      <p:cBhvr>
                                        <p:cTn id="16" dur="1" fill="hold">
                                          <p:stCondLst>
                                            <p:cond delay="499"/>
                                          </p:stCondLst>
                                        </p:cTn>
                                        <p:tgtEl>
                                          <p:spTgt spid="14355"/>
                                        </p:tgtEl>
                                        <p:attrNameLst>
                                          <p:attrName>style.visibility</p:attrName>
                                        </p:attrNameLst>
                                      </p:cBhvr>
                                      <p:to>
                                        <p:strVal val="visible"/>
                                      </p:to>
                                    </p:set>
                                  </p:childTnLst>
                                </p:cTn>
                              </p:par>
                            </p:childTnLst>
                          </p:cTn>
                        </p:par>
                        <p:par>
                          <p:cTn id="17" fill="hold" nodeType="afterGroup">
                            <p:stCondLst>
                              <p:cond delay="2000"/>
                            </p:stCondLst>
                            <p:childTnLst>
                              <p:par>
                                <p:cTn id="18" presetID="22" presetClass="entr" presetSubtype="1"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500"/>
                                        <p:tgtEl>
                                          <p:spTgt spid="2"/>
                                        </p:tgtEl>
                                      </p:cBhvr>
                                    </p:animEffect>
                                  </p:childTnLst>
                                </p:cTn>
                              </p:par>
                            </p:childTnLst>
                          </p:cTn>
                        </p:par>
                        <p:par>
                          <p:cTn id="21" fill="hold" nodeType="afterGroup">
                            <p:stCondLst>
                              <p:cond delay="2500"/>
                            </p:stCondLst>
                            <p:childTnLst>
                              <p:par>
                                <p:cTn id="22" presetID="22" presetClass="entr" presetSubtype="1"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up)">
                                      <p:cBhvr>
                                        <p:cTn id="24" dur="500"/>
                                        <p:tgtEl>
                                          <p:spTgt spid="3"/>
                                        </p:tgtEl>
                                      </p:cBhvr>
                                    </p:animEffect>
                                  </p:childTnLst>
                                </p:cTn>
                              </p:par>
                            </p:childTnLst>
                          </p:cTn>
                        </p:par>
                        <p:par>
                          <p:cTn id="25" fill="hold" nodeType="afterGroup">
                            <p:stCondLst>
                              <p:cond delay="3000"/>
                            </p:stCondLst>
                            <p:childTnLst>
                              <p:par>
                                <p:cTn id="26" presetID="22" presetClass="entr" presetSubtype="1"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up)">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7" grpId="0" animBg="1" autoUpdateAnimBg="0"/>
      <p:bldP spid="14355" grpId="0" animBg="1" autoUpdateAnimBg="0"/>
      <p:bldP spid="14356"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E45C7516-FE31-D446-8C0A-8635605874C9}"/>
              </a:ext>
            </a:extLst>
          </p:cNvPr>
          <p:cNvSpPr>
            <a:spLocks noGrp="1" noChangeArrowheads="1"/>
          </p:cNvSpPr>
          <p:nvPr>
            <p:ph type="title"/>
          </p:nvPr>
        </p:nvSpPr>
        <p:spPr>
          <a:xfrm>
            <a:off x="490292" y="215537"/>
            <a:ext cx="10871200" cy="990600"/>
          </a:xfrm>
          <a:solidFill>
            <a:schemeClr val="bg1"/>
          </a:solidFill>
        </p:spPr>
        <p:txBody>
          <a:bodyPr>
            <a:normAutofit/>
          </a:bodyPr>
          <a:lstStyle/>
          <a:p>
            <a:r>
              <a:rPr lang="en-US" altLang="en-US" sz="4000" b="1" dirty="0">
                <a:solidFill>
                  <a:schemeClr val="tx1"/>
                </a:solidFill>
                <a:latin typeface="Times New Roman" pitchFamily="18" charset="0"/>
                <a:cs typeface="Times New Roman" pitchFamily="18" charset="0"/>
              </a:rPr>
              <a:t>                    Expectancy theory (cont’d)</a:t>
            </a:r>
          </a:p>
        </p:txBody>
      </p:sp>
      <p:sp>
        <p:nvSpPr>
          <p:cNvPr id="17411" name="Rectangle 3">
            <a:extLst>
              <a:ext uri="{FF2B5EF4-FFF2-40B4-BE49-F238E27FC236}">
                <a16:creationId xmlns:a16="http://schemas.microsoft.com/office/drawing/2014/main" id="{C832C95C-7894-7040-AB30-E6744D72ADA5}"/>
              </a:ext>
            </a:extLst>
          </p:cNvPr>
          <p:cNvSpPr>
            <a:spLocks noGrp="1" noChangeArrowheads="1"/>
          </p:cNvSpPr>
          <p:nvPr>
            <p:ph sz="quarter" idx="1"/>
          </p:nvPr>
        </p:nvSpPr>
        <p:spPr>
          <a:xfrm>
            <a:off x="1005840" y="1600200"/>
            <a:ext cx="10110651" cy="4970417"/>
          </a:xfrm>
        </p:spPr>
        <p:txBody>
          <a:bodyPr>
            <a:normAutofit/>
          </a:bodyPr>
          <a:lstStyle/>
          <a:p>
            <a:pPr algn="just"/>
            <a:r>
              <a:rPr lang="en-US" altLang="en-US" sz="2800" b="1" dirty="0">
                <a:latin typeface="Times New Roman" pitchFamily="18" charset="0"/>
                <a:cs typeface="Times New Roman" pitchFamily="18" charset="0"/>
              </a:rPr>
              <a:t>Increasing P-to-O Expectancy</a:t>
            </a:r>
          </a:p>
          <a:p>
            <a:pPr algn="just" eaLnBrk="1" hangingPunct="1">
              <a:buClr>
                <a:srgbClr val="174433"/>
              </a:buClr>
              <a:buNone/>
            </a:pPr>
            <a:r>
              <a:rPr lang="en-US" altLang="en-US" sz="2800" dirty="0">
                <a:latin typeface="Times New Roman" pitchFamily="18" charset="0"/>
                <a:cs typeface="Times New Roman" pitchFamily="18" charset="0"/>
              </a:rPr>
              <a:t>1. Measure performance accurately;</a:t>
            </a:r>
          </a:p>
          <a:p>
            <a:pPr algn="just" eaLnBrk="1" hangingPunct="1">
              <a:buClr>
                <a:srgbClr val="174433"/>
              </a:buClr>
              <a:buNone/>
            </a:pPr>
            <a:r>
              <a:rPr lang="en-US" altLang="en-US" sz="2800" dirty="0">
                <a:latin typeface="Times New Roman" pitchFamily="18" charset="0"/>
                <a:cs typeface="Times New Roman" pitchFamily="18" charset="0"/>
              </a:rPr>
              <a:t>2. Describe outcomes of good and poor performance;</a:t>
            </a:r>
          </a:p>
          <a:p>
            <a:pPr algn="just" eaLnBrk="1" hangingPunct="1">
              <a:buClr>
                <a:srgbClr val="174433"/>
              </a:buClr>
              <a:buNone/>
            </a:pPr>
            <a:r>
              <a:rPr lang="en-US" altLang="en-US" sz="2800" dirty="0">
                <a:latin typeface="Times New Roman" pitchFamily="18" charset="0"/>
                <a:cs typeface="Times New Roman" pitchFamily="18" charset="0"/>
              </a:rPr>
              <a:t>3. Explain how rewards are linked to performance.</a:t>
            </a:r>
          </a:p>
          <a:p>
            <a:pPr algn="just" eaLnBrk="1" hangingPunct="1">
              <a:buClr>
                <a:srgbClr val="174433"/>
              </a:buClr>
              <a:buNone/>
            </a:pPr>
            <a:endParaRPr lang="en-US" altLang="en-US" sz="2800" dirty="0">
              <a:latin typeface="Times New Roman" pitchFamily="18" charset="0"/>
              <a:cs typeface="Times New Roman" pitchFamily="18" charset="0"/>
            </a:endParaRPr>
          </a:p>
          <a:p>
            <a:pPr algn="just"/>
            <a:r>
              <a:rPr lang="en-US" altLang="en-US" sz="2800" b="1" dirty="0">
                <a:latin typeface="Times New Roman" pitchFamily="18" charset="0"/>
                <a:cs typeface="Times New Roman" pitchFamily="18" charset="0"/>
              </a:rPr>
              <a:t>Increasing Outcome Valences</a:t>
            </a:r>
          </a:p>
          <a:p>
            <a:pPr algn="just" eaLnBrk="1" hangingPunct="1">
              <a:buClr>
                <a:srgbClr val="480662"/>
              </a:buClr>
              <a:buNone/>
            </a:pPr>
            <a:r>
              <a:rPr lang="en-US" altLang="en-US" sz="2800" dirty="0">
                <a:latin typeface="Times New Roman" pitchFamily="18" charset="0"/>
                <a:cs typeface="Times New Roman" pitchFamily="18" charset="0"/>
              </a:rPr>
              <a:t>1. Ensure that rewards are valued;</a:t>
            </a:r>
          </a:p>
          <a:p>
            <a:pPr algn="just" eaLnBrk="1" hangingPunct="1">
              <a:buClr>
                <a:srgbClr val="480662"/>
              </a:buClr>
              <a:buNone/>
            </a:pPr>
            <a:r>
              <a:rPr lang="en-US" altLang="en-US" sz="2800" dirty="0">
                <a:latin typeface="Times New Roman" pitchFamily="18" charset="0"/>
                <a:cs typeface="Times New Roman" pitchFamily="18" charset="0"/>
              </a:rPr>
              <a:t>2. Individualize rewards.</a:t>
            </a:r>
          </a:p>
          <a:p>
            <a:pPr algn="just" eaLnBrk="1" hangingPunct="1">
              <a:buClr>
                <a:srgbClr val="174433"/>
              </a:buClr>
              <a:buFontTx/>
              <a:buNone/>
            </a:pPr>
            <a:endParaRPr lang="en-US" altLang="en-US"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1543536851"/>
      </p:ext>
    </p:extLst>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500" fill="hold"/>
                                        <p:tgtEl>
                                          <p:spTgt spid="1741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411">
                                            <p:txEl>
                                              <p:pRg st="0" end="0"/>
                                            </p:txEl>
                                          </p:spTgt>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 calcmode="lin" valueType="num">
                                      <p:cBhvr additive="base">
                                        <p:cTn id="12" dur="500" fill="hold"/>
                                        <p:tgtEl>
                                          <p:spTgt spid="17411">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7411">
                                            <p:txEl>
                                              <p:pRg st="1" end="1"/>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7411">
                                            <p:txEl>
                                              <p:pRg st="2" end="2"/>
                                            </p:txEl>
                                          </p:spTgt>
                                        </p:tgtEl>
                                        <p:attrNameLst>
                                          <p:attrName>style.visibility</p:attrName>
                                        </p:attrNameLst>
                                      </p:cBhvr>
                                      <p:to>
                                        <p:strVal val="visible"/>
                                      </p:to>
                                    </p:set>
                                    <p:anim calcmode="lin" valueType="num">
                                      <p:cBhvr additive="base">
                                        <p:cTn id="17" dur="500" fill="hold"/>
                                        <p:tgtEl>
                                          <p:spTgt spid="17411">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7411">
                                            <p:txEl>
                                              <p:pRg st="2" end="2"/>
                                            </p:txEl>
                                          </p:spTgt>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7411">
                                            <p:txEl>
                                              <p:pRg st="3" end="3"/>
                                            </p:txEl>
                                          </p:spTgt>
                                        </p:tgtEl>
                                        <p:attrNameLst>
                                          <p:attrName>style.visibility</p:attrName>
                                        </p:attrNameLst>
                                      </p:cBhvr>
                                      <p:to>
                                        <p:strVal val="visible"/>
                                      </p:to>
                                    </p:set>
                                    <p:anim calcmode="lin" valueType="num">
                                      <p:cBhvr additive="base">
                                        <p:cTn id="22" dur="500" fill="hold"/>
                                        <p:tgtEl>
                                          <p:spTgt spid="17411">
                                            <p:txEl>
                                              <p:pRg st="3" end="3"/>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7411">
                                            <p:txEl>
                                              <p:pRg st="3" end="3"/>
                                            </p:txEl>
                                          </p:spTgt>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7411">
                                            <p:txEl>
                                              <p:pRg st="5" end="5"/>
                                            </p:txEl>
                                          </p:spTgt>
                                        </p:tgtEl>
                                        <p:attrNameLst>
                                          <p:attrName>style.visibility</p:attrName>
                                        </p:attrNameLst>
                                      </p:cBhvr>
                                      <p:to>
                                        <p:strVal val="visible"/>
                                      </p:to>
                                    </p:set>
                                    <p:anim calcmode="lin" valueType="num">
                                      <p:cBhvr additive="base">
                                        <p:cTn id="27" dur="500" fill="hold"/>
                                        <p:tgtEl>
                                          <p:spTgt spid="17411">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7411">
                                            <p:txEl>
                                              <p:pRg st="5" end="5"/>
                                            </p:txEl>
                                          </p:spTgt>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17411">
                                            <p:txEl>
                                              <p:pRg st="6" end="6"/>
                                            </p:txEl>
                                          </p:spTgt>
                                        </p:tgtEl>
                                        <p:attrNameLst>
                                          <p:attrName>style.visibility</p:attrName>
                                        </p:attrNameLst>
                                      </p:cBhvr>
                                      <p:to>
                                        <p:strVal val="visible"/>
                                      </p:to>
                                    </p:set>
                                    <p:anim calcmode="lin" valueType="num">
                                      <p:cBhvr additive="base">
                                        <p:cTn id="32" dur="500" fill="hold"/>
                                        <p:tgtEl>
                                          <p:spTgt spid="17411">
                                            <p:txEl>
                                              <p:pRg st="6" end="6"/>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17411">
                                            <p:txEl>
                                              <p:pRg st="6" end="6"/>
                                            </p:txEl>
                                          </p:spTgt>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17411">
                                            <p:txEl>
                                              <p:pRg st="7" end="7"/>
                                            </p:txEl>
                                          </p:spTgt>
                                        </p:tgtEl>
                                        <p:attrNameLst>
                                          <p:attrName>style.visibility</p:attrName>
                                        </p:attrNameLst>
                                      </p:cBhvr>
                                      <p:to>
                                        <p:strVal val="visible"/>
                                      </p:to>
                                    </p:set>
                                    <p:anim calcmode="lin" valueType="num">
                                      <p:cBhvr additive="base">
                                        <p:cTn id="37" dur="500" fill="hold"/>
                                        <p:tgtEl>
                                          <p:spTgt spid="17411">
                                            <p:txEl>
                                              <p:pRg st="7" end="7"/>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741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143226-8EC1-1C42-91A8-6B1E47934A0E}"/>
              </a:ext>
            </a:extLst>
          </p:cNvPr>
          <p:cNvPicPr>
            <a:picLocks noChangeAspect="1"/>
          </p:cNvPicPr>
          <p:nvPr/>
        </p:nvPicPr>
        <p:blipFill>
          <a:blip r:embed="rId2"/>
          <a:stretch>
            <a:fillRect/>
          </a:stretch>
        </p:blipFill>
        <p:spPr>
          <a:xfrm>
            <a:off x="360859" y="1111170"/>
            <a:ext cx="10883166" cy="4687745"/>
          </a:xfrm>
          <a:prstGeom prst="rect">
            <a:avLst/>
          </a:prstGeom>
        </p:spPr>
      </p:pic>
    </p:spTree>
    <p:extLst>
      <p:ext uri="{BB962C8B-B14F-4D97-AF65-F5344CB8AC3E}">
        <p14:creationId xmlns:p14="http://schemas.microsoft.com/office/powerpoint/2010/main" val="9249287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0DD2F-2A56-4528-9690-3F365D47AE8F}"/>
              </a:ext>
            </a:extLst>
          </p:cNvPr>
          <p:cNvSpPr>
            <a:spLocks noGrp="1"/>
          </p:cNvSpPr>
          <p:nvPr>
            <p:ph type="title"/>
          </p:nvPr>
        </p:nvSpPr>
        <p:spPr/>
        <p:txBody>
          <a:bodyPr>
            <a:normAutofit/>
          </a:bodyPr>
          <a:lstStyle/>
          <a:p>
            <a:pPr>
              <a:defRPr/>
            </a:pPr>
            <a:r>
              <a:rPr lang="en-US" altLang="en-US" sz="4000" b="1" dirty="0">
                <a:latin typeface="Times New Roman" pitchFamily="18" charset="0"/>
                <a:cs typeface="Times New Roman" pitchFamily="18" charset="0"/>
              </a:rPr>
              <a:t>         </a:t>
            </a:r>
            <a:r>
              <a:rPr lang="en-US" altLang="en-US" sz="4000" b="1" dirty="0">
                <a:solidFill>
                  <a:schemeClr val="tx1"/>
                </a:solidFill>
                <a:latin typeface="Times New Roman" pitchFamily="18" charset="0"/>
                <a:cs typeface="Times New Roman" pitchFamily="18" charset="0"/>
              </a:rPr>
              <a:t>Motivation by Job Design: The JCM</a:t>
            </a:r>
            <a:endParaRPr lang="en-IN" sz="4000" b="1" dirty="0">
              <a:solidFill>
                <a:schemeClr val="tx1"/>
              </a:solidFill>
              <a:latin typeface="Times New Roman" pitchFamily="18" charset="0"/>
              <a:cs typeface="Times New Roman" pitchFamily="18" charset="0"/>
            </a:endParaRPr>
          </a:p>
        </p:txBody>
      </p:sp>
      <p:sp>
        <p:nvSpPr>
          <p:cNvPr id="3" name="Content Placeholder 2">
            <a:extLst>
              <a:ext uri="{FF2B5EF4-FFF2-40B4-BE49-F238E27FC236}">
                <a16:creationId xmlns:a16="http://schemas.microsoft.com/office/drawing/2014/main" id="{3AAED6FE-0B6F-4CC7-BF46-6D5052BE06DA}"/>
              </a:ext>
            </a:extLst>
          </p:cNvPr>
          <p:cNvSpPr>
            <a:spLocks noGrp="1"/>
          </p:cNvSpPr>
          <p:nvPr>
            <p:ph sz="quarter" idx="1"/>
          </p:nvPr>
        </p:nvSpPr>
        <p:spPr>
          <a:xfrm>
            <a:off x="261258" y="1739786"/>
            <a:ext cx="11678194" cy="4896146"/>
          </a:xfrm>
        </p:spPr>
        <p:txBody>
          <a:bodyPr>
            <a:noAutofit/>
          </a:bodyPr>
          <a:lstStyle/>
          <a:p>
            <a:pPr algn="just">
              <a:buFont typeface="Wingdings" pitchFamily="2" charset="2"/>
              <a:buChar char="q"/>
              <a:defRPr/>
            </a:pPr>
            <a:r>
              <a:rPr lang="en-US" sz="2800" b="1" dirty="0">
                <a:latin typeface="Times New Roman" pitchFamily="18" charset="0"/>
                <a:cs typeface="Times New Roman" pitchFamily="18" charset="0"/>
              </a:rPr>
              <a:t>Job Characteristics Model (JCM)</a:t>
            </a:r>
          </a:p>
          <a:p>
            <a:pPr lvl="1" algn="just">
              <a:buNone/>
              <a:defRPr/>
            </a:pPr>
            <a:r>
              <a:rPr lang="en-US" sz="2800" dirty="0">
                <a:latin typeface="Times New Roman" pitchFamily="18" charset="0"/>
                <a:cs typeface="Times New Roman" pitchFamily="18" charset="0"/>
              </a:rPr>
              <a:t>   Hackman and Oldham’s concept that any job can be described through five core job dimensions. It </a:t>
            </a:r>
            <a:r>
              <a:rPr lang="en-US" altLang="en-US" sz="2800" dirty="0">
                <a:latin typeface="Times New Roman" pitchFamily="18" charset="0"/>
                <a:cs typeface="Times New Roman" pitchFamily="18" charset="0"/>
              </a:rPr>
              <a:t>Identifies </a:t>
            </a:r>
            <a:r>
              <a:rPr lang="en-US" altLang="en-US" sz="2800" i="1" dirty="0">
                <a:latin typeface="Times New Roman" pitchFamily="18" charset="0"/>
                <a:cs typeface="Times New Roman" pitchFamily="18" charset="0"/>
              </a:rPr>
              <a:t>five</a:t>
            </a:r>
            <a:r>
              <a:rPr lang="en-US" altLang="en-US" sz="2800" dirty="0">
                <a:latin typeface="Times New Roman" pitchFamily="18" charset="0"/>
                <a:cs typeface="Times New Roman" pitchFamily="18" charset="0"/>
              </a:rPr>
              <a:t> job characteristics and their relationship to personal and work outcomes.</a:t>
            </a:r>
          </a:p>
          <a:p>
            <a:pPr lvl="1" algn="just">
              <a:buNone/>
              <a:defRPr/>
            </a:pPr>
            <a:endParaRPr lang="en-US" sz="2800" dirty="0">
              <a:latin typeface="Times New Roman" pitchFamily="18" charset="0"/>
              <a:cs typeface="Times New Roman" pitchFamily="18" charset="0"/>
            </a:endParaRPr>
          </a:p>
          <a:p>
            <a:pPr lvl="2" algn="just">
              <a:buNone/>
              <a:defRPr/>
            </a:pPr>
            <a:r>
              <a:rPr lang="en-US" sz="2800" dirty="0">
                <a:latin typeface="Times New Roman" pitchFamily="18" charset="0"/>
                <a:cs typeface="Times New Roman" pitchFamily="18" charset="0"/>
              </a:rPr>
              <a:t>1. </a:t>
            </a:r>
            <a:r>
              <a:rPr lang="en-US" sz="2800" b="1" dirty="0">
                <a:latin typeface="Times New Roman" pitchFamily="18" charset="0"/>
                <a:cs typeface="Times New Roman" pitchFamily="18" charset="0"/>
              </a:rPr>
              <a:t>Skill variety </a:t>
            </a:r>
            <a:r>
              <a:rPr lang="en-US" sz="2800" dirty="0">
                <a:latin typeface="Times New Roman" pitchFamily="18" charset="0"/>
                <a:cs typeface="Times New Roman" pitchFamily="18" charset="0"/>
              </a:rPr>
              <a:t>– Requirements for different tasks in the job;</a:t>
            </a:r>
          </a:p>
          <a:p>
            <a:pPr lvl="2" algn="just">
              <a:buNone/>
              <a:defRPr/>
            </a:pPr>
            <a:r>
              <a:rPr lang="en-US" sz="2800" dirty="0">
                <a:latin typeface="Times New Roman" pitchFamily="18" charset="0"/>
                <a:cs typeface="Times New Roman" pitchFamily="18" charset="0"/>
              </a:rPr>
              <a:t>2. </a:t>
            </a:r>
            <a:r>
              <a:rPr lang="en-US" sz="2800" b="1" dirty="0">
                <a:latin typeface="Times New Roman" pitchFamily="18" charset="0"/>
                <a:cs typeface="Times New Roman" pitchFamily="18" charset="0"/>
              </a:rPr>
              <a:t>Task identity </a:t>
            </a:r>
            <a:r>
              <a:rPr lang="en-US" sz="2800" dirty="0">
                <a:latin typeface="Times New Roman" pitchFamily="18" charset="0"/>
                <a:cs typeface="Times New Roman" pitchFamily="18" charset="0"/>
              </a:rPr>
              <a:t>– Completion of a whole piece of work;</a:t>
            </a:r>
          </a:p>
          <a:p>
            <a:pPr lvl="2" algn="just">
              <a:buNone/>
              <a:defRPr/>
            </a:pPr>
            <a:r>
              <a:rPr lang="en-US" sz="2800" dirty="0">
                <a:latin typeface="Times New Roman" pitchFamily="18" charset="0"/>
                <a:cs typeface="Times New Roman" pitchFamily="18" charset="0"/>
              </a:rPr>
              <a:t>3. </a:t>
            </a:r>
            <a:r>
              <a:rPr lang="en-US" sz="2800" b="1" dirty="0">
                <a:latin typeface="Times New Roman" pitchFamily="18" charset="0"/>
                <a:cs typeface="Times New Roman" pitchFamily="18" charset="0"/>
              </a:rPr>
              <a:t>Task significance </a:t>
            </a:r>
            <a:r>
              <a:rPr lang="en-US" sz="2800" dirty="0">
                <a:latin typeface="Times New Roman" pitchFamily="18" charset="0"/>
                <a:cs typeface="Times New Roman" pitchFamily="18" charset="0"/>
              </a:rPr>
              <a:t>– The job’s impact on others;</a:t>
            </a:r>
          </a:p>
          <a:p>
            <a:pPr lvl="2" algn="just">
              <a:buNone/>
              <a:defRPr/>
            </a:pPr>
            <a:r>
              <a:rPr lang="en-US" sz="2800" dirty="0">
                <a:latin typeface="Times New Roman" pitchFamily="18" charset="0"/>
                <a:cs typeface="Times New Roman" pitchFamily="18" charset="0"/>
              </a:rPr>
              <a:t>4. </a:t>
            </a:r>
            <a:r>
              <a:rPr lang="en-US" sz="2800" b="1" dirty="0">
                <a:latin typeface="Times New Roman" pitchFamily="18" charset="0"/>
                <a:cs typeface="Times New Roman" pitchFamily="18" charset="0"/>
              </a:rPr>
              <a:t>Autonomy</a:t>
            </a:r>
            <a:r>
              <a:rPr lang="en-US" sz="2800" dirty="0">
                <a:latin typeface="Times New Roman" pitchFamily="18" charset="0"/>
                <a:cs typeface="Times New Roman" pitchFamily="18" charset="0"/>
              </a:rPr>
              <a:t> – Level of discretion in decision making;</a:t>
            </a:r>
          </a:p>
          <a:p>
            <a:pPr lvl="2" algn="just">
              <a:buNone/>
              <a:defRPr/>
            </a:pPr>
            <a:r>
              <a:rPr lang="en-US" sz="2800" dirty="0">
                <a:latin typeface="Times New Roman" pitchFamily="18" charset="0"/>
                <a:cs typeface="Times New Roman" pitchFamily="18" charset="0"/>
              </a:rPr>
              <a:t>5. </a:t>
            </a:r>
            <a:r>
              <a:rPr lang="en-US" sz="2800" b="1" dirty="0">
                <a:latin typeface="Times New Roman" pitchFamily="18" charset="0"/>
                <a:cs typeface="Times New Roman" pitchFamily="18" charset="0"/>
              </a:rPr>
              <a:t>Feedback</a:t>
            </a:r>
            <a:r>
              <a:rPr lang="en-US" sz="2800" dirty="0">
                <a:latin typeface="Times New Roman" pitchFamily="18" charset="0"/>
                <a:cs typeface="Times New Roman" pitchFamily="18" charset="0"/>
              </a:rPr>
              <a:t> – Amount of direct and clear information on performance.</a:t>
            </a:r>
          </a:p>
          <a:p>
            <a:pPr algn="just"/>
            <a:endParaRPr lang="en-IN" sz="2800" dirty="0">
              <a:latin typeface="Times New Roman" pitchFamily="18" charset="0"/>
              <a:cs typeface="Times New Roman" pitchFamily="18" charset="0"/>
            </a:endParaRPr>
          </a:p>
        </p:txBody>
      </p:sp>
    </p:spTree>
    <p:extLst>
      <p:ext uri="{BB962C8B-B14F-4D97-AF65-F5344CB8AC3E}">
        <p14:creationId xmlns:p14="http://schemas.microsoft.com/office/powerpoint/2010/main" val="21082797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altLang="en-US" b="1" dirty="0">
                <a:solidFill>
                  <a:schemeClr val="tx1"/>
                </a:solidFill>
                <a:latin typeface="Times New Roman" pitchFamily="18" charset="0"/>
                <a:cs typeface="Times New Roman" pitchFamily="18" charset="0"/>
              </a:rPr>
            </a:br>
            <a:r>
              <a:rPr lang="en-US" altLang="en-US" b="1" dirty="0">
                <a:solidFill>
                  <a:schemeClr val="tx1"/>
                </a:solidFill>
                <a:latin typeface="Times New Roman" pitchFamily="18" charset="0"/>
                <a:cs typeface="Times New Roman" pitchFamily="18" charset="0"/>
              </a:rPr>
              <a:t>                Job Design Theory (cont’d)</a:t>
            </a:r>
            <a:br>
              <a:rPr lang="en-US" altLang="en-US" b="1" dirty="0">
                <a:solidFill>
                  <a:schemeClr val="tx1"/>
                </a:solidFill>
                <a:latin typeface="Times New Roman" pitchFamily="18" charset="0"/>
                <a:cs typeface="Times New Roman" pitchFamily="18" charset="0"/>
              </a:rPr>
            </a:br>
            <a:endParaRPr lang="en-US" dirty="0"/>
          </a:p>
        </p:txBody>
      </p:sp>
      <p:sp>
        <p:nvSpPr>
          <p:cNvPr id="3" name="Content Placeholder 2"/>
          <p:cNvSpPr>
            <a:spLocks noGrp="1"/>
          </p:cNvSpPr>
          <p:nvPr>
            <p:ph sz="quarter" idx="1"/>
          </p:nvPr>
        </p:nvSpPr>
        <p:spPr>
          <a:xfrm>
            <a:off x="540327" y="1600199"/>
            <a:ext cx="11471564" cy="4994565"/>
          </a:xfrm>
        </p:spPr>
        <p:txBody>
          <a:bodyPr>
            <a:noAutofit/>
          </a:bodyPr>
          <a:lstStyle/>
          <a:p>
            <a:pPr algn="just"/>
            <a:r>
              <a:rPr lang="en-US" sz="2800" b="1" dirty="0">
                <a:latin typeface="Times New Roman" pitchFamily="18" charset="0"/>
                <a:cs typeface="Times New Roman" pitchFamily="18" charset="0"/>
              </a:rPr>
              <a:t>Skill Variety</a:t>
            </a:r>
          </a:p>
          <a:p>
            <a:pPr algn="just">
              <a:buNone/>
            </a:pPr>
            <a:r>
              <a:rPr lang="en-US" sz="2800" b="1" dirty="0">
                <a:latin typeface="Times New Roman" pitchFamily="18" charset="0"/>
                <a:cs typeface="Times New Roman" pitchFamily="18" charset="0"/>
              </a:rPr>
              <a:t>   </a:t>
            </a:r>
            <a:r>
              <a:rPr lang="en-US" altLang="en-US" sz="2800" dirty="0">
                <a:solidFill>
                  <a:prstClr val="black"/>
                </a:solidFill>
                <a:latin typeface="Times New Roman" pitchFamily="18" charset="0"/>
                <a:cs typeface="Times New Roman" pitchFamily="18" charset="0"/>
              </a:rPr>
              <a:t>The degree to which a job requires a variety of different activities (how may different skills are used in a given day, week, month?).</a:t>
            </a:r>
          </a:p>
          <a:p>
            <a:pPr algn="just"/>
            <a:r>
              <a:rPr lang="en-US" sz="2800" b="1" dirty="0">
                <a:latin typeface="Times New Roman" pitchFamily="18" charset="0"/>
                <a:cs typeface="Times New Roman" pitchFamily="18" charset="0"/>
              </a:rPr>
              <a:t>Task Identity</a:t>
            </a:r>
          </a:p>
          <a:p>
            <a:pPr algn="just">
              <a:buNone/>
            </a:pPr>
            <a:r>
              <a:rPr lang="en-US" sz="2800" b="1" dirty="0">
                <a:latin typeface="Times New Roman" pitchFamily="18" charset="0"/>
                <a:cs typeface="Times New Roman" pitchFamily="18" charset="0"/>
              </a:rPr>
              <a:t>   </a:t>
            </a:r>
            <a:r>
              <a:rPr lang="en-US" altLang="en-US" sz="2800" dirty="0">
                <a:latin typeface="Times New Roman" pitchFamily="18" charset="0"/>
                <a:cs typeface="Times New Roman" pitchFamily="18" charset="0"/>
              </a:rPr>
              <a:t>The degree to which the job requires completion of a whole and identifiable piece of work (from beginning to end) .</a:t>
            </a:r>
          </a:p>
          <a:p>
            <a:pPr algn="just"/>
            <a:r>
              <a:rPr lang="en-US" sz="2800" b="1" dirty="0">
                <a:latin typeface="Times New Roman" pitchFamily="18" charset="0"/>
                <a:cs typeface="Times New Roman" pitchFamily="18" charset="0"/>
              </a:rPr>
              <a:t>Task Significance</a:t>
            </a:r>
          </a:p>
          <a:p>
            <a:pPr algn="just">
              <a:buNone/>
            </a:pPr>
            <a:r>
              <a:rPr lang="en-US" altLang="en-US" sz="2800" dirty="0">
                <a:latin typeface="Times New Roman" pitchFamily="18" charset="0"/>
                <a:cs typeface="Times New Roman" pitchFamily="18" charset="0"/>
              </a:rPr>
              <a:t>    The degree to which the job has a substantial impact on the lives or  </a:t>
            </a:r>
            <a:br>
              <a:rPr lang="en-US" altLang="en-US" sz="2800" dirty="0">
                <a:latin typeface="Times New Roman" pitchFamily="18" charset="0"/>
                <a:cs typeface="Times New Roman" pitchFamily="18" charset="0"/>
              </a:rPr>
            </a:br>
            <a:r>
              <a:rPr lang="en-US" altLang="en-US" sz="2800" dirty="0">
                <a:latin typeface="Times New Roman" pitchFamily="18" charset="0"/>
                <a:cs typeface="Times New Roman" pitchFamily="18" charset="0"/>
              </a:rPr>
              <a:t> work of other people</a:t>
            </a:r>
            <a:endParaRPr lang="en-US" sz="2800" b="1" dirty="0">
              <a:latin typeface="Times New Roman" pitchFamily="18" charset="0"/>
              <a:cs typeface="Times New Roman" pitchFamily="18" charset="0"/>
            </a:endParaRPr>
          </a:p>
          <a:p>
            <a:pPr algn="just">
              <a:buNone/>
            </a:pPr>
            <a:r>
              <a:rPr lang="en-US" sz="2800" dirty="0">
                <a:latin typeface="Times New Roman" pitchFamily="18" charset="0"/>
                <a:cs typeface="Times New Roman" pitchFamily="18" charset="0"/>
              </a:rPr>
              <a:t> </a:t>
            </a:r>
          </a:p>
          <a:p>
            <a:pPr algn="just">
              <a:buNone/>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890952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F3A29487-3BE3-174F-AFF3-E952B4B8B17F}"/>
              </a:ext>
            </a:extLst>
          </p:cNvPr>
          <p:cNvSpPr>
            <a:spLocks noGrp="1" noChangeArrowheads="1"/>
          </p:cNvSpPr>
          <p:nvPr>
            <p:ph type="title"/>
          </p:nvPr>
        </p:nvSpPr>
        <p:spPr>
          <a:xfrm>
            <a:off x="647046" y="189412"/>
            <a:ext cx="10871200" cy="990600"/>
          </a:xfrm>
        </p:spPr>
        <p:txBody>
          <a:bodyPr>
            <a:noAutofit/>
          </a:bodyPr>
          <a:lstStyle/>
          <a:p>
            <a:br>
              <a:rPr lang="en-US" altLang="en-US" sz="4000" b="1" dirty="0">
                <a:solidFill>
                  <a:schemeClr val="tx1"/>
                </a:solidFill>
                <a:latin typeface="Times New Roman" pitchFamily="18" charset="0"/>
                <a:cs typeface="Times New Roman" pitchFamily="18" charset="0"/>
              </a:rPr>
            </a:br>
            <a:r>
              <a:rPr lang="en-US" altLang="en-US" sz="4000" b="1" dirty="0">
                <a:solidFill>
                  <a:schemeClr val="tx1"/>
                </a:solidFill>
                <a:latin typeface="Times New Roman" pitchFamily="18" charset="0"/>
                <a:cs typeface="Times New Roman" pitchFamily="18" charset="0"/>
              </a:rPr>
              <a:t>                 Job Design Theory (cont’d)</a:t>
            </a:r>
            <a:br>
              <a:rPr lang="en-US" altLang="en-US" sz="4000" b="1" dirty="0">
                <a:solidFill>
                  <a:schemeClr val="tx1"/>
                </a:solidFill>
                <a:latin typeface="Times New Roman" pitchFamily="18" charset="0"/>
                <a:cs typeface="Times New Roman" pitchFamily="18" charset="0"/>
              </a:rPr>
            </a:br>
            <a:endParaRPr lang="en-US" altLang="en-US" sz="4000" b="1" dirty="0">
              <a:solidFill>
                <a:schemeClr val="tx1"/>
              </a:solidFill>
              <a:latin typeface="Times New Roman" pitchFamily="18" charset="0"/>
              <a:cs typeface="Times New Roman" pitchFamily="18" charset="0"/>
            </a:endParaRPr>
          </a:p>
        </p:txBody>
      </p:sp>
      <p:sp>
        <p:nvSpPr>
          <p:cNvPr id="18435" name="Rectangle 3">
            <a:extLst>
              <a:ext uri="{FF2B5EF4-FFF2-40B4-BE49-F238E27FC236}">
                <a16:creationId xmlns:a16="http://schemas.microsoft.com/office/drawing/2014/main" id="{91029CAD-0109-4348-A3F7-AE83645BED48}"/>
              </a:ext>
            </a:extLst>
          </p:cNvPr>
          <p:cNvSpPr>
            <a:spLocks noGrp="1" noChangeArrowheads="1"/>
          </p:cNvSpPr>
          <p:nvPr>
            <p:ph sz="quarter" idx="1"/>
          </p:nvPr>
        </p:nvSpPr>
        <p:spPr>
          <a:xfrm>
            <a:off x="339633" y="1752600"/>
            <a:ext cx="11678195" cy="2286000"/>
          </a:xfrm>
        </p:spPr>
        <p:txBody>
          <a:bodyPr>
            <a:noAutofit/>
          </a:bodyPr>
          <a:lstStyle/>
          <a:p>
            <a:pPr>
              <a:buFont typeface="Wingdings" pitchFamily="2" charset="2"/>
              <a:buChar char="q"/>
            </a:pPr>
            <a:r>
              <a:rPr lang="en-US" altLang="en-US" sz="2800" b="1" dirty="0">
                <a:latin typeface="Times New Roman" pitchFamily="18" charset="0"/>
                <a:cs typeface="Times New Roman" pitchFamily="18" charset="0"/>
              </a:rPr>
              <a:t>Autonomy</a:t>
            </a:r>
          </a:p>
          <a:p>
            <a:pPr algn="just">
              <a:buFontTx/>
              <a:buNone/>
            </a:pPr>
            <a:r>
              <a:rPr lang="en-US" altLang="en-US" sz="2800" b="1" dirty="0">
                <a:latin typeface="Times New Roman" pitchFamily="18" charset="0"/>
                <a:cs typeface="Times New Roman" pitchFamily="18" charset="0"/>
              </a:rPr>
              <a:t>	</a:t>
            </a:r>
            <a:r>
              <a:rPr lang="en-US" altLang="en-US" sz="2800" dirty="0">
                <a:latin typeface="Times New Roman" pitchFamily="18" charset="0"/>
                <a:cs typeface="Times New Roman" pitchFamily="18" charset="0"/>
              </a:rPr>
              <a:t>The degree to which the job provides substantial freedom and discretion to the individual in scheduling the work and in determining the procedures to be used in carrying it out.</a:t>
            </a:r>
          </a:p>
        </p:txBody>
      </p:sp>
      <p:sp>
        <p:nvSpPr>
          <p:cNvPr id="18437" name="Text Box 7">
            <a:extLst>
              <a:ext uri="{FF2B5EF4-FFF2-40B4-BE49-F238E27FC236}">
                <a16:creationId xmlns:a16="http://schemas.microsoft.com/office/drawing/2014/main" id="{A32693C7-31DA-904E-A736-28A597EF8BCC}"/>
              </a:ext>
            </a:extLst>
          </p:cNvPr>
          <p:cNvSpPr txBox="1">
            <a:spLocks noChangeArrowheads="1"/>
          </p:cNvSpPr>
          <p:nvPr/>
        </p:nvSpPr>
        <p:spPr bwMode="auto">
          <a:xfrm>
            <a:off x="182881" y="3948657"/>
            <a:ext cx="11834948" cy="190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320040" indent="-320040">
              <a:spcBef>
                <a:spcPts val="700"/>
              </a:spcBef>
              <a:buClr>
                <a:schemeClr val="accent2"/>
              </a:buClr>
              <a:buSzPct val="60000"/>
              <a:buFont typeface="Wingdings" pitchFamily="2" charset="2"/>
              <a:buChar char="q"/>
            </a:pPr>
            <a:r>
              <a:rPr lang="en-US" altLang="en-US" sz="2800" b="1" dirty="0">
                <a:latin typeface="Times New Roman" pitchFamily="18" charset="0"/>
                <a:cs typeface="Times New Roman" pitchFamily="18" charset="0"/>
              </a:rPr>
              <a:t>Feedback</a:t>
            </a:r>
          </a:p>
          <a:p>
            <a:pPr marL="320040" indent="-320040" algn="just">
              <a:spcBef>
                <a:spcPts val="700"/>
              </a:spcBef>
              <a:buClr>
                <a:schemeClr val="accent2"/>
              </a:buClr>
              <a:buSzPct val="60000"/>
            </a:pPr>
            <a:r>
              <a:rPr lang="en-US" altLang="en-US" sz="2800" dirty="0">
                <a:latin typeface="Times New Roman" pitchFamily="18" charset="0"/>
                <a:cs typeface="Times New Roman" pitchFamily="18" charset="0"/>
              </a:rPr>
              <a:t>    The degree to which carrying out the work activities required by a job results  </a:t>
            </a:r>
            <a:br>
              <a:rPr lang="en-US" altLang="en-US" sz="2800" dirty="0">
                <a:latin typeface="Times New Roman" pitchFamily="18" charset="0"/>
                <a:cs typeface="Times New Roman" pitchFamily="18" charset="0"/>
              </a:rPr>
            </a:br>
            <a:r>
              <a:rPr lang="en-US" altLang="en-US" sz="2800" dirty="0">
                <a:latin typeface="Times New Roman" pitchFamily="18" charset="0"/>
                <a:cs typeface="Times New Roman" pitchFamily="18" charset="0"/>
              </a:rPr>
              <a:t> in the individual obtaining direct and clear information about the effectiveness </a:t>
            </a:r>
            <a:br>
              <a:rPr lang="en-US" altLang="en-US" sz="2800" dirty="0">
                <a:latin typeface="Times New Roman" pitchFamily="18" charset="0"/>
                <a:cs typeface="Times New Roman" pitchFamily="18" charset="0"/>
              </a:rPr>
            </a:br>
            <a:r>
              <a:rPr lang="en-US" altLang="en-US" sz="2800" dirty="0">
                <a:latin typeface="Times New Roman" pitchFamily="18" charset="0"/>
                <a:cs typeface="Times New Roman" pitchFamily="18" charset="0"/>
              </a:rPr>
              <a:t> of his or her performance.</a:t>
            </a:r>
          </a:p>
        </p:txBody>
      </p:sp>
    </p:spTree>
    <p:extLst>
      <p:ext uri="{BB962C8B-B14F-4D97-AF65-F5344CB8AC3E}">
        <p14:creationId xmlns:p14="http://schemas.microsoft.com/office/powerpoint/2010/main" val="43847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B9BDFC1B-E152-6346-940D-0F6BE5A156BF}"/>
              </a:ext>
            </a:extLst>
          </p:cNvPr>
          <p:cNvSpPr>
            <a:spLocks noGrp="1" noChangeArrowheads="1"/>
          </p:cNvSpPr>
          <p:nvPr>
            <p:ph type="title"/>
          </p:nvPr>
        </p:nvSpPr>
        <p:spPr>
          <a:xfrm>
            <a:off x="816864" y="228600"/>
            <a:ext cx="10871200" cy="933994"/>
          </a:xfrm>
        </p:spPr>
        <p:txBody>
          <a:bodyPr>
            <a:normAutofit fontScale="90000"/>
          </a:bodyPr>
          <a:lstStyle/>
          <a:p>
            <a:br>
              <a:rPr lang="en-US" altLang="en-US" b="1" dirty="0">
                <a:solidFill>
                  <a:schemeClr val="tx1"/>
                </a:solidFill>
                <a:latin typeface="Times New Roman" pitchFamily="18" charset="0"/>
                <a:cs typeface="Times New Roman" pitchFamily="18" charset="0"/>
              </a:rPr>
            </a:br>
            <a:r>
              <a:rPr lang="en-US" altLang="en-US" b="1" dirty="0">
                <a:solidFill>
                  <a:schemeClr val="tx1"/>
                </a:solidFill>
                <a:latin typeface="Times New Roman" pitchFamily="18" charset="0"/>
                <a:cs typeface="Times New Roman" pitchFamily="18" charset="0"/>
              </a:rPr>
              <a:t>                    Job Characteristics Model</a:t>
            </a:r>
            <a:br>
              <a:rPr lang="en-US" dirty="0">
                <a:solidFill>
                  <a:schemeClr val="tx1"/>
                </a:solidFill>
                <a:latin typeface="Times New Roman" pitchFamily="18" charset="0"/>
                <a:cs typeface="Times New Roman" pitchFamily="18" charset="0"/>
              </a:rPr>
            </a:br>
            <a:endParaRPr lang="en-US" altLang="en-US" dirty="0">
              <a:solidFill>
                <a:schemeClr val="tx1"/>
              </a:solidFill>
              <a:latin typeface="Times New Roman" pitchFamily="18" charset="0"/>
              <a:cs typeface="Times New Roman" pitchFamily="18" charset="0"/>
            </a:endParaRPr>
          </a:p>
        </p:txBody>
      </p:sp>
      <p:sp>
        <p:nvSpPr>
          <p:cNvPr id="20483" name="Rectangle 3">
            <a:extLst>
              <a:ext uri="{FF2B5EF4-FFF2-40B4-BE49-F238E27FC236}">
                <a16:creationId xmlns:a16="http://schemas.microsoft.com/office/drawing/2014/main" id="{9357B24C-9AD7-2048-AA2E-2EE87C78D67B}"/>
              </a:ext>
            </a:extLst>
          </p:cNvPr>
          <p:cNvSpPr>
            <a:spLocks noGrp="1" noChangeArrowheads="1"/>
          </p:cNvSpPr>
          <p:nvPr>
            <p:ph sz="quarter" idx="1"/>
          </p:nvPr>
        </p:nvSpPr>
        <p:spPr>
          <a:xfrm>
            <a:off x="222069" y="1600199"/>
            <a:ext cx="11795760" cy="4905103"/>
          </a:xfrm>
        </p:spPr>
        <p:txBody>
          <a:bodyPr>
            <a:normAutofit/>
          </a:bodyPr>
          <a:lstStyle/>
          <a:p>
            <a:pPr marL="320040" lvl="1" indent="-320040" algn="just">
              <a:spcBef>
                <a:spcPts val="700"/>
              </a:spcBef>
              <a:buClr>
                <a:schemeClr val="accent2"/>
              </a:buClr>
              <a:buSzPct val="60000"/>
              <a:buFont typeface="Wingdings" pitchFamily="2" charset="2"/>
              <a:buChar char="q"/>
            </a:pPr>
            <a:r>
              <a:rPr lang="en-US" altLang="en-US" sz="2800" dirty="0">
                <a:latin typeface="Times New Roman" pitchFamily="18" charset="0"/>
                <a:cs typeface="Times New Roman" pitchFamily="18" charset="0"/>
              </a:rPr>
              <a:t>Jobs with skill variety, task identity, task significance, autonomy, and for which feedback of results is given, directly affect three psychological states of employees:</a:t>
            </a:r>
          </a:p>
          <a:p>
            <a:pPr lvl="2" eaLnBrk="1" hangingPunct="1">
              <a:spcBef>
                <a:spcPct val="50000"/>
              </a:spcBef>
              <a:buNone/>
            </a:pPr>
            <a:r>
              <a:rPr lang="en-US" altLang="en-US" sz="2800" dirty="0">
                <a:latin typeface="Times New Roman" pitchFamily="18" charset="0"/>
                <a:cs typeface="Times New Roman" pitchFamily="18" charset="0"/>
              </a:rPr>
              <a:t>1. Knowledge of results;</a:t>
            </a:r>
          </a:p>
          <a:p>
            <a:pPr lvl="2" eaLnBrk="1" hangingPunct="1">
              <a:spcBef>
                <a:spcPct val="50000"/>
              </a:spcBef>
              <a:buNone/>
            </a:pPr>
            <a:r>
              <a:rPr lang="en-US" altLang="en-US" sz="2800" dirty="0">
                <a:latin typeface="Times New Roman" pitchFamily="18" charset="0"/>
                <a:cs typeface="Times New Roman" pitchFamily="18" charset="0"/>
              </a:rPr>
              <a:t>2. Meaningfulness of work;</a:t>
            </a:r>
          </a:p>
          <a:p>
            <a:pPr lvl="2" eaLnBrk="1" hangingPunct="1">
              <a:spcBef>
                <a:spcPct val="50000"/>
              </a:spcBef>
              <a:buNone/>
            </a:pPr>
            <a:r>
              <a:rPr lang="en-US" altLang="en-US" sz="2800" dirty="0">
                <a:latin typeface="Times New Roman" pitchFamily="18" charset="0"/>
                <a:cs typeface="Times New Roman" pitchFamily="18" charset="0"/>
              </a:rPr>
              <a:t>3. Personal feelings of responsibility for results.</a:t>
            </a:r>
            <a:br>
              <a:rPr lang="en-US" altLang="en-US" sz="2800" dirty="0">
                <a:latin typeface="Times New Roman" pitchFamily="18" charset="0"/>
                <a:cs typeface="Times New Roman" pitchFamily="18" charset="0"/>
              </a:rPr>
            </a:br>
            <a:endParaRPr lang="en-US" altLang="en-US" sz="2800" dirty="0">
              <a:latin typeface="Times New Roman" pitchFamily="18" charset="0"/>
              <a:cs typeface="Times New Roman" pitchFamily="18" charset="0"/>
            </a:endParaRPr>
          </a:p>
          <a:p>
            <a:pPr marL="320040" lvl="1" indent="-320040" algn="just">
              <a:spcBef>
                <a:spcPts val="700"/>
              </a:spcBef>
              <a:buClr>
                <a:schemeClr val="accent2"/>
              </a:buClr>
              <a:buSzPct val="60000"/>
              <a:buFont typeface="Wingdings" pitchFamily="2" charset="2"/>
              <a:buChar char="q"/>
            </a:pPr>
            <a:r>
              <a:rPr lang="en-US" altLang="en-US" sz="2800" dirty="0">
                <a:latin typeface="Times New Roman" pitchFamily="18" charset="0"/>
                <a:cs typeface="Times New Roman" pitchFamily="18" charset="0"/>
              </a:rPr>
              <a:t>Increases in these psychological states result in increased motivation, performance, and job satisfaction.</a:t>
            </a:r>
          </a:p>
          <a:p>
            <a:pPr eaLnBrk="1" hangingPunct="1"/>
            <a:endParaRPr lang="en-US" altLang="en-US" sz="2800" dirty="0">
              <a:latin typeface="Times New Roman" pitchFamily="18" charset="0"/>
              <a:cs typeface="Times New Roman" pitchFamily="18" charset="0"/>
            </a:endParaRPr>
          </a:p>
        </p:txBody>
      </p:sp>
      <p:sp>
        <p:nvSpPr>
          <p:cNvPr id="20485" name="Rectangle 6">
            <a:extLst>
              <a:ext uri="{FF2B5EF4-FFF2-40B4-BE49-F238E27FC236}">
                <a16:creationId xmlns:a16="http://schemas.microsoft.com/office/drawing/2014/main" id="{C0787828-C4A2-0D41-B154-382E96AEE216}"/>
              </a:ext>
            </a:extLst>
          </p:cNvPr>
          <p:cNvSpPr>
            <a:spLocks noChangeArrowheads="1"/>
          </p:cNvSpPr>
          <p:nvPr/>
        </p:nvSpPr>
        <p:spPr bwMode="auto">
          <a:xfrm>
            <a:off x="2209800" y="1524000"/>
            <a:ext cx="7848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Char char="•"/>
            </a:pPr>
            <a:endParaRPr lang="en-US" altLang="en-US" sz="3200"/>
          </a:p>
        </p:txBody>
      </p:sp>
    </p:spTree>
    <p:extLst>
      <p:ext uri="{BB962C8B-B14F-4D97-AF65-F5344CB8AC3E}">
        <p14:creationId xmlns:p14="http://schemas.microsoft.com/office/powerpoint/2010/main" val="23694892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4000" b="1" dirty="0">
                <a:solidFill>
                  <a:prstClr val="black"/>
                </a:solidFill>
                <a:latin typeface="Times New Roman" pitchFamily="18" charset="0"/>
                <a:cs typeface="Times New Roman" pitchFamily="18" charset="0"/>
              </a:rPr>
              <a:t>Motivation by Job Design: The JCM (cont’d)</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70263" y="1600200"/>
            <a:ext cx="11217801" cy="4735286"/>
          </a:xfrm>
        </p:spPr>
        <p:txBody>
          <a:bodyPr/>
          <a:lstStyle/>
          <a:p>
            <a:pPr lvl="1" algn="just">
              <a:buNone/>
              <a:defRPr/>
            </a:pPr>
            <a:r>
              <a:rPr lang="en-US" sz="2800" dirty="0">
                <a:latin typeface="Times New Roman" pitchFamily="18" charset="0"/>
                <a:cs typeface="Times New Roman" pitchFamily="18" charset="0"/>
              </a:rPr>
              <a:t>The way elements in a job are organized (job design) impacts motivation, </a:t>
            </a:r>
          </a:p>
          <a:p>
            <a:pPr lvl="1" algn="just">
              <a:buNone/>
              <a:defRPr/>
            </a:pPr>
            <a:r>
              <a:rPr lang="en-US" sz="2800" dirty="0">
                <a:latin typeface="Times New Roman" pitchFamily="18" charset="0"/>
                <a:cs typeface="Times New Roman" pitchFamily="18" charset="0"/>
              </a:rPr>
              <a:t>satisfaction and performance.</a:t>
            </a:r>
          </a:p>
          <a:p>
            <a:pPr lvl="1" algn="just">
              <a:buNone/>
              <a:defRPr/>
            </a:pPr>
            <a:endParaRPr lang="en-US" sz="2800" dirty="0">
              <a:latin typeface="Times New Roman" pitchFamily="18" charset="0"/>
              <a:cs typeface="Times New Roman" pitchFamily="18" charset="0"/>
            </a:endParaRPr>
          </a:p>
          <a:p>
            <a:pPr algn="just">
              <a:buFont typeface="Wingdings" pitchFamily="2" charset="2"/>
              <a:buChar char="q"/>
              <a:defRPr/>
            </a:pPr>
            <a:r>
              <a:rPr lang="en-US" sz="2800" dirty="0">
                <a:latin typeface="Times New Roman" pitchFamily="18" charset="0"/>
                <a:cs typeface="Times New Roman" pitchFamily="18" charset="0"/>
              </a:rPr>
              <a:t>Job Rotation - The periodic shifting of a worker from one task to another.</a:t>
            </a:r>
          </a:p>
          <a:p>
            <a:pPr algn="just">
              <a:buNone/>
              <a:defRPr/>
            </a:pPr>
            <a:endParaRPr lang="en-US" sz="2800" dirty="0">
              <a:latin typeface="Times New Roman" pitchFamily="18" charset="0"/>
              <a:cs typeface="Times New Roman" pitchFamily="18" charset="0"/>
            </a:endParaRPr>
          </a:p>
          <a:p>
            <a:pPr algn="just">
              <a:buFont typeface="Wingdings" pitchFamily="2" charset="2"/>
              <a:buChar char="q"/>
              <a:defRPr/>
            </a:pPr>
            <a:r>
              <a:rPr lang="en-US" sz="2800" dirty="0">
                <a:latin typeface="Times New Roman" pitchFamily="18" charset="0"/>
                <a:cs typeface="Times New Roman" pitchFamily="18" charset="0"/>
              </a:rPr>
              <a:t>Job Enlargement - The horizontal expansion of jobs.</a:t>
            </a:r>
          </a:p>
          <a:p>
            <a:pPr algn="just">
              <a:buFont typeface="Wingdings" pitchFamily="2" charset="2"/>
              <a:buChar char="q"/>
              <a:defRPr/>
            </a:pPr>
            <a:endParaRPr lang="en-US" sz="2800" dirty="0">
              <a:latin typeface="Times New Roman" pitchFamily="18" charset="0"/>
              <a:cs typeface="Times New Roman" pitchFamily="18" charset="0"/>
            </a:endParaRPr>
          </a:p>
          <a:p>
            <a:pPr algn="just">
              <a:buFont typeface="Wingdings" pitchFamily="2" charset="2"/>
              <a:buChar char="q"/>
              <a:defRPr/>
            </a:pPr>
            <a:r>
              <a:rPr lang="en-US" sz="2800" dirty="0">
                <a:latin typeface="Times New Roman" pitchFamily="18" charset="0"/>
                <a:cs typeface="Times New Roman" pitchFamily="18" charset="0"/>
              </a:rPr>
              <a:t>Job Enrichment - The vertical expansion of jobs.</a:t>
            </a:r>
          </a:p>
          <a:p>
            <a:pPr lvl="1" algn="just">
              <a:buFont typeface="Arial" charset="0"/>
              <a:buChar char="–"/>
              <a:defRPr/>
            </a:pPr>
            <a:endParaRPr lang="en-US" sz="2800" dirty="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9445722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2136775" y="228600"/>
            <a:ext cx="8153400" cy="990600"/>
          </a:xfrm>
        </p:spPr>
        <p:txBody>
          <a:bodyPr>
            <a:normAutofit/>
          </a:bodyPr>
          <a:lstStyle/>
          <a:p>
            <a:pPr eaLnBrk="1" hangingPunct="1"/>
            <a:r>
              <a:rPr lang="en-US" sz="4000" b="1" dirty="0">
                <a:solidFill>
                  <a:schemeClr val="tx1"/>
                </a:solidFill>
                <a:latin typeface="Times New Roman" pitchFamily="18" charset="0"/>
                <a:cs typeface="Times New Roman" pitchFamily="18" charset="0"/>
              </a:rPr>
              <a:t>                 Keep in Mind…</a:t>
            </a:r>
          </a:p>
        </p:txBody>
      </p:sp>
      <p:sp>
        <p:nvSpPr>
          <p:cNvPr id="3" name="Content Placeholder 2"/>
          <p:cNvSpPr>
            <a:spLocks noGrp="1"/>
          </p:cNvSpPr>
          <p:nvPr>
            <p:ph sz="quarter" idx="1"/>
          </p:nvPr>
        </p:nvSpPr>
        <p:spPr>
          <a:xfrm>
            <a:off x="156755" y="1789611"/>
            <a:ext cx="11795760" cy="4460966"/>
          </a:xfrm>
        </p:spPr>
        <p:txBody>
          <a:bodyPr>
            <a:normAutofit/>
          </a:bodyPr>
          <a:lstStyle/>
          <a:p>
            <a:pPr marL="320040" indent="-320040" algn="just">
              <a:spcAft>
                <a:spcPts val="1800"/>
              </a:spcAft>
              <a:buFont typeface="Wingdings"/>
              <a:buChar char=""/>
              <a:defRPr/>
            </a:pPr>
            <a:r>
              <a:rPr lang="en-US" sz="2800" dirty="0">
                <a:latin typeface="Times New Roman" pitchFamily="18" charset="0"/>
                <a:cs typeface="Times New Roman" pitchFamily="18" charset="0"/>
              </a:rPr>
              <a:t>Make goals specific and difficult;</a:t>
            </a:r>
          </a:p>
          <a:p>
            <a:pPr marL="320040" indent="-320040" algn="just">
              <a:spcAft>
                <a:spcPts val="1800"/>
              </a:spcAft>
              <a:buFont typeface="Wingdings"/>
              <a:buChar char=""/>
              <a:defRPr/>
            </a:pPr>
            <a:r>
              <a:rPr lang="en-US" sz="2800" dirty="0">
                <a:latin typeface="Times New Roman" pitchFamily="18" charset="0"/>
                <a:cs typeface="Times New Roman" pitchFamily="18" charset="0"/>
              </a:rPr>
              <a:t>Motivation can be increased by raising employee confidence in their own abilities (self-efficacy);</a:t>
            </a:r>
          </a:p>
          <a:p>
            <a:pPr marL="320040" indent="-320040" algn="just">
              <a:spcAft>
                <a:spcPts val="1800"/>
              </a:spcAft>
              <a:buFont typeface="Wingdings"/>
              <a:buChar char=""/>
              <a:defRPr/>
            </a:pPr>
            <a:r>
              <a:rPr lang="en-US" sz="2800" dirty="0">
                <a:latin typeface="Times New Roman" pitchFamily="18" charset="0"/>
                <a:cs typeface="Times New Roman" pitchFamily="18" charset="0"/>
              </a:rPr>
              <a:t>Openly share information on allocation decisions, especially when the outcome is likely to be viewed negatively.</a:t>
            </a:r>
          </a:p>
        </p:txBody>
      </p:sp>
    </p:spTree>
    <p:extLst>
      <p:ext uri="{BB962C8B-B14F-4D97-AF65-F5344CB8AC3E}">
        <p14:creationId xmlns:p14="http://schemas.microsoft.com/office/powerpoint/2010/main" val="40015974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C564B9F6-1408-9E43-8458-F702A96D7FC2}"/>
              </a:ext>
            </a:extLst>
          </p:cNvPr>
          <p:cNvSpPr>
            <a:spLocks noGrp="1" noChangeArrowheads="1"/>
          </p:cNvSpPr>
          <p:nvPr>
            <p:ph type="title"/>
          </p:nvPr>
        </p:nvSpPr>
        <p:spPr>
          <a:xfrm>
            <a:off x="738486" y="163285"/>
            <a:ext cx="10871200" cy="990600"/>
          </a:xfrm>
        </p:spPr>
        <p:txBody>
          <a:bodyPr>
            <a:noAutofit/>
          </a:bodyPr>
          <a:lstStyle/>
          <a:p>
            <a:br>
              <a:rPr lang="en-US" altLang="en-US" sz="4000" b="1" dirty="0">
                <a:solidFill>
                  <a:schemeClr val="tx1"/>
                </a:solidFill>
                <a:latin typeface="Times New Roman" pitchFamily="18" charset="0"/>
                <a:cs typeface="Times New Roman" pitchFamily="18" charset="0"/>
              </a:rPr>
            </a:br>
            <a:r>
              <a:rPr lang="en-US" altLang="en-US" sz="4000" b="1" dirty="0">
                <a:solidFill>
                  <a:schemeClr val="tx1"/>
                </a:solidFill>
                <a:latin typeface="Times New Roman" pitchFamily="18" charset="0"/>
                <a:cs typeface="Times New Roman" pitchFamily="18" charset="0"/>
              </a:rPr>
              <a:t>                    Implications for Managers</a:t>
            </a:r>
            <a:br>
              <a:rPr lang="en-US" altLang="en-US" sz="4000" b="1" dirty="0">
                <a:solidFill>
                  <a:schemeClr val="tx1"/>
                </a:solidFill>
                <a:latin typeface="Times New Roman" pitchFamily="18" charset="0"/>
                <a:cs typeface="Times New Roman" pitchFamily="18" charset="0"/>
              </a:rPr>
            </a:br>
            <a:endParaRPr lang="en-US" altLang="en-US" sz="4000" b="1" dirty="0">
              <a:solidFill>
                <a:schemeClr val="tx1"/>
              </a:solidFill>
              <a:latin typeface="Times New Roman" pitchFamily="18" charset="0"/>
              <a:cs typeface="Times New Roman" pitchFamily="18" charset="0"/>
            </a:endParaRPr>
          </a:p>
        </p:txBody>
      </p:sp>
      <p:sp>
        <p:nvSpPr>
          <p:cNvPr id="28675" name="Rectangle 3">
            <a:extLst>
              <a:ext uri="{FF2B5EF4-FFF2-40B4-BE49-F238E27FC236}">
                <a16:creationId xmlns:a16="http://schemas.microsoft.com/office/drawing/2014/main" id="{1E90B7DE-5C26-AD4B-9618-D4B135CCD980}"/>
              </a:ext>
            </a:extLst>
          </p:cNvPr>
          <p:cNvSpPr>
            <a:spLocks noGrp="1" noChangeArrowheads="1"/>
          </p:cNvSpPr>
          <p:nvPr>
            <p:ph sz="quarter" idx="1"/>
          </p:nvPr>
        </p:nvSpPr>
        <p:spPr/>
        <p:txBody>
          <a:bodyPr>
            <a:normAutofit/>
          </a:bodyPr>
          <a:lstStyle/>
          <a:p>
            <a:pPr algn="just" eaLnBrk="1" hangingPunct="1">
              <a:spcBef>
                <a:spcPct val="50000"/>
              </a:spcBef>
            </a:pPr>
            <a:r>
              <a:rPr lang="en-US" altLang="en-US" sz="2800" b="1" dirty="0">
                <a:latin typeface="Times New Roman" pitchFamily="18" charset="0"/>
                <a:cs typeface="Times New Roman" pitchFamily="18" charset="0"/>
              </a:rPr>
              <a:t>In Order to Motivate Employees</a:t>
            </a:r>
          </a:p>
          <a:p>
            <a:pPr lvl="1" algn="just" eaLnBrk="1" hangingPunct="1">
              <a:spcBef>
                <a:spcPct val="50000"/>
              </a:spcBef>
              <a:buNone/>
            </a:pPr>
            <a:r>
              <a:rPr lang="en-US" altLang="en-US" sz="2800" dirty="0">
                <a:latin typeface="Times New Roman" pitchFamily="18" charset="0"/>
                <a:cs typeface="Times New Roman" pitchFamily="18" charset="0"/>
              </a:rPr>
              <a:t>1. Recognize individual differences;</a:t>
            </a:r>
          </a:p>
          <a:p>
            <a:pPr lvl="1" algn="just" eaLnBrk="1" hangingPunct="1">
              <a:spcBef>
                <a:spcPct val="50000"/>
              </a:spcBef>
              <a:buNone/>
            </a:pPr>
            <a:r>
              <a:rPr lang="en-US" altLang="en-US" sz="2800" dirty="0">
                <a:latin typeface="Times New Roman" pitchFamily="18" charset="0"/>
                <a:cs typeface="Times New Roman" pitchFamily="18" charset="0"/>
              </a:rPr>
              <a:t>2. Use goals and feedback;</a:t>
            </a:r>
          </a:p>
          <a:p>
            <a:pPr lvl="1" algn="just" eaLnBrk="1" hangingPunct="1">
              <a:spcBef>
                <a:spcPct val="50000"/>
              </a:spcBef>
              <a:buNone/>
            </a:pPr>
            <a:r>
              <a:rPr lang="en-US" altLang="en-US" sz="2800" dirty="0">
                <a:latin typeface="Times New Roman" pitchFamily="18" charset="0"/>
                <a:cs typeface="Times New Roman" pitchFamily="18" charset="0"/>
              </a:rPr>
              <a:t>3. Allow employees to participate in decisions that affect them;</a:t>
            </a:r>
          </a:p>
          <a:p>
            <a:pPr lvl="1" algn="just" eaLnBrk="1" hangingPunct="1">
              <a:spcBef>
                <a:spcPct val="50000"/>
              </a:spcBef>
              <a:buNone/>
            </a:pPr>
            <a:r>
              <a:rPr lang="en-US" altLang="en-US" sz="2800" dirty="0">
                <a:latin typeface="Times New Roman" pitchFamily="18" charset="0"/>
                <a:cs typeface="Times New Roman" pitchFamily="18" charset="0"/>
              </a:rPr>
              <a:t>4. Link rewards to performance;</a:t>
            </a:r>
          </a:p>
          <a:p>
            <a:pPr lvl="1" algn="just" eaLnBrk="1" hangingPunct="1">
              <a:spcBef>
                <a:spcPct val="50000"/>
              </a:spcBef>
              <a:buNone/>
            </a:pPr>
            <a:r>
              <a:rPr lang="en-US" altLang="en-US" sz="2800" dirty="0">
                <a:latin typeface="Times New Roman" pitchFamily="18" charset="0"/>
                <a:cs typeface="Times New Roman" pitchFamily="18" charset="0"/>
              </a:rPr>
              <a:t>5. Check the system for equity.</a:t>
            </a:r>
          </a:p>
          <a:p>
            <a:pPr algn="just" eaLnBrk="1" hangingPunct="1"/>
            <a:endParaRPr lang="en-US" alt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141130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CDB24A83-66AF-0C4C-9AD5-53C5AD05555D}"/>
              </a:ext>
            </a:extLst>
          </p:cNvPr>
          <p:cNvSpPr>
            <a:spLocks noGrp="1"/>
          </p:cNvSpPr>
          <p:nvPr>
            <p:ph type="title"/>
          </p:nvPr>
        </p:nvSpPr>
        <p:spPr/>
        <p:txBody>
          <a:bodyPr>
            <a:normAutofit/>
          </a:bodyPr>
          <a:lstStyle/>
          <a:p>
            <a:pPr algn="just"/>
            <a:r>
              <a:rPr lang="en-US" altLang="en-US" sz="4000" b="1" dirty="0">
                <a:solidFill>
                  <a:schemeClr val="tx1"/>
                </a:solidFill>
                <a:latin typeface="Times New Roman" pitchFamily="18" charset="0"/>
                <a:cs typeface="Times New Roman" pitchFamily="18" charset="0"/>
              </a:rPr>
              <a:t>             Motivation is Not the Whole Story</a:t>
            </a:r>
          </a:p>
        </p:txBody>
      </p:sp>
      <p:sp>
        <p:nvSpPr>
          <p:cNvPr id="12291" name="Content Placeholder 2">
            <a:extLst>
              <a:ext uri="{FF2B5EF4-FFF2-40B4-BE49-F238E27FC236}">
                <a16:creationId xmlns:a16="http://schemas.microsoft.com/office/drawing/2014/main" id="{DD9F50B5-4E9A-5D42-A56E-61C5F66D8818}"/>
              </a:ext>
            </a:extLst>
          </p:cNvPr>
          <p:cNvSpPr>
            <a:spLocks noGrp="1"/>
          </p:cNvSpPr>
          <p:nvPr>
            <p:ph sz="quarter" idx="1"/>
          </p:nvPr>
        </p:nvSpPr>
        <p:spPr>
          <a:xfrm>
            <a:off x="842990" y="1952898"/>
            <a:ext cx="10871200" cy="4495800"/>
          </a:xfrm>
        </p:spPr>
        <p:txBody>
          <a:bodyPr>
            <a:normAutofit/>
          </a:bodyPr>
          <a:lstStyle/>
          <a:p>
            <a:pPr algn="just"/>
            <a:r>
              <a:rPr lang="pt-BR" altLang="en-US" sz="2800" b="1" dirty="0">
                <a:latin typeface="Times New Roman" pitchFamily="18" charset="0"/>
                <a:cs typeface="Times New Roman" pitchFamily="18" charset="0"/>
              </a:rPr>
              <a:t>P = </a:t>
            </a:r>
            <a:r>
              <a:rPr lang="pt-BR" altLang="en-US" sz="2800" b="1" i="1" dirty="0">
                <a:latin typeface="Times New Roman" pitchFamily="18" charset="0"/>
                <a:cs typeface="Times New Roman" pitchFamily="18" charset="0"/>
              </a:rPr>
              <a:t>f</a:t>
            </a:r>
            <a:r>
              <a:rPr lang="pt-BR" altLang="en-US" sz="2800" b="1" dirty="0">
                <a:latin typeface="Times New Roman" pitchFamily="18" charset="0"/>
                <a:cs typeface="Times New Roman" pitchFamily="18" charset="0"/>
              </a:rPr>
              <a:t>(A x M x O)</a:t>
            </a:r>
          </a:p>
          <a:p>
            <a:pPr lvl="1" algn="just">
              <a:buNone/>
            </a:pPr>
            <a:r>
              <a:rPr lang="en-US" altLang="en-US" sz="2800" dirty="0">
                <a:latin typeface="Times New Roman" pitchFamily="18" charset="0"/>
                <a:cs typeface="Times New Roman" pitchFamily="18" charset="0"/>
              </a:rPr>
              <a:t>  Performance is the result of the interaction of:</a:t>
            </a:r>
          </a:p>
          <a:p>
            <a:pPr lvl="2" algn="just">
              <a:buNone/>
            </a:pPr>
            <a:r>
              <a:rPr lang="en-US" altLang="en-US" sz="2800" dirty="0">
                <a:latin typeface="Times New Roman" pitchFamily="18" charset="0"/>
                <a:cs typeface="Times New Roman" pitchFamily="18" charset="0"/>
              </a:rPr>
              <a:t>1.  Ability (A);</a:t>
            </a:r>
          </a:p>
          <a:p>
            <a:pPr lvl="2" algn="just">
              <a:buNone/>
            </a:pPr>
            <a:r>
              <a:rPr lang="en-US" altLang="en-US" sz="2800" dirty="0">
                <a:latin typeface="Times New Roman" pitchFamily="18" charset="0"/>
                <a:cs typeface="Times New Roman" pitchFamily="18" charset="0"/>
              </a:rPr>
              <a:t>2.  Motivation (M) and;</a:t>
            </a:r>
          </a:p>
          <a:p>
            <a:pPr lvl="2" algn="just">
              <a:buNone/>
            </a:pPr>
            <a:r>
              <a:rPr lang="en-US" altLang="en-US" sz="2800" dirty="0">
                <a:latin typeface="Times New Roman" pitchFamily="18" charset="0"/>
                <a:cs typeface="Times New Roman" pitchFamily="18" charset="0"/>
              </a:rPr>
              <a:t>3.  Opportunity to Perform (O).</a:t>
            </a:r>
          </a:p>
        </p:txBody>
      </p:sp>
    </p:spTree>
    <p:extLst>
      <p:ext uri="{BB962C8B-B14F-4D97-AF65-F5344CB8AC3E}">
        <p14:creationId xmlns:p14="http://schemas.microsoft.com/office/powerpoint/2010/main" val="3796949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2877E-35DE-E743-AE8C-AF3A1970E10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4E92B7C-1532-994D-9781-A34FE20F92BE}"/>
              </a:ext>
            </a:extLst>
          </p:cNvPr>
          <p:cNvSpPr>
            <a:spLocks noGrp="1"/>
          </p:cNvSpPr>
          <p:nvPr>
            <p:ph sz="quarter" idx="1"/>
          </p:nvPr>
        </p:nvSpPr>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sz="6000" dirty="0"/>
              <a:t>Thank you!</a:t>
            </a:r>
          </a:p>
        </p:txBody>
      </p:sp>
    </p:spTree>
    <p:extLst>
      <p:ext uri="{BB962C8B-B14F-4D97-AF65-F5344CB8AC3E}">
        <p14:creationId xmlns:p14="http://schemas.microsoft.com/office/powerpoint/2010/main" val="31632799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A0695B82-F348-8247-A8F8-125CFB09395E}"/>
              </a:ext>
            </a:extLst>
          </p:cNvPr>
          <p:cNvSpPr>
            <a:spLocks noGrp="1" noChangeArrowheads="1"/>
          </p:cNvSpPr>
          <p:nvPr>
            <p:ph type="title"/>
          </p:nvPr>
        </p:nvSpPr>
        <p:spPr>
          <a:xfrm>
            <a:off x="0" y="166255"/>
            <a:ext cx="12192000" cy="970214"/>
          </a:xfrm>
        </p:spPr>
        <p:txBody>
          <a:bodyPr>
            <a:noAutofit/>
          </a:bodyPr>
          <a:lstStyle/>
          <a:p>
            <a:br>
              <a:rPr lang="en-US" altLang="en-US" sz="4000" b="1" dirty="0">
                <a:solidFill>
                  <a:schemeClr val="tx1"/>
                </a:solidFill>
                <a:latin typeface="Times New Roman" pitchFamily="18" charset="0"/>
                <a:cs typeface="Times New Roman" pitchFamily="18" charset="0"/>
              </a:rPr>
            </a:br>
            <a:r>
              <a:rPr lang="en-US" altLang="en-US" sz="4000" b="1" dirty="0">
                <a:solidFill>
                  <a:schemeClr val="tx1"/>
                </a:solidFill>
                <a:latin typeface="Times New Roman" pitchFamily="18" charset="0"/>
                <a:cs typeface="Times New Roman" pitchFamily="18" charset="0"/>
              </a:rPr>
              <a:t>Motivation Practices Resulting from Motivation Theories </a:t>
            </a:r>
            <a:br>
              <a:rPr lang="en-US" altLang="en-US" sz="4000" b="1" dirty="0">
                <a:solidFill>
                  <a:schemeClr val="tx1"/>
                </a:solidFill>
                <a:latin typeface="Times New Roman" pitchFamily="18" charset="0"/>
                <a:cs typeface="Times New Roman" pitchFamily="18" charset="0"/>
              </a:rPr>
            </a:br>
            <a:endParaRPr lang="en-US" altLang="en-US" sz="4000" b="1" dirty="0">
              <a:solidFill>
                <a:schemeClr val="tx1"/>
              </a:solidFill>
              <a:latin typeface="Times New Roman" pitchFamily="18" charset="0"/>
              <a:cs typeface="Times New Roman" pitchFamily="18" charset="0"/>
            </a:endParaRPr>
          </a:p>
        </p:txBody>
      </p:sp>
      <p:graphicFrame>
        <p:nvGraphicFramePr>
          <p:cNvPr id="26685" name="Group 61">
            <a:extLst>
              <a:ext uri="{FF2B5EF4-FFF2-40B4-BE49-F238E27FC236}">
                <a16:creationId xmlns:a16="http://schemas.microsoft.com/office/drawing/2014/main" id="{1F3B9018-D585-DB44-978B-285EF9FC5099}"/>
              </a:ext>
            </a:extLst>
          </p:cNvPr>
          <p:cNvGraphicFramePr>
            <a:graphicFrameLocks noGrp="1"/>
          </p:cNvGraphicFramePr>
          <p:nvPr>
            <p:ph type="tbl" idx="1"/>
          </p:nvPr>
        </p:nvGraphicFramePr>
        <p:xfrm>
          <a:off x="0" y="1528353"/>
          <a:ext cx="12192000" cy="5385358"/>
        </p:xfrm>
        <a:graphic>
          <a:graphicData uri="http://schemas.openxmlformats.org/drawingml/2006/table">
            <a:tbl>
              <a:tblPr/>
              <a:tblGrid>
                <a:gridCol w="2403566">
                  <a:extLst>
                    <a:ext uri="{9D8B030D-6E8A-4147-A177-3AD203B41FA5}">
                      <a16:colId xmlns:a16="http://schemas.microsoft.com/office/drawing/2014/main" val="20000"/>
                    </a:ext>
                  </a:extLst>
                </a:gridCol>
                <a:gridCol w="1554480">
                  <a:extLst>
                    <a:ext uri="{9D8B030D-6E8A-4147-A177-3AD203B41FA5}">
                      <a16:colId xmlns:a16="http://schemas.microsoft.com/office/drawing/2014/main" val="20001"/>
                    </a:ext>
                  </a:extLst>
                </a:gridCol>
                <a:gridCol w="1894114">
                  <a:extLst>
                    <a:ext uri="{9D8B030D-6E8A-4147-A177-3AD203B41FA5}">
                      <a16:colId xmlns:a16="http://schemas.microsoft.com/office/drawing/2014/main" val="20002"/>
                    </a:ext>
                  </a:extLst>
                </a:gridCol>
                <a:gridCol w="1750423">
                  <a:extLst>
                    <a:ext uri="{9D8B030D-6E8A-4147-A177-3AD203B41FA5}">
                      <a16:colId xmlns:a16="http://schemas.microsoft.com/office/drawing/2014/main" val="20003"/>
                    </a:ext>
                  </a:extLst>
                </a:gridCol>
                <a:gridCol w="2246811">
                  <a:extLst>
                    <a:ext uri="{9D8B030D-6E8A-4147-A177-3AD203B41FA5}">
                      <a16:colId xmlns:a16="http://schemas.microsoft.com/office/drawing/2014/main" val="20004"/>
                    </a:ext>
                  </a:extLst>
                </a:gridCol>
                <a:gridCol w="2342606">
                  <a:extLst>
                    <a:ext uri="{9D8B030D-6E8A-4147-A177-3AD203B41FA5}">
                      <a16:colId xmlns:a16="http://schemas.microsoft.com/office/drawing/2014/main" val="20005"/>
                    </a:ext>
                  </a:extLst>
                </a:gridCol>
              </a:tblGrid>
              <a:tr h="13170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cs typeface="Times New Roman" pitchFamily="18" charset="0"/>
                        </a:rPr>
                        <a:t>Motivation Theories</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8" charset="0"/>
                          <a:cs typeface="Times New Roman" pitchFamily="18" charset="0"/>
                        </a:rPr>
                        <a:t>Find Meaningful Individual Rewards</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cs typeface="Times New Roman" pitchFamily="18" charset="0"/>
                        </a:rPr>
                        <a:t>Tie Rewards to Performance</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cs typeface="Times New Roman" pitchFamily="18" charset="0"/>
                        </a:rPr>
                        <a:t>Redesign Jobs</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cs typeface="Times New Roman" pitchFamily="18" charset="0"/>
                        </a:rPr>
                        <a:t>Provide Feedback</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cs typeface="Times New Roman" pitchFamily="18" charset="0"/>
                        </a:rPr>
                        <a:t>Clarify Expectations &amp; Goals</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3331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Need Hierarchies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Maslow</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ERG</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044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McClelland’s Needs</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044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Herzberg’s Two Factor Theory</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72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Expectancy Theory</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8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Equity-Theory</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453160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Median</Template>
  <TotalTime>3963</TotalTime>
  <Words>3095</Words>
  <Application>Microsoft Macintosh PowerPoint</Application>
  <PresentationFormat>Widescreen</PresentationFormat>
  <Paragraphs>323</Paragraphs>
  <Slides>36</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Calibri</vt:lpstr>
      <vt:lpstr>Tahoma</vt:lpstr>
      <vt:lpstr>Times New Roman</vt:lpstr>
      <vt:lpstr>Tw Cen MT</vt:lpstr>
      <vt:lpstr>Wingdings</vt:lpstr>
      <vt:lpstr>Wingdings 2</vt:lpstr>
      <vt:lpstr>Median</vt:lpstr>
      <vt:lpstr>Advanced Leadership and Change Management   Session-3&amp;4  Motivation</vt:lpstr>
      <vt:lpstr>                        What is Motivation</vt:lpstr>
      <vt:lpstr>       Current Challenges of Motivating Employees</vt:lpstr>
      <vt:lpstr>                  Classification of Theories</vt:lpstr>
      <vt:lpstr>     Early Theories of Motivation</vt:lpstr>
      <vt:lpstr>          Maslow’s Hierarchy of Needs Theory</vt:lpstr>
      <vt:lpstr>                  Douglas McGregor’s X &amp; Y</vt:lpstr>
      <vt:lpstr>                       Herzberg’s Two-Factor Theory </vt:lpstr>
      <vt:lpstr>               Herzberg’s Two-Factor Theory</vt:lpstr>
      <vt:lpstr>   McClelland's Theory of Needs </vt:lpstr>
      <vt:lpstr>    McClelland's High Achievers</vt:lpstr>
      <vt:lpstr>Contemporary Theories of Motivation</vt:lpstr>
      <vt:lpstr>        Self-Determination Theory</vt:lpstr>
      <vt:lpstr>             Goal-Setting Theory</vt:lpstr>
      <vt:lpstr>          Effective Goal Setting</vt:lpstr>
      <vt:lpstr>   Self-Efficacy or Social Cognitive/Learning Theory</vt:lpstr>
      <vt:lpstr>                         Reinforcement Theory</vt:lpstr>
      <vt:lpstr>PowerPoint Presentation</vt:lpstr>
      <vt:lpstr>Equity Theory / Organizational Justice</vt:lpstr>
      <vt:lpstr>              Equity Theory: Forms of Justice</vt:lpstr>
      <vt:lpstr>   Choices For Dealing With Inequity </vt:lpstr>
      <vt:lpstr>Expectancy Theory by Victor Vroom</vt:lpstr>
      <vt:lpstr>     Expectancy Theory by Victor Vroom (Cont’d)</vt:lpstr>
      <vt:lpstr>         Expectancy Theory of Motivation</vt:lpstr>
      <vt:lpstr>                    Expectancy theory (cont’d)</vt:lpstr>
      <vt:lpstr>PowerPoint Presentation</vt:lpstr>
      <vt:lpstr>         Motivation by Job Design: The JCM</vt:lpstr>
      <vt:lpstr>                 Job Design Theory (cont’d) </vt:lpstr>
      <vt:lpstr>                  Job Design Theory (cont’d) </vt:lpstr>
      <vt:lpstr>                     Job Characteristics Model </vt:lpstr>
      <vt:lpstr>Motivation by Job Design: The JCM (cont’d)</vt:lpstr>
      <vt:lpstr>                 Keep in Mind…</vt:lpstr>
      <vt:lpstr>                     Implications for Managers </vt:lpstr>
      <vt:lpstr>             Motivation is Not the Whole Story</vt:lpstr>
      <vt:lpstr>PowerPoint Presentation</vt:lpstr>
      <vt:lpstr> Motivation Practices Resulting from Motivation Theories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Motivation Concepts</dc:title>
  <dc:creator>Anupama Sharma</dc:creator>
  <cp:lastModifiedBy>Anupama Sharma</cp:lastModifiedBy>
  <cp:revision>233</cp:revision>
  <dcterms:created xsi:type="dcterms:W3CDTF">2018-08-24T03:00:53Z</dcterms:created>
  <dcterms:modified xsi:type="dcterms:W3CDTF">2024-04-08T08:26:46Z</dcterms:modified>
</cp:coreProperties>
</file>