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 id="2147483708" r:id="rId3"/>
    <p:sldMasterId id="2147483720" r:id="rId4"/>
  </p:sldMasterIdLst>
  <p:notesMasterIdLst>
    <p:notesMasterId r:id="rId70"/>
  </p:notesMasterIdLst>
  <p:sldIdLst>
    <p:sldId id="294" r:id="rId5"/>
    <p:sldId id="386" r:id="rId6"/>
    <p:sldId id="387" r:id="rId7"/>
    <p:sldId id="297" r:id="rId8"/>
    <p:sldId id="359" r:id="rId9"/>
    <p:sldId id="389" r:id="rId10"/>
    <p:sldId id="390" r:id="rId11"/>
    <p:sldId id="391" r:id="rId12"/>
    <p:sldId id="392" r:id="rId13"/>
    <p:sldId id="393" r:id="rId14"/>
    <p:sldId id="394" r:id="rId15"/>
    <p:sldId id="395" r:id="rId16"/>
    <p:sldId id="396" r:id="rId17"/>
    <p:sldId id="360" r:id="rId18"/>
    <p:sldId id="361" r:id="rId19"/>
    <p:sldId id="300" r:id="rId20"/>
    <p:sldId id="301" r:id="rId21"/>
    <p:sldId id="302" r:id="rId22"/>
    <p:sldId id="362" r:id="rId23"/>
    <p:sldId id="303" r:id="rId24"/>
    <p:sldId id="363" r:id="rId25"/>
    <p:sldId id="304" r:id="rId26"/>
    <p:sldId id="305" r:id="rId27"/>
    <p:sldId id="306" r:id="rId28"/>
    <p:sldId id="364" r:id="rId29"/>
    <p:sldId id="388" r:id="rId30"/>
    <p:sldId id="296" r:id="rId31"/>
    <p:sldId id="397" r:id="rId32"/>
    <p:sldId id="398" r:id="rId33"/>
    <p:sldId id="399" r:id="rId34"/>
    <p:sldId id="400" r:id="rId35"/>
    <p:sldId id="401" r:id="rId36"/>
    <p:sldId id="402" r:id="rId37"/>
    <p:sldId id="403" r:id="rId38"/>
    <p:sldId id="329" r:id="rId39"/>
    <p:sldId id="330" r:id="rId40"/>
    <p:sldId id="331" r:id="rId41"/>
    <p:sldId id="332" r:id="rId42"/>
    <p:sldId id="333" r:id="rId43"/>
    <p:sldId id="334" r:id="rId44"/>
    <p:sldId id="335" r:id="rId45"/>
    <p:sldId id="336" r:id="rId46"/>
    <p:sldId id="337" r:id="rId47"/>
    <p:sldId id="338" r:id="rId48"/>
    <p:sldId id="339" r:id="rId49"/>
    <p:sldId id="340" r:id="rId50"/>
    <p:sldId id="341" r:id="rId51"/>
    <p:sldId id="342" r:id="rId52"/>
    <p:sldId id="343" r:id="rId53"/>
    <p:sldId id="344" r:id="rId54"/>
    <p:sldId id="345" r:id="rId55"/>
    <p:sldId id="346" r:id="rId56"/>
    <p:sldId id="347" r:id="rId57"/>
    <p:sldId id="348" r:id="rId58"/>
    <p:sldId id="349" r:id="rId59"/>
    <p:sldId id="350" r:id="rId60"/>
    <p:sldId id="351" r:id="rId61"/>
    <p:sldId id="352" r:id="rId62"/>
    <p:sldId id="353" r:id="rId63"/>
    <p:sldId id="354" r:id="rId64"/>
    <p:sldId id="355" r:id="rId65"/>
    <p:sldId id="356" r:id="rId66"/>
    <p:sldId id="357" r:id="rId67"/>
    <p:sldId id="404" r:id="rId68"/>
    <p:sldId id="385" r:id="rId6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47875" autoAdjust="0"/>
  </p:normalViewPr>
  <p:slideViewPr>
    <p:cSldViewPr snapToGrid="0">
      <p:cViewPr varScale="1">
        <p:scale>
          <a:sx n="41" d="100"/>
          <a:sy n="41" d="100"/>
        </p:scale>
        <p:origin x="2261" y="3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slide" Target="slides/slide64.xml"/><Relationship Id="rId7" Type="http://schemas.openxmlformats.org/officeDocument/2006/relationships/slide" Target="slides/slide3.xml"/><Relationship Id="rId71"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61" Type="http://schemas.openxmlformats.org/officeDocument/2006/relationships/slide" Target="slides/slide57.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FCB6B1D-5C2D-4F5C-9062-4A1D410ADFFE}" type="datetimeFigureOut">
              <a:rPr lang="en-US" smtClean="0"/>
              <a:t>7/5/2020</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B49227C-561C-43CE-A96D-93AFF5508524}" type="slidenum">
              <a:rPr lang="en-US" smtClean="0"/>
              <a:t>‹#›</a:t>
            </a:fld>
            <a:endParaRPr lang="en-US"/>
          </a:p>
        </p:txBody>
      </p:sp>
    </p:spTree>
    <p:extLst>
      <p:ext uri="{BB962C8B-B14F-4D97-AF65-F5344CB8AC3E}">
        <p14:creationId xmlns:p14="http://schemas.microsoft.com/office/powerpoint/2010/main" val="27061065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corporatefinanceinstitute.com/resources/knowledge/finance/weighted-average-shares-outstanding/" TargetMode="External"/><Relationship Id="rId2" Type="http://schemas.openxmlformats.org/officeDocument/2006/relationships/slide" Target="../slides/slide9.xml"/><Relationship Id="rId1" Type="http://schemas.openxmlformats.org/officeDocument/2006/relationships/notesMaster" Target="../notesMasters/notesMaster1.xml"/><Relationship Id="rId4" Type="http://schemas.openxmlformats.org/officeDocument/2006/relationships/hyperlink" Target="https://corporatefinanceinstitute.com/resources/knowledge/valuation/what-is-equity-value/"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lgn="l"/>
            <a:r>
              <a:rPr lang="en-US" sz="1200" b="0" i="0" u="none" strike="noStrike" baseline="0" dirty="0">
                <a:latin typeface="Palatino-Roman"/>
              </a:rPr>
              <a:t>The valuation of private companies, especially those in the earlier stages of their life-cycle, is a</a:t>
            </a:r>
          </a:p>
          <a:p>
            <a:pPr algn="l"/>
            <a:r>
              <a:rPr lang="en-US" sz="1200" b="0" i="0" u="none" strike="noStrike" baseline="0" dirty="0">
                <a:latin typeface="Palatino-Roman"/>
              </a:rPr>
              <a:t>difficult and often subjective process.</a:t>
            </a:r>
          </a:p>
          <a:p>
            <a:pPr algn="l"/>
            <a:r>
              <a:rPr lang="en-US" sz="1200" b="0" i="0" u="none" strike="noStrike" baseline="0" dirty="0">
                <a:latin typeface="Book Antiqua"/>
              </a:rPr>
              <a:t>Given the high leverage and substantial sums of investor capital at</a:t>
            </a:r>
          </a:p>
          <a:p>
            <a:pPr algn="l"/>
            <a:r>
              <a:rPr lang="en-US" sz="1200" b="0" i="0" u="none" strike="noStrike" baseline="0" dirty="0">
                <a:latin typeface="Book Antiqua"/>
              </a:rPr>
              <a:t>risk, getting the valuation “right” is perhaps more critical than in any other setting</a:t>
            </a:r>
            <a:endParaRPr lang="en-US" sz="1200" b="0" i="0" u="none" strike="noStrike" baseline="0" dirty="0">
              <a:latin typeface="Palatino-Roman"/>
            </a:endParaRPr>
          </a:p>
          <a:p>
            <a:pPr algn="l"/>
            <a:r>
              <a:rPr lang="en-US" sz="1200" b="0" i="0" u="none" strike="noStrike" baseline="0" dirty="0">
                <a:latin typeface="Book Antiqua"/>
              </a:rPr>
              <a:t>Valuation methodologies can be widely applied to analyze many of the decisions that a firm faces.</a:t>
            </a:r>
          </a:p>
          <a:p>
            <a:pPr algn="l"/>
            <a:r>
              <a:rPr lang="en-US" sz="1200" b="0" i="0" u="none" strike="noStrike" baseline="0" dirty="0">
                <a:latin typeface="Book Antiqua"/>
              </a:rPr>
              <a:t>Anything that might affect the size or the timing of a firm’s cash flow or changes its riskiness affects</a:t>
            </a:r>
          </a:p>
          <a:p>
            <a:pPr algn="l"/>
            <a:r>
              <a:rPr lang="en-US" sz="1200" b="0" i="0" u="none" strike="noStrike" baseline="0" dirty="0">
                <a:latin typeface="Book Antiqua"/>
              </a:rPr>
              <a:t>the firm’s value. Whether it is an existing public company or division, an expanding young company,</a:t>
            </a:r>
          </a:p>
          <a:p>
            <a:pPr algn="l"/>
            <a:r>
              <a:rPr lang="en-US" sz="1200" b="0" i="0" u="none" strike="noStrike" baseline="0" dirty="0">
                <a:latin typeface="Book Antiqua"/>
              </a:rPr>
              <a:t>a new research project, a new production facility, an acquisition target, or a new product launch,</a:t>
            </a:r>
          </a:p>
          <a:p>
            <a:pPr algn="l"/>
            <a:r>
              <a:rPr lang="en-US" sz="1200" b="0" i="0" u="none" strike="noStrike" baseline="0" dirty="0">
                <a:latin typeface="Book Antiqua"/>
              </a:rPr>
              <a:t>value is the fundamental currency that compares all of an investor’s potential decisions.</a:t>
            </a:r>
            <a:endParaRPr lang="en-US" sz="1200" b="0" i="0" u="none" strike="noStrike" baseline="0" dirty="0">
              <a:latin typeface="Palatino-Roman"/>
            </a:endParaRPr>
          </a:p>
          <a:p>
            <a:pPr algn="l"/>
            <a:r>
              <a:rPr lang="en-US" sz="1200" b="0" i="0" u="none" strike="noStrike" baseline="0" dirty="0">
                <a:latin typeface="Palatino-Roman"/>
              </a:rPr>
              <a:t>This session we will discuss a variety of valuation techniques that can be used in private equity settings.</a:t>
            </a:r>
            <a:endParaRPr lang="en-US" dirty="0"/>
          </a:p>
        </p:txBody>
      </p:sp>
      <p:sp>
        <p:nvSpPr>
          <p:cNvPr id="4" name="Slide Number Placeholder 3"/>
          <p:cNvSpPr>
            <a:spLocks noGrp="1"/>
          </p:cNvSpPr>
          <p:nvPr>
            <p:ph type="sldNum" sz="quarter" idx="10"/>
          </p:nvPr>
        </p:nvSpPr>
        <p:spPr/>
        <p:txBody>
          <a:bodyPr/>
          <a:lstStyle/>
          <a:p>
            <a:fld id="{3B49227C-561C-43CE-A96D-93AFF5508524}" type="slidenum">
              <a:rPr lang="en-US" smtClean="0"/>
              <a:t>4</a:t>
            </a:fld>
            <a:endParaRPr lang="en-US"/>
          </a:p>
        </p:txBody>
      </p:sp>
    </p:spTree>
    <p:extLst>
      <p:ext uri="{BB962C8B-B14F-4D97-AF65-F5344CB8AC3E}">
        <p14:creationId xmlns:p14="http://schemas.microsoft.com/office/powerpoint/2010/main" val="15726535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 look for Sensible measures of valuation.</a:t>
            </a:r>
          </a:p>
          <a:p>
            <a:r>
              <a:rPr lang="en-US" dirty="0"/>
              <a:t>For</a:t>
            </a:r>
            <a:r>
              <a:rPr lang="en-US" baseline="0" dirty="0"/>
              <a:t> ex: </a:t>
            </a:r>
            <a:r>
              <a:rPr lang="en-US" baseline="0" dirty="0" err="1"/>
              <a:t>Internent</a:t>
            </a:r>
            <a:r>
              <a:rPr lang="en-US" baseline="0" dirty="0"/>
              <a:t> business : No of subscribers enrollerd </a:t>
            </a:r>
          </a:p>
          <a:p>
            <a:r>
              <a:rPr lang="en-US" baseline="0" dirty="0"/>
              <a:t>Biotech firms : no of patents </a:t>
            </a:r>
          </a:p>
          <a:p>
            <a:r>
              <a:rPr lang="en-US" baseline="0" dirty="0"/>
              <a:t>Industry specific multiples have strong explanatory power for explaining prices then Accounting measures because in young firms accounting multiples very </a:t>
            </a:r>
            <a:r>
              <a:rPr lang="en-US" baseline="0" dirty="0" err="1"/>
              <a:t>substanitially</a:t>
            </a:r>
            <a:endParaRPr lang="en-US" baseline="0" dirty="0"/>
          </a:p>
          <a:p>
            <a:r>
              <a:rPr lang="en-US" baseline="0" dirty="0" err="1"/>
              <a:t>Illequidity</a:t>
            </a:r>
            <a:r>
              <a:rPr lang="en-US" baseline="0" dirty="0"/>
              <a:t> discount : 25% -30%</a:t>
            </a:r>
          </a:p>
          <a:p>
            <a:endParaRPr lang="en-US" baseline="0" dirty="0"/>
          </a:p>
          <a:p>
            <a:endParaRPr lang="en-US" dirty="0"/>
          </a:p>
        </p:txBody>
      </p:sp>
      <p:sp>
        <p:nvSpPr>
          <p:cNvPr id="4" name="Slide Number Placeholder 3"/>
          <p:cNvSpPr>
            <a:spLocks noGrp="1"/>
          </p:cNvSpPr>
          <p:nvPr>
            <p:ph type="sldNum" sz="quarter" idx="10"/>
          </p:nvPr>
        </p:nvSpPr>
        <p:spPr/>
        <p:txBody>
          <a:bodyPr/>
          <a:lstStyle/>
          <a:p>
            <a:fld id="{3B49227C-561C-43CE-A96D-93AFF5508524}"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8956853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57595D"/>
                </a:solidFill>
                <a:effectLst/>
                <a:latin typeface="Open Sans"/>
              </a:rPr>
              <a:t>Market Capitalization (Market Cap) is the most recent </a:t>
            </a:r>
            <a:r>
              <a:rPr lang="en-US" b="1" i="0" dirty="0">
                <a:solidFill>
                  <a:srgbClr val="57595D"/>
                </a:solidFill>
                <a:effectLst/>
                <a:latin typeface="Open Sans"/>
              </a:rPr>
              <a:t>market value</a:t>
            </a:r>
            <a:r>
              <a:rPr lang="en-US" b="0" i="0" dirty="0">
                <a:solidFill>
                  <a:srgbClr val="57595D"/>
                </a:solidFill>
                <a:effectLst/>
                <a:latin typeface="Open Sans"/>
              </a:rPr>
              <a:t> of a company’s </a:t>
            </a:r>
            <a:r>
              <a:rPr lang="en-US" b="0" i="0" u="none" strike="noStrike" dirty="0">
                <a:solidFill>
                  <a:srgbClr val="FA621C"/>
                </a:solidFill>
                <a:effectLst/>
                <a:latin typeface="Open Sans"/>
                <a:hlinkClick r:id="rId3"/>
              </a:rPr>
              <a:t>outstanding shares</a:t>
            </a:r>
            <a:r>
              <a:rPr lang="en-US" b="0" i="0" dirty="0">
                <a:solidFill>
                  <a:srgbClr val="57595D"/>
                </a:solidFill>
                <a:effectLst/>
                <a:latin typeface="Open Sans"/>
              </a:rPr>
              <a:t>. The Market Cap is equal to the current share price multiplied by the number of shares outstanding.</a:t>
            </a:r>
          </a:p>
          <a:p>
            <a:r>
              <a:rPr lang="en-US" b="1" i="0" dirty="0">
                <a:solidFill>
                  <a:srgbClr val="57595D"/>
                </a:solidFill>
                <a:effectLst/>
                <a:latin typeface="Open Sans"/>
              </a:rPr>
              <a:t>Net debt = Short-term debt + Long-term debt – Cash and equivalents</a:t>
            </a:r>
          </a:p>
          <a:p>
            <a:r>
              <a:rPr lang="en-US" b="0" i="0" dirty="0">
                <a:solidFill>
                  <a:srgbClr val="57595D"/>
                </a:solidFill>
                <a:effectLst/>
                <a:latin typeface="Open Sans"/>
              </a:rPr>
              <a:t>Enterprise Value (EV) Is the measure of a company’s total value. It looks at the entire market value rather than just the </a:t>
            </a:r>
            <a:r>
              <a:rPr lang="en-US" b="0" i="0" u="none" strike="noStrike" dirty="0">
                <a:solidFill>
                  <a:srgbClr val="FA621C"/>
                </a:solidFill>
                <a:effectLst/>
                <a:latin typeface="Open Sans"/>
                <a:hlinkClick r:id="rId4"/>
              </a:rPr>
              <a:t>equity value</a:t>
            </a:r>
            <a:r>
              <a:rPr lang="en-US" b="0" i="0" dirty="0">
                <a:solidFill>
                  <a:srgbClr val="57595D"/>
                </a:solidFill>
                <a:effectLst/>
                <a:latin typeface="Open Sans"/>
              </a:rPr>
              <a:t>, so all ownership interests and asset claims from both debt and equity are included</a:t>
            </a:r>
          </a:p>
          <a:p>
            <a:r>
              <a:rPr lang="en-US" b="1" i="0" dirty="0">
                <a:solidFill>
                  <a:srgbClr val="57595D"/>
                </a:solidFill>
                <a:effectLst/>
                <a:latin typeface="Open Sans"/>
              </a:rPr>
              <a:t>EV = Common Shares + Preferred Shares + Market Value of Debt + Minority Interest – Cash and Equivalents</a:t>
            </a:r>
            <a:endParaRPr lang="en-IN" dirty="0"/>
          </a:p>
        </p:txBody>
      </p:sp>
      <p:sp>
        <p:nvSpPr>
          <p:cNvPr id="4" name="Slide Number Placeholder 3"/>
          <p:cNvSpPr>
            <a:spLocks noGrp="1"/>
          </p:cNvSpPr>
          <p:nvPr>
            <p:ph type="sldNum" sz="quarter" idx="10"/>
          </p:nvPr>
        </p:nvSpPr>
        <p:spPr/>
        <p:txBody>
          <a:bodyPr/>
          <a:lstStyle/>
          <a:p>
            <a:fld id="{3B49227C-561C-43CE-A96D-93AFF5508524}" type="slidenum">
              <a:rPr lang="en-US" smtClean="0"/>
              <a:t>9</a:t>
            </a:fld>
            <a:endParaRPr lang="en-US"/>
          </a:p>
        </p:txBody>
      </p:sp>
    </p:spTree>
    <p:extLst>
      <p:ext uri="{BB962C8B-B14F-4D97-AF65-F5344CB8AC3E}">
        <p14:creationId xmlns:p14="http://schemas.microsoft.com/office/powerpoint/2010/main" val="27172315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3B49227C-561C-43CE-A96D-93AFF5508524}" type="slidenum">
              <a:rPr lang="en-US" smtClean="0"/>
              <a:t>10</a:t>
            </a:fld>
            <a:endParaRPr lang="en-US"/>
          </a:p>
        </p:txBody>
      </p:sp>
    </p:spTree>
    <p:extLst>
      <p:ext uri="{BB962C8B-B14F-4D97-AF65-F5344CB8AC3E}">
        <p14:creationId xmlns:p14="http://schemas.microsoft.com/office/powerpoint/2010/main" val="17255349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3B49227C-561C-43CE-A96D-93AFF5508524}" type="slidenum">
              <a:rPr lang="en-US" smtClean="0"/>
              <a:t>11</a:t>
            </a:fld>
            <a:endParaRPr lang="en-US"/>
          </a:p>
        </p:txBody>
      </p:sp>
    </p:spTree>
    <p:extLst>
      <p:ext uri="{BB962C8B-B14F-4D97-AF65-F5344CB8AC3E}">
        <p14:creationId xmlns:p14="http://schemas.microsoft.com/office/powerpoint/2010/main" val="41673027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3B49227C-561C-43CE-A96D-93AFF5508524}" type="slidenum">
              <a:rPr lang="en-US" smtClean="0"/>
              <a:t>12</a:t>
            </a:fld>
            <a:endParaRPr lang="en-US"/>
          </a:p>
        </p:txBody>
      </p:sp>
    </p:spTree>
    <p:extLst>
      <p:ext uri="{BB962C8B-B14F-4D97-AF65-F5344CB8AC3E}">
        <p14:creationId xmlns:p14="http://schemas.microsoft.com/office/powerpoint/2010/main" val="33332353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lgn="l"/>
            <a:r>
              <a:rPr lang="en-US" dirty="0"/>
              <a:t> </a:t>
            </a:r>
            <a:r>
              <a:rPr lang="en-US" sz="1200" b="0" i="0" u="none" strike="noStrike" baseline="0" dirty="0">
                <a:latin typeface="Palatino-Roman"/>
              </a:rPr>
              <a:t>First, it is often</a:t>
            </a:r>
          </a:p>
          <a:p>
            <a:pPr algn="l"/>
            <a:r>
              <a:rPr lang="en-US" sz="1200" b="0" i="0" u="none" strike="noStrike" baseline="0" dirty="0">
                <a:latin typeface="Palatino-Roman"/>
              </a:rPr>
              <a:t>difficult to ascertain what valuations have been assigned to other privately held firms. It may</a:t>
            </a:r>
          </a:p>
          <a:p>
            <a:pPr algn="l"/>
            <a:r>
              <a:rPr lang="en-US" sz="1200" b="0" i="0" u="none" strike="noStrike" baseline="0" dirty="0">
                <a:latin typeface="Palatino-Roman"/>
              </a:rPr>
              <a:t>consequently be impossible to compare our firm to the companies that are the most similar.</a:t>
            </a:r>
            <a:endParaRPr lang="en-US" dirty="0"/>
          </a:p>
          <a:p>
            <a:pPr algn="l"/>
            <a:r>
              <a:rPr lang="en-US" sz="1200" b="0" i="0" u="none" strike="noStrike" baseline="0" dirty="0">
                <a:latin typeface="Palatino-Roman"/>
              </a:rPr>
              <a:t>Second,</a:t>
            </a:r>
          </a:p>
          <a:p>
            <a:pPr algn="l"/>
            <a:r>
              <a:rPr lang="en-US" sz="1200" b="0" i="0" u="none" strike="noStrike" baseline="0" dirty="0">
                <a:latin typeface="Palatino-Roman"/>
              </a:rPr>
              <a:t>because accounting and other performance information on private firms are often unavailable, key</a:t>
            </a:r>
          </a:p>
          <a:p>
            <a:pPr algn="l"/>
            <a:r>
              <a:rPr lang="en-US" sz="1200" b="0" i="0" u="none" strike="noStrike" baseline="0" dirty="0">
                <a:latin typeface="Palatino-Roman"/>
              </a:rPr>
              <a:t>ratios may not be calculable, or other important impacts on valuation may be missed.</a:t>
            </a:r>
          </a:p>
          <a:p>
            <a:r>
              <a:rPr lang="en-US" sz="1200" b="0" i="0" u="none" strike="noStrike" baseline="0" dirty="0">
                <a:latin typeface="Palatino-Roman"/>
              </a:rPr>
              <a:t>valuations assigned to comparable firms may be misguided</a:t>
            </a:r>
            <a:endParaRPr lang="en-US" dirty="0"/>
          </a:p>
          <a:p>
            <a:endParaRPr lang="en-US" dirty="0"/>
          </a:p>
          <a:p>
            <a:r>
              <a:rPr lang="en-US" sz="1200" b="0" i="0" u="none" strike="noStrike" kern="1200" baseline="0" dirty="0">
                <a:solidFill>
                  <a:schemeClr val="tx1"/>
                </a:solidFill>
                <a:latin typeface="+mn-lt"/>
                <a:ea typeface="+mn-ea"/>
                <a:cs typeface="+mn-cs"/>
              </a:rPr>
              <a:t>Consider the price-earnings ratio. The earnings (profit after tax)</a:t>
            </a:r>
          </a:p>
          <a:p>
            <a:r>
              <a:rPr lang="en-US" sz="1200" b="0" i="0" u="none" strike="noStrike" kern="1200" baseline="0" dirty="0">
                <a:solidFill>
                  <a:schemeClr val="tx1"/>
                </a:solidFill>
                <a:latin typeface="+mn-lt"/>
                <a:ea typeface="+mn-ea"/>
                <a:cs typeface="+mn-cs"/>
              </a:rPr>
              <a:t>reflects the capital structure of the company, since earnings are after interest expenses and taxes.</a:t>
            </a:r>
          </a:p>
          <a:p>
            <a:r>
              <a:rPr lang="en-US" sz="1200" b="0" i="0" u="none" strike="noStrike" kern="1200" baseline="0" dirty="0">
                <a:solidFill>
                  <a:schemeClr val="tx1"/>
                </a:solidFill>
                <a:latin typeface="+mn-lt"/>
                <a:ea typeface="+mn-ea"/>
                <a:cs typeface="+mn-cs"/>
              </a:rPr>
              <a:t>Common sense would therefore tell us that when comparing two companies with similar</a:t>
            </a:r>
          </a:p>
          <a:p>
            <a:r>
              <a:rPr lang="en-US" sz="1200" b="0" i="0" u="none" strike="noStrike" kern="1200" baseline="0" dirty="0">
                <a:solidFill>
                  <a:schemeClr val="tx1"/>
                </a:solidFill>
                <a:latin typeface="+mn-lt"/>
                <a:ea typeface="+mn-ea"/>
                <a:cs typeface="+mn-cs"/>
              </a:rPr>
              <a:t>characteristics except for substantially different capital structures, it would be more appropriate to</a:t>
            </a:r>
          </a:p>
          <a:p>
            <a:r>
              <a:rPr lang="en-US" sz="1200" b="0" i="0" u="none" strike="noStrike" kern="1200" baseline="0" dirty="0">
                <a:solidFill>
                  <a:schemeClr val="tx1"/>
                </a:solidFill>
                <a:latin typeface="+mn-lt"/>
                <a:ea typeface="+mn-ea"/>
                <a:cs typeface="+mn-cs"/>
              </a:rPr>
              <a:t>use a multiple based on earnings before interest and taxes (EBIT). By using this latter comparable, we</a:t>
            </a:r>
          </a:p>
          <a:p>
            <a:r>
              <a:rPr lang="en-US" sz="1200" b="0" i="0" u="none" strike="noStrike" kern="1200" baseline="0" dirty="0">
                <a:solidFill>
                  <a:schemeClr val="tx1"/>
                </a:solidFill>
                <a:latin typeface="+mn-lt"/>
                <a:ea typeface="+mn-ea"/>
                <a:cs typeface="+mn-cs"/>
              </a:rPr>
              <a:t>compensate for the differing capital structures of the two entities. This is because EBIT ignores the</a:t>
            </a:r>
          </a:p>
          <a:p>
            <a:r>
              <a:rPr lang="en-US" sz="1200" b="0" i="0" u="none" strike="noStrike" kern="1200" baseline="0" dirty="0">
                <a:solidFill>
                  <a:schemeClr val="tx1"/>
                </a:solidFill>
                <a:latin typeface="+mn-lt"/>
                <a:ea typeface="+mn-ea"/>
                <a:cs typeface="+mn-cs"/>
              </a:rPr>
              <a:t>different levels of interest expense incurred by the two companies. (Of course, the use of EBIT</a:t>
            </a:r>
          </a:p>
          <a:p>
            <a:r>
              <a:rPr lang="en-US" sz="1200" b="0" i="0" u="none" strike="noStrike" kern="1200" baseline="0" dirty="0">
                <a:solidFill>
                  <a:schemeClr val="tx1"/>
                </a:solidFill>
                <a:latin typeface="+mn-lt"/>
                <a:ea typeface="+mn-ea"/>
                <a:cs typeface="+mn-cs"/>
              </a:rPr>
              <a:t>ignores the interest tax shields associated with these capital structures, which we may wish to factor</a:t>
            </a:r>
          </a:p>
          <a:p>
            <a:r>
              <a:rPr lang="en-US" sz="1200" b="0" i="0" u="none" strike="noStrike" kern="1200" baseline="0" dirty="0">
                <a:solidFill>
                  <a:schemeClr val="tx1"/>
                </a:solidFill>
                <a:latin typeface="+mn-lt"/>
                <a:ea typeface="+mn-ea"/>
                <a:cs typeface="+mn-cs"/>
              </a:rPr>
              <a:t>into the comparisons.)</a:t>
            </a:r>
            <a:endParaRPr lang="en-US" dirty="0"/>
          </a:p>
          <a:p>
            <a:endParaRPr lang="en-US" dirty="0"/>
          </a:p>
          <a:p>
            <a:endParaRPr lang="en-US" dirty="0"/>
          </a:p>
          <a:p>
            <a:endParaRPr lang="en-US" baseline="0" dirty="0"/>
          </a:p>
          <a:p>
            <a:endParaRPr lang="en-US" dirty="0"/>
          </a:p>
        </p:txBody>
      </p:sp>
      <p:sp>
        <p:nvSpPr>
          <p:cNvPr id="4" name="Slide Number Placeholder 3"/>
          <p:cNvSpPr>
            <a:spLocks noGrp="1"/>
          </p:cNvSpPr>
          <p:nvPr>
            <p:ph type="sldNum" sz="quarter" idx="10"/>
          </p:nvPr>
        </p:nvSpPr>
        <p:spPr/>
        <p:txBody>
          <a:bodyPr/>
          <a:lstStyle/>
          <a:p>
            <a:fld id="{3B49227C-561C-43CE-A96D-93AFF5508524}"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8956853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200" b="0" i="0" u="none" strike="noStrike" kern="1200" cap="none" spc="0" normalizeH="0" baseline="0" noProof="0" dirty="0">
              <a:ln>
                <a:noFill/>
              </a:ln>
              <a:solidFill>
                <a:prstClr val="black"/>
              </a:solidFill>
              <a:effectLst/>
              <a:uLnTx/>
              <a:uFillTx/>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3B49227C-561C-43CE-A96D-93AFF5508524}" type="slidenum">
              <a:rPr lang="en-US" smtClean="0"/>
              <a:t>15</a:t>
            </a:fld>
            <a:endParaRPr lang="en-US"/>
          </a:p>
        </p:txBody>
      </p:sp>
    </p:spTree>
    <p:extLst>
      <p:ext uri="{BB962C8B-B14F-4D97-AF65-F5344CB8AC3E}">
        <p14:creationId xmlns:p14="http://schemas.microsoft.com/office/powerpoint/2010/main" val="22081847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b="0" i="0" dirty="0">
                <a:solidFill>
                  <a:srgbClr val="222222"/>
                </a:solidFill>
                <a:effectLst/>
                <a:latin typeface="arial"/>
              </a:rPr>
              <a:t>In finance, the </a:t>
            </a:r>
            <a:r>
              <a:rPr lang="en-US" b="1" i="0" dirty="0">
                <a:solidFill>
                  <a:srgbClr val="222222"/>
                </a:solidFill>
                <a:effectLst/>
                <a:latin typeface="arial"/>
              </a:rPr>
              <a:t>terminal value</a:t>
            </a:r>
            <a:r>
              <a:rPr lang="en-US" b="0" i="0" dirty="0">
                <a:solidFill>
                  <a:srgbClr val="222222"/>
                </a:solidFill>
                <a:effectLst/>
                <a:latin typeface="arial"/>
              </a:rPr>
              <a:t> (continuing </a:t>
            </a:r>
            <a:r>
              <a:rPr lang="en-US" b="1" i="0" dirty="0">
                <a:solidFill>
                  <a:srgbClr val="222222"/>
                </a:solidFill>
                <a:effectLst/>
                <a:latin typeface="arial"/>
              </a:rPr>
              <a:t>value</a:t>
            </a:r>
            <a:r>
              <a:rPr lang="en-US" b="0" i="0" dirty="0">
                <a:solidFill>
                  <a:srgbClr val="222222"/>
                </a:solidFill>
                <a:effectLst/>
                <a:latin typeface="arial"/>
              </a:rPr>
              <a:t> or horizon </a:t>
            </a:r>
            <a:r>
              <a:rPr lang="en-US" b="1" i="0" dirty="0">
                <a:solidFill>
                  <a:srgbClr val="222222"/>
                </a:solidFill>
                <a:effectLst/>
                <a:latin typeface="arial"/>
              </a:rPr>
              <a:t>value</a:t>
            </a:r>
            <a:r>
              <a:rPr lang="en-US" b="0" i="0" dirty="0">
                <a:solidFill>
                  <a:srgbClr val="222222"/>
                </a:solidFill>
                <a:effectLst/>
                <a:latin typeface="arial"/>
              </a:rPr>
              <a:t>) of a security is the present </a:t>
            </a:r>
            <a:r>
              <a:rPr lang="en-US" b="1" i="0" dirty="0">
                <a:solidFill>
                  <a:srgbClr val="222222"/>
                </a:solidFill>
                <a:effectLst/>
                <a:latin typeface="arial"/>
              </a:rPr>
              <a:t>value</a:t>
            </a:r>
            <a:r>
              <a:rPr lang="en-US" b="0" i="0" dirty="0">
                <a:solidFill>
                  <a:srgbClr val="222222"/>
                </a:solidFill>
                <a:effectLst/>
                <a:latin typeface="arial"/>
              </a:rPr>
              <a:t> at a future point in time of all future cash flows when we expect stable growth rate forever. ..</a:t>
            </a:r>
            <a:endParaRPr lang="en-US" dirty="0"/>
          </a:p>
        </p:txBody>
      </p:sp>
      <p:sp>
        <p:nvSpPr>
          <p:cNvPr id="4" name="Slide Number Placeholder 3"/>
          <p:cNvSpPr>
            <a:spLocks noGrp="1"/>
          </p:cNvSpPr>
          <p:nvPr>
            <p:ph type="sldNum" sz="quarter" idx="10"/>
          </p:nvPr>
        </p:nvSpPr>
        <p:spPr/>
        <p:txBody>
          <a:bodyPr/>
          <a:lstStyle/>
          <a:p>
            <a:fld id="{3B49227C-561C-43CE-A96D-93AFF5508524}"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14471815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lgn="l"/>
            <a:r>
              <a:rPr lang="en-US" sz="1200" b="0" i="0" u="none" strike="noStrike" baseline="0" dirty="0">
                <a:latin typeface="Palatino-Roman"/>
              </a:rPr>
              <a:t>The NPV method assumes that the capital structure of the firm remains constant at a </a:t>
            </a:r>
            <a:r>
              <a:rPr lang="en-US" sz="1200" b="0" i="0" u="none" strike="noStrike" baseline="0" dirty="0" err="1">
                <a:latin typeface="Palatino-Roman"/>
              </a:rPr>
              <a:t>prespecified</a:t>
            </a:r>
            <a:endParaRPr lang="en-US" sz="1200" b="0" i="0" u="none" strike="noStrike" baseline="0" dirty="0">
              <a:latin typeface="Palatino-Roman"/>
            </a:endParaRPr>
          </a:p>
          <a:p>
            <a:pPr algn="l"/>
            <a:r>
              <a:rPr lang="en-US" sz="1200" b="0" i="0" u="none" strike="noStrike" baseline="0" dirty="0">
                <a:latin typeface="Palatino-Roman"/>
              </a:rPr>
              <a:t>target level. This is inappropriate in situations such as leveraged buyouts, where initially the capital</a:t>
            </a:r>
          </a:p>
          <a:p>
            <a:pPr algn="l"/>
            <a:r>
              <a:rPr lang="en-US" sz="1200" b="0" i="0" u="none" strike="noStrike" baseline="0" dirty="0">
                <a:latin typeface="Palatino-Roman"/>
              </a:rPr>
              <a:t>structure is highly leveraged, but the level of debt is reduced as repayments are made</a:t>
            </a:r>
            <a:endParaRPr lang="en-US" dirty="0"/>
          </a:p>
        </p:txBody>
      </p:sp>
      <p:sp>
        <p:nvSpPr>
          <p:cNvPr id="4" name="Slide Number Placeholder 3"/>
          <p:cNvSpPr>
            <a:spLocks noGrp="1"/>
          </p:cNvSpPr>
          <p:nvPr>
            <p:ph type="sldNum" sz="quarter" idx="10"/>
          </p:nvPr>
        </p:nvSpPr>
        <p:spPr/>
        <p:txBody>
          <a:bodyPr/>
          <a:lstStyle/>
          <a:p>
            <a:fld id="{3B49227C-561C-43CE-A96D-93AFF5508524}" type="slidenum">
              <a:rPr lang="en-US" smtClean="0"/>
              <a:t>20</a:t>
            </a:fld>
            <a:endParaRPr lang="en-US"/>
          </a:p>
        </p:txBody>
      </p:sp>
    </p:spTree>
    <p:extLst>
      <p:ext uri="{BB962C8B-B14F-4D97-AF65-F5344CB8AC3E}">
        <p14:creationId xmlns:p14="http://schemas.microsoft.com/office/powerpoint/2010/main" val="9709278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a:xfrm>
            <a:off x="1143000" y="685800"/>
            <a:ext cx="4572000" cy="3429000"/>
          </a:xfrm>
          <a:ln/>
        </p:spPr>
      </p:sp>
      <p:sp>
        <p:nvSpPr>
          <p:cNvPr id="829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atin typeface="Times New Roman" pitchFamily="18" charset="0"/>
              <a:cs typeface="Times New Roman" pitchFamily="18" charset="0"/>
            </a:endParaRPr>
          </a:p>
        </p:txBody>
      </p:sp>
      <p:sp>
        <p:nvSpPr>
          <p:cNvPr id="829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2132D645-687D-4D27-BDC3-1CFACE84C4DA}" type="slidenum">
              <a:rPr lang="en-US">
                <a:solidFill>
                  <a:prstClr val="black"/>
                </a:solidFill>
              </a:rPr>
              <a:pPr eaLnBrk="1" hangingPunct="1"/>
              <a:t>21</a:t>
            </a:fld>
            <a:endParaRPr lang="en-US">
              <a:solidFill>
                <a:prstClr val="black"/>
              </a:solidFill>
            </a:endParaRPr>
          </a:p>
        </p:txBody>
      </p:sp>
    </p:spTree>
    <p:extLst>
      <p:ext uri="{BB962C8B-B14F-4D97-AF65-F5344CB8AC3E}">
        <p14:creationId xmlns:p14="http://schemas.microsoft.com/office/powerpoint/2010/main" val="1236908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3B49227C-561C-43CE-A96D-93AFF5508524}" type="slidenum">
              <a:rPr lang="en-US" smtClean="0"/>
              <a:t>26</a:t>
            </a:fld>
            <a:endParaRPr lang="en-US"/>
          </a:p>
        </p:txBody>
      </p:sp>
    </p:spTree>
    <p:extLst>
      <p:ext uri="{BB962C8B-B14F-4D97-AF65-F5344CB8AC3E}">
        <p14:creationId xmlns:p14="http://schemas.microsoft.com/office/powerpoint/2010/main" val="17830043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p>
        </p:txBody>
      </p:sp>
      <p:sp>
        <p:nvSpPr>
          <p:cNvPr id="358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83FE4ABC-CC68-4007-9010-AD2D6E6E5F89}" type="slidenum">
              <a:rPr lang="en-US" sz="1200">
                <a:solidFill>
                  <a:prstClr val="black"/>
                </a:solidFill>
              </a:rPr>
              <a:pPr eaLnBrk="1" hangingPunct="1"/>
              <a:t>39</a:t>
            </a:fld>
            <a:endParaRPr lang="en-US" sz="1200">
              <a:solidFill>
                <a:prstClr val="black"/>
              </a:solidFill>
            </a:endParaRPr>
          </a:p>
        </p:txBody>
      </p:sp>
    </p:spTree>
    <p:extLst>
      <p:ext uri="{BB962C8B-B14F-4D97-AF65-F5344CB8AC3E}">
        <p14:creationId xmlns:p14="http://schemas.microsoft.com/office/powerpoint/2010/main" val="24259155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solidFill>
                  <a:srgbClr val="222222"/>
                </a:solidFill>
                <a:latin typeface="Source Sans Pro"/>
              </a:rPr>
              <a:t>ou spend the day discussing the offering, the required registration forms, figure out who’s doing what, and determining the timing for the filing.</a:t>
            </a:r>
          </a:p>
          <a:p>
            <a:pPr>
              <a:spcBef>
                <a:spcPct val="0"/>
              </a:spcBef>
            </a:pPr>
            <a:r>
              <a:rPr lang="en-US">
                <a:solidFill>
                  <a:srgbClr val="222222"/>
                </a:solidFill>
                <a:latin typeface="Source Sans Pro"/>
              </a:rPr>
              <a:t>And then you have similar all-hands meetings like this throughout the rest of the process.</a:t>
            </a:r>
          </a:p>
          <a:p>
            <a:pPr>
              <a:spcBef>
                <a:spcPct val="0"/>
              </a:spcBef>
            </a:pPr>
            <a:r>
              <a:rPr lang="en-US">
                <a:solidFill>
                  <a:srgbClr val="222222"/>
                </a:solidFill>
                <a:latin typeface="Source Sans Pro"/>
              </a:rPr>
              <a:t>It’s actually quite </a:t>
            </a:r>
            <a:r>
              <a:rPr lang="en-US" b="1">
                <a:solidFill>
                  <a:srgbClr val="222222"/>
                </a:solidFill>
                <a:latin typeface="Source Sans Pro"/>
              </a:rPr>
              <a:t>boring</a:t>
            </a:r>
            <a:r>
              <a:rPr lang="en-US">
                <a:solidFill>
                  <a:srgbClr val="222222"/>
                </a:solidFill>
                <a:latin typeface="Source Sans Pro"/>
              </a:rPr>
              <a:t> for you as a junior banker attending these because you don’t participate too much – you’re mostly just there to take notes.</a:t>
            </a:r>
          </a:p>
          <a:p>
            <a:pPr>
              <a:spcBef>
                <a:spcPct val="0"/>
              </a:spcBef>
            </a:pPr>
            <a:endParaRPr lang="en-US"/>
          </a:p>
        </p:txBody>
      </p:sp>
      <p:sp>
        <p:nvSpPr>
          <p:cNvPr id="368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7780914-34A5-46B2-8FFA-AC36F8A4FF4F}" type="slidenum">
              <a:rPr lang="en-US" sz="1200">
                <a:solidFill>
                  <a:prstClr val="black"/>
                </a:solidFill>
              </a:rPr>
              <a:pPr eaLnBrk="1" hangingPunct="1"/>
              <a:t>44</a:t>
            </a:fld>
            <a:endParaRPr lang="en-US" sz="1200">
              <a:solidFill>
                <a:prstClr val="black"/>
              </a:solidFill>
            </a:endParaRPr>
          </a:p>
        </p:txBody>
      </p:sp>
    </p:spTree>
    <p:extLst>
      <p:ext uri="{BB962C8B-B14F-4D97-AF65-F5344CB8AC3E}">
        <p14:creationId xmlns:p14="http://schemas.microsoft.com/office/powerpoint/2010/main" val="33647585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marL="342900" indent="-342900" eaLnBrk="0" hangingPunct="0">
              <a:spcBef>
                <a:spcPct val="20000"/>
              </a:spcBef>
              <a:buClr>
                <a:srgbClr val="003366"/>
              </a:buClr>
              <a:buSzPct val="75000"/>
              <a:buFont typeface="Wingdings" pitchFamily="2" charset="2"/>
              <a:buChar char="l"/>
              <a:defRPr/>
            </a:pPr>
            <a:r>
              <a:rPr lang="en-US" kern="0" dirty="0">
                <a:solidFill>
                  <a:srgbClr val="222222"/>
                </a:solidFill>
                <a:latin typeface="Source Sans Pro"/>
              </a:rPr>
              <a:t>After that initial kick-off meeting, all the bankers, accountants, and lawyers involved need to do a lot of </a:t>
            </a:r>
            <a:r>
              <a:rPr lang="en-US" b="1" kern="0" dirty="0">
                <a:solidFill>
                  <a:srgbClr val="222222"/>
                </a:solidFill>
                <a:latin typeface="Source Sans Pro"/>
              </a:rPr>
              <a:t>due diligence</a:t>
            </a:r>
            <a:r>
              <a:rPr lang="en-US" kern="0" dirty="0">
                <a:solidFill>
                  <a:srgbClr val="222222"/>
                </a:solidFill>
                <a:latin typeface="Source Sans Pro"/>
              </a:rPr>
              <a:t> on the company to make sure that their registration statements are accurate.</a:t>
            </a:r>
          </a:p>
          <a:p>
            <a:pPr fontAlgn="auto">
              <a:spcBef>
                <a:spcPts val="0"/>
              </a:spcBef>
              <a:spcAft>
                <a:spcPts val="0"/>
              </a:spcAft>
              <a:defRPr/>
            </a:pPr>
            <a:endParaRPr lang="en-US" dirty="0"/>
          </a:p>
          <a:p>
            <a:pPr marL="342900" indent="-342900" eaLnBrk="0" hangingPunct="0">
              <a:spcBef>
                <a:spcPct val="20000"/>
              </a:spcBef>
              <a:buClr>
                <a:srgbClr val="003366"/>
              </a:buClr>
              <a:buSzPct val="75000"/>
              <a:buFont typeface="Arial"/>
              <a:buChar char="•"/>
              <a:defRPr/>
            </a:pPr>
            <a:r>
              <a:rPr lang="en-US" kern="0" dirty="0">
                <a:solidFill>
                  <a:srgbClr val="222222"/>
                </a:solidFill>
                <a:latin typeface="Source Sans Pro"/>
              </a:rPr>
              <a:t>This is probably the most interesting task, because sometimes you hear crazy / interesting things from customers that you’d never learn about otherwise.</a:t>
            </a:r>
          </a:p>
          <a:p>
            <a:pPr fontAlgn="auto">
              <a:spcBef>
                <a:spcPts val="0"/>
              </a:spcBef>
              <a:spcAft>
                <a:spcPts val="0"/>
              </a:spcAft>
              <a:defRPr/>
            </a:pPr>
            <a:r>
              <a:rPr lang="en-US" kern="0" dirty="0">
                <a:solidFill>
                  <a:srgbClr val="222222"/>
                </a:solidFill>
                <a:latin typeface="Source Sans Pro"/>
              </a:rPr>
              <a:t>You’ll have to research the market, speak with experts, and figure out where it might be headed in the future.</a:t>
            </a:r>
            <a:endParaRPr lang="en-US" dirty="0"/>
          </a:p>
        </p:txBody>
      </p:sp>
      <p:sp>
        <p:nvSpPr>
          <p:cNvPr id="378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48C28A3E-2F84-4C81-B36A-2C8C4E87EF6A}" type="slidenum">
              <a:rPr lang="en-US" sz="1200">
                <a:solidFill>
                  <a:prstClr val="black"/>
                </a:solidFill>
              </a:rPr>
              <a:pPr eaLnBrk="1" hangingPunct="1"/>
              <a:t>45</a:t>
            </a:fld>
            <a:endParaRPr lang="en-US" sz="1200">
              <a:solidFill>
                <a:prstClr val="black"/>
              </a:solidFill>
            </a:endParaRPr>
          </a:p>
        </p:txBody>
      </p:sp>
    </p:spTree>
    <p:extLst>
      <p:ext uri="{BB962C8B-B14F-4D97-AF65-F5344CB8AC3E}">
        <p14:creationId xmlns:p14="http://schemas.microsoft.com/office/powerpoint/2010/main" val="29653178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p>
        </p:txBody>
      </p:sp>
      <p:sp>
        <p:nvSpPr>
          <p:cNvPr id="389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23C8735D-5C39-4D60-BBC4-5DC4763A4627}" type="slidenum">
              <a:rPr lang="en-US" sz="1200">
                <a:solidFill>
                  <a:prstClr val="black"/>
                </a:solidFill>
              </a:rPr>
              <a:pPr eaLnBrk="1" hangingPunct="1"/>
              <a:t>46</a:t>
            </a:fld>
            <a:endParaRPr lang="en-US" sz="1200">
              <a:solidFill>
                <a:prstClr val="black"/>
              </a:solidFill>
            </a:endParaRPr>
          </a:p>
        </p:txBody>
      </p:sp>
    </p:spTree>
    <p:extLst>
      <p:ext uri="{BB962C8B-B14F-4D97-AF65-F5344CB8AC3E}">
        <p14:creationId xmlns:p14="http://schemas.microsoft.com/office/powerpoint/2010/main" val="16180021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solidFill>
                  <a:srgbClr val="222222"/>
                </a:solidFill>
                <a:latin typeface="Source Sans Pro"/>
              </a:rPr>
              <a:t>Based on feedback from these meetings and their own internal valuations, banks set a </a:t>
            </a:r>
            <a:r>
              <a:rPr lang="en-US" b="1">
                <a:solidFill>
                  <a:srgbClr val="222222"/>
                </a:solidFill>
                <a:latin typeface="Source Sans Pro"/>
              </a:rPr>
              <a:t>price range</a:t>
            </a:r>
            <a:r>
              <a:rPr lang="en-US">
                <a:solidFill>
                  <a:srgbClr val="222222"/>
                </a:solidFill>
                <a:latin typeface="Source Sans Pro"/>
              </a:rPr>
              <a:t> for the offering. After all this pre-marketing work is done, banks amend the S-1 filing with a revised price range based on feedback from investors.</a:t>
            </a:r>
          </a:p>
          <a:p>
            <a:pPr>
              <a:spcBef>
                <a:spcPct val="0"/>
              </a:spcBef>
            </a:pPr>
            <a:r>
              <a:rPr lang="en-US">
                <a:solidFill>
                  <a:srgbClr val="222222"/>
                </a:solidFill>
                <a:latin typeface="Source Sans Pro"/>
              </a:rPr>
              <a:t>Sometimes there are dramatic shifts in the price range, but it’s more common to see small moves in one direction or the other.</a:t>
            </a:r>
          </a:p>
          <a:p>
            <a:pPr>
              <a:spcBef>
                <a:spcPct val="0"/>
              </a:spcBef>
            </a:pPr>
            <a:endParaRPr lang="en-US"/>
          </a:p>
        </p:txBody>
      </p:sp>
      <p:sp>
        <p:nvSpPr>
          <p:cNvPr id="399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E90E1FE2-3FE0-4DEE-9BBE-121F004DF485}" type="slidenum">
              <a:rPr lang="en-US" sz="1200">
                <a:solidFill>
                  <a:prstClr val="black"/>
                </a:solidFill>
              </a:rPr>
              <a:pPr eaLnBrk="1" hangingPunct="1"/>
              <a:t>47</a:t>
            </a:fld>
            <a:endParaRPr lang="en-US" sz="1200">
              <a:solidFill>
                <a:prstClr val="black"/>
              </a:solidFill>
            </a:endParaRPr>
          </a:p>
        </p:txBody>
      </p:sp>
    </p:spTree>
    <p:extLst>
      <p:ext uri="{BB962C8B-B14F-4D97-AF65-F5344CB8AC3E}">
        <p14:creationId xmlns:p14="http://schemas.microsoft.com/office/powerpoint/2010/main" val="39381530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p>
        </p:txBody>
      </p:sp>
      <p:sp>
        <p:nvSpPr>
          <p:cNvPr id="409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40C64599-88AC-47F7-B6E1-58C311B7E962}" type="slidenum">
              <a:rPr lang="en-US" sz="1200">
                <a:solidFill>
                  <a:prstClr val="black"/>
                </a:solidFill>
              </a:rPr>
              <a:pPr eaLnBrk="1" hangingPunct="1"/>
              <a:t>48</a:t>
            </a:fld>
            <a:endParaRPr lang="en-US" sz="1200">
              <a:solidFill>
                <a:prstClr val="black"/>
              </a:solidFill>
            </a:endParaRPr>
          </a:p>
        </p:txBody>
      </p:sp>
    </p:spTree>
    <p:extLst>
      <p:ext uri="{BB962C8B-B14F-4D97-AF65-F5344CB8AC3E}">
        <p14:creationId xmlns:p14="http://schemas.microsoft.com/office/powerpoint/2010/main" val="42401810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marL="342900" indent="-342900" eaLnBrk="0" hangingPunct="0">
              <a:spcBef>
                <a:spcPct val="20000"/>
              </a:spcBef>
              <a:buClr>
                <a:srgbClr val="FF00FF"/>
              </a:buClr>
              <a:buSzPct val="100000"/>
              <a:buFont typeface="Wingdings" pitchFamily="2" charset="2"/>
              <a:buChar char="n"/>
              <a:defRPr/>
            </a:pPr>
            <a:r>
              <a:rPr lang="en-US" sz="3200" b="1" kern="0" dirty="0">
                <a:solidFill>
                  <a:srgbClr val="000000"/>
                </a:solidFill>
                <a:latin typeface="Arial"/>
              </a:rPr>
              <a:t>Senior management team, investment banker, and lawyer visit potential institutional investors</a:t>
            </a:r>
          </a:p>
          <a:p>
            <a:pPr marL="342900" indent="-342900" eaLnBrk="0" hangingPunct="0">
              <a:spcBef>
                <a:spcPct val="20000"/>
              </a:spcBef>
              <a:buClr>
                <a:srgbClr val="FF00FF"/>
              </a:buClr>
              <a:buSzPct val="100000"/>
              <a:buFont typeface="Wingdings" pitchFamily="2" charset="2"/>
              <a:buChar char="n"/>
              <a:defRPr/>
            </a:pPr>
            <a:r>
              <a:rPr lang="en-US" sz="3200" b="1" kern="0" dirty="0">
                <a:solidFill>
                  <a:srgbClr val="000000"/>
                </a:solidFill>
                <a:latin typeface="Arial"/>
              </a:rPr>
              <a:t>Usually travel to ten to twenty cities in a two-week period, making three to five presentations each day.</a:t>
            </a:r>
          </a:p>
          <a:p>
            <a:pPr marL="342900" indent="-342900" eaLnBrk="0" hangingPunct="0">
              <a:spcBef>
                <a:spcPct val="20000"/>
              </a:spcBef>
              <a:buClr>
                <a:srgbClr val="FF00FF"/>
              </a:buClr>
              <a:buSzPct val="100000"/>
              <a:buFont typeface="Wingdings" pitchFamily="2" charset="2"/>
              <a:buChar char="n"/>
              <a:defRPr/>
            </a:pPr>
            <a:r>
              <a:rPr lang="en-US" sz="3200" b="1" kern="0" dirty="0">
                <a:solidFill>
                  <a:srgbClr val="000000"/>
                </a:solidFill>
                <a:latin typeface="Arial"/>
              </a:rPr>
              <a:t>Management can’t say anything that is not in prospectus, because company is in “quiet period.”</a:t>
            </a:r>
            <a:endParaRPr lang="en-US" dirty="0"/>
          </a:p>
        </p:txBody>
      </p:sp>
      <p:sp>
        <p:nvSpPr>
          <p:cNvPr id="419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7F85E392-7CB4-47D9-A1D1-1A165F6CB02D}" type="slidenum">
              <a:rPr lang="en-US" sz="1200">
                <a:solidFill>
                  <a:prstClr val="black"/>
                </a:solidFill>
              </a:rPr>
              <a:pPr eaLnBrk="1" hangingPunct="1"/>
              <a:t>49</a:t>
            </a:fld>
            <a:endParaRPr lang="en-US" sz="1200">
              <a:solidFill>
                <a:prstClr val="black"/>
              </a:solidFill>
            </a:endParaRPr>
          </a:p>
        </p:txBody>
      </p:sp>
    </p:spTree>
    <p:extLst>
      <p:ext uri="{BB962C8B-B14F-4D97-AF65-F5344CB8AC3E}">
        <p14:creationId xmlns:p14="http://schemas.microsoft.com/office/powerpoint/2010/main" val="27985492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solidFill>
                  <a:srgbClr val="222222"/>
                </a:solidFill>
                <a:latin typeface="Source Sans Pro"/>
              </a:rPr>
              <a:t>And now for the fun, exhausting part of the process: management gets to travel all over to meet with investors and market the company for 1-2 weeks.</a:t>
            </a:r>
          </a:p>
          <a:p>
            <a:pPr>
              <a:spcBef>
                <a:spcPct val="0"/>
              </a:spcBef>
            </a:pPr>
            <a:r>
              <a:rPr lang="en-US">
                <a:solidFill>
                  <a:srgbClr val="222222"/>
                </a:solidFill>
                <a:latin typeface="Source Sans Pro"/>
              </a:rPr>
              <a:t>Sometimes management teams make themselves very open and accessible and go out of their way to win over investors and answer questions.</a:t>
            </a:r>
          </a:p>
          <a:p>
            <a:pPr>
              <a:spcBef>
                <a:spcPct val="0"/>
              </a:spcBef>
            </a:pPr>
            <a:r>
              <a:rPr lang="en-US">
                <a:solidFill>
                  <a:srgbClr val="222222"/>
                </a:solidFill>
                <a:latin typeface="Source Sans Pro"/>
              </a:rPr>
              <a:t>Mark Zuckerberg took the exact opposite approach, mostly because he could afford to – he could show up to 0 meetings and investors would still be falling all over themselves to get shares.</a:t>
            </a:r>
          </a:p>
          <a:p>
            <a:pPr>
              <a:spcBef>
                <a:spcPct val="0"/>
              </a:spcBef>
            </a:pPr>
            <a:r>
              <a:rPr lang="en-US">
                <a:solidFill>
                  <a:srgbClr val="222222"/>
                </a:solidFill>
                <a:latin typeface="Source Sans Pro"/>
              </a:rPr>
              <a:t>For </a:t>
            </a:r>
            <a:r>
              <a:rPr lang="en-US" i="1">
                <a:solidFill>
                  <a:srgbClr val="222222"/>
                </a:solidFill>
                <a:latin typeface="Source Sans Pro"/>
              </a:rPr>
              <a:t>normal</a:t>
            </a:r>
            <a:r>
              <a:rPr lang="en-US">
                <a:solidFill>
                  <a:srgbClr val="222222"/>
                </a:solidFill>
                <a:latin typeface="Source Sans Pro"/>
              </a:rPr>
              <a:t> companies, though, this process is extremely important because </a:t>
            </a:r>
            <a:r>
              <a:rPr lang="en-US" b="1">
                <a:solidFill>
                  <a:srgbClr val="222222"/>
                </a:solidFill>
                <a:latin typeface="Source Sans Pro"/>
              </a:rPr>
              <a:t>orders are also taken</a:t>
            </a:r>
            <a:r>
              <a:rPr lang="en-US">
                <a:solidFill>
                  <a:srgbClr val="222222"/>
                </a:solidFill>
                <a:latin typeface="Source Sans Pro"/>
              </a:rPr>
              <a:t> at this time – investors can state how many shares they want and what price they’re willing to pay.</a:t>
            </a:r>
          </a:p>
          <a:p>
            <a:pPr>
              <a:spcBef>
                <a:spcPct val="0"/>
              </a:spcBef>
            </a:pPr>
            <a:r>
              <a:rPr lang="en-US">
                <a:solidFill>
                  <a:srgbClr val="222222"/>
                </a:solidFill>
                <a:latin typeface="Source Sans Pro"/>
              </a:rPr>
              <a:t>Management gets daily updates on what the orders are looking like, and the banks involved in the process all try to one-up each other by claiming that they won the biggest orders from investors.</a:t>
            </a:r>
          </a:p>
          <a:p>
            <a:pPr>
              <a:spcBef>
                <a:spcPct val="0"/>
              </a:spcBef>
            </a:pPr>
            <a:endParaRPr lang="en-US"/>
          </a:p>
        </p:txBody>
      </p:sp>
      <p:sp>
        <p:nvSpPr>
          <p:cNvPr id="430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4A75F583-5375-4DA9-98D0-4D8DB4F87D28}" type="slidenum">
              <a:rPr lang="en-US" sz="1200">
                <a:solidFill>
                  <a:prstClr val="black"/>
                </a:solidFill>
              </a:rPr>
              <a:pPr eaLnBrk="1" hangingPunct="1"/>
              <a:t>50</a:t>
            </a:fld>
            <a:endParaRPr lang="en-US" sz="1200">
              <a:solidFill>
                <a:prstClr val="black"/>
              </a:solidFill>
            </a:endParaRPr>
          </a:p>
        </p:txBody>
      </p:sp>
    </p:spTree>
    <p:extLst>
      <p:ext uri="{BB962C8B-B14F-4D97-AF65-F5344CB8AC3E}">
        <p14:creationId xmlns:p14="http://schemas.microsoft.com/office/powerpoint/2010/main" val="210489211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solidFill>
                  <a:srgbClr val="222222"/>
                </a:solidFill>
                <a:latin typeface="Source Sans Pro"/>
              </a:rPr>
              <a:t>Once this document is in place, </a:t>
            </a:r>
            <a:r>
              <a:rPr lang="en-US" b="1">
                <a:solidFill>
                  <a:srgbClr val="222222"/>
                </a:solidFill>
                <a:latin typeface="Source Sans Pro"/>
              </a:rPr>
              <a:t>pre-marketing</a:t>
            </a:r>
            <a:r>
              <a:rPr lang="en-US">
                <a:solidFill>
                  <a:srgbClr val="222222"/>
                </a:solidFill>
                <a:latin typeface="Source Sans Pro"/>
              </a:rPr>
              <a:t> starts and usually lasts around 2 weeks.</a:t>
            </a:r>
          </a:p>
          <a:p>
            <a:pPr>
              <a:spcBef>
                <a:spcPct val="0"/>
              </a:spcBef>
            </a:pPr>
            <a:r>
              <a:rPr lang="en-US">
                <a:solidFill>
                  <a:srgbClr val="222222"/>
                </a:solidFill>
                <a:latin typeface="Source Sans Pro"/>
              </a:rPr>
              <a:t>Research analysts meet with institutional investors 1 on 1 and tell them about the company, and sales teams at banks maintain close contact with investors and figure out what they think – do they like the sector? The company itself? What price will they pay?</a:t>
            </a:r>
          </a:p>
          <a:p>
            <a:pPr>
              <a:spcBef>
                <a:spcPct val="0"/>
              </a:spcBef>
            </a:pPr>
            <a:endParaRPr lang="en-US"/>
          </a:p>
        </p:txBody>
      </p:sp>
      <p:sp>
        <p:nvSpPr>
          <p:cNvPr id="440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5F6A74EC-D03D-42E0-967E-4FCCCC35D6FE}" type="slidenum">
              <a:rPr lang="en-US" sz="1200">
                <a:solidFill>
                  <a:prstClr val="black"/>
                </a:solidFill>
              </a:rPr>
              <a:pPr eaLnBrk="1" hangingPunct="1"/>
              <a:t>54</a:t>
            </a:fld>
            <a:endParaRPr lang="en-US" sz="1200">
              <a:solidFill>
                <a:prstClr val="black"/>
              </a:solidFill>
            </a:endParaRPr>
          </a:p>
        </p:txBody>
      </p:sp>
    </p:spTree>
    <p:extLst>
      <p:ext uri="{BB962C8B-B14F-4D97-AF65-F5344CB8AC3E}">
        <p14:creationId xmlns:p14="http://schemas.microsoft.com/office/powerpoint/2010/main" val="31904938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t>What is the issue price</a:t>
            </a:r>
          </a:p>
        </p:txBody>
      </p:sp>
      <p:sp>
        <p:nvSpPr>
          <p:cNvPr id="450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60DA1926-76DC-4E8A-93CC-AA88AE15BBB7}" type="slidenum">
              <a:rPr lang="en-US" sz="1200">
                <a:solidFill>
                  <a:prstClr val="black"/>
                </a:solidFill>
              </a:rPr>
              <a:pPr eaLnBrk="1" hangingPunct="1"/>
              <a:t>55</a:t>
            </a:fld>
            <a:endParaRPr lang="en-US" sz="1200">
              <a:solidFill>
                <a:prstClr val="black"/>
              </a:solidFill>
            </a:endParaRPr>
          </a:p>
        </p:txBody>
      </p:sp>
    </p:spTree>
    <p:extLst>
      <p:ext uri="{BB962C8B-B14F-4D97-AF65-F5344CB8AC3E}">
        <p14:creationId xmlns:p14="http://schemas.microsoft.com/office/powerpoint/2010/main" val="71752616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solidFill>
                  <a:srgbClr val="222222"/>
                </a:solidFill>
                <a:latin typeface="Source Sans Pro"/>
              </a:rPr>
              <a:t>bankers want a higher share price so they can earn higher fees, shareholders who are selling obviously want a higher price, and the company wants as high a price as possible to maximize their cash proceeds.</a:t>
            </a:r>
          </a:p>
          <a:p>
            <a:pPr>
              <a:spcBef>
                <a:spcPct val="0"/>
              </a:spcBef>
            </a:pPr>
            <a:r>
              <a:rPr lang="en-US">
                <a:solidFill>
                  <a:srgbClr val="222222"/>
                </a:solidFill>
                <a:latin typeface="Source Sans Pro"/>
              </a:rPr>
              <a:t>But if the price range is set too high, bankers may have to revise it downward, which sends a negative signal to the market.</a:t>
            </a:r>
          </a:p>
          <a:p>
            <a:pPr>
              <a:spcBef>
                <a:spcPct val="0"/>
              </a:spcBef>
            </a:pPr>
            <a:endParaRPr lang="en-US"/>
          </a:p>
        </p:txBody>
      </p:sp>
      <p:sp>
        <p:nvSpPr>
          <p:cNvPr id="460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8CEDD6BC-9C49-4EB1-AD1E-186E95E3ED69}" type="slidenum">
              <a:rPr lang="en-US" sz="1200">
                <a:solidFill>
                  <a:prstClr val="black"/>
                </a:solidFill>
              </a:rPr>
              <a:pPr eaLnBrk="1" hangingPunct="1"/>
              <a:t>56</a:t>
            </a:fld>
            <a:endParaRPr lang="en-US" sz="1200">
              <a:solidFill>
                <a:prstClr val="black"/>
              </a:solidFill>
            </a:endParaRPr>
          </a:p>
        </p:txBody>
      </p:sp>
    </p:spTree>
    <p:extLst>
      <p:ext uri="{BB962C8B-B14F-4D97-AF65-F5344CB8AC3E}">
        <p14:creationId xmlns:p14="http://schemas.microsoft.com/office/powerpoint/2010/main" val="28256445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34"/>
            <a:ext cx="10363200" cy="1470025"/>
          </a:xfrm>
        </p:spPr>
        <p:txBody>
          <a:bodyPr/>
          <a:lstStyle/>
          <a:p>
            <a:r>
              <a:rPr lang="en-US"/>
              <a:t>Click to edit Master title style</a:t>
            </a:r>
            <a:endParaRPr lang="en-IN"/>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IN"/>
          </a:p>
        </p:txBody>
      </p:sp>
      <p:sp>
        <p:nvSpPr>
          <p:cNvPr id="4" name="Date Placeholder 3"/>
          <p:cNvSpPr>
            <a:spLocks noGrp="1"/>
          </p:cNvSpPr>
          <p:nvPr>
            <p:ph type="dt" sz="half" idx="10"/>
          </p:nvPr>
        </p:nvSpPr>
        <p:spPr/>
        <p:txBody>
          <a:bodyPr/>
          <a:lstStyle/>
          <a:p>
            <a:fld id="{6540E3AE-39A1-48AE-948C-681D3D3FF737}" type="datetimeFigureOut">
              <a:rPr lang="en-US" smtClean="0">
                <a:solidFill>
                  <a:prstClr val="black">
                    <a:tint val="75000"/>
                  </a:prstClr>
                </a:solidFill>
              </a:rPr>
              <a:pPr/>
              <a:t>7/5/2020</a:t>
            </a:fld>
            <a:endParaRPr lang="en-IN">
              <a:solidFill>
                <a:prstClr val="black">
                  <a:tint val="75000"/>
                </a:prstClr>
              </a:solidFill>
            </a:endParaRPr>
          </a:p>
        </p:txBody>
      </p:sp>
      <p:sp>
        <p:nvSpPr>
          <p:cNvPr id="5" name="Footer Placeholder 4"/>
          <p:cNvSpPr>
            <a:spLocks noGrp="1"/>
          </p:cNvSpPr>
          <p:nvPr>
            <p:ph type="ftr" sz="quarter" idx="11"/>
          </p:nvPr>
        </p:nvSpPr>
        <p:spPr/>
        <p:txBody>
          <a:bodyPr/>
          <a:lstStyle/>
          <a:p>
            <a:endParaRPr lang="en-IN">
              <a:solidFill>
                <a:prstClr val="black">
                  <a:tint val="75000"/>
                </a:prstClr>
              </a:solidFill>
            </a:endParaRPr>
          </a:p>
        </p:txBody>
      </p:sp>
      <p:sp>
        <p:nvSpPr>
          <p:cNvPr id="6" name="Slide Number Placeholder 5"/>
          <p:cNvSpPr>
            <a:spLocks noGrp="1"/>
          </p:cNvSpPr>
          <p:nvPr>
            <p:ph type="sldNum" sz="quarter" idx="12"/>
          </p:nvPr>
        </p:nvSpPr>
        <p:spPr/>
        <p:txBody>
          <a:bodyPr/>
          <a:lstStyle/>
          <a:p>
            <a:fld id="{B83D0A1C-E5ED-4160-92EF-CD3990923C00}"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11624898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6540E3AE-39A1-48AE-948C-681D3D3FF737}" type="datetimeFigureOut">
              <a:rPr lang="en-US" smtClean="0">
                <a:solidFill>
                  <a:prstClr val="black">
                    <a:tint val="75000"/>
                  </a:prstClr>
                </a:solidFill>
              </a:rPr>
              <a:pPr/>
              <a:t>7/5/2020</a:t>
            </a:fld>
            <a:endParaRPr lang="en-IN">
              <a:solidFill>
                <a:prstClr val="black">
                  <a:tint val="75000"/>
                </a:prstClr>
              </a:solidFill>
            </a:endParaRPr>
          </a:p>
        </p:txBody>
      </p:sp>
      <p:sp>
        <p:nvSpPr>
          <p:cNvPr id="5" name="Footer Placeholder 4"/>
          <p:cNvSpPr>
            <a:spLocks noGrp="1"/>
          </p:cNvSpPr>
          <p:nvPr>
            <p:ph type="ftr" sz="quarter" idx="11"/>
          </p:nvPr>
        </p:nvSpPr>
        <p:spPr/>
        <p:txBody>
          <a:bodyPr/>
          <a:lstStyle/>
          <a:p>
            <a:endParaRPr lang="en-IN">
              <a:solidFill>
                <a:prstClr val="black">
                  <a:tint val="75000"/>
                </a:prstClr>
              </a:solidFill>
            </a:endParaRPr>
          </a:p>
        </p:txBody>
      </p:sp>
      <p:sp>
        <p:nvSpPr>
          <p:cNvPr id="6" name="Slide Number Placeholder 5"/>
          <p:cNvSpPr>
            <a:spLocks noGrp="1"/>
          </p:cNvSpPr>
          <p:nvPr>
            <p:ph type="sldNum" sz="quarter" idx="12"/>
          </p:nvPr>
        </p:nvSpPr>
        <p:spPr/>
        <p:txBody>
          <a:bodyPr/>
          <a:lstStyle/>
          <a:p>
            <a:fld id="{B83D0A1C-E5ED-4160-92EF-CD3990923C00}"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9800886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9"/>
            <a:ext cx="10363200" cy="1362075"/>
          </a:xfrm>
        </p:spPr>
        <p:txBody>
          <a:bodyPr anchor="t"/>
          <a:lstStyle>
            <a:lvl1pPr algn="l">
              <a:defRPr sz="4000" b="1" cap="all"/>
            </a:lvl1pPr>
          </a:lstStyle>
          <a:p>
            <a:r>
              <a:rPr lang="en-US"/>
              <a:t>Click to edit Master title style</a:t>
            </a:r>
            <a:endParaRPr lang="en-IN"/>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540E3AE-39A1-48AE-948C-681D3D3FF737}" type="datetimeFigureOut">
              <a:rPr lang="en-US" smtClean="0">
                <a:solidFill>
                  <a:prstClr val="black">
                    <a:tint val="75000"/>
                  </a:prstClr>
                </a:solidFill>
              </a:rPr>
              <a:pPr/>
              <a:t>7/5/2020</a:t>
            </a:fld>
            <a:endParaRPr lang="en-IN">
              <a:solidFill>
                <a:prstClr val="black">
                  <a:tint val="75000"/>
                </a:prstClr>
              </a:solidFill>
            </a:endParaRPr>
          </a:p>
        </p:txBody>
      </p:sp>
      <p:sp>
        <p:nvSpPr>
          <p:cNvPr id="5" name="Footer Placeholder 4"/>
          <p:cNvSpPr>
            <a:spLocks noGrp="1"/>
          </p:cNvSpPr>
          <p:nvPr>
            <p:ph type="ftr" sz="quarter" idx="11"/>
          </p:nvPr>
        </p:nvSpPr>
        <p:spPr/>
        <p:txBody>
          <a:bodyPr/>
          <a:lstStyle/>
          <a:p>
            <a:endParaRPr lang="en-IN">
              <a:solidFill>
                <a:prstClr val="black">
                  <a:tint val="75000"/>
                </a:prstClr>
              </a:solidFill>
            </a:endParaRPr>
          </a:p>
        </p:txBody>
      </p:sp>
      <p:sp>
        <p:nvSpPr>
          <p:cNvPr id="6" name="Slide Number Placeholder 5"/>
          <p:cNvSpPr>
            <a:spLocks noGrp="1"/>
          </p:cNvSpPr>
          <p:nvPr>
            <p:ph type="sldNum" sz="quarter" idx="12"/>
          </p:nvPr>
        </p:nvSpPr>
        <p:spPr/>
        <p:txBody>
          <a:bodyPr/>
          <a:lstStyle/>
          <a:p>
            <a:fld id="{B83D0A1C-E5ED-4160-92EF-CD3990923C00}"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39664515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609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6197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p:cNvSpPr>
            <a:spLocks noGrp="1"/>
          </p:cNvSpPr>
          <p:nvPr>
            <p:ph type="dt" sz="half" idx="10"/>
          </p:nvPr>
        </p:nvSpPr>
        <p:spPr/>
        <p:txBody>
          <a:bodyPr/>
          <a:lstStyle/>
          <a:p>
            <a:fld id="{6540E3AE-39A1-48AE-948C-681D3D3FF737}" type="datetimeFigureOut">
              <a:rPr lang="en-US" smtClean="0">
                <a:solidFill>
                  <a:prstClr val="black">
                    <a:tint val="75000"/>
                  </a:prstClr>
                </a:solidFill>
              </a:rPr>
              <a:pPr/>
              <a:t>7/5/2020</a:t>
            </a:fld>
            <a:endParaRPr lang="en-IN">
              <a:solidFill>
                <a:prstClr val="black">
                  <a:tint val="75000"/>
                </a:prstClr>
              </a:solidFill>
            </a:endParaRPr>
          </a:p>
        </p:txBody>
      </p:sp>
      <p:sp>
        <p:nvSpPr>
          <p:cNvPr id="6" name="Footer Placeholder 5"/>
          <p:cNvSpPr>
            <a:spLocks noGrp="1"/>
          </p:cNvSpPr>
          <p:nvPr>
            <p:ph type="ftr" sz="quarter" idx="11"/>
          </p:nvPr>
        </p:nvSpPr>
        <p:spPr/>
        <p:txBody>
          <a:bodyPr/>
          <a:lstStyle/>
          <a:p>
            <a:endParaRPr lang="en-IN">
              <a:solidFill>
                <a:prstClr val="black">
                  <a:tint val="75000"/>
                </a:prstClr>
              </a:solidFill>
            </a:endParaRPr>
          </a:p>
        </p:txBody>
      </p:sp>
      <p:sp>
        <p:nvSpPr>
          <p:cNvPr id="7" name="Slide Number Placeholder 6"/>
          <p:cNvSpPr>
            <a:spLocks noGrp="1"/>
          </p:cNvSpPr>
          <p:nvPr>
            <p:ph type="sldNum" sz="quarter" idx="12"/>
          </p:nvPr>
        </p:nvSpPr>
        <p:spPr/>
        <p:txBody>
          <a:bodyPr/>
          <a:lstStyle/>
          <a:p>
            <a:fld id="{B83D0A1C-E5ED-4160-92EF-CD3990923C00}"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5944125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IN"/>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6193373"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3"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p:cNvSpPr>
            <a:spLocks noGrp="1"/>
          </p:cNvSpPr>
          <p:nvPr>
            <p:ph type="dt" sz="half" idx="10"/>
          </p:nvPr>
        </p:nvSpPr>
        <p:spPr/>
        <p:txBody>
          <a:bodyPr/>
          <a:lstStyle/>
          <a:p>
            <a:fld id="{6540E3AE-39A1-48AE-948C-681D3D3FF737}" type="datetimeFigureOut">
              <a:rPr lang="en-US" smtClean="0">
                <a:solidFill>
                  <a:prstClr val="black">
                    <a:tint val="75000"/>
                  </a:prstClr>
                </a:solidFill>
              </a:rPr>
              <a:pPr/>
              <a:t>7/5/2020</a:t>
            </a:fld>
            <a:endParaRPr lang="en-IN">
              <a:solidFill>
                <a:prstClr val="black">
                  <a:tint val="75000"/>
                </a:prstClr>
              </a:solidFill>
            </a:endParaRPr>
          </a:p>
        </p:txBody>
      </p:sp>
      <p:sp>
        <p:nvSpPr>
          <p:cNvPr id="8" name="Footer Placeholder 7"/>
          <p:cNvSpPr>
            <a:spLocks noGrp="1"/>
          </p:cNvSpPr>
          <p:nvPr>
            <p:ph type="ftr" sz="quarter" idx="11"/>
          </p:nvPr>
        </p:nvSpPr>
        <p:spPr/>
        <p:txBody>
          <a:bodyPr/>
          <a:lstStyle/>
          <a:p>
            <a:endParaRPr lang="en-IN">
              <a:solidFill>
                <a:prstClr val="black">
                  <a:tint val="75000"/>
                </a:prstClr>
              </a:solidFill>
            </a:endParaRPr>
          </a:p>
        </p:txBody>
      </p:sp>
      <p:sp>
        <p:nvSpPr>
          <p:cNvPr id="9" name="Slide Number Placeholder 8"/>
          <p:cNvSpPr>
            <a:spLocks noGrp="1"/>
          </p:cNvSpPr>
          <p:nvPr>
            <p:ph type="sldNum" sz="quarter" idx="12"/>
          </p:nvPr>
        </p:nvSpPr>
        <p:spPr/>
        <p:txBody>
          <a:bodyPr/>
          <a:lstStyle/>
          <a:p>
            <a:fld id="{B83D0A1C-E5ED-4160-92EF-CD3990923C00}"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42207493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p:cNvSpPr>
            <a:spLocks noGrp="1"/>
          </p:cNvSpPr>
          <p:nvPr>
            <p:ph type="dt" sz="half" idx="10"/>
          </p:nvPr>
        </p:nvSpPr>
        <p:spPr/>
        <p:txBody>
          <a:bodyPr/>
          <a:lstStyle/>
          <a:p>
            <a:fld id="{6540E3AE-39A1-48AE-948C-681D3D3FF737}" type="datetimeFigureOut">
              <a:rPr lang="en-US" smtClean="0">
                <a:solidFill>
                  <a:prstClr val="black">
                    <a:tint val="75000"/>
                  </a:prstClr>
                </a:solidFill>
              </a:rPr>
              <a:pPr/>
              <a:t>7/5/2020</a:t>
            </a:fld>
            <a:endParaRPr lang="en-IN">
              <a:solidFill>
                <a:prstClr val="black">
                  <a:tint val="75000"/>
                </a:prstClr>
              </a:solidFill>
            </a:endParaRPr>
          </a:p>
        </p:txBody>
      </p:sp>
      <p:sp>
        <p:nvSpPr>
          <p:cNvPr id="4" name="Footer Placeholder 3"/>
          <p:cNvSpPr>
            <a:spLocks noGrp="1"/>
          </p:cNvSpPr>
          <p:nvPr>
            <p:ph type="ftr" sz="quarter" idx="11"/>
          </p:nvPr>
        </p:nvSpPr>
        <p:spPr/>
        <p:txBody>
          <a:bodyPr/>
          <a:lstStyle/>
          <a:p>
            <a:endParaRPr lang="en-IN">
              <a:solidFill>
                <a:prstClr val="black">
                  <a:tint val="75000"/>
                </a:prstClr>
              </a:solidFill>
            </a:endParaRPr>
          </a:p>
        </p:txBody>
      </p:sp>
      <p:sp>
        <p:nvSpPr>
          <p:cNvPr id="5" name="Slide Number Placeholder 4"/>
          <p:cNvSpPr>
            <a:spLocks noGrp="1"/>
          </p:cNvSpPr>
          <p:nvPr>
            <p:ph type="sldNum" sz="quarter" idx="12"/>
          </p:nvPr>
        </p:nvSpPr>
        <p:spPr/>
        <p:txBody>
          <a:bodyPr/>
          <a:lstStyle/>
          <a:p>
            <a:fld id="{B83D0A1C-E5ED-4160-92EF-CD3990923C00}"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28903576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540E3AE-39A1-48AE-948C-681D3D3FF737}" type="datetimeFigureOut">
              <a:rPr lang="en-US" smtClean="0">
                <a:solidFill>
                  <a:prstClr val="black">
                    <a:tint val="75000"/>
                  </a:prstClr>
                </a:solidFill>
              </a:rPr>
              <a:pPr/>
              <a:t>7/5/2020</a:t>
            </a:fld>
            <a:endParaRPr lang="en-IN">
              <a:solidFill>
                <a:prstClr val="black">
                  <a:tint val="75000"/>
                </a:prstClr>
              </a:solidFill>
            </a:endParaRPr>
          </a:p>
        </p:txBody>
      </p:sp>
      <p:sp>
        <p:nvSpPr>
          <p:cNvPr id="3" name="Footer Placeholder 2"/>
          <p:cNvSpPr>
            <a:spLocks noGrp="1"/>
          </p:cNvSpPr>
          <p:nvPr>
            <p:ph type="ftr" sz="quarter" idx="11"/>
          </p:nvPr>
        </p:nvSpPr>
        <p:spPr/>
        <p:txBody>
          <a:bodyPr/>
          <a:lstStyle/>
          <a:p>
            <a:endParaRPr lang="en-IN">
              <a:solidFill>
                <a:prstClr val="black">
                  <a:tint val="75000"/>
                </a:prstClr>
              </a:solidFill>
            </a:endParaRPr>
          </a:p>
        </p:txBody>
      </p:sp>
      <p:sp>
        <p:nvSpPr>
          <p:cNvPr id="4" name="Slide Number Placeholder 3"/>
          <p:cNvSpPr>
            <a:spLocks noGrp="1"/>
          </p:cNvSpPr>
          <p:nvPr>
            <p:ph type="sldNum" sz="quarter" idx="12"/>
          </p:nvPr>
        </p:nvSpPr>
        <p:spPr/>
        <p:txBody>
          <a:bodyPr/>
          <a:lstStyle/>
          <a:p>
            <a:fld id="{B83D0A1C-E5ED-4160-92EF-CD3990923C00}"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17703907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l">
              <a:defRPr sz="2000" b="1"/>
            </a:lvl1pPr>
          </a:lstStyle>
          <a:p>
            <a:r>
              <a:rPr lang="en-US"/>
              <a:t>Click to edit Master title style</a:t>
            </a:r>
            <a:endParaRPr lang="en-IN"/>
          </a:p>
        </p:txBody>
      </p:sp>
      <p:sp>
        <p:nvSpPr>
          <p:cNvPr id="3" name="Content Placeholder 2"/>
          <p:cNvSpPr>
            <a:spLocks noGrp="1"/>
          </p:cNvSpPr>
          <p:nvPr>
            <p:ph idx="1"/>
          </p:nvPr>
        </p:nvSpPr>
        <p:spPr>
          <a:xfrm>
            <a:off x="4766733" y="273059"/>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540E3AE-39A1-48AE-948C-681D3D3FF737}" type="datetimeFigureOut">
              <a:rPr lang="en-US" smtClean="0">
                <a:solidFill>
                  <a:prstClr val="black">
                    <a:tint val="75000"/>
                  </a:prstClr>
                </a:solidFill>
              </a:rPr>
              <a:pPr/>
              <a:t>7/5/2020</a:t>
            </a:fld>
            <a:endParaRPr lang="en-IN">
              <a:solidFill>
                <a:prstClr val="black">
                  <a:tint val="75000"/>
                </a:prstClr>
              </a:solidFill>
            </a:endParaRPr>
          </a:p>
        </p:txBody>
      </p:sp>
      <p:sp>
        <p:nvSpPr>
          <p:cNvPr id="6" name="Footer Placeholder 5"/>
          <p:cNvSpPr>
            <a:spLocks noGrp="1"/>
          </p:cNvSpPr>
          <p:nvPr>
            <p:ph type="ftr" sz="quarter" idx="11"/>
          </p:nvPr>
        </p:nvSpPr>
        <p:spPr/>
        <p:txBody>
          <a:bodyPr/>
          <a:lstStyle/>
          <a:p>
            <a:endParaRPr lang="en-IN">
              <a:solidFill>
                <a:prstClr val="black">
                  <a:tint val="75000"/>
                </a:prstClr>
              </a:solidFill>
            </a:endParaRPr>
          </a:p>
        </p:txBody>
      </p:sp>
      <p:sp>
        <p:nvSpPr>
          <p:cNvPr id="7" name="Slide Number Placeholder 6"/>
          <p:cNvSpPr>
            <a:spLocks noGrp="1"/>
          </p:cNvSpPr>
          <p:nvPr>
            <p:ph type="sldNum" sz="quarter" idx="12"/>
          </p:nvPr>
        </p:nvSpPr>
        <p:spPr/>
        <p:txBody>
          <a:bodyPr/>
          <a:lstStyle/>
          <a:p>
            <a:fld id="{B83D0A1C-E5ED-4160-92EF-CD3990923C00}"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32901941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IN"/>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540E3AE-39A1-48AE-948C-681D3D3FF737}" type="datetimeFigureOut">
              <a:rPr lang="en-US" smtClean="0">
                <a:solidFill>
                  <a:prstClr val="black">
                    <a:tint val="75000"/>
                  </a:prstClr>
                </a:solidFill>
              </a:rPr>
              <a:pPr/>
              <a:t>7/5/2020</a:t>
            </a:fld>
            <a:endParaRPr lang="en-IN">
              <a:solidFill>
                <a:prstClr val="black">
                  <a:tint val="75000"/>
                </a:prstClr>
              </a:solidFill>
            </a:endParaRPr>
          </a:p>
        </p:txBody>
      </p:sp>
      <p:sp>
        <p:nvSpPr>
          <p:cNvPr id="6" name="Footer Placeholder 5"/>
          <p:cNvSpPr>
            <a:spLocks noGrp="1"/>
          </p:cNvSpPr>
          <p:nvPr>
            <p:ph type="ftr" sz="quarter" idx="11"/>
          </p:nvPr>
        </p:nvSpPr>
        <p:spPr/>
        <p:txBody>
          <a:bodyPr/>
          <a:lstStyle/>
          <a:p>
            <a:endParaRPr lang="en-IN">
              <a:solidFill>
                <a:prstClr val="black">
                  <a:tint val="75000"/>
                </a:prstClr>
              </a:solidFill>
            </a:endParaRPr>
          </a:p>
        </p:txBody>
      </p:sp>
      <p:sp>
        <p:nvSpPr>
          <p:cNvPr id="7" name="Slide Number Placeholder 6"/>
          <p:cNvSpPr>
            <a:spLocks noGrp="1"/>
          </p:cNvSpPr>
          <p:nvPr>
            <p:ph type="sldNum" sz="quarter" idx="12"/>
          </p:nvPr>
        </p:nvSpPr>
        <p:spPr/>
        <p:txBody>
          <a:bodyPr/>
          <a:lstStyle/>
          <a:p>
            <a:fld id="{B83D0A1C-E5ED-4160-92EF-CD3990923C00}"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27519379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6540E3AE-39A1-48AE-948C-681D3D3FF737}" type="datetimeFigureOut">
              <a:rPr lang="en-US" smtClean="0">
                <a:solidFill>
                  <a:prstClr val="black">
                    <a:tint val="75000"/>
                  </a:prstClr>
                </a:solidFill>
              </a:rPr>
              <a:pPr/>
              <a:t>7/5/2020</a:t>
            </a:fld>
            <a:endParaRPr lang="en-IN">
              <a:solidFill>
                <a:prstClr val="black">
                  <a:tint val="75000"/>
                </a:prstClr>
              </a:solidFill>
            </a:endParaRPr>
          </a:p>
        </p:txBody>
      </p:sp>
      <p:sp>
        <p:nvSpPr>
          <p:cNvPr id="5" name="Footer Placeholder 4"/>
          <p:cNvSpPr>
            <a:spLocks noGrp="1"/>
          </p:cNvSpPr>
          <p:nvPr>
            <p:ph type="ftr" sz="quarter" idx="11"/>
          </p:nvPr>
        </p:nvSpPr>
        <p:spPr/>
        <p:txBody>
          <a:bodyPr/>
          <a:lstStyle/>
          <a:p>
            <a:endParaRPr lang="en-IN">
              <a:solidFill>
                <a:prstClr val="black">
                  <a:tint val="75000"/>
                </a:prstClr>
              </a:solidFill>
            </a:endParaRPr>
          </a:p>
        </p:txBody>
      </p:sp>
      <p:sp>
        <p:nvSpPr>
          <p:cNvPr id="6" name="Slide Number Placeholder 5"/>
          <p:cNvSpPr>
            <a:spLocks noGrp="1"/>
          </p:cNvSpPr>
          <p:nvPr>
            <p:ph type="sldNum" sz="quarter" idx="12"/>
          </p:nvPr>
        </p:nvSpPr>
        <p:spPr/>
        <p:txBody>
          <a:bodyPr/>
          <a:lstStyle/>
          <a:p>
            <a:fld id="{B83D0A1C-E5ED-4160-92EF-CD3990923C00}"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4646127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7"/>
            <a:ext cx="2743200" cy="5851525"/>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609600" y="274647"/>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6540E3AE-39A1-48AE-948C-681D3D3FF737}" type="datetimeFigureOut">
              <a:rPr lang="en-US" smtClean="0">
                <a:solidFill>
                  <a:prstClr val="black">
                    <a:tint val="75000"/>
                  </a:prstClr>
                </a:solidFill>
              </a:rPr>
              <a:pPr/>
              <a:t>7/5/2020</a:t>
            </a:fld>
            <a:endParaRPr lang="en-IN">
              <a:solidFill>
                <a:prstClr val="black">
                  <a:tint val="75000"/>
                </a:prstClr>
              </a:solidFill>
            </a:endParaRPr>
          </a:p>
        </p:txBody>
      </p:sp>
      <p:sp>
        <p:nvSpPr>
          <p:cNvPr id="5" name="Footer Placeholder 4"/>
          <p:cNvSpPr>
            <a:spLocks noGrp="1"/>
          </p:cNvSpPr>
          <p:nvPr>
            <p:ph type="ftr" sz="quarter" idx="11"/>
          </p:nvPr>
        </p:nvSpPr>
        <p:spPr/>
        <p:txBody>
          <a:bodyPr/>
          <a:lstStyle/>
          <a:p>
            <a:endParaRPr lang="en-IN">
              <a:solidFill>
                <a:prstClr val="black">
                  <a:tint val="75000"/>
                </a:prstClr>
              </a:solidFill>
            </a:endParaRPr>
          </a:p>
        </p:txBody>
      </p:sp>
      <p:sp>
        <p:nvSpPr>
          <p:cNvPr id="6" name="Slide Number Placeholder 5"/>
          <p:cNvSpPr>
            <a:spLocks noGrp="1"/>
          </p:cNvSpPr>
          <p:nvPr>
            <p:ph type="sldNum" sz="quarter" idx="12"/>
          </p:nvPr>
        </p:nvSpPr>
        <p:spPr/>
        <p:txBody>
          <a:bodyPr/>
          <a:lstStyle/>
          <a:p>
            <a:fld id="{B83D0A1C-E5ED-4160-92EF-CD3990923C00}"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21630000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4F678E45-F6DF-4F17-A587-3382ED82FC10}" type="datetimeFigureOut">
              <a:rPr lang="en-US" smtClean="0">
                <a:solidFill>
                  <a:prstClr val="black">
                    <a:tint val="75000"/>
                  </a:prstClr>
                </a:solidFill>
              </a:rPr>
              <a:pPr/>
              <a:t>7/5/2020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F3FDAF7-19F0-434B-94A1-5CF832B9587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631297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F678E45-F6DF-4F17-A587-3382ED82FC10}" type="datetimeFigureOut">
              <a:rPr lang="en-US" smtClean="0">
                <a:solidFill>
                  <a:prstClr val="black">
                    <a:tint val="75000"/>
                  </a:prstClr>
                </a:solidFill>
              </a:rPr>
              <a:pPr/>
              <a:t>7/5/2020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F3FDAF7-19F0-434B-94A1-5CF832B9587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493514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842"/>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567"/>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F678E45-F6DF-4F17-A587-3382ED82FC10}" type="datetimeFigureOut">
              <a:rPr lang="en-US" smtClean="0">
                <a:solidFill>
                  <a:prstClr val="black">
                    <a:tint val="75000"/>
                  </a:prstClr>
                </a:solidFill>
              </a:rPr>
              <a:pPr/>
              <a:t>7/5/2020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F3FDAF7-19F0-434B-94A1-5CF832B9587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907048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F678E45-F6DF-4F17-A587-3382ED82FC10}" type="datetimeFigureOut">
              <a:rPr lang="en-US" smtClean="0">
                <a:solidFill>
                  <a:prstClr val="black">
                    <a:tint val="75000"/>
                  </a:prstClr>
                </a:solidFill>
              </a:rPr>
              <a:pPr/>
              <a:t>7/5/2020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F3FDAF7-19F0-434B-94A1-5CF832B9587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400068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3"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3"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F678E45-F6DF-4F17-A587-3382ED82FC10}" type="datetimeFigureOut">
              <a:rPr lang="en-US" smtClean="0">
                <a:solidFill>
                  <a:prstClr val="black">
                    <a:tint val="75000"/>
                  </a:prstClr>
                </a:solidFill>
              </a:rPr>
              <a:pPr/>
              <a:t>7/5/2020</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F3FDAF7-19F0-434B-94A1-5CF832B9587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07143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F678E45-F6DF-4F17-A587-3382ED82FC10}" type="datetimeFigureOut">
              <a:rPr lang="en-US" smtClean="0">
                <a:solidFill>
                  <a:prstClr val="black">
                    <a:tint val="75000"/>
                  </a:prstClr>
                </a:solidFill>
              </a:rPr>
              <a:pPr/>
              <a:t>7/5/2020</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F3FDAF7-19F0-434B-94A1-5CF832B9587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22919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F678E45-F6DF-4F17-A587-3382ED82FC10}" type="datetimeFigureOut">
              <a:rPr lang="en-US" smtClean="0">
                <a:solidFill>
                  <a:prstClr val="black">
                    <a:tint val="75000"/>
                  </a:prstClr>
                </a:solidFill>
              </a:rPr>
              <a:pPr/>
              <a:t>7/5/2020</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F3FDAF7-19F0-434B-94A1-5CF832B9587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2150972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529"/>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F678E45-F6DF-4F17-A587-3382ED82FC10}" type="datetimeFigureOut">
              <a:rPr lang="en-US" smtClean="0">
                <a:solidFill>
                  <a:prstClr val="black">
                    <a:tint val="75000"/>
                  </a:prstClr>
                </a:solidFill>
              </a:rPr>
              <a:pPr/>
              <a:t>7/5/2020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F3FDAF7-19F0-434B-94A1-5CF832B9587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162236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529"/>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F678E45-F6DF-4F17-A587-3382ED82FC10}" type="datetimeFigureOut">
              <a:rPr lang="en-US" smtClean="0">
                <a:solidFill>
                  <a:prstClr val="black">
                    <a:tint val="75000"/>
                  </a:prstClr>
                </a:solidFill>
              </a:rPr>
              <a:pPr/>
              <a:t>7/5/2020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F3FDAF7-19F0-434B-94A1-5CF832B9587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5800219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F678E45-F6DF-4F17-A587-3382ED82FC10}" type="datetimeFigureOut">
              <a:rPr lang="en-US" smtClean="0">
                <a:solidFill>
                  <a:prstClr val="black">
                    <a:tint val="75000"/>
                  </a:prstClr>
                </a:solidFill>
              </a:rPr>
              <a:pPr/>
              <a:t>7/5/2020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F3FDAF7-19F0-434B-94A1-5CF832B9587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8194450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3"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F678E45-F6DF-4F17-A587-3382ED82FC10}" type="datetimeFigureOut">
              <a:rPr lang="en-US" smtClean="0">
                <a:solidFill>
                  <a:prstClr val="black">
                    <a:tint val="75000"/>
                  </a:prstClr>
                </a:solidFill>
              </a:rPr>
              <a:pPr/>
              <a:t>7/5/2020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F3FDAF7-19F0-434B-94A1-5CF832B9587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3161449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2"/>
          <p:cNvSpPr>
            <a:spLocks noChangeArrowheads="1"/>
          </p:cNvSpPr>
          <p:nvPr/>
        </p:nvSpPr>
        <p:spPr bwMode="auto">
          <a:xfrm>
            <a:off x="0" y="0"/>
            <a:ext cx="6096000" cy="6858000"/>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fontAlgn="base">
              <a:spcBef>
                <a:spcPct val="0"/>
              </a:spcBef>
              <a:spcAft>
                <a:spcPct val="0"/>
              </a:spcAft>
            </a:pPr>
            <a:endParaRPr kumimoji="1" lang="en-US" sz="2400">
              <a:solidFill>
                <a:srgbClr val="003366"/>
              </a:solidFill>
              <a:latin typeface="Times New Roman" pitchFamily="18" charset="0"/>
            </a:endParaRPr>
          </a:p>
        </p:txBody>
      </p:sp>
      <p:sp>
        <p:nvSpPr>
          <p:cNvPr id="5" name="AutoShape 3"/>
          <p:cNvSpPr>
            <a:spLocks noChangeArrowheads="1"/>
          </p:cNvSpPr>
          <p:nvPr/>
        </p:nvSpPr>
        <p:spPr bwMode="auto">
          <a:xfrm>
            <a:off x="914400" y="990600"/>
            <a:ext cx="6908800" cy="1905000"/>
          </a:xfrm>
          <a:prstGeom prst="roundRect">
            <a:avLst>
              <a:gd name="adj" fmla="val 50000"/>
            </a:avLst>
          </a:prstGeom>
          <a:solidFill>
            <a:schemeClr val="bg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fontAlgn="base">
              <a:spcBef>
                <a:spcPct val="0"/>
              </a:spcBef>
              <a:spcAft>
                <a:spcPct val="0"/>
              </a:spcAft>
            </a:pPr>
            <a:endParaRPr kumimoji="1" lang="en-US" sz="2400">
              <a:solidFill>
                <a:srgbClr val="003366"/>
              </a:solidFill>
              <a:latin typeface="Times New Roman" pitchFamily="18" charset="0"/>
            </a:endParaRPr>
          </a:p>
        </p:txBody>
      </p:sp>
      <p:grpSp>
        <p:nvGrpSpPr>
          <p:cNvPr id="6" name="Group 15"/>
          <p:cNvGrpSpPr>
            <a:grpSpLocks/>
          </p:cNvGrpSpPr>
          <p:nvPr/>
        </p:nvGrpSpPr>
        <p:grpSpPr bwMode="auto">
          <a:xfrm>
            <a:off x="4842933" y="4889500"/>
            <a:ext cx="6502400" cy="319088"/>
            <a:chOff x="2288" y="3080"/>
            <a:chExt cx="3072" cy="201"/>
          </a:xfrm>
        </p:grpSpPr>
        <p:sp>
          <p:nvSpPr>
            <p:cNvPr id="7" name="AutoShape 6"/>
            <p:cNvSpPr>
              <a:spLocks noChangeArrowheads="1"/>
            </p:cNvSpPr>
            <p:nvPr/>
          </p:nvSpPr>
          <p:spPr bwMode="auto">
            <a:xfrm flipH="1">
              <a:off x="2288" y="3080"/>
              <a:ext cx="2914" cy="200"/>
            </a:xfrm>
            <a:prstGeom prst="roundRect">
              <a:avLst>
                <a:gd name="adj" fmla="val 0"/>
              </a:avLst>
            </a:prstGeom>
            <a:solidFill>
              <a:schemeClr val="bg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0"/>
                </a:spcBef>
                <a:spcAft>
                  <a:spcPct val="0"/>
                </a:spcAft>
              </a:pPr>
              <a:endParaRPr lang="en-US" sz="2400">
                <a:solidFill>
                  <a:srgbClr val="003366"/>
                </a:solidFill>
                <a:latin typeface="Times New Roman" pitchFamily="18" charset="0"/>
              </a:endParaRPr>
            </a:p>
          </p:txBody>
        </p:sp>
        <p:sp>
          <p:nvSpPr>
            <p:cNvPr id="8" name="AutoShape 7"/>
            <p:cNvSpPr>
              <a:spLocks noChangeArrowheads="1"/>
            </p:cNvSpPr>
            <p:nvPr/>
          </p:nvSpPr>
          <p:spPr bwMode="auto">
            <a:xfrm>
              <a:off x="5196" y="3080"/>
              <a:ext cx="164" cy="201"/>
            </a:xfrm>
            <a:prstGeom prst="flowChartDelay">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0"/>
                </a:spcBef>
                <a:spcAft>
                  <a:spcPct val="0"/>
                </a:spcAft>
              </a:pPr>
              <a:endParaRPr lang="en-US" sz="2400">
                <a:solidFill>
                  <a:srgbClr val="003366"/>
                </a:solidFill>
                <a:latin typeface="Times New Roman" pitchFamily="18" charset="0"/>
              </a:endParaRPr>
            </a:p>
          </p:txBody>
        </p:sp>
      </p:grpSp>
      <p:sp>
        <p:nvSpPr>
          <p:cNvPr id="7172" name="Rectangle 4"/>
          <p:cNvSpPr>
            <a:spLocks noGrp="1" noChangeArrowheads="1"/>
          </p:cNvSpPr>
          <p:nvPr>
            <p:ph type="subTitle" idx="1"/>
          </p:nvPr>
        </p:nvSpPr>
        <p:spPr>
          <a:xfrm>
            <a:off x="6231467" y="2927350"/>
            <a:ext cx="4876800" cy="1822450"/>
          </a:xfrm>
        </p:spPr>
        <p:txBody>
          <a:bodyPr anchor="b"/>
          <a:lstStyle>
            <a:lvl1pPr marL="0" indent="0">
              <a:buFont typeface="Wingdings" pitchFamily="2" charset="2"/>
              <a:buNone/>
              <a:defRPr>
                <a:solidFill>
                  <a:schemeClr val="tx2"/>
                </a:solidFill>
              </a:defRPr>
            </a:lvl1pPr>
          </a:lstStyle>
          <a:p>
            <a:pPr lvl="0"/>
            <a:r>
              <a:rPr lang="en-US" noProof="0"/>
              <a:t>Click to edit Master subtitle style</a:t>
            </a:r>
          </a:p>
        </p:txBody>
      </p:sp>
      <p:sp>
        <p:nvSpPr>
          <p:cNvPr id="7179" name="Rectangle 11"/>
          <p:cNvSpPr>
            <a:spLocks noGrp="1" noChangeArrowheads="1"/>
          </p:cNvSpPr>
          <p:nvPr>
            <p:ph type="ctrTitle" sz="quarter"/>
          </p:nvPr>
        </p:nvSpPr>
        <p:spPr>
          <a:xfrm>
            <a:off x="1248833" y="1425575"/>
            <a:ext cx="10363200" cy="1143000"/>
          </a:xfrm>
        </p:spPr>
        <p:txBody>
          <a:bodyPr anchor="ctr"/>
          <a:lstStyle>
            <a:lvl1pPr algn="ctr">
              <a:defRPr>
                <a:solidFill>
                  <a:schemeClr val="tx1"/>
                </a:solidFill>
              </a:defRPr>
            </a:lvl1pPr>
          </a:lstStyle>
          <a:p>
            <a:pPr lvl="0"/>
            <a:r>
              <a:rPr lang="en-US" noProof="0"/>
              <a:t>Click to edit Master title style</a:t>
            </a:r>
          </a:p>
        </p:txBody>
      </p:sp>
      <p:sp>
        <p:nvSpPr>
          <p:cNvPr id="9" name="Rectangle 8"/>
          <p:cNvSpPr>
            <a:spLocks noGrp="1" noChangeArrowheads="1"/>
          </p:cNvSpPr>
          <p:nvPr>
            <p:ph type="dt" sz="quarter" idx="10"/>
          </p:nvPr>
        </p:nvSpPr>
        <p:spPr>
          <a:xfrm>
            <a:off x="3556000" y="6553200"/>
            <a:ext cx="2540000" cy="304800"/>
          </a:xfrm>
        </p:spPr>
        <p:txBody>
          <a:bodyPr/>
          <a:lstStyle>
            <a:lvl1pPr>
              <a:defRPr>
                <a:solidFill>
                  <a:schemeClr val="bg1"/>
                </a:solidFill>
              </a:defRPr>
            </a:lvl1pPr>
          </a:lstStyle>
          <a:p>
            <a:pPr>
              <a:defRPr/>
            </a:pPr>
            <a:endParaRPr lang="en-US">
              <a:solidFill>
                <a:srgbClr val="FFFFFF"/>
              </a:solidFill>
            </a:endParaRPr>
          </a:p>
        </p:txBody>
      </p:sp>
      <p:sp>
        <p:nvSpPr>
          <p:cNvPr id="10" name="Rectangle 9"/>
          <p:cNvSpPr>
            <a:spLocks noGrp="1" noChangeArrowheads="1"/>
          </p:cNvSpPr>
          <p:nvPr>
            <p:ph type="ftr" sz="quarter" idx="11"/>
          </p:nvPr>
        </p:nvSpPr>
        <p:spPr>
          <a:xfrm>
            <a:off x="6927854" y="6553200"/>
            <a:ext cx="4373033" cy="304800"/>
          </a:xfrm>
        </p:spPr>
        <p:txBody>
          <a:bodyPr/>
          <a:lstStyle>
            <a:lvl1pPr algn="r">
              <a:defRPr/>
            </a:lvl1pPr>
          </a:lstStyle>
          <a:p>
            <a:pPr>
              <a:defRPr/>
            </a:pPr>
            <a:endParaRPr lang="en-US">
              <a:solidFill>
                <a:srgbClr val="003366"/>
              </a:solidFill>
            </a:endParaRPr>
          </a:p>
        </p:txBody>
      </p:sp>
      <p:sp>
        <p:nvSpPr>
          <p:cNvPr id="11" name="Rectangle 10"/>
          <p:cNvSpPr>
            <a:spLocks noGrp="1" noChangeArrowheads="1"/>
          </p:cNvSpPr>
          <p:nvPr>
            <p:ph type="sldNum" sz="quarter" idx="12"/>
          </p:nvPr>
        </p:nvSpPr>
        <p:spPr>
          <a:xfrm>
            <a:off x="12703" y="6359525"/>
            <a:ext cx="783167" cy="488950"/>
          </a:xfrm>
        </p:spPr>
        <p:txBody>
          <a:bodyPr anchorCtr="0"/>
          <a:lstStyle>
            <a:lvl1pPr>
              <a:defRPr/>
            </a:lvl1pPr>
          </a:lstStyle>
          <a:p>
            <a:pPr>
              <a:defRPr/>
            </a:pPr>
            <a:fld id="{C492C011-6048-4D9D-B20D-07B7D77A0AC3}"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5756238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8"/>
          <p:cNvSpPr>
            <a:spLocks noGrp="1" noChangeArrowheads="1"/>
          </p:cNvSpPr>
          <p:nvPr>
            <p:ph type="dt" sz="half" idx="10"/>
          </p:nvPr>
        </p:nvSpPr>
        <p:spPr>
          <a:ln/>
        </p:spPr>
        <p:txBody>
          <a:bodyPr/>
          <a:lstStyle>
            <a:lvl1pPr>
              <a:defRPr/>
            </a:lvl1pPr>
          </a:lstStyle>
          <a:p>
            <a:pPr>
              <a:defRPr/>
            </a:pPr>
            <a:endParaRPr lang="en-US">
              <a:solidFill>
                <a:srgbClr val="003366"/>
              </a:solidFill>
            </a:endParaRPr>
          </a:p>
        </p:txBody>
      </p:sp>
      <p:sp>
        <p:nvSpPr>
          <p:cNvPr id="5" name="Rectangle 9"/>
          <p:cNvSpPr>
            <a:spLocks noGrp="1" noChangeArrowheads="1"/>
          </p:cNvSpPr>
          <p:nvPr>
            <p:ph type="ftr" sz="quarter" idx="11"/>
          </p:nvPr>
        </p:nvSpPr>
        <p:spPr>
          <a:ln/>
        </p:spPr>
        <p:txBody>
          <a:bodyPr/>
          <a:lstStyle>
            <a:lvl1pPr>
              <a:defRPr/>
            </a:lvl1pPr>
          </a:lstStyle>
          <a:p>
            <a:pPr>
              <a:defRPr/>
            </a:pPr>
            <a:endParaRPr lang="en-US">
              <a:solidFill>
                <a:srgbClr val="003366"/>
              </a:solidFill>
            </a:endParaRPr>
          </a:p>
        </p:txBody>
      </p:sp>
      <p:sp>
        <p:nvSpPr>
          <p:cNvPr id="6" name="Rectangle 10"/>
          <p:cNvSpPr>
            <a:spLocks noGrp="1" noChangeArrowheads="1"/>
          </p:cNvSpPr>
          <p:nvPr>
            <p:ph type="sldNum" sz="quarter" idx="12"/>
          </p:nvPr>
        </p:nvSpPr>
        <p:spPr>
          <a:ln/>
        </p:spPr>
        <p:txBody>
          <a:bodyPr/>
          <a:lstStyle>
            <a:lvl1pPr>
              <a:defRPr/>
            </a:lvl1pPr>
          </a:lstStyle>
          <a:p>
            <a:pPr>
              <a:defRPr/>
            </a:pPr>
            <a:fld id="{41865601-DE94-488A-A973-38B5992D3552}"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216297786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5"/>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8"/>
          <p:cNvSpPr>
            <a:spLocks noGrp="1" noChangeArrowheads="1"/>
          </p:cNvSpPr>
          <p:nvPr>
            <p:ph type="dt" sz="half" idx="10"/>
          </p:nvPr>
        </p:nvSpPr>
        <p:spPr>
          <a:ln/>
        </p:spPr>
        <p:txBody>
          <a:bodyPr/>
          <a:lstStyle>
            <a:lvl1pPr>
              <a:defRPr/>
            </a:lvl1pPr>
          </a:lstStyle>
          <a:p>
            <a:pPr>
              <a:defRPr/>
            </a:pPr>
            <a:endParaRPr lang="en-US">
              <a:solidFill>
                <a:srgbClr val="003366"/>
              </a:solidFill>
            </a:endParaRPr>
          </a:p>
        </p:txBody>
      </p:sp>
      <p:sp>
        <p:nvSpPr>
          <p:cNvPr id="5" name="Rectangle 9"/>
          <p:cNvSpPr>
            <a:spLocks noGrp="1" noChangeArrowheads="1"/>
          </p:cNvSpPr>
          <p:nvPr>
            <p:ph type="ftr" sz="quarter" idx="11"/>
          </p:nvPr>
        </p:nvSpPr>
        <p:spPr>
          <a:ln/>
        </p:spPr>
        <p:txBody>
          <a:bodyPr/>
          <a:lstStyle>
            <a:lvl1pPr>
              <a:defRPr/>
            </a:lvl1pPr>
          </a:lstStyle>
          <a:p>
            <a:pPr>
              <a:defRPr/>
            </a:pPr>
            <a:endParaRPr lang="en-US">
              <a:solidFill>
                <a:srgbClr val="003366"/>
              </a:solidFill>
            </a:endParaRPr>
          </a:p>
        </p:txBody>
      </p:sp>
      <p:sp>
        <p:nvSpPr>
          <p:cNvPr id="6" name="Rectangle 10"/>
          <p:cNvSpPr>
            <a:spLocks noGrp="1" noChangeArrowheads="1"/>
          </p:cNvSpPr>
          <p:nvPr>
            <p:ph type="sldNum" sz="quarter" idx="12"/>
          </p:nvPr>
        </p:nvSpPr>
        <p:spPr>
          <a:ln/>
        </p:spPr>
        <p:txBody>
          <a:bodyPr/>
          <a:lstStyle>
            <a:lvl1pPr>
              <a:defRPr/>
            </a:lvl1pPr>
          </a:lstStyle>
          <a:p>
            <a:pPr>
              <a:defRPr/>
            </a:pPr>
            <a:fld id="{8D001DCB-7469-4BD1-8776-B0ED9A0DB63E}"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65819353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219200" y="2362200"/>
            <a:ext cx="5232400" cy="3733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654800" y="2362200"/>
            <a:ext cx="5232400" cy="3733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8"/>
          <p:cNvSpPr>
            <a:spLocks noGrp="1" noChangeArrowheads="1"/>
          </p:cNvSpPr>
          <p:nvPr>
            <p:ph type="dt" sz="half" idx="10"/>
          </p:nvPr>
        </p:nvSpPr>
        <p:spPr>
          <a:ln/>
        </p:spPr>
        <p:txBody>
          <a:bodyPr/>
          <a:lstStyle>
            <a:lvl1pPr>
              <a:defRPr/>
            </a:lvl1pPr>
          </a:lstStyle>
          <a:p>
            <a:pPr>
              <a:defRPr/>
            </a:pPr>
            <a:endParaRPr lang="en-US">
              <a:solidFill>
                <a:srgbClr val="003366"/>
              </a:solidFill>
            </a:endParaRPr>
          </a:p>
        </p:txBody>
      </p:sp>
      <p:sp>
        <p:nvSpPr>
          <p:cNvPr id="6" name="Rectangle 9"/>
          <p:cNvSpPr>
            <a:spLocks noGrp="1" noChangeArrowheads="1"/>
          </p:cNvSpPr>
          <p:nvPr>
            <p:ph type="ftr" sz="quarter" idx="11"/>
          </p:nvPr>
        </p:nvSpPr>
        <p:spPr>
          <a:ln/>
        </p:spPr>
        <p:txBody>
          <a:bodyPr/>
          <a:lstStyle>
            <a:lvl1pPr>
              <a:defRPr/>
            </a:lvl1pPr>
          </a:lstStyle>
          <a:p>
            <a:pPr>
              <a:defRPr/>
            </a:pPr>
            <a:endParaRPr lang="en-US">
              <a:solidFill>
                <a:srgbClr val="003366"/>
              </a:solidFill>
            </a:endParaRPr>
          </a:p>
        </p:txBody>
      </p:sp>
      <p:sp>
        <p:nvSpPr>
          <p:cNvPr id="7" name="Rectangle 10"/>
          <p:cNvSpPr>
            <a:spLocks noGrp="1" noChangeArrowheads="1"/>
          </p:cNvSpPr>
          <p:nvPr>
            <p:ph type="sldNum" sz="quarter" idx="12"/>
          </p:nvPr>
        </p:nvSpPr>
        <p:spPr>
          <a:ln/>
        </p:spPr>
        <p:txBody>
          <a:bodyPr/>
          <a:lstStyle>
            <a:lvl1pPr>
              <a:defRPr/>
            </a:lvl1pPr>
          </a:lstStyle>
          <a:p>
            <a:pPr>
              <a:defRPr/>
            </a:pPr>
            <a:fld id="{6BB03148-AC59-4395-8CFB-7C6338BAA2A8}"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155145864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70"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0"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8"/>
          <p:cNvSpPr>
            <a:spLocks noGrp="1" noChangeArrowheads="1"/>
          </p:cNvSpPr>
          <p:nvPr>
            <p:ph type="dt" sz="half" idx="10"/>
          </p:nvPr>
        </p:nvSpPr>
        <p:spPr>
          <a:ln/>
        </p:spPr>
        <p:txBody>
          <a:bodyPr/>
          <a:lstStyle>
            <a:lvl1pPr>
              <a:defRPr/>
            </a:lvl1pPr>
          </a:lstStyle>
          <a:p>
            <a:pPr>
              <a:defRPr/>
            </a:pPr>
            <a:endParaRPr lang="en-US">
              <a:solidFill>
                <a:srgbClr val="003366"/>
              </a:solidFill>
            </a:endParaRPr>
          </a:p>
        </p:txBody>
      </p:sp>
      <p:sp>
        <p:nvSpPr>
          <p:cNvPr id="8" name="Rectangle 9"/>
          <p:cNvSpPr>
            <a:spLocks noGrp="1" noChangeArrowheads="1"/>
          </p:cNvSpPr>
          <p:nvPr>
            <p:ph type="ftr" sz="quarter" idx="11"/>
          </p:nvPr>
        </p:nvSpPr>
        <p:spPr>
          <a:ln/>
        </p:spPr>
        <p:txBody>
          <a:bodyPr/>
          <a:lstStyle>
            <a:lvl1pPr>
              <a:defRPr/>
            </a:lvl1pPr>
          </a:lstStyle>
          <a:p>
            <a:pPr>
              <a:defRPr/>
            </a:pPr>
            <a:endParaRPr lang="en-US">
              <a:solidFill>
                <a:srgbClr val="003366"/>
              </a:solidFill>
            </a:endParaRPr>
          </a:p>
        </p:txBody>
      </p:sp>
      <p:sp>
        <p:nvSpPr>
          <p:cNvPr id="9" name="Rectangle 10"/>
          <p:cNvSpPr>
            <a:spLocks noGrp="1" noChangeArrowheads="1"/>
          </p:cNvSpPr>
          <p:nvPr>
            <p:ph type="sldNum" sz="quarter" idx="12"/>
          </p:nvPr>
        </p:nvSpPr>
        <p:spPr>
          <a:ln/>
        </p:spPr>
        <p:txBody>
          <a:bodyPr/>
          <a:lstStyle>
            <a:lvl1pPr>
              <a:defRPr/>
            </a:lvl1pPr>
          </a:lstStyle>
          <a:p>
            <a:pPr>
              <a:defRPr/>
            </a:pPr>
            <a:fld id="{1ED62ED4-F081-4C35-934F-D1DCDF4223EB}"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46139166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8"/>
          <p:cNvSpPr>
            <a:spLocks noGrp="1" noChangeArrowheads="1"/>
          </p:cNvSpPr>
          <p:nvPr>
            <p:ph type="dt" sz="half" idx="10"/>
          </p:nvPr>
        </p:nvSpPr>
        <p:spPr>
          <a:ln/>
        </p:spPr>
        <p:txBody>
          <a:bodyPr/>
          <a:lstStyle>
            <a:lvl1pPr>
              <a:defRPr/>
            </a:lvl1pPr>
          </a:lstStyle>
          <a:p>
            <a:pPr>
              <a:defRPr/>
            </a:pPr>
            <a:endParaRPr lang="en-US">
              <a:solidFill>
                <a:srgbClr val="003366"/>
              </a:solidFill>
            </a:endParaRPr>
          </a:p>
        </p:txBody>
      </p:sp>
      <p:sp>
        <p:nvSpPr>
          <p:cNvPr id="4" name="Rectangle 9"/>
          <p:cNvSpPr>
            <a:spLocks noGrp="1" noChangeArrowheads="1"/>
          </p:cNvSpPr>
          <p:nvPr>
            <p:ph type="ftr" sz="quarter" idx="11"/>
          </p:nvPr>
        </p:nvSpPr>
        <p:spPr>
          <a:ln/>
        </p:spPr>
        <p:txBody>
          <a:bodyPr/>
          <a:lstStyle>
            <a:lvl1pPr>
              <a:defRPr/>
            </a:lvl1pPr>
          </a:lstStyle>
          <a:p>
            <a:pPr>
              <a:defRPr/>
            </a:pPr>
            <a:endParaRPr lang="en-US">
              <a:solidFill>
                <a:srgbClr val="003366"/>
              </a:solidFill>
            </a:endParaRPr>
          </a:p>
        </p:txBody>
      </p:sp>
      <p:sp>
        <p:nvSpPr>
          <p:cNvPr id="5" name="Rectangle 10"/>
          <p:cNvSpPr>
            <a:spLocks noGrp="1" noChangeArrowheads="1"/>
          </p:cNvSpPr>
          <p:nvPr>
            <p:ph type="sldNum" sz="quarter" idx="12"/>
          </p:nvPr>
        </p:nvSpPr>
        <p:spPr>
          <a:ln/>
        </p:spPr>
        <p:txBody>
          <a:bodyPr/>
          <a:lstStyle>
            <a:lvl1pPr>
              <a:defRPr/>
            </a:lvl1pPr>
          </a:lstStyle>
          <a:p>
            <a:pPr>
              <a:defRPr/>
            </a:pPr>
            <a:fld id="{2F28C103-8153-49F8-AEFD-5F5FB12B345A}"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256455600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8"/>
          <p:cNvSpPr>
            <a:spLocks noGrp="1" noChangeArrowheads="1"/>
          </p:cNvSpPr>
          <p:nvPr>
            <p:ph type="dt" sz="half" idx="10"/>
          </p:nvPr>
        </p:nvSpPr>
        <p:spPr>
          <a:ln/>
        </p:spPr>
        <p:txBody>
          <a:bodyPr/>
          <a:lstStyle>
            <a:lvl1pPr>
              <a:defRPr/>
            </a:lvl1pPr>
          </a:lstStyle>
          <a:p>
            <a:pPr>
              <a:defRPr/>
            </a:pPr>
            <a:endParaRPr lang="en-US">
              <a:solidFill>
                <a:srgbClr val="003366"/>
              </a:solidFill>
            </a:endParaRPr>
          </a:p>
        </p:txBody>
      </p:sp>
      <p:sp>
        <p:nvSpPr>
          <p:cNvPr id="3" name="Rectangle 9"/>
          <p:cNvSpPr>
            <a:spLocks noGrp="1" noChangeArrowheads="1"/>
          </p:cNvSpPr>
          <p:nvPr>
            <p:ph type="ftr" sz="quarter" idx="11"/>
          </p:nvPr>
        </p:nvSpPr>
        <p:spPr>
          <a:ln/>
        </p:spPr>
        <p:txBody>
          <a:bodyPr/>
          <a:lstStyle>
            <a:lvl1pPr>
              <a:defRPr/>
            </a:lvl1pPr>
          </a:lstStyle>
          <a:p>
            <a:pPr>
              <a:defRPr/>
            </a:pPr>
            <a:endParaRPr lang="en-US">
              <a:solidFill>
                <a:srgbClr val="003366"/>
              </a:solidFill>
            </a:endParaRPr>
          </a:p>
        </p:txBody>
      </p:sp>
      <p:sp>
        <p:nvSpPr>
          <p:cNvPr id="4" name="Rectangle 10"/>
          <p:cNvSpPr>
            <a:spLocks noGrp="1" noChangeArrowheads="1"/>
          </p:cNvSpPr>
          <p:nvPr>
            <p:ph type="sldNum" sz="quarter" idx="12"/>
          </p:nvPr>
        </p:nvSpPr>
        <p:spPr>
          <a:ln/>
        </p:spPr>
        <p:txBody>
          <a:bodyPr/>
          <a:lstStyle>
            <a:lvl1pPr>
              <a:defRPr/>
            </a:lvl1pPr>
          </a:lstStyle>
          <a:p>
            <a:pPr>
              <a:defRPr/>
            </a:pPr>
            <a:fld id="{6866611F-1C1D-48F1-8F95-02EC8C317F33}"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114088966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5"/>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8"/>
          <p:cNvSpPr>
            <a:spLocks noGrp="1" noChangeArrowheads="1"/>
          </p:cNvSpPr>
          <p:nvPr>
            <p:ph type="dt" sz="half" idx="10"/>
          </p:nvPr>
        </p:nvSpPr>
        <p:spPr>
          <a:ln/>
        </p:spPr>
        <p:txBody>
          <a:bodyPr/>
          <a:lstStyle>
            <a:lvl1pPr>
              <a:defRPr/>
            </a:lvl1pPr>
          </a:lstStyle>
          <a:p>
            <a:pPr>
              <a:defRPr/>
            </a:pPr>
            <a:endParaRPr lang="en-US">
              <a:solidFill>
                <a:srgbClr val="003366"/>
              </a:solidFill>
            </a:endParaRPr>
          </a:p>
        </p:txBody>
      </p:sp>
      <p:sp>
        <p:nvSpPr>
          <p:cNvPr id="6" name="Rectangle 9"/>
          <p:cNvSpPr>
            <a:spLocks noGrp="1" noChangeArrowheads="1"/>
          </p:cNvSpPr>
          <p:nvPr>
            <p:ph type="ftr" sz="quarter" idx="11"/>
          </p:nvPr>
        </p:nvSpPr>
        <p:spPr>
          <a:ln/>
        </p:spPr>
        <p:txBody>
          <a:bodyPr/>
          <a:lstStyle>
            <a:lvl1pPr>
              <a:defRPr/>
            </a:lvl1pPr>
          </a:lstStyle>
          <a:p>
            <a:pPr>
              <a:defRPr/>
            </a:pPr>
            <a:endParaRPr lang="en-US">
              <a:solidFill>
                <a:srgbClr val="003366"/>
              </a:solidFill>
            </a:endParaRPr>
          </a:p>
        </p:txBody>
      </p:sp>
      <p:sp>
        <p:nvSpPr>
          <p:cNvPr id="7" name="Rectangle 10"/>
          <p:cNvSpPr>
            <a:spLocks noGrp="1" noChangeArrowheads="1"/>
          </p:cNvSpPr>
          <p:nvPr>
            <p:ph type="sldNum" sz="quarter" idx="12"/>
          </p:nvPr>
        </p:nvSpPr>
        <p:spPr>
          <a:ln/>
        </p:spPr>
        <p:txBody>
          <a:bodyPr/>
          <a:lstStyle>
            <a:lvl1pPr>
              <a:defRPr/>
            </a:lvl1pPr>
          </a:lstStyle>
          <a:p>
            <a:pPr>
              <a:defRPr/>
            </a:pPr>
            <a:fld id="{5A649304-08F1-46D2-B4B7-364A48017942}"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90327269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8"/>
          <p:cNvSpPr>
            <a:spLocks noGrp="1" noChangeArrowheads="1"/>
          </p:cNvSpPr>
          <p:nvPr>
            <p:ph type="dt" sz="half" idx="10"/>
          </p:nvPr>
        </p:nvSpPr>
        <p:spPr>
          <a:ln/>
        </p:spPr>
        <p:txBody>
          <a:bodyPr/>
          <a:lstStyle>
            <a:lvl1pPr>
              <a:defRPr/>
            </a:lvl1pPr>
          </a:lstStyle>
          <a:p>
            <a:pPr>
              <a:defRPr/>
            </a:pPr>
            <a:endParaRPr lang="en-US">
              <a:solidFill>
                <a:srgbClr val="003366"/>
              </a:solidFill>
            </a:endParaRPr>
          </a:p>
        </p:txBody>
      </p:sp>
      <p:sp>
        <p:nvSpPr>
          <p:cNvPr id="6" name="Rectangle 9"/>
          <p:cNvSpPr>
            <a:spLocks noGrp="1" noChangeArrowheads="1"/>
          </p:cNvSpPr>
          <p:nvPr>
            <p:ph type="ftr" sz="quarter" idx="11"/>
          </p:nvPr>
        </p:nvSpPr>
        <p:spPr>
          <a:ln/>
        </p:spPr>
        <p:txBody>
          <a:bodyPr/>
          <a:lstStyle>
            <a:lvl1pPr>
              <a:defRPr/>
            </a:lvl1pPr>
          </a:lstStyle>
          <a:p>
            <a:pPr>
              <a:defRPr/>
            </a:pPr>
            <a:endParaRPr lang="en-US">
              <a:solidFill>
                <a:srgbClr val="003366"/>
              </a:solidFill>
            </a:endParaRPr>
          </a:p>
        </p:txBody>
      </p:sp>
      <p:sp>
        <p:nvSpPr>
          <p:cNvPr id="7" name="Rectangle 10"/>
          <p:cNvSpPr>
            <a:spLocks noGrp="1" noChangeArrowheads="1"/>
          </p:cNvSpPr>
          <p:nvPr>
            <p:ph type="sldNum" sz="quarter" idx="12"/>
          </p:nvPr>
        </p:nvSpPr>
        <p:spPr>
          <a:ln/>
        </p:spPr>
        <p:txBody>
          <a:bodyPr/>
          <a:lstStyle>
            <a:lvl1pPr>
              <a:defRPr/>
            </a:lvl1pPr>
          </a:lstStyle>
          <a:p>
            <a:pPr>
              <a:defRPr/>
            </a:pPr>
            <a:fld id="{0F09BAF4-6999-4CF1-82E9-1094D95ED869}"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123699441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8"/>
          <p:cNvSpPr>
            <a:spLocks noGrp="1" noChangeArrowheads="1"/>
          </p:cNvSpPr>
          <p:nvPr>
            <p:ph type="dt" sz="half" idx="10"/>
          </p:nvPr>
        </p:nvSpPr>
        <p:spPr>
          <a:ln/>
        </p:spPr>
        <p:txBody>
          <a:bodyPr/>
          <a:lstStyle>
            <a:lvl1pPr>
              <a:defRPr/>
            </a:lvl1pPr>
          </a:lstStyle>
          <a:p>
            <a:pPr>
              <a:defRPr/>
            </a:pPr>
            <a:endParaRPr lang="en-US">
              <a:solidFill>
                <a:srgbClr val="003366"/>
              </a:solidFill>
            </a:endParaRPr>
          </a:p>
        </p:txBody>
      </p:sp>
      <p:sp>
        <p:nvSpPr>
          <p:cNvPr id="5" name="Rectangle 9"/>
          <p:cNvSpPr>
            <a:spLocks noGrp="1" noChangeArrowheads="1"/>
          </p:cNvSpPr>
          <p:nvPr>
            <p:ph type="ftr" sz="quarter" idx="11"/>
          </p:nvPr>
        </p:nvSpPr>
        <p:spPr>
          <a:ln/>
        </p:spPr>
        <p:txBody>
          <a:bodyPr/>
          <a:lstStyle>
            <a:lvl1pPr>
              <a:defRPr/>
            </a:lvl1pPr>
          </a:lstStyle>
          <a:p>
            <a:pPr>
              <a:defRPr/>
            </a:pPr>
            <a:endParaRPr lang="en-US">
              <a:solidFill>
                <a:srgbClr val="003366"/>
              </a:solidFill>
            </a:endParaRPr>
          </a:p>
        </p:txBody>
      </p:sp>
      <p:sp>
        <p:nvSpPr>
          <p:cNvPr id="6" name="Rectangle 10"/>
          <p:cNvSpPr>
            <a:spLocks noGrp="1" noChangeArrowheads="1"/>
          </p:cNvSpPr>
          <p:nvPr>
            <p:ph type="sldNum" sz="quarter" idx="12"/>
          </p:nvPr>
        </p:nvSpPr>
        <p:spPr>
          <a:ln/>
        </p:spPr>
        <p:txBody>
          <a:bodyPr/>
          <a:lstStyle>
            <a:lvl1pPr>
              <a:defRPr/>
            </a:lvl1pPr>
          </a:lstStyle>
          <a:p>
            <a:pPr>
              <a:defRPr/>
            </a:pPr>
            <a:fld id="{D5774A68-B8C2-4C41-9BF0-46E06CED1DEF}"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290543592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20200" y="762000"/>
            <a:ext cx="2667000" cy="5334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219200" y="762000"/>
            <a:ext cx="7797800" cy="5334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8"/>
          <p:cNvSpPr>
            <a:spLocks noGrp="1" noChangeArrowheads="1"/>
          </p:cNvSpPr>
          <p:nvPr>
            <p:ph type="dt" sz="half" idx="10"/>
          </p:nvPr>
        </p:nvSpPr>
        <p:spPr>
          <a:ln/>
        </p:spPr>
        <p:txBody>
          <a:bodyPr/>
          <a:lstStyle>
            <a:lvl1pPr>
              <a:defRPr/>
            </a:lvl1pPr>
          </a:lstStyle>
          <a:p>
            <a:pPr>
              <a:defRPr/>
            </a:pPr>
            <a:endParaRPr lang="en-US">
              <a:solidFill>
                <a:srgbClr val="003366"/>
              </a:solidFill>
            </a:endParaRPr>
          </a:p>
        </p:txBody>
      </p:sp>
      <p:sp>
        <p:nvSpPr>
          <p:cNvPr id="5" name="Rectangle 9"/>
          <p:cNvSpPr>
            <a:spLocks noGrp="1" noChangeArrowheads="1"/>
          </p:cNvSpPr>
          <p:nvPr>
            <p:ph type="ftr" sz="quarter" idx="11"/>
          </p:nvPr>
        </p:nvSpPr>
        <p:spPr>
          <a:ln/>
        </p:spPr>
        <p:txBody>
          <a:bodyPr/>
          <a:lstStyle>
            <a:lvl1pPr>
              <a:defRPr/>
            </a:lvl1pPr>
          </a:lstStyle>
          <a:p>
            <a:pPr>
              <a:defRPr/>
            </a:pPr>
            <a:endParaRPr lang="en-US">
              <a:solidFill>
                <a:srgbClr val="003366"/>
              </a:solidFill>
            </a:endParaRPr>
          </a:p>
        </p:txBody>
      </p:sp>
      <p:sp>
        <p:nvSpPr>
          <p:cNvPr id="6" name="Rectangle 10"/>
          <p:cNvSpPr>
            <a:spLocks noGrp="1" noChangeArrowheads="1"/>
          </p:cNvSpPr>
          <p:nvPr>
            <p:ph type="sldNum" sz="quarter" idx="12"/>
          </p:nvPr>
        </p:nvSpPr>
        <p:spPr>
          <a:ln/>
        </p:spPr>
        <p:txBody>
          <a:bodyPr/>
          <a:lstStyle>
            <a:lvl1pPr>
              <a:defRPr/>
            </a:lvl1pPr>
          </a:lstStyle>
          <a:p>
            <a:pPr>
              <a:defRPr/>
            </a:pPr>
            <a:fld id="{84B22DA2-1351-4EB7-AA47-E351B95E06E9}"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133754852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3EC39D88-A648-4017-9FCB-72C34CC2B285}" type="datetime1">
              <a:rPr lang="en-IN" smtClean="0">
                <a:solidFill>
                  <a:prstClr val="black">
                    <a:tint val="75000"/>
                  </a:prstClr>
                </a:solidFill>
              </a:rPr>
              <a:pPr/>
              <a:t>05-07-2020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66608446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6CA9048-4B5F-4CB1-A5E2-A66EA06F0C1D}" type="datetime1">
              <a:rPr lang="en-IN" smtClean="0">
                <a:solidFill>
                  <a:prstClr val="black">
                    <a:tint val="75000"/>
                  </a:prstClr>
                </a:solidFill>
              </a:rPr>
              <a:pPr/>
              <a:t>05-07-2020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30945959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80C4DD5-4A29-4007-B994-85274ECF6936}" type="datetime1">
              <a:rPr lang="en-IN" smtClean="0">
                <a:solidFill>
                  <a:prstClr val="black">
                    <a:tint val="75000"/>
                  </a:prstClr>
                </a:solidFill>
              </a:rPr>
              <a:pPr/>
              <a:t>05-07-2020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68286856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9FD8D44-D453-4A66-9E29-8C285B74BC7D}" type="datetime1">
              <a:rPr lang="en-IN" smtClean="0">
                <a:solidFill>
                  <a:prstClr val="black">
                    <a:tint val="75000"/>
                  </a:prstClr>
                </a:solidFill>
              </a:rPr>
              <a:pPr/>
              <a:t>05-07-2020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02055623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F06CBDF-3B85-4A22-B1C1-216C41FBA11F}" type="datetime1">
              <a:rPr lang="en-IN" smtClean="0">
                <a:solidFill>
                  <a:prstClr val="black">
                    <a:tint val="75000"/>
                  </a:prstClr>
                </a:solidFill>
              </a:rPr>
              <a:pPr/>
              <a:t>05-07-2020</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07064317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860ED60-C828-4E3B-9664-2AE22A41E372}" type="datetime1">
              <a:rPr lang="en-IN" smtClean="0">
                <a:solidFill>
                  <a:prstClr val="black">
                    <a:tint val="75000"/>
                  </a:prstClr>
                </a:solidFill>
              </a:rPr>
              <a:pPr/>
              <a:t>05-07-2020</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04225104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6792B81-50DC-42EB-8A22-F6EF7B1AFB86}" type="datetime1">
              <a:rPr lang="en-IN" smtClean="0">
                <a:solidFill>
                  <a:prstClr val="black">
                    <a:tint val="75000"/>
                  </a:prstClr>
                </a:solidFill>
              </a:rPr>
              <a:pPr/>
              <a:t>05-07-2020</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62855379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5087D7B-AE7F-434D-ACD4-B6D61E6D7171}" type="datetime1">
              <a:rPr lang="en-IN" smtClean="0">
                <a:solidFill>
                  <a:prstClr val="black">
                    <a:tint val="75000"/>
                  </a:prstClr>
                </a:solidFill>
              </a:rPr>
              <a:pPr/>
              <a:t>05-07-2020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49245350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CA0E333-CB27-491C-B50D-8F1FEB27F4C5}" type="datetime1">
              <a:rPr lang="en-IN" smtClean="0">
                <a:solidFill>
                  <a:prstClr val="black">
                    <a:tint val="75000"/>
                  </a:prstClr>
                </a:solidFill>
              </a:rPr>
              <a:pPr/>
              <a:t>05-07-2020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728710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29E9916-774D-4E8D-9A00-4C923DCF2FEE}" type="datetime1">
              <a:rPr lang="en-IN" smtClean="0">
                <a:solidFill>
                  <a:prstClr val="black">
                    <a:tint val="75000"/>
                  </a:prstClr>
                </a:solidFill>
              </a:rPr>
              <a:pPr/>
              <a:t>05-07-2020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86284068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9067176-BBC1-4D2E-A02F-E00338F81DE8}" type="datetime1">
              <a:rPr lang="en-IN" smtClean="0">
                <a:solidFill>
                  <a:prstClr val="black">
                    <a:tint val="75000"/>
                  </a:prstClr>
                </a:solidFill>
              </a:rPr>
              <a:pPr/>
              <a:t>05-07-2020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79579376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007533" y="404813"/>
            <a:ext cx="10363200" cy="863600"/>
          </a:xfrm>
        </p:spPr>
        <p:txBody>
          <a:bodyPr/>
          <a:lstStyle/>
          <a:p>
            <a:r>
              <a:rPr lang="en-US"/>
              <a:t>Click to edit Master title style</a:t>
            </a:r>
          </a:p>
        </p:txBody>
      </p:sp>
      <p:sp>
        <p:nvSpPr>
          <p:cNvPr id="3" name="Table Placeholder 2"/>
          <p:cNvSpPr>
            <a:spLocks noGrp="1"/>
          </p:cNvSpPr>
          <p:nvPr>
            <p:ph type="tbl" idx="1"/>
          </p:nvPr>
        </p:nvSpPr>
        <p:spPr>
          <a:xfrm>
            <a:off x="912284" y="1484314"/>
            <a:ext cx="10363200" cy="3887787"/>
          </a:xfrm>
        </p:spPr>
        <p:txBody>
          <a:bodyPr/>
          <a:lstStyle/>
          <a:p>
            <a:pPr lvl="0"/>
            <a:endParaRPr lang="en-US" noProof="0"/>
          </a:p>
        </p:txBody>
      </p:sp>
    </p:spTree>
    <p:extLst>
      <p:ext uri="{BB962C8B-B14F-4D97-AF65-F5344CB8AC3E}">
        <p14:creationId xmlns:p14="http://schemas.microsoft.com/office/powerpoint/2010/main" val="39799710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theme" Target="../theme/theme4.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p:cNvSpPr>
            <a:spLocks noGrp="1"/>
          </p:cNvSpPr>
          <p:nvPr>
            <p:ph type="body" idx="1"/>
          </p:nvPr>
        </p:nvSpPr>
        <p:spPr>
          <a:xfrm>
            <a:off x="609600" y="1600206"/>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2"/>
          </p:nvPr>
        </p:nvSpPr>
        <p:spPr>
          <a:xfrm>
            <a:off x="609600" y="6356359"/>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4400"/>
            <a:fld id="{6540E3AE-39A1-48AE-948C-681D3D3FF737}" type="datetimeFigureOut">
              <a:rPr lang="en-US" smtClean="0">
                <a:solidFill>
                  <a:prstClr val="black">
                    <a:tint val="75000"/>
                  </a:prstClr>
                </a:solidFill>
              </a:rPr>
              <a:pPr defTabSz="914400"/>
              <a:t>7/5/2020</a:t>
            </a:fld>
            <a:endParaRPr lang="en-IN">
              <a:solidFill>
                <a:prstClr val="black">
                  <a:tint val="75000"/>
                </a:prstClr>
              </a:solidFill>
            </a:endParaRPr>
          </a:p>
        </p:txBody>
      </p:sp>
      <p:sp>
        <p:nvSpPr>
          <p:cNvPr id="5" name="Footer Placeholder 4"/>
          <p:cNvSpPr>
            <a:spLocks noGrp="1"/>
          </p:cNvSpPr>
          <p:nvPr>
            <p:ph type="ftr" sz="quarter" idx="3"/>
          </p:nvPr>
        </p:nvSpPr>
        <p:spPr>
          <a:xfrm>
            <a:off x="4165600" y="6356359"/>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400"/>
            <a:endParaRPr lang="en-IN">
              <a:solidFill>
                <a:prstClr val="black">
                  <a:tint val="75000"/>
                </a:prstClr>
              </a:solidFill>
            </a:endParaRPr>
          </a:p>
        </p:txBody>
      </p:sp>
      <p:sp>
        <p:nvSpPr>
          <p:cNvPr id="6" name="Slide Number Placeholder 5"/>
          <p:cNvSpPr>
            <a:spLocks noGrp="1"/>
          </p:cNvSpPr>
          <p:nvPr>
            <p:ph type="sldNum" sz="quarter" idx="4"/>
          </p:nvPr>
        </p:nvSpPr>
        <p:spPr>
          <a:xfrm>
            <a:off x="8737600" y="6356359"/>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4400"/>
            <a:fld id="{B83D0A1C-E5ED-4160-92EF-CD3990923C00}" type="slidenum">
              <a:rPr lang="en-IN" smtClean="0">
                <a:solidFill>
                  <a:prstClr val="black">
                    <a:tint val="75000"/>
                  </a:prstClr>
                </a:solidFill>
              </a:rPr>
              <a:pPr defTabSz="914400"/>
              <a:t>‹#›</a:t>
            </a:fld>
            <a:endParaRPr lang="en-IN">
              <a:solidFill>
                <a:prstClr val="black">
                  <a:tint val="75000"/>
                </a:prstClr>
              </a:solidFill>
            </a:endParaRPr>
          </a:p>
        </p:txBody>
      </p:sp>
    </p:spTree>
    <p:extLst>
      <p:ext uri="{BB962C8B-B14F-4D97-AF65-F5344CB8AC3E}">
        <p14:creationId xmlns:p14="http://schemas.microsoft.com/office/powerpoint/2010/main" val="115362886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4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4400"/>
            <a:fld id="{4F678E45-F6DF-4F17-A587-3382ED82FC10}" type="datetimeFigureOut">
              <a:rPr lang="en-US" smtClean="0">
                <a:solidFill>
                  <a:prstClr val="black">
                    <a:tint val="75000"/>
                  </a:prstClr>
                </a:solidFill>
              </a:rPr>
              <a:pPr defTabSz="914400"/>
              <a:t>7/5/2020</a:t>
            </a:fld>
            <a:endParaRPr lang="en-US">
              <a:solidFill>
                <a:prstClr val="black">
                  <a:tint val="75000"/>
                </a:prstClr>
              </a:solidFill>
            </a:endParaRPr>
          </a:p>
        </p:txBody>
      </p:sp>
      <p:sp>
        <p:nvSpPr>
          <p:cNvPr id="5" name="Footer Placeholder 4"/>
          <p:cNvSpPr>
            <a:spLocks noGrp="1"/>
          </p:cNvSpPr>
          <p:nvPr>
            <p:ph type="ftr" sz="quarter" idx="3"/>
          </p:nvPr>
        </p:nvSpPr>
        <p:spPr>
          <a:xfrm>
            <a:off x="4038600" y="63564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400"/>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4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4400"/>
            <a:fld id="{AF3FDAF7-19F0-434B-94A1-5CF832B9587B}" type="slidenum">
              <a:rPr lang="en-US" smtClean="0">
                <a:solidFill>
                  <a:prstClr val="black">
                    <a:tint val="75000"/>
                  </a:prstClr>
                </a:solidFill>
              </a:rPr>
              <a:pPr defTabSz="914400"/>
              <a:t>‹#›</a:t>
            </a:fld>
            <a:endParaRPr lang="en-US">
              <a:solidFill>
                <a:prstClr val="black">
                  <a:tint val="75000"/>
                </a:prstClr>
              </a:solidFill>
            </a:endParaRPr>
          </a:p>
        </p:txBody>
      </p:sp>
    </p:spTree>
    <p:extLst>
      <p:ext uri="{BB962C8B-B14F-4D97-AF65-F5344CB8AC3E}">
        <p14:creationId xmlns:p14="http://schemas.microsoft.com/office/powerpoint/2010/main" val="299135749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0"/>
            <a:ext cx="4267200" cy="6858000"/>
            <a:chOff x="0" y="0"/>
            <a:chExt cx="2016" cy="4320"/>
          </a:xfrm>
        </p:grpSpPr>
        <p:sp>
          <p:nvSpPr>
            <p:cNvPr id="1036" name="Rectangle 3"/>
            <p:cNvSpPr>
              <a:spLocks noChangeArrowheads="1"/>
            </p:cNvSpPr>
            <p:nvPr/>
          </p:nvSpPr>
          <p:spPr bwMode="auto">
            <a:xfrm>
              <a:off x="0" y="0"/>
              <a:ext cx="480" cy="4320"/>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0"/>
                </a:spcBef>
                <a:spcAft>
                  <a:spcPct val="0"/>
                </a:spcAft>
              </a:pPr>
              <a:endParaRPr lang="en-US" sz="2400">
                <a:solidFill>
                  <a:srgbClr val="003366"/>
                </a:solidFill>
                <a:latin typeface="Times New Roman" pitchFamily="18" charset="0"/>
              </a:endParaRPr>
            </a:p>
          </p:txBody>
        </p:sp>
        <p:sp>
          <p:nvSpPr>
            <p:cNvPr id="1037" name="Rectangle 4"/>
            <p:cNvSpPr>
              <a:spLocks noChangeArrowheads="1"/>
            </p:cNvSpPr>
            <p:nvPr/>
          </p:nvSpPr>
          <p:spPr bwMode="auto">
            <a:xfrm>
              <a:off x="432" y="0"/>
              <a:ext cx="1584" cy="672"/>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0"/>
                </a:spcBef>
                <a:spcAft>
                  <a:spcPct val="0"/>
                </a:spcAft>
              </a:pPr>
              <a:endParaRPr lang="en-US" sz="2400">
                <a:solidFill>
                  <a:srgbClr val="003366"/>
                </a:solidFill>
                <a:latin typeface="Times New Roman" pitchFamily="18" charset="0"/>
              </a:endParaRPr>
            </a:p>
          </p:txBody>
        </p:sp>
      </p:grpSp>
      <p:sp>
        <p:nvSpPr>
          <p:cNvPr id="1027" name="AutoShape 5"/>
          <p:cNvSpPr>
            <a:spLocks noChangeArrowheads="1"/>
          </p:cNvSpPr>
          <p:nvPr/>
        </p:nvSpPr>
        <p:spPr bwMode="auto">
          <a:xfrm>
            <a:off x="1016000" y="762000"/>
            <a:ext cx="6807200" cy="609600"/>
          </a:xfrm>
          <a:prstGeom prst="roundRect">
            <a:avLst>
              <a:gd name="adj" fmla="val 50000"/>
            </a:avLst>
          </a:prstGeom>
          <a:solidFill>
            <a:schemeClr val="bg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fontAlgn="base">
              <a:spcBef>
                <a:spcPct val="0"/>
              </a:spcBef>
              <a:spcAft>
                <a:spcPct val="0"/>
              </a:spcAft>
            </a:pPr>
            <a:endParaRPr kumimoji="1" lang="en-US" sz="2400">
              <a:solidFill>
                <a:srgbClr val="003366"/>
              </a:solidFill>
              <a:latin typeface="Times New Roman" pitchFamily="18" charset="0"/>
            </a:endParaRPr>
          </a:p>
        </p:txBody>
      </p:sp>
      <p:sp>
        <p:nvSpPr>
          <p:cNvPr id="1028" name="Rectangle 6"/>
          <p:cNvSpPr>
            <a:spLocks noGrp="1" noChangeArrowheads="1"/>
          </p:cNvSpPr>
          <p:nvPr>
            <p:ph type="title"/>
          </p:nvPr>
        </p:nvSpPr>
        <p:spPr bwMode="auto">
          <a:xfrm>
            <a:off x="1219200" y="762000"/>
            <a:ext cx="106680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a:t>Click to edit Master title style</a:t>
            </a:r>
          </a:p>
        </p:txBody>
      </p:sp>
      <p:sp>
        <p:nvSpPr>
          <p:cNvPr id="1029" name="Rectangle 7"/>
          <p:cNvSpPr>
            <a:spLocks noGrp="1" noChangeArrowheads="1"/>
          </p:cNvSpPr>
          <p:nvPr>
            <p:ph type="body" idx="1"/>
          </p:nvPr>
        </p:nvSpPr>
        <p:spPr bwMode="auto">
          <a:xfrm>
            <a:off x="1219200" y="2362200"/>
            <a:ext cx="10668000" cy="373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32" name="Rectangle 8"/>
          <p:cNvSpPr>
            <a:spLocks noGrp="1" noChangeArrowheads="1"/>
          </p:cNvSpPr>
          <p:nvPr>
            <p:ph type="dt" sz="half" idx="2"/>
          </p:nvPr>
        </p:nvSpPr>
        <p:spPr bwMode="auto">
          <a:xfrm>
            <a:off x="9347200" y="6553200"/>
            <a:ext cx="25400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spAutoFit/>
          </a:bodyPr>
          <a:lstStyle>
            <a:lvl1pPr algn="r">
              <a:defRPr sz="1400">
                <a:latin typeface="+mn-lt"/>
              </a:defRPr>
            </a:lvl1pPr>
          </a:lstStyle>
          <a:p>
            <a:pPr defTabSz="914400" fontAlgn="base">
              <a:spcBef>
                <a:spcPct val="0"/>
              </a:spcBef>
              <a:spcAft>
                <a:spcPct val="0"/>
              </a:spcAft>
              <a:defRPr/>
            </a:pPr>
            <a:endParaRPr lang="en-US">
              <a:solidFill>
                <a:srgbClr val="003366"/>
              </a:solidFill>
            </a:endParaRPr>
          </a:p>
        </p:txBody>
      </p:sp>
      <p:sp>
        <p:nvSpPr>
          <p:cNvPr id="1033" name="Rectangle 9"/>
          <p:cNvSpPr>
            <a:spLocks noGrp="1" noChangeArrowheads="1"/>
          </p:cNvSpPr>
          <p:nvPr>
            <p:ph type="ftr" sz="quarter" idx="3"/>
          </p:nvPr>
        </p:nvSpPr>
        <p:spPr bwMode="auto">
          <a:xfrm>
            <a:off x="3915833" y="6529388"/>
            <a:ext cx="38608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spAutoFit/>
          </a:bodyPr>
          <a:lstStyle>
            <a:lvl1pPr algn="ctr">
              <a:defRPr sz="1400">
                <a:latin typeface="+mn-lt"/>
              </a:defRPr>
            </a:lvl1pPr>
          </a:lstStyle>
          <a:p>
            <a:pPr defTabSz="914400" fontAlgn="base">
              <a:spcBef>
                <a:spcPct val="0"/>
              </a:spcBef>
              <a:spcAft>
                <a:spcPct val="0"/>
              </a:spcAft>
              <a:defRPr/>
            </a:pPr>
            <a:endParaRPr lang="en-US">
              <a:solidFill>
                <a:srgbClr val="003366"/>
              </a:solidFill>
            </a:endParaRPr>
          </a:p>
        </p:txBody>
      </p:sp>
      <p:sp>
        <p:nvSpPr>
          <p:cNvPr id="1034" name="Rectangle 10"/>
          <p:cNvSpPr>
            <a:spLocks noGrp="1" noChangeArrowheads="1"/>
          </p:cNvSpPr>
          <p:nvPr>
            <p:ph type="sldNum" sz="quarter" idx="4"/>
          </p:nvPr>
        </p:nvSpPr>
        <p:spPr bwMode="auto">
          <a:xfrm>
            <a:off x="112187" y="6343650"/>
            <a:ext cx="783167"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1" compatLnSpc="1">
            <a:prstTxWarp prst="textNoShape">
              <a:avLst/>
            </a:prstTxWarp>
            <a:spAutoFit/>
          </a:bodyPr>
          <a:lstStyle>
            <a:lvl1pPr>
              <a:defRPr sz="2600" b="1">
                <a:solidFill>
                  <a:schemeClr val="bg1"/>
                </a:solidFill>
                <a:latin typeface="+mn-lt"/>
              </a:defRPr>
            </a:lvl1pPr>
          </a:lstStyle>
          <a:p>
            <a:pPr defTabSz="914400" fontAlgn="base">
              <a:spcBef>
                <a:spcPct val="0"/>
              </a:spcBef>
              <a:spcAft>
                <a:spcPct val="0"/>
              </a:spcAft>
              <a:defRPr/>
            </a:pPr>
            <a:fld id="{8DB57A3C-62C1-44F8-BE98-75DEB9D0E529}" type="slidenum">
              <a:rPr lang="en-US">
                <a:solidFill>
                  <a:srgbClr val="FFFFFF"/>
                </a:solidFill>
              </a:rPr>
              <a:pPr defTabSz="914400" fontAlgn="base">
                <a:spcBef>
                  <a:spcPct val="0"/>
                </a:spcBef>
                <a:spcAft>
                  <a:spcPct val="0"/>
                </a:spcAft>
                <a:defRPr/>
              </a:pPr>
              <a:t>‹#›</a:t>
            </a:fld>
            <a:endParaRPr lang="en-US">
              <a:solidFill>
                <a:srgbClr val="FFFFFF"/>
              </a:solidFill>
            </a:endParaRPr>
          </a:p>
        </p:txBody>
      </p:sp>
      <p:grpSp>
        <p:nvGrpSpPr>
          <p:cNvPr id="2" name="Group 11"/>
          <p:cNvGrpSpPr>
            <a:grpSpLocks/>
          </p:cNvGrpSpPr>
          <p:nvPr/>
        </p:nvGrpSpPr>
        <p:grpSpPr bwMode="auto">
          <a:xfrm>
            <a:off x="304800" y="1981200"/>
            <a:ext cx="9855200" cy="319088"/>
            <a:chOff x="144" y="1248"/>
            <a:chExt cx="4656" cy="201"/>
          </a:xfrm>
        </p:grpSpPr>
        <p:sp>
          <p:nvSpPr>
            <p:cNvPr id="3" name="AutoShape 12"/>
            <p:cNvSpPr>
              <a:spLocks noChangeArrowheads="1"/>
            </p:cNvSpPr>
            <p:nvPr/>
          </p:nvSpPr>
          <p:spPr bwMode="auto">
            <a:xfrm>
              <a:off x="384" y="1248"/>
              <a:ext cx="4416" cy="200"/>
            </a:xfrm>
            <a:prstGeom prst="roundRect">
              <a:avLst>
                <a:gd name="adj" fmla="val 0"/>
              </a:avLst>
            </a:prstGeom>
            <a:solidFill>
              <a:schemeClr val="bg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0"/>
                </a:spcBef>
                <a:spcAft>
                  <a:spcPct val="0"/>
                </a:spcAft>
              </a:pPr>
              <a:endParaRPr lang="en-US" sz="2400">
                <a:solidFill>
                  <a:srgbClr val="003366"/>
                </a:solidFill>
                <a:latin typeface="Times New Roman" pitchFamily="18" charset="0"/>
              </a:endParaRPr>
            </a:p>
          </p:txBody>
        </p:sp>
        <p:sp>
          <p:nvSpPr>
            <p:cNvPr id="1035" name="AutoShape 13"/>
            <p:cNvSpPr>
              <a:spLocks noChangeArrowheads="1"/>
            </p:cNvSpPr>
            <p:nvPr/>
          </p:nvSpPr>
          <p:spPr bwMode="auto">
            <a:xfrm flipH="1">
              <a:off x="144" y="1248"/>
              <a:ext cx="248" cy="201"/>
            </a:xfrm>
            <a:prstGeom prst="flowChartDelay">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0"/>
                </a:spcBef>
                <a:spcAft>
                  <a:spcPct val="0"/>
                </a:spcAft>
              </a:pPr>
              <a:endParaRPr lang="en-US" sz="2400">
                <a:solidFill>
                  <a:srgbClr val="003366"/>
                </a:solidFill>
                <a:latin typeface="Times New Roman" pitchFamily="18" charset="0"/>
              </a:endParaRPr>
            </a:p>
          </p:txBody>
        </p:sp>
      </p:grpSp>
    </p:spTree>
    <p:extLst>
      <p:ext uri="{BB962C8B-B14F-4D97-AF65-F5344CB8AC3E}">
        <p14:creationId xmlns:p14="http://schemas.microsoft.com/office/powerpoint/2010/main" val="1993301172"/>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0" fontAlgn="base" hangingPunct="0">
        <a:lnSpc>
          <a:spcPct val="90000"/>
        </a:lnSpc>
        <a:spcBef>
          <a:spcPct val="0"/>
        </a:spcBef>
        <a:spcAft>
          <a:spcPct val="0"/>
        </a:spcAft>
        <a:defRPr sz="3600" b="1">
          <a:solidFill>
            <a:schemeClr val="tx2"/>
          </a:solidFill>
          <a:latin typeface="+mj-lt"/>
          <a:ea typeface="+mj-ea"/>
          <a:cs typeface="+mj-cs"/>
        </a:defRPr>
      </a:lvl1pPr>
      <a:lvl2pPr algn="l" rtl="0" eaLnBrk="0" fontAlgn="base" hangingPunct="0">
        <a:lnSpc>
          <a:spcPct val="90000"/>
        </a:lnSpc>
        <a:spcBef>
          <a:spcPct val="0"/>
        </a:spcBef>
        <a:spcAft>
          <a:spcPct val="0"/>
        </a:spcAft>
        <a:defRPr sz="3600" b="1">
          <a:solidFill>
            <a:schemeClr val="tx2"/>
          </a:solidFill>
          <a:latin typeface="Arial" charset="0"/>
        </a:defRPr>
      </a:lvl2pPr>
      <a:lvl3pPr algn="l" rtl="0" eaLnBrk="0" fontAlgn="base" hangingPunct="0">
        <a:lnSpc>
          <a:spcPct val="90000"/>
        </a:lnSpc>
        <a:spcBef>
          <a:spcPct val="0"/>
        </a:spcBef>
        <a:spcAft>
          <a:spcPct val="0"/>
        </a:spcAft>
        <a:defRPr sz="3600" b="1">
          <a:solidFill>
            <a:schemeClr val="tx2"/>
          </a:solidFill>
          <a:latin typeface="Arial" charset="0"/>
        </a:defRPr>
      </a:lvl3pPr>
      <a:lvl4pPr algn="l" rtl="0" eaLnBrk="0" fontAlgn="base" hangingPunct="0">
        <a:lnSpc>
          <a:spcPct val="90000"/>
        </a:lnSpc>
        <a:spcBef>
          <a:spcPct val="0"/>
        </a:spcBef>
        <a:spcAft>
          <a:spcPct val="0"/>
        </a:spcAft>
        <a:defRPr sz="3600" b="1">
          <a:solidFill>
            <a:schemeClr val="tx2"/>
          </a:solidFill>
          <a:latin typeface="Arial" charset="0"/>
        </a:defRPr>
      </a:lvl4pPr>
      <a:lvl5pPr algn="l" rtl="0" eaLnBrk="0" fontAlgn="base" hangingPunct="0">
        <a:lnSpc>
          <a:spcPct val="90000"/>
        </a:lnSpc>
        <a:spcBef>
          <a:spcPct val="0"/>
        </a:spcBef>
        <a:spcAft>
          <a:spcPct val="0"/>
        </a:spcAft>
        <a:defRPr sz="3600" b="1">
          <a:solidFill>
            <a:schemeClr val="tx2"/>
          </a:solidFill>
          <a:latin typeface="Arial" charset="0"/>
        </a:defRPr>
      </a:lvl5pPr>
      <a:lvl6pPr marL="457200" algn="l" rtl="0" fontAlgn="base">
        <a:lnSpc>
          <a:spcPct val="90000"/>
        </a:lnSpc>
        <a:spcBef>
          <a:spcPct val="0"/>
        </a:spcBef>
        <a:spcAft>
          <a:spcPct val="0"/>
        </a:spcAft>
        <a:defRPr sz="3600" b="1">
          <a:solidFill>
            <a:schemeClr val="tx2"/>
          </a:solidFill>
          <a:latin typeface="Arial" charset="0"/>
        </a:defRPr>
      </a:lvl6pPr>
      <a:lvl7pPr marL="914400" algn="l" rtl="0" fontAlgn="base">
        <a:lnSpc>
          <a:spcPct val="90000"/>
        </a:lnSpc>
        <a:spcBef>
          <a:spcPct val="0"/>
        </a:spcBef>
        <a:spcAft>
          <a:spcPct val="0"/>
        </a:spcAft>
        <a:defRPr sz="3600" b="1">
          <a:solidFill>
            <a:schemeClr val="tx2"/>
          </a:solidFill>
          <a:latin typeface="Arial" charset="0"/>
        </a:defRPr>
      </a:lvl7pPr>
      <a:lvl8pPr marL="1371600" algn="l" rtl="0" fontAlgn="base">
        <a:lnSpc>
          <a:spcPct val="90000"/>
        </a:lnSpc>
        <a:spcBef>
          <a:spcPct val="0"/>
        </a:spcBef>
        <a:spcAft>
          <a:spcPct val="0"/>
        </a:spcAft>
        <a:defRPr sz="3600" b="1">
          <a:solidFill>
            <a:schemeClr val="tx2"/>
          </a:solidFill>
          <a:latin typeface="Arial" charset="0"/>
        </a:defRPr>
      </a:lvl8pPr>
      <a:lvl9pPr marL="1828800" algn="l" rtl="0" fontAlgn="base">
        <a:lnSpc>
          <a:spcPct val="90000"/>
        </a:lnSpc>
        <a:spcBef>
          <a:spcPct val="0"/>
        </a:spcBef>
        <a:spcAft>
          <a:spcPct val="0"/>
        </a:spcAft>
        <a:defRPr sz="3600" b="1">
          <a:solidFill>
            <a:schemeClr val="tx2"/>
          </a:solidFill>
          <a:latin typeface="Arial" charset="0"/>
        </a:defRPr>
      </a:lvl9pPr>
    </p:titleStyle>
    <p:bodyStyle>
      <a:lvl1pPr marL="342900" indent="-342900" algn="l" rtl="0" eaLnBrk="0" fontAlgn="base" hangingPunct="0">
        <a:spcBef>
          <a:spcPct val="20000"/>
        </a:spcBef>
        <a:spcAft>
          <a:spcPct val="0"/>
        </a:spcAft>
        <a:buClr>
          <a:schemeClr val="tx1"/>
        </a:buClr>
        <a:buSzPct val="75000"/>
        <a:buFont typeface="Wingdings" pitchFamily="2" charset="2"/>
        <a:buChar char="l"/>
        <a:defRPr sz="28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SzPct val="75000"/>
        <a:buChar char="–"/>
        <a:defRPr sz="2400">
          <a:solidFill>
            <a:schemeClr val="tx1"/>
          </a:solidFill>
          <a:latin typeface="+mn-lt"/>
        </a:defRPr>
      </a:lvl2pPr>
      <a:lvl3pPr marL="1143000" indent="-228600" algn="l" rtl="0" eaLnBrk="0" fontAlgn="base" hangingPunct="0">
        <a:spcBef>
          <a:spcPct val="20000"/>
        </a:spcBef>
        <a:spcAft>
          <a:spcPct val="0"/>
        </a:spcAft>
        <a:buClr>
          <a:schemeClr val="tx1"/>
        </a:buClr>
        <a:buSzPct val="75000"/>
        <a:buFont typeface="Wingdings" pitchFamily="2" charset="2"/>
        <a:buChar char="l"/>
        <a:defRPr sz="2000">
          <a:solidFill>
            <a:schemeClr val="tx1"/>
          </a:solidFill>
          <a:latin typeface="+mn-lt"/>
        </a:defRPr>
      </a:lvl3pPr>
      <a:lvl4pPr marL="1600200" indent="-228600" algn="l" rtl="0" eaLnBrk="0" fontAlgn="base" hangingPunct="0">
        <a:spcBef>
          <a:spcPct val="20000"/>
        </a:spcBef>
        <a:spcAft>
          <a:spcPct val="0"/>
        </a:spcAft>
        <a:buClr>
          <a:schemeClr val="tx1"/>
        </a:buClr>
        <a:buSzPct val="80000"/>
        <a:buChar char="–"/>
        <a:defRPr>
          <a:solidFill>
            <a:schemeClr val="tx1"/>
          </a:solidFill>
          <a:latin typeface="+mn-lt"/>
        </a:defRPr>
      </a:lvl4pPr>
      <a:lvl5pPr marL="2057400" indent="-228600" algn="l" rtl="0" eaLnBrk="0" fontAlgn="base" hangingPunct="0">
        <a:spcBef>
          <a:spcPct val="20000"/>
        </a:spcBef>
        <a:spcAft>
          <a:spcPct val="0"/>
        </a:spcAft>
        <a:buClr>
          <a:schemeClr val="tx1"/>
        </a:buClr>
        <a:buSzPct val="65000"/>
        <a:buFont typeface="Wingdings" pitchFamily="2" charset="2"/>
        <a:buChar char="l"/>
        <a:defRPr>
          <a:solidFill>
            <a:schemeClr val="tx1"/>
          </a:solidFill>
          <a:latin typeface="+mn-lt"/>
        </a:defRPr>
      </a:lvl5pPr>
      <a:lvl6pPr marL="2514600" indent="-228600" algn="l" rtl="0" fontAlgn="base">
        <a:spcBef>
          <a:spcPct val="20000"/>
        </a:spcBef>
        <a:spcAft>
          <a:spcPct val="0"/>
        </a:spcAft>
        <a:buClr>
          <a:schemeClr val="tx1"/>
        </a:buClr>
        <a:buSzPct val="65000"/>
        <a:buFont typeface="Wingdings" pitchFamily="2" charset="2"/>
        <a:buChar char="l"/>
        <a:defRPr>
          <a:solidFill>
            <a:schemeClr val="tx1"/>
          </a:solidFill>
          <a:latin typeface="+mn-lt"/>
        </a:defRPr>
      </a:lvl6pPr>
      <a:lvl7pPr marL="2971800" indent="-228600" algn="l" rtl="0" fontAlgn="base">
        <a:spcBef>
          <a:spcPct val="20000"/>
        </a:spcBef>
        <a:spcAft>
          <a:spcPct val="0"/>
        </a:spcAft>
        <a:buClr>
          <a:schemeClr val="tx1"/>
        </a:buClr>
        <a:buSzPct val="65000"/>
        <a:buFont typeface="Wingdings" pitchFamily="2" charset="2"/>
        <a:buChar char="l"/>
        <a:defRPr>
          <a:solidFill>
            <a:schemeClr val="tx1"/>
          </a:solidFill>
          <a:latin typeface="+mn-lt"/>
        </a:defRPr>
      </a:lvl7pPr>
      <a:lvl8pPr marL="3429000" indent="-228600" algn="l" rtl="0" fontAlgn="base">
        <a:spcBef>
          <a:spcPct val="20000"/>
        </a:spcBef>
        <a:spcAft>
          <a:spcPct val="0"/>
        </a:spcAft>
        <a:buClr>
          <a:schemeClr val="tx1"/>
        </a:buClr>
        <a:buSzPct val="65000"/>
        <a:buFont typeface="Wingdings" pitchFamily="2" charset="2"/>
        <a:buChar char="l"/>
        <a:defRPr>
          <a:solidFill>
            <a:schemeClr val="tx1"/>
          </a:solidFill>
          <a:latin typeface="+mn-lt"/>
        </a:defRPr>
      </a:lvl8pPr>
      <a:lvl9pPr marL="3886200" indent="-228600" algn="l" rtl="0" fontAlgn="base">
        <a:spcBef>
          <a:spcPct val="20000"/>
        </a:spcBef>
        <a:spcAft>
          <a:spcPct val="0"/>
        </a:spcAft>
        <a:buClr>
          <a:schemeClr val="tx1"/>
        </a:buClr>
        <a:buSzPct val="65000"/>
        <a:buFont typeface="Wingdings" pitchFamily="2" charset="2"/>
        <a:buChar char="l"/>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4400"/>
            <a:fld id="{46BA3668-B0A5-48D9-A975-163A88564E60}" type="datetime1">
              <a:rPr lang="en-IN" smtClean="0">
                <a:solidFill>
                  <a:prstClr val="black">
                    <a:tint val="75000"/>
                  </a:prstClr>
                </a:solidFill>
              </a:rPr>
              <a:pPr defTabSz="914400"/>
              <a:t>05-07-2020</a:t>
            </a:fld>
            <a:endParaRPr lang="en-US" dirty="0">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400"/>
            <a:endParaRPr lang="en-US" dirty="0">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4400"/>
            <a:fld id="{B6F15528-21DE-4FAA-801E-634DDDAF4B2B}" type="slidenum">
              <a:rPr lang="en-US" smtClean="0">
                <a:solidFill>
                  <a:prstClr val="black">
                    <a:tint val="75000"/>
                  </a:prstClr>
                </a:solidFill>
              </a:rPr>
              <a:pPr defTabSz="914400"/>
              <a:t>‹#›</a:t>
            </a:fld>
            <a:endParaRPr lang="en-US" dirty="0">
              <a:solidFill>
                <a:prstClr val="black">
                  <a:tint val="75000"/>
                </a:prstClr>
              </a:solidFill>
            </a:endParaRPr>
          </a:p>
        </p:txBody>
      </p:sp>
    </p:spTree>
    <p:extLst>
      <p:ext uri="{BB962C8B-B14F-4D97-AF65-F5344CB8AC3E}">
        <p14:creationId xmlns:p14="http://schemas.microsoft.com/office/powerpoint/2010/main" val="1244287857"/>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Lst>
  <p:hf hdr="0" ft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corporatefinanceinstitute.com/resources/data/bloomberg/bloomberg-functions-shortcuts-list/"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www.youtube.com/watch?v=mKBKuuEmzoM" TargetMode="External"/><Relationship Id="rId2" Type="http://schemas.openxmlformats.org/officeDocument/2006/relationships/hyperlink" Target="https://www.youtube.com/watch?time_continue=40&amp;v=sFbg4-prkpo&amp;feature=emb_logo"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3.xml.rels><?xml version="1.0" encoding="UTF-8" standalone="yes"?>
<Relationships xmlns="http://schemas.openxmlformats.org/package/2006/relationships"><Relationship Id="rId2" Type="http://schemas.openxmlformats.org/officeDocument/2006/relationships/hyperlink" Target="http://www.mergersandinquisitions.com/equity-capital-markets/" TargetMode="External"/><Relationship Id="rId1" Type="http://schemas.openxmlformats.org/officeDocument/2006/relationships/slideLayout" Target="../slideLayouts/slideLayout24.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4.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4.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4.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4.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4.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4.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2.xml.rels><?xml version="1.0" encoding="UTF-8" standalone="yes"?>
<Relationships xmlns="http://schemas.openxmlformats.org/package/2006/relationships"><Relationship Id="rId2" Type="http://schemas.openxmlformats.org/officeDocument/2006/relationships/hyperlink" Target="http://moneycentral.hoovers.com/business-information/--pageid__1960--/global-msn-index.xhtml" TargetMode="External"/><Relationship Id="rId1" Type="http://schemas.openxmlformats.org/officeDocument/2006/relationships/slideLayout" Target="../slideLayouts/slideLayout24.xml"/></Relationships>
</file>

<file path=ppt/slides/_rels/slide53.xml.rels><?xml version="1.0" encoding="UTF-8" standalone="yes"?>
<Relationships xmlns="http://schemas.openxmlformats.org/package/2006/relationships"><Relationship Id="rId2" Type="http://schemas.openxmlformats.org/officeDocument/2006/relationships/hyperlink" Target="http://www.cravath.com/files/Uploads/Documents/Publications/3285628_1.pdf" TargetMode="External"/><Relationship Id="rId1" Type="http://schemas.openxmlformats.org/officeDocument/2006/relationships/slideLayout" Target="../slideLayouts/slideLayout24.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4.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4.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8.xml.rels><?xml version="1.0" encoding="UTF-8" standalone="yes"?>
<Relationships xmlns="http://schemas.openxmlformats.org/package/2006/relationships"><Relationship Id="rId2" Type="http://schemas.openxmlformats.org/officeDocument/2006/relationships/hyperlink" Target="http://www.mergersandinquisitions.com/equity-capital-markets-syndicate/" TargetMode="External"/><Relationship Id="rId1" Type="http://schemas.openxmlformats.org/officeDocument/2006/relationships/slideLayout" Target="../slideLayouts/slideLayout24.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0.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9.xml"/></Relationships>
</file>

<file path=ppt/slides/_rels/slide61.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9.xml"/></Relationships>
</file>

<file path=ppt/slides/_rels/slide62.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29.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86839" y="2714629"/>
            <a:ext cx="9144000" cy="1028699"/>
          </a:xfrm>
        </p:spPr>
        <p:txBody>
          <a:bodyPr>
            <a:normAutofit fontScale="90000"/>
          </a:bodyPr>
          <a:lstStyle/>
          <a:p>
            <a:br>
              <a:rPr lang="en-US" sz="4000" b="1" dirty="0">
                <a:solidFill>
                  <a:srgbClr val="000000"/>
                </a:solidFill>
                <a:latin typeface="Times New Roman" pitchFamily="18" charset="0"/>
                <a:cs typeface="Times New Roman" pitchFamily="18" charset="0"/>
              </a:rPr>
            </a:br>
            <a:r>
              <a:rPr lang="en-US" sz="3600" b="1" dirty="0">
                <a:solidFill>
                  <a:prstClr val="black"/>
                </a:solidFill>
                <a:latin typeface="Times New Roman" pitchFamily="18" charset="0"/>
                <a:ea typeface="Calibri"/>
                <a:cs typeface="Times New Roman" pitchFamily="18" charset="0"/>
              </a:rPr>
              <a:t>Business Valuation </a:t>
            </a:r>
            <a:r>
              <a:rPr lang="en-IN" sz="3600" b="1" dirty="0">
                <a:solidFill>
                  <a:prstClr val="black"/>
                </a:solidFill>
                <a:latin typeface="Times New Roman" pitchFamily="18" charset="0"/>
                <a:cs typeface="Times New Roman" pitchFamily="18" charset="0"/>
              </a:rPr>
              <a:t>in PE Settings</a:t>
            </a:r>
            <a:endParaRPr lang="en-US" sz="3600" b="1"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1524000" y="4530436"/>
            <a:ext cx="9144000" cy="955964"/>
          </a:xfrm>
        </p:spPr>
        <p:txBody>
          <a:bodyPr>
            <a:normAutofit fontScale="25000" lnSpcReduction="20000"/>
          </a:bodyPr>
          <a:lstStyle/>
          <a:p>
            <a:endParaRPr lang="en-US" sz="2800" b="1" dirty="0">
              <a:latin typeface="Times New Roman" panose="02020603050405020304" pitchFamily="18" charset="0"/>
              <a:cs typeface="Times New Roman" panose="02020603050405020304" pitchFamily="18" charset="0"/>
            </a:endParaRPr>
          </a:p>
          <a:p>
            <a:r>
              <a:rPr lang="en-US" sz="9600" b="1" dirty="0">
                <a:latin typeface="Times New Roman" panose="02020603050405020304" pitchFamily="18" charset="0"/>
                <a:cs typeface="Times New Roman" panose="02020603050405020304" pitchFamily="18" charset="0"/>
              </a:rPr>
              <a:t>By </a:t>
            </a:r>
          </a:p>
          <a:p>
            <a:r>
              <a:rPr lang="en-US" sz="9600" b="1" dirty="0">
                <a:latin typeface="Times New Roman" panose="02020603050405020304" pitchFamily="18" charset="0"/>
                <a:cs typeface="Times New Roman" panose="02020603050405020304" pitchFamily="18" charset="0"/>
              </a:rPr>
              <a:t>Prof Archana Patro</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1417" y="264103"/>
            <a:ext cx="1666875" cy="1619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2642996" y="751562"/>
            <a:ext cx="8658419" cy="1600438"/>
          </a:xfrm>
          <a:prstGeom prst="rect">
            <a:avLst/>
          </a:prstGeom>
          <a:noFill/>
        </p:spPr>
        <p:txBody>
          <a:bodyPr wrap="square" rtlCol="0">
            <a:spAutoFit/>
          </a:bodyPr>
          <a:lstStyle/>
          <a:p>
            <a:pPr lvl="0"/>
            <a:r>
              <a:rPr lang="en-US" sz="3600" b="1" dirty="0">
                <a:solidFill>
                  <a:srgbClr val="000000"/>
                </a:solidFill>
                <a:latin typeface="Times New Roman" pitchFamily="18" charset="0"/>
                <a:cs typeface="Times New Roman" pitchFamily="18" charset="0"/>
              </a:rPr>
              <a:t>Indian Institute of Management Rohtak</a:t>
            </a:r>
            <a:br>
              <a:rPr lang="en-US" altLang="en-US" sz="4400" b="1" kern="0" dirty="0">
                <a:solidFill>
                  <a:prstClr val="black"/>
                </a:solidFill>
                <a:latin typeface="Times New Roman"/>
              </a:rPr>
            </a:br>
            <a:br>
              <a:rPr lang="en-US" altLang="en-US" sz="4400" b="1" kern="0" dirty="0">
                <a:solidFill>
                  <a:prstClr val="black"/>
                </a:solidFill>
                <a:latin typeface="Times New Roman"/>
              </a:rPr>
            </a:br>
            <a:endParaRPr lang="en-US" dirty="0">
              <a:solidFill>
                <a:prstClr val="black"/>
              </a:solidFill>
            </a:endParaRPr>
          </a:p>
        </p:txBody>
      </p:sp>
    </p:spTree>
    <p:extLst>
      <p:ext uri="{BB962C8B-B14F-4D97-AF65-F5344CB8AC3E}">
        <p14:creationId xmlns:p14="http://schemas.microsoft.com/office/powerpoint/2010/main" val="42287611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CF0AEF-FB98-4EB3-A935-376A77269923}"/>
              </a:ext>
            </a:extLst>
          </p:cNvPr>
          <p:cNvSpPr>
            <a:spLocks noGrp="1"/>
          </p:cNvSpPr>
          <p:nvPr>
            <p:ph type="title"/>
          </p:nvPr>
        </p:nvSpPr>
        <p:spPr/>
        <p:txBody>
          <a:bodyPr/>
          <a:lstStyle/>
          <a:p>
            <a:pPr algn="ctr"/>
            <a:r>
              <a:rPr lang="en-IN" b="1" dirty="0"/>
              <a:t>What is valuation?</a:t>
            </a:r>
            <a:br>
              <a:rPr lang="en-IN" b="1" dirty="0"/>
            </a:br>
            <a:endParaRPr lang="en-IN" dirty="0"/>
          </a:p>
        </p:txBody>
      </p:sp>
      <p:sp>
        <p:nvSpPr>
          <p:cNvPr id="3" name="Content Placeholder 2">
            <a:extLst>
              <a:ext uri="{FF2B5EF4-FFF2-40B4-BE49-F238E27FC236}">
                <a16:creationId xmlns:a16="http://schemas.microsoft.com/office/drawing/2014/main" id="{0DD19F3F-822B-4A98-AE8D-41EF4D9A8365}"/>
              </a:ext>
            </a:extLst>
          </p:cNvPr>
          <p:cNvSpPr>
            <a:spLocks noGrp="1"/>
          </p:cNvSpPr>
          <p:nvPr>
            <p:ph idx="1"/>
          </p:nvPr>
        </p:nvSpPr>
        <p:spPr/>
        <p:txBody>
          <a:bodyPr>
            <a:normAutofit/>
          </a:bodyPr>
          <a:lstStyle/>
          <a:p>
            <a:pPr algn="just"/>
            <a:r>
              <a:rPr lang="en-US" sz="3600" dirty="0"/>
              <a:t>Valuation is the process of determining the economic value of a business or company – it reflects both past performance and expectations of future performance. Valuation can be arrived at through objective analysis, but the final price is that at which the seller is willing to sell and the buyer willing to buy.</a:t>
            </a:r>
            <a:endParaRPr lang="en-IN" sz="3600" dirty="0"/>
          </a:p>
        </p:txBody>
      </p:sp>
    </p:spTree>
    <p:extLst>
      <p:ext uri="{BB962C8B-B14F-4D97-AF65-F5344CB8AC3E}">
        <p14:creationId xmlns:p14="http://schemas.microsoft.com/office/powerpoint/2010/main" val="145386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E6D1E9-832A-4B93-9465-F3009189405C}"/>
              </a:ext>
            </a:extLst>
          </p:cNvPr>
          <p:cNvSpPr>
            <a:spLocks noGrp="1"/>
          </p:cNvSpPr>
          <p:nvPr>
            <p:ph type="title"/>
          </p:nvPr>
        </p:nvSpPr>
        <p:spPr/>
        <p:txBody>
          <a:bodyPr/>
          <a:lstStyle/>
          <a:p>
            <a:r>
              <a:rPr lang="en-IN" b="1" dirty="0"/>
              <a:t>Why value your enterprise?</a:t>
            </a:r>
            <a:br>
              <a:rPr lang="en-IN" b="1" dirty="0"/>
            </a:br>
            <a:endParaRPr lang="en-IN" dirty="0"/>
          </a:p>
        </p:txBody>
      </p:sp>
      <p:sp>
        <p:nvSpPr>
          <p:cNvPr id="3" name="Content Placeholder 2">
            <a:extLst>
              <a:ext uri="{FF2B5EF4-FFF2-40B4-BE49-F238E27FC236}">
                <a16:creationId xmlns:a16="http://schemas.microsoft.com/office/drawing/2014/main" id="{B3FD4C6E-1D40-4F02-B33F-502944BE9431}"/>
              </a:ext>
            </a:extLst>
          </p:cNvPr>
          <p:cNvSpPr>
            <a:spLocks noGrp="1"/>
          </p:cNvSpPr>
          <p:nvPr>
            <p:ph idx="1"/>
          </p:nvPr>
        </p:nvSpPr>
        <p:spPr/>
        <p:txBody>
          <a:bodyPr/>
          <a:lstStyle/>
          <a:p>
            <a:r>
              <a:rPr lang="en-US" sz="3200" dirty="0">
                <a:solidFill>
                  <a:srgbClr val="232937"/>
                </a:solidFill>
                <a:latin typeface="Open Sans"/>
              </a:rPr>
              <a:t>Entrepreneurs need to put a value on their business in order to </a:t>
            </a:r>
            <a:r>
              <a:rPr lang="en-US" sz="3200" b="1" dirty="0">
                <a:solidFill>
                  <a:srgbClr val="232937"/>
                </a:solidFill>
                <a:latin typeface="Open Sans"/>
              </a:rPr>
              <a:t>raise finance or equity. </a:t>
            </a:r>
            <a:r>
              <a:rPr lang="en-US" sz="3200" dirty="0">
                <a:solidFill>
                  <a:srgbClr val="232937"/>
                </a:solidFill>
                <a:latin typeface="Open Sans"/>
              </a:rPr>
              <a:t>Investors need to put a value on the businesses to </a:t>
            </a:r>
            <a:r>
              <a:rPr lang="en-US" sz="3200" b="1" dirty="0">
                <a:solidFill>
                  <a:srgbClr val="232937"/>
                </a:solidFill>
                <a:latin typeface="Open Sans"/>
              </a:rPr>
              <a:t>ensure adequate return on investment</a:t>
            </a:r>
            <a:r>
              <a:rPr lang="en-US" b="1" dirty="0">
                <a:solidFill>
                  <a:srgbClr val="232937"/>
                </a:solidFill>
                <a:latin typeface="Open Sans"/>
              </a:rPr>
              <a:t>.</a:t>
            </a:r>
          </a:p>
        </p:txBody>
      </p:sp>
    </p:spTree>
    <p:extLst>
      <p:ext uri="{BB962C8B-B14F-4D97-AF65-F5344CB8AC3E}">
        <p14:creationId xmlns:p14="http://schemas.microsoft.com/office/powerpoint/2010/main" val="4278634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E53F3-6EBA-401B-A6A4-200E44EE235F}"/>
              </a:ext>
            </a:extLst>
          </p:cNvPr>
          <p:cNvSpPr>
            <a:spLocks noGrp="1"/>
          </p:cNvSpPr>
          <p:nvPr>
            <p:ph type="title"/>
          </p:nvPr>
        </p:nvSpPr>
        <p:spPr>
          <a:xfrm>
            <a:off x="442912" y="214313"/>
            <a:ext cx="11001376" cy="657886"/>
          </a:xfrm>
        </p:spPr>
        <p:txBody>
          <a:bodyPr>
            <a:normAutofit fontScale="90000"/>
          </a:bodyPr>
          <a:lstStyle/>
          <a:p>
            <a:r>
              <a:rPr lang="en-IN" b="1" dirty="0"/>
              <a:t>Valuation Methods</a:t>
            </a:r>
          </a:p>
        </p:txBody>
      </p:sp>
      <p:sp>
        <p:nvSpPr>
          <p:cNvPr id="3" name="Content Placeholder 2">
            <a:extLst>
              <a:ext uri="{FF2B5EF4-FFF2-40B4-BE49-F238E27FC236}">
                <a16:creationId xmlns:a16="http://schemas.microsoft.com/office/drawing/2014/main" id="{BCCD5C3D-D71C-4A41-A6A8-0F81785ED01B}"/>
              </a:ext>
            </a:extLst>
          </p:cNvPr>
          <p:cNvSpPr>
            <a:spLocks noGrp="1"/>
          </p:cNvSpPr>
          <p:nvPr>
            <p:ph idx="1"/>
          </p:nvPr>
        </p:nvSpPr>
        <p:spPr>
          <a:xfrm>
            <a:off x="442914" y="872202"/>
            <a:ext cx="10515601" cy="4971386"/>
          </a:xfrm>
        </p:spPr>
        <p:txBody>
          <a:bodyPr anchor="ctr">
            <a:normAutofit fontScale="92500" lnSpcReduction="20000"/>
          </a:bodyPr>
          <a:lstStyle/>
          <a:p>
            <a:pPr>
              <a:lnSpc>
                <a:spcPct val="150000"/>
              </a:lnSpc>
              <a:buFont typeface="Wingdings" panose="05000000000000000000" pitchFamily="2" charset="2"/>
              <a:buChar char="ü"/>
            </a:pPr>
            <a:r>
              <a:rPr lang="en-IN" sz="4800" dirty="0"/>
              <a:t>Comparables</a:t>
            </a:r>
          </a:p>
          <a:p>
            <a:pPr>
              <a:lnSpc>
                <a:spcPct val="150000"/>
              </a:lnSpc>
              <a:buFont typeface="Wingdings" panose="05000000000000000000" pitchFamily="2" charset="2"/>
              <a:buChar char="ü"/>
            </a:pPr>
            <a:r>
              <a:rPr lang="en-IN" sz="4800" dirty="0"/>
              <a:t>Net Present Value (NPV)</a:t>
            </a:r>
          </a:p>
          <a:p>
            <a:pPr>
              <a:lnSpc>
                <a:spcPct val="150000"/>
              </a:lnSpc>
              <a:buFont typeface="Wingdings" panose="05000000000000000000" pitchFamily="2" charset="2"/>
              <a:buChar char="ü"/>
            </a:pPr>
            <a:r>
              <a:rPr lang="en-IN" sz="4800" dirty="0"/>
              <a:t>Adjusted Present Value (APV)</a:t>
            </a:r>
          </a:p>
          <a:p>
            <a:pPr>
              <a:lnSpc>
                <a:spcPct val="150000"/>
              </a:lnSpc>
              <a:buFont typeface="Wingdings" panose="05000000000000000000" pitchFamily="2" charset="2"/>
              <a:buChar char="ü"/>
            </a:pPr>
            <a:r>
              <a:rPr lang="en-IN" sz="4800" dirty="0"/>
              <a:t>Venture Capital Method</a:t>
            </a:r>
          </a:p>
          <a:p>
            <a:pPr>
              <a:lnSpc>
                <a:spcPct val="150000"/>
              </a:lnSpc>
              <a:buFont typeface="Wingdings" panose="05000000000000000000" pitchFamily="2" charset="2"/>
              <a:buChar char="ü"/>
            </a:pPr>
            <a:r>
              <a:rPr lang="en-IN" sz="4800" dirty="0"/>
              <a:t>Real Options</a:t>
            </a:r>
          </a:p>
        </p:txBody>
      </p:sp>
    </p:spTree>
    <p:extLst>
      <p:ext uri="{BB962C8B-B14F-4D97-AF65-F5344CB8AC3E}">
        <p14:creationId xmlns:p14="http://schemas.microsoft.com/office/powerpoint/2010/main" val="31622406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E53F3-6EBA-401B-A6A4-200E44EE235F}"/>
              </a:ext>
            </a:extLst>
          </p:cNvPr>
          <p:cNvSpPr>
            <a:spLocks noGrp="1"/>
          </p:cNvSpPr>
          <p:nvPr>
            <p:ph type="title"/>
          </p:nvPr>
        </p:nvSpPr>
        <p:spPr>
          <a:xfrm>
            <a:off x="0" y="212943"/>
            <a:ext cx="12192000" cy="626302"/>
          </a:xfrm>
        </p:spPr>
        <p:txBody>
          <a:bodyPr>
            <a:noAutofit/>
          </a:bodyPr>
          <a:lstStyle/>
          <a:p>
            <a:r>
              <a:rPr lang="en-IN" dirty="0"/>
              <a:t>Comparables</a:t>
            </a:r>
          </a:p>
        </p:txBody>
      </p:sp>
      <p:sp>
        <p:nvSpPr>
          <p:cNvPr id="3" name="Content Placeholder 2">
            <a:extLst>
              <a:ext uri="{FF2B5EF4-FFF2-40B4-BE49-F238E27FC236}">
                <a16:creationId xmlns:a16="http://schemas.microsoft.com/office/drawing/2014/main" id="{BCCD5C3D-D71C-4A41-A6A8-0F81785ED01B}"/>
              </a:ext>
            </a:extLst>
          </p:cNvPr>
          <p:cNvSpPr>
            <a:spLocks noGrp="1"/>
          </p:cNvSpPr>
          <p:nvPr>
            <p:ph idx="1"/>
          </p:nvPr>
        </p:nvSpPr>
        <p:spPr>
          <a:xfrm>
            <a:off x="0" y="872201"/>
            <a:ext cx="12192000" cy="1688123"/>
          </a:xfrm>
        </p:spPr>
        <p:txBody>
          <a:bodyPr>
            <a:noAutofit/>
          </a:bodyPr>
          <a:lstStyle/>
          <a:p>
            <a:pPr>
              <a:buFont typeface="Wingdings" panose="05000000000000000000" pitchFamily="2" charset="2"/>
              <a:buChar char="§"/>
            </a:pPr>
            <a:r>
              <a:rPr lang="en-IN" sz="4000" dirty="0"/>
              <a:t>It provides a quick and easy way to obtain a valuation for a firm, </a:t>
            </a:r>
            <a:r>
              <a:rPr lang="en-IN" sz="4000" dirty="0">
                <a:solidFill>
                  <a:srgbClr val="FF0000"/>
                </a:solidFill>
              </a:rPr>
              <a:t>companies with similar “value characteristics” are searched for</a:t>
            </a:r>
          </a:p>
          <a:p>
            <a:pPr>
              <a:buFont typeface="Wingdings" panose="05000000000000000000" pitchFamily="2" charset="2"/>
              <a:buChar char="§"/>
            </a:pPr>
            <a:r>
              <a:rPr lang="en-IN" sz="4000" dirty="0"/>
              <a:t>These value characteristics include </a:t>
            </a:r>
            <a:r>
              <a:rPr lang="en-IN" sz="4000" dirty="0">
                <a:solidFill>
                  <a:srgbClr val="FF0000"/>
                </a:solidFill>
              </a:rPr>
              <a:t>risk, growth rate, capital structure, and the size and the timing of the cash flows</a:t>
            </a:r>
          </a:p>
          <a:p>
            <a:pPr>
              <a:buFont typeface="Wingdings" panose="05000000000000000000" pitchFamily="2" charset="2"/>
              <a:buChar char="§"/>
            </a:pPr>
            <a:r>
              <a:rPr lang="en-US" sz="4000" dirty="0"/>
              <a:t>these value characteristics are driven by other </a:t>
            </a:r>
            <a:r>
              <a:rPr lang="en-US" sz="4000" dirty="0">
                <a:solidFill>
                  <a:srgbClr val="FF0000"/>
                </a:solidFill>
              </a:rPr>
              <a:t>underlying attributes </a:t>
            </a:r>
            <a:r>
              <a:rPr lang="en-US" sz="4000" dirty="0"/>
              <a:t>of the company which can be incorporated in a </a:t>
            </a:r>
            <a:r>
              <a:rPr lang="en-US" sz="4000" dirty="0">
                <a:solidFill>
                  <a:srgbClr val="FF0000"/>
                </a:solidFill>
              </a:rPr>
              <a:t>multiple.</a:t>
            </a:r>
            <a:endParaRPr lang="en-IN" sz="4000" dirty="0">
              <a:solidFill>
                <a:srgbClr val="FF0000"/>
              </a:solidFill>
            </a:endParaRPr>
          </a:p>
        </p:txBody>
      </p:sp>
    </p:spTree>
    <p:extLst>
      <p:ext uri="{BB962C8B-B14F-4D97-AF65-F5344CB8AC3E}">
        <p14:creationId xmlns:p14="http://schemas.microsoft.com/office/powerpoint/2010/main" val="2358161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latin typeface="Open Sans"/>
              </a:rPr>
              <a:t>Steps in performing comparable company analysis</a:t>
            </a:r>
            <a:endParaRPr lang="en-US" sz="3200" b="1" i="0" dirty="0">
              <a:effectLst/>
              <a:latin typeface="Open Sans"/>
            </a:endParaRPr>
          </a:p>
        </p:txBody>
      </p:sp>
      <p:sp>
        <p:nvSpPr>
          <p:cNvPr id="3" name="Content Placeholder 2"/>
          <p:cNvSpPr>
            <a:spLocks noGrp="1"/>
          </p:cNvSpPr>
          <p:nvPr>
            <p:ph idx="1"/>
          </p:nvPr>
        </p:nvSpPr>
        <p:spPr/>
        <p:txBody>
          <a:bodyPr/>
          <a:lstStyle/>
          <a:p>
            <a:pPr marL="0" indent="0">
              <a:buNone/>
            </a:pPr>
            <a:r>
              <a:rPr lang="en-US" b="1" dirty="0">
                <a:latin typeface="Open Sans"/>
              </a:rPr>
              <a:t>#1 Find the right comparable companies</a:t>
            </a:r>
          </a:p>
          <a:p>
            <a:pPr marL="0" indent="0">
              <a:buNone/>
            </a:pPr>
            <a:r>
              <a:rPr lang="en-US" dirty="0">
                <a:latin typeface="Open Sans"/>
              </a:rPr>
              <a:t>The very first thing you should do is look up the company you are trying to value on CapIQ or </a:t>
            </a:r>
            <a:r>
              <a:rPr lang="en-US" dirty="0">
                <a:latin typeface="Open Sans"/>
                <a:hlinkClick r:id="rId2"/>
              </a:rPr>
              <a:t>Bloomberg</a:t>
            </a:r>
            <a:r>
              <a:rPr lang="en-US" dirty="0">
                <a:latin typeface="Open Sans"/>
              </a:rPr>
              <a:t> so you can get a detailed description and industry classification of the business.</a:t>
            </a:r>
            <a:endParaRPr lang="en-US" b="1" dirty="0">
              <a:latin typeface="Open Sans"/>
            </a:endParaRPr>
          </a:p>
          <a:p>
            <a:pPr marL="0" indent="0">
              <a:buNone/>
            </a:pPr>
            <a:endParaRPr lang="en-IN" dirty="0"/>
          </a:p>
        </p:txBody>
      </p:sp>
    </p:spTree>
    <p:extLst>
      <p:ext uri="{BB962C8B-B14F-4D97-AF65-F5344CB8AC3E}">
        <p14:creationId xmlns:p14="http://schemas.microsoft.com/office/powerpoint/2010/main" val="24313433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spcBef>
                <a:spcPct val="20000"/>
              </a:spcBef>
            </a:pPr>
            <a:r>
              <a:rPr lang="en-US" sz="3200" b="1" dirty="0">
                <a:solidFill>
                  <a:srgbClr val="132E57"/>
                </a:solidFill>
                <a:latin typeface="Open Sans"/>
                <a:ea typeface="+mn-ea"/>
                <a:cs typeface="+mn-cs"/>
              </a:rPr>
              <a:t>#1 Find the right comparable companies</a:t>
            </a:r>
            <a:br>
              <a:rPr lang="en-US" sz="3200" b="1" dirty="0">
                <a:solidFill>
                  <a:srgbClr val="132E57"/>
                </a:solidFill>
                <a:latin typeface="Open Sans"/>
                <a:ea typeface="+mn-ea"/>
                <a:cs typeface="+mn-cs"/>
              </a:rPr>
            </a:br>
            <a:endParaRPr lang="en-IN" dirty="0"/>
          </a:p>
        </p:txBody>
      </p:sp>
      <p:sp>
        <p:nvSpPr>
          <p:cNvPr id="3" name="Content Placeholder 2"/>
          <p:cNvSpPr>
            <a:spLocks noGrp="1"/>
          </p:cNvSpPr>
          <p:nvPr>
            <p:ph idx="1"/>
          </p:nvPr>
        </p:nvSpPr>
        <p:spPr/>
        <p:txBody>
          <a:bodyPr/>
          <a:lstStyle/>
          <a:p>
            <a:pPr marL="0" indent="0">
              <a:buNone/>
            </a:pPr>
            <a:r>
              <a:rPr lang="en-US" dirty="0">
                <a:solidFill>
                  <a:srgbClr val="57595D"/>
                </a:solidFill>
                <a:latin typeface="Open Sans"/>
              </a:rPr>
              <a:t>Then screening will be done  based on criteria that include:</a:t>
            </a:r>
          </a:p>
          <a:p>
            <a:pPr marL="0" indent="0">
              <a:buNone/>
            </a:pPr>
            <a:r>
              <a:rPr lang="en-US" dirty="0">
                <a:solidFill>
                  <a:srgbClr val="57595D"/>
                </a:solidFill>
                <a:latin typeface="Open Sans"/>
              </a:rPr>
              <a:t>Industry classification</a:t>
            </a:r>
          </a:p>
          <a:p>
            <a:pPr marL="0" indent="0">
              <a:buNone/>
            </a:pPr>
            <a:r>
              <a:rPr lang="en-US" dirty="0">
                <a:solidFill>
                  <a:srgbClr val="57595D"/>
                </a:solidFill>
                <a:latin typeface="Open Sans"/>
              </a:rPr>
              <a:t>Geography</a:t>
            </a:r>
          </a:p>
          <a:p>
            <a:pPr marL="0" indent="0">
              <a:buNone/>
            </a:pPr>
            <a:r>
              <a:rPr lang="en-US" dirty="0">
                <a:solidFill>
                  <a:srgbClr val="57595D"/>
                </a:solidFill>
                <a:latin typeface="Open Sans"/>
              </a:rPr>
              <a:t>Size (revenue, assets, employees)</a:t>
            </a:r>
          </a:p>
          <a:p>
            <a:pPr marL="0" indent="0">
              <a:buNone/>
            </a:pPr>
            <a:r>
              <a:rPr lang="en-US" dirty="0">
                <a:solidFill>
                  <a:srgbClr val="57595D"/>
                </a:solidFill>
                <a:latin typeface="Open Sans"/>
              </a:rPr>
              <a:t>Growth rate</a:t>
            </a:r>
          </a:p>
          <a:p>
            <a:pPr marL="0" indent="0">
              <a:buNone/>
            </a:pPr>
            <a:r>
              <a:rPr lang="en-US" dirty="0">
                <a:solidFill>
                  <a:srgbClr val="57595D"/>
                </a:solidFill>
                <a:latin typeface="Open Sans"/>
              </a:rPr>
              <a:t>Margins and profitability</a:t>
            </a:r>
          </a:p>
          <a:p>
            <a:endParaRPr lang="en-IN" dirty="0"/>
          </a:p>
        </p:txBody>
      </p:sp>
    </p:spTree>
    <p:extLst>
      <p:ext uri="{BB962C8B-B14F-4D97-AF65-F5344CB8AC3E}">
        <p14:creationId xmlns:p14="http://schemas.microsoft.com/office/powerpoint/2010/main" val="38224856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342900" lvl="0" indent="-342900">
              <a:spcBef>
                <a:spcPct val="20000"/>
              </a:spcBef>
            </a:pPr>
            <a:r>
              <a:rPr lang="en-US" sz="2400" b="1" dirty="0">
                <a:solidFill>
                  <a:srgbClr val="132E57"/>
                </a:solidFill>
                <a:latin typeface="Open Sans"/>
                <a:ea typeface="+mn-ea"/>
                <a:cs typeface="+mn-cs"/>
              </a:rPr>
              <a:t>#2 Gather financial information</a:t>
            </a:r>
            <a:br>
              <a:rPr lang="en-US" sz="2400" b="1" dirty="0">
                <a:solidFill>
                  <a:srgbClr val="132E57"/>
                </a:solidFill>
                <a:latin typeface="Open Sans"/>
                <a:ea typeface="+mn-ea"/>
                <a:cs typeface="+mn-cs"/>
              </a:rPr>
            </a:br>
            <a:endParaRPr lang="en-IN" sz="2400" dirty="0"/>
          </a:p>
        </p:txBody>
      </p:sp>
      <p:sp>
        <p:nvSpPr>
          <p:cNvPr id="3" name="Content Placeholder 2"/>
          <p:cNvSpPr>
            <a:spLocks noGrp="1"/>
          </p:cNvSpPr>
          <p:nvPr>
            <p:ph idx="1"/>
          </p:nvPr>
        </p:nvSpPr>
        <p:spPr/>
        <p:txBody>
          <a:bodyPr>
            <a:normAutofit fontScale="77500" lnSpcReduction="20000"/>
          </a:bodyPr>
          <a:lstStyle/>
          <a:p>
            <a:r>
              <a:rPr lang="en-US" dirty="0">
                <a:latin typeface="Open Sans"/>
              </a:rPr>
              <a:t>Once you’ve found the list of companies that you feel are most relevant to the company you’re trying to value it’s time to gather their financial information.</a:t>
            </a:r>
          </a:p>
          <a:p>
            <a:r>
              <a:rPr lang="en-US" dirty="0">
                <a:latin typeface="Open Sans"/>
              </a:rPr>
              <a:t>Once again, you will probably be working with </a:t>
            </a:r>
            <a:r>
              <a:rPr lang="en-US" b="1" dirty="0">
                <a:latin typeface="Open Sans"/>
              </a:rPr>
              <a:t>Bloomberg </a:t>
            </a:r>
            <a:r>
              <a:rPr lang="en-US" dirty="0">
                <a:latin typeface="Open Sans"/>
              </a:rPr>
              <a:t>Terminal or </a:t>
            </a:r>
            <a:r>
              <a:rPr lang="en-US" b="1" dirty="0">
                <a:latin typeface="Open Sans"/>
              </a:rPr>
              <a:t>Capital IQ</a:t>
            </a:r>
            <a:r>
              <a:rPr lang="en-US" dirty="0">
                <a:latin typeface="Open Sans"/>
              </a:rPr>
              <a:t> and you can easily use either of them to import financial information directly into Excel.</a:t>
            </a:r>
          </a:p>
          <a:p>
            <a:r>
              <a:rPr lang="en-US" dirty="0">
                <a:latin typeface="Open Sans"/>
              </a:rPr>
              <a:t>The information you need will vary widely by industry and the company’s stage in the business lifecycle.  For mature businesses, you will look at metrics like EBITDA and EPS, but for earlier stage companies you may look at Gross Profit or Revenue.</a:t>
            </a:r>
          </a:p>
          <a:p>
            <a:r>
              <a:rPr lang="en-US" dirty="0">
                <a:latin typeface="Open Sans"/>
              </a:rPr>
              <a:t>If you don’t have access to an expensive tool like Bloomberg or Capital IQ you can manually gather this information from annual and quarterly reports, but it will be much more time-consuming.</a:t>
            </a:r>
          </a:p>
          <a:p>
            <a:endParaRPr lang="en-IN" dirty="0"/>
          </a:p>
        </p:txBody>
      </p:sp>
    </p:spTree>
    <p:extLst>
      <p:ext uri="{BB962C8B-B14F-4D97-AF65-F5344CB8AC3E}">
        <p14:creationId xmlns:p14="http://schemas.microsoft.com/office/powerpoint/2010/main" val="6153831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lvl="0">
              <a:spcBef>
                <a:spcPct val="20000"/>
              </a:spcBef>
            </a:pPr>
            <a:r>
              <a:rPr lang="en-US" sz="2800" b="1" dirty="0">
                <a:solidFill>
                  <a:srgbClr val="132E57"/>
                </a:solidFill>
                <a:latin typeface="Open Sans"/>
                <a:ea typeface="+mn-ea"/>
                <a:cs typeface="+mn-cs"/>
              </a:rPr>
              <a:t>#3 Setup the comps table</a:t>
            </a:r>
            <a:br>
              <a:rPr lang="en-US" sz="2800" b="1" dirty="0">
                <a:solidFill>
                  <a:srgbClr val="132E57"/>
                </a:solidFill>
                <a:latin typeface="Open Sans"/>
                <a:ea typeface="+mn-ea"/>
                <a:cs typeface="+mn-cs"/>
              </a:rPr>
            </a:br>
            <a:endParaRPr lang="en-IN" sz="2800" dirty="0"/>
          </a:p>
        </p:txBody>
      </p:sp>
      <p:sp>
        <p:nvSpPr>
          <p:cNvPr id="3" name="Content Placeholder 2"/>
          <p:cNvSpPr>
            <a:spLocks noGrp="1"/>
          </p:cNvSpPr>
          <p:nvPr>
            <p:ph idx="1"/>
          </p:nvPr>
        </p:nvSpPr>
        <p:spPr>
          <a:xfrm>
            <a:off x="691662" y="1266098"/>
            <a:ext cx="10972800" cy="4525963"/>
          </a:xfrm>
        </p:spPr>
        <p:txBody>
          <a:bodyPr>
            <a:normAutofit fontScale="77500" lnSpcReduction="20000"/>
          </a:bodyPr>
          <a:lstStyle/>
          <a:p>
            <a:pPr marL="0" indent="0">
              <a:buNone/>
            </a:pPr>
            <a:r>
              <a:rPr lang="en-US" dirty="0">
                <a:latin typeface="Open Sans"/>
              </a:rPr>
              <a:t>In Excel, you now need to create a table that lists all the relevant information about the companies you’re going to analyze.</a:t>
            </a:r>
          </a:p>
          <a:p>
            <a:pPr marL="0" indent="0">
              <a:buNone/>
            </a:pPr>
            <a:r>
              <a:rPr lang="en-US" dirty="0">
                <a:latin typeface="Open Sans"/>
              </a:rPr>
              <a:t>The main information in comparable company analysis includes:</a:t>
            </a:r>
          </a:p>
          <a:p>
            <a:pPr marL="0" indent="0">
              <a:buNone/>
            </a:pPr>
            <a:r>
              <a:rPr lang="en-US" dirty="0">
                <a:latin typeface="Open Sans"/>
              </a:rPr>
              <a:t>Company name</a:t>
            </a:r>
          </a:p>
          <a:p>
            <a:pPr marL="0" indent="0">
              <a:buNone/>
            </a:pPr>
            <a:r>
              <a:rPr lang="en-US" dirty="0">
                <a:latin typeface="Open Sans"/>
              </a:rPr>
              <a:t>Share price</a:t>
            </a:r>
          </a:p>
          <a:p>
            <a:pPr marL="0" indent="0">
              <a:buNone/>
            </a:pPr>
            <a:r>
              <a:rPr lang="en-US" dirty="0">
                <a:latin typeface="Open Sans"/>
              </a:rPr>
              <a:t>Market capitalization</a:t>
            </a:r>
          </a:p>
          <a:p>
            <a:pPr marL="0" indent="0">
              <a:buNone/>
            </a:pPr>
            <a:r>
              <a:rPr lang="en-US" dirty="0">
                <a:latin typeface="Open Sans"/>
              </a:rPr>
              <a:t>Net debt</a:t>
            </a:r>
          </a:p>
          <a:p>
            <a:pPr marL="0" indent="0">
              <a:buNone/>
            </a:pPr>
            <a:r>
              <a:rPr lang="en-US" dirty="0">
                <a:latin typeface="Open Sans"/>
              </a:rPr>
              <a:t>Enterprise value</a:t>
            </a:r>
          </a:p>
          <a:p>
            <a:pPr marL="0" indent="0">
              <a:buNone/>
            </a:pPr>
            <a:r>
              <a:rPr lang="en-US" dirty="0">
                <a:latin typeface="Open Sans"/>
              </a:rPr>
              <a:t>Revenue</a:t>
            </a:r>
          </a:p>
          <a:p>
            <a:pPr marL="0" indent="0">
              <a:buNone/>
            </a:pPr>
            <a:r>
              <a:rPr lang="en-US" dirty="0">
                <a:latin typeface="Open Sans"/>
              </a:rPr>
              <a:t>EBITDA</a:t>
            </a:r>
          </a:p>
          <a:p>
            <a:pPr marL="0" indent="0">
              <a:buNone/>
            </a:pPr>
            <a:r>
              <a:rPr lang="en-US" dirty="0">
                <a:latin typeface="Open Sans"/>
              </a:rPr>
              <a:t>EPS</a:t>
            </a:r>
          </a:p>
          <a:p>
            <a:pPr marL="0" indent="0">
              <a:buNone/>
            </a:pPr>
            <a:r>
              <a:rPr lang="en-US" dirty="0">
                <a:latin typeface="Open Sans"/>
              </a:rPr>
              <a:t>Analyst estimates</a:t>
            </a:r>
          </a:p>
          <a:p>
            <a:endParaRPr lang="en-IN" dirty="0"/>
          </a:p>
        </p:txBody>
      </p:sp>
    </p:spTree>
    <p:extLst>
      <p:ext uri="{BB962C8B-B14F-4D97-AF65-F5344CB8AC3E}">
        <p14:creationId xmlns:p14="http://schemas.microsoft.com/office/powerpoint/2010/main" val="1348161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spcBef>
                <a:spcPct val="20000"/>
              </a:spcBef>
            </a:pPr>
            <a:r>
              <a:rPr lang="en-US" sz="2700" b="1" dirty="0">
                <a:solidFill>
                  <a:srgbClr val="132E57"/>
                </a:solidFill>
                <a:latin typeface="Open Sans"/>
                <a:ea typeface="+mn-ea"/>
                <a:cs typeface="+mn-cs"/>
              </a:rPr>
              <a:t>#4 Calculate the comparable ratios</a:t>
            </a:r>
            <a:br>
              <a:rPr lang="en-US" sz="2700" b="1" dirty="0">
                <a:solidFill>
                  <a:srgbClr val="132E57"/>
                </a:solidFill>
                <a:latin typeface="Open Sans"/>
                <a:ea typeface="+mn-ea"/>
                <a:cs typeface="+mn-cs"/>
              </a:rPr>
            </a:br>
            <a:endParaRPr lang="en-IN" dirty="0"/>
          </a:p>
        </p:txBody>
      </p:sp>
      <p:sp>
        <p:nvSpPr>
          <p:cNvPr id="3" name="Content Placeholder 2"/>
          <p:cNvSpPr>
            <a:spLocks noGrp="1"/>
          </p:cNvSpPr>
          <p:nvPr>
            <p:ph idx="1"/>
          </p:nvPr>
        </p:nvSpPr>
        <p:spPr>
          <a:xfrm>
            <a:off x="609600" y="1178170"/>
            <a:ext cx="10972800" cy="4948000"/>
          </a:xfrm>
        </p:spPr>
        <p:txBody>
          <a:bodyPr>
            <a:normAutofit fontScale="92500" lnSpcReduction="20000"/>
          </a:bodyPr>
          <a:lstStyle/>
          <a:p>
            <a:pPr marL="0" indent="0">
              <a:buNone/>
            </a:pPr>
            <a:r>
              <a:rPr lang="en-US" dirty="0">
                <a:latin typeface="Open Sans"/>
              </a:rPr>
              <a:t>With a combination of historical financials and analyst estimates populated in the comps table, it’s time to start calculating the various ratios that will be used to value the company in question.</a:t>
            </a:r>
          </a:p>
          <a:p>
            <a:pPr marL="0" indent="0">
              <a:buNone/>
            </a:pPr>
            <a:r>
              <a:rPr lang="en-US" dirty="0">
                <a:latin typeface="Open Sans"/>
              </a:rPr>
              <a:t>The main ratios included in a comparable company analysis are:</a:t>
            </a:r>
          </a:p>
          <a:p>
            <a:pPr marL="0" indent="0">
              <a:buNone/>
            </a:pPr>
            <a:r>
              <a:rPr lang="en-US" dirty="0">
                <a:latin typeface="Open Sans"/>
              </a:rPr>
              <a:t>EV/Revenue</a:t>
            </a:r>
          </a:p>
          <a:p>
            <a:pPr marL="0" indent="0">
              <a:buNone/>
            </a:pPr>
            <a:r>
              <a:rPr lang="en-US" dirty="0">
                <a:latin typeface="Open Sans"/>
              </a:rPr>
              <a:t>EV/Gross Profit</a:t>
            </a:r>
          </a:p>
          <a:p>
            <a:pPr marL="0" indent="0">
              <a:buNone/>
            </a:pPr>
            <a:r>
              <a:rPr lang="en-US" dirty="0">
                <a:latin typeface="Open Sans"/>
              </a:rPr>
              <a:t>EV/EBITDA</a:t>
            </a:r>
          </a:p>
          <a:p>
            <a:pPr marL="0" indent="0">
              <a:buNone/>
            </a:pPr>
            <a:r>
              <a:rPr lang="en-US" dirty="0">
                <a:latin typeface="Open Sans"/>
              </a:rPr>
              <a:t>P/E</a:t>
            </a:r>
          </a:p>
          <a:p>
            <a:pPr marL="0" indent="0">
              <a:buNone/>
            </a:pPr>
            <a:r>
              <a:rPr lang="en-US" dirty="0">
                <a:latin typeface="Open Sans"/>
              </a:rPr>
              <a:t>P/NAV</a:t>
            </a:r>
          </a:p>
          <a:p>
            <a:pPr marL="0" indent="0">
              <a:buNone/>
            </a:pPr>
            <a:r>
              <a:rPr lang="en-US" dirty="0">
                <a:latin typeface="Open Sans"/>
              </a:rPr>
              <a:t>P/B</a:t>
            </a:r>
          </a:p>
          <a:p>
            <a:endParaRPr lang="en-IN" dirty="0"/>
          </a:p>
        </p:txBody>
      </p:sp>
    </p:spTree>
    <p:extLst>
      <p:ext uri="{BB962C8B-B14F-4D97-AF65-F5344CB8AC3E}">
        <p14:creationId xmlns:p14="http://schemas.microsoft.com/office/powerpoint/2010/main" val="36787445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b="1" dirty="0">
                <a:solidFill>
                  <a:srgbClr val="132E57"/>
                </a:solidFill>
                <a:latin typeface="Open Sans"/>
              </a:rPr>
              <a:t>#4 Calculate the comparable ratios</a:t>
            </a:r>
            <a:br>
              <a:rPr lang="en-US" sz="2400" b="1" dirty="0">
                <a:solidFill>
                  <a:srgbClr val="132E57"/>
                </a:solidFill>
                <a:latin typeface="Open Sans"/>
              </a:rPr>
            </a:br>
            <a:endParaRPr lang="en-IN" dirty="0"/>
          </a:p>
        </p:txBody>
      </p:sp>
      <p:pic>
        <p:nvPicPr>
          <p:cNvPr id="4" name="Content Placeholder 3"/>
          <p:cNvPicPr>
            <a:picLocks noGrp="1" noChangeAspect="1"/>
          </p:cNvPicPr>
          <p:nvPr>
            <p:ph idx="1"/>
          </p:nvPr>
        </p:nvPicPr>
        <p:blipFill>
          <a:blip r:embed="rId3"/>
          <a:stretch>
            <a:fillRect/>
          </a:stretch>
        </p:blipFill>
        <p:spPr>
          <a:xfrm>
            <a:off x="1019908" y="1107832"/>
            <a:ext cx="10410092" cy="4413738"/>
          </a:xfrm>
          <a:prstGeom prst="rect">
            <a:avLst/>
          </a:prstGeom>
        </p:spPr>
      </p:pic>
    </p:spTree>
    <p:extLst>
      <p:ext uri="{BB962C8B-B14F-4D97-AF65-F5344CB8AC3E}">
        <p14:creationId xmlns:p14="http://schemas.microsoft.com/office/powerpoint/2010/main" val="24021957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3738" y="457206"/>
            <a:ext cx="10972800" cy="1143000"/>
          </a:xfrm>
        </p:spPr>
        <p:txBody>
          <a:bodyPr>
            <a:normAutofit fontScale="90000"/>
          </a:bodyPr>
          <a:lstStyle/>
          <a:p>
            <a:pPr lvl="0">
              <a:spcBef>
                <a:spcPct val="20000"/>
              </a:spcBef>
            </a:pPr>
            <a:r>
              <a:rPr lang="en-US" sz="3200" b="1" dirty="0">
                <a:solidFill>
                  <a:srgbClr val="132E57"/>
                </a:solidFill>
                <a:latin typeface="Open Sans"/>
                <a:ea typeface="+mn-ea"/>
                <a:cs typeface="+mn-cs"/>
              </a:rPr>
              <a:t>#5 Use the multiples from the comparable companies to value the company in question</a:t>
            </a:r>
            <a:br>
              <a:rPr lang="en-US" sz="3200" b="1" dirty="0">
                <a:solidFill>
                  <a:srgbClr val="132E57"/>
                </a:solidFill>
                <a:latin typeface="Open Sans"/>
                <a:ea typeface="+mn-ea"/>
                <a:cs typeface="+mn-cs"/>
              </a:rPr>
            </a:br>
            <a:endParaRPr lang="en-IN" dirty="0"/>
          </a:p>
        </p:txBody>
      </p:sp>
      <p:sp>
        <p:nvSpPr>
          <p:cNvPr id="3" name="Content Placeholder 2"/>
          <p:cNvSpPr>
            <a:spLocks noGrp="1"/>
          </p:cNvSpPr>
          <p:nvPr>
            <p:ph idx="1"/>
          </p:nvPr>
        </p:nvSpPr>
        <p:spPr/>
        <p:txBody>
          <a:bodyPr/>
          <a:lstStyle/>
          <a:p>
            <a:r>
              <a:rPr lang="en-US" dirty="0">
                <a:solidFill>
                  <a:srgbClr val="57595D"/>
                </a:solidFill>
                <a:latin typeface="Open Sans"/>
              </a:rPr>
              <a:t>Analysts will typically take the average or median of the comparable companies’ multiples and then apply them to the revenue, gross profit, EBITDA, net income, or whatever metrics they included in the comps table.</a:t>
            </a:r>
          </a:p>
          <a:p>
            <a:endParaRPr lang="en-IN" dirty="0"/>
          </a:p>
        </p:txBody>
      </p:sp>
    </p:spTree>
    <p:extLst>
      <p:ext uri="{BB962C8B-B14F-4D97-AF65-F5344CB8AC3E}">
        <p14:creationId xmlns:p14="http://schemas.microsoft.com/office/powerpoint/2010/main" val="14857888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You Tube Videos</a:t>
            </a:r>
          </a:p>
        </p:txBody>
      </p:sp>
      <p:sp>
        <p:nvSpPr>
          <p:cNvPr id="3" name="Content Placeholder 2"/>
          <p:cNvSpPr>
            <a:spLocks noGrp="1"/>
          </p:cNvSpPr>
          <p:nvPr>
            <p:ph idx="1"/>
          </p:nvPr>
        </p:nvSpPr>
        <p:spPr/>
        <p:txBody>
          <a:bodyPr/>
          <a:lstStyle/>
          <a:p>
            <a:r>
              <a:rPr lang="en-IN" dirty="0">
                <a:hlinkClick r:id="rId2"/>
              </a:rPr>
              <a:t>https://www.youtube.com/watch?time_continue=40&amp;v=sFbg4-prkpo&amp;feature=emb_logo</a:t>
            </a:r>
            <a:endParaRPr lang="en-IN" dirty="0"/>
          </a:p>
          <a:p>
            <a:r>
              <a:rPr lang="en-IN" dirty="0">
                <a:hlinkClick r:id="rId3"/>
              </a:rPr>
              <a:t>https://www.youtube.com/watch?v=mKBKuuEmzoM</a:t>
            </a:r>
            <a:endParaRPr lang="en-IN" dirty="0"/>
          </a:p>
        </p:txBody>
      </p:sp>
    </p:spTree>
    <p:extLst>
      <p:ext uri="{BB962C8B-B14F-4D97-AF65-F5344CB8AC3E}">
        <p14:creationId xmlns:p14="http://schemas.microsoft.com/office/powerpoint/2010/main" val="39393642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E53F3-6EBA-401B-A6A4-200E44EE235F}"/>
              </a:ext>
            </a:extLst>
          </p:cNvPr>
          <p:cNvSpPr>
            <a:spLocks noGrp="1"/>
          </p:cNvSpPr>
          <p:nvPr>
            <p:ph type="title"/>
          </p:nvPr>
        </p:nvSpPr>
        <p:spPr>
          <a:xfrm>
            <a:off x="0" y="212943"/>
            <a:ext cx="12192000" cy="626302"/>
          </a:xfrm>
        </p:spPr>
        <p:txBody>
          <a:bodyPr>
            <a:normAutofit fontScale="90000"/>
          </a:bodyPr>
          <a:lstStyle/>
          <a:p>
            <a:r>
              <a:rPr lang="en-IN" dirty="0"/>
              <a:t>Comparable-Strengths &amp; Weakness</a:t>
            </a:r>
          </a:p>
        </p:txBody>
      </p:sp>
      <p:sp>
        <p:nvSpPr>
          <p:cNvPr id="4" name="Content Placeholder 2">
            <a:extLst>
              <a:ext uri="{FF2B5EF4-FFF2-40B4-BE49-F238E27FC236}">
                <a16:creationId xmlns:a16="http://schemas.microsoft.com/office/drawing/2014/main" id="{61A4F608-C47A-4E57-85F1-9E8042678F42}"/>
              </a:ext>
            </a:extLst>
          </p:cNvPr>
          <p:cNvSpPr txBox="1">
            <a:spLocks/>
          </p:cNvSpPr>
          <p:nvPr/>
        </p:nvSpPr>
        <p:spPr>
          <a:xfrm>
            <a:off x="667267" y="1769487"/>
            <a:ext cx="5016844" cy="4297680"/>
          </a:xfrm>
          <a:prstGeom prst="rect">
            <a:avLst/>
          </a:prstGeom>
        </p:spPr>
        <p:txBody>
          <a:bodyPr vert="horz" lIns="91440" tIns="45720" rIns="91440" bIns="45720" numCol="1" rtlCol="0">
            <a:normAutofit/>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pPr marL="0" indent="0" algn="ctr">
              <a:buFont typeface="Arial" pitchFamily="34" charset="0"/>
              <a:buNone/>
            </a:pPr>
            <a:r>
              <a:rPr lang="en-IN" sz="3200" b="1" u="sng" dirty="0">
                <a:solidFill>
                  <a:prstClr val="black">
                    <a:lumMod val="85000"/>
                    <a:lumOff val="15000"/>
                  </a:prstClr>
                </a:solidFill>
              </a:rPr>
              <a:t>Pros</a:t>
            </a:r>
          </a:p>
          <a:p>
            <a:pPr>
              <a:buFont typeface="Wingdings" panose="05000000000000000000" pitchFamily="2" charset="2"/>
              <a:buChar char="§"/>
            </a:pPr>
            <a:r>
              <a:rPr lang="en-IN" sz="3200" dirty="0">
                <a:solidFill>
                  <a:prstClr val="black">
                    <a:lumMod val="85000"/>
                    <a:lumOff val="15000"/>
                  </a:prstClr>
                </a:solidFill>
              </a:rPr>
              <a:t>Quick to use</a:t>
            </a:r>
          </a:p>
          <a:p>
            <a:pPr>
              <a:buFont typeface="Wingdings" panose="05000000000000000000" pitchFamily="2" charset="2"/>
              <a:buChar char="§"/>
            </a:pPr>
            <a:r>
              <a:rPr lang="en-IN" sz="3200" dirty="0">
                <a:solidFill>
                  <a:srgbClr val="FF0000"/>
                </a:solidFill>
              </a:rPr>
              <a:t>Simple</a:t>
            </a:r>
            <a:r>
              <a:rPr lang="en-IN" sz="3200" dirty="0">
                <a:solidFill>
                  <a:prstClr val="black">
                    <a:lumMod val="85000"/>
                    <a:lumOff val="15000"/>
                  </a:prstClr>
                </a:solidFill>
              </a:rPr>
              <a:t> to understand</a:t>
            </a:r>
          </a:p>
          <a:p>
            <a:pPr>
              <a:buFont typeface="Wingdings" panose="05000000000000000000" pitchFamily="2" charset="2"/>
              <a:buChar char="§"/>
            </a:pPr>
            <a:r>
              <a:rPr lang="en-IN" sz="3200" dirty="0">
                <a:solidFill>
                  <a:prstClr val="black">
                    <a:lumMod val="85000"/>
                    <a:lumOff val="15000"/>
                  </a:prstClr>
                </a:solidFill>
              </a:rPr>
              <a:t>Commonly used industry</a:t>
            </a:r>
          </a:p>
          <a:p>
            <a:pPr>
              <a:buFont typeface="Wingdings" panose="05000000000000000000" pitchFamily="2" charset="2"/>
              <a:buChar char="§"/>
            </a:pPr>
            <a:r>
              <a:rPr lang="en-IN" sz="3200" dirty="0">
                <a:solidFill>
                  <a:prstClr val="black">
                    <a:lumMod val="85000"/>
                    <a:lumOff val="15000"/>
                  </a:prstClr>
                </a:solidFill>
              </a:rPr>
              <a:t>Market based</a:t>
            </a:r>
          </a:p>
        </p:txBody>
      </p:sp>
      <p:sp>
        <p:nvSpPr>
          <p:cNvPr id="5" name="Content Placeholder 2">
            <a:extLst>
              <a:ext uri="{FF2B5EF4-FFF2-40B4-BE49-F238E27FC236}">
                <a16:creationId xmlns:a16="http://schemas.microsoft.com/office/drawing/2014/main" id="{103B6463-7EC0-44D0-A740-8136AAAB4FF1}"/>
              </a:ext>
            </a:extLst>
          </p:cNvPr>
          <p:cNvSpPr txBox="1">
            <a:spLocks/>
          </p:cNvSpPr>
          <p:nvPr/>
        </p:nvSpPr>
        <p:spPr>
          <a:xfrm>
            <a:off x="6161906" y="1438326"/>
            <a:ext cx="5280455" cy="3840480"/>
          </a:xfrm>
          <a:prstGeom prst="rect">
            <a:avLst/>
          </a:prstGeom>
        </p:spPr>
        <p:txBody>
          <a:bodyPr vert="horz" lIns="91440" tIns="45720" rIns="91440" bIns="45720" numCol="1" rtlCol="0">
            <a:noAutofit/>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pPr marL="0" indent="0" algn="ctr">
              <a:buFont typeface="Arial" pitchFamily="34" charset="0"/>
              <a:buNone/>
            </a:pPr>
            <a:r>
              <a:rPr lang="en-IN" sz="3200" b="1" u="sng" dirty="0">
                <a:solidFill>
                  <a:prstClr val="black">
                    <a:lumMod val="85000"/>
                    <a:lumOff val="15000"/>
                  </a:prstClr>
                </a:solidFill>
              </a:rPr>
              <a:t>Cons</a:t>
            </a:r>
          </a:p>
          <a:p>
            <a:pPr>
              <a:buFont typeface="Wingdings" panose="05000000000000000000" pitchFamily="2" charset="2"/>
              <a:buChar char="§"/>
            </a:pPr>
            <a:r>
              <a:rPr lang="en-IN" sz="3200" dirty="0">
                <a:solidFill>
                  <a:srgbClr val="FF0000"/>
                </a:solidFill>
              </a:rPr>
              <a:t>Private company comparables may be difficult to find</a:t>
            </a:r>
            <a:r>
              <a:rPr lang="en-IN" sz="3200" dirty="0">
                <a:solidFill>
                  <a:prstClr val="black">
                    <a:lumMod val="85000"/>
                    <a:lumOff val="15000"/>
                  </a:prstClr>
                </a:solidFill>
              </a:rPr>
              <a:t> and evaluate</a:t>
            </a:r>
          </a:p>
          <a:p>
            <a:pPr>
              <a:buFont typeface="Wingdings" panose="05000000000000000000" pitchFamily="2" charset="2"/>
              <a:buChar char="§"/>
            </a:pPr>
            <a:r>
              <a:rPr lang="en-IN" sz="3200" dirty="0">
                <a:solidFill>
                  <a:prstClr val="black">
                    <a:lumMod val="85000"/>
                    <a:lumOff val="15000"/>
                  </a:prstClr>
                </a:solidFill>
              </a:rPr>
              <a:t>If public company comparables are used instead, resulting </a:t>
            </a:r>
            <a:r>
              <a:rPr lang="en-IN" sz="3200" dirty="0">
                <a:solidFill>
                  <a:srgbClr val="FF0000"/>
                </a:solidFill>
              </a:rPr>
              <a:t>valuation needs to be adjusted </a:t>
            </a:r>
            <a:r>
              <a:rPr lang="en-IN" sz="3200" dirty="0">
                <a:solidFill>
                  <a:prstClr val="black">
                    <a:lumMod val="85000"/>
                    <a:lumOff val="15000"/>
                  </a:prstClr>
                </a:solidFill>
              </a:rPr>
              <a:t>to take into account private </a:t>
            </a:r>
            <a:r>
              <a:rPr lang="en-IN" sz="3200" dirty="0">
                <a:solidFill>
                  <a:srgbClr val="FF0000"/>
                </a:solidFill>
              </a:rPr>
              <a:t>company’s illiquidity</a:t>
            </a:r>
          </a:p>
        </p:txBody>
      </p:sp>
    </p:spTree>
    <p:extLst>
      <p:ext uri="{BB962C8B-B14F-4D97-AF65-F5344CB8AC3E}">
        <p14:creationId xmlns:p14="http://schemas.microsoft.com/office/powerpoint/2010/main" val="16203595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sz="4000" dirty="0">
                <a:solidFill>
                  <a:prstClr val="black"/>
                </a:solidFill>
              </a:rPr>
              <a:t>Comparable-Strengths &amp; Weakness</a:t>
            </a:r>
            <a:endParaRPr lang="en-US" dirty="0"/>
          </a:p>
        </p:txBody>
      </p:sp>
      <p:sp>
        <p:nvSpPr>
          <p:cNvPr id="3" name="Content Placeholder 2"/>
          <p:cNvSpPr>
            <a:spLocks noGrp="1"/>
          </p:cNvSpPr>
          <p:nvPr>
            <p:ph idx="1"/>
          </p:nvPr>
        </p:nvSpPr>
        <p:spPr>
          <a:xfrm>
            <a:off x="609600" y="766119"/>
            <a:ext cx="10972800" cy="5360049"/>
          </a:xfrm>
        </p:spPr>
        <p:txBody>
          <a:bodyPr>
            <a:normAutofit lnSpcReduction="10000"/>
          </a:bodyPr>
          <a:lstStyle/>
          <a:p>
            <a:endParaRPr lang="en-US" sz="2400" dirty="0"/>
          </a:p>
          <a:p>
            <a:r>
              <a:rPr lang="en-US" sz="2800" dirty="0"/>
              <a:t>look for Sensible measures of valuation.</a:t>
            </a:r>
          </a:p>
          <a:p>
            <a:r>
              <a:rPr lang="en-US" sz="2800" dirty="0"/>
              <a:t>For ex: Internet business : No of subscribers enrollerd </a:t>
            </a:r>
          </a:p>
          <a:p>
            <a:r>
              <a:rPr lang="en-US" sz="2800" dirty="0"/>
              <a:t>Biotech firms : no of patents </a:t>
            </a:r>
          </a:p>
          <a:p>
            <a:r>
              <a:rPr lang="en-US" sz="2800" dirty="0">
                <a:latin typeface="Palatino-Roman"/>
              </a:rPr>
              <a:t>gold exploration company, a typical measure of value is the number of ounces of gold indicated by initial drilling results. </a:t>
            </a:r>
          </a:p>
          <a:p>
            <a:r>
              <a:rPr lang="en-US" sz="2800" dirty="0">
                <a:latin typeface="Palatino-Roman"/>
              </a:rPr>
              <a:t>These are just a few examples of non-financial, industry-specific measures that can be used to estimate the value of a firm</a:t>
            </a:r>
          </a:p>
          <a:p>
            <a:pPr lvl="0">
              <a:defRPr/>
            </a:pPr>
            <a:r>
              <a:rPr lang="en-US" sz="2800" dirty="0">
                <a:solidFill>
                  <a:prstClr val="black"/>
                </a:solidFill>
              </a:rPr>
              <a:t>Industry specific multiples have strong explanatory power for explaining prices then Accounting measures because in young firms accounting multiples very substantially</a:t>
            </a:r>
          </a:p>
          <a:p>
            <a:pPr lvl="0">
              <a:defRPr/>
            </a:pPr>
            <a:r>
              <a:rPr lang="en-US" sz="2800" dirty="0">
                <a:solidFill>
                  <a:prstClr val="black"/>
                </a:solidFill>
              </a:rPr>
              <a:t>Illiquidity discount : 25% -30%</a:t>
            </a:r>
          </a:p>
          <a:p>
            <a:endParaRPr lang="en-US" sz="2400" dirty="0"/>
          </a:p>
        </p:txBody>
      </p:sp>
    </p:spTree>
    <p:extLst>
      <p:ext uri="{BB962C8B-B14F-4D97-AF65-F5344CB8AC3E}">
        <p14:creationId xmlns:p14="http://schemas.microsoft.com/office/powerpoint/2010/main" val="25950232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E53F3-6EBA-401B-A6A4-200E44EE235F}"/>
              </a:ext>
            </a:extLst>
          </p:cNvPr>
          <p:cNvSpPr>
            <a:spLocks noGrp="1"/>
          </p:cNvSpPr>
          <p:nvPr>
            <p:ph type="title"/>
          </p:nvPr>
        </p:nvSpPr>
        <p:spPr>
          <a:xfrm>
            <a:off x="0" y="2"/>
            <a:ext cx="12192000" cy="872197"/>
          </a:xfrm>
        </p:spPr>
        <p:txBody>
          <a:bodyPr/>
          <a:lstStyle/>
          <a:p>
            <a:r>
              <a:rPr lang="en-IN" dirty="0"/>
              <a:t>Net Present Value</a:t>
            </a:r>
          </a:p>
        </p:txBody>
      </p:sp>
      <p:sp>
        <p:nvSpPr>
          <p:cNvPr id="3" name="Content Placeholder 2">
            <a:extLst>
              <a:ext uri="{FF2B5EF4-FFF2-40B4-BE49-F238E27FC236}">
                <a16:creationId xmlns:a16="http://schemas.microsoft.com/office/drawing/2014/main" id="{BCCD5C3D-D71C-4A41-A6A8-0F81785ED01B}"/>
              </a:ext>
            </a:extLst>
          </p:cNvPr>
          <p:cNvSpPr>
            <a:spLocks noGrp="1"/>
          </p:cNvSpPr>
          <p:nvPr>
            <p:ph idx="1"/>
          </p:nvPr>
        </p:nvSpPr>
        <p:spPr>
          <a:xfrm>
            <a:off x="0" y="872204"/>
            <a:ext cx="12192000" cy="5985803"/>
          </a:xfrm>
        </p:spPr>
        <p:txBody>
          <a:bodyPr>
            <a:normAutofit lnSpcReduction="10000"/>
          </a:bodyPr>
          <a:lstStyle/>
          <a:p>
            <a:pPr>
              <a:buFont typeface="Wingdings" panose="05000000000000000000" pitchFamily="2" charset="2"/>
              <a:buChar char="§"/>
            </a:pPr>
            <a:r>
              <a:rPr lang="en-IN" dirty="0"/>
              <a:t>The NPV method incorporates the benefit of tax shields from tax-deductible interest payments in the discount rate (WACC). To calculate the cash flows we use the equation:</a:t>
            </a:r>
          </a:p>
          <a:p>
            <a:pPr>
              <a:buFont typeface="Wingdings" panose="05000000000000000000" pitchFamily="2" charset="2"/>
              <a:buChar char="§"/>
            </a:pPr>
            <a:endParaRPr lang="en-IN" dirty="0"/>
          </a:p>
          <a:p>
            <a:pPr>
              <a:buFont typeface="Wingdings" panose="05000000000000000000" pitchFamily="2" charset="2"/>
              <a:buChar char="§"/>
            </a:pPr>
            <a:endParaRPr lang="en-IN" dirty="0"/>
          </a:p>
          <a:p>
            <a:pPr>
              <a:buFont typeface="Wingdings" panose="05000000000000000000" pitchFamily="2" charset="2"/>
              <a:buChar char="§"/>
            </a:pPr>
            <a:endParaRPr lang="en-IN" dirty="0"/>
          </a:p>
          <a:p>
            <a:pPr>
              <a:buFont typeface="Wingdings" panose="05000000000000000000" pitchFamily="2" charset="2"/>
              <a:buChar char="§"/>
            </a:pPr>
            <a:endParaRPr lang="en-IN" dirty="0"/>
          </a:p>
          <a:p>
            <a:pPr>
              <a:buFont typeface="Wingdings" panose="05000000000000000000" pitchFamily="2" charset="2"/>
              <a:buChar char="§"/>
            </a:pPr>
            <a:endParaRPr lang="en-IN" dirty="0"/>
          </a:p>
          <a:p>
            <a:pPr>
              <a:buFont typeface="Wingdings" panose="05000000000000000000" pitchFamily="2" charset="2"/>
              <a:buChar char="§"/>
            </a:pPr>
            <a:endParaRPr lang="en-IN" dirty="0"/>
          </a:p>
          <a:p>
            <a:pPr>
              <a:buFont typeface="Wingdings" panose="05000000000000000000" pitchFamily="2" charset="2"/>
              <a:buChar char="§"/>
            </a:pPr>
            <a:r>
              <a:rPr lang="en-IN" sz="2400" dirty="0"/>
              <a:t>Next, the terminal value is calculated using the following equation with </a:t>
            </a:r>
            <a:r>
              <a:rPr lang="en-IN" sz="2400" b="1" i="1" dirty="0"/>
              <a:t>g</a:t>
            </a:r>
            <a:r>
              <a:rPr lang="en-IN" sz="2400" dirty="0"/>
              <a:t> being the terminal growth rate and </a:t>
            </a:r>
            <a:r>
              <a:rPr lang="en-IN" sz="2400" b="1" i="1" dirty="0"/>
              <a:t>r</a:t>
            </a:r>
            <a:r>
              <a:rPr lang="en-IN" sz="2400" dirty="0"/>
              <a:t> the discount rate</a:t>
            </a:r>
            <a:r>
              <a:rPr lang="en-IN" dirty="0"/>
              <a:t>:</a:t>
            </a:r>
          </a:p>
          <a:p>
            <a:pPr>
              <a:buFont typeface="Wingdings" panose="05000000000000000000" pitchFamily="2" charset="2"/>
              <a:buChar char="§"/>
            </a:pPr>
            <a:endParaRPr lang="en-IN" dirty="0"/>
          </a:p>
          <a:p>
            <a:pPr marL="0" indent="0">
              <a:buNone/>
            </a:pPr>
            <a:endParaRPr lang="en-IN" dirty="0"/>
          </a:p>
        </p:txBody>
      </p:sp>
      <p:pic>
        <p:nvPicPr>
          <p:cNvPr id="4" name="Picture 3">
            <a:extLst>
              <a:ext uri="{FF2B5EF4-FFF2-40B4-BE49-F238E27FC236}">
                <a16:creationId xmlns:a16="http://schemas.microsoft.com/office/drawing/2014/main" id="{F441C8A7-D7D0-4D94-A8C9-5B4844BA649E}"/>
              </a:ext>
            </a:extLst>
          </p:cNvPr>
          <p:cNvPicPr>
            <a:picLocks noChangeAspect="1"/>
          </p:cNvPicPr>
          <p:nvPr/>
        </p:nvPicPr>
        <p:blipFill>
          <a:blip r:embed="rId3"/>
          <a:stretch>
            <a:fillRect/>
          </a:stretch>
        </p:blipFill>
        <p:spPr>
          <a:xfrm>
            <a:off x="2366277" y="2272311"/>
            <a:ext cx="6794427" cy="3076304"/>
          </a:xfrm>
          <a:prstGeom prst="rect">
            <a:avLst/>
          </a:prstGeom>
        </p:spPr>
      </p:pic>
      <p:pic>
        <p:nvPicPr>
          <p:cNvPr id="5" name="Picture 4">
            <a:extLst>
              <a:ext uri="{FF2B5EF4-FFF2-40B4-BE49-F238E27FC236}">
                <a16:creationId xmlns:a16="http://schemas.microsoft.com/office/drawing/2014/main" id="{0157AF3A-FEAC-4799-B52E-6FBAE9F6B948}"/>
              </a:ext>
            </a:extLst>
          </p:cNvPr>
          <p:cNvPicPr>
            <a:picLocks noChangeAspect="1"/>
          </p:cNvPicPr>
          <p:nvPr/>
        </p:nvPicPr>
        <p:blipFill>
          <a:blip r:embed="rId4"/>
          <a:stretch>
            <a:fillRect/>
          </a:stretch>
        </p:blipFill>
        <p:spPr>
          <a:xfrm>
            <a:off x="5031340" y="5907770"/>
            <a:ext cx="4336984" cy="662135"/>
          </a:xfrm>
          <a:prstGeom prst="rect">
            <a:avLst/>
          </a:prstGeom>
        </p:spPr>
      </p:pic>
    </p:spTree>
    <p:extLst>
      <p:ext uri="{BB962C8B-B14F-4D97-AF65-F5344CB8AC3E}">
        <p14:creationId xmlns:p14="http://schemas.microsoft.com/office/powerpoint/2010/main" val="10464038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E53F3-6EBA-401B-A6A4-200E44EE235F}"/>
              </a:ext>
            </a:extLst>
          </p:cNvPr>
          <p:cNvSpPr>
            <a:spLocks noGrp="1"/>
          </p:cNvSpPr>
          <p:nvPr>
            <p:ph type="title"/>
          </p:nvPr>
        </p:nvSpPr>
        <p:spPr>
          <a:xfrm>
            <a:off x="0" y="2"/>
            <a:ext cx="12192000" cy="872197"/>
          </a:xfrm>
        </p:spPr>
        <p:txBody>
          <a:bodyPr/>
          <a:lstStyle/>
          <a:p>
            <a:r>
              <a:rPr lang="en-IN" dirty="0"/>
              <a:t>Net Present Value</a:t>
            </a:r>
          </a:p>
        </p:txBody>
      </p:sp>
      <p:sp>
        <p:nvSpPr>
          <p:cNvPr id="3" name="Content Placeholder 2">
            <a:extLst>
              <a:ext uri="{FF2B5EF4-FFF2-40B4-BE49-F238E27FC236}">
                <a16:creationId xmlns:a16="http://schemas.microsoft.com/office/drawing/2014/main" id="{BCCD5C3D-D71C-4A41-A6A8-0F81785ED01B}"/>
              </a:ext>
            </a:extLst>
          </p:cNvPr>
          <p:cNvSpPr>
            <a:spLocks noGrp="1"/>
          </p:cNvSpPr>
          <p:nvPr>
            <p:ph idx="1"/>
          </p:nvPr>
        </p:nvSpPr>
        <p:spPr>
          <a:xfrm>
            <a:off x="395784" y="872206"/>
            <a:ext cx="11400437" cy="2886221"/>
          </a:xfrm>
        </p:spPr>
        <p:txBody>
          <a:bodyPr/>
          <a:lstStyle/>
          <a:p>
            <a:pPr>
              <a:buFont typeface="Wingdings" panose="05000000000000000000" pitchFamily="2" charset="2"/>
              <a:buChar char="§"/>
            </a:pPr>
            <a:r>
              <a:rPr lang="en-IN" dirty="0"/>
              <a:t>The NPV of the firm is then calculated as shown in equation:</a:t>
            </a:r>
          </a:p>
          <a:p>
            <a:pPr>
              <a:buFont typeface="Wingdings" panose="05000000000000000000" pitchFamily="2" charset="2"/>
              <a:buChar char="§"/>
            </a:pPr>
            <a:endParaRPr lang="en-IN" dirty="0"/>
          </a:p>
          <a:p>
            <a:pPr>
              <a:buFont typeface="Wingdings" panose="05000000000000000000" pitchFamily="2" charset="2"/>
              <a:buChar char="§"/>
            </a:pPr>
            <a:r>
              <a:rPr lang="en-IN" dirty="0"/>
              <a:t>The discount rate and cost of equity is calculated using equations:</a:t>
            </a:r>
          </a:p>
        </p:txBody>
      </p:sp>
      <p:pic>
        <p:nvPicPr>
          <p:cNvPr id="6" name="Picture 5">
            <a:extLst>
              <a:ext uri="{FF2B5EF4-FFF2-40B4-BE49-F238E27FC236}">
                <a16:creationId xmlns:a16="http://schemas.microsoft.com/office/drawing/2014/main" id="{92A7AED2-4F9E-4684-AD41-197218568EE1}"/>
              </a:ext>
            </a:extLst>
          </p:cNvPr>
          <p:cNvPicPr>
            <a:picLocks noChangeAspect="1"/>
          </p:cNvPicPr>
          <p:nvPr/>
        </p:nvPicPr>
        <p:blipFill>
          <a:blip r:embed="rId2"/>
          <a:stretch>
            <a:fillRect/>
          </a:stretch>
        </p:blipFill>
        <p:spPr>
          <a:xfrm>
            <a:off x="395784" y="1494729"/>
            <a:ext cx="11400437" cy="499330"/>
          </a:xfrm>
          <a:prstGeom prst="rect">
            <a:avLst/>
          </a:prstGeom>
        </p:spPr>
      </p:pic>
      <p:pic>
        <p:nvPicPr>
          <p:cNvPr id="7" name="Picture 6">
            <a:extLst>
              <a:ext uri="{FF2B5EF4-FFF2-40B4-BE49-F238E27FC236}">
                <a16:creationId xmlns:a16="http://schemas.microsoft.com/office/drawing/2014/main" id="{16B7B8A7-55EB-405C-A013-B9720FFCFC46}"/>
              </a:ext>
            </a:extLst>
          </p:cNvPr>
          <p:cNvPicPr>
            <a:picLocks noChangeAspect="1"/>
          </p:cNvPicPr>
          <p:nvPr/>
        </p:nvPicPr>
        <p:blipFill rotWithShape="1">
          <a:blip r:embed="rId3"/>
          <a:srcRect b="83380"/>
          <a:stretch/>
        </p:blipFill>
        <p:spPr>
          <a:xfrm>
            <a:off x="3064411" y="2478781"/>
            <a:ext cx="6063176" cy="771342"/>
          </a:xfrm>
          <a:prstGeom prst="rect">
            <a:avLst/>
          </a:prstGeom>
        </p:spPr>
      </p:pic>
      <p:pic>
        <p:nvPicPr>
          <p:cNvPr id="8" name="Picture 7">
            <a:extLst>
              <a:ext uri="{FF2B5EF4-FFF2-40B4-BE49-F238E27FC236}">
                <a16:creationId xmlns:a16="http://schemas.microsoft.com/office/drawing/2014/main" id="{BF8723C9-C494-48EB-B545-C586E91CD140}"/>
              </a:ext>
            </a:extLst>
          </p:cNvPr>
          <p:cNvPicPr>
            <a:picLocks noChangeAspect="1"/>
          </p:cNvPicPr>
          <p:nvPr/>
        </p:nvPicPr>
        <p:blipFill>
          <a:blip r:embed="rId4"/>
          <a:stretch>
            <a:fillRect/>
          </a:stretch>
        </p:blipFill>
        <p:spPr>
          <a:xfrm>
            <a:off x="4256513" y="3250123"/>
            <a:ext cx="3678976" cy="771342"/>
          </a:xfrm>
          <a:prstGeom prst="rect">
            <a:avLst/>
          </a:prstGeom>
        </p:spPr>
      </p:pic>
    </p:spTree>
    <p:extLst>
      <p:ext uri="{BB962C8B-B14F-4D97-AF65-F5344CB8AC3E}">
        <p14:creationId xmlns:p14="http://schemas.microsoft.com/office/powerpoint/2010/main" val="34668438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4999E63-8169-443F-9E38-E41AFADA51D4}"/>
              </a:ext>
            </a:extLst>
          </p:cNvPr>
          <p:cNvPicPr>
            <a:picLocks noChangeAspect="1"/>
          </p:cNvPicPr>
          <p:nvPr/>
        </p:nvPicPr>
        <p:blipFill>
          <a:blip r:embed="rId2"/>
          <a:stretch>
            <a:fillRect/>
          </a:stretch>
        </p:blipFill>
        <p:spPr>
          <a:xfrm>
            <a:off x="0" y="0"/>
            <a:ext cx="12192000" cy="1659988"/>
          </a:xfrm>
          <a:prstGeom prst="rect">
            <a:avLst/>
          </a:prstGeom>
        </p:spPr>
      </p:pic>
      <p:pic>
        <p:nvPicPr>
          <p:cNvPr id="7" name="Picture 6">
            <a:extLst>
              <a:ext uri="{FF2B5EF4-FFF2-40B4-BE49-F238E27FC236}">
                <a16:creationId xmlns:a16="http://schemas.microsoft.com/office/drawing/2014/main" id="{2FF6D634-A5BD-4333-B531-F8CC79F530AB}"/>
              </a:ext>
            </a:extLst>
          </p:cNvPr>
          <p:cNvPicPr>
            <a:picLocks noChangeAspect="1"/>
          </p:cNvPicPr>
          <p:nvPr/>
        </p:nvPicPr>
        <p:blipFill>
          <a:blip r:embed="rId3"/>
          <a:stretch>
            <a:fillRect/>
          </a:stretch>
        </p:blipFill>
        <p:spPr>
          <a:xfrm>
            <a:off x="0" y="1659988"/>
            <a:ext cx="12192000" cy="618978"/>
          </a:xfrm>
          <a:prstGeom prst="rect">
            <a:avLst/>
          </a:prstGeom>
        </p:spPr>
      </p:pic>
      <p:pic>
        <p:nvPicPr>
          <p:cNvPr id="8" name="Picture 7">
            <a:extLst>
              <a:ext uri="{FF2B5EF4-FFF2-40B4-BE49-F238E27FC236}">
                <a16:creationId xmlns:a16="http://schemas.microsoft.com/office/drawing/2014/main" id="{B7DE3E7A-ABDA-47F0-A2FB-117C43CE6396}"/>
              </a:ext>
            </a:extLst>
          </p:cNvPr>
          <p:cNvPicPr>
            <a:picLocks noChangeAspect="1"/>
          </p:cNvPicPr>
          <p:nvPr/>
        </p:nvPicPr>
        <p:blipFill>
          <a:blip r:embed="rId4"/>
          <a:stretch>
            <a:fillRect/>
          </a:stretch>
        </p:blipFill>
        <p:spPr>
          <a:xfrm>
            <a:off x="0" y="2278966"/>
            <a:ext cx="12192000" cy="618978"/>
          </a:xfrm>
          <a:prstGeom prst="rect">
            <a:avLst/>
          </a:prstGeom>
        </p:spPr>
      </p:pic>
      <p:pic>
        <p:nvPicPr>
          <p:cNvPr id="9" name="Picture 8">
            <a:extLst>
              <a:ext uri="{FF2B5EF4-FFF2-40B4-BE49-F238E27FC236}">
                <a16:creationId xmlns:a16="http://schemas.microsoft.com/office/drawing/2014/main" id="{B91DAEEE-367F-4E3B-AA16-E616F88F7CF5}"/>
              </a:ext>
            </a:extLst>
          </p:cNvPr>
          <p:cNvPicPr>
            <a:picLocks noChangeAspect="1"/>
          </p:cNvPicPr>
          <p:nvPr/>
        </p:nvPicPr>
        <p:blipFill>
          <a:blip r:embed="rId5"/>
          <a:stretch>
            <a:fillRect/>
          </a:stretch>
        </p:blipFill>
        <p:spPr>
          <a:xfrm>
            <a:off x="0" y="2897944"/>
            <a:ext cx="12192000" cy="3960056"/>
          </a:xfrm>
          <a:prstGeom prst="rect">
            <a:avLst/>
          </a:prstGeom>
        </p:spPr>
      </p:pic>
    </p:spTree>
    <p:extLst>
      <p:ext uri="{BB962C8B-B14F-4D97-AF65-F5344CB8AC3E}">
        <p14:creationId xmlns:p14="http://schemas.microsoft.com/office/powerpoint/2010/main" val="24650295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E53F3-6EBA-401B-A6A4-200E44EE235F}"/>
              </a:ext>
            </a:extLst>
          </p:cNvPr>
          <p:cNvSpPr>
            <a:spLocks noGrp="1"/>
          </p:cNvSpPr>
          <p:nvPr>
            <p:ph type="title"/>
          </p:nvPr>
        </p:nvSpPr>
        <p:spPr>
          <a:xfrm>
            <a:off x="0" y="2"/>
            <a:ext cx="12192000" cy="872197"/>
          </a:xfrm>
        </p:spPr>
        <p:txBody>
          <a:bodyPr/>
          <a:lstStyle/>
          <a:p>
            <a:r>
              <a:rPr lang="en-IN" dirty="0"/>
              <a:t>Net Present Value</a:t>
            </a:r>
          </a:p>
        </p:txBody>
      </p:sp>
      <p:sp>
        <p:nvSpPr>
          <p:cNvPr id="9" name="Content Placeholder 2">
            <a:extLst>
              <a:ext uri="{FF2B5EF4-FFF2-40B4-BE49-F238E27FC236}">
                <a16:creationId xmlns:a16="http://schemas.microsoft.com/office/drawing/2014/main" id="{4FDC880D-48CB-4D2B-A71A-D4FF2FF19C12}"/>
              </a:ext>
            </a:extLst>
          </p:cNvPr>
          <p:cNvSpPr txBox="1">
            <a:spLocks/>
          </p:cNvSpPr>
          <p:nvPr/>
        </p:nvSpPr>
        <p:spPr>
          <a:xfrm>
            <a:off x="716691" y="1336503"/>
            <a:ext cx="3678976" cy="3099581"/>
          </a:xfrm>
          <a:prstGeom prst="rect">
            <a:avLst/>
          </a:prstGeom>
        </p:spPr>
        <p:txBody>
          <a:bodyPr vert="horz" lIns="91440" tIns="45720" rIns="91440" bIns="45720" rtlCol="0">
            <a:normAutofit/>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pPr marL="0" indent="0" algn="ctr">
              <a:buFont typeface="Arial" pitchFamily="34" charset="0"/>
              <a:buNone/>
            </a:pPr>
            <a:r>
              <a:rPr lang="en-IN" sz="3600" b="1" u="sng" dirty="0">
                <a:solidFill>
                  <a:prstClr val="black">
                    <a:lumMod val="85000"/>
                    <a:lumOff val="15000"/>
                  </a:prstClr>
                </a:solidFill>
              </a:rPr>
              <a:t>Pros</a:t>
            </a:r>
          </a:p>
          <a:p>
            <a:pPr>
              <a:buFont typeface="Wingdings" panose="05000000000000000000" pitchFamily="2" charset="2"/>
              <a:buChar char="§"/>
            </a:pPr>
            <a:r>
              <a:rPr lang="en-IN" sz="3600" dirty="0">
                <a:solidFill>
                  <a:srgbClr val="FF0000"/>
                </a:solidFill>
              </a:rPr>
              <a:t>Theoretically sound</a:t>
            </a:r>
          </a:p>
        </p:txBody>
      </p:sp>
      <p:sp>
        <p:nvSpPr>
          <p:cNvPr id="10" name="Content Placeholder 2">
            <a:extLst>
              <a:ext uri="{FF2B5EF4-FFF2-40B4-BE49-F238E27FC236}">
                <a16:creationId xmlns:a16="http://schemas.microsoft.com/office/drawing/2014/main" id="{2E226A9A-7029-473A-B784-6101D7874471}"/>
              </a:ext>
            </a:extLst>
          </p:cNvPr>
          <p:cNvSpPr txBox="1">
            <a:spLocks/>
          </p:cNvSpPr>
          <p:nvPr/>
        </p:nvSpPr>
        <p:spPr>
          <a:xfrm>
            <a:off x="4367619" y="1336503"/>
            <a:ext cx="7519583" cy="2943007"/>
          </a:xfrm>
          <a:prstGeom prst="rect">
            <a:avLst/>
          </a:prstGeom>
        </p:spPr>
        <p:txBody>
          <a:bodyPr vert="horz" lIns="91440" tIns="45720" rIns="91440" bIns="45720" rtlCol="0">
            <a:normAutofit fontScale="25000" lnSpcReduction="20000"/>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pPr marL="0" indent="0" algn="ctr">
              <a:buFont typeface="Arial" pitchFamily="34" charset="0"/>
              <a:buNone/>
            </a:pPr>
            <a:endParaRPr lang="en-IN" b="1" u="sng" dirty="0">
              <a:solidFill>
                <a:prstClr val="black">
                  <a:lumMod val="85000"/>
                  <a:lumOff val="15000"/>
                </a:prstClr>
              </a:solidFill>
            </a:endParaRPr>
          </a:p>
          <a:p>
            <a:pPr marL="0" indent="0" algn="ctr">
              <a:buFont typeface="Arial" pitchFamily="34" charset="0"/>
              <a:buNone/>
            </a:pPr>
            <a:r>
              <a:rPr lang="en-IN" sz="16000" b="1" u="sng" dirty="0">
                <a:solidFill>
                  <a:prstClr val="black">
                    <a:lumMod val="85000"/>
                    <a:lumOff val="15000"/>
                  </a:prstClr>
                </a:solidFill>
              </a:rPr>
              <a:t>Cons</a:t>
            </a:r>
          </a:p>
          <a:p>
            <a:pPr>
              <a:buFont typeface="Wingdings" panose="05000000000000000000" pitchFamily="2" charset="2"/>
              <a:buChar char="§"/>
            </a:pPr>
            <a:r>
              <a:rPr lang="en-IN" sz="11200" dirty="0">
                <a:solidFill>
                  <a:prstClr val="black">
                    <a:lumMod val="85000"/>
                    <a:lumOff val="15000"/>
                  </a:prstClr>
                </a:solidFill>
              </a:rPr>
              <a:t>Cash flows are difficult to estimate</a:t>
            </a:r>
          </a:p>
          <a:p>
            <a:pPr>
              <a:buFont typeface="Wingdings" panose="05000000000000000000" pitchFamily="2" charset="2"/>
              <a:buChar char="§"/>
            </a:pPr>
            <a:r>
              <a:rPr lang="en-IN" sz="11200" dirty="0">
                <a:solidFill>
                  <a:prstClr val="black">
                    <a:lumMod val="85000"/>
                    <a:lumOff val="15000"/>
                  </a:prstClr>
                </a:solidFill>
              </a:rPr>
              <a:t>Private company betas and capital structure can be difficult to find and evaluate</a:t>
            </a:r>
          </a:p>
          <a:p>
            <a:pPr>
              <a:buFont typeface="Wingdings" panose="05000000000000000000" pitchFamily="2" charset="2"/>
              <a:buChar char="§"/>
            </a:pPr>
            <a:r>
              <a:rPr lang="en-IN" sz="11200" dirty="0">
                <a:solidFill>
                  <a:prstClr val="black">
                    <a:lumMod val="85000"/>
                    <a:lumOff val="15000"/>
                  </a:prstClr>
                </a:solidFill>
              </a:rPr>
              <a:t>WACC assumes a constant tax rate and capital structure</a:t>
            </a:r>
          </a:p>
          <a:p>
            <a:pPr>
              <a:buFont typeface="Wingdings" panose="05000000000000000000" pitchFamily="2" charset="2"/>
              <a:buChar char="§"/>
            </a:pPr>
            <a:r>
              <a:rPr lang="en-IN" sz="11200" dirty="0">
                <a:solidFill>
                  <a:prstClr val="black">
                    <a:lumMod val="85000"/>
                    <a:lumOff val="15000"/>
                  </a:prstClr>
                </a:solidFill>
              </a:rPr>
              <a:t>Cash flows are very sensitive to discount and terminal growth rate assumptions</a:t>
            </a:r>
          </a:p>
        </p:txBody>
      </p:sp>
    </p:spTree>
    <p:extLst>
      <p:ext uri="{BB962C8B-B14F-4D97-AF65-F5344CB8AC3E}">
        <p14:creationId xmlns:p14="http://schemas.microsoft.com/office/powerpoint/2010/main" val="17286023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E53F3-6EBA-401B-A6A4-200E44EE235F}"/>
              </a:ext>
            </a:extLst>
          </p:cNvPr>
          <p:cNvSpPr>
            <a:spLocks noGrp="1"/>
          </p:cNvSpPr>
          <p:nvPr>
            <p:ph type="title"/>
          </p:nvPr>
        </p:nvSpPr>
        <p:spPr>
          <a:xfrm>
            <a:off x="0" y="2"/>
            <a:ext cx="12192000" cy="872197"/>
          </a:xfrm>
        </p:spPr>
        <p:txBody>
          <a:bodyPr/>
          <a:lstStyle/>
          <a:p>
            <a:r>
              <a:rPr lang="en-IN" dirty="0"/>
              <a:t>Adjusted Present Value</a:t>
            </a:r>
          </a:p>
        </p:txBody>
      </p:sp>
      <p:sp>
        <p:nvSpPr>
          <p:cNvPr id="3" name="Content Placeholder 2">
            <a:extLst>
              <a:ext uri="{FF2B5EF4-FFF2-40B4-BE49-F238E27FC236}">
                <a16:creationId xmlns:a16="http://schemas.microsoft.com/office/drawing/2014/main" id="{BCCD5C3D-D71C-4A41-A6A8-0F81785ED01B}"/>
              </a:ext>
            </a:extLst>
          </p:cNvPr>
          <p:cNvSpPr>
            <a:spLocks noGrp="1"/>
          </p:cNvSpPr>
          <p:nvPr>
            <p:ph idx="1"/>
          </p:nvPr>
        </p:nvSpPr>
        <p:spPr>
          <a:xfrm>
            <a:off x="0" y="872198"/>
            <a:ext cx="12192000" cy="5985802"/>
          </a:xfrm>
        </p:spPr>
        <p:txBody>
          <a:bodyPr>
            <a:normAutofit fontScale="85000" lnSpcReduction="10000"/>
          </a:bodyPr>
          <a:lstStyle/>
          <a:p>
            <a:pPr>
              <a:buFont typeface="Wingdings" panose="05000000000000000000" pitchFamily="2" charset="2"/>
              <a:buChar char="§"/>
            </a:pPr>
            <a:r>
              <a:rPr lang="en-IN" dirty="0">
                <a:solidFill>
                  <a:srgbClr val="FF0000"/>
                </a:solidFill>
              </a:rPr>
              <a:t>APV is preferred </a:t>
            </a:r>
            <a:r>
              <a:rPr lang="en-IN" dirty="0"/>
              <a:t>over the NPV method where a </a:t>
            </a:r>
            <a:r>
              <a:rPr lang="en-IN" dirty="0">
                <a:solidFill>
                  <a:srgbClr val="FF0000"/>
                </a:solidFill>
              </a:rPr>
              <a:t>firm’s capital structure is changing </a:t>
            </a:r>
            <a:r>
              <a:rPr lang="en-IN" dirty="0"/>
              <a:t>or it has net operating losses (NOLs) that can be used to offset taxable income</a:t>
            </a:r>
          </a:p>
          <a:p>
            <a:pPr>
              <a:buFont typeface="Wingdings" panose="05000000000000000000" pitchFamily="2" charset="2"/>
              <a:buChar char="§"/>
            </a:pPr>
            <a:r>
              <a:rPr lang="en-US" dirty="0"/>
              <a:t>Capital structure involves hybrid securities not easily classified as debt or equity</a:t>
            </a:r>
          </a:p>
          <a:p>
            <a:pPr>
              <a:buFont typeface="Wingdings" panose="05000000000000000000" pitchFamily="2" charset="2"/>
              <a:buChar char="§"/>
            </a:pPr>
            <a:r>
              <a:rPr lang="en-US" dirty="0"/>
              <a:t>Interest tax shields change over time as company’s tax status changes</a:t>
            </a:r>
            <a:endParaRPr lang="en-IN" dirty="0"/>
          </a:p>
          <a:p>
            <a:pPr>
              <a:buFont typeface="Wingdings" panose="05000000000000000000" pitchFamily="2" charset="2"/>
              <a:buChar char="§"/>
            </a:pPr>
            <a:r>
              <a:rPr lang="en-US" dirty="0"/>
              <a:t>The Standard APV Calculations:</a:t>
            </a:r>
          </a:p>
          <a:p>
            <a:pPr lvl="1">
              <a:buFont typeface="Wingdings" panose="05000000000000000000" pitchFamily="2" charset="2"/>
              <a:buChar char="§"/>
            </a:pPr>
            <a:r>
              <a:rPr lang="en-US" dirty="0"/>
              <a:t>Step 1: Calculate Free Cash Flows (FCFs) to an “all-equity” firm for a period of years until company reached a “steady-state.”</a:t>
            </a:r>
          </a:p>
          <a:p>
            <a:pPr lvl="1">
              <a:buFont typeface="Wingdings" panose="05000000000000000000" pitchFamily="2" charset="2"/>
              <a:buChar char="§"/>
            </a:pPr>
            <a:r>
              <a:rPr lang="en-US" dirty="0"/>
              <a:t>Step 2: Discount these FCFs at the discount rate of an all equity firm (k).</a:t>
            </a:r>
          </a:p>
          <a:p>
            <a:pPr lvl="1">
              <a:buFont typeface="Wingdings" panose="05000000000000000000" pitchFamily="2" charset="2"/>
              <a:buChar char="§"/>
            </a:pPr>
            <a:r>
              <a:rPr lang="en-US" dirty="0"/>
              <a:t>Step 3: Calculate a Terminal Value as the present value of a growing perpetuity of FCFs assuming some growth rate in FCFs and discounting by k.</a:t>
            </a:r>
          </a:p>
          <a:p>
            <a:pPr lvl="1">
              <a:buFont typeface="Wingdings" panose="05000000000000000000" pitchFamily="2" charset="2"/>
              <a:buChar char="§"/>
            </a:pPr>
            <a:r>
              <a:rPr lang="en-US" dirty="0"/>
              <a:t>Step 4: Value tax shields of debt financing separately (</a:t>
            </a:r>
            <a:r>
              <a:rPr lang="en-US" dirty="0" err="1"/>
              <a:t>trD</a:t>
            </a:r>
            <a:r>
              <a:rPr lang="en-US" dirty="0"/>
              <a:t>) and Value tax shields of debt financing separately (</a:t>
            </a:r>
            <a:r>
              <a:rPr lang="en-US" dirty="0" err="1"/>
              <a:t>trD</a:t>
            </a:r>
            <a:r>
              <a:rPr lang="en-US" dirty="0"/>
              <a:t>) and discount by a rate that reflects the riskiness of those cash flows.</a:t>
            </a:r>
          </a:p>
          <a:p>
            <a:pPr lvl="1">
              <a:buFont typeface="Wingdings" panose="05000000000000000000" pitchFamily="2" charset="2"/>
              <a:buChar char="§"/>
            </a:pPr>
            <a:r>
              <a:rPr lang="en-US" dirty="0"/>
              <a:t>Step 5: Steps 1-4 give you the Enterprise Value. To determine the Equity Value subtract the market value of debt (the present value of interest payments). </a:t>
            </a:r>
            <a:endParaRPr lang="en-IN" dirty="0"/>
          </a:p>
        </p:txBody>
      </p:sp>
    </p:spTree>
    <p:extLst>
      <p:ext uri="{BB962C8B-B14F-4D97-AF65-F5344CB8AC3E}">
        <p14:creationId xmlns:p14="http://schemas.microsoft.com/office/powerpoint/2010/main" val="20646192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Content Placeholder 1"/>
          <p:cNvSpPr>
            <a:spLocks noGrp="1"/>
          </p:cNvSpPr>
          <p:nvPr>
            <p:ph idx="1"/>
          </p:nvPr>
        </p:nvSpPr>
        <p:spPr>
          <a:xfrm>
            <a:off x="609601" y="1600203"/>
            <a:ext cx="11362267" cy="4525963"/>
          </a:xfrm>
        </p:spPr>
        <p:txBody>
          <a:bodyPr/>
          <a:lstStyle/>
          <a:p>
            <a:pPr>
              <a:buFont typeface="Wingdings 3" pitchFamily="18" charset="2"/>
              <a:buNone/>
            </a:pPr>
            <a:endParaRPr lang="en-US" dirty="0"/>
          </a:p>
        </p:txBody>
      </p:sp>
      <p:sp>
        <p:nvSpPr>
          <p:cNvPr id="3" name="Title 2"/>
          <p:cNvSpPr>
            <a:spLocks noGrp="1"/>
          </p:cNvSpPr>
          <p:nvPr>
            <p:ph type="title"/>
          </p:nvPr>
        </p:nvSpPr>
        <p:spPr/>
        <p:txBody>
          <a:bodyPr/>
          <a:lstStyle/>
          <a:p>
            <a:pPr>
              <a:defRPr/>
            </a:pPr>
            <a:r>
              <a:rPr lang="en-US" dirty="0"/>
              <a:t>Free Cash Flow</a:t>
            </a:r>
          </a:p>
        </p:txBody>
      </p:sp>
      <p:sp>
        <p:nvSpPr>
          <p:cNvPr id="5" name="Rectangle 4"/>
          <p:cNvSpPr/>
          <p:nvPr/>
        </p:nvSpPr>
        <p:spPr>
          <a:xfrm>
            <a:off x="3860800" y="2870200"/>
            <a:ext cx="4064000" cy="609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defRPr/>
            </a:pPr>
            <a:r>
              <a:rPr lang="en-US" sz="2800" dirty="0">
                <a:solidFill>
                  <a:prstClr val="white"/>
                </a:solidFill>
              </a:rPr>
              <a:t>Free cash flow</a:t>
            </a:r>
          </a:p>
        </p:txBody>
      </p:sp>
      <p:sp>
        <p:nvSpPr>
          <p:cNvPr id="6" name="Rectangle 5"/>
          <p:cNvSpPr/>
          <p:nvPr/>
        </p:nvSpPr>
        <p:spPr>
          <a:xfrm>
            <a:off x="423333" y="4343400"/>
            <a:ext cx="4605867" cy="1219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defRPr/>
            </a:pPr>
            <a:r>
              <a:rPr lang="en-US" sz="2400" dirty="0">
                <a:solidFill>
                  <a:prstClr val="white"/>
                </a:solidFill>
              </a:rPr>
              <a:t>Net cash provided by operating activities</a:t>
            </a:r>
          </a:p>
        </p:txBody>
      </p:sp>
      <p:sp>
        <p:nvSpPr>
          <p:cNvPr id="7" name="Rectangle 6"/>
          <p:cNvSpPr/>
          <p:nvPr/>
        </p:nvSpPr>
        <p:spPr>
          <a:xfrm>
            <a:off x="6807201" y="4318000"/>
            <a:ext cx="5164667" cy="1219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defRPr/>
            </a:pPr>
            <a:r>
              <a:rPr lang="en-US" sz="2400" dirty="0">
                <a:solidFill>
                  <a:prstClr val="white"/>
                </a:solidFill>
              </a:rPr>
              <a:t>Cash payments planned for investments in long-term assets</a:t>
            </a:r>
          </a:p>
        </p:txBody>
      </p:sp>
      <p:sp>
        <p:nvSpPr>
          <p:cNvPr id="8" name="Equal 7"/>
          <p:cNvSpPr/>
          <p:nvPr/>
        </p:nvSpPr>
        <p:spPr>
          <a:xfrm>
            <a:off x="5198535" y="3644900"/>
            <a:ext cx="1642533" cy="431800"/>
          </a:xfrm>
          <a:prstGeom prst="mathEqual">
            <a:avLst/>
          </a:prstGeom>
        </p:spPr>
        <p:style>
          <a:lnRef idx="2">
            <a:schemeClr val="accent4"/>
          </a:lnRef>
          <a:fillRef idx="1">
            <a:schemeClr val="lt1"/>
          </a:fillRef>
          <a:effectRef idx="0">
            <a:schemeClr val="accent4"/>
          </a:effectRef>
          <a:fontRef idx="minor">
            <a:schemeClr val="dk1"/>
          </a:fontRef>
        </p:style>
        <p:txBody>
          <a:bodyPr anchor="ctr"/>
          <a:lstStyle/>
          <a:p>
            <a:pPr algn="ctr" defTabSz="914400">
              <a:defRPr/>
            </a:pPr>
            <a:endParaRPr lang="en-US">
              <a:solidFill>
                <a:prstClr val="black"/>
              </a:solidFill>
              <a:cs typeface="Arial" pitchFamily="34" charset="0"/>
            </a:endParaRPr>
          </a:p>
        </p:txBody>
      </p:sp>
      <p:sp>
        <p:nvSpPr>
          <p:cNvPr id="9" name="Minus 8"/>
          <p:cNvSpPr/>
          <p:nvPr/>
        </p:nvSpPr>
        <p:spPr>
          <a:xfrm>
            <a:off x="5384801" y="4851400"/>
            <a:ext cx="1202267" cy="254000"/>
          </a:xfrm>
          <a:prstGeom prst="mathMinus">
            <a:avLst/>
          </a:prstGeom>
        </p:spPr>
        <p:style>
          <a:lnRef idx="2">
            <a:schemeClr val="accent4"/>
          </a:lnRef>
          <a:fillRef idx="1">
            <a:schemeClr val="lt1"/>
          </a:fillRef>
          <a:effectRef idx="0">
            <a:schemeClr val="accent4"/>
          </a:effectRef>
          <a:fontRef idx="minor">
            <a:schemeClr val="dk1"/>
          </a:fontRef>
        </p:style>
        <p:txBody>
          <a:bodyPr anchor="ctr"/>
          <a:lstStyle/>
          <a:p>
            <a:pPr algn="ctr" defTabSz="914400">
              <a:defRPr/>
            </a:pPr>
            <a:endParaRPr lang="en-US">
              <a:solidFill>
                <a:srgbClr val="000000"/>
              </a:solidFill>
              <a:cs typeface="Arial" pitchFamily="34" charset="0"/>
            </a:endParaRPr>
          </a:p>
        </p:txBody>
      </p:sp>
    </p:spTree>
    <p:extLst>
      <p:ext uri="{BB962C8B-B14F-4D97-AF65-F5344CB8AC3E}">
        <p14:creationId xmlns:p14="http://schemas.microsoft.com/office/powerpoint/2010/main" val="28063362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E53F3-6EBA-401B-A6A4-200E44EE235F}"/>
              </a:ext>
            </a:extLst>
          </p:cNvPr>
          <p:cNvSpPr>
            <a:spLocks noGrp="1"/>
          </p:cNvSpPr>
          <p:nvPr>
            <p:ph type="title"/>
          </p:nvPr>
        </p:nvSpPr>
        <p:spPr>
          <a:xfrm>
            <a:off x="0" y="2"/>
            <a:ext cx="12192000" cy="872197"/>
          </a:xfrm>
        </p:spPr>
        <p:txBody>
          <a:bodyPr/>
          <a:lstStyle/>
          <a:p>
            <a:r>
              <a:rPr lang="en-IN" dirty="0"/>
              <a:t>Adjusted Present Value</a:t>
            </a:r>
          </a:p>
        </p:txBody>
      </p:sp>
      <p:sp>
        <p:nvSpPr>
          <p:cNvPr id="3" name="Content Placeholder 2">
            <a:extLst>
              <a:ext uri="{FF2B5EF4-FFF2-40B4-BE49-F238E27FC236}">
                <a16:creationId xmlns:a16="http://schemas.microsoft.com/office/drawing/2014/main" id="{BCCD5C3D-D71C-4A41-A6A8-0F81785ED01B}"/>
              </a:ext>
            </a:extLst>
          </p:cNvPr>
          <p:cNvSpPr>
            <a:spLocks noGrp="1"/>
          </p:cNvSpPr>
          <p:nvPr>
            <p:ph idx="1"/>
          </p:nvPr>
        </p:nvSpPr>
        <p:spPr>
          <a:xfrm>
            <a:off x="0" y="872198"/>
            <a:ext cx="12192000" cy="3523956"/>
          </a:xfrm>
        </p:spPr>
        <p:txBody>
          <a:bodyPr/>
          <a:lstStyle/>
          <a:p>
            <a:pPr>
              <a:buFont typeface="Wingdings" panose="05000000000000000000" pitchFamily="2" charset="2"/>
              <a:buChar char="§"/>
            </a:pPr>
            <a:r>
              <a:rPr lang="en-US" dirty="0"/>
              <a:t>Cost of Capital for All-Equity Firm (k)</a:t>
            </a:r>
          </a:p>
          <a:p>
            <a:pPr lvl="1">
              <a:buFont typeface="Wingdings" panose="05000000000000000000" pitchFamily="2" charset="2"/>
              <a:buChar char="§"/>
            </a:pPr>
            <a:r>
              <a:rPr lang="en-US" dirty="0"/>
              <a:t>k = risk-free rate + β * market risk premium</a:t>
            </a:r>
          </a:p>
          <a:p>
            <a:pPr lvl="1">
              <a:buFont typeface="Wingdings" panose="05000000000000000000" pitchFamily="2" charset="2"/>
              <a:buChar char="§"/>
            </a:pPr>
            <a:r>
              <a:rPr lang="en-US" dirty="0"/>
              <a:t>Risk-free rate = Long-term bond rate</a:t>
            </a:r>
          </a:p>
          <a:p>
            <a:pPr lvl="1">
              <a:buFont typeface="Wingdings" panose="05000000000000000000" pitchFamily="2" charset="2"/>
              <a:buChar char="§"/>
            </a:pPr>
            <a:r>
              <a:rPr lang="en-US" dirty="0"/>
              <a:t>beta = “unlevered” beta of comparable firms in the industry</a:t>
            </a:r>
          </a:p>
          <a:p>
            <a:pPr lvl="1">
              <a:buFont typeface="Wingdings" panose="05000000000000000000" pitchFamily="2" charset="2"/>
              <a:buChar char="§"/>
            </a:pPr>
            <a:r>
              <a:rPr lang="en-US" dirty="0"/>
              <a:t>βU = βL* Eco / [Eco + </a:t>
            </a:r>
            <a:r>
              <a:rPr lang="en-US" dirty="0" err="1"/>
              <a:t>Dco</a:t>
            </a:r>
            <a:r>
              <a:rPr lang="en-US" dirty="0"/>
              <a:t>]</a:t>
            </a:r>
          </a:p>
          <a:p>
            <a:pPr lvl="1">
              <a:buFont typeface="Wingdings" panose="05000000000000000000" pitchFamily="2" charset="2"/>
              <a:buChar char="§"/>
            </a:pPr>
            <a:r>
              <a:rPr lang="en-US" dirty="0"/>
              <a:t>Market risk premium = 7% </a:t>
            </a:r>
            <a:endParaRPr lang="en-IN" dirty="0"/>
          </a:p>
        </p:txBody>
      </p:sp>
      <p:sp>
        <p:nvSpPr>
          <p:cNvPr id="4" name="Content Placeholder 2">
            <a:extLst>
              <a:ext uri="{FF2B5EF4-FFF2-40B4-BE49-F238E27FC236}">
                <a16:creationId xmlns:a16="http://schemas.microsoft.com/office/drawing/2014/main" id="{F48F598D-5632-4252-9155-C6E4A0DE7729}"/>
              </a:ext>
            </a:extLst>
          </p:cNvPr>
          <p:cNvSpPr txBox="1">
            <a:spLocks/>
          </p:cNvSpPr>
          <p:nvPr/>
        </p:nvSpPr>
        <p:spPr>
          <a:xfrm>
            <a:off x="0" y="3429000"/>
            <a:ext cx="6096000" cy="3429000"/>
          </a:xfrm>
          <a:prstGeom prst="rect">
            <a:avLst/>
          </a:prstGeom>
        </p:spPr>
        <p:txBody>
          <a:bodyPr vert="horz" lIns="91440" tIns="45720" rIns="91440" bIns="45720" numCol="1" rtlCol="0">
            <a:normAutofit/>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pPr marL="0" indent="0" algn="ctr">
              <a:buFont typeface="Arial" pitchFamily="34" charset="0"/>
              <a:buNone/>
            </a:pPr>
            <a:endParaRPr lang="en-IN" b="1" u="sng" dirty="0">
              <a:solidFill>
                <a:prstClr val="black">
                  <a:lumMod val="85000"/>
                  <a:lumOff val="15000"/>
                </a:prstClr>
              </a:solidFill>
            </a:endParaRPr>
          </a:p>
          <a:p>
            <a:pPr marL="0" indent="0" algn="ctr">
              <a:buFont typeface="Arial" pitchFamily="34" charset="0"/>
              <a:buNone/>
            </a:pPr>
            <a:r>
              <a:rPr lang="en-IN" b="1" u="sng" dirty="0">
                <a:solidFill>
                  <a:prstClr val="black">
                    <a:lumMod val="85000"/>
                    <a:lumOff val="15000"/>
                  </a:prstClr>
                </a:solidFill>
              </a:rPr>
              <a:t>Pros</a:t>
            </a:r>
          </a:p>
          <a:p>
            <a:pPr>
              <a:buFont typeface="Wingdings" panose="05000000000000000000" pitchFamily="2" charset="2"/>
              <a:buChar char="§"/>
            </a:pPr>
            <a:r>
              <a:rPr lang="en-IN" dirty="0">
                <a:solidFill>
                  <a:prstClr val="black">
                    <a:lumMod val="85000"/>
                    <a:lumOff val="15000"/>
                  </a:prstClr>
                </a:solidFill>
              </a:rPr>
              <a:t>Theoretically sound</a:t>
            </a:r>
          </a:p>
          <a:p>
            <a:pPr>
              <a:buFont typeface="Wingdings" panose="05000000000000000000" pitchFamily="2" charset="2"/>
              <a:buChar char="§"/>
            </a:pPr>
            <a:r>
              <a:rPr lang="en-IN" dirty="0">
                <a:solidFill>
                  <a:prstClr val="black">
                    <a:lumMod val="85000"/>
                    <a:lumOff val="15000"/>
                  </a:prstClr>
                </a:solidFill>
              </a:rPr>
              <a:t>Suitable in </a:t>
            </a:r>
            <a:r>
              <a:rPr lang="en-IN" dirty="0">
                <a:solidFill>
                  <a:srgbClr val="FF0000"/>
                </a:solidFill>
              </a:rPr>
              <a:t>situations where capital structure is changing</a:t>
            </a:r>
            <a:r>
              <a:rPr lang="en-IN" dirty="0">
                <a:solidFill>
                  <a:prstClr val="black">
                    <a:lumMod val="85000"/>
                    <a:lumOff val="15000"/>
                  </a:prstClr>
                </a:solidFill>
              </a:rPr>
              <a:t> (e.g., leveraged buy-outs)</a:t>
            </a:r>
          </a:p>
          <a:p>
            <a:pPr>
              <a:buFont typeface="Wingdings" panose="05000000000000000000" pitchFamily="2" charset="2"/>
              <a:buChar char="§"/>
            </a:pPr>
            <a:r>
              <a:rPr lang="en-IN" dirty="0">
                <a:solidFill>
                  <a:prstClr val="black">
                    <a:lumMod val="85000"/>
                    <a:lumOff val="15000"/>
                  </a:prstClr>
                </a:solidFill>
              </a:rPr>
              <a:t>Suitable in situations </a:t>
            </a:r>
            <a:r>
              <a:rPr lang="en-IN" dirty="0">
                <a:solidFill>
                  <a:srgbClr val="FF0000"/>
                </a:solidFill>
              </a:rPr>
              <a:t>where effective tax-rates are changing </a:t>
            </a:r>
            <a:r>
              <a:rPr lang="en-IN" dirty="0">
                <a:solidFill>
                  <a:prstClr val="black">
                    <a:lumMod val="85000"/>
                    <a:lumOff val="15000"/>
                  </a:prstClr>
                </a:solidFill>
              </a:rPr>
              <a:t>(in case of NOLs)</a:t>
            </a:r>
          </a:p>
        </p:txBody>
      </p:sp>
      <p:sp>
        <p:nvSpPr>
          <p:cNvPr id="5" name="Content Placeholder 2">
            <a:extLst>
              <a:ext uri="{FF2B5EF4-FFF2-40B4-BE49-F238E27FC236}">
                <a16:creationId xmlns:a16="http://schemas.microsoft.com/office/drawing/2014/main" id="{6A677E74-0E2C-46A1-A694-1260BEDE264E}"/>
              </a:ext>
            </a:extLst>
          </p:cNvPr>
          <p:cNvSpPr txBox="1">
            <a:spLocks/>
          </p:cNvSpPr>
          <p:nvPr/>
        </p:nvSpPr>
        <p:spPr>
          <a:xfrm>
            <a:off x="6096000" y="3429007"/>
            <a:ext cx="6096000" cy="3429001"/>
          </a:xfrm>
          <a:prstGeom prst="rect">
            <a:avLst/>
          </a:prstGeom>
        </p:spPr>
        <p:txBody>
          <a:bodyPr vert="horz" lIns="91440" tIns="45720" rIns="91440" bIns="45720" numCol="1" rtlCol="0">
            <a:normAutofit/>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pPr marL="0" indent="0" algn="ctr">
              <a:buFont typeface="Arial" pitchFamily="34" charset="0"/>
              <a:buNone/>
            </a:pPr>
            <a:endParaRPr lang="en-IN" b="1" u="sng" dirty="0">
              <a:solidFill>
                <a:prstClr val="black">
                  <a:lumMod val="85000"/>
                  <a:lumOff val="15000"/>
                </a:prstClr>
              </a:solidFill>
            </a:endParaRPr>
          </a:p>
          <a:p>
            <a:pPr marL="0" indent="0" algn="ctr">
              <a:buFont typeface="Arial" pitchFamily="34" charset="0"/>
              <a:buNone/>
            </a:pPr>
            <a:endParaRPr lang="en-IN" b="1" u="sng" dirty="0">
              <a:solidFill>
                <a:prstClr val="black">
                  <a:lumMod val="85000"/>
                  <a:lumOff val="15000"/>
                </a:prstClr>
              </a:solidFill>
            </a:endParaRPr>
          </a:p>
          <a:p>
            <a:pPr marL="0" indent="0" algn="ctr">
              <a:buFont typeface="Arial" pitchFamily="34" charset="0"/>
              <a:buNone/>
            </a:pPr>
            <a:r>
              <a:rPr lang="en-IN" b="1" u="sng" dirty="0">
                <a:solidFill>
                  <a:prstClr val="black">
                    <a:lumMod val="85000"/>
                    <a:lumOff val="15000"/>
                  </a:prstClr>
                </a:solidFill>
              </a:rPr>
              <a:t>Cons</a:t>
            </a:r>
          </a:p>
          <a:p>
            <a:pPr>
              <a:buFont typeface="Wingdings" panose="05000000000000000000" pitchFamily="2" charset="2"/>
              <a:buChar char="§"/>
            </a:pPr>
            <a:r>
              <a:rPr lang="en-IN" dirty="0">
                <a:solidFill>
                  <a:prstClr val="black">
                    <a:lumMod val="85000"/>
                    <a:lumOff val="15000"/>
                  </a:prstClr>
                </a:solidFill>
              </a:rPr>
              <a:t>More complicated to calculate</a:t>
            </a:r>
          </a:p>
          <a:p>
            <a:pPr>
              <a:buFont typeface="Wingdings" panose="05000000000000000000" pitchFamily="2" charset="2"/>
              <a:buChar char="§"/>
            </a:pPr>
            <a:r>
              <a:rPr lang="en-IN" dirty="0">
                <a:solidFill>
                  <a:prstClr val="black">
                    <a:lumMod val="85000"/>
                    <a:lumOff val="15000"/>
                  </a:prstClr>
                </a:solidFill>
              </a:rPr>
              <a:t>Same disadvantages as NPV method expect the WACC assumptions</a:t>
            </a:r>
          </a:p>
        </p:txBody>
      </p:sp>
    </p:spTree>
    <p:extLst>
      <p:ext uri="{BB962C8B-B14F-4D97-AF65-F5344CB8AC3E}">
        <p14:creationId xmlns:p14="http://schemas.microsoft.com/office/powerpoint/2010/main" val="16553229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E53F3-6EBA-401B-A6A4-200E44EE235F}"/>
              </a:ext>
            </a:extLst>
          </p:cNvPr>
          <p:cNvSpPr>
            <a:spLocks noGrp="1"/>
          </p:cNvSpPr>
          <p:nvPr>
            <p:ph type="title"/>
          </p:nvPr>
        </p:nvSpPr>
        <p:spPr>
          <a:xfrm>
            <a:off x="0" y="2"/>
            <a:ext cx="12192000" cy="872197"/>
          </a:xfrm>
        </p:spPr>
        <p:txBody>
          <a:bodyPr/>
          <a:lstStyle/>
          <a:p>
            <a:r>
              <a:rPr lang="en-IN" dirty="0"/>
              <a:t>Venture Capital Method</a:t>
            </a:r>
          </a:p>
        </p:txBody>
      </p:sp>
      <p:sp>
        <p:nvSpPr>
          <p:cNvPr id="3" name="Content Placeholder 2">
            <a:extLst>
              <a:ext uri="{FF2B5EF4-FFF2-40B4-BE49-F238E27FC236}">
                <a16:creationId xmlns:a16="http://schemas.microsoft.com/office/drawing/2014/main" id="{BCCD5C3D-D71C-4A41-A6A8-0F81785ED01B}"/>
              </a:ext>
            </a:extLst>
          </p:cNvPr>
          <p:cNvSpPr>
            <a:spLocks noGrp="1"/>
          </p:cNvSpPr>
          <p:nvPr>
            <p:ph idx="1"/>
          </p:nvPr>
        </p:nvSpPr>
        <p:spPr>
          <a:xfrm>
            <a:off x="0" y="872204"/>
            <a:ext cx="12192000" cy="5985803"/>
          </a:xfrm>
        </p:spPr>
        <p:txBody>
          <a:bodyPr>
            <a:normAutofit fontScale="70000" lnSpcReduction="20000"/>
          </a:bodyPr>
          <a:lstStyle/>
          <a:p>
            <a:pPr>
              <a:buFont typeface="Wingdings" panose="05000000000000000000" pitchFamily="2" charset="2"/>
              <a:buChar char="§"/>
            </a:pPr>
            <a:r>
              <a:rPr lang="en-US" dirty="0"/>
              <a:t>The Standard calculations:</a:t>
            </a:r>
          </a:p>
          <a:p>
            <a:pPr lvl="1">
              <a:buFont typeface="Wingdings" panose="05000000000000000000" pitchFamily="2" charset="2"/>
              <a:buChar char="§"/>
            </a:pPr>
            <a:r>
              <a:rPr lang="en-US" dirty="0"/>
              <a:t>Step 1: Forecast sales or earnings for a period of years </a:t>
            </a:r>
          </a:p>
          <a:p>
            <a:pPr lvl="1">
              <a:buFont typeface="Wingdings" panose="05000000000000000000" pitchFamily="2" charset="2"/>
              <a:buChar char="§"/>
            </a:pPr>
            <a:r>
              <a:rPr lang="en-US" dirty="0"/>
              <a:t>Step 2: Estimate the time at which the VC will exit the investment (typically through an IPO or sale to strategic buyer).</a:t>
            </a:r>
          </a:p>
          <a:p>
            <a:pPr lvl="1">
              <a:buFont typeface="Wingdings" panose="05000000000000000000" pitchFamily="2" charset="2"/>
              <a:buChar char="§"/>
            </a:pPr>
            <a:r>
              <a:rPr lang="en-US" dirty="0"/>
              <a:t>Step 3: Value the exit price based on an assumed multiple of earnings or sales or customers, etc. The multiple is typically based on comparable public companies or comparable transactions.</a:t>
            </a:r>
          </a:p>
          <a:p>
            <a:pPr lvl="1">
              <a:buFont typeface="Wingdings" panose="05000000000000000000" pitchFamily="2" charset="2"/>
              <a:buChar char="§"/>
            </a:pPr>
            <a:r>
              <a:rPr lang="en-US" dirty="0"/>
              <a:t>Step 4: Discount interim cash flows and exit value at rates ranging from 25% - 80%.</a:t>
            </a:r>
          </a:p>
          <a:p>
            <a:pPr lvl="1">
              <a:buFont typeface="Wingdings" panose="05000000000000000000" pitchFamily="2" charset="2"/>
              <a:buChar char="§"/>
            </a:pPr>
            <a:r>
              <a:rPr lang="en-US" dirty="0"/>
              <a:t>Step 5: Determine the VC’s stake</a:t>
            </a:r>
          </a:p>
          <a:p>
            <a:pPr marL="4572" lvl="1" indent="0">
              <a:buNone/>
            </a:pPr>
            <a:r>
              <a:rPr lang="en-US" b="1" dirty="0"/>
              <a:t>Example: MIT.com, Inc.</a:t>
            </a:r>
          </a:p>
          <a:p>
            <a:pPr lvl="1">
              <a:buFont typeface="Wingdings" panose="05000000000000000000" pitchFamily="2" charset="2"/>
              <a:buChar char="§"/>
            </a:pPr>
            <a:r>
              <a:rPr lang="en-US" dirty="0"/>
              <a:t>Step 1: Forecast Sales or revenues</a:t>
            </a:r>
          </a:p>
          <a:p>
            <a:pPr lvl="1">
              <a:buFont typeface="Wingdings" panose="05000000000000000000" pitchFamily="2" charset="2"/>
              <a:buChar char="§"/>
            </a:pPr>
            <a:endParaRPr lang="en-US" dirty="0"/>
          </a:p>
          <a:p>
            <a:pPr marL="4572" lvl="1" indent="0">
              <a:buNone/>
            </a:pPr>
            <a:endParaRPr lang="en-US" dirty="0"/>
          </a:p>
          <a:p>
            <a:pPr lvl="1">
              <a:buFont typeface="Wingdings" panose="05000000000000000000" pitchFamily="2" charset="2"/>
              <a:buChar char="§"/>
            </a:pPr>
            <a:endParaRPr lang="en-US" dirty="0"/>
          </a:p>
          <a:p>
            <a:pPr lvl="1">
              <a:buFont typeface="Wingdings" panose="05000000000000000000" pitchFamily="2" charset="2"/>
              <a:buChar char="§"/>
            </a:pPr>
            <a:r>
              <a:rPr lang="en-US" dirty="0"/>
              <a:t>Step 2: Assume company exits after 5 years</a:t>
            </a:r>
          </a:p>
          <a:p>
            <a:pPr lvl="1">
              <a:buFont typeface="Wingdings" panose="05000000000000000000" pitchFamily="2" charset="2"/>
              <a:buChar char="§"/>
            </a:pPr>
            <a:r>
              <a:rPr lang="en-US" dirty="0"/>
              <a:t>Step 3: Assume that the company will have earnings of 5 and it will go public at a multiple of 20x earnings for a value of $100M.</a:t>
            </a:r>
          </a:p>
          <a:p>
            <a:pPr lvl="1">
              <a:buFont typeface="Wingdings" panose="05000000000000000000" pitchFamily="2" charset="2"/>
              <a:buChar char="§"/>
            </a:pPr>
            <a:r>
              <a:rPr lang="en-US" dirty="0"/>
              <a:t>Step 4: Valuation at 50% Discount Rate</a:t>
            </a:r>
          </a:p>
          <a:p>
            <a:pPr marL="4572" lvl="1" indent="0">
              <a:buNone/>
            </a:pPr>
            <a:r>
              <a:rPr lang="en-US" dirty="0"/>
              <a:t>	→ Post-money value = $100M/(1.50)5 = $13.2M</a:t>
            </a:r>
          </a:p>
          <a:p>
            <a:pPr marL="4572" lvl="1" indent="0">
              <a:buNone/>
            </a:pPr>
            <a:r>
              <a:rPr lang="en-US" dirty="0"/>
              <a:t>	→ Pre-money value  = $8.2M</a:t>
            </a:r>
            <a:endParaRPr lang="en-IN" dirty="0"/>
          </a:p>
        </p:txBody>
      </p:sp>
      <p:graphicFrame>
        <p:nvGraphicFramePr>
          <p:cNvPr id="4" name="Table 3">
            <a:extLst>
              <a:ext uri="{FF2B5EF4-FFF2-40B4-BE49-F238E27FC236}">
                <a16:creationId xmlns:a16="http://schemas.microsoft.com/office/drawing/2014/main" id="{07F46032-0B12-48D8-B356-C1428CEADD6B}"/>
              </a:ext>
            </a:extLst>
          </p:cNvPr>
          <p:cNvGraphicFramePr>
            <a:graphicFrameLocks noGrp="1"/>
          </p:cNvGraphicFramePr>
          <p:nvPr>
            <p:extLst>
              <p:ext uri="{D42A27DB-BD31-4B8C-83A1-F6EECF244321}">
                <p14:modId xmlns:p14="http://schemas.microsoft.com/office/powerpoint/2010/main" val="955726257"/>
              </p:ext>
            </p:extLst>
          </p:nvPr>
        </p:nvGraphicFramePr>
        <p:xfrm>
          <a:off x="2032001" y="3977640"/>
          <a:ext cx="8128002" cy="731520"/>
        </p:xfrm>
        <a:graphic>
          <a:graphicData uri="http://schemas.openxmlformats.org/drawingml/2006/table">
            <a:tbl>
              <a:tblPr firstRow="1" bandRow="1">
                <a:tableStyleId>{5C22544A-7EE6-4342-B048-85BDC9FD1C3A}</a:tableStyleId>
              </a:tblPr>
              <a:tblGrid>
                <a:gridCol w="1484923">
                  <a:extLst>
                    <a:ext uri="{9D8B030D-6E8A-4147-A177-3AD203B41FA5}">
                      <a16:colId xmlns:a16="http://schemas.microsoft.com/office/drawing/2014/main" val="3063709463"/>
                    </a:ext>
                  </a:extLst>
                </a:gridCol>
                <a:gridCol w="1224411">
                  <a:extLst>
                    <a:ext uri="{9D8B030D-6E8A-4147-A177-3AD203B41FA5}">
                      <a16:colId xmlns:a16="http://schemas.microsoft.com/office/drawing/2014/main" val="311247076"/>
                    </a:ext>
                  </a:extLst>
                </a:gridCol>
                <a:gridCol w="1354667">
                  <a:extLst>
                    <a:ext uri="{9D8B030D-6E8A-4147-A177-3AD203B41FA5}">
                      <a16:colId xmlns:a16="http://schemas.microsoft.com/office/drawing/2014/main" val="712600472"/>
                    </a:ext>
                  </a:extLst>
                </a:gridCol>
                <a:gridCol w="1354667">
                  <a:extLst>
                    <a:ext uri="{9D8B030D-6E8A-4147-A177-3AD203B41FA5}">
                      <a16:colId xmlns:a16="http://schemas.microsoft.com/office/drawing/2014/main" val="677106029"/>
                    </a:ext>
                  </a:extLst>
                </a:gridCol>
                <a:gridCol w="1354667">
                  <a:extLst>
                    <a:ext uri="{9D8B030D-6E8A-4147-A177-3AD203B41FA5}">
                      <a16:colId xmlns:a16="http://schemas.microsoft.com/office/drawing/2014/main" val="4278294870"/>
                    </a:ext>
                  </a:extLst>
                </a:gridCol>
                <a:gridCol w="1354667">
                  <a:extLst>
                    <a:ext uri="{9D8B030D-6E8A-4147-A177-3AD203B41FA5}">
                      <a16:colId xmlns:a16="http://schemas.microsoft.com/office/drawing/2014/main" val="1940855156"/>
                    </a:ext>
                  </a:extLst>
                </a:gridCol>
              </a:tblGrid>
              <a:tr h="297180">
                <a:tc>
                  <a:txBody>
                    <a:bodyPr/>
                    <a:lstStyle/>
                    <a:p>
                      <a:r>
                        <a:rPr lang="en-IN" dirty="0"/>
                        <a:t>Year = 0</a:t>
                      </a:r>
                    </a:p>
                  </a:txBody>
                  <a:tcPr/>
                </a:tc>
                <a:tc>
                  <a:txBody>
                    <a:bodyPr/>
                    <a:lstStyle/>
                    <a:p>
                      <a:r>
                        <a:rPr lang="en-IN" dirty="0"/>
                        <a:t>1</a:t>
                      </a:r>
                    </a:p>
                  </a:txBody>
                  <a:tcPr/>
                </a:tc>
                <a:tc>
                  <a:txBody>
                    <a:bodyPr/>
                    <a:lstStyle/>
                    <a:p>
                      <a:r>
                        <a:rPr lang="en-IN" dirty="0"/>
                        <a:t>2</a:t>
                      </a:r>
                    </a:p>
                  </a:txBody>
                  <a:tcPr/>
                </a:tc>
                <a:tc>
                  <a:txBody>
                    <a:bodyPr/>
                    <a:lstStyle/>
                    <a:p>
                      <a:r>
                        <a:rPr lang="en-IN" dirty="0"/>
                        <a:t>3</a:t>
                      </a:r>
                    </a:p>
                  </a:txBody>
                  <a:tcPr/>
                </a:tc>
                <a:tc>
                  <a:txBody>
                    <a:bodyPr/>
                    <a:lstStyle/>
                    <a:p>
                      <a:r>
                        <a:rPr lang="en-IN" dirty="0"/>
                        <a:t>4</a:t>
                      </a:r>
                    </a:p>
                  </a:txBody>
                  <a:tcPr/>
                </a:tc>
                <a:tc>
                  <a:txBody>
                    <a:bodyPr/>
                    <a:lstStyle/>
                    <a:p>
                      <a:r>
                        <a:rPr lang="en-IN" dirty="0"/>
                        <a:t>5</a:t>
                      </a:r>
                    </a:p>
                  </a:txBody>
                  <a:tcPr/>
                </a:tc>
                <a:extLst>
                  <a:ext uri="{0D108BD9-81ED-4DB2-BD59-A6C34878D82A}">
                    <a16:rowId xmlns:a16="http://schemas.microsoft.com/office/drawing/2014/main" val="2865301304"/>
                  </a:ext>
                </a:extLst>
              </a:tr>
              <a:tr h="297180">
                <a:tc>
                  <a:txBody>
                    <a:bodyPr/>
                    <a:lstStyle/>
                    <a:p>
                      <a:r>
                        <a:rPr lang="en-IN" dirty="0"/>
                        <a:t>Earnings = -5</a:t>
                      </a:r>
                    </a:p>
                  </a:txBody>
                  <a:tcPr/>
                </a:tc>
                <a:tc>
                  <a:txBody>
                    <a:bodyPr/>
                    <a:lstStyle/>
                    <a:p>
                      <a:r>
                        <a:rPr lang="en-IN" dirty="0"/>
                        <a:t>0</a:t>
                      </a:r>
                    </a:p>
                  </a:txBody>
                  <a:tcPr/>
                </a:tc>
                <a:tc>
                  <a:txBody>
                    <a:bodyPr/>
                    <a:lstStyle/>
                    <a:p>
                      <a:r>
                        <a:rPr lang="en-IN" dirty="0"/>
                        <a:t>0</a:t>
                      </a:r>
                    </a:p>
                  </a:txBody>
                  <a:tcPr/>
                </a:tc>
                <a:tc>
                  <a:txBody>
                    <a:bodyPr/>
                    <a:lstStyle/>
                    <a:p>
                      <a:r>
                        <a:rPr lang="en-IN" dirty="0"/>
                        <a:t>0</a:t>
                      </a:r>
                    </a:p>
                  </a:txBody>
                  <a:tcPr/>
                </a:tc>
                <a:tc>
                  <a:txBody>
                    <a:bodyPr/>
                    <a:lstStyle/>
                    <a:p>
                      <a:r>
                        <a:rPr lang="en-IN" dirty="0"/>
                        <a:t>0</a:t>
                      </a:r>
                    </a:p>
                  </a:txBody>
                  <a:tcPr/>
                </a:tc>
                <a:tc>
                  <a:txBody>
                    <a:bodyPr/>
                    <a:lstStyle/>
                    <a:p>
                      <a:r>
                        <a:rPr lang="en-IN" dirty="0"/>
                        <a:t>100</a:t>
                      </a:r>
                    </a:p>
                  </a:txBody>
                  <a:tcPr/>
                </a:tc>
                <a:extLst>
                  <a:ext uri="{0D108BD9-81ED-4DB2-BD59-A6C34878D82A}">
                    <a16:rowId xmlns:a16="http://schemas.microsoft.com/office/drawing/2014/main" val="1979345327"/>
                  </a:ext>
                </a:extLst>
              </a:tr>
            </a:tbl>
          </a:graphicData>
        </a:graphic>
      </p:graphicFrame>
    </p:spTree>
    <p:extLst>
      <p:ext uri="{BB962C8B-B14F-4D97-AF65-F5344CB8AC3E}">
        <p14:creationId xmlns:p14="http://schemas.microsoft.com/office/powerpoint/2010/main" val="3756295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E53F3-6EBA-401B-A6A4-200E44EE235F}"/>
              </a:ext>
            </a:extLst>
          </p:cNvPr>
          <p:cNvSpPr>
            <a:spLocks noGrp="1"/>
          </p:cNvSpPr>
          <p:nvPr>
            <p:ph type="title"/>
          </p:nvPr>
        </p:nvSpPr>
        <p:spPr>
          <a:xfrm>
            <a:off x="0" y="2"/>
            <a:ext cx="12192000" cy="872197"/>
          </a:xfrm>
        </p:spPr>
        <p:txBody>
          <a:bodyPr/>
          <a:lstStyle/>
          <a:p>
            <a:r>
              <a:rPr lang="en-IN" dirty="0"/>
              <a:t>Venture Capital Method</a:t>
            </a:r>
          </a:p>
        </p:txBody>
      </p:sp>
      <p:sp>
        <p:nvSpPr>
          <p:cNvPr id="3" name="Content Placeholder 2">
            <a:extLst>
              <a:ext uri="{FF2B5EF4-FFF2-40B4-BE49-F238E27FC236}">
                <a16:creationId xmlns:a16="http://schemas.microsoft.com/office/drawing/2014/main" id="{BCCD5C3D-D71C-4A41-A6A8-0F81785ED01B}"/>
              </a:ext>
            </a:extLst>
          </p:cNvPr>
          <p:cNvSpPr>
            <a:spLocks noGrp="1"/>
          </p:cNvSpPr>
          <p:nvPr>
            <p:ph idx="1"/>
          </p:nvPr>
        </p:nvSpPr>
        <p:spPr>
          <a:xfrm>
            <a:off x="0" y="872196"/>
            <a:ext cx="12017829" cy="5626576"/>
          </a:xfrm>
        </p:spPr>
        <p:txBody>
          <a:bodyPr/>
          <a:lstStyle/>
          <a:p>
            <a:pPr>
              <a:buFont typeface="Wingdings" panose="05000000000000000000" pitchFamily="2" charset="2"/>
              <a:buChar char="§"/>
            </a:pPr>
            <a:r>
              <a:rPr lang="en-US" dirty="0"/>
              <a:t>Step 5: VC share</a:t>
            </a:r>
          </a:p>
          <a:p>
            <a:pPr marL="4572" lvl="1" indent="0">
              <a:buNone/>
            </a:pPr>
            <a:r>
              <a:rPr lang="en-US" dirty="0"/>
              <a:t>	→ VC will ask for 5/13 2 = 38 0% equity stake to invest $5M</a:t>
            </a:r>
          </a:p>
          <a:p>
            <a:pPr marL="4572" lvl="1" indent="0">
              <a:buNone/>
            </a:pPr>
            <a:r>
              <a:rPr lang="en-US" dirty="0"/>
              <a:t>	→ Assume N0= 1M shares outstanding prior to financing. How many new shares, N1, does 	the VC get?</a:t>
            </a:r>
          </a:p>
          <a:p>
            <a:pPr marL="4572" lvl="1" indent="0">
              <a:buNone/>
            </a:pPr>
            <a:r>
              <a:rPr lang="en-US" dirty="0"/>
              <a:t>	→ N1/(N0+ N1 ) = s				N1 = s/1−s (N0)</a:t>
            </a:r>
          </a:p>
          <a:p>
            <a:pPr marL="4572" lvl="1" indent="0">
              <a:buNone/>
            </a:pPr>
            <a:r>
              <a:rPr lang="en-US" dirty="0"/>
              <a:t>	→ N1 = 0.612M shares</a:t>
            </a:r>
          </a:p>
          <a:p>
            <a:pPr marL="4572" lvl="1" indent="0">
              <a:buNone/>
            </a:pPr>
            <a:r>
              <a:rPr lang="en-US" dirty="0"/>
              <a:t>	→ Stock price = $5M/0.612M = $8.17 </a:t>
            </a:r>
            <a:endParaRPr lang="en-IN" dirty="0"/>
          </a:p>
        </p:txBody>
      </p:sp>
      <p:sp>
        <p:nvSpPr>
          <p:cNvPr id="4" name="Arrow: Right 3">
            <a:extLst>
              <a:ext uri="{FF2B5EF4-FFF2-40B4-BE49-F238E27FC236}">
                <a16:creationId xmlns:a16="http://schemas.microsoft.com/office/drawing/2014/main" id="{5B40EAA9-016C-404E-B7CD-4BC8D546F007}"/>
              </a:ext>
            </a:extLst>
          </p:cNvPr>
          <p:cNvSpPr/>
          <p:nvPr/>
        </p:nvSpPr>
        <p:spPr>
          <a:xfrm>
            <a:off x="4867421" y="2960190"/>
            <a:ext cx="978408" cy="484632"/>
          </a:xfrm>
          <a:prstGeom prst="rightArrow">
            <a:avLst>
              <a:gd name="adj1" fmla="val 0"/>
              <a:gd name="adj2" fmla="val 50000"/>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prstClr val="white"/>
              </a:solidFill>
            </a:endParaRPr>
          </a:p>
        </p:txBody>
      </p:sp>
      <p:sp>
        <p:nvSpPr>
          <p:cNvPr id="5" name="Content Placeholder 2">
            <a:extLst>
              <a:ext uri="{FF2B5EF4-FFF2-40B4-BE49-F238E27FC236}">
                <a16:creationId xmlns:a16="http://schemas.microsoft.com/office/drawing/2014/main" id="{0DA57E6F-8C4B-4C70-8F63-76B57FF73EAB}"/>
              </a:ext>
            </a:extLst>
          </p:cNvPr>
          <p:cNvSpPr txBox="1">
            <a:spLocks/>
          </p:cNvSpPr>
          <p:nvPr/>
        </p:nvSpPr>
        <p:spPr>
          <a:xfrm>
            <a:off x="0" y="3565464"/>
            <a:ext cx="6096000" cy="3292543"/>
          </a:xfrm>
          <a:prstGeom prst="rect">
            <a:avLst/>
          </a:prstGeom>
        </p:spPr>
        <p:txBody>
          <a:bodyPr vert="horz" lIns="91440" tIns="45720" rIns="91440" bIns="45720" numCol="1" rtlCol="0">
            <a:normAutofit/>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pPr marL="0" indent="0" algn="ctr">
              <a:buFont typeface="Arial" pitchFamily="34" charset="0"/>
              <a:buNone/>
            </a:pPr>
            <a:endParaRPr lang="en-IN" b="1" u="sng" dirty="0">
              <a:solidFill>
                <a:prstClr val="black">
                  <a:lumMod val="85000"/>
                  <a:lumOff val="15000"/>
                </a:prstClr>
              </a:solidFill>
            </a:endParaRPr>
          </a:p>
          <a:p>
            <a:pPr marL="0" indent="0" algn="ctr">
              <a:buFont typeface="Arial" pitchFamily="34" charset="0"/>
              <a:buNone/>
            </a:pPr>
            <a:endParaRPr lang="en-IN" b="1" u="sng" dirty="0">
              <a:solidFill>
                <a:prstClr val="black">
                  <a:lumMod val="85000"/>
                  <a:lumOff val="15000"/>
                </a:prstClr>
              </a:solidFill>
            </a:endParaRPr>
          </a:p>
          <a:p>
            <a:pPr marL="0" indent="0" algn="ctr">
              <a:buFont typeface="Arial" pitchFamily="34" charset="0"/>
              <a:buNone/>
            </a:pPr>
            <a:r>
              <a:rPr lang="en-IN" b="1" u="sng" dirty="0">
                <a:solidFill>
                  <a:prstClr val="black">
                    <a:lumMod val="85000"/>
                    <a:lumOff val="15000"/>
                  </a:prstClr>
                </a:solidFill>
              </a:rPr>
              <a:t>Pros</a:t>
            </a:r>
          </a:p>
          <a:p>
            <a:pPr>
              <a:buFont typeface="Wingdings" panose="05000000000000000000" pitchFamily="2" charset="2"/>
              <a:buChar char="§"/>
            </a:pPr>
            <a:r>
              <a:rPr lang="en-IN" dirty="0">
                <a:solidFill>
                  <a:prstClr val="black">
                    <a:lumMod val="85000"/>
                    <a:lumOff val="15000"/>
                  </a:prstClr>
                </a:solidFill>
              </a:rPr>
              <a:t>Simple to understand</a:t>
            </a:r>
          </a:p>
          <a:p>
            <a:pPr>
              <a:buFont typeface="Wingdings" panose="05000000000000000000" pitchFamily="2" charset="2"/>
              <a:buChar char="§"/>
            </a:pPr>
            <a:r>
              <a:rPr lang="en-IN" dirty="0">
                <a:solidFill>
                  <a:prstClr val="black">
                    <a:lumMod val="85000"/>
                    <a:lumOff val="15000"/>
                  </a:prstClr>
                </a:solidFill>
              </a:rPr>
              <a:t>Quick to use</a:t>
            </a:r>
          </a:p>
          <a:p>
            <a:pPr>
              <a:buFont typeface="Wingdings" panose="05000000000000000000" pitchFamily="2" charset="2"/>
              <a:buChar char="§"/>
            </a:pPr>
            <a:r>
              <a:rPr lang="en-IN" dirty="0">
                <a:solidFill>
                  <a:prstClr val="black">
                    <a:lumMod val="85000"/>
                    <a:lumOff val="15000"/>
                  </a:prstClr>
                </a:solidFill>
              </a:rPr>
              <a:t>Commonly used</a:t>
            </a:r>
          </a:p>
        </p:txBody>
      </p:sp>
      <p:sp>
        <p:nvSpPr>
          <p:cNvPr id="6" name="Content Placeholder 2">
            <a:extLst>
              <a:ext uri="{FF2B5EF4-FFF2-40B4-BE49-F238E27FC236}">
                <a16:creationId xmlns:a16="http://schemas.microsoft.com/office/drawing/2014/main" id="{131C662F-A95E-4F68-9C5B-3C76404A6C95}"/>
              </a:ext>
            </a:extLst>
          </p:cNvPr>
          <p:cNvSpPr txBox="1">
            <a:spLocks/>
          </p:cNvSpPr>
          <p:nvPr/>
        </p:nvSpPr>
        <p:spPr>
          <a:xfrm>
            <a:off x="6096000" y="3565456"/>
            <a:ext cx="6096000" cy="3292544"/>
          </a:xfrm>
          <a:prstGeom prst="rect">
            <a:avLst/>
          </a:prstGeom>
        </p:spPr>
        <p:txBody>
          <a:bodyPr vert="horz" lIns="91440" tIns="45720" rIns="91440" bIns="45720" numCol="1" rtlCol="0">
            <a:normAutofit/>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pPr marL="0" indent="0" algn="ctr">
              <a:buFont typeface="Arial" pitchFamily="34" charset="0"/>
              <a:buNone/>
            </a:pPr>
            <a:endParaRPr lang="en-IN" b="1" u="sng" dirty="0">
              <a:solidFill>
                <a:prstClr val="black">
                  <a:lumMod val="85000"/>
                  <a:lumOff val="15000"/>
                </a:prstClr>
              </a:solidFill>
            </a:endParaRPr>
          </a:p>
          <a:p>
            <a:pPr marL="0" indent="0" algn="ctr">
              <a:buFont typeface="Arial" pitchFamily="34" charset="0"/>
              <a:buNone/>
            </a:pPr>
            <a:endParaRPr lang="en-IN" b="1" u="sng" dirty="0">
              <a:solidFill>
                <a:prstClr val="black">
                  <a:lumMod val="85000"/>
                  <a:lumOff val="15000"/>
                </a:prstClr>
              </a:solidFill>
            </a:endParaRPr>
          </a:p>
          <a:p>
            <a:pPr marL="0" indent="0" algn="ctr">
              <a:buFont typeface="Arial" pitchFamily="34" charset="0"/>
              <a:buNone/>
            </a:pPr>
            <a:r>
              <a:rPr lang="en-IN" b="1" u="sng" dirty="0">
                <a:solidFill>
                  <a:prstClr val="black">
                    <a:lumMod val="85000"/>
                    <a:lumOff val="15000"/>
                  </a:prstClr>
                </a:solidFill>
              </a:rPr>
              <a:t>Cons</a:t>
            </a:r>
          </a:p>
          <a:p>
            <a:pPr>
              <a:buFont typeface="Wingdings" panose="05000000000000000000" pitchFamily="2" charset="2"/>
              <a:buChar char="§"/>
            </a:pPr>
            <a:r>
              <a:rPr lang="en-IN" dirty="0">
                <a:solidFill>
                  <a:prstClr val="black">
                    <a:lumMod val="85000"/>
                    <a:lumOff val="15000"/>
                  </a:prstClr>
                </a:solidFill>
              </a:rPr>
              <a:t>Relies on terminal values derived from other methods</a:t>
            </a:r>
          </a:p>
          <a:p>
            <a:pPr>
              <a:buFont typeface="Wingdings" panose="05000000000000000000" pitchFamily="2" charset="2"/>
              <a:buChar char="§"/>
            </a:pPr>
            <a:r>
              <a:rPr lang="en-IN" dirty="0">
                <a:solidFill>
                  <a:srgbClr val="FF0000"/>
                </a:solidFill>
              </a:rPr>
              <a:t>Oversimplified (large discount rates)</a:t>
            </a:r>
            <a:r>
              <a:rPr lang="en-US" dirty="0">
                <a:latin typeface="Palatino-Roman"/>
              </a:rPr>
              <a:t> 40% and 75%.</a:t>
            </a:r>
            <a:endParaRPr lang="en-IN" dirty="0">
              <a:solidFill>
                <a:srgbClr val="FF0000"/>
              </a:solidFill>
            </a:endParaRPr>
          </a:p>
        </p:txBody>
      </p:sp>
    </p:spTree>
    <p:extLst>
      <p:ext uri="{BB962C8B-B14F-4D97-AF65-F5344CB8AC3E}">
        <p14:creationId xmlns:p14="http://schemas.microsoft.com/office/powerpoint/2010/main" val="2398186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Book Antiqua,Bold"/>
              </a:rPr>
              <a:t>Recommendation</a:t>
            </a:r>
            <a:endParaRPr lang="en-US" dirty="0"/>
          </a:p>
        </p:txBody>
      </p:sp>
      <p:sp>
        <p:nvSpPr>
          <p:cNvPr id="3" name="Content Placeholder 2"/>
          <p:cNvSpPr>
            <a:spLocks noGrp="1"/>
          </p:cNvSpPr>
          <p:nvPr>
            <p:ph idx="1"/>
          </p:nvPr>
        </p:nvSpPr>
        <p:spPr/>
        <p:txBody>
          <a:bodyPr>
            <a:normAutofit/>
          </a:bodyPr>
          <a:lstStyle/>
          <a:p>
            <a:r>
              <a:rPr lang="en-US" sz="4000" dirty="0">
                <a:latin typeface="Book Antiqua"/>
              </a:rPr>
              <a:t>When should you use which method? That depends upon the problem</a:t>
            </a:r>
            <a:endParaRPr lang="en-US" sz="4000" dirty="0"/>
          </a:p>
        </p:txBody>
      </p:sp>
    </p:spTree>
    <p:extLst>
      <p:ext uri="{BB962C8B-B14F-4D97-AF65-F5344CB8AC3E}">
        <p14:creationId xmlns:p14="http://schemas.microsoft.com/office/powerpoint/2010/main" val="649775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a:extLst>
              <a:ext uri="{FF2B5EF4-FFF2-40B4-BE49-F238E27FC236}">
                <a16:creationId xmlns:a16="http://schemas.microsoft.com/office/drawing/2014/main" id="{6B84A20A-807F-48C0-96D2-3D26EF76CF60}"/>
              </a:ext>
            </a:extLst>
          </p:cNvPr>
          <p:cNvSpPr>
            <a:spLocks noChangeAspect="1" noChangeArrowheads="1"/>
          </p:cNvSpPr>
          <p:nvPr/>
        </p:nvSpPr>
        <p:spPr bwMode="auto">
          <a:xfrm>
            <a:off x="2524125" y="0"/>
            <a:ext cx="7143750" cy="68580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pic>
        <p:nvPicPr>
          <p:cNvPr id="1028" name="Picture 4">
            <a:extLst>
              <a:ext uri="{FF2B5EF4-FFF2-40B4-BE49-F238E27FC236}">
                <a16:creationId xmlns:a16="http://schemas.microsoft.com/office/drawing/2014/main" id="{E7D8BFC4-44DC-4F0D-BB31-04F4292A8E9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981" y="0"/>
            <a:ext cx="11832139" cy="67154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82331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86843" y="1983634"/>
            <a:ext cx="9248383" cy="1474960"/>
          </a:xfrm>
        </p:spPr>
        <p:txBody>
          <a:bodyPr>
            <a:normAutofit/>
          </a:bodyPr>
          <a:lstStyle/>
          <a:p>
            <a:br>
              <a:rPr lang="en-US" sz="4000" b="1" dirty="0">
                <a:solidFill>
                  <a:srgbClr val="000000"/>
                </a:solidFill>
                <a:latin typeface="Times New Roman" pitchFamily="18" charset="0"/>
                <a:cs typeface="Times New Roman" pitchFamily="18" charset="0"/>
              </a:rPr>
            </a:br>
            <a:r>
              <a:rPr lang="en-US" sz="3600" b="1" dirty="0">
                <a:latin typeface="Times New Roman" pitchFamily="18" charset="0"/>
                <a:ea typeface="Calibri"/>
                <a:cs typeface="Times New Roman" pitchFamily="18" charset="0"/>
              </a:rPr>
              <a:t>Exit strategies for a New Venture</a:t>
            </a:r>
            <a:endParaRPr lang="en-US" sz="3600" b="1"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1524000" y="4530436"/>
            <a:ext cx="9144000" cy="955964"/>
          </a:xfrm>
        </p:spPr>
        <p:txBody>
          <a:bodyPr>
            <a:normAutofit fontScale="25000" lnSpcReduction="20000"/>
          </a:bodyPr>
          <a:lstStyle/>
          <a:p>
            <a:endParaRPr lang="en-US" sz="2800" b="1" dirty="0">
              <a:latin typeface="Times New Roman" panose="02020603050405020304" pitchFamily="18" charset="0"/>
              <a:cs typeface="Times New Roman" panose="02020603050405020304" pitchFamily="18" charset="0"/>
            </a:endParaRPr>
          </a:p>
          <a:p>
            <a:r>
              <a:rPr lang="en-US" sz="9600" b="1" dirty="0">
                <a:latin typeface="Times New Roman" panose="02020603050405020304" pitchFamily="18" charset="0"/>
                <a:cs typeface="Times New Roman" panose="02020603050405020304" pitchFamily="18" charset="0"/>
              </a:rPr>
              <a:t>By </a:t>
            </a:r>
          </a:p>
          <a:p>
            <a:r>
              <a:rPr lang="en-US" sz="9600" b="1" dirty="0">
                <a:latin typeface="Times New Roman" panose="02020603050405020304" pitchFamily="18" charset="0"/>
                <a:cs typeface="Times New Roman" panose="02020603050405020304" pitchFamily="18" charset="0"/>
              </a:rPr>
              <a:t>Prof Archana Patro</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1417" y="264103"/>
            <a:ext cx="1666875" cy="1619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2642996" y="751562"/>
            <a:ext cx="8592853" cy="1600438"/>
          </a:xfrm>
          <a:prstGeom prst="rect">
            <a:avLst/>
          </a:prstGeom>
          <a:noFill/>
        </p:spPr>
        <p:txBody>
          <a:bodyPr wrap="square" rtlCol="0">
            <a:spAutoFit/>
          </a:bodyPr>
          <a:lstStyle/>
          <a:p>
            <a:r>
              <a:rPr lang="en-US" sz="3600" b="1" dirty="0">
                <a:solidFill>
                  <a:srgbClr val="000000"/>
                </a:solidFill>
                <a:latin typeface="Times New Roman" pitchFamily="18" charset="0"/>
                <a:cs typeface="Times New Roman" pitchFamily="18" charset="0"/>
              </a:rPr>
              <a:t>Indian Institute of Management Rohtak</a:t>
            </a:r>
            <a:br>
              <a:rPr lang="en-US" altLang="en-US" sz="4400" b="1" kern="0" dirty="0">
                <a:solidFill>
                  <a:prstClr val="black"/>
                </a:solidFill>
                <a:latin typeface="Times New Roman"/>
              </a:rPr>
            </a:br>
            <a:br>
              <a:rPr lang="en-US" altLang="en-US" sz="4400" b="1" kern="0" dirty="0">
                <a:solidFill>
                  <a:prstClr val="black"/>
                </a:solidFill>
                <a:latin typeface="Times New Roman"/>
              </a:rPr>
            </a:br>
            <a:endParaRPr lang="en-US" dirty="0">
              <a:solidFill>
                <a:prstClr val="black"/>
              </a:solidFill>
            </a:endParaRPr>
          </a:p>
        </p:txBody>
      </p:sp>
    </p:spTree>
    <p:extLst>
      <p:ext uri="{BB962C8B-B14F-4D97-AF65-F5344CB8AC3E}">
        <p14:creationId xmlns:p14="http://schemas.microsoft.com/office/powerpoint/2010/main" val="9312959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003666-4BEE-4875-BEAD-8F11738C2D4F}"/>
              </a:ext>
            </a:extLst>
          </p:cNvPr>
          <p:cNvSpPr>
            <a:spLocks noGrp="1"/>
          </p:cNvSpPr>
          <p:nvPr>
            <p:ph type="title"/>
          </p:nvPr>
        </p:nvSpPr>
        <p:spPr>
          <a:xfrm>
            <a:off x="838200" y="1932672"/>
            <a:ext cx="10515600" cy="1325563"/>
          </a:xfrm>
        </p:spPr>
        <p:txBody>
          <a:bodyPr>
            <a:normAutofit/>
          </a:bodyPr>
          <a:lstStyle/>
          <a:p>
            <a:pPr marL="228600" lvl="0" indent="-228600" algn="ctr">
              <a:spcBef>
                <a:spcPts val="1000"/>
              </a:spcBef>
            </a:pPr>
            <a:r>
              <a:rPr lang="en-US" sz="3600" b="1" dirty="0">
                <a:solidFill>
                  <a:srgbClr val="3A3A3A"/>
                </a:solidFill>
                <a:latin typeface="Roboto"/>
                <a:ea typeface="+mn-ea"/>
                <a:cs typeface="+mn-cs"/>
              </a:rPr>
              <a:t>Why You Need an Exit Strategy?</a:t>
            </a:r>
            <a:br>
              <a:rPr lang="en-US" sz="3600" b="1" dirty="0">
                <a:solidFill>
                  <a:srgbClr val="3A3A3A"/>
                </a:solidFill>
                <a:latin typeface="Roboto"/>
                <a:ea typeface="+mn-ea"/>
                <a:cs typeface="+mn-cs"/>
              </a:rPr>
            </a:br>
            <a:endParaRPr lang="en-IN" sz="3600" dirty="0"/>
          </a:p>
        </p:txBody>
      </p:sp>
    </p:spTree>
    <p:extLst>
      <p:ext uri="{BB962C8B-B14F-4D97-AF65-F5344CB8AC3E}">
        <p14:creationId xmlns:p14="http://schemas.microsoft.com/office/powerpoint/2010/main" val="41749574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7FA14B-3854-4B38-8995-5C5BF65BD3E7}"/>
              </a:ext>
            </a:extLst>
          </p:cNvPr>
          <p:cNvSpPr>
            <a:spLocks noGrp="1"/>
          </p:cNvSpPr>
          <p:nvPr>
            <p:ph type="title"/>
          </p:nvPr>
        </p:nvSpPr>
        <p:spPr/>
        <p:txBody>
          <a:bodyPr/>
          <a:lstStyle/>
          <a:p>
            <a:r>
              <a:rPr lang="en-IN" b="1" dirty="0">
                <a:solidFill>
                  <a:srgbClr val="212121"/>
                </a:solidFill>
                <a:latin typeface="PT Serif"/>
              </a:rPr>
              <a:t>The Liquidation</a:t>
            </a:r>
            <a:endParaRPr lang="en-IN" dirty="0"/>
          </a:p>
        </p:txBody>
      </p:sp>
      <p:sp>
        <p:nvSpPr>
          <p:cNvPr id="3" name="Content Placeholder 2">
            <a:extLst>
              <a:ext uri="{FF2B5EF4-FFF2-40B4-BE49-F238E27FC236}">
                <a16:creationId xmlns:a16="http://schemas.microsoft.com/office/drawing/2014/main" id="{89D2958C-A016-4A3A-B7DE-31008D2394D2}"/>
              </a:ext>
            </a:extLst>
          </p:cNvPr>
          <p:cNvSpPr>
            <a:spLocks noGrp="1"/>
          </p:cNvSpPr>
          <p:nvPr>
            <p:ph idx="1"/>
          </p:nvPr>
        </p:nvSpPr>
        <p:spPr/>
        <p:txBody>
          <a:bodyPr/>
          <a:lstStyle/>
          <a:p>
            <a:r>
              <a:rPr lang="en-US" dirty="0">
                <a:solidFill>
                  <a:srgbClr val="212121"/>
                </a:solidFill>
                <a:latin typeface="PT Serif"/>
              </a:rPr>
              <a:t>Even lifestyle entrepreneurs can decide that enough is enough. One often-overlooked exit strategy is simply to call it quits, close the business doors, and call it a day</a:t>
            </a:r>
          </a:p>
          <a:p>
            <a:r>
              <a:rPr lang="en-US" dirty="0">
                <a:solidFill>
                  <a:srgbClr val="212121"/>
                </a:solidFill>
                <a:latin typeface="PT Serif"/>
              </a:rPr>
              <a:t>If you liquidate, however, any proceeds from the assets must be used to repay creditors. The remainder gets divided among the shareholders--if there are other shareholders, you want to make sure they get their due.</a:t>
            </a:r>
            <a:endParaRPr lang="en-IN" dirty="0"/>
          </a:p>
        </p:txBody>
      </p:sp>
    </p:spTree>
    <p:extLst>
      <p:ext uri="{BB962C8B-B14F-4D97-AF65-F5344CB8AC3E}">
        <p14:creationId xmlns:p14="http://schemas.microsoft.com/office/powerpoint/2010/main" val="42481103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B44DFB-C81E-4517-9F4A-E07F029DF4F9}"/>
              </a:ext>
            </a:extLst>
          </p:cNvPr>
          <p:cNvSpPr>
            <a:spLocks noGrp="1"/>
          </p:cNvSpPr>
          <p:nvPr>
            <p:ph type="title"/>
          </p:nvPr>
        </p:nvSpPr>
        <p:spPr/>
        <p:txBody>
          <a:bodyPr/>
          <a:lstStyle/>
          <a:p>
            <a:r>
              <a:rPr lang="en-IN" b="1" dirty="0">
                <a:solidFill>
                  <a:srgbClr val="212121"/>
                </a:solidFill>
                <a:latin typeface="PT Serif"/>
              </a:rPr>
              <a:t>The Liquidation</a:t>
            </a:r>
            <a:endParaRPr lang="en-IN" dirty="0"/>
          </a:p>
        </p:txBody>
      </p:sp>
      <p:sp>
        <p:nvSpPr>
          <p:cNvPr id="3" name="Content Placeholder 2">
            <a:extLst>
              <a:ext uri="{FF2B5EF4-FFF2-40B4-BE49-F238E27FC236}">
                <a16:creationId xmlns:a16="http://schemas.microsoft.com/office/drawing/2014/main" id="{09B5783C-DDD1-4814-9534-0D36130D5888}"/>
              </a:ext>
            </a:extLst>
          </p:cNvPr>
          <p:cNvSpPr>
            <a:spLocks noGrp="1"/>
          </p:cNvSpPr>
          <p:nvPr>
            <p:ph idx="1"/>
          </p:nvPr>
        </p:nvSpPr>
        <p:spPr/>
        <p:txBody>
          <a:bodyPr>
            <a:normAutofit fontScale="92500" lnSpcReduction="20000"/>
          </a:bodyPr>
          <a:lstStyle/>
          <a:p>
            <a:pPr marL="0" indent="0">
              <a:buNone/>
            </a:pPr>
            <a:r>
              <a:rPr lang="en-US" b="1" dirty="0">
                <a:solidFill>
                  <a:srgbClr val="212121"/>
                </a:solidFill>
                <a:latin typeface="PT Serif"/>
              </a:rPr>
              <a:t>Pros</a:t>
            </a:r>
            <a:endParaRPr lang="en-US" dirty="0">
              <a:solidFill>
                <a:srgbClr val="212121"/>
              </a:solidFill>
              <a:latin typeface="PT Serif"/>
            </a:endParaRPr>
          </a:p>
          <a:p>
            <a:r>
              <a:rPr lang="en-US" dirty="0">
                <a:solidFill>
                  <a:srgbClr val="212121"/>
                </a:solidFill>
                <a:latin typeface="PT Serif"/>
              </a:rPr>
              <a:t>It's easy and it's natural. Everything comes to an end.</a:t>
            </a:r>
          </a:p>
          <a:p>
            <a:r>
              <a:rPr lang="en-US" dirty="0">
                <a:solidFill>
                  <a:srgbClr val="212121"/>
                </a:solidFill>
                <a:latin typeface="PT Serif"/>
              </a:rPr>
              <a:t>There's no negotiations involved.</a:t>
            </a:r>
          </a:p>
          <a:p>
            <a:r>
              <a:rPr lang="en-US" dirty="0">
                <a:solidFill>
                  <a:srgbClr val="212121"/>
                </a:solidFill>
                <a:latin typeface="PT Serif"/>
              </a:rPr>
              <a:t>There's no worrying about transfer of control.</a:t>
            </a:r>
          </a:p>
          <a:p>
            <a:pPr marL="0" indent="0">
              <a:buNone/>
            </a:pPr>
            <a:r>
              <a:rPr lang="en-US" b="1" dirty="0">
                <a:solidFill>
                  <a:srgbClr val="212121"/>
                </a:solidFill>
                <a:latin typeface="PT Serif"/>
              </a:rPr>
              <a:t>Cons</a:t>
            </a:r>
            <a:endParaRPr lang="en-US" dirty="0">
              <a:solidFill>
                <a:srgbClr val="212121"/>
              </a:solidFill>
              <a:latin typeface="PT Serif"/>
            </a:endParaRPr>
          </a:p>
          <a:p>
            <a:r>
              <a:rPr lang="en-US" dirty="0">
                <a:solidFill>
                  <a:srgbClr val="212121"/>
                </a:solidFill>
                <a:latin typeface="PT Serif"/>
              </a:rPr>
              <a:t>Get real; it's a waste! At most, you get the market value of your company's assets.</a:t>
            </a:r>
          </a:p>
          <a:p>
            <a:r>
              <a:rPr lang="en-US" dirty="0">
                <a:solidFill>
                  <a:srgbClr val="212121"/>
                </a:solidFill>
                <a:latin typeface="PT Serif"/>
              </a:rPr>
              <a:t>Things like client lists, your reputation, and your business relationships may be very valuable, and liquidation just destroys them without an opportunity to recover their value.</a:t>
            </a:r>
          </a:p>
          <a:p>
            <a:r>
              <a:rPr lang="en-US" dirty="0">
                <a:solidFill>
                  <a:srgbClr val="212121"/>
                </a:solidFill>
                <a:latin typeface="PT Serif"/>
              </a:rPr>
              <a:t>Other shareholders may be less than thrilled at how much you're leaving on the table.</a:t>
            </a:r>
          </a:p>
          <a:p>
            <a:endParaRPr lang="en-IN" dirty="0"/>
          </a:p>
        </p:txBody>
      </p:sp>
    </p:spTree>
    <p:extLst>
      <p:ext uri="{BB962C8B-B14F-4D97-AF65-F5344CB8AC3E}">
        <p14:creationId xmlns:p14="http://schemas.microsoft.com/office/powerpoint/2010/main" val="56473798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6D94CB-098A-49B5-8FE5-618C534FBAE1}"/>
              </a:ext>
            </a:extLst>
          </p:cNvPr>
          <p:cNvSpPr>
            <a:spLocks noGrp="1"/>
          </p:cNvSpPr>
          <p:nvPr>
            <p:ph type="title"/>
          </p:nvPr>
        </p:nvSpPr>
        <p:spPr/>
        <p:txBody>
          <a:bodyPr/>
          <a:lstStyle/>
          <a:p>
            <a:r>
              <a:rPr lang="en-US" b="1" dirty="0">
                <a:solidFill>
                  <a:srgbClr val="212121"/>
                </a:solidFill>
                <a:latin typeface="PT Serif"/>
              </a:rPr>
              <a:t>Selling to a Friendly Buyer</a:t>
            </a:r>
            <a:endParaRPr lang="en-IN" dirty="0"/>
          </a:p>
        </p:txBody>
      </p:sp>
      <p:sp>
        <p:nvSpPr>
          <p:cNvPr id="3" name="Content Placeholder 2">
            <a:extLst>
              <a:ext uri="{FF2B5EF4-FFF2-40B4-BE49-F238E27FC236}">
                <a16:creationId xmlns:a16="http://schemas.microsoft.com/office/drawing/2014/main" id="{12982981-2635-4F5E-B05C-A16073BB1FB8}"/>
              </a:ext>
            </a:extLst>
          </p:cNvPr>
          <p:cNvSpPr>
            <a:spLocks noGrp="1"/>
          </p:cNvSpPr>
          <p:nvPr>
            <p:ph idx="1"/>
          </p:nvPr>
        </p:nvSpPr>
        <p:spPr/>
        <p:txBody>
          <a:bodyPr/>
          <a:lstStyle/>
          <a:p>
            <a:r>
              <a:rPr lang="en-US" dirty="0">
                <a:solidFill>
                  <a:srgbClr val="212121"/>
                </a:solidFill>
                <a:latin typeface="PT Serif"/>
              </a:rPr>
              <a:t>You see, if you've become emotionally attached to what you've built, even easier than liquidating your business is the option of passing ownership to another true believer who will preserve your legacy. Interested parties might include customers, employees, children or other family members.</a:t>
            </a:r>
          </a:p>
          <a:p>
            <a:endParaRPr lang="en-IN" dirty="0"/>
          </a:p>
        </p:txBody>
      </p:sp>
    </p:spTree>
    <p:extLst>
      <p:ext uri="{BB962C8B-B14F-4D97-AF65-F5344CB8AC3E}">
        <p14:creationId xmlns:p14="http://schemas.microsoft.com/office/powerpoint/2010/main" val="14424462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FF2D1-D249-4A85-8CCF-E19C39CC5856}"/>
              </a:ext>
            </a:extLst>
          </p:cNvPr>
          <p:cNvSpPr>
            <a:spLocks noGrp="1"/>
          </p:cNvSpPr>
          <p:nvPr>
            <p:ph type="title"/>
          </p:nvPr>
        </p:nvSpPr>
        <p:spPr/>
        <p:txBody>
          <a:bodyPr/>
          <a:lstStyle/>
          <a:p>
            <a:r>
              <a:rPr lang="en-US" b="1" dirty="0">
                <a:solidFill>
                  <a:srgbClr val="212121"/>
                </a:solidFill>
                <a:latin typeface="PT Serif"/>
              </a:rPr>
              <a:t>Selling to a Friendly Buyer</a:t>
            </a:r>
            <a:endParaRPr lang="en-IN" dirty="0"/>
          </a:p>
        </p:txBody>
      </p:sp>
      <p:sp>
        <p:nvSpPr>
          <p:cNvPr id="3" name="Content Placeholder 2">
            <a:extLst>
              <a:ext uri="{FF2B5EF4-FFF2-40B4-BE49-F238E27FC236}">
                <a16:creationId xmlns:a16="http://schemas.microsoft.com/office/drawing/2014/main" id="{F9571B50-A87F-475C-A1FF-8F15D80BAD39}"/>
              </a:ext>
            </a:extLst>
          </p:cNvPr>
          <p:cNvSpPr>
            <a:spLocks noGrp="1"/>
          </p:cNvSpPr>
          <p:nvPr>
            <p:ph idx="1"/>
          </p:nvPr>
        </p:nvSpPr>
        <p:spPr/>
        <p:txBody>
          <a:bodyPr>
            <a:normAutofit fontScale="77500" lnSpcReduction="20000"/>
          </a:bodyPr>
          <a:lstStyle/>
          <a:p>
            <a:pPr marL="0" indent="0">
              <a:buNone/>
            </a:pPr>
            <a:r>
              <a:rPr lang="en-US" b="1" dirty="0">
                <a:solidFill>
                  <a:srgbClr val="212121"/>
                </a:solidFill>
                <a:latin typeface="PT Serif"/>
              </a:rPr>
              <a:t>Pros</a:t>
            </a:r>
            <a:endParaRPr lang="en-US" dirty="0">
              <a:solidFill>
                <a:srgbClr val="212121"/>
              </a:solidFill>
              <a:latin typeface="PT Serif"/>
            </a:endParaRPr>
          </a:p>
          <a:p>
            <a:r>
              <a:rPr lang="en-US" dirty="0">
                <a:solidFill>
                  <a:srgbClr val="212121"/>
                </a:solidFill>
                <a:latin typeface="PT Serif"/>
              </a:rPr>
              <a:t>You know them. They know you. There's less due diligence required.</a:t>
            </a:r>
          </a:p>
          <a:p>
            <a:r>
              <a:rPr lang="en-US" dirty="0">
                <a:solidFill>
                  <a:srgbClr val="212121"/>
                </a:solidFill>
                <a:latin typeface="PT Serif"/>
              </a:rPr>
              <a:t>Your buyer will most likely preserve what's important to you about the business.</a:t>
            </a:r>
          </a:p>
          <a:p>
            <a:r>
              <a:rPr lang="en-US" dirty="0">
                <a:solidFill>
                  <a:srgbClr val="212121"/>
                </a:solidFill>
                <a:latin typeface="PT Serif"/>
              </a:rPr>
              <a:t>If management buys the business, they have a commitment to making it work.</a:t>
            </a:r>
          </a:p>
          <a:p>
            <a:r>
              <a:rPr lang="en-US" dirty="0">
                <a:solidFill>
                  <a:srgbClr val="212121"/>
                </a:solidFill>
                <a:latin typeface="PT Serif"/>
              </a:rPr>
              <a:t>Selling to family makes good on that regrettable offhand promise made 30 years ago, "Someday, son/daughter, all this will be yours."</a:t>
            </a:r>
          </a:p>
          <a:p>
            <a:pPr marL="0" indent="0">
              <a:buNone/>
            </a:pPr>
            <a:r>
              <a:rPr lang="en-US" b="1" dirty="0">
                <a:solidFill>
                  <a:srgbClr val="212121"/>
                </a:solidFill>
                <a:latin typeface="PT Serif"/>
              </a:rPr>
              <a:t>Cons</a:t>
            </a:r>
            <a:endParaRPr lang="en-US" dirty="0">
              <a:solidFill>
                <a:srgbClr val="212121"/>
              </a:solidFill>
              <a:latin typeface="PT Serif"/>
            </a:endParaRPr>
          </a:p>
          <a:p>
            <a:r>
              <a:rPr lang="en-US" dirty="0">
                <a:solidFill>
                  <a:srgbClr val="212121"/>
                </a:solidFill>
                <a:latin typeface="PT Serif"/>
              </a:rPr>
              <a:t>You can get so attached to being bought by someone nice that you leave too much money on the table.</a:t>
            </a:r>
          </a:p>
          <a:p>
            <a:r>
              <a:rPr lang="en-US" dirty="0">
                <a:solidFill>
                  <a:srgbClr val="212121"/>
                </a:solidFill>
                <a:latin typeface="PT Serif"/>
              </a:rPr>
              <a:t>If you sell to a friend, they'll be peeved when they discover they just bought the liability for that decade's worth of taxes you forgot to pay.</a:t>
            </a:r>
          </a:p>
          <a:p>
            <a:r>
              <a:rPr lang="en-US" dirty="0">
                <a:solidFill>
                  <a:srgbClr val="212121"/>
                </a:solidFill>
                <a:latin typeface="PT Serif"/>
              </a:rPr>
              <a:t>Selling to family can tear the company apart with jealousies and promotions that put emotion way ahead of business needs.</a:t>
            </a:r>
          </a:p>
          <a:p>
            <a:endParaRPr lang="en-IN" dirty="0"/>
          </a:p>
        </p:txBody>
      </p:sp>
    </p:spTree>
    <p:extLst>
      <p:ext uri="{BB962C8B-B14F-4D97-AF65-F5344CB8AC3E}">
        <p14:creationId xmlns:p14="http://schemas.microsoft.com/office/powerpoint/2010/main" val="333855410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E7B67F-19AD-491F-87AD-1783ED507C1B}"/>
              </a:ext>
            </a:extLst>
          </p:cNvPr>
          <p:cNvSpPr>
            <a:spLocks noGrp="1"/>
          </p:cNvSpPr>
          <p:nvPr>
            <p:ph type="title"/>
          </p:nvPr>
        </p:nvSpPr>
        <p:spPr/>
        <p:txBody>
          <a:bodyPr/>
          <a:lstStyle/>
          <a:p>
            <a:r>
              <a:rPr lang="en-IN" b="1" dirty="0">
                <a:solidFill>
                  <a:srgbClr val="212121"/>
                </a:solidFill>
                <a:latin typeface="PT Serif"/>
              </a:rPr>
              <a:t>The Acquisition.</a:t>
            </a:r>
            <a:r>
              <a:rPr lang="en-IN" dirty="0">
                <a:solidFill>
                  <a:srgbClr val="212121"/>
                </a:solidFill>
                <a:latin typeface="PT Serif"/>
              </a:rPr>
              <a:t> </a:t>
            </a:r>
            <a:endParaRPr lang="en-IN" dirty="0"/>
          </a:p>
        </p:txBody>
      </p:sp>
      <p:sp>
        <p:nvSpPr>
          <p:cNvPr id="3" name="Content Placeholder 2">
            <a:extLst>
              <a:ext uri="{FF2B5EF4-FFF2-40B4-BE49-F238E27FC236}">
                <a16:creationId xmlns:a16="http://schemas.microsoft.com/office/drawing/2014/main" id="{48D8392E-0376-4A9F-94AA-AD66CA4FD6F2}"/>
              </a:ext>
            </a:extLst>
          </p:cNvPr>
          <p:cNvSpPr>
            <a:spLocks noGrp="1"/>
          </p:cNvSpPr>
          <p:nvPr>
            <p:ph idx="1"/>
          </p:nvPr>
        </p:nvSpPr>
        <p:spPr/>
        <p:txBody>
          <a:bodyPr/>
          <a:lstStyle/>
          <a:p>
            <a:r>
              <a:rPr lang="en-US" dirty="0">
                <a:solidFill>
                  <a:srgbClr val="212121"/>
                </a:solidFill>
                <a:latin typeface="PT Serif"/>
              </a:rPr>
              <a:t>Acquisition is one of the most common exit strategies: You find another business that wants to buy yours and sell, sell, sell.</a:t>
            </a:r>
          </a:p>
          <a:p>
            <a:r>
              <a:rPr lang="en-US" dirty="0">
                <a:solidFill>
                  <a:srgbClr val="212121"/>
                </a:solidFill>
                <a:latin typeface="PT Serif"/>
              </a:rPr>
              <a:t>If you choose the right acquirer, your value can far exceed what would be reasonable based on your income. How do you select the right company? Look for strategic fit: Which acquirer can buy you to expand into a new market, or offer a new product to their existing customers?</a:t>
            </a:r>
            <a:endParaRPr lang="en-IN" dirty="0"/>
          </a:p>
        </p:txBody>
      </p:sp>
    </p:spTree>
    <p:extLst>
      <p:ext uri="{BB962C8B-B14F-4D97-AF65-F5344CB8AC3E}">
        <p14:creationId xmlns:p14="http://schemas.microsoft.com/office/powerpoint/2010/main" val="396134790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F8D690-6F05-4510-988C-D2D3CB29927A}"/>
              </a:ext>
            </a:extLst>
          </p:cNvPr>
          <p:cNvSpPr>
            <a:spLocks noGrp="1"/>
          </p:cNvSpPr>
          <p:nvPr>
            <p:ph type="title"/>
          </p:nvPr>
        </p:nvSpPr>
        <p:spPr/>
        <p:txBody>
          <a:bodyPr/>
          <a:lstStyle/>
          <a:p>
            <a:r>
              <a:rPr lang="en-IN" b="1" dirty="0">
                <a:solidFill>
                  <a:srgbClr val="212121"/>
                </a:solidFill>
                <a:latin typeface="PT Serif"/>
              </a:rPr>
              <a:t>The Acquisition</a:t>
            </a:r>
            <a:endParaRPr lang="en-IN" dirty="0"/>
          </a:p>
        </p:txBody>
      </p:sp>
      <p:sp>
        <p:nvSpPr>
          <p:cNvPr id="3" name="Content Placeholder 2">
            <a:extLst>
              <a:ext uri="{FF2B5EF4-FFF2-40B4-BE49-F238E27FC236}">
                <a16:creationId xmlns:a16="http://schemas.microsoft.com/office/drawing/2014/main" id="{A3E6913D-32A6-4154-9185-29250C245DD8}"/>
              </a:ext>
            </a:extLst>
          </p:cNvPr>
          <p:cNvSpPr>
            <a:spLocks noGrp="1"/>
          </p:cNvSpPr>
          <p:nvPr>
            <p:ph idx="1"/>
          </p:nvPr>
        </p:nvSpPr>
        <p:spPr/>
        <p:txBody>
          <a:bodyPr>
            <a:normAutofit fontScale="85000" lnSpcReduction="20000"/>
          </a:bodyPr>
          <a:lstStyle/>
          <a:p>
            <a:pPr marL="0" indent="0">
              <a:buNone/>
            </a:pPr>
            <a:r>
              <a:rPr lang="en-US" b="1" dirty="0">
                <a:solidFill>
                  <a:srgbClr val="212121"/>
                </a:solidFill>
                <a:latin typeface="PT Serif"/>
              </a:rPr>
              <a:t>Pros</a:t>
            </a:r>
            <a:endParaRPr lang="en-US" dirty="0">
              <a:solidFill>
                <a:srgbClr val="212121"/>
              </a:solidFill>
              <a:latin typeface="PT Serif"/>
            </a:endParaRPr>
          </a:p>
          <a:p>
            <a:r>
              <a:rPr lang="en-US" dirty="0">
                <a:solidFill>
                  <a:srgbClr val="212121"/>
                </a:solidFill>
                <a:latin typeface="PT Serif"/>
              </a:rPr>
              <a:t>If you have strategic value to an acquirer, they may pay far more than you're worth to anyone else.</a:t>
            </a:r>
          </a:p>
          <a:p>
            <a:r>
              <a:rPr lang="en-US" dirty="0">
                <a:solidFill>
                  <a:srgbClr val="212121"/>
                </a:solidFill>
                <a:latin typeface="PT Serif"/>
              </a:rPr>
              <a:t>If you get multiple acquirers involved in a bidding war, you can ratchet your price to the stratosphere.</a:t>
            </a:r>
          </a:p>
          <a:p>
            <a:pPr marL="0" indent="0">
              <a:buNone/>
            </a:pPr>
            <a:r>
              <a:rPr lang="en-US" b="1" dirty="0">
                <a:solidFill>
                  <a:srgbClr val="212121"/>
                </a:solidFill>
                <a:latin typeface="PT Serif"/>
              </a:rPr>
              <a:t>Cons</a:t>
            </a:r>
            <a:endParaRPr lang="en-US" dirty="0">
              <a:solidFill>
                <a:srgbClr val="212121"/>
              </a:solidFill>
              <a:latin typeface="PT Serif"/>
            </a:endParaRPr>
          </a:p>
          <a:p>
            <a:r>
              <a:rPr lang="en-US" dirty="0">
                <a:solidFill>
                  <a:srgbClr val="212121"/>
                </a:solidFill>
                <a:latin typeface="PT Serif"/>
              </a:rPr>
              <a:t>If you organize your company around a specific be-acquired target, that may prevent you from becoming attractive to other acquirers.</a:t>
            </a:r>
          </a:p>
          <a:p>
            <a:r>
              <a:rPr lang="en-US" dirty="0">
                <a:solidFill>
                  <a:srgbClr val="212121"/>
                </a:solidFill>
                <a:latin typeface="PT Serif"/>
              </a:rPr>
              <a:t>Acquisitions are messy and often difficult when cultures and systems clash in the merged company.</a:t>
            </a:r>
          </a:p>
          <a:p>
            <a:r>
              <a:rPr lang="en-US" dirty="0">
                <a:solidFill>
                  <a:srgbClr val="212121"/>
                </a:solidFill>
                <a:latin typeface="PT Serif"/>
              </a:rPr>
              <a:t>Acquisitions can come with noncompete agreements and other strings that can make you rich, but make your life unpleasant for a time.</a:t>
            </a:r>
          </a:p>
          <a:p>
            <a:endParaRPr lang="en-IN" dirty="0"/>
          </a:p>
        </p:txBody>
      </p:sp>
    </p:spTree>
    <p:extLst>
      <p:ext uri="{BB962C8B-B14F-4D97-AF65-F5344CB8AC3E}">
        <p14:creationId xmlns:p14="http://schemas.microsoft.com/office/powerpoint/2010/main" val="174416003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eaLnBrk="1" hangingPunct="1"/>
            <a:r>
              <a:rPr lang="en-US"/>
              <a:t>Initial Public Offering (IPO)</a:t>
            </a:r>
          </a:p>
        </p:txBody>
      </p:sp>
      <p:sp>
        <p:nvSpPr>
          <p:cNvPr id="4099" name="Rectangle 3"/>
          <p:cNvSpPr>
            <a:spLocks noGrp="1" noChangeArrowheads="1"/>
          </p:cNvSpPr>
          <p:nvPr>
            <p:ph type="body" idx="1"/>
          </p:nvPr>
        </p:nvSpPr>
        <p:spPr>
          <a:xfrm>
            <a:off x="1219200" y="2438400"/>
            <a:ext cx="10668000" cy="3657600"/>
          </a:xfrm>
        </p:spPr>
        <p:txBody>
          <a:bodyPr/>
          <a:lstStyle/>
          <a:p>
            <a:pPr eaLnBrk="1" hangingPunct="1"/>
            <a:r>
              <a:rPr lang="en-US"/>
              <a:t>Definition:  A company’s first equity issue made available to the public.  </a:t>
            </a:r>
          </a:p>
          <a:p>
            <a:pPr eaLnBrk="1" hangingPunct="1"/>
            <a:r>
              <a:rPr lang="en-US"/>
              <a:t>This issue occurs when a privately held company decides to go public</a:t>
            </a:r>
          </a:p>
          <a:p>
            <a:pPr eaLnBrk="1" hangingPunct="1"/>
            <a:r>
              <a:rPr lang="en-US"/>
              <a:t>Also called an “unseasoned new issue.”</a:t>
            </a:r>
          </a:p>
        </p:txBody>
      </p:sp>
    </p:spTree>
    <p:extLst>
      <p:ext uri="{BB962C8B-B14F-4D97-AF65-F5344CB8AC3E}">
        <p14:creationId xmlns:p14="http://schemas.microsoft.com/office/powerpoint/2010/main" val="351038829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r>
              <a:rPr lang="en-US"/>
              <a:t>Why do companies go public?</a:t>
            </a:r>
          </a:p>
        </p:txBody>
      </p:sp>
      <p:sp>
        <p:nvSpPr>
          <p:cNvPr id="6147" name="Rectangle 3"/>
          <p:cNvSpPr>
            <a:spLocks noGrp="1" noChangeArrowheads="1"/>
          </p:cNvSpPr>
          <p:nvPr>
            <p:ph type="body" idx="1"/>
          </p:nvPr>
        </p:nvSpPr>
        <p:spPr/>
        <p:txBody>
          <a:bodyPr/>
          <a:lstStyle/>
          <a:p>
            <a:pPr eaLnBrk="1" hangingPunct="1"/>
            <a:r>
              <a:rPr lang="en-US" sz="2400" dirty="0"/>
              <a:t>New capital</a:t>
            </a:r>
          </a:p>
          <a:p>
            <a:pPr lvl="1" eaLnBrk="1" hangingPunct="1"/>
            <a:r>
              <a:rPr lang="en-US" sz="2000" dirty="0"/>
              <a:t>Almost all companies go public primarily because they need money to expand the business</a:t>
            </a:r>
          </a:p>
          <a:p>
            <a:pPr eaLnBrk="1" hangingPunct="1"/>
            <a:r>
              <a:rPr lang="en-US" sz="2400" dirty="0"/>
              <a:t>Future capital</a:t>
            </a:r>
          </a:p>
          <a:p>
            <a:pPr lvl="1" eaLnBrk="1" hangingPunct="1"/>
            <a:r>
              <a:rPr lang="en-US" sz="2000" dirty="0"/>
              <a:t>Once public, firms have greater and easier access to capital in the future</a:t>
            </a:r>
          </a:p>
          <a:p>
            <a:pPr eaLnBrk="1" hangingPunct="1"/>
            <a:r>
              <a:rPr lang="en-US" sz="2400" dirty="0"/>
              <a:t>Mergers and acquisitions</a:t>
            </a:r>
          </a:p>
          <a:p>
            <a:pPr lvl="1" eaLnBrk="1" hangingPunct="1"/>
            <a:r>
              <a:rPr lang="en-US" sz="2000" dirty="0"/>
              <a:t>Its easier for other companies to notice and evaluate a public firm for potential synergies</a:t>
            </a:r>
          </a:p>
          <a:p>
            <a:pPr lvl="1" eaLnBrk="1" hangingPunct="1"/>
            <a:r>
              <a:rPr lang="en-US" sz="2000" dirty="0"/>
              <a:t>IPOs are often used to finance acquisitions</a:t>
            </a:r>
          </a:p>
          <a:p>
            <a:pPr eaLnBrk="1" hangingPunct="1"/>
            <a:endParaRPr lang="en-US" sz="2400" dirty="0"/>
          </a:p>
          <a:p>
            <a:pPr lvl="2" eaLnBrk="1" hangingPunct="1">
              <a:buFont typeface="Wingdings" pitchFamily="2" charset="2"/>
              <a:buNone/>
            </a:pPr>
            <a:endParaRPr lang="en-US" sz="1800" dirty="0"/>
          </a:p>
        </p:txBody>
      </p:sp>
    </p:spTree>
    <p:extLst>
      <p:ext uri="{BB962C8B-B14F-4D97-AF65-F5344CB8AC3E}">
        <p14:creationId xmlns:p14="http://schemas.microsoft.com/office/powerpoint/2010/main" val="359429703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147">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6147">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147">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6147">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147">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14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r>
              <a:rPr lang="en-US" dirty="0"/>
              <a:t>Disadvantages of the IPO</a:t>
            </a:r>
          </a:p>
        </p:txBody>
      </p:sp>
      <p:sp>
        <p:nvSpPr>
          <p:cNvPr id="6147" name="Rectangle 3"/>
          <p:cNvSpPr>
            <a:spLocks noGrp="1" noChangeArrowheads="1"/>
          </p:cNvSpPr>
          <p:nvPr>
            <p:ph type="body" idx="1"/>
          </p:nvPr>
        </p:nvSpPr>
        <p:spPr/>
        <p:txBody>
          <a:bodyPr/>
          <a:lstStyle/>
          <a:p>
            <a:pPr eaLnBrk="1" hangingPunct="1">
              <a:lnSpc>
                <a:spcPct val="90000"/>
              </a:lnSpc>
            </a:pPr>
            <a:r>
              <a:rPr lang="en-US" dirty="0"/>
              <a:t>Expensive</a:t>
            </a:r>
          </a:p>
          <a:p>
            <a:pPr lvl="1" eaLnBrk="1" hangingPunct="1">
              <a:lnSpc>
                <a:spcPct val="90000"/>
              </a:lnSpc>
            </a:pPr>
            <a:r>
              <a:rPr lang="en-US" dirty="0"/>
              <a:t>A typical firm may spend about 15-25% of the money raised on direct expenses</a:t>
            </a:r>
          </a:p>
          <a:p>
            <a:pPr eaLnBrk="1" hangingPunct="1">
              <a:lnSpc>
                <a:spcPct val="90000"/>
              </a:lnSpc>
            </a:pPr>
            <a:r>
              <a:rPr lang="en-US" dirty="0"/>
              <a:t>Reporting responsibilities</a:t>
            </a:r>
          </a:p>
          <a:p>
            <a:pPr lvl="1" eaLnBrk="1" hangingPunct="1">
              <a:lnSpc>
                <a:spcPct val="90000"/>
              </a:lnSpc>
            </a:pPr>
            <a:r>
              <a:rPr lang="en-US" dirty="0"/>
              <a:t>Public companies must continuously file reports with the SEBI and the stock exchange they list on</a:t>
            </a:r>
          </a:p>
          <a:p>
            <a:pPr eaLnBrk="1" hangingPunct="1">
              <a:lnSpc>
                <a:spcPct val="90000"/>
              </a:lnSpc>
            </a:pPr>
            <a:r>
              <a:rPr lang="en-US" dirty="0"/>
              <a:t>Loss of control</a:t>
            </a:r>
          </a:p>
          <a:p>
            <a:pPr lvl="1" eaLnBrk="1" hangingPunct="1">
              <a:lnSpc>
                <a:spcPct val="90000"/>
              </a:lnSpc>
            </a:pPr>
            <a:r>
              <a:rPr lang="en-US" dirty="0"/>
              <a:t>Ownership is transferred to outsiders who can take control and even fire the entrepreneur </a:t>
            </a:r>
          </a:p>
        </p:txBody>
      </p:sp>
    </p:spTree>
    <p:extLst>
      <p:ext uri="{BB962C8B-B14F-4D97-AF65-F5344CB8AC3E}">
        <p14:creationId xmlns:p14="http://schemas.microsoft.com/office/powerpoint/2010/main" val="215291759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n-US"/>
              <a:t>Outline of the IPO process:</a:t>
            </a:r>
          </a:p>
        </p:txBody>
      </p:sp>
      <p:sp>
        <p:nvSpPr>
          <p:cNvPr id="7171" name="Rectangle 3"/>
          <p:cNvSpPr>
            <a:spLocks noGrp="1" noChangeArrowheads="1"/>
          </p:cNvSpPr>
          <p:nvPr>
            <p:ph type="body" idx="1"/>
          </p:nvPr>
        </p:nvSpPr>
        <p:spPr/>
        <p:txBody>
          <a:bodyPr/>
          <a:lstStyle/>
          <a:p>
            <a:pPr marL="533400" indent="-533400" eaLnBrk="1" hangingPunct="1">
              <a:buFont typeface="Wingdings" pitchFamily="2" charset="2"/>
              <a:buAutoNum type="arabicPeriod"/>
            </a:pPr>
            <a:r>
              <a:rPr lang="en-US"/>
              <a:t>Select an underwriter/Investment Bank(</a:t>
            </a:r>
            <a:r>
              <a:rPr lang="en-US" sz="1600" b="1">
                <a:solidFill>
                  <a:srgbClr val="FF0000"/>
                </a:solidFill>
              </a:rPr>
              <a:t>BRLM-Book running lead manager)</a:t>
            </a:r>
          </a:p>
          <a:p>
            <a:pPr marL="533400" indent="-533400" eaLnBrk="1" hangingPunct="1">
              <a:buFont typeface="Wingdings" pitchFamily="2" charset="2"/>
              <a:buAutoNum type="arabicPeriod"/>
            </a:pPr>
            <a:r>
              <a:rPr lang="en-US"/>
              <a:t>Register IPO with the SEBI</a:t>
            </a:r>
            <a:r>
              <a:rPr lang="en-US">
                <a:solidFill>
                  <a:srgbClr val="003366"/>
                </a:solidFill>
              </a:rPr>
              <a:t> </a:t>
            </a:r>
            <a:r>
              <a:rPr lang="en-US" sz="1800" b="1">
                <a:solidFill>
                  <a:srgbClr val="FF0000"/>
                </a:solidFill>
              </a:rPr>
              <a:t>(IPO filing)</a:t>
            </a:r>
          </a:p>
          <a:p>
            <a:pPr marL="533400" indent="-533400" eaLnBrk="1" hangingPunct="1">
              <a:buClr>
                <a:srgbClr val="003366"/>
              </a:buClr>
              <a:buFont typeface="Wingdings" pitchFamily="2" charset="2"/>
              <a:buAutoNum type="arabicPeriod"/>
            </a:pPr>
            <a:r>
              <a:rPr lang="en-US"/>
              <a:t>Print prospectus</a:t>
            </a:r>
            <a:r>
              <a:rPr lang="en-US" sz="1600">
                <a:solidFill>
                  <a:srgbClr val="FF0000"/>
                </a:solidFill>
              </a:rPr>
              <a:t>(</a:t>
            </a:r>
            <a:r>
              <a:rPr lang="en-US" sz="1600" b="1">
                <a:solidFill>
                  <a:srgbClr val="FF0000"/>
                </a:solidFill>
              </a:rPr>
              <a:t>Draft Red herring Prospectus)DRPH</a:t>
            </a:r>
          </a:p>
          <a:p>
            <a:pPr marL="533400" indent="-533400" eaLnBrk="1" hangingPunct="1">
              <a:buFont typeface="Wingdings" pitchFamily="2" charset="2"/>
              <a:buAutoNum type="arabicPeriod"/>
            </a:pPr>
            <a:r>
              <a:rPr lang="en-US"/>
              <a:t>Present roadshow</a:t>
            </a:r>
          </a:p>
          <a:p>
            <a:pPr marL="533400" indent="-533400" eaLnBrk="1" hangingPunct="1">
              <a:buFont typeface="Wingdings" pitchFamily="2" charset="2"/>
              <a:buAutoNum type="arabicPeriod"/>
            </a:pPr>
            <a:r>
              <a:rPr lang="en-US"/>
              <a:t>Price the securities</a:t>
            </a:r>
          </a:p>
          <a:p>
            <a:pPr marL="533400" indent="-533400" eaLnBrk="1" hangingPunct="1">
              <a:buFont typeface="Wingdings" pitchFamily="2" charset="2"/>
              <a:buAutoNum type="arabicPeriod"/>
            </a:pPr>
            <a:r>
              <a:rPr lang="en-US"/>
              <a:t>Sell the securities</a:t>
            </a:r>
          </a:p>
        </p:txBody>
      </p:sp>
    </p:spTree>
    <p:extLst>
      <p:ext uri="{BB962C8B-B14F-4D97-AF65-F5344CB8AC3E}">
        <p14:creationId xmlns:p14="http://schemas.microsoft.com/office/powerpoint/2010/main" val="154823006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en-US"/>
              <a:t>1. Select an underwriter</a:t>
            </a:r>
          </a:p>
        </p:txBody>
      </p:sp>
      <p:sp>
        <p:nvSpPr>
          <p:cNvPr id="8195" name="Rectangle 3"/>
          <p:cNvSpPr>
            <a:spLocks noGrp="1" noChangeArrowheads="1"/>
          </p:cNvSpPr>
          <p:nvPr>
            <p:ph type="body" idx="1"/>
          </p:nvPr>
        </p:nvSpPr>
        <p:spPr/>
        <p:txBody>
          <a:bodyPr/>
          <a:lstStyle/>
          <a:p>
            <a:pPr eaLnBrk="1" hangingPunct="1"/>
            <a:r>
              <a:rPr lang="en-US"/>
              <a:t>An underwriter is an investment banking firm that acts as an intermediary between a company selling securities and the investing public</a:t>
            </a:r>
          </a:p>
          <a:p>
            <a:pPr eaLnBrk="1" hangingPunct="1"/>
            <a:r>
              <a:rPr lang="en-US"/>
              <a:t>The underwriter is the principal player in the IPO</a:t>
            </a:r>
          </a:p>
          <a:p>
            <a:pPr eaLnBrk="1" hangingPunct="1"/>
            <a:r>
              <a:rPr lang="en-US"/>
              <a:t>Typically, the underwriter buys the securities for less than the offering price and accepts the risk of not being able to sell them</a:t>
            </a:r>
          </a:p>
        </p:txBody>
      </p:sp>
    </p:spTree>
    <p:extLst>
      <p:ext uri="{BB962C8B-B14F-4D97-AF65-F5344CB8AC3E}">
        <p14:creationId xmlns:p14="http://schemas.microsoft.com/office/powerpoint/2010/main" val="249212422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pPr eaLnBrk="1" hangingPunct="1"/>
            <a:r>
              <a:rPr lang="en-US" sz="2800"/>
              <a:t>What criteria are important in choosing an investment banker</a:t>
            </a:r>
          </a:p>
        </p:txBody>
      </p:sp>
      <p:sp>
        <p:nvSpPr>
          <p:cNvPr id="3" name="Content Placeholder 2"/>
          <p:cNvSpPr>
            <a:spLocks noGrp="1"/>
          </p:cNvSpPr>
          <p:nvPr>
            <p:ph idx="1"/>
          </p:nvPr>
        </p:nvSpPr>
        <p:spPr/>
        <p:txBody>
          <a:bodyPr/>
          <a:lstStyle/>
          <a:p>
            <a:pPr eaLnBrk="1" hangingPunct="1">
              <a:defRPr/>
            </a:pPr>
            <a:r>
              <a:rPr lang="en-US" dirty="0"/>
              <a:t>Reputation and experience in this industry</a:t>
            </a:r>
          </a:p>
          <a:p>
            <a:pPr eaLnBrk="1" hangingPunct="1">
              <a:defRPr/>
            </a:pPr>
            <a:r>
              <a:rPr lang="en-US" dirty="0"/>
              <a:t>Existing mix of institutional and retail (i.e., individual) clients</a:t>
            </a:r>
          </a:p>
          <a:p>
            <a:pPr eaLnBrk="1" hangingPunct="1">
              <a:defRPr/>
            </a:pPr>
            <a:r>
              <a:rPr lang="en-US" dirty="0"/>
              <a:t>Support in the post-IPO secondary market</a:t>
            </a:r>
          </a:p>
          <a:p>
            <a:pPr marL="342900" lvl="1" indent="-342900" eaLnBrk="1" hangingPunct="1">
              <a:buFont typeface="Wingdings" pitchFamily="2" charset="2"/>
              <a:buChar char="l"/>
              <a:defRPr/>
            </a:pPr>
            <a:r>
              <a:rPr lang="en-US" sz="2800" dirty="0">
                <a:ea typeface="+mn-ea"/>
                <a:cs typeface="+mn-cs"/>
              </a:rPr>
              <a:t>Reputation of analyst covering the stock</a:t>
            </a:r>
          </a:p>
          <a:p>
            <a:pPr>
              <a:defRPr/>
            </a:pPr>
            <a:endParaRPr lang="en-US" dirty="0"/>
          </a:p>
        </p:txBody>
      </p:sp>
    </p:spTree>
    <p:extLst>
      <p:ext uri="{BB962C8B-B14F-4D97-AF65-F5344CB8AC3E}">
        <p14:creationId xmlns:p14="http://schemas.microsoft.com/office/powerpoint/2010/main" val="108048117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r>
              <a:rPr lang="en-US"/>
              <a:t>Types of underwriting</a:t>
            </a:r>
          </a:p>
        </p:txBody>
      </p:sp>
      <p:sp>
        <p:nvSpPr>
          <p:cNvPr id="10243" name="Rectangle 3"/>
          <p:cNvSpPr>
            <a:spLocks noGrp="1" noChangeArrowheads="1"/>
          </p:cNvSpPr>
          <p:nvPr>
            <p:ph type="body" idx="1"/>
          </p:nvPr>
        </p:nvSpPr>
        <p:spPr/>
        <p:txBody>
          <a:bodyPr/>
          <a:lstStyle/>
          <a:p>
            <a:pPr eaLnBrk="1" hangingPunct="1"/>
            <a:r>
              <a:rPr lang="en-US"/>
              <a:t>Firm commitment underwriting:</a:t>
            </a:r>
          </a:p>
          <a:p>
            <a:pPr lvl="1" eaLnBrk="1" hangingPunct="1"/>
            <a:r>
              <a:rPr lang="en-US"/>
              <a:t>The underwriter buys the entire issue, assuming full financial responsibility for any unsold shares</a:t>
            </a:r>
          </a:p>
          <a:p>
            <a:pPr lvl="1" eaLnBrk="1" hangingPunct="1"/>
            <a:r>
              <a:rPr lang="en-US"/>
              <a:t>Most prevalent type of underwriting in the U. S.</a:t>
            </a:r>
          </a:p>
          <a:p>
            <a:pPr eaLnBrk="1" hangingPunct="1"/>
            <a:r>
              <a:rPr lang="en-US"/>
              <a:t>Best efforts underwriting:</a:t>
            </a:r>
          </a:p>
          <a:p>
            <a:pPr lvl="1" eaLnBrk="1" hangingPunct="1"/>
            <a:r>
              <a:rPr lang="en-US"/>
              <a:t>The underwriter sells as much of the issue as possible, but can return any unsold shares to the issuer without financial responsibility</a:t>
            </a:r>
          </a:p>
        </p:txBody>
      </p:sp>
    </p:spTree>
    <p:extLst>
      <p:ext uri="{BB962C8B-B14F-4D97-AF65-F5344CB8AC3E}">
        <p14:creationId xmlns:p14="http://schemas.microsoft.com/office/powerpoint/2010/main" val="275503709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en-US"/>
              <a:t>Leading IPO Underwriters</a:t>
            </a:r>
          </a:p>
        </p:txBody>
      </p:sp>
      <p:sp>
        <p:nvSpPr>
          <p:cNvPr id="11267" name="Rectangle 3"/>
          <p:cNvSpPr>
            <a:spLocks noGrp="1" noChangeArrowheads="1"/>
          </p:cNvSpPr>
          <p:nvPr>
            <p:ph type="body" idx="1"/>
          </p:nvPr>
        </p:nvSpPr>
        <p:spPr/>
        <p:txBody>
          <a:bodyPr/>
          <a:lstStyle/>
          <a:p>
            <a:pPr marL="533400" indent="-533400" eaLnBrk="1" hangingPunct="1">
              <a:buFont typeface="Wingdings" pitchFamily="2" charset="2"/>
              <a:buAutoNum type="arabicPeriod"/>
            </a:pPr>
            <a:r>
              <a:rPr lang="en-US"/>
              <a:t>Goldman Sachs</a:t>
            </a:r>
          </a:p>
          <a:p>
            <a:pPr marL="533400" indent="-533400" eaLnBrk="1" hangingPunct="1">
              <a:buFont typeface="Wingdings" pitchFamily="2" charset="2"/>
              <a:buAutoNum type="arabicPeriod"/>
            </a:pPr>
            <a:r>
              <a:rPr lang="en-US"/>
              <a:t>Morgan Stanley </a:t>
            </a:r>
          </a:p>
          <a:p>
            <a:pPr marL="533400" indent="-533400" eaLnBrk="1" hangingPunct="1">
              <a:buFont typeface="Wingdings" pitchFamily="2" charset="2"/>
              <a:buAutoNum type="arabicPeriod"/>
            </a:pPr>
            <a:r>
              <a:rPr lang="en-US"/>
              <a:t>Merrill Lynch</a:t>
            </a:r>
          </a:p>
        </p:txBody>
      </p:sp>
    </p:spTree>
    <p:extLst>
      <p:ext uri="{BB962C8B-B14F-4D97-AF65-F5344CB8AC3E}">
        <p14:creationId xmlns:p14="http://schemas.microsoft.com/office/powerpoint/2010/main" val="161561451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r>
              <a:rPr lang="en-US">
                <a:solidFill>
                  <a:srgbClr val="222222"/>
                </a:solidFill>
                <a:latin typeface="Source Sans Pro"/>
              </a:rPr>
              <a:t>The IPO Process, Part 1 – The Pitch</a:t>
            </a:r>
            <a:endParaRPr lang="en-US"/>
          </a:p>
        </p:txBody>
      </p:sp>
      <p:sp>
        <p:nvSpPr>
          <p:cNvPr id="12291" name="Content Placeholder 2"/>
          <p:cNvSpPr>
            <a:spLocks noGrp="1"/>
          </p:cNvSpPr>
          <p:nvPr>
            <p:ph idx="1"/>
          </p:nvPr>
        </p:nvSpPr>
        <p:spPr/>
        <p:txBody>
          <a:bodyPr/>
          <a:lstStyle/>
          <a:p>
            <a:r>
              <a:rPr lang="en-US">
                <a:solidFill>
                  <a:srgbClr val="222222"/>
                </a:solidFill>
                <a:latin typeface="Source Sans Pro"/>
              </a:rPr>
              <a:t> </a:t>
            </a:r>
            <a:r>
              <a:rPr lang="en-US">
                <a:latin typeface="Source Sans Pro"/>
                <a:hlinkClick r:id="rId2"/>
              </a:rPr>
              <a:t>the company selects banks for </a:t>
            </a:r>
            <a:r>
              <a:rPr lang="en-US" b="1">
                <a:latin typeface="Source Sans Pro"/>
                <a:hlinkClick r:id="rId2"/>
              </a:rPr>
              <a:t>book runner</a:t>
            </a:r>
            <a:r>
              <a:rPr lang="en-US">
                <a:latin typeface="Source Sans Pro"/>
                <a:hlinkClick r:id="rId2"/>
              </a:rPr>
              <a:t> roles and picks other banks to be </a:t>
            </a:r>
            <a:r>
              <a:rPr lang="en-US" b="1">
                <a:latin typeface="Source Sans Pro"/>
                <a:hlinkClick r:id="rId2"/>
              </a:rPr>
              <a:t>co-managers</a:t>
            </a:r>
            <a:r>
              <a:rPr lang="en-US">
                <a:latin typeface="Source Sans Pro"/>
              </a:rPr>
              <a:t>, based on its relationships with them, their pitches, and what the banks have done for them in the past.</a:t>
            </a:r>
            <a:endParaRPr lang="en-US"/>
          </a:p>
        </p:txBody>
      </p:sp>
    </p:spTree>
    <p:extLst>
      <p:ext uri="{BB962C8B-B14F-4D97-AF65-F5344CB8AC3E}">
        <p14:creationId xmlns:p14="http://schemas.microsoft.com/office/powerpoint/2010/main" val="340160417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r>
              <a:rPr lang="en-US">
                <a:solidFill>
                  <a:srgbClr val="222222"/>
                </a:solidFill>
                <a:latin typeface="Source Sans Pro"/>
              </a:rPr>
              <a:t>Part 2 – The Kick-Off Meeting</a:t>
            </a:r>
            <a:endParaRPr lang="en-US"/>
          </a:p>
        </p:txBody>
      </p:sp>
      <p:sp>
        <p:nvSpPr>
          <p:cNvPr id="13315" name="Content Placeholder 2"/>
          <p:cNvSpPr>
            <a:spLocks noGrp="1"/>
          </p:cNvSpPr>
          <p:nvPr>
            <p:ph idx="1"/>
          </p:nvPr>
        </p:nvSpPr>
        <p:spPr/>
        <p:txBody>
          <a:bodyPr/>
          <a:lstStyle/>
          <a:p>
            <a:r>
              <a:rPr lang="en-US">
                <a:solidFill>
                  <a:srgbClr val="222222"/>
                </a:solidFill>
                <a:latin typeface="Source Sans Pro"/>
              </a:rPr>
              <a:t>Everyone involved in the IPO – company management, auditors, accountants, the underwriting banks, and lawyers from all sides – attends this meeting.</a:t>
            </a:r>
            <a:endParaRPr lang="en-US"/>
          </a:p>
        </p:txBody>
      </p:sp>
    </p:spTree>
    <p:extLst>
      <p:ext uri="{BB962C8B-B14F-4D97-AF65-F5344CB8AC3E}">
        <p14:creationId xmlns:p14="http://schemas.microsoft.com/office/powerpoint/2010/main" val="95950655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r>
              <a:rPr lang="en-US">
                <a:solidFill>
                  <a:srgbClr val="222222"/>
                </a:solidFill>
                <a:latin typeface="Source Sans Pro"/>
              </a:rPr>
              <a:t>Ongoing Due Diligence</a:t>
            </a:r>
            <a:endParaRPr lang="en-US"/>
          </a:p>
        </p:txBody>
      </p:sp>
      <p:sp>
        <p:nvSpPr>
          <p:cNvPr id="3" name="Content Placeholder 2"/>
          <p:cNvSpPr>
            <a:spLocks noGrp="1"/>
          </p:cNvSpPr>
          <p:nvPr>
            <p:ph idx="1"/>
          </p:nvPr>
        </p:nvSpPr>
        <p:spPr/>
        <p:txBody>
          <a:bodyPr/>
          <a:lstStyle/>
          <a:p>
            <a:pPr marL="0" indent="0">
              <a:buFont typeface="Wingdings" pitchFamily="2" charset="2"/>
              <a:buNone/>
              <a:defRPr/>
            </a:pPr>
            <a:r>
              <a:rPr lang="en-US" sz="2400" dirty="0">
                <a:solidFill>
                  <a:srgbClr val="222222"/>
                </a:solidFill>
                <a:latin typeface="Source Sans Pro"/>
              </a:rPr>
              <a:t>Common tasks here include:</a:t>
            </a:r>
          </a:p>
          <a:p>
            <a:pPr>
              <a:buFont typeface="Arial"/>
              <a:buChar char="•"/>
              <a:defRPr/>
            </a:pPr>
            <a:r>
              <a:rPr lang="en-US" sz="2400" b="1" dirty="0">
                <a:solidFill>
                  <a:srgbClr val="222222"/>
                </a:solidFill>
                <a:latin typeface="Source Sans Pro"/>
              </a:rPr>
              <a:t>Customer Calls</a:t>
            </a:r>
            <a:r>
              <a:rPr lang="en-US" sz="2400" dirty="0">
                <a:solidFill>
                  <a:srgbClr val="222222"/>
                </a:solidFill>
                <a:latin typeface="Source Sans Pro"/>
              </a:rPr>
              <a:t> </a:t>
            </a:r>
          </a:p>
          <a:p>
            <a:pPr>
              <a:buFont typeface="Arial"/>
              <a:buChar char="•"/>
              <a:defRPr/>
            </a:pPr>
            <a:r>
              <a:rPr lang="en-US" sz="2400" b="1" dirty="0">
                <a:solidFill>
                  <a:srgbClr val="222222"/>
                </a:solidFill>
                <a:latin typeface="Source Sans Pro"/>
              </a:rPr>
              <a:t>Industry / Market Due Diligence</a:t>
            </a:r>
            <a:r>
              <a:rPr lang="en-US" sz="2400" dirty="0">
                <a:solidFill>
                  <a:srgbClr val="222222"/>
                </a:solidFill>
                <a:latin typeface="Source Sans Pro"/>
              </a:rPr>
              <a:t> </a:t>
            </a:r>
          </a:p>
          <a:p>
            <a:pPr>
              <a:buFont typeface="Arial"/>
              <a:buChar char="•"/>
              <a:defRPr/>
            </a:pPr>
            <a:r>
              <a:rPr lang="en-US" sz="2400" b="1" dirty="0">
                <a:solidFill>
                  <a:srgbClr val="222222"/>
                </a:solidFill>
                <a:latin typeface="Source Sans Pro"/>
              </a:rPr>
              <a:t>Legal and IP Due Diligence</a:t>
            </a:r>
            <a:r>
              <a:rPr lang="en-US" sz="2400" dirty="0">
                <a:solidFill>
                  <a:srgbClr val="222222"/>
                </a:solidFill>
                <a:latin typeface="Source Sans Pro"/>
              </a:rPr>
              <a:t> – Lawyers handle most of this – it consists of reviewing contracts, registrations, and other documents. </a:t>
            </a:r>
          </a:p>
          <a:p>
            <a:pPr>
              <a:buFont typeface="Arial"/>
              <a:buChar char="•"/>
              <a:defRPr/>
            </a:pPr>
            <a:r>
              <a:rPr lang="en-US" sz="2400" b="1" dirty="0">
                <a:solidFill>
                  <a:srgbClr val="222222"/>
                </a:solidFill>
                <a:latin typeface="Source Sans Pro"/>
              </a:rPr>
              <a:t>Financial and Tax Due Diligence</a:t>
            </a:r>
            <a:r>
              <a:rPr lang="en-US" sz="2400" dirty="0">
                <a:solidFill>
                  <a:srgbClr val="222222"/>
                </a:solidFill>
                <a:latin typeface="Source Sans Pro"/>
              </a:rPr>
              <a:t> – Accountants do most of this and comb through historical financial statements, tax returns, and so on, and look for irregularities</a:t>
            </a:r>
          </a:p>
          <a:p>
            <a:pPr>
              <a:defRPr/>
            </a:pPr>
            <a:endParaRPr lang="en-US" dirty="0"/>
          </a:p>
        </p:txBody>
      </p:sp>
    </p:spTree>
    <p:extLst>
      <p:ext uri="{BB962C8B-B14F-4D97-AF65-F5344CB8AC3E}">
        <p14:creationId xmlns:p14="http://schemas.microsoft.com/office/powerpoint/2010/main" val="355644135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r>
              <a:rPr lang="en-US"/>
              <a:t>2. Register IPO with SEBI</a:t>
            </a:r>
          </a:p>
        </p:txBody>
      </p:sp>
      <p:sp>
        <p:nvSpPr>
          <p:cNvPr id="15363" name="Rectangle 3"/>
          <p:cNvSpPr>
            <a:spLocks noGrp="1" noChangeArrowheads="1"/>
          </p:cNvSpPr>
          <p:nvPr>
            <p:ph type="body" idx="1"/>
          </p:nvPr>
        </p:nvSpPr>
        <p:spPr/>
        <p:txBody>
          <a:bodyPr/>
          <a:lstStyle/>
          <a:p>
            <a:pPr eaLnBrk="1" hangingPunct="1"/>
            <a:r>
              <a:rPr lang="en-US"/>
              <a:t>The firm must prepare a registration statement and file it with the SEBI</a:t>
            </a:r>
          </a:p>
          <a:p>
            <a:pPr eaLnBrk="1" hangingPunct="1"/>
            <a:r>
              <a:rPr lang="en-US"/>
              <a:t>The registration statement discloses all material information concerning the corporation making a public offering</a:t>
            </a:r>
          </a:p>
        </p:txBody>
      </p:sp>
    </p:spTree>
    <p:extLst>
      <p:ext uri="{BB962C8B-B14F-4D97-AF65-F5344CB8AC3E}">
        <p14:creationId xmlns:p14="http://schemas.microsoft.com/office/powerpoint/2010/main" val="117133090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a:solidFill>
                  <a:srgbClr val="222222"/>
                </a:solidFill>
                <a:latin typeface="Source Sans Pro"/>
              </a:rPr>
              <a:t>Part 4 – Pre-Selling the Offering</a:t>
            </a:r>
            <a:endParaRPr lang="en-US"/>
          </a:p>
        </p:txBody>
      </p:sp>
      <p:sp>
        <p:nvSpPr>
          <p:cNvPr id="16387" name="Content Placeholder 2"/>
          <p:cNvSpPr>
            <a:spLocks noGrp="1"/>
          </p:cNvSpPr>
          <p:nvPr>
            <p:ph idx="1"/>
          </p:nvPr>
        </p:nvSpPr>
        <p:spPr/>
        <p:txBody>
          <a:bodyPr/>
          <a:lstStyle/>
          <a:p>
            <a:r>
              <a:rPr lang="en-US">
                <a:solidFill>
                  <a:srgbClr val="222222"/>
                </a:solidFill>
                <a:latin typeface="Source Sans Pro"/>
              </a:rPr>
              <a:t> </a:t>
            </a:r>
            <a:r>
              <a:rPr lang="en-US" sz="1800" b="1">
                <a:solidFill>
                  <a:srgbClr val="222222"/>
                </a:solidFill>
                <a:latin typeface="Source Sans Pro"/>
              </a:rPr>
              <a:t>Pre-IPO analyst meeting</a:t>
            </a:r>
            <a:r>
              <a:rPr lang="en-US" sz="1800">
                <a:solidFill>
                  <a:srgbClr val="222222"/>
                </a:solidFill>
                <a:latin typeface="Source Sans Pro"/>
              </a:rPr>
              <a:t> -</a:t>
            </a:r>
            <a:r>
              <a:rPr lang="en-US" sz="1600">
                <a:solidFill>
                  <a:srgbClr val="222222"/>
                </a:solidFill>
                <a:latin typeface="Source Sans Pro"/>
              </a:rPr>
              <a:t>educate bankers and analysts on the company and “teach” them how to sell it to investors.</a:t>
            </a:r>
          </a:p>
          <a:p>
            <a:r>
              <a:rPr lang="en-US" sz="2000">
                <a:solidFill>
                  <a:srgbClr val="222222"/>
                </a:solidFill>
                <a:latin typeface="Source Sans Pro"/>
              </a:rPr>
              <a:t>red herring” (preliminary prospectus)</a:t>
            </a:r>
          </a:p>
          <a:p>
            <a:r>
              <a:rPr lang="en-US" sz="2000">
                <a:solidFill>
                  <a:srgbClr val="222222"/>
                </a:solidFill>
                <a:latin typeface="Source Sans Pro"/>
              </a:rPr>
              <a:t>Companies are encouraged to wait until the SEBI responds to the S-1 with comments before printing the red herring.</a:t>
            </a:r>
          </a:p>
          <a:p>
            <a:r>
              <a:rPr lang="en-US" sz="2000">
                <a:solidFill>
                  <a:srgbClr val="222222"/>
                </a:solidFill>
                <a:latin typeface="Source Sans Pro"/>
              </a:rPr>
              <a:t>This document may omit the offering price, underwriting discounts / commissions, discounts / commissions to dealers, the amount of the proceeds, and so on – it’s just about selling the company’s </a:t>
            </a:r>
            <a:r>
              <a:rPr lang="en-US" sz="2000" b="1">
                <a:solidFill>
                  <a:srgbClr val="222222"/>
                </a:solidFill>
                <a:latin typeface="Source Sans Pro"/>
              </a:rPr>
              <a:t>story</a:t>
            </a:r>
            <a:r>
              <a:rPr lang="en-US" sz="2000">
                <a:solidFill>
                  <a:srgbClr val="222222"/>
                </a:solidFill>
                <a:latin typeface="Source Sans Pro"/>
              </a:rPr>
              <a:t> to investors.</a:t>
            </a:r>
            <a:endParaRPr lang="en-US" sz="2000"/>
          </a:p>
        </p:txBody>
      </p:sp>
    </p:spTree>
    <p:extLst>
      <p:ext uri="{BB962C8B-B14F-4D97-AF65-F5344CB8AC3E}">
        <p14:creationId xmlns:p14="http://schemas.microsoft.com/office/powerpoint/2010/main" val="45198192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en-US"/>
              <a:t>3. Print prospectus</a:t>
            </a:r>
          </a:p>
        </p:txBody>
      </p:sp>
      <p:sp>
        <p:nvSpPr>
          <p:cNvPr id="17411" name="Rectangle 3"/>
          <p:cNvSpPr>
            <a:spLocks noGrp="1" noChangeArrowheads="1"/>
          </p:cNvSpPr>
          <p:nvPr>
            <p:ph type="body" idx="1"/>
          </p:nvPr>
        </p:nvSpPr>
        <p:spPr/>
        <p:txBody>
          <a:bodyPr/>
          <a:lstStyle/>
          <a:p>
            <a:pPr eaLnBrk="1" hangingPunct="1"/>
            <a:r>
              <a:rPr lang="en-US"/>
              <a:t>The prospectus is a legal document describing details of the issuing corporation and the proposed offering to potential investors</a:t>
            </a:r>
          </a:p>
          <a:p>
            <a:pPr eaLnBrk="1" hangingPunct="1"/>
            <a:r>
              <a:rPr lang="en-US"/>
              <a:t>Contains much of the information in the registration statement</a:t>
            </a:r>
          </a:p>
          <a:p>
            <a:pPr eaLnBrk="1" hangingPunct="1"/>
            <a:r>
              <a:rPr lang="en-US"/>
              <a:t>The preliminary prospectus is sometimes called a “red herring”</a:t>
            </a:r>
          </a:p>
        </p:txBody>
      </p:sp>
    </p:spTree>
    <p:extLst>
      <p:ext uri="{BB962C8B-B14F-4D97-AF65-F5344CB8AC3E}">
        <p14:creationId xmlns:p14="http://schemas.microsoft.com/office/powerpoint/2010/main" val="100595467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1219200" y="762000"/>
            <a:ext cx="10668000" cy="990600"/>
          </a:xfrm>
        </p:spPr>
        <p:txBody>
          <a:bodyPr/>
          <a:lstStyle/>
          <a:p>
            <a:pPr eaLnBrk="1" hangingPunct="1"/>
            <a:r>
              <a:rPr lang="en-US"/>
              <a:t>4. Present road-show</a:t>
            </a:r>
          </a:p>
        </p:txBody>
      </p:sp>
      <p:sp>
        <p:nvSpPr>
          <p:cNvPr id="18435" name="Rectangle 3"/>
          <p:cNvSpPr>
            <a:spLocks noGrp="1" noChangeArrowheads="1"/>
          </p:cNvSpPr>
          <p:nvPr>
            <p:ph type="body" idx="1"/>
          </p:nvPr>
        </p:nvSpPr>
        <p:spPr/>
        <p:txBody>
          <a:bodyPr/>
          <a:lstStyle/>
          <a:p>
            <a:pPr eaLnBrk="1" hangingPunct="1"/>
            <a:r>
              <a:rPr lang="en-US"/>
              <a:t>The road-show is presented to institutional investors around the country</a:t>
            </a:r>
          </a:p>
          <a:p>
            <a:pPr eaLnBrk="1" hangingPunct="1"/>
            <a:r>
              <a:rPr lang="en-US"/>
              <a:t>The road-show allows firms to raise interest in the company and thus the price</a:t>
            </a:r>
          </a:p>
          <a:p>
            <a:pPr eaLnBrk="1" hangingPunct="1"/>
            <a:r>
              <a:rPr lang="en-US"/>
              <a:t>Allows the firm and its underwriters to gather information from potential purchasers</a:t>
            </a:r>
          </a:p>
        </p:txBody>
      </p:sp>
    </p:spTree>
    <p:extLst>
      <p:ext uri="{BB962C8B-B14F-4D97-AF65-F5344CB8AC3E}">
        <p14:creationId xmlns:p14="http://schemas.microsoft.com/office/powerpoint/2010/main" val="228576510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US">
                <a:solidFill>
                  <a:srgbClr val="006666"/>
                </a:solidFill>
              </a:rPr>
              <a:t>Road shows</a:t>
            </a:r>
            <a:endParaRPr lang="en-US"/>
          </a:p>
        </p:txBody>
      </p:sp>
      <p:sp>
        <p:nvSpPr>
          <p:cNvPr id="19459" name="Content Placeholder 2"/>
          <p:cNvSpPr>
            <a:spLocks noGrp="1"/>
          </p:cNvSpPr>
          <p:nvPr>
            <p:ph idx="1"/>
          </p:nvPr>
        </p:nvSpPr>
        <p:spPr/>
        <p:txBody>
          <a:bodyPr/>
          <a:lstStyle/>
          <a:p>
            <a:r>
              <a:rPr lang="en-US">
                <a:solidFill>
                  <a:srgbClr val="424858"/>
                </a:solidFill>
                <a:latin typeface="Gotham Narrow SSm 4r"/>
              </a:rPr>
              <a:t>marketing tool to attract investors.</a:t>
            </a:r>
          </a:p>
          <a:p>
            <a:r>
              <a:rPr lang="en-US">
                <a:solidFill>
                  <a:srgbClr val="424858"/>
                </a:solidFill>
                <a:latin typeface="Gotham Narrow SSm 4r"/>
              </a:rPr>
              <a:t>The company doing the 'show' puts together a team of executives to give financial information, such as a business outlook for the firm, why it's doing an IPO, growth on investment, a possible sales price for the stock, and answer questions from analysts and investors.</a:t>
            </a:r>
            <a:endParaRPr lang="en-US"/>
          </a:p>
        </p:txBody>
      </p:sp>
    </p:spTree>
    <p:extLst>
      <p:ext uri="{BB962C8B-B14F-4D97-AF65-F5344CB8AC3E}">
        <p14:creationId xmlns:p14="http://schemas.microsoft.com/office/powerpoint/2010/main" val="54793340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br>
              <a:rPr lang="en-US">
                <a:solidFill>
                  <a:srgbClr val="006666"/>
                </a:solidFill>
              </a:rPr>
            </a:br>
            <a:r>
              <a:rPr lang="en-US" b="0">
                <a:solidFill>
                  <a:srgbClr val="424858"/>
                </a:solidFill>
                <a:latin typeface="Gotham Narrow SSm 5r"/>
              </a:rPr>
              <a:t>Why are roadshows important?</a:t>
            </a:r>
            <a:endParaRPr lang="en-US"/>
          </a:p>
        </p:txBody>
      </p:sp>
      <p:sp>
        <p:nvSpPr>
          <p:cNvPr id="20483" name="Content Placeholder 2"/>
          <p:cNvSpPr>
            <a:spLocks noGrp="1"/>
          </p:cNvSpPr>
          <p:nvPr>
            <p:ph idx="1"/>
          </p:nvPr>
        </p:nvSpPr>
        <p:spPr/>
        <p:txBody>
          <a:bodyPr/>
          <a:lstStyle/>
          <a:p>
            <a:r>
              <a:rPr lang="en-US">
                <a:solidFill>
                  <a:srgbClr val="424858"/>
                </a:solidFill>
                <a:latin typeface="Gotham Narrow SSm 4r"/>
              </a:rPr>
              <a:t>Roadshows are considered critical to the success of an IPO, as companies need to impress institutional investors so that at least a few of them are willing to invest.</a:t>
            </a:r>
            <a:endParaRPr lang="en-US"/>
          </a:p>
        </p:txBody>
      </p:sp>
    </p:spTree>
    <p:extLst>
      <p:ext uri="{BB962C8B-B14F-4D97-AF65-F5344CB8AC3E}">
        <p14:creationId xmlns:p14="http://schemas.microsoft.com/office/powerpoint/2010/main" val="206016716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b="0">
                <a:solidFill>
                  <a:srgbClr val="424858"/>
                </a:solidFill>
                <a:latin typeface="Gotham Narrow SSm 5r"/>
              </a:rPr>
              <a:t>Who attends roadshows?</a:t>
            </a:r>
            <a:endParaRPr lang="en-US"/>
          </a:p>
        </p:txBody>
      </p:sp>
      <p:sp>
        <p:nvSpPr>
          <p:cNvPr id="21507" name="Content Placeholder 2"/>
          <p:cNvSpPr>
            <a:spLocks noGrp="1"/>
          </p:cNvSpPr>
          <p:nvPr>
            <p:ph idx="1"/>
          </p:nvPr>
        </p:nvSpPr>
        <p:spPr/>
        <p:txBody>
          <a:bodyPr/>
          <a:lstStyle/>
          <a:p>
            <a:r>
              <a:rPr lang="en-US">
                <a:latin typeface="Gotham Narrow SSm 5r"/>
                <a:hlinkClick r:id="rId2"/>
              </a:rPr>
              <a:t>The average investor is left </a:t>
            </a:r>
            <a:r>
              <a:rPr lang="en-US">
                <a:latin typeface="Gotham Narrow SSm 5r"/>
              </a:rPr>
              <a:t>out. Only</a:t>
            </a:r>
            <a:r>
              <a:rPr lang="en-US">
                <a:latin typeface="Gotham Narrow SSm 4r"/>
              </a:rPr>
              <a:t> institutional and big-money investors are invited to attend the presentations</a:t>
            </a:r>
            <a:endParaRPr lang="en-US"/>
          </a:p>
        </p:txBody>
      </p:sp>
    </p:spTree>
    <p:extLst>
      <p:ext uri="{BB962C8B-B14F-4D97-AF65-F5344CB8AC3E}">
        <p14:creationId xmlns:p14="http://schemas.microsoft.com/office/powerpoint/2010/main" val="29362999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b="0">
                <a:solidFill>
                  <a:srgbClr val="424858"/>
                </a:solidFill>
                <a:latin typeface="Gotham Narrow SSm 5r"/>
              </a:rPr>
              <a:t>Are there rules governing roadshows?</a:t>
            </a:r>
            <a:endParaRPr lang="en-US"/>
          </a:p>
        </p:txBody>
      </p:sp>
      <p:sp>
        <p:nvSpPr>
          <p:cNvPr id="22531" name="Content Placeholder 2"/>
          <p:cNvSpPr>
            <a:spLocks noGrp="1"/>
          </p:cNvSpPr>
          <p:nvPr>
            <p:ph idx="1"/>
          </p:nvPr>
        </p:nvSpPr>
        <p:spPr/>
        <p:txBody>
          <a:bodyPr/>
          <a:lstStyle/>
          <a:p>
            <a:r>
              <a:rPr lang="en-US">
                <a:solidFill>
                  <a:srgbClr val="424858"/>
                </a:solidFill>
                <a:latin typeface="Gotham Narrow SSm 4r"/>
              </a:rPr>
              <a:t>Yes. A roadshow can only take place after a firm has registered a</a:t>
            </a:r>
            <a:r>
              <a:rPr lang="en-US">
                <a:solidFill>
                  <a:srgbClr val="2077B6"/>
                </a:solidFill>
                <a:latin typeface="Gotham Narrow SSm 5r"/>
                <a:hlinkClick r:id="rId2"/>
              </a:rPr>
              <a:t>statement of planning to offer securities with the Securities Exchange Commission</a:t>
            </a:r>
            <a:r>
              <a:rPr lang="en-US">
                <a:solidFill>
                  <a:srgbClr val="2077B6"/>
                </a:solidFill>
                <a:latin typeface="Gotham Narrow SSm 5r"/>
              </a:rPr>
              <a:t>(SEBI)</a:t>
            </a:r>
            <a:endParaRPr lang="en-US"/>
          </a:p>
        </p:txBody>
      </p:sp>
    </p:spTree>
    <p:extLst>
      <p:ext uri="{BB962C8B-B14F-4D97-AF65-F5344CB8AC3E}">
        <p14:creationId xmlns:p14="http://schemas.microsoft.com/office/powerpoint/2010/main" val="304008999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1219200" y="762000"/>
            <a:ext cx="10668000" cy="990600"/>
          </a:xfrm>
        </p:spPr>
        <p:txBody>
          <a:bodyPr/>
          <a:lstStyle/>
          <a:p>
            <a:pPr eaLnBrk="1" hangingPunct="1"/>
            <a:r>
              <a:rPr lang="en-US"/>
              <a:t>5. Price the securities</a:t>
            </a:r>
          </a:p>
        </p:txBody>
      </p:sp>
      <p:sp>
        <p:nvSpPr>
          <p:cNvPr id="16387" name="Rectangle 3"/>
          <p:cNvSpPr>
            <a:spLocks noGrp="1" noChangeArrowheads="1"/>
          </p:cNvSpPr>
          <p:nvPr>
            <p:ph type="body" idx="1"/>
          </p:nvPr>
        </p:nvSpPr>
        <p:spPr/>
        <p:txBody>
          <a:bodyPr/>
          <a:lstStyle/>
          <a:p>
            <a:pPr eaLnBrk="1" hangingPunct="1">
              <a:defRPr/>
            </a:pPr>
            <a:r>
              <a:rPr lang="en-US" dirty="0"/>
              <a:t>How much to charge for giving away a part of the firm is very important to the issuers</a:t>
            </a:r>
          </a:p>
          <a:p>
            <a:pPr eaLnBrk="1" hangingPunct="1">
              <a:defRPr/>
            </a:pPr>
            <a:r>
              <a:rPr lang="en-US" dirty="0"/>
              <a:t>The securities are priced based on the value of the company and expected demand for the securities</a:t>
            </a:r>
          </a:p>
          <a:p>
            <a:pPr eaLnBrk="1" hangingPunct="1">
              <a:defRPr/>
            </a:pPr>
            <a:r>
              <a:rPr lang="en-US" dirty="0"/>
              <a:t>Price discovery</a:t>
            </a:r>
            <a:r>
              <a:rPr lang="en-US" sz="1800" dirty="0"/>
              <a:t>: Fixed price/Book building </a:t>
            </a:r>
          </a:p>
          <a:p>
            <a:pPr marL="0" indent="0" eaLnBrk="1" hangingPunct="1">
              <a:buFont typeface="Wingdings" pitchFamily="2" charset="2"/>
              <a:buNone/>
              <a:defRPr/>
            </a:pPr>
            <a:endParaRPr lang="en-US" dirty="0"/>
          </a:p>
        </p:txBody>
      </p:sp>
    </p:spTree>
    <p:extLst>
      <p:ext uri="{BB962C8B-B14F-4D97-AF65-F5344CB8AC3E}">
        <p14:creationId xmlns:p14="http://schemas.microsoft.com/office/powerpoint/2010/main" val="428151425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US"/>
              <a:t>Book Building Process</a:t>
            </a:r>
          </a:p>
        </p:txBody>
      </p:sp>
      <p:graphicFrame>
        <p:nvGraphicFramePr>
          <p:cNvPr id="4" name="Content Placeholder 3"/>
          <p:cNvGraphicFramePr>
            <a:graphicFrameLocks noGrp="1"/>
          </p:cNvGraphicFramePr>
          <p:nvPr>
            <p:ph idx="1"/>
          </p:nvPr>
        </p:nvGraphicFramePr>
        <p:xfrm>
          <a:off x="1219200" y="3124207"/>
          <a:ext cx="9448800" cy="2595565"/>
        </p:xfrm>
        <a:graphic>
          <a:graphicData uri="http://schemas.openxmlformats.org/drawingml/2006/table">
            <a:tbl>
              <a:tblPr firstRow="1" bandRow="1">
                <a:tableStyleId>{5C22544A-7EE6-4342-B048-85BDC9FD1C3A}</a:tableStyleId>
              </a:tblPr>
              <a:tblGrid>
                <a:gridCol w="3149600">
                  <a:extLst>
                    <a:ext uri="{9D8B030D-6E8A-4147-A177-3AD203B41FA5}">
                      <a16:colId xmlns:a16="http://schemas.microsoft.com/office/drawing/2014/main" val="20000"/>
                    </a:ext>
                  </a:extLst>
                </a:gridCol>
                <a:gridCol w="3149600">
                  <a:extLst>
                    <a:ext uri="{9D8B030D-6E8A-4147-A177-3AD203B41FA5}">
                      <a16:colId xmlns:a16="http://schemas.microsoft.com/office/drawing/2014/main" val="20001"/>
                    </a:ext>
                  </a:extLst>
                </a:gridCol>
                <a:gridCol w="3149600">
                  <a:extLst>
                    <a:ext uri="{9D8B030D-6E8A-4147-A177-3AD203B41FA5}">
                      <a16:colId xmlns:a16="http://schemas.microsoft.com/office/drawing/2014/main" val="20002"/>
                    </a:ext>
                  </a:extLst>
                </a:gridCol>
              </a:tblGrid>
              <a:tr h="370795">
                <a:tc>
                  <a:txBody>
                    <a:bodyPr/>
                    <a:lstStyle/>
                    <a:p>
                      <a:r>
                        <a:rPr lang="en-US" sz="1800" dirty="0"/>
                        <a:t>Price</a:t>
                      </a:r>
                    </a:p>
                  </a:txBody>
                  <a:tcPr marL="121920" marR="121920" marT="45714" marB="45714"/>
                </a:tc>
                <a:tc>
                  <a:txBody>
                    <a:bodyPr/>
                    <a:lstStyle/>
                    <a:p>
                      <a:r>
                        <a:rPr lang="en-US" sz="1800"/>
                        <a:t>Bid </a:t>
                      </a:r>
                      <a:endParaRPr lang="en-US" sz="1800" dirty="0"/>
                    </a:p>
                  </a:txBody>
                  <a:tcPr marL="121920" marR="121920" marT="45714" marB="45714"/>
                </a:tc>
                <a:tc>
                  <a:txBody>
                    <a:bodyPr/>
                    <a:lstStyle/>
                    <a:p>
                      <a:r>
                        <a:rPr lang="en-US" sz="1800"/>
                        <a:t>Cumulative</a:t>
                      </a:r>
                      <a:r>
                        <a:rPr lang="en-US" sz="1800" baseline="0"/>
                        <a:t> Bid</a:t>
                      </a:r>
                      <a:endParaRPr lang="en-US" sz="1800" dirty="0"/>
                    </a:p>
                  </a:txBody>
                  <a:tcPr marL="121920" marR="121920" marT="45714" marB="45714"/>
                </a:tc>
                <a:extLst>
                  <a:ext uri="{0D108BD9-81ED-4DB2-BD59-A6C34878D82A}">
                    <a16:rowId xmlns:a16="http://schemas.microsoft.com/office/drawing/2014/main" val="10000"/>
                  </a:ext>
                </a:extLst>
              </a:tr>
              <a:tr h="370795">
                <a:tc>
                  <a:txBody>
                    <a:bodyPr/>
                    <a:lstStyle/>
                    <a:p>
                      <a:r>
                        <a:rPr lang="en-US" sz="1800" dirty="0"/>
                        <a:t>85</a:t>
                      </a:r>
                    </a:p>
                  </a:txBody>
                  <a:tcPr marL="121920" marR="121920" marT="45714" marB="45714"/>
                </a:tc>
                <a:tc>
                  <a:txBody>
                    <a:bodyPr/>
                    <a:lstStyle/>
                    <a:p>
                      <a:r>
                        <a:rPr lang="en-US" sz="1800" dirty="0"/>
                        <a:t>250,000</a:t>
                      </a:r>
                    </a:p>
                  </a:txBody>
                  <a:tcPr marL="121920" marR="121920" marT="45714" marB="45714"/>
                </a:tc>
                <a:tc>
                  <a:txBody>
                    <a:bodyPr/>
                    <a:lstStyle/>
                    <a:p>
                      <a:r>
                        <a:rPr lang="en-US" sz="1800" dirty="0"/>
                        <a:t>250,000</a:t>
                      </a:r>
                    </a:p>
                  </a:txBody>
                  <a:tcPr marL="121920" marR="121920" marT="45714" marB="45714"/>
                </a:tc>
                <a:extLst>
                  <a:ext uri="{0D108BD9-81ED-4DB2-BD59-A6C34878D82A}">
                    <a16:rowId xmlns:a16="http://schemas.microsoft.com/office/drawing/2014/main" val="10001"/>
                  </a:ext>
                </a:extLst>
              </a:tr>
              <a:tr h="370795">
                <a:tc>
                  <a:txBody>
                    <a:bodyPr/>
                    <a:lstStyle/>
                    <a:p>
                      <a:r>
                        <a:rPr lang="en-US" sz="1800" dirty="0"/>
                        <a:t>80</a:t>
                      </a:r>
                    </a:p>
                  </a:txBody>
                  <a:tcPr marL="121920" marR="121920" marT="45714" marB="45714"/>
                </a:tc>
                <a:tc>
                  <a:txBody>
                    <a:bodyPr/>
                    <a:lstStyle/>
                    <a:p>
                      <a:r>
                        <a:rPr lang="en-US" sz="1800" dirty="0"/>
                        <a:t>300,000</a:t>
                      </a:r>
                    </a:p>
                  </a:txBody>
                  <a:tcPr marL="121920" marR="121920" marT="45714" marB="45714"/>
                </a:tc>
                <a:tc>
                  <a:txBody>
                    <a:bodyPr/>
                    <a:lstStyle/>
                    <a:p>
                      <a:r>
                        <a:rPr lang="en-US" sz="1800" dirty="0"/>
                        <a:t>550,000</a:t>
                      </a:r>
                    </a:p>
                  </a:txBody>
                  <a:tcPr marL="121920" marR="121920" marT="45714" marB="45714"/>
                </a:tc>
                <a:extLst>
                  <a:ext uri="{0D108BD9-81ED-4DB2-BD59-A6C34878D82A}">
                    <a16:rowId xmlns:a16="http://schemas.microsoft.com/office/drawing/2014/main" val="10002"/>
                  </a:ext>
                </a:extLst>
              </a:tr>
              <a:tr h="370795">
                <a:tc>
                  <a:txBody>
                    <a:bodyPr/>
                    <a:lstStyle/>
                    <a:p>
                      <a:r>
                        <a:rPr lang="en-US" sz="1800" dirty="0"/>
                        <a:t>75</a:t>
                      </a:r>
                    </a:p>
                  </a:txBody>
                  <a:tcPr marL="121920" marR="121920" marT="45714" marB="45714"/>
                </a:tc>
                <a:tc>
                  <a:txBody>
                    <a:bodyPr/>
                    <a:lstStyle/>
                    <a:p>
                      <a:r>
                        <a:rPr lang="en-US" sz="1800" dirty="0"/>
                        <a:t>450,000</a:t>
                      </a:r>
                    </a:p>
                  </a:txBody>
                  <a:tcPr marL="121920" marR="121920" marT="45714" marB="45714"/>
                </a:tc>
                <a:tc>
                  <a:txBody>
                    <a:bodyPr/>
                    <a:lstStyle/>
                    <a:p>
                      <a:r>
                        <a:rPr lang="en-US" sz="1800" dirty="0"/>
                        <a:t>1,000,000</a:t>
                      </a:r>
                    </a:p>
                  </a:txBody>
                  <a:tcPr marL="121920" marR="121920" marT="45714" marB="45714"/>
                </a:tc>
                <a:extLst>
                  <a:ext uri="{0D108BD9-81ED-4DB2-BD59-A6C34878D82A}">
                    <a16:rowId xmlns:a16="http://schemas.microsoft.com/office/drawing/2014/main" val="10003"/>
                  </a:ext>
                </a:extLst>
              </a:tr>
              <a:tr h="370795">
                <a:tc>
                  <a:txBody>
                    <a:bodyPr/>
                    <a:lstStyle/>
                    <a:p>
                      <a:r>
                        <a:rPr lang="en-US" sz="1800" dirty="0"/>
                        <a:t>70</a:t>
                      </a:r>
                    </a:p>
                  </a:txBody>
                  <a:tcPr marL="121920" marR="121920" marT="45714" marB="45714"/>
                </a:tc>
                <a:tc>
                  <a:txBody>
                    <a:bodyPr/>
                    <a:lstStyle/>
                    <a:p>
                      <a:r>
                        <a:rPr lang="en-US" sz="1800" dirty="0"/>
                        <a:t>650,000</a:t>
                      </a:r>
                    </a:p>
                  </a:txBody>
                  <a:tcPr marL="121920" marR="121920" marT="45714" marB="45714"/>
                </a:tc>
                <a:tc>
                  <a:txBody>
                    <a:bodyPr/>
                    <a:lstStyle/>
                    <a:p>
                      <a:r>
                        <a:rPr lang="en-US" sz="1800" dirty="0"/>
                        <a:t>1,650,000</a:t>
                      </a:r>
                    </a:p>
                  </a:txBody>
                  <a:tcPr marL="121920" marR="121920" marT="45714" marB="45714"/>
                </a:tc>
                <a:extLst>
                  <a:ext uri="{0D108BD9-81ED-4DB2-BD59-A6C34878D82A}">
                    <a16:rowId xmlns:a16="http://schemas.microsoft.com/office/drawing/2014/main" val="10004"/>
                  </a:ext>
                </a:extLst>
              </a:tr>
              <a:tr h="370795">
                <a:tc>
                  <a:txBody>
                    <a:bodyPr/>
                    <a:lstStyle/>
                    <a:p>
                      <a:r>
                        <a:rPr lang="en-US" sz="1800" dirty="0"/>
                        <a:t>65</a:t>
                      </a:r>
                    </a:p>
                  </a:txBody>
                  <a:tcPr marL="121920" marR="121920" marT="45714" marB="45714"/>
                </a:tc>
                <a:tc>
                  <a:txBody>
                    <a:bodyPr/>
                    <a:lstStyle/>
                    <a:p>
                      <a:r>
                        <a:rPr lang="en-US" sz="1800" dirty="0"/>
                        <a:t>555,000</a:t>
                      </a:r>
                    </a:p>
                  </a:txBody>
                  <a:tcPr marL="121920" marR="121920" marT="45714" marB="45714"/>
                </a:tc>
                <a:tc>
                  <a:txBody>
                    <a:bodyPr/>
                    <a:lstStyle/>
                    <a:p>
                      <a:r>
                        <a:rPr lang="en-US" sz="1800" dirty="0"/>
                        <a:t>2,205,000</a:t>
                      </a:r>
                    </a:p>
                  </a:txBody>
                  <a:tcPr marL="121920" marR="121920" marT="45714" marB="45714"/>
                </a:tc>
                <a:extLst>
                  <a:ext uri="{0D108BD9-81ED-4DB2-BD59-A6C34878D82A}">
                    <a16:rowId xmlns:a16="http://schemas.microsoft.com/office/drawing/2014/main" val="10005"/>
                  </a:ext>
                </a:extLst>
              </a:tr>
              <a:tr h="370795">
                <a:tc>
                  <a:txBody>
                    <a:bodyPr/>
                    <a:lstStyle/>
                    <a:p>
                      <a:r>
                        <a:rPr lang="en-US" sz="1800" dirty="0"/>
                        <a:t>60</a:t>
                      </a:r>
                    </a:p>
                  </a:txBody>
                  <a:tcPr marL="121920" marR="121920" marT="45714" marB="45714"/>
                </a:tc>
                <a:tc>
                  <a:txBody>
                    <a:bodyPr/>
                    <a:lstStyle/>
                    <a:p>
                      <a:r>
                        <a:rPr lang="en-US" sz="1800" dirty="0"/>
                        <a:t>665,000</a:t>
                      </a:r>
                    </a:p>
                  </a:txBody>
                  <a:tcPr marL="121920" marR="121920" marT="45714" marB="45714"/>
                </a:tc>
                <a:tc>
                  <a:txBody>
                    <a:bodyPr/>
                    <a:lstStyle/>
                    <a:p>
                      <a:r>
                        <a:rPr lang="en-US" sz="1800" dirty="0"/>
                        <a:t>2,870,000</a:t>
                      </a:r>
                    </a:p>
                  </a:txBody>
                  <a:tcPr marL="121920" marR="121920" marT="45714" marB="45714"/>
                </a:tc>
                <a:extLst>
                  <a:ext uri="{0D108BD9-81ED-4DB2-BD59-A6C34878D82A}">
                    <a16:rowId xmlns:a16="http://schemas.microsoft.com/office/drawing/2014/main" val="10006"/>
                  </a:ext>
                </a:extLst>
              </a:tr>
            </a:tbl>
          </a:graphicData>
        </a:graphic>
      </p:graphicFrame>
      <p:sp>
        <p:nvSpPr>
          <p:cNvPr id="24613" name="TextBox 4"/>
          <p:cNvSpPr txBox="1">
            <a:spLocks noChangeArrowheads="1"/>
          </p:cNvSpPr>
          <p:nvPr/>
        </p:nvSpPr>
        <p:spPr bwMode="auto">
          <a:xfrm>
            <a:off x="1117600" y="2209807"/>
            <a:ext cx="88392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defTabSz="914400" eaLnBrk="1" fontAlgn="base" hangingPunct="1">
              <a:spcBef>
                <a:spcPct val="0"/>
              </a:spcBef>
              <a:spcAft>
                <a:spcPct val="0"/>
              </a:spcAft>
            </a:pPr>
            <a:r>
              <a:rPr lang="en-US">
                <a:solidFill>
                  <a:srgbClr val="003366"/>
                </a:solidFill>
              </a:rPr>
              <a:t>No of Shares to allot 1,000,000</a:t>
            </a:r>
          </a:p>
          <a:p>
            <a:pPr defTabSz="914400" eaLnBrk="1" fontAlgn="base" hangingPunct="1">
              <a:spcBef>
                <a:spcPct val="0"/>
              </a:spcBef>
              <a:spcAft>
                <a:spcPct val="0"/>
              </a:spcAft>
            </a:pPr>
            <a:r>
              <a:rPr lang="en-US">
                <a:solidFill>
                  <a:srgbClr val="003366"/>
                </a:solidFill>
              </a:rPr>
              <a:t>Price Band :60-85</a:t>
            </a:r>
          </a:p>
        </p:txBody>
      </p:sp>
    </p:spTree>
    <p:extLst>
      <p:ext uri="{BB962C8B-B14F-4D97-AF65-F5344CB8AC3E}">
        <p14:creationId xmlns:p14="http://schemas.microsoft.com/office/powerpoint/2010/main" val="72801673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n-US"/>
              <a:t>Book Building Process</a:t>
            </a:r>
          </a:p>
        </p:txBody>
      </p:sp>
      <p:graphicFrame>
        <p:nvGraphicFramePr>
          <p:cNvPr id="4" name="Content Placeholder 3"/>
          <p:cNvGraphicFramePr>
            <a:graphicFrameLocks noGrp="1"/>
          </p:cNvGraphicFramePr>
          <p:nvPr>
            <p:ph idx="1"/>
          </p:nvPr>
        </p:nvGraphicFramePr>
        <p:xfrm>
          <a:off x="1219200" y="3124207"/>
          <a:ext cx="9448800" cy="2595565"/>
        </p:xfrm>
        <a:graphic>
          <a:graphicData uri="http://schemas.openxmlformats.org/drawingml/2006/table">
            <a:tbl>
              <a:tblPr firstRow="1" bandRow="1">
                <a:tableStyleId>{5C22544A-7EE6-4342-B048-85BDC9FD1C3A}</a:tableStyleId>
              </a:tblPr>
              <a:tblGrid>
                <a:gridCol w="3149600">
                  <a:extLst>
                    <a:ext uri="{9D8B030D-6E8A-4147-A177-3AD203B41FA5}">
                      <a16:colId xmlns:a16="http://schemas.microsoft.com/office/drawing/2014/main" val="20000"/>
                    </a:ext>
                  </a:extLst>
                </a:gridCol>
                <a:gridCol w="3149600">
                  <a:extLst>
                    <a:ext uri="{9D8B030D-6E8A-4147-A177-3AD203B41FA5}">
                      <a16:colId xmlns:a16="http://schemas.microsoft.com/office/drawing/2014/main" val="20001"/>
                    </a:ext>
                  </a:extLst>
                </a:gridCol>
                <a:gridCol w="3149600">
                  <a:extLst>
                    <a:ext uri="{9D8B030D-6E8A-4147-A177-3AD203B41FA5}">
                      <a16:colId xmlns:a16="http://schemas.microsoft.com/office/drawing/2014/main" val="20002"/>
                    </a:ext>
                  </a:extLst>
                </a:gridCol>
              </a:tblGrid>
              <a:tr h="370795">
                <a:tc>
                  <a:txBody>
                    <a:bodyPr/>
                    <a:lstStyle/>
                    <a:p>
                      <a:r>
                        <a:rPr lang="en-US" sz="1800" dirty="0"/>
                        <a:t>Price</a:t>
                      </a:r>
                    </a:p>
                  </a:txBody>
                  <a:tcPr marL="121920" marR="121920" marT="45714" marB="45714"/>
                </a:tc>
                <a:tc>
                  <a:txBody>
                    <a:bodyPr/>
                    <a:lstStyle/>
                    <a:p>
                      <a:r>
                        <a:rPr lang="en-US" sz="1800"/>
                        <a:t>Bid </a:t>
                      </a:r>
                      <a:endParaRPr lang="en-US" sz="1800" dirty="0"/>
                    </a:p>
                  </a:txBody>
                  <a:tcPr marL="121920" marR="121920" marT="45714" marB="45714"/>
                </a:tc>
                <a:tc>
                  <a:txBody>
                    <a:bodyPr/>
                    <a:lstStyle/>
                    <a:p>
                      <a:r>
                        <a:rPr lang="en-US" sz="1800"/>
                        <a:t>Cumulative</a:t>
                      </a:r>
                      <a:r>
                        <a:rPr lang="en-US" sz="1800" baseline="0"/>
                        <a:t> Bid</a:t>
                      </a:r>
                      <a:endParaRPr lang="en-US" sz="1800" dirty="0"/>
                    </a:p>
                  </a:txBody>
                  <a:tcPr marL="121920" marR="121920" marT="45714" marB="45714"/>
                </a:tc>
                <a:extLst>
                  <a:ext uri="{0D108BD9-81ED-4DB2-BD59-A6C34878D82A}">
                    <a16:rowId xmlns:a16="http://schemas.microsoft.com/office/drawing/2014/main" val="10000"/>
                  </a:ext>
                </a:extLst>
              </a:tr>
              <a:tr h="370795">
                <a:tc>
                  <a:txBody>
                    <a:bodyPr/>
                    <a:lstStyle/>
                    <a:p>
                      <a:r>
                        <a:rPr lang="en-US" sz="1800" dirty="0"/>
                        <a:t>85</a:t>
                      </a:r>
                    </a:p>
                  </a:txBody>
                  <a:tcPr marL="121920" marR="121920" marT="45714" marB="45714"/>
                </a:tc>
                <a:tc>
                  <a:txBody>
                    <a:bodyPr/>
                    <a:lstStyle/>
                    <a:p>
                      <a:r>
                        <a:rPr lang="en-US" sz="1800" dirty="0"/>
                        <a:t>250,000</a:t>
                      </a:r>
                    </a:p>
                  </a:txBody>
                  <a:tcPr marL="121920" marR="121920" marT="45714" marB="45714"/>
                </a:tc>
                <a:tc>
                  <a:txBody>
                    <a:bodyPr/>
                    <a:lstStyle/>
                    <a:p>
                      <a:r>
                        <a:rPr lang="en-US" sz="1800" dirty="0"/>
                        <a:t>250,000</a:t>
                      </a:r>
                    </a:p>
                  </a:txBody>
                  <a:tcPr marL="121920" marR="121920" marT="45714" marB="45714"/>
                </a:tc>
                <a:extLst>
                  <a:ext uri="{0D108BD9-81ED-4DB2-BD59-A6C34878D82A}">
                    <a16:rowId xmlns:a16="http://schemas.microsoft.com/office/drawing/2014/main" val="10001"/>
                  </a:ext>
                </a:extLst>
              </a:tr>
              <a:tr h="370795">
                <a:tc>
                  <a:txBody>
                    <a:bodyPr/>
                    <a:lstStyle/>
                    <a:p>
                      <a:r>
                        <a:rPr lang="en-US" sz="1800" dirty="0"/>
                        <a:t>80</a:t>
                      </a:r>
                    </a:p>
                  </a:txBody>
                  <a:tcPr marL="121920" marR="121920" marT="45714" marB="45714"/>
                </a:tc>
                <a:tc>
                  <a:txBody>
                    <a:bodyPr/>
                    <a:lstStyle/>
                    <a:p>
                      <a:r>
                        <a:rPr lang="en-US" sz="1800" dirty="0"/>
                        <a:t>300,000</a:t>
                      </a:r>
                    </a:p>
                  </a:txBody>
                  <a:tcPr marL="121920" marR="121920" marT="45714" marB="45714"/>
                </a:tc>
                <a:tc>
                  <a:txBody>
                    <a:bodyPr/>
                    <a:lstStyle/>
                    <a:p>
                      <a:r>
                        <a:rPr lang="en-US" sz="1800" dirty="0"/>
                        <a:t>550,000</a:t>
                      </a:r>
                    </a:p>
                  </a:txBody>
                  <a:tcPr marL="121920" marR="121920" marT="45714" marB="45714"/>
                </a:tc>
                <a:extLst>
                  <a:ext uri="{0D108BD9-81ED-4DB2-BD59-A6C34878D82A}">
                    <a16:rowId xmlns:a16="http://schemas.microsoft.com/office/drawing/2014/main" val="10002"/>
                  </a:ext>
                </a:extLst>
              </a:tr>
              <a:tr h="370795">
                <a:tc>
                  <a:txBody>
                    <a:bodyPr/>
                    <a:lstStyle/>
                    <a:p>
                      <a:r>
                        <a:rPr lang="en-US" sz="1800" dirty="0">
                          <a:solidFill>
                            <a:srgbClr val="FF0000"/>
                          </a:solidFill>
                        </a:rPr>
                        <a:t>75</a:t>
                      </a:r>
                    </a:p>
                  </a:txBody>
                  <a:tcPr marL="121920" marR="121920" marT="45714" marB="45714"/>
                </a:tc>
                <a:tc>
                  <a:txBody>
                    <a:bodyPr/>
                    <a:lstStyle/>
                    <a:p>
                      <a:r>
                        <a:rPr lang="en-US" sz="1800" dirty="0">
                          <a:solidFill>
                            <a:srgbClr val="FF0000"/>
                          </a:solidFill>
                        </a:rPr>
                        <a:t>450,000</a:t>
                      </a:r>
                    </a:p>
                  </a:txBody>
                  <a:tcPr marL="121920" marR="121920" marT="45714" marB="45714"/>
                </a:tc>
                <a:tc>
                  <a:txBody>
                    <a:bodyPr/>
                    <a:lstStyle/>
                    <a:p>
                      <a:r>
                        <a:rPr lang="en-US" sz="1800" dirty="0">
                          <a:solidFill>
                            <a:srgbClr val="FF0000"/>
                          </a:solidFill>
                        </a:rPr>
                        <a:t>1,000,000</a:t>
                      </a:r>
                    </a:p>
                  </a:txBody>
                  <a:tcPr marL="121920" marR="121920" marT="45714" marB="45714"/>
                </a:tc>
                <a:extLst>
                  <a:ext uri="{0D108BD9-81ED-4DB2-BD59-A6C34878D82A}">
                    <a16:rowId xmlns:a16="http://schemas.microsoft.com/office/drawing/2014/main" val="10003"/>
                  </a:ext>
                </a:extLst>
              </a:tr>
              <a:tr h="370795">
                <a:tc>
                  <a:txBody>
                    <a:bodyPr/>
                    <a:lstStyle/>
                    <a:p>
                      <a:r>
                        <a:rPr lang="en-US" sz="1800" dirty="0"/>
                        <a:t>70</a:t>
                      </a:r>
                    </a:p>
                  </a:txBody>
                  <a:tcPr marL="121920" marR="121920" marT="45714" marB="45714"/>
                </a:tc>
                <a:tc>
                  <a:txBody>
                    <a:bodyPr/>
                    <a:lstStyle/>
                    <a:p>
                      <a:r>
                        <a:rPr lang="en-US" sz="1800" dirty="0"/>
                        <a:t>650,000</a:t>
                      </a:r>
                    </a:p>
                  </a:txBody>
                  <a:tcPr marL="121920" marR="121920" marT="45714" marB="45714"/>
                </a:tc>
                <a:tc>
                  <a:txBody>
                    <a:bodyPr/>
                    <a:lstStyle/>
                    <a:p>
                      <a:r>
                        <a:rPr lang="en-US" sz="1800" dirty="0"/>
                        <a:t>1,650,000</a:t>
                      </a:r>
                    </a:p>
                  </a:txBody>
                  <a:tcPr marL="121920" marR="121920" marT="45714" marB="45714"/>
                </a:tc>
                <a:extLst>
                  <a:ext uri="{0D108BD9-81ED-4DB2-BD59-A6C34878D82A}">
                    <a16:rowId xmlns:a16="http://schemas.microsoft.com/office/drawing/2014/main" val="10004"/>
                  </a:ext>
                </a:extLst>
              </a:tr>
              <a:tr h="370795">
                <a:tc>
                  <a:txBody>
                    <a:bodyPr/>
                    <a:lstStyle/>
                    <a:p>
                      <a:r>
                        <a:rPr lang="en-US" sz="1800" dirty="0"/>
                        <a:t>65</a:t>
                      </a:r>
                    </a:p>
                  </a:txBody>
                  <a:tcPr marL="121920" marR="121920" marT="45714" marB="45714"/>
                </a:tc>
                <a:tc>
                  <a:txBody>
                    <a:bodyPr/>
                    <a:lstStyle/>
                    <a:p>
                      <a:r>
                        <a:rPr lang="en-US" sz="1800" dirty="0"/>
                        <a:t>555,000</a:t>
                      </a:r>
                    </a:p>
                  </a:txBody>
                  <a:tcPr marL="121920" marR="121920" marT="45714" marB="45714"/>
                </a:tc>
                <a:tc>
                  <a:txBody>
                    <a:bodyPr/>
                    <a:lstStyle/>
                    <a:p>
                      <a:r>
                        <a:rPr lang="en-US" sz="1800" dirty="0"/>
                        <a:t>2,205,000</a:t>
                      </a:r>
                    </a:p>
                  </a:txBody>
                  <a:tcPr marL="121920" marR="121920" marT="45714" marB="45714"/>
                </a:tc>
                <a:extLst>
                  <a:ext uri="{0D108BD9-81ED-4DB2-BD59-A6C34878D82A}">
                    <a16:rowId xmlns:a16="http://schemas.microsoft.com/office/drawing/2014/main" val="10005"/>
                  </a:ext>
                </a:extLst>
              </a:tr>
              <a:tr h="370795">
                <a:tc>
                  <a:txBody>
                    <a:bodyPr/>
                    <a:lstStyle/>
                    <a:p>
                      <a:r>
                        <a:rPr lang="en-US" sz="1800" dirty="0"/>
                        <a:t>60</a:t>
                      </a:r>
                    </a:p>
                  </a:txBody>
                  <a:tcPr marL="121920" marR="121920" marT="45714" marB="45714"/>
                </a:tc>
                <a:tc>
                  <a:txBody>
                    <a:bodyPr/>
                    <a:lstStyle/>
                    <a:p>
                      <a:r>
                        <a:rPr lang="en-US" sz="1800" dirty="0"/>
                        <a:t>665,000</a:t>
                      </a:r>
                    </a:p>
                  </a:txBody>
                  <a:tcPr marL="121920" marR="121920" marT="45714" marB="45714"/>
                </a:tc>
                <a:tc>
                  <a:txBody>
                    <a:bodyPr/>
                    <a:lstStyle/>
                    <a:p>
                      <a:r>
                        <a:rPr lang="en-US" sz="1800" dirty="0"/>
                        <a:t>2,870,000</a:t>
                      </a:r>
                    </a:p>
                  </a:txBody>
                  <a:tcPr marL="121920" marR="121920" marT="45714" marB="45714"/>
                </a:tc>
                <a:extLst>
                  <a:ext uri="{0D108BD9-81ED-4DB2-BD59-A6C34878D82A}">
                    <a16:rowId xmlns:a16="http://schemas.microsoft.com/office/drawing/2014/main" val="10006"/>
                  </a:ext>
                </a:extLst>
              </a:tr>
            </a:tbl>
          </a:graphicData>
        </a:graphic>
      </p:graphicFrame>
      <p:sp>
        <p:nvSpPr>
          <p:cNvPr id="25637" name="TextBox 4"/>
          <p:cNvSpPr txBox="1">
            <a:spLocks noChangeArrowheads="1"/>
          </p:cNvSpPr>
          <p:nvPr/>
        </p:nvSpPr>
        <p:spPr bwMode="auto">
          <a:xfrm>
            <a:off x="1117600" y="2209807"/>
            <a:ext cx="88392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defTabSz="914400" eaLnBrk="1" fontAlgn="base" hangingPunct="1">
              <a:spcBef>
                <a:spcPct val="0"/>
              </a:spcBef>
              <a:spcAft>
                <a:spcPct val="0"/>
              </a:spcAft>
            </a:pPr>
            <a:r>
              <a:rPr lang="en-US">
                <a:solidFill>
                  <a:srgbClr val="003366"/>
                </a:solidFill>
              </a:rPr>
              <a:t>No of Shares to allot 1,000,000</a:t>
            </a:r>
          </a:p>
          <a:p>
            <a:pPr defTabSz="914400" eaLnBrk="1" fontAlgn="base" hangingPunct="1">
              <a:spcBef>
                <a:spcPct val="0"/>
              </a:spcBef>
              <a:spcAft>
                <a:spcPct val="0"/>
              </a:spcAft>
            </a:pPr>
            <a:r>
              <a:rPr lang="en-US">
                <a:solidFill>
                  <a:srgbClr val="003366"/>
                </a:solidFill>
              </a:rPr>
              <a:t>Price Band :60-85</a:t>
            </a:r>
          </a:p>
        </p:txBody>
      </p:sp>
    </p:spTree>
    <p:extLst>
      <p:ext uri="{BB962C8B-B14F-4D97-AF65-F5344CB8AC3E}">
        <p14:creationId xmlns:p14="http://schemas.microsoft.com/office/powerpoint/2010/main" val="168792953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a:solidFill>
                  <a:srgbClr val="222222"/>
                </a:solidFill>
                <a:latin typeface="Source Sans Pro"/>
              </a:rPr>
              <a:t>The Pricing Meeting</a:t>
            </a:r>
            <a:endParaRPr lang="en-US"/>
          </a:p>
        </p:txBody>
      </p:sp>
      <p:sp>
        <p:nvSpPr>
          <p:cNvPr id="26627" name="Content Placeholder 2"/>
          <p:cNvSpPr>
            <a:spLocks noGrp="1"/>
          </p:cNvSpPr>
          <p:nvPr>
            <p:ph idx="1"/>
          </p:nvPr>
        </p:nvSpPr>
        <p:spPr>
          <a:xfrm>
            <a:off x="1219200" y="2286000"/>
            <a:ext cx="10668000" cy="3733800"/>
          </a:xfrm>
        </p:spPr>
        <p:txBody>
          <a:bodyPr/>
          <a:lstStyle/>
          <a:p>
            <a:r>
              <a:rPr lang="en-US" sz="2400">
                <a:solidFill>
                  <a:srgbClr val="222222"/>
                </a:solidFill>
                <a:latin typeface="Source Sans Pro"/>
              </a:rPr>
              <a:t>Once the roadshow is over and the order book is closed, the management team will meet with bankers and decide on the final price of the deal based on the orders received.</a:t>
            </a:r>
          </a:p>
          <a:p>
            <a:r>
              <a:rPr lang="en-US" sz="2400">
                <a:solidFill>
                  <a:srgbClr val="222222"/>
                </a:solidFill>
                <a:latin typeface="Source Sans Pro"/>
              </a:rPr>
              <a:t>If a deal is over-subscribed, the company will price the company at the high end of the range and will do the opposite for under-subscribed deals</a:t>
            </a:r>
            <a:endParaRPr lang="en-US" sz="2400"/>
          </a:p>
        </p:txBody>
      </p:sp>
    </p:spTree>
    <p:extLst>
      <p:ext uri="{BB962C8B-B14F-4D97-AF65-F5344CB8AC3E}">
        <p14:creationId xmlns:p14="http://schemas.microsoft.com/office/powerpoint/2010/main" val="319481806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r>
              <a:rPr lang="en-US">
                <a:solidFill>
                  <a:srgbClr val="222222"/>
                </a:solidFill>
                <a:latin typeface="Source Sans Pro"/>
              </a:rPr>
              <a:t>Part 7 – Allocation</a:t>
            </a:r>
            <a:endParaRPr lang="en-US"/>
          </a:p>
        </p:txBody>
      </p:sp>
      <p:sp>
        <p:nvSpPr>
          <p:cNvPr id="27651" name="Content Placeholder 2"/>
          <p:cNvSpPr>
            <a:spLocks noGrp="1"/>
          </p:cNvSpPr>
          <p:nvPr>
            <p:ph idx="1"/>
          </p:nvPr>
        </p:nvSpPr>
        <p:spPr/>
        <p:txBody>
          <a:bodyPr/>
          <a:lstStyle/>
          <a:p>
            <a:r>
              <a:rPr lang="en-US">
                <a:latin typeface="Source Sans Pro"/>
              </a:rPr>
              <a:t>Once the deal is priced, the </a:t>
            </a:r>
            <a:r>
              <a:rPr lang="en-US">
                <a:latin typeface="Source Sans Pro"/>
                <a:hlinkClick r:id="rId2"/>
              </a:rPr>
              <a:t>syndicate team of the banks</a:t>
            </a:r>
            <a:r>
              <a:rPr lang="en-US">
                <a:latin typeface="Source Sans Pro"/>
              </a:rPr>
              <a:t> will </a:t>
            </a:r>
            <a:r>
              <a:rPr lang="en-US" b="1">
                <a:latin typeface="Source Sans Pro"/>
              </a:rPr>
              <a:t>allocate</a:t>
            </a:r>
            <a:r>
              <a:rPr lang="en-US">
                <a:latin typeface="Source Sans Pro"/>
              </a:rPr>
              <a:t> shares to investors</a:t>
            </a:r>
            <a:r>
              <a:rPr lang="en-US">
                <a:solidFill>
                  <a:srgbClr val="222222"/>
                </a:solidFill>
                <a:latin typeface="Source Sans Pro"/>
              </a:rPr>
              <a:t>.</a:t>
            </a:r>
            <a:endParaRPr lang="en-US"/>
          </a:p>
        </p:txBody>
      </p:sp>
    </p:spTree>
    <p:extLst>
      <p:ext uri="{BB962C8B-B14F-4D97-AF65-F5344CB8AC3E}">
        <p14:creationId xmlns:p14="http://schemas.microsoft.com/office/powerpoint/2010/main" val="351545542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hangingPunct="1"/>
            <a:r>
              <a:rPr lang="en-US"/>
              <a:t>6. Sell the securities</a:t>
            </a:r>
          </a:p>
        </p:txBody>
      </p:sp>
      <p:sp>
        <p:nvSpPr>
          <p:cNvPr id="28675" name="Rectangle 3"/>
          <p:cNvSpPr>
            <a:spLocks noGrp="1" noChangeArrowheads="1"/>
          </p:cNvSpPr>
          <p:nvPr>
            <p:ph type="body" idx="1"/>
          </p:nvPr>
        </p:nvSpPr>
        <p:spPr/>
        <p:txBody>
          <a:bodyPr/>
          <a:lstStyle/>
          <a:p>
            <a:pPr eaLnBrk="1" hangingPunct="1"/>
            <a:r>
              <a:rPr lang="en-US"/>
              <a:t>A full-fledged selling effort gets under way on the effective date of the registration statement</a:t>
            </a:r>
          </a:p>
          <a:p>
            <a:pPr eaLnBrk="1" hangingPunct="1"/>
            <a:r>
              <a:rPr lang="en-US"/>
              <a:t>A final prospectus must accompany the delivery of securities </a:t>
            </a:r>
          </a:p>
        </p:txBody>
      </p:sp>
    </p:spTree>
    <p:extLst>
      <p:ext uri="{BB962C8B-B14F-4D97-AF65-F5344CB8AC3E}">
        <p14:creationId xmlns:p14="http://schemas.microsoft.com/office/powerpoint/2010/main" val="332242933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7551" y="504825"/>
            <a:ext cx="10756900" cy="535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1333075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8003" y="204795"/>
            <a:ext cx="10909300" cy="5953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6372797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6751" y="142875"/>
            <a:ext cx="10858500" cy="6076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466472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2"/>
          <p:cNvSpPr>
            <a:spLocks noGrp="1"/>
          </p:cNvSpPr>
          <p:nvPr>
            <p:ph type="title"/>
          </p:nvPr>
        </p:nvSpPr>
        <p:spPr/>
        <p:txBody>
          <a:bodyPr/>
          <a:lstStyle/>
          <a:p>
            <a:r>
              <a:rPr lang="en-US">
                <a:solidFill>
                  <a:srgbClr val="222222"/>
                </a:solidFill>
                <a:latin typeface="Source Sans Pro"/>
              </a:rPr>
              <a:t>How Much Do Banks Earn From All This?</a:t>
            </a:r>
            <a:endParaRPr lang="en-US"/>
          </a:p>
        </p:txBody>
      </p:sp>
      <p:sp>
        <p:nvSpPr>
          <p:cNvPr id="32771" name="Content Placeholder 3"/>
          <p:cNvSpPr>
            <a:spLocks noGrp="1"/>
          </p:cNvSpPr>
          <p:nvPr>
            <p:ph idx="1"/>
          </p:nvPr>
        </p:nvSpPr>
        <p:spPr/>
        <p:txBody>
          <a:bodyPr/>
          <a:lstStyle/>
          <a:p>
            <a:r>
              <a:rPr lang="en-US">
                <a:solidFill>
                  <a:srgbClr val="222222"/>
                </a:solidFill>
                <a:latin typeface="Source Sans Pro"/>
              </a:rPr>
              <a:t>IPO fees typically range from </a:t>
            </a:r>
            <a:r>
              <a:rPr lang="en-US" b="1">
                <a:solidFill>
                  <a:srgbClr val="222222"/>
                </a:solidFill>
                <a:latin typeface="Source Sans Pro"/>
              </a:rPr>
              <a:t>3 – 7%</a:t>
            </a:r>
            <a:r>
              <a:rPr lang="en-US">
                <a:solidFill>
                  <a:srgbClr val="222222"/>
                </a:solidFill>
                <a:latin typeface="Source Sans Pro"/>
              </a:rPr>
              <a:t> depending on the size of the company, how well-known it is, and how much extra work and risk banks have to take on to sell it.</a:t>
            </a:r>
          </a:p>
          <a:p>
            <a:r>
              <a:rPr lang="en-US">
                <a:solidFill>
                  <a:srgbClr val="222222"/>
                </a:solidFill>
                <a:latin typeface="Source Sans Pro"/>
              </a:rPr>
              <a:t>For a $100 million offering, banks could potentially make</a:t>
            </a:r>
            <a:r>
              <a:rPr lang="en-US" b="1">
                <a:solidFill>
                  <a:srgbClr val="222222"/>
                </a:solidFill>
                <a:latin typeface="Source Sans Pro"/>
              </a:rPr>
              <a:t>$7 million</a:t>
            </a:r>
            <a:endParaRPr lang="en-US">
              <a:solidFill>
                <a:srgbClr val="222222"/>
              </a:solidFill>
              <a:latin typeface="Source Sans Pro"/>
            </a:endParaRPr>
          </a:p>
          <a:p>
            <a:r>
              <a:rPr lang="en-US">
                <a:solidFill>
                  <a:srgbClr val="222222"/>
                </a:solidFill>
                <a:latin typeface="Source Sans Pro"/>
              </a:rPr>
              <a:t>So Facebook is only paying bankers a </a:t>
            </a:r>
            <a:r>
              <a:rPr lang="en-US" b="1">
                <a:solidFill>
                  <a:srgbClr val="222222"/>
                </a:solidFill>
                <a:latin typeface="Source Sans Pro"/>
              </a:rPr>
              <a:t>1.1% fee</a:t>
            </a:r>
            <a:r>
              <a:rPr lang="en-US">
                <a:solidFill>
                  <a:srgbClr val="222222"/>
                </a:solidFill>
                <a:latin typeface="Source Sans Pro"/>
              </a:rPr>
              <a:t> on its offering, which will still equal</a:t>
            </a:r>
            <a:r>
              <a:rPr lang="en-US" b="1">
                <a:solidFill>
                  <a:srgbClr val="222222"/>
                </a:solidFill>
                <a:latin typeface="Source Sans Pro"/>
              </a:rPr>
              <a:t>$176 million</a:t>
            </a:r>
            <a:r>
              <a:rPr lang="en-US">
                <a:solidFill>
                  <a:srgbClr val="222222"/>
                </a:solidFill>
                <a:latin typeface="Source Sans Pro"/>
              </a:rPr>
              <a:t> when all is said and done.</a:t>
            </a:r>
            <a:endParaRPr lang="en-US"/>
          </a:p>
        </p:txBody>
      </p:sp>
    </p:spTree>
    <p:extLst>
      <p:ext uri="{BB962C8B-B14F-4D97-AF65-F5344CB8AC3E}">
        <p14:creationId xmlns:p14="http://schemas.microsoft.com/office/powerpoint/2010/main" val="215256881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46CFBC-5FCE-46E3-925B-7E0F25A38835}"/>
              </a:ext>
            </a:extLst>
          </p:cNvPr>
          <p:cNvSpPr>
            <a:spLocks noGrp="1"/>
          </p:cNvSpPr>
          <p:nvPr>
            <p:ph type="title"/>
          </p:nvPr>
        </p:nvSpPr>
        <p:spPr/>
        <p:txBody>
          <a:bodyPr/>
          <a:lstStyle/>
          <a:p>
            <a:pPr marL="342900" lvl="0" indent="-342900">
              <a:lnSpc>
                <a:spcPct val="100000"/>
              </a:lnSpc>
              <a:spcBef>
                <a:spcPct val="20000"/>
              </a:spcBef>
            </a:pPr>
            <a:r>
              <a:rPr lang="en-US" sz="2800" cap="all" dirty="0">
                <a:solidFill>
                  <a:srgbClr val="111111"/>
                </a:solidFill>
                <a:latin typeface="Cabin-semi-bold"/>
                <a:ea typeface="+mn-ea"/>
                <a:cs typeface="+mn-cs"/>
              </a:rPr>
              <a:t>KEY TAKEAWAYS</a:t>
            </a:r>
            <a:br>
              <a:rPr lang="en-US" sz="2800" b="0" cap="all" dirty="0">
                <a:solidFill>
                  <a:srgbClr val="111111"/>
                </a:solidFill>
                <a:latin typeface="Cabin-semi-bold"/>
                <a:ea typeface="+mn-ea"/>
                <a:cs typeface="+mn-cs"/>
              </a:rPr>
            </a:br>
            <a:endParaRPr lang="en-IN" dirty="0"/>
          </a:p>
        </p:txBody>
      </p:sp>
      <p:sp>
        <p:nvSpPr>
          <p:cNvPr id="3" name="Content Placeholder 2">
            <a:extLst>
              <a:ext uri="{FF2B5EF4-FFF2-40B4-BE49-F238E27FC236}">
                <a16:creationId xmlns:a16="http://schemas.microsoft.com/office/drawing/2014/main" id="{EF23D1E1-56E3-4B95-85E3-FE3DDD4B826D}"/>
              </a:ext>
            </a:extLst>
          </p:cNvPr>
          <p:cNvSpPr>
            <a:spLocks noGrp="1"/>
          </p:cNvSpPr>
          <p:nvPr>
            <p:ph idx="1"/>
          </p:nvPr>
        </p:nvSpPr>
        <p:spPr/>
        <p:txBody>
          <a:bodyPr/>
          <a:lstStyle/>
          <a:p>
            <a:pPr>
              <a:buFont typeface="Arial" panose="020B0604020202020204" pitchFamily="34" charset="0"/>
              <a:buChar char="•"/>
            </a:pPr>
            <a:r>
              <a:rPr lang="en-US" dirty="0">
                <a:solidFill>
                  <a:srgbClr val="111111"/>
                </a:solidFill>
                <a:latin typeface="SourceSansPro"/>
              </a:rPr>
              <a:t>A business exit strategy is an entrepreneur's strategic plan to sell his or her ownership in a company to investors or another company.</a:t>
            </a:r>
          </a:p>
          <a:p>
            <a:pPr>
              <a:buFont typeface="Arial" panose="020B0604020202020204" pitchFamily="34" charset="0"/>
              <a:buChar char="•"/>
            </a:pPr>
            <a:r>
              <a:rPr lang="en-US" dirty="0">
                <a:solidFill>
                  <a:srgbClr val="111111"/>
                </a:solidFill>
                <a:latin typeface="SourceSansPro"/>
              </a:rPr>
              <a:t>Exit strategies include acquisition, merger, IPO, or shutting down operations.</a:t>
            </a:r>
          </a:p>
          <a:p>
            <a:pPr>
              <a:buFont typeface="Arial" panose="020B0604020202020204" pitchFamily="34" charset="0"/>
              <a:buChar char="•"/>
            </a:pPr>
            <a:r>
              <a:rPr lang="en-US" dirty="0">
                <a:solidFill>
                  <a:srgbClr val="111111"/>
                </a:solidFill>
                <a:latin typeface="SourceSansPro"/>
              </a:rPr>
              <a:t>. An exit strategy gives a business owner a way to reduce or liquidate his stake in a business and, if the business is successful, make a substantial profit.</a:t>
            </a:r>
          </a:p>
          <a:p>
            <a:pPr>
              <a:buFont typeface="Arial" panose="020B0604020202020204" pitchFamily="34" charset="0"/>
              <a:buChar char="•"/>
            </a:pPr>
            <a:r>
              <a:rPr lang="en-US" dirty="0">
                <a:solidFill>
                  <a:srgbClr val="111111"/>
                </a:solidFill>
                <a:latin typeface="SourceSansPro"/>
              </a:rPr>
              <a:t>If the business is not successful, an exit strategy (or "exit plan") enables the entrepreneur to limit losses.</a:t>
            </a:r>
          </a:p>
          <a:p>
            <a:endParaRPr lang="en-IN" dirty="0"/>
          </a:p>
        </p:txBody>
      </p:sp>
    </p:spTree>
    <p:extLst>
      <p:ext uri="{BB962C8B-B14F-4D97-AF65-F5344CB8AC3E}">
        <p14:creationId xmlns:p14="http://schemas.microsoft.com/office/powerpoint/2010/main" val="186320822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a:t>Thank you</a:t>
            </a:r>
          </a:p>
        </p:txBody>
      </p:sp>
      <p:sp>
        <p:nvSpPr>
          <p:cNvPr id="5" name="Subtitle 4"/>
          <p:cNvSpPr>
            <a:spLocks noGrp="1"/>
          </p:cNvSpPr>
          <p:nvPr>
            <p:ph type="subTitle" idx="1"/>
          </p:nvPr>
        </p:nvSpPr>
        <p:spPr/>
        <p:txBody>
          <a:bodyPr/>
          <a:lstStyle/>
          <a:p>
            <a:endParaRPr lang="en-US"/>
          </a:p>
        </p:txBody>
      </p:sp>
    </p:spTree>
    <p:extLst>
      <p:ext uri="{BB962C8B-B14F-4D97-AF65-F5344CB8AC3E}">
        <p14:creationId xmlns:p14="http://schemas.microsoft.com/office/powerpoint/2010/main" val="151132464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apsules">
  <a:themeElements>
    <a:clrScheme name="Capsules 2">
      <a:dk1>
        <a:srgbClr val="003366"/>
      </a:dk1>
      <a:lt1>
        <a:srgbClr val="FFFFFF"/>
      </a:lt1>
      <a:dk2>
        <a:srgbClr val="006666"/>
      </a:dk2>
      <a:lt2>
        <a:srgbClr val="003366"/>
      </a:lt2>
      <a:accent1>
        <a:srgbClr val="99CC99"/>
      </a:accent1>
      <a:accent2>
        <a:srgbClr val="33CCCC"/>
      </a:accent2>
      <a:accent3>
        <a:srgbClr val="FFFFFF"/>
      </a:accent3>
      <a:accent4>
        <a:srgbClr val="002A56"/>
      </a:accent4>
      <a:accent5>
        <a:srgbClr val="CAE2CA"/>
      </a:accent5>
      <a:accent6>
        <a:srgbClr val="2DB9B9"/>
      </a:accent6>
      <a:hlink>
        <a:srgbClr val="666699"/>
      </a:hlink>
      <a:folHlink>
        <a:srgbClr val="CC99FF"/>
      </a:folHlink>
    </a:clrScheme>
    <a:fontScheme name="Capsule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lnDef>
  </a:objectDefaults>
  <a:extraClrSchemeLst>
    <a:extraClrScheme>
      <a:clrScheme name="Capsules 1">
        <a:dk1>
          <a:srgbClr val="000066"/>
        </a:dk1>
        <a:lt1>
          <a:srgbClr val="FFFFEB"/>
        </a:lt1>
        <a:dk2>
          <a:srgbClr val="336699"/>
        </a:dk2>
        <a:lt2>
          <a:srgbClr val="FFFFEB"/>
        </a:lt2>
        <a:accent1>
          <a:srgbClr val="666699"/>
        </a:accent1>
        <a:accent2>
          <a:srgbClr val="99CCFF"/>
        </a:accent2>
        <a:accent3>
          <a:srgbClr val="ADB8CA"/>
        </a:accent3>
        <a:accent4>
          <a:srgbClr val="DADAC9"/>
        </a:accent4>
        <a:accent5>
          <a:srgbClr val="B8B8CA"/>
        </a:accent5>
        <a:accent6>
          <a:srgbClr val="8AB9E7"/>
        </a:accent6>
        <a:hlink>
          <a:srgbClr val="CCCCFF"/>
        </a:hlink>
        <a:folHlink>
          <a:srgbClr val="C68DFF"/>
        </a:folHlink>
      </a:clrScheme>
      <a:clrMap bg1="dk2" tx1="lt1" bg2="dk1" tx2="lt2" accent1="accent1" accent2="accent2" accent3="accent3" accent4="accent4" accent5="accent5" accent6="accent6" hlink="hlink" folHlink="folHlink"/>
    </a:extraClrScheme>
    <a:extraClrScheme>
      <a:clrScheme name="Capsules 2">
        <a:dk1>
          <a:srgbClr val="003366"/>
        </a:dk1>
        <a:lt1>
          <a:srgbClr val="FFFFFF"/>
        </a:lt1>
        <a:dk2>
          <a:srgbClr val="006666"/>
        </a:dk2>
        <a:lt2>
          <a:srgbClr val="003366"/>
        </a:lt2>
        <a:accent1>
          <a:srgbClr val="99CC99"/>
        </a:accent1>
        <a:accent2>
          <a:srgbClr val="33CCCC"/>
        </a:accent2>
        <a:accent3>
          <a:srgbClr val="FFFFFF"/>
        </a:accent3>
        <a:accent4>
          <a:srgbClr val="002A56"/>
        </a:accent4>
        <a:accent5>
          <a:srgbClr val="CAE2CA"/>
        </a:accent5>
        <a:accent6>
          <a:srgbClr val="2DB9B9"/>
        </a:accent6>
        <a:hlink>
          <a:srgbClr val="666699"/>
        </a:hlink>
        <a:folHlink>
          <a:srgbClr val="CC99FF"/>
        </a:folHlink>
      </a:clrScheme>
      <a:clrMap bg1="lt1" tx1="dk1" bg2="lt2" tx2="dk2" accent1="accent1" accent2="accent2" accent3="accent3" accent4="accent4" accent5="accent5" accent6="accent6" hlink="hlink" folHlink="folHlink"/>
    </a:extraClrScheme>
    <a:extraClrScheme>
      <a:clrScheme name="Capsules 3">
        <a:dk1>
          <a:srgbClr val="000000"/>
        </a:dk1>
        <a:lt1>
          <a:srgbClr val="FFFFFF"/>
        </a:lt1>
        <a:dk2>
          <a:srgbClr val="000000"/>
        </a:dk2>
        <a:lt2>
          <a:srgbClr val="5F5F5F"/>
        </a:lt2>
        <a:accent1>
          <a:srgbClr val="C0C0C0"/>
        </a:accent1>
        <a:accent2>
          <a:srgbClr val="808080"/>
        </a:accent2>
        <a:accent3>
          <a:srgbClr val="FFFFFF"/>
        </a:accent3>
        <a:accent4>
          <a:srgbClr val="000000"/>
        </a:accent4>
        <a:accent5>
          <a:srgbClr val="DCDCDC"/>
        </a:accent5>
        <a:accent6>
          <a:srgbClr val="737373"/>
        </a:accent6>
        <a:hlink>
          <a:srgbClr val="5F5F5F"/>
        </a:hlink>
        <a:folHlink>
          <a:srgbClr val="969696"/>
        </a:folHlink>
      </a:clrScheme>
      <a:clrMap bg1="lt1" tx1="dk1" bg2="lt2" tx2="dk2" accent1="accent1" accent2="accent2" accent3="accent3" accent4="accent4" accent5="accent5" accent6="accent6" hlink="hlink" folHlink="folHlink"/>
    </a:extraClrScheme>
    <a:extraClrScheme>
      <a:clrScheme name="Capsules 4">
        <a:dk1>
          <a:srgbClr val="000000"/>
        </a:dk1>
        <a:lt1>
          <a:srgbClr val="FFFFFF"/>
        </a:lt1>
        <a:dk2>
          <a:srgbClr val="9900CC"/>
        </a:dk2>
        <a:lt2>
          <a:srgbClr val="0033CC"/>
        </a:lt2>
        <a:accent1>
          <a:srgbClr val="FFCC66"/>
        </a:accent1>
        <a:accent2>
          <a:srgbClr val="33CC33"/>
        </a:accent2>
        <a:accent3>
          <a:srgbClr val="FFFFFF"/>
        </a:accent3>
        <a:accent4>
          <a:srgbClr val="000000"/>
        </a:accent4>
        <a:accent5>
          <a:srgbClr val="FFE2B8"/>
        </a:accent5>
        <a:accent6>
          <a:srgbClr val="2DB92D"/>
        </a:accent6>
        <a:hlink>
          <a:srgbClr val="9900CC"/>
        </a:hlink>
        <a:folHlink>
          <a:srgbClr val="9900CC"/>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1619</TotalTime>
  <Words>4716</Words>
  <Application>Microsoft Office PowerPoint</Application>
  <PresentationFormat>Widescreen</PresentationFormat>
  <Paragraphs>459</Paragraphs>
  <Slides>65</Slides>
  <Notes>23</Notes>
  <HiddenSlides>0</HiddenSlides>
  <MMClips>0</MMClips>
  <ScaleCrop>false</ScaleCrop>
  <HeadingPairs>
    <vt:vector size="6" baseType="variant">
      <vt:variant>
        <vt:lpstr>Fonts Used</vt:lpstr>
      </vt:variant>
      <vt:variant>
        <vt:i4>20</vt:i4>
      </vt:variant>
      <vt:variant>
        <vt:lpstr>Theme</vt:lpstr>
      </vt:variant>
      <vt:variant>
        <vt:i4>4</vt:i4>
      </vt:variant>
      <vt:variant>
        <vt:lpstr>Slide Titles</vt:lpstr>
      </vt:variant>
      <vt:variant>
        <vt:i4>65</vt:i4>
      </vt:variant>
    </vt:vector>
  </HeadingPairs>
  <TitlesOfParts>
    <vt:vector size="89" baseType="lpstr">
      <vt:lpstr>Arial</vt:lpstr>
      <vt:lpstr>Arial</vt:lpstr>
      <vt:lpstr>Book Antiqua</vt:lpstr>
      <vt:lpstr>Book Antiqua,Bold</vt:lpstr>
      <vt:lpstr>Cabin-semi-bold</vt:lpstr>
      <vt:lpstr>Calibri</vt:lpstr>
      <vt:lpstr>Calibri Light</vt:lpstr>
      <vt:lpstr>Franklin Gothic Book</vt:lpstr>
      <vt:lpstr>Franklin Gothic Medium</vt:lpstr>
      <vt:lpstr>Gotham Narrow SSm 4r</vt:lpstr>
      <vt:lpstr>Gotham Narrow SSm 5r</vt:lpstr>
      <vt:lpstr>Open Sans</vt:lpstr>
      <vt:lpstr>Palatino-Roman</vt:lpstr>
      <vt:lpstr>PT Serif</vt:lpstr>
      <vt:lpstr>Roboto</vt:lpstr>
      <vt:lpstr>Source Sans Pro</vt:lpstr>
      <vt:lpstr>SourceSansPro</vt:lpstr>
      <vt:lpstr>Times New Roman</vt:lpstr>
      <vt:lpstr>Wingdings</vt:lpstr>
      <vt:lpstr>Wingdings 3</vt:lpstr>
      <vt:lpstr>Office Theme</vt:lpstr>
      <vt:lpstr>1_Office Theme</vt:lpstr>
      <vt:lpstr>Capsules</vt:lpstr>
      <vt:lpstr>2_Office Theme</vt:lpstr>
      <vt:lpstr> Business Valuation in PE Settings</vt:lpstr>
      <vt:lpstr>What is valuation? </vt:lpstr>
      <vt:lpstr>Why value your enterprise? </vt:lpstr>
      <vt:lpstr>Valuation Methods</vt:lpstr>
      <vt:lpstr>Comparables</vt:lpstr>
      <vt:lpstr>Steps in performing comparable company analysis</vt:lpstr>
      <vt:lpstr>#1 Find the right comparable companies </vt:lpstr>
      <vt:lpstr>#2 Gather financial information </vt:lpstr>
      <vt:lpstr>#3 Setup the comps table </vt:lpstr>
      <vt:lpstr>#4 Calculate the comparable ratios </vt:lpstr>
      <vt:lpstr>#4 Calculate the comparable ratios </vt:lpstr>
      <vt:lpstr>#5 Use the multiples from the comparable companies to value the company in question </vt:lpstr>
      <vt:lpstr>You Tube Videos</vt:lpstr>
      <vt:lpstr>Comparable-Strengths &amp; Weakness</vt:lpstr>
      <vt:lpstr>Comparable-Strengths &amp; Weakness</vt:lpstr>
      <vt:lpstr>Net Present Value</vt:lpstr>
      <vt:lpstr>Net Present Value</vt:lpstr>
      <vt:lpstr>PowerPoint Presentation</vt:lpstr>
      <vt:lpstr>Net Present Value</vt:lpstr>
      <vt:lpstr>Adjusted Present Value</vt:lpstr>
      <vt:lpstr>Free Cash Flow</vt:lpstr>
      <vt:lpstr>Adjusted Present Value</vt:lpstr>
      <vt:lpstr>Venture Capital Method</vt:lpstr>
      <vt:lpstr>Venture Capital Method</vt:lpstr>
      <vt:lpstr>Recommendation</vt:lpstr>
      <vt:lpstr>PowerPoint Presentation</vt:lpstr>
      <vt:lpstr> Exit strategies for a New Venture</vt:lpstr>
      <vt:lpstr>Why You Need an Exit Strategy? </vt:lpstr>
      <vt:lpstr>The Liquidation</vt:lpstr>
      <vt:lpstr>The Liquidation</vt:lpstr>
      <vt:lpstr>Selling to a Friendly Buyer</vt:lpstr>
      <vt:lpstr>Selling to a Friendly Buyer</vt:lpstr>
      <vt:lpstr>The Acquisition. </vt:lpstr>
      <vt:lpstr>The Acquisition</vt:lpstr>
      <vt:lpstr>Initial Public Offering (IPO)</vt:lpstr>
      <vt:lpstr>Why do companies go public?</vt:lpstr>
      <vt:lpstr>Disadvantages of the IPO</vt:lpstr>
      <vt:lpstr>Outline of the IPO process:</vt:lpstr>
      <vt:lpstr>1. Select an underwriter</vt:lpstr>
      <vt:lpstr>What criteria are important in choosing an investment banker</vt:lpstr>
      <vt:lpstr>Types of underwriting</vt:lpstr>
      <vt:lpstr>Leading IPO Underwriters</vt:lpstr>
      <vt:lpstr>The IPO Process, Part 1 – The Pitch</vt:lpstr>
      <vt:lpstr>Part 2 – The Kick-Off Meeting</vt:lpstr>
      <vt:lpstr>Ongoing Due Diligence</vt:lpstr>
      <vt:lpstr>2. Register IPO with SEBI</vt:lpstr>
      <vt:lpstr>Part 4 – Pre-Selling the Offering</vt:lpstr>
      <vt:lpstr>3. Print prospectus</vt:lpstr>
      <vt:lpstr>4. Present road-show</vt:lpstr>
      <vt:lpstr>Road shows</vt:lpstr>
      <vt:lpstr> Why are roadshows important?</vt:lpstr>
      <vt:lpstr>Who attends roadshows?</vt:lpstr>
      <vt:lpstr>Are there rules governing roadshows?</vt:lpstr>
      <vt:lpstr>5. Price the securities</vt:lpstr>
      <vt:lpstr>Book Building Process</vt:lpstr>
      <vt:lpstr>Book Building Process</vt:lpstr>
      <vt:lpstr>The Pricing Meeting</vt:lpstr>
      <vt:lpstr>Part 7 – Allocation</vt:lpstr>
      <vt:lpstr>6. Sell the securities</vt:lpstr>
      <vt:lpstr>PowerPoint Presentation</vt:lpstr>
      <vt:lpstr>PowerPoint Presentation</vt:lpstr>
      <vt:lpstr>PowerPoint Presentation</vt:lpstr>
      <vt:lpstr>How Much Do Banks Earn From All This?</vt:lpstr>
      <vt:lpstr>KEY TAKEAWAYS </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Aditya Garg</dc:creator>
  <cp:lastModifiedBy>Aditya Kashyap</cp:lastModifiedBy>
  <cp:revision>127</cp:revision>
  <dcterms:created xsi:type="dcterms:W3CDTF">2018-01-21T16:50:20Z</dcterms:created>
  <dcterms:modified xsi:type="dcterms:W3CDTF">2020-07-05T02:34:23Z</dcterms:modified>
</cp:coreProperties>
</file>