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949" r:id="rId1"/>
  </p:sldMasterIdLst>
  <p:notesMasterIdLst>
    <p:notesMasterId r:id="rId8"/>
  </p:notesMasterIdLst>
  <p:handoutMasterIdLst>
    <p:handoutMasterId r:id="rId9"/>
  </p:handoutMasterIdLst>
  <p:sldIdLst>
    <p:sldId id="257" r:id="rId2"/>
    <p:sldId id="425" r:id="rId3"/>
    <p:sldId id="259" r:id="rId4"/>
    <p:sldId id="443" r:id="rId5"/>
    <p:sldId id="432" r:id="rId6"/>
    <p:sldId id="449" r:id="rId7"/>
  </p:sldIdLst>
  <p:sldSz cx="9144000" cy="6858000" type="screen4x3"/>
  <p:notesSz cx="6858000" cy="9144000"/>
  <p:defaultTextStyle>
    <a:defPPr>
      <a:defRPr lang="en-US"/>
    </a:defPPr>
    <a:lvl1pPr marL="0" algn="l" defTabSz="4568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27" algn="l" defTabSz="4568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651" algn="l" defTabSz="4568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479" algn="l" defTabSz="4568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303" algn="l" defTabSz="4568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131" algn="l" defTabSz="4568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0955" algn="l" defTabSz="4568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7782" algn="l" defTabSz="4568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606" algn="l" defTabSz="4568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595959"/>
    <a:srgbClr val="004264"/>
    <a:srgbClr val="004668"/>
    <a:srgbClr val="EFE61E"/>
    <a:srgbClr val="C86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5EA485-9D3F-48A1-A7C6-80B7A3CD9F9C}" v="1914" dt="2021-09-28T14:47:39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85" autoAdjust="0"/>
    <p:restoredTop sz="93725" autoAdjust="0"/>
  </p:normalViewPr>
  <p:slideViewPr>
    <p:cSldViewPr snapToGrid="0" snapToObjects="1">
      <p:cViewPr varScale="1">
        <p:scale>
          <a:sx n="82" d="100"/>
          <a:sy n="82" d="100"/>
        </p:scale>
        <p:origin x="1435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C9470-5748-164B-81D8-F42249190E1F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A4610-95BC-284F-BE00-2B599A48A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9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10346-E64B-B94E-B4E5-AFC6A520BB4A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81517-11CD-1043-936A-823C17956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543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68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827" algn="l" defTabSz="4568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651" algn="l" defTabSz="4568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479" algn="l" defTabSz="4568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303" algn="l" defTabSz="4568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131" algn="l" defTabSz="4568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955" algn="l" defTabSz="4568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782" algn="l" defTabSz="4568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606" algn="l" defTabSz="4568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481517-11CD-1043-936A-823C17956E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65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481517-11CD-1043-936A-823C17956E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77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481517-11CD-1043-936A-823C17956E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42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5036" y="3827536"/>
            <a:ext cx="7893511" cy="93345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036" y="4927581"/>
            <a:ext cx="7893511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5036" y="5765295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39184" y="5761061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© Palmatier, Petersen, and Germann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82574"/>
            <a:ext cx="7556313" cy="803691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31056"/>
            <a:ext cx="8354173" cy="4948558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Palmatier, Petersen, and Germann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8609" y="6423585"/>
            <a:ext cx="55403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06C48AC-5425-9447-80A6-7CD23CC5D02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98474" y="1201093"/>
            <a:ext cx="7569761" cy="0"/>
          </a:xfrm>
          <a:prstGeom prst="line">
            <a:avLst/>
          </a:prstGeom>
          <a:ln>
            <a:solidFill>
              <a:srgbClr val="0042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8162915" y="279953"/>
            <a:ext cx="91440" cy="918519"/>
          </a:xfrm>
          <a:prstGeom prst="rect">
            <a:avLst/>
          </a:prstGeom>
          <a:solidFill>
            <a:srgbClr val="004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 userDrawn="1"/>
        </p:nvSpPr>
        <p:spPr>
          <a:xfrm>
            <a:off x="8075379" y="277332"/>
            <a:ext cx="9144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294" y="314455"/>
            <a:ext cx="422055" cy="39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653" y="279953"/>
            <a:ext cx="450817" cy="439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294" y="761223"/>
            <a:ext cx="422055" cy="42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653" y="754576"/>
            <a:ext cx="462253" cy="42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Palmatier, Petersen, and Germann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98609" y="6423585"/>
            <a:ext cx="554038" cy="365125"/>
          </a:xfrm>
        </p:spPr>
        <p:txBody>
          <a:bodyPr/>
          <a:lstStyle/>
          <a:p>
            <a:fld id="{606C48AC-5425-9447-80A6-7CD23CC5D02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© Palmatier, Petersen, and Germann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606C48AC-5425-9447-80A6-7CD23CC5D02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60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2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2"/>
        </a:buClr>
        <a:buSzPct val="75000"/>
        <a:buFont typeface="Wingdings" charset="2"/>
        <a:buChar char="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pM499XhMJQ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6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Palmatier, Petersen, and Germann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98609" y="6423585"/>
            <a:ext cx="554038" cy="365125"/>
          </a:xfrm>
        </p:spPr>
        <p:txBody>
          <a:bodyPr/>
          <a:lstStyle/>
          <a:p>
            <a:fld id="{606C48AC-5425-9447-80A6-7CD23CC5D020}" type="slidenum">
              <a:rPr lang="en-US" smtClean="0"/>
              <a:t>1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92342" y="2657173"/>
            <a:ext cx="67593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EFE61E"/>
                </a:solidFill>
                <a:latin typeface="+mj-lt"/>
                <a:cs typeface="Avenir Light"/>
              </a:rPr>
              <a:t>Segmentation </a:t>
            </a:r>
          </a:p>
          <a:p>
            <a:pPr algn="ctr"/>
            <a:endParaRPr lang="en-US" sz="4400" b="1" dirty="0">
              <a:solidFill>
                <a:srgbClr val="EFE61E"/>
              </a:solidFill>
              <a:latin typeface="+mj-lt"/>
              <a:cs typeface="Avenir Light"/>
            </a:endParaRPr>
          </a:p>
          <a:p>
            <a:pPr algn="ctr"/>
            <a:r>
              <a:rPr lang="en-US" sz="3200" b="1" dirty="0">
                <a:solidFill>
                  <a:srgbClr val="EFE61E"/>
                </a:solidFill>
                <a:latin typeface="+mj-lt"/>
                <a:cs typeface="Avenir Light"/>
              </a:rPr>
              <a:t>Cluster Analysis </a:t>
            </a:r>
            <a:endParaRPr lang="en-US" sz="3200" dirty="0">
              <a:solidFill>
                <a:schemeClr val="tx2"/>
              </a:solidFill>
              <a:latin typeface="Avenir Light"/>
              <a:cs typeface="Avenir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5C1726-119F-4F27-A8AF-706EF9F8EB87}"/>
              </a:ext>
            </a:extLst>
          </p:cNvPr>
          <p:cNvSpPr txBox="1"/>
          <p:nvPr/>
        </p:nvSpPr>
        <p:spPr>
          <a:xfrm>
            <a:off x="722333" y="517551"/>
            <a:ext cx="74942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  <a:cs typeface="Avenir Light"/>
              </a:rPr>
              <a:t>Marketing Analytics 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+mj-lt"/>
              <a:cs typeface="Avenir Light"/>
            </a:endParaRPr>
          </a:p>
          <a:p>
            <a:pPr algn="ctr"/>
            <a:endParaRPr lang="en-US" sz="2400" b="1" dirty="0">
              <a:solidFill>
                <a:schemeClr val="bg1"/>
              </a:solidFill>
              <a:latin typeface="+mj-lt"/>
              <a:cs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1121013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EAE9807-BA27-4336-A769-D04F026F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algn="just"/>
            <a:r>
              <a:rPr lang="en-US" sz="2100" dirty="0"/>
              <a:t>Describe the objectives of cluster analysis and its importance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Discuss the difference between naïve and analytic cluster analysis approaches.</a:t>
            </a:r>
          </a:p>
          <a:p>
            <a:pPr lvl="0"/>
            <a:r>
              <a:rPr lang="en-US" dirty="0"/>
              <a:t>Understand and describe the difference between agglomerative and divisive clustering.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Understand the concept and know how to calculate EUCLIDEAN DISTANCE.</a:t>
            </a:r>
          </a:p>
          <a:p>
            <a:pPr lvl="0" algn="just"/>
            <a:r>
              <a:rPr lang="en-US" dirty="0">
                <a:highlight>
                  <a:srgbClr val="FFFF00"/>
                </a:highlight>
              </a:rPr>
              <a:t>Explain why the identification of segments in hierarchical cluster analysis should be based on customer attitudes and behaviors (i.e., bases variables) </a:t>
            </a:r>
            <a:r>
              <a:rPr lang="en-US" dirty="0"/>
              <a:t>instead of </a:t>
            </a:r>
            <a:r>
              <a:rPr lang="en-US" b="1" dirty="0">
                <a:solidFill>
                  <a:srgbClr val="FF0000"/>
                </a:solidFill>
              </a:rPr>
              <a:t>demographic and geographic (i.e., descriptor) variables.</a:t>
            </a:r>
          </a:p>
          <a:p>
            <a:pPr lvl="0" algn="just"/>
            <a:r>
              <a:rPr lang="en-US" sz="2400" dirty="0">
                <a:highlight>
                  <a:srgbClr val="FFFF00"/>
                </a:highlight>
              </a:rPr>
              <a:t>CONDUCT A </a:t>
            </a:r>
            <a:r>
              <a:rPr lang="en-US" sz="2400" b="1" dirty="0">
                <a:highlight>
                  <a:srgbClr val="FFFF00"/>
                </a:highlight>
              </a:rPr>
              <a:t>HIERARCHICAL CLUSTER ANALYSIS IN TABLEAU AND R 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</a:rPr>
              <a:t>AND UNDERSTAND HOW TO SELECT NUMBER OF SEGMENTS TO </a:t>
            </a:r>
            <a:r>
              <a:rPr lang="en-US" sz="2400" dirty="0">
                <a:highlight>
                  <a:srgbClr val="FFFF00"/>
                </a:highlight>
              </a:rPr>
              <a:t>RETAIN BASED ON 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</a:rPr>
              <a:t>ELBOW PLOTS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</a:p>
          <a:p>
            <a:pPr lvl="0"/>
            <a:r>
              <a:rPr lang="en-US" dirty="0"/>
              <a:t>Discuss and describe how marketers should select segment(s) to target.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9E64-13D8-6C4C-BC45-CF946C645FF2}" type="slidenum">
              <a:rPr lang="en-US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fld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375667"/>
            <a:ext cx="7556313" cy="1116106"/>
          </a:xfrm>
        </p:spPr>
        <p:txBody>
          <a:bodyPr>
            <a:normAutofit/>
          </a:bodyPr>
          <a:lstStyle/>
          <a:p>
            <a:r>
              <a:rPr lang="en-US" sz="3200" b="1" dirty="0"/>
              <a:t>Objectives of Cluster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Cluster analysis aims to classify objects (for example, customers) into relatively homogenous groups called clusters (also referred to as segments) based upon the characteristics the objects possess. </a:t>
            </a:r>
          </a:p>
          <a:p>
            <a:r>
              <a:rPr lang="en-US" sz="2800" dirty="0"/>
              <a:t>Objects within each cluster should be similar to one another, but different from objects in other clusters. </a:t>
            </a:r>
          </a:p>
          <a:p>
            <a:r>
              <a:rPr lang="en-US" sz="2800" dirty="0"/>
              <a:t>Cluster analysis helps the researcher understand patterns of similarities and differences that exist among objects.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48AC-5425-9447-80A6-7CD23CC5D020}" type="slidenum">
              <a:rPr lang="en-US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3</a:t>
            </a:fld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51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3B410-EAD6-45D1-8459-28C19AFB9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/>
              <a:t>Cluster </a:t>
            </a:r>
            <a:r>
              <a:rPr lang="en-US" sz="2600" b="1" dirty="0"/>
              <a:t>Analysis in Marketing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0F70C-EB4F-4977-8E84-F3642C699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CUSTOMER VALUE CREATION THROUGH  (STP) Creates Value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656E56-F8BB-462C-87DF-8698C6BB5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48AC-5425-9447-80A6-7CD23CC5D02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25E1FED-82E6-4B26-B310-BB4ABF0C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879" y="2019861"/>
            <a:ext cx="7391400" cy="1143000"/>
          </a:xfrm>
          <a:prstGeom prst="rect">
            <a:avLst/>
          </a:prstGeom>
          <a:solidFill>
            <a:srgbClr val="C0C0C0"/>
          </a:solidFill>
          <a:ln w="28575">
            <a:solidFill>
              <a:srgbClr val="1203C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E5F8E1EE-FDA5-41D8-9024-4FCE0610E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879" y="2172261"/>
            <a:ext cx="2257425" cy="838200"/>
          </a:xfrm>
          <a:prstGeom prst="homePlate">
            <a:avLst>
              <a:gd name="adj" fmla="val 67330"/>
            </a:avLst>
          </a:prstGeom>
          <a:solidFill>
            <a:srgbClr val="FFFFFF"/>
          </a:solidFill>
          <a:ln w="28575">
            <a:solidFill>
              <a:srgbClr val="FF0033"/>
            </a:solidFill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Segmentation</a:t>
            </a:r>
            <a:endParaRPr lang="en-US" altLang="en-US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Identify segments</a:t>
            </a:r>
            <a:endParaRPr lang="en-US" altLang="en-US" sz="1300" b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E0A7911C-E1E9-4B5B-977E-ED9083DB7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0279" y="2172261"/>
            <a:ext cx="2286000" cy="838200"/>
          </a:xfrm>
          <a:prstGeom prst="homePlate">
            <a:avLst>
              <a:gd name="adj" fmla="val 68182"/>
            </a:avLst>
          </a:prstGeom>
          <a:solidFill>
            <a:srgbClr val="FFFFFF"/>
          </a:solidFill>
          <a:ln w="28575">
            <a:solidFill>
              <a:srgbClr val="FF0033"/>
            </a:solidFill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Targeting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Select segments</a:t>
            </a:r>
            <a:endParaRPr lang="en-US" altLang="en-US" sz="1300" b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id="{F4536D7A-F1A9-465C-A64D-4BB757C97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8679" y="2172261"/>
            <a:ext cx="2260600" cy="838200"/>
          </a:xfrm>
          <a:prstGeom prst="homePlate">
            <a:avLst>
              <a:gd name="adj" fmla="val 67424"/>
            </a:avLst>
          </a:prstGeom>
          <a:solidFill>
            <a:srgbClr val="FFFFFF"/>
          </a:solidFill>
          <a:ln w="28575">
            <a:solidFill>
              <a:srgbClr val="FF0033"/>
            </a:solidFill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Positioning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2C416D45-6F98-433F-B52A-B6AAF328E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34" y="3515317"/>
            <a:ext cx="4441971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1203C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3518DFD3-8C4C-4EE7-9291-86270AAD5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34" y="4255092"/>
            <a:ext cx="4441971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1203C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AU" altLang="en-US" sz="2000" b="0">
              <a:solidFill>
                <a:schemeClr val="tx1"/>
              </a:solidFill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7AD4DA0A-7DC8-4235-A2B5-840016304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34" y="4991692"/>
            <a:ext cx="4441971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1203C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EBCF51C2-0E49-4012-97BD-C6CA4DF33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5686" y="3518461"/>
            <a:ext cx="3962480" cy="682658"/>
          </a:xfrm>
          <a:prstGeom prst="rect">
            <a:avLst/>
          </a:prstGeom>
          <a:solidFill>
            <a:schemeClr val="bg1"/>
          </a:solidFill>
          <a:ln w="28575">
            <a:solidFill>
              <a:srgbClr val="1203C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C3CDBFB1-0718-4703-B434-2798653A9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5686" y="4486732"/>
            <a:ext cx="3962480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1203C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B60D76E1-33B3-4DD7-AE74-2B84F01D4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5686" y="5197932"/>
            <a:ext cx="3962480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1203C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5A0FFEE1-9BC0-4F0C-B75A-5881CAB75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710" y="3478976"/>
            <a:ext cx="437759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1203C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1400" b="0" dirty="0">
                <a:solidFill>
                  <a:schemeClr val="tx1"/>
                </a:solidFill>
              </a:rPr>
              <a:t>Focused to better meet customers needs and deliver more value to them</a:t>
            </a:r>
          </a:p>
        </p:txBody>
      </p:sp>
      <p:sp>
        <p:nvSpPr>
          <p:cNvPr id="17" name="Text Box 13">
            <a:extLst>
              <a:ext uri="{FF2B5EF4-FFF2-40B4-BE49-F238E27FC236}">
                <a16:creationId xmlns:a16="http://schemas.microsoft.com/office/drawing/2014/main" id="{B308DCE0-53E8-48A0-AEBD-78809A7DA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388" y="4206051"/>
            <a:ext cx="43132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1203C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1400" b="0" dirty="0">
                <a:solidFill>
                  <a:schemeClr val="tx1"/>
                </a:solidFill>
              </a:rPr>
              <a:t>Customers </a:t>
            </a:r>
            <a:r>
              <a:rPr lang="en-US" altLang="en-US" sz="1400" dirty="0"/>
              <a:t>in turn </a:t>
            </a:r>
            <a:r>
              <a:rPr lang="en-US" altLang="en-US" sz="1400" b="0" dirty="0">
                <a:solidFill>
                  <a:schemeClr val="tx1"/>
                </a:solidFill>
              </a:rPr>
              <a:t>develop preferences for brands</a:t>
            </a: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73A14FA4-09F5-43C3-99FA-166CE1278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388" y="4942651"/>
            <a:ext cx="431321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1203C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1400" b="0" dirty="0">
                <a:solidFill>
                  <a:schemeClr val="tx1"/>
                </a:solidFill>
              </a:rPr>
              <a:t>Brand/supplier loyal, repeat purchase, communicate favorable experiences</a:t>
            </a: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7C3EFC65-F717-4087-B876-190C80C47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886" y="3469420"/>
            <a:ext cx="384762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1203C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1400" b="0" dirty="0">
                <a:solidFill>
                  <a:schemeClr val="tx1"/>
                </a:solidFill>
              </a:rPr>
              <a:t>Brand/supplier loyalty leads to increased market share</a:t>
            </a:r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A32EADE5-E9F5-4E02-983B-A56E4F622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886" y="4440866"/>
            <a:ext cx="384762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1203C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1400" dirty="0"/>
              <a:t>M</a:t>
            </a:r>
            <a:r>
              <a:rPr lang="en-US" altLang="en-US" sz="1400" b="0" dirty="0">
                <a:solidFill>
                  <a:schemeClr val="tx1"/>
                </a:solidFill>
              </a:rPr>
              <a:t>arketing resources needed limited</a:t>
            </a:r>
          </a:p>
        </p:txBody>
      </p:sp>
      <p:sp>
        <p:nvSpPr>
          <p:cNvPr id="21" name="Text Box 17">
            <a:extLst>
              <a:ext uri="{FF2B5EF4-FFF2-40B4-BE49-F238E27FC236}">
                <a16:creationId xmlns:a16="http://schemas.microsoft.com/office/drawing/2014/main" id="{E80FE753-EE64-40E5-8DE5-0B6FA51A6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886" y="5301291"/>
            <a:ext cx="384762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1203C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1400" b="0" dirty="0">
                <a:solidFill>
                  <a:schemeClr val="tx1"/>
                </a:solidFill>
              </a:rPr>
              <a:t>Profitability goes up</a:t>
            </a:r>
          </a:p>
        </p:txBody>
      </p:sp>
      <p:sp>
        <p:nvSpPr>
          <p:cNvPr id="22" name="Line 18">
            <a:extLst>
              <a:ext uri="{FF2B5EF4-FFF2-40B4-BE49-F238E27FC236}">
                <a16:creationId xmlns:a16="http://schemas.microsoft.com/office/drawing/2014/main" id="{7E861D3F-2609-45A4-A58F-6AC057EAA5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0806" y="3162861"/>
            <a:ext cx="0" cy="352456"/>
          </a:xfrm>
          <a:prstGeom prst="line">
            <a:avLst/>
          </a:prstGeom>
          <a:noFill/>
          <a:ln w="12700">
            <a:solidFill>
              <a:srgbClr val="1203C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19">
            <a:extLst>
              <a:ext uri="{FF2B5EF4-FFF2-40B4-BE49-F238E27FC236}">
                <a16:creationId xmlns:a16="http://schemas.microsoft.com/office/drawing/2014/main" id="{90F6DC40-3DA5-4A43-96C4-67ECD410DC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0806" y="3972517"/>
            <a:ext cx="0" cy="263526"/>
          </a:xfrm>
          <a:prstGeom prst="line">
            <a:avLst/>
          </a:prstGeom>
          <a:noFill/>
          <a:ln w="12700">
            <a:solidFill>
              <a:srgbClr val="1203C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0">
            <a:extLst>
              <a:ext uri="{FF2B5EF4-FFF2-40B4-BE49-F238E27FC236}">
                <a16:creationId xmlns:a16="http://schemas.microsoft.com/office/drawing/2014/main" id="{9173E141-D0BC-4C0E-A7E8-6F5F590B13E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0806" y="4726549"/>
            <a:ext cx="0" cy="246094"/>
          </a:xfrm>
          <a:prstGeom prst="line">
            <a:avLst/>
          </a:prstGeom>
          <a:noFill/>
          <a:ln w="12700">
            <a:solidFill>
              <a:srgbClr val="1203C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1">
            <a:extLst>
              <a:ext uri="{FF2B5EF4-FFF2-40B4-BE49-F238E27FC236}">
                <a16:creationId xmlns:a16="http://schemas.microsoft.com/office/drawing/2014/main" id="{2B1B417E-0DF1-4177-8F8F-3AC8DA10DD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0806" y="5465871"/>
            <a:ext cx="0" cy="195746"/>
          </a:xfrm>
          <a:prstGeom prst="line">
            <a:avLst/>
          </a:prstGeom>
          <a:noFill/>
          <a:ln w="12700">
            <a:solidFill>
              <a:srgbClr val="1203C2"/>
            </a:solidFill>
            <a:round/>
            <a:headEnd type="none" w="sm" len="sm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2">
            <a:extLst>
              <a:ext uri="{FF2B5EF4-FFF2-40B4-BE49-F238E27FC236}">
                <a16:creationId xmlns:a16="http://schemas.microsoft.com/office/drawing/2014/main" id="{FF8E2F8D-0B83-4C09-9573-3160DBBDD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9624" y="4225280"/>
            <a:ext cx="0" cy="240815"/>
          </a:xfrm>
          <a:prstGeom prst="line">
            <a:avLst/>
          </a:prstGeom>
          <a:noFill/>
          <a:ln w="12700">
            <a:solidFill>
              <a:srgbClr val="1203C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3">
            <a:extLst>
              <a:ext uri="{FF2B5EF4-FFF2-40B4-BE49-F238E27FC236}">
                <a16:creationId xmlns:a16="http://schemas.microsoft.com/office/drawing/2014/main" id="{63DEE140-9785-4DB6-9039-BA0C9084B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9624" y="4943932"/>
            <a:ext cx="0" cy="254000"/>
          </a:xfrm>
          <a:prstGeom prst="line">
            <a:avLst/>
          </a:prstGeom>
          <a:noFill/>
          <a:ln w="12700">
            <a:solidFill>
              <a:srgbClr val="1203C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1">
            <a:extLst>
              <a:ext uri="{FF2B5EF4-FFF2-40B4-BE49-F238E27FC236}">
                <a16:creationId xmlns:a16="http://schemas.microsoft.com/office/drawing/2014/main" id="{DD452248-785E-43F4-8A75-71391DF9DEC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0805" y="5656854"/>
            <a:ext cx="2900363" cy="0"/>
          </a:xfrm>
          <a:prstGeom prst="line">
            <a:avLst/>
          </a:prstGeom>
          <a:noFill/>
          <a:ln w="12700">
            <a:solidFill>
              <a:srgbClr val="1203C2"/>
            </a:solidFill>
            <a:round/>
            <a:headEnd type="none" w="sm" len="sm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1">
            <a:extLst>
              <a:ext uri="{FF2B5EF4-FFF2-40B4-BE49-F238E27FC236}">
                <a16:creationId xmlns:a16="http://schemas.microsoft.com/office/drawing/2014/main" id="{EFBA5360-A69F-4D85-88BE-1B872B9060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1168" y="3312088"/>
            <a:ext cx="0" cy="2346839"/>
          </a:xfrm>
          <a:prstGeom prst="line">
            <a:avLst/>
          </a:prstGeom>
          <a:noFill/>
          <a:ln w="12700">
            <a:solidFill>
              <a:srgbClr val="1203C2"/>
            </a:solidFill>
            <a:round/>
            <a:headEnd type="none" w="sm" len="sm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1">
            <a:extLst>
              <a:ext uri="{FF2B5EF4-FFF2-40B4-BE49-F238E27FC236}">
                <a16:creationId xmlns:a16="http://schemas.microsoft.com/office/drawing/2014/main" id="{96576B69-C041-41BE-8B1E-E91E5738A672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9624" y="3312088"/>
            <a:ext cx="0" cy="195745"/>
          </a:xfrm>
          <a:prstGeom prst="line">
            <a:avLst/>
          </a:prstGeom>
          <a:noFill/>
          <a:ln w="12700">
            <a:solidFill>
              <a:srgbClr val="1203C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1">
            <a:extLst>
              <a:ext uri="{FF2B5EF4-FFF2-40B4-BE49-F238E27FC236}">
                <a16:creationId xmlns:a16="http://schemas.microsoft.com/office/drawing/2014/main" id="{B2E23080-0812-4400-BAF7-D8E80AFD5D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1168" y="3312088"/>
            <a:ext cx="2144341" cy="4932"/>
          </a:xfrm>
          <a:prstGeom prst="line">
            <a:avLst/>
          </a:prstGeom>
          <a:noFill/>
          <a:ln w="12700">
            <a:solidFill>
              <a:srgbClr val="1203C2"/>
            </a:solidFill>
            <a:round/>
            <a:headEnd type="none" w="sm" len="sm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4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375667"/>
            <a:ext cx="7556313" cy="1116106"/>
          </a:xfrm>
        </p:spPr>
        <p:txBody>
          <a:bodyPr>
            <a:normAutofit/>
          </a:bodyPr>
          <a:lstStyle/>
          <a:p>
            <a:r>
              <a:rPr lang="en-US" sz="2400" b="1" dirty="0"/>
              <a:t>Examples of Cluster Analysis for Segmentation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dirty="0"/>
              <a:t>The Campaign for Real Beauty</a:t>
            </a:r>
          </a:p>
          <a:p>
            <a:pPr lvl="1"/>
            <a:endParaRPr lang="en-US" sz="1500" dirty="0"/>
          </a:p>
          <a:p>
            <a:pPr lvl="1"/>
            <a:r>
              <a:rPr lang="en-US" sz="1500" dirty="0"/>
              <a:t>Dove effectively segmented the beauty industry market, targeting “real women” by “providing a refreshingly real alternative for women who recognize that beauty comes in all shapes and sizes.”</a:t>
            </a:r>
          </a:p>
          <a:p>
            <a:pPr lvl="1"/>
            <a:endParaRPr lang="en-US" sz="1500" dirty="0"/>
          </a:p>
          <a:p>
            <a:pPr lvl="1"/>
            <a:r>
              <a:rPr lang="en-US" sz="1500" dirty="0">
                <a:hlinkClick r:id="rId3"/>
              </a:rPr>
              <a:t>https://www.youtube.com/watch?v=wpM499XhMJQ</a:t>
            </a:r>
            <a:endParaRPr lang="en-US" sz="1500" dirty="0"/>
          </a:p>
          <a:p>
            <a:pPr lvl="1"/>
            <a:endParaRPr lang="en-US" sz="1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48AC-5425-9447-80A6-7CD23CC5D020}" type="slidenum">
              <a:rPr lang="en-US" sz="12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5</a:t>
            </a:fld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1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5A949-7659-F192-70B4-08B740E46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Hierarchical clustering Dendrogram (Agglomerative)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5BBA72-AC7B-4BE0-B887-F4946978C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48AC-5425-9447-80A6-7CD23CC5D02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87BE119-D961-2E9A-1C8D-1C7E24313276}"/>
              </a:ext>
            </a:extLst>
          </p:cNvPr>
          <p:cNvSpPr/>
          <p:nvPr/>
        </p:nvSpPr>
        <p:spPr>
          <a:xfrm>
            <a:off x="498474" y="5455422"/>
            <a:ext cx="609600" cy="569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36D05E0-F99C-E64A-4157-E92A030D3CB1}"/>
              </a:ext>
            </a:extLst>
          </p:cNvPr>
          <p:cNvSpPr/>
          <p:nvPr/>
        </p:nvSpPr>
        <p:spPr>
          <a:xfrm>
            <a:off x="1243198" y="5482098"/>
            <a:ext cx="609600" cy="569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D73731-EC7A-388A-B94E-29B2E65BAAAA}"/>
              </a:ext>
            </a:extLst>
          </p:cNvPr>
          <p:cNvSpPr/>
          <p:nvPr/>
        </p:nvSpPr>
        <p:spPr>
          <a:xfrm>
            <a:off x="1939492" y="5482098"/>
            <a:ext cx="609600" cy="569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C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3FB0961-A0AF-3934-7A8E-CC198FA74E05}"/>
              </a:ext>
            </a:extLst>
          </p:cNvPr>
          <p:cNvSpPr/>
          <p:nvPr/>
        </p:nvSpPr>
        <p:spPr>
          <a:xfrm>
            <a:off x="2653553" y="5449668"/>
            <a:ext cx="609600" cy="569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82897D1-78BA-6D0B-FB69-3091DAA96533}"/>
              </a:ext>
            </a:extLst>
          </p:cNvPr>
          <p:cNvSpPr/>
          <p:nvPr/>
        </p:nvSpPr>
        <p:spPr>
          <a:xfrm>
            <a:off x="3395801" y="5433967"/>
            <a:ext cx="609600" cy="569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D200306-E96B-F0C0-BFDD-9EA7DF901145}"/>
              </a:ext>
            </a:extLst>
          </p:cNvPr>
          <p:cNvCxnSpPr/>
          <p:nvPr/>
        </p:nvCxnSpPr>
        <p:spPr>
          <a:xfrm>
            <a:off x="4080555" y="1717964"/>
            <a:ext cx="0" cy="33389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32BC52E-6586-E6A4-A1CF-D3F715129346}"/>
              </a:ext>
            </a:extLst>
          </p:cNvPr>
          <p:cNvCxnSpPr/>
          <p:nvPr/>
        </p:nvCxnSpPr>
        <p:spPr>
          <a:xfrm>
            <a:off x="4101541" y="5056909"/>
            <a:ext cx="48476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5555775A-3F22-A637-7F52-9831FA4803FF}"/>
              </a:ext>
            </a:extLst>
          </p:cNvPr>
          <p:cNvSpPr/>
          <p:nvPr/>
        </p:nvSpPr>
        <p:spPr>
          <a:xfrm>
            <a:off x="4802632" y="4014864"/>
            <a:ext cx="609600" cy="569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ACEB42C-AB7B-BCE8-9B12-E107CE1868EE}"/>
              </a:ext>
            </a:extLst>
          </p:cNvPr>
          <p:cNvSpPr/>
          <p:nvPr/>
        </p:nvSpPr>
        <p:spPr>
          <a:xfrm>
            <a:off x="5437252" y="3834205"/>
            <a:ext cx="609600" cy="569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475FF8F-B144-C5B1-7CF9-354C1E9197D1}"/>
              </a:ext>
            </a:extLst>
          </p:cNvPr>
          <p:cNvSpPr/>
          <p:nvPr/>
        </p:nvSpPr>
        <p:spPr>
          <a:xfrm>
            <a:off x="5530762" y="2042445"/>
            <a:ext cx="609600" cy="569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C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448C6E9-286B-E003-ABDB-B8B8FA5AFB72}"/>
              </a:ext>
            </a:extLst>
          </p:cNvPr>
          <p:cNvSpPr/>
          <p:nvPr/>
        </p:nvSpPr>
        <p:spPr>
          <a:xfrm>
            <a:off x="6233872" y="2128177"/>
            <a:ext cx="609600" cy="569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794BBF7-FC9B-377E-4828-A51DD21BDC2C}"/>
              </a:ext>
            </a:extLst>
          </p:cNvPr>
          <p:cNvSpPr/>
          <p:nvPr/>
        </p:nvSpPr>
        <p:spPr>
          <a:xfrm>
            <a:off x="4454104" y="1797809"/>
            <a:ext cx="609600" cy="569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</a:t>
            </a:r>
          </a:p>
        </p:txBody>
      </p:sp>
      <p:sp>
        <p:nvSpPr>
          <p:cNvPr id="26" name="Circle: Hollow 25">
            <a:extLst>
              <a:ext uri="{FF2B5EF4-FFF2-40B4-BE49-F238E27FC236}">
                <a16:creationId xmlns:a16="http://schemas.microsoft.com/office/drawing/2014/main" id="{27B858F1-F108-8037-172A-624087E741EF}"/>
              </a:ext>
            </a:extLst>
          </p:cNvPr>
          <p:cNvSpPr/>
          <p:nvPr/>
        </p:nvSpPr>
        <p:spPr>
          <a:xfrm>
            <a:off x="4544769" y="3497411"/>
            <a:ext cx="1675804" cy="1467496"/>
          </a:xfrm>
          <a:prstGeom prst="donut">
            <a:avLst>
              <a:gd name="adj" fmla="val 61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7" name="Circle: Hollow 26">
            <a:extLst>
              <a:ext uri="{FF2B5EF4-FFF2-40B4-BE49-F238E27FC236}">
                <a16:creationId xmlns:a16="http://schemas.microsoft.com/office/drawing/2014/main" id="{3D62F98C-8F41-0094-BBCC-7328FC304AB9}"/>
              </a:ext>
            </a:extLst>
          </p:cNvPr>
          <p:cNvSpPr/>
          <p:nvPr/>
        </p:nvSpPr>
        <p:spPr>
          <a:xfrm>
            <a:off x="5395970" y="1717964"/>
            <a:ext cx="1675804" cy="1467496"/>
          </a:xfrm>
          <a:prstGeom prst="donut">
            <a:avLst>
              <a:gd name="adj" fmla="val 61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8" name="Circle: Hollow 27">
            <a:extLst>
              <a:ext uri="{FF2B5EF4-FFF2-40B4-BE49-F238E27FC236}">
                <a16:creationId xmlns:a16="http://schemas.microsoft.com/office/drawing/2014/main" id="{FE98A82E-081F-0068-13FB-3361F32BD24C}"/>
              </a:ext>
            </a:extLst>
          </p:cNvPr>
          <p:cNvSpPr/>
          <p:nvPr/>
        </p:nvSpPr>
        <p:spPr>
          <a:xfrm>
            <a:off x="4184072" y="1612372"/>
            <a:ext cx="1253179" cy="905078"/>
          </a:xfrm>
          <a:prstGeom prst="donut">
            <a:avLst>
              <a:gd name="adj" fmla="val 1226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9" name="Circle: Hollow 28">
            <a:extLst>
              <a:ext uri="{FF2B5EF4-FFF2-40B4-BE49-F238E27FC236}">
                <a16:creationId xmlns:a16="http://schemas.microsoft.com/office/drawing/2014/main" id="{37F967A8-F780-2F65-7849-196353909358}"/>
              </a:ext>
            </a:extLst>
          </p:cNvPr>
          <p:cNvSpPr/>
          <p:nvPr/>
        </p:nvSpPr>
        <p:spPr>
          <a:xfrm>
            <a:off x="4159811" y="1170437"/>
            <a:ext cx="3326600" cy="2036795"/>
          </a:xfrm>
          <a:prstGeom prst="donut">
            <a:avLst>
              <a:gd name="adj" fmla="val 244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0" name="Circle: Hollow 29">
            <a:extLst>
              <a:ext uri="{FF2B5EF4-FFF2-40B4-BE49-F238E27FC236}">
                <a16:creationId xmlns:a16="http://schemas.microsoft.com/office/drawing/2014/main" id="{DE893537-2A1E-46D3-4D2C-2EF345A471AC}"/>
              </a:ext>
            </a:extLst>
          </p:cNvPr>
          <p:cNvSpPr/>
          <p:nvPr/>
        </p:nvSpPr>
        <p:spPr>
          <a:xfrm>
            <a:off x="3837459" y="813101"/>
            <a:ext cx="3996205" cy="4315793"/>
          </a:xfrm>
          <a:prstGeom prst="donut">
            <a:avLst>
              <a:gd name="adj" fmla="val 244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DB5425F-19E4-E1C3-A499-25E477D0AE35}"/>
              </a:ext>
            </a:extLst>
          </p:cNvPr>
          <p:cNvCxnSpPr/>
          <p:nvPr/>
        </p:nvCxnSpPr>
        <p:spPr>
          <a:xfrm>
            <a:off x="678873" y="4807527"/>
            <a:ext cx="8691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C64377C-DBC2-9566-1E00-F6EE056F298A}"/>
              </a:ext>
            </a:extLst>
          </p:cNvPr>
          <p:cNvCxnSpPr/>
          <p:nvPr/>
        </p:nvCxnSpPr>
        <p:spPr>
          <a:xfrm>
            <a:off x="678873" y="4807527"/>
            <a:ext cx="0" cy="6478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D3FB4EA-947C-8083-1790-4C177AED34D1}"/>
              </a:ext>
            </a:extLst>
          </p:cNvPr>
          <p:cNvCxnSpPr>
            <a:endCxn id="7" idx="0"/>
          </p:cNvCxnSpPr>
          <p:nvPr/>
        </p:nvCxnSpPr>
        <p:spPr>
          <a:xfrm>
            <a:off x="1547998" y="4807527"/>
            <a:ext cx="0" cy="6745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D3B0A65-06D9-A47D-6B31-1324F2FCC3B2}"/>
              </a:ext>
            </a:extLst>
          </p:cNvPr>
          <p:cNvCxnSpPr>
            <a:endCxn id="8" idx="0"/>
          </p:cNvCxnSpPr>
          <p:nvPr/>
        </p:nvCxnSpPr>
        <p:spPr>
          <a:xfrm>
            <a:off x="2244292" y="4807527"/>
            <a:ext cx="0" cy="6745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B4837EB-D600-B25E-BBC1-D4082EAA7B36}"/>
              </a:ext>
            </a:extLst>
          </p:cNvPr>
          <p:cNvCxnSpPr/>
          <p:nvPr/>
        </p:nvCxnSpPr>
        <p:spPr>
          <a:xfrm>
            <a:off x="2244292" y="4807527"/>
            <a:ext cx="7140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9009368-8746-088C-8F7E-11D1E4DB3280}"/>
              </a:ext>
            </a:extLst>
          </p:cNvPr>
          <p:cNvCxnSpPr>
            <a:endCxn id="9" idx="0"/>
          </p:cNvCxnSpPr>
          <p:nvPr/>
        </p:nvCxnSpPr>
        <p:spPr>
          <a:xfrm>
            <a:off x="2958353" y="4807527"/>
            <a:ext cx="0" cy="6421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BB33FC0-321F-0975-24DD-B8263D848D04}"/>
              </a:ext>
            </a:extLst>
          </p:cNvPr>
          <p:cNvCxnSpPr>
            <a:stCxn id="10" idx="0"/>
          </p:cNvCxnSpPr>
          <p:nvPr/>
        </p:nvCxnSpPr>
        <p:spPr>
          <a:xfrm flipV="1">
            <a:off x="3700601" y="3881802"/>
            <a:ext cx="0" cy="15521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3C484E0-4046-0967-9189-65DC08B6250D}"/>
              </a:ext>
            </a:extLst>
          </p:cNvPr>
          <p:cNvCxnSpPr/>
          <p:nvPr/>
        </p:nvCxnSpPr>
        <p:spPr>
          <a:xfrm>
            <a:off x="2601322" y="3881802"/>
            <a:ext cx="109927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ADF74E9-BE08-BB32-2505-9C35A48EEAA8}"/>
              </a:ext>
            </a:extLst>
          </p:cNvPr>
          <p:cNvCxnSpPr>
            <a:cxnSpLocks/>
          </p:cNvCxnSpPr>
          <p:nvPr/>
        </p:nvCxnSpPr>
        <p:spPr>
          <a:xfrm>
            <a:off x="2601322" y="3881802"/>
            <a:ext cx="21026" cy="9363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03BA7F4-D351-BAE5-A113-7AA327FD4388}"/>
              </a:ext>
            </a:extLst>
          </p:cNvPr>
          <p:cNvCxnSpPr/>
          <p:nvPr/>
        </p:nvCxnSpPr>
        <p:spPr>
          <a:xfrm flipV="1">
            <a:off x="3150961" y="2380956"/>
            <a:ext cx="0" cy="14532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4963EBC-5CF4-5912-4F42-65BB85F7EDA9}"/>
              </a:ext>
            </a:extLst>
          </p:cNvPr>
          <p:cNvCxnSpPr>
            <a:cxnSpLocks/>
          </p:cNvCxnSpPr>
          <p:nvPr/>
        </p:nvCxnSpPr>
        <p:spPr>
          <a:xfrm>
            <a:off x="1071988" y="2451712"/>
            <a:ext cx="207897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D1D4ADD-009C-59E6-DE29-67AEA4449116}"/>
              </a:ext>
            </a:extLst>
          </p:cNvPr>
          <p:cNvCxnSpPr>
            <a:cxnSpLocks/>
          </p:cNvCxnSpPr>
          <p:nvPr/>
        </p:nvCxnSpPr>
        <p:spPr>
          <a:xfrm>
            <a:off x="1080555" y="2484581"/>
            <a:ext cx="27519" cy="23229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2D99BA2-0D6A-0331-638B-13580370C4BA}"/>
              </a:ext>
            </a:extLst>
          </p:cNvPr>
          <p:cNvCxnSpPr>
            <a:cxnSpLocks/>
          </p:cNvCxnSpPr>
          <p:nvPr/>
        </p:nvCxnSpPr>
        <p:spPr>
          <a:xfrm>
            <a:off x="657103" y="3690959"/>
            <a:ext cx="334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C422254-0774-C07D-D353-9C240957F569}"/>
              </a:ext>
            </a:extLst>
          </p:cNvPr>
          <p:cNvSpPr txBox="1"/>
          <p:nvPr/>
        </p:nvSpPr>
        <p:spPr>
          <a:xfrm>
            <a:off x="3517732" y="2042445"/>
            <a:ext cx="487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  <a:endParaRPr lang="en-IN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A5A6EDC-EE83-D75A-581E-C3819289A0C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24600" y="5446292"/>
            <a:ext cx="879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/>
              <a:t>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873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theme/theme1.xml><?xml version="1.0" encoding="utf-8"?>
<a:theme xmlns:a="http://schemas.openxmlformats.org/drawingml/2006/main" name="Palmatier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Palmatier1</Template>
  <TotalTime>0</TotalTime>
  <Words>356</Words>
  <Application>Microsoft Office PowerPoint</Application>
  <PresentationFormat>On-screen Show (4:3)</PresentationFormat>
  <Paragraphs>60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Light</vt:lpstr>
      <vt:lpstr>Calibri</vt:lpstr>
      <vt:lpstr>Cambria</vt:lpstr>
      <vt:lpstr>Wingdings</vt:lpstr>
      <vt:lpstr>Palmatier1</vt:lpstr>
      <vt:lpstr>PowerPoint Presentation</vt:lpstr>
      <vt:lpstr>Learning Objectives</vt:lpstr>
      <vt:lpstr>Objectives of Cluster Analysis</vt:lpstr>
      <vt:lpstr>Cluster Analysis in Marketing</vt:lpstr>
      <vt:lpstr>Examples of Cluster Analysis for Segmentation</vt:lpstr>
      <vt:lpstr>Hierarchical clustering Dendrogram (Agglomerative)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2021-12-18T14:55:26Z</dcterms:created>
  <dcterms:modified xsi:type="dcterms:W3CDTF">2023-08-01T07:31:00Z</dcterms:modified>
</cp:coreProperties>
</file>