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handoutMasterIdLst>
    <p:handoutMasterId r:id="rId79"/>
  </p:handoutMasterIdLst>
  <p:sldIdLst>
    <p:sldId id="907" r:id="rId2"/>
    <p:sldId id="256" r:id="rId3"/>
    <p:sldId id="476" r:id="rId4"/>
    <p:sldId id="885" r:id="rId5"/>
    <p:sldId id="887" r:id="rId6"/>
    <p:sldId id="886" r:id="rId7"/>
    <p:sldId id="889" r:id="rId8"/>
    <p:sldId id="888" r:id="rId9"/>
    <p:sldId id="571" r:id="rId10"/>
    <p:sldId id="573" r:id="rId11"/>
    <p:sldId id="266" r:id="rId12"/>
    <p:sldId id="258" r:id="rId13"/>
    <p:sldId id="891" r:id="rId14"/>
    <p:sldId id="257" r:id="rId15"/>
    <p:sldId id="892" r:id="rId16"/>
    <p:sldId id="263" r:id="rId17"/>
    <p:sldId id="893" r:id="rId18"/>
    <p:sldId id="265" r:id="rId19"/>
    <p:sldId id="894" r:id="rId20"/>
    <p:sldId id="574" r:id="rId21"/>
    <p:sldId id="264" r:id="rId22"/>
    <p:sldId id="796" r:id="rId23"/>
    <p:sldId id="842" r:id="rId24"/>
    <p:sldId id="843" r:id="rId25"/>
    <p:sldId id="844" r:id="rId26"/>
    <p:sldId id="852" r:id="rId27"/>
    <p:sldId id="858" r:id="rId28"/>
    <p:sldId id="878" r:id="rId29"/>
    <p:sldId id="879" r:id="rId30"/>
    <p:sldId id="859" r:id="rId31"/>
    <p:sldId id="866" r:id="rId32"/>
    <p:sldId id="880" r:id="rId33"/>
    <p:sldId id="895" r:id="rId34"/>
    <p:sldId id="883" r:id="rId35"/>
    <p:sldId id="464" r:id="rId36"/>
    <p:sldId id="505" r:id="rId37"/>
    <p:sldId id="506" r:id="rId38"/>
    <p:sldId id="507" r:id="rId39"/>
    <p:sldId id="466" r:id="rId40"/>
    <p:sldId id="508" r:id="rId41"/>
    <p:sldId id="467" r:id="rId42"/>
    <p:sldId id="468" r:id="rId43"/>
    <p:sldId id="469" r:id="rId44"/>
    <p:sldId id="470" r:id="rId45"/>
    <p:sldId id="473" r:id="rId46"/>
    <p:sldId id="884" r:id="rId47"/>
    <p:sldId id="477" r:id="rId48"/>
    <p:sldId id="478" r:id="rId49"/>
    <p:sldId id="479" r:id="rId50"/>
    <p:sldId id="480" r:id="rId51"/>
    <p:sldId id="481" r:id="rId52"/>
    <p:sldId id="489" r:id="rId53"/>
    <p:sldId id="491" r:id="rId54"/>
    <p:sldId id="493" r:id="rId55"/>
    <p:sldId id="495" r:id="rId56"/>
    <p:sldId id="496" r:id="rId57"/>
    <p:sldId id="497" r:id="rId58"/>
    <p:sldId id="498" r:id="rId59"/>
    <p:sldId id="499" r:id="rId60"/>
    <p:sldId id="500" r:id="rId61"/>
    <p:sldId id="509" r:id="rId62"/>
    <p:sldId id="896" r:id="rId63"/>
    <p:sldId id="908" r:id="rId64"/>
    <p:sldId id="461" r:id="rId65"/>
    <p:sldId id="458" r:id="rId66"/>
    <p:sldId id="448" r:id="rId67"/>
    <p:sldId id="449" r:id="rId68"/>
    <p:sldId id="453" r:id="rId69"/>
    <p:sldId id="260" r:id="rId70"/>
    <p:sldId id="463" r:id="rId71"/>
    <p:sldId id="454" r:id="rId72"/>
    <p:sldId id="452" r:id="rId73"/>
    <p:sldId id="457" r:id="rId74"/>
    <p:sldId id="456" r:id="rId75"/>
    <p:sldId id="901" r:id="rId76"/>
    <p:sldId id="465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/>
        </p14:section>
        <p14:section name="Design, Annotate, Work Together, Tell Me" id="{B9B51309-D148-4332-87C2-07BE32FBCA3B}">
          <p14:sldIdLst>
            <p14:sldId id="907"/>
            <p14:sldId id="256"/>
            <p14:sldId id="476"/>
            <p14:sldId id="885"/>
            <p14:sldId id="887"/>
            <p14:sldId id="886"/>
            <p14:sldId id="889"/>
            <p14:sldId id="888"/>
            <p14:sldId id="571"/>
            <p14:sldId id="573"/>
            <p14:sldId id="266"/>
            <p14:sldId id="258"/>
            <p14:sldId id="891"/>
            <p14:sldId id="257"/>
            <p14:sldId id="892"/>
            <p14:sldId id="263"/>
            <p14:sldId id="893"/>
            <p14:sldId id="265"/>
            <p14:sldId id="894"/>
            <p14:sldId id="574"/>
            <p14:sldId id="264"/>
            <p14:sldId id="796"/>
            <p14:sldId id="842"/>
            <p14:sldId id="843"/>
            <p14:sldId id="844"/>
            <p14:sldId id="852"/>
            <p14:sldId id="858"/>
            <p14:sldId id="878"/>
            <p14:sldId id="879"/>
            <p14:sldId id="859"/>
            <p14:sldId id="866"/>
            <p14:sldId id="880"/>
            <p14:sldId id="895"/>
          </p14:sldIdLst>
        </p14:section>
        <p14:section name="Welcome" id="{AD566FBC-3CE7-4B6D-9556-5FDA2DE87B8B}">
          <p14:sldIdLst>
            <p14:sldId id="883"/>
          </p14:sldIdLst>
        </p14:section>
        <p14:section name="Design, Annotate, Work Together, Tell Me" id="{4402C523-C2D3-4BE2-9187-D99DA6A377C7}">
          <p14:sldIdLst>
            <p14:sldId id="464"/>
            <p14:sldId id="505"/>
            <p14:sldId id="506"/>
            <p14:sldId id="507"/>
            <p14:sldId id="466"/>
            <p14:sldId id="508"/>
            <p14:sldId id="467"/>
            <p14:sldId id="468"/>
            <p14:sldId id="469"/>
            <p14:sldId id="470"/>
            <p14:sldId id="473"/>
            <p14:sldId id="884"/>
            <p14:sldId id="477"/>
            <p14:sldId id="478"/>
            <p14:sldId id="479"/>
            <p14:sldId id="480"/>
            <p14:sldId id="481"/>
            <p14:sldId id="489"/>
            <p14:sldId id="491"/>
            <p14:sldId id="493"/>
            <p14:sldId id="495"/>
            <p14:sldId id="496"/>
            <p14:sldId id="497"/>
            <p14:sldId id="498"/>
            <p14:sldId id="499"/>
            <p14:sldId id="500"/>
            <p14:sldId id="509"/>
            <p14:sldId id="896"/>
            <p14:sldId id="908"/>
          </p14:sldIdLst>
        </p14:section>
        <p14:section name="Design, Annotate, Work Together, Tell Me" id="{435A1298-3053-4DFD-BC39-D53FFC2298AE}">
          <p14:sldIdLst>
            <p14:sldId id="461"/>
            <p14:sldId id="458"/>
            <p14:sldId id="448"/>
            <p14:sldId id="449"/>
            <p14:sldId id="453"/>
            <p14:sldId id="260"/>
            <p14:sldId id="463"/>
            <p14:sldId id="454"/>
            <p14:sldId id="452"/>
            <p14:sldId id="457"/>
            <p14:sldId id="456"/>
            <p14:sldId id="901"/>
            <p14:sldId id="4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pos="40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86144" autoAdjust="0"/>
  </p:normalViewPr>
  <p:slideViewPr>
    <p:cSldViewPr snapToGrid="0">
      <p:cViewPr varScale="1">
        <p:scale>
          <a:sx n="71" d="100"/>
          <a:sy n="71" d="100"/>
        </p:scale>
        <p:origin x="1162" y="53"/>
      </p:cViewPr>
      <p:guideLst>
        <p:guide orient="horz" pos="2184"/>
        <p:guide pos="3840"/>
        <p:guide pos="3940"/>
        <p:guide pos="4040"/>
      </p:guideLst>
    </p:cSldViewPr>
  </p:slideViewPr>
  <p:outlineViewPr>
    <p:cViewPr>
      <p:scale>
        <a:sx n="33" d="100"/>
        <a:sy n="33" d="100"/>
      </p:scale>
      <p:origin x="0" y="-47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78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8A71DE-D16D-4E93-AE50-8C2B60FDAA5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B848EE-DD05-40F9-B061-E5ACDDFDAF3F}">
      <dgm:prSet phldrT="[Text]"/>
      <dgm:spPr/>
      <dgm:t>
        <a:bodyPr/>
        <a:lstStyle/>
        <a:p>
          <a:r>
            <a:rPr lang="en-US" dirty="0"/>
            <a:t>Flexibility</a:t>
          </a:r>
        </a:p>
      </dgm:t>
    </dgm:pt>
    <dgm:pt modelId="{0F2088D4-5193-4D3E-8B76-16D8ECC477BF}" type="parTrans" cxnId="{CFC81BB8-F9A1-4530-A5FA-57DF6947AC19}">
      <dgm:prSet/>
      <dgm:spPr/>
      <dgm:t>
        <a:bodyPr/>
        <a:lstStyle/>
        <a:p>
          <a:endParaRPr lang="en-US"/>
        </a:p>
      </dgm:t>
    </dgm:pt>
    <dgm:pt modelId="{AEC78C89-00B5-44F6-8C99-924B1B367E90}" type="sibTrans" cxnId="{CFC81BB8-F9A1-4530-A5FA-57DF6947AC19}">
      <dgm:prSet/>
      <dgm:spPr/>
      <dgm:t>
        <a:bodyPr/>
        <a:lstStyle/>
        <a:p>
          <a:endParaRPr lang="en-US"/>
        </a:p>
      </dgm:t>
    </dgm:pt>
    <dgm:pt modelId="{1D2BF292-A7AA-4859-A4A4-6A649795C8CF}">
      <dgm:prSet phldrT="[Text]"/>
      <dgm:spPr/>
      <dgm:t>
        <a:bodyPr/>
        <a:lstStyle/>
        <a:p>
          <a:r>
            <a:rPr lang="en-US" dirty="0"/>
            <a:t>Subscription model – no late fees!</a:t>
          </a:r>
        </a:p>
      </dgm:t>
    </dgm:pt>
    <dgm:pt modelId="{3A58FAA8-4BD1-46FE-B04B-FFD92A518D10}" type="parTrans" cxnId="{608ED929-CF33-4A10-A14D-29E0409F8606}">
      <dgm:prSet/>
      <dgm:spPr/>
      <dgm:t>
        <a:bodyPr/>
        <a:lstStyle/>
        <a:p>
          <a:endParaRPr lang="en-US"/>
        </a:p>
      </dgm:t>
    </dgm:pt>
    <dgm:pt modelId="{D9688858-6ABA-4E43-ABA2-40E7489BDD22}" type="sibTrans" cxnId="{608ED929-CF33-4A10-A14D-29E0409F8606}">
      <dgm:prSet/>
      <dgm:spPr/>
      <dgm:t>
        <a:bodyPr/>
        <a:lstStyle/>
        <a:p>
          <a:endParaRPr lang="en-US"/>
        </a:p>
      </dgm:t>
    </dgm:pt>
    <dgm:pt modelId="{FB972744-20BC-4708-872B-AE2B24B4915B}">
      <dgm:prSet phldrT="[Text]"/>
      <dgm:spPr/>
      <dgm:t>
        <a:bodyPr/>
        <a:lstStyle/>
        <a:p>
          <a:r>
            <a:rPr lang="en-US" dirty="0"/>
            <a:t>Customers could rent and watch movies on their own schedules</a:t>
          </a:r>
        </a:p>
      </dgm:t>
    </dgm:pt>
    <dgm:pt modelId="{B782BAB4-0D74-408C-B650-6D30ADDB20E4}" type="parTrans" cxnId="{49C1C3AE-DF93-4588-A661-7B7B7B1B2786}">
      <dgm:prSet/>
      <dgm:spPr/>
      <dgm:t>
        <a:bodyPr/>
        <a:lstStyle/>
        <a:p>
          <a:endParaRPr lang="en-US"/>
        </a:p>
      </dgm:t>
    </dgm:pt>
    <dgm:pt modelId="{2A891EEF-02CD-4BD0-A81A-41D86A7C8C4B}" type="sibTrans" cxnId="{49C1C3AE-DF93-4588-A661-7B7B7B1B2786}">
      <dgm:prSet/>
      <dgm:spPr/>
      <dgm:t>
        <a:bodyPr/>
        <a:lstStyle/>
        <a:p>
          <a:endParaRPr lang="en-US"/>
        </a:p>
      </dgm:t>
    </dgm:pt>
    <dgm:pt modelId="{AB7AA6DF-2548-4D6B-9ADA-7CA4B5161F5D}">
      <dgm:prSet phldrT="[Text]"/>
      <dgm:spPr/>
      <dgm:t>
        <a:bodyPr/>
        <a:lstStyle/>
        <a:p>
          <a:r>
            <a:rPr lang="en-US" dirty="0"/>
            <a:t>Selection / Logistics</a:t>
          </a:r>
        </a:p>
      </dgm:t>
    </dgm:pt>
    <dgm:pt modelId="{24AC3F02-FDAC-4917-986C-BA20F087C8EC}" type="parTrans" cxnId="{579305D4-1EC1-4FAF-A480-5E43A946CFB4}">
      <dgm:prSet/>
      <dgm:spPr/>
      <dgm:t>
        <a:bodyPr/>
        <a:lstStyle/>
        <a:p>
          <a:endParaRPr lang="en-US"/>
        </a:p>
      </dgm:t>
    </dgm:pt>
    <dgm:pt modelId="{ED898C48-1187-40A3-94CA-1CC8C67C2CD9}" type="sibTrans" cxnId="{579305D4-1EC1-4FAF-A480-5E43A946CFB4}">
      <dgm:prSet/>
      <dgm:spPr/>
      <dgm:t>
        <a:bodyPr/>
        <a:lstStyle/>
        <a:p>
          <a:endParaRPr lang="en-US"/>
        </a:p>
      </dgm:t>
    </dgm:pt>
    <dgm:pt modelId="{5CC46B62-468A-42A4-AE0A-5A8ED71ED7A1}">
      <dgm:prSet phldrT="[Text]"/>
      <dgm:spPr/>
      <dgm:t>
        <a:bodyPr/>
        <a:lstStyle/>
        <a:p>
          <a:r>
            <a:rPr lang="en-US" dirty="0"/>
            <a:t>No physical stores allowed deep selection in a wide variety of genres</a:t>
          </a:r>
        </a:p>
      </dgm:t>
    </dgm:pt>
    <dgm:pt modelId="{5D59C725-9FF7-4E74-8E0B-3B91FFF13F96}" type="parTrans" cxnId="{4536B99B-F1FD-404C-ABDC-9C22F96AB659}">
      <dgm:prSet/>
      <dgm:spPr/>
      <dgm:t>
        <a:bodyPr/>
        <a:lstStyle/>
        <a:p>
          <a:endParaRPr lang="en-US"/>
        </a:p>
      </dgm:t>
    </dgm:pt>
    <dgm:pt modelId="{0082436A-685A-4098-8285-CA0ECF0425D9}" type="sibTrans" cxnId="{4536B99B-F1FD-404C-ABDC-9C22F96AB659}">
      <dgm:prSet/>
      <dgm:spPr/>
      <dgm:t>
        <a:bodyPr/>
        <a:lstStyle/>
        <a:p>
          <a:endParaRPr lang="en-US"/>
        </a:p>
      </dgm:t>
    </dgm:pt>
    <dgm:pt modelId="{64D22A03-9BA4-4F99-907B-2CA2FD14D633}">
      <dgm:prSet phldrT="[Text]"/>
      <dgm:spPr/>
      <dgm:t>
        <a:bodyPr/>
        <a:lstStyle/>
        <a:p>
          <a:r>
            <a:rPr lang="en-US" dirty="0"/>
            <a:t>Focus on logistics allowed Netflix to not only have a broad selection across genres and deep selection among popular movies, but also to efficiently get films to customers</a:t>
          </a:r>
        </a:p>
      </dgm:t>
    </dgm:pt>
    <dgm:pt modelId="{7DBFCFF3-AE8E-4504-9084-17813A536640}" type="parTrans" cxnId="{6F90CE41-A70F-4BF5-B9AF-9EC11F4854BE}">
      <dgm:prSet/>
      <dgm:spPr/>
      <dgm:t>
        <a:bodyPr/>
        <a:lstStyle/>
        <a:p>
          <a:endParaRPr lang="en-US"/>
        </a:p>
      </dgm:t>
    </dgm:pt>
    <dgm:pt modelId="{9E49CAD8-20D6-44E4-9279-A2F7276273FE}" type="sibTrans" cxnId="{6F90CE41-A70F-4BF5-B9AF-9EC11F4854BE}">
      <dgm:prSet/>
      <dgm:spPr/>
      <dgm:t>
        <a:bodyPr/>
        <a:lstStyle/>
        <a:p>
          <a:endParaRPr lang="en-US"/>
        </a:p>
      </dgm:t>
    </dgm:pt>
    <dgm:pt modelId="{2D5E9242-E751-4D59-8CB8-909F4ACAC2C7}">
      <dgm:prSet/>
      <dgm:spPr/>
      <dgm:t>
        <a:bodyPr/>
        <a:lstStyle/>
        <a:p>
          <a:r>
            <a:rPr lang="en-US" dirty="0"/>
            <a:t>Customer Insights</a:t>
          </a:r>
        </a:p>
      </dgm:t>
    </dgm:pt>
    <dgm:pt modelId="{C6973511-C2B2-41A7-942E-558309E5A373}" type="parTrans" cxnId="{C3C85170-1D53-48EC-871E-6978026FFA35}">
      <dgm:prSet/>
      <dgm:spPr/>
      <dgm:t>
        <a:bodyPr/>
        <a:lstStyle/>
        <a:p>
          <a:endParaRPr lang="en-US"/>
        </a:p>
      </dgm:t>
    </dgm:pt>
    <dgm:pt modelId="{188510D4-0341-417A-8298-6FAB7EEE3F88}" type="sibTrans" cxnId="{C3C85170-1D53-48EC-871E-6978026FFA35}">
      <dgm:prSet/>
      <dgm:spPr/>
      <dgm:t>
        <a:bodyPr/>
        <a:lstStyle/>
        <a:p>
          <a:endParaRPr lang="en-US"/>
        </a:p>
      </dgm:t>
    </dgm:pt>
    <dgm:pt modelId="{D1A89945-5AA3-4C02-B0F0-63CA39E87367}">
      <dgm:prSet phldrT="[Text]"/>
      <dgm:spPr/>
      <dgm:t>
        <a:bodyPr/>
        <a:lstStyle/>
        <a:p>
          <a:r>
            <a:rPr lang="en-US" dirty="0"/>
            <a:t>Queuing system on Web site allowed customers to have a constant flow of movies </a:t>
          </a:r>
        </a:p>
      </dgm:t>
    </dgm:pt>
    <dgm:pt modelId="{FC9066C9-FFBA-4EAD-A8D0-B6148BC35A76}">
      <dgm:prSet phldrT="[Text]"/>
      <dgm:spPr/>
      <dgm:t>
        <a:bodyPr/>
        <a:lstStyle/>
        <a:p>
          <a:r>
            <a:rPr lang="en-US" dirty="0"/>
            <a:t>Mail delivery obviated the need to drive to bricks-and-mortar stores</a:t>
          </a:r>
        </a:p>
      </dgm:t>
    </dgm:pt>
    <dgm:pt modelId="{41FFD728-1685-4016-BEE2-A06B6BEFA43B}">
      <dgm:prSet phldrT="[Text]"/>
      <dgm:spPr/>
      <dgm:t>
        <a:bodyPr/>
        <a:lstStyle/>
        <a:p>
          <a:r>
            <a:rPr lang="en-US" dirty="0"/>
            <a:t>Convenience</a:t>
          </a:r>
        </a:p>
      </dgm:t>
    </dgm:pt>
    <dgm:pt modelId="{81D177D6-6159-42E4-A816-D151F2B8B679}" type="sibTrans" cxnId="{4395ADB7-C49B-4070-97BD-B560FBFABB20}">
      <dgm:prSet/>
      <dgm:spPr/>
      <dgm:t>
        <a:bodyPr/>
        <a:lstStyle/>
        <a:p>
          <a:endParaRPr lang="en-US"/>
        </a:p>
      </dgm:t>
    </dgm:pt>
    <dgm:pt modelId="{0EF6D536-6355-4D48-8415-F9C225D7BCBA}" type="parTrans" cxnId="{4395ADB7-C49B-4070-97BD-B560FBFABB20}">
      <dgm:prSet/>
      <dgm:spPr/>
      <dgm:t>
        <a:bodyPr/>
        <a:lstStyle/>
        <a:p>
          <a:endParaRPr lang="en-US"/>
        </a:p>
      </dgm:t>
    </dgm:pt>
    <dgm:pt modelId="{B2CBEB73-1D1E-4910-A844-3B0316EF639E}" type="sibTrans" cxnId="{464152FD-55EA-448B-8C95-E90F0886FB2A}">
      <dgm:prSet/>
      <dgm:spPr/>
      <dgm:t>
        <a:bodyPr/>
        <a:lstStyle/>
        <a:p>
          <a:endParaRPr lang="en-US"/>
        </a:p>
      </dgm:t>
    </dgm:pt>
    <dgm:pt modelId="{B2E24BB4-AD54-4DED-A157-CEF59A1C0B81}" type="parTrans" cxnId="{464152FD-55EA-448B-8C95-E90F0886FB2A}">
      <dgm:prSet/>
      <dgm:spPr/>
      <dgm:t>
        <a:bodyPr/>
        <a:lstStyle/>
        <a:p>
          <a:endParaRPr lang="en-US"/>
        </a:p>
      </dgm:t>
    </dgm:pt>
    <dgm:pt modelId="{E85D127F-41C4-4164-81C1-58D7AD61D3C9}" type="sibTrans" cxnId="{2568A1BF-3D3B-4ACC-86F0-4728EFFD6FB2}">
      <dgm:prSet/>
      <dgm:spPr/>
      <dgm:t>
        <a:bodyPr/>
        <a:lstStyle/>
        <a:p>
          <a:endParaRPr lang="en-US"/>
        </a:p>
      </dgm:t>
    </dgm:pt>
    <dgm:pt modelId="{B904DD71-9B83-47BB-A675-DCAB08D4B8B1}" type="parTrans" cxnId="{2568A1BF-3D3B-4ACC-86F0-4728EFFD6FB2}">
      <dgm:prSet/>
      <dgm:spPr/>
      <dgm:t>
        <a:bodyPr/>
        <a:lstStyle/>
        <a:p>
          <a:endParaRPr lang="en-US"/>
        </a:p>
      </dgm:t>
    </dgm:pt>
    <dgm:pt modelId="{26E309B5-35C3-450E-87CB-476E50409DF2}">
      <dgm:prSet/>
      <dgm:spPr/>
      <dgm:t>
        <a:bodyPr/>
        <a:lstStyle/>
        <a:p>
          <a:r>
            <a:rPr lang="en-US" dirty="0" err="1"/>
            <a:t>Cinematch</a:t>
          </a:r>
          <a:r>
            <a:rPr lang="en-US" dirty="0"/>
            <a:t> collaborative filtering algorithms aided the discovery process – better customer experience</a:t>
          </a:r>
        </a:p>
      </dgm:t>
    </dgm:pt>
    <dgm:pt modelId="{3A7EE08A-A279-4157-AB88-8B5541FFAD8D}" type="parTrans" cxnId="{78F55C1B-246E-4A6E-820A-3FFB82821C95}">
      <dgm:prSet/>
      <dgm:spPr/>
      <dgm:t>
        <a:bodyPr/>
        <a:lstStyle/>
        <a:p>
          <a:endParaRPr lang="en-US"/>
        </a:p>
      </dgm:t>
    </dgm:pt>
    <dgm:pt modelId="{03D2C21B-00A5-4919-9AAF-D9FB04CD76BA}" type="sibTrans" cxnId="{78F55C1B-246E-4A6E-820A-3FFB82821C95}">
      <dgm:prSet/>
      <dgm:spPr/>
      <dgm:t>
        <a:bodyPr/>
        <a:lstStyle/>
        <a:p>
          <a:endParaRPr lang="en-US"/>
        </a:p>
      </dgm:t>
    </dgm:pt>
    <dgm:pt modelId="{8C4C32C3-D699-4CFE-BC07-71093A035660}">
      <dgm:prSet/>
      <dgm:spPr/>
      <dgm:t>
        <a:bodyPr/>
        <a:lstStyle/>
        <a:p>
          <a:r>
            <a:rPr lang="en-US" dirty="0"/>
            <a:t>Recommendation system and analytics allowed deeper understanding of customer trends, which let Netflix adapt better and more quickly</a:t>
          </a:r>
        </a:p>
      </dgm:t>
    </dgm:pt>
    <dgm:pt modelId="{C94BBB23-09E7-4362-A59A-D86AC3C8996C}" type="parTrans" cxnId="{A1B00A2B-1CD2-4A9B-8BCF-C5623649F60C}">
      <dgm:prSet/>
      <dgm:spPr/>
      <dgm:t>
        <a:bodyPr/>
        <a:lstStyle/>
        <a:p>
          <a:endParaRPr lang="en-US"/>
        </a:p>
      </dgm:t>
    </dgm:pt>
    <dgm:pt modelId="{B7860B8F-7443-4D67-9F36-9C5C5319BC6C}" type="sibTrans" cxnId="{A1B00A2B-1CD2-4A9B-8BCF-C5623649F60C}">
      <dgm:prSet/>
      <dgm:spPr/>
      <dgm:t>
        <a:bodyPr/>
        <a:lstStyle/>
        <a:p>
          <a:endParaRPr lang="en-US"/>
        </a:p>
      </dgm:t>
    </dgm:pt>
    <dgm:pt modelId="{8386FE11-E8C5-48AE-B424-5172DF5D654E}" type="pres">
      <dgm:prSet presAssocID="{4A8A71DE-D16D-4E93-AE50-8C2B60FDAA59}" presName="Name0" presStyleCnt="0">
        <dgm:presLayoutVars>
          <dgm:dir/>
          <dgm:animLvl val="lvl"/>
          <dgm:resizeHandles val="exact"/>
        </dgm:presLayoutVars>
      </dgm:prSet>
      <dgm:spPr/>
    </dgm:pt>
    <dgm:pt modelId="{4C9EC2DE-B5C1-4B6F-A1AC-B72DE6CEE667}" type="pres">
      <dgm:prSet presAssocID="{D9B848EE-DD05-40F9-B061-E5ACDDFDAF3F}" presName="composite" presStyleCnt="0"/>
      <dgm:spPr/>
    </dgm:pt>
    <dgm:pt modelId="{A4A3A132-5123-4204-94BB-4C07034B7568}" type="pres">
      <dgm:prSet presAssocID="{D9B848EE-DD05-40F9-B061-E5ACDDFDAF3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2D9DCD7B-12D9-49AD-8774-B02E16955A1A}" type="pres">
      <dgm:prSet presAssocID="{D9B848EE-DD05-40F9-B061-E5ACDDFDAF3F}" presName="desTx" presStyleLbl="alignAccFollowNode1" presStyleIdx="0" presStyleCnt="4">
        <dgm:presLayoutVars>
          <dgm:bulletEnabled val="1"/>
        </dgm:presLayoutVars>
      </dgm:prSet>
      <dgm:spPr/>
    </dgm:pt>
    <dgm:pt modelId="{AE2A2D20-5095-4409-B062-D07BAA1EEB2A}" type="pres">
      <dgm:prSet presAssocID="{AEC78C89-00B5-44F6-8C99-924B1B367E90}" presName="space" presStyleCnt="0"/>
      <dgm:spPr/>
    </dgm:pt>
    <dgm:pt modelId="{31868AE8-17FB-4C06-B849-D867D4B08226}" type="pres">
      <dgm:prSet presAssocID="{AB7AA6DF-2548-4D6B-9ADA-7CA4B5161F5D}" presName="composite" presStyleCnt="0"/>
      <dgm:spPr/>
    </dgm:pt>
    <dgm:pt modelId="{D94D669A-8148-487F-81C4-15553DD6BCDA}" type="pres">
      <dgm:prSet presAssocID="{AB7AA6DF-2548-4D6B-9ADA-7CA4B5161F5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94B62B44-AD37-4F0C-93CF-CEB213C1D5DA}" type="pres">
      <dgm:prSet presAssocID="{AB7AA6DF-2548-4D6B-9ADA-7CA4B5161F5D}" presName="desTx" presStyleLbl="alignAccFollowNode1" presStyleIdx="1" presStyleCnt="4">
        <dgm:presLayoutVars>
          <dgm:bulletEnabled val="1"/>
        </dgm:presLayoutVars>
      </dgm:prSet>
      <dgm:spPr/>
    </dgm:pt>
    <dgm:pt modelId="{E3A9A388-5F1D-4F97-8ADF-3E73ADB72DB3}" type="pres">
      <dgm:prSet presAssocID="{ED898C48-1187-40A3-94CA-1CC8C67C2CD9}" presName="space" presStyleCnt="0"/>
      <dgm:spPr/>
    </dgm:pt>
    <dgm:pt modelId="{04B97FD2-CCC4-40D4-8A04-06A98FD3DBD1}" type="pres">
      <dgm:prSet presAssocID="{41FFD728-1685-4016-BEE2-A06B6BEFA43B}" presName="composite" presStyleCnt="0"/>
      <dgm:spPr/>
    </dgm:pt>
    <dgm:pt modelId="{A354ED47-4393-458F-8173-FCBB5DC4F0EA}" type="pres">
      <dgm:prSet presAssocID="{41FFD728-1685-4016-BEE2-A06B6BEFA43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65778D3F-5AC6-41CB-9B92-08021ECEC65D}" type="pres">
      <dgm:prSet presAssocID="{41FFD728-1685-4016-BEE2-A06B6BEFA43B}" presName="desTx" presStyleLbl="alignAccFollowNode1" presStyleIdx="2" presStyleCnt="4">
        <dgm:presLayoutVars>
          <dgm:bulletEnabled val="1"/>
        </dgm:presLayoutVars>
      </dgm:prSet>
      <dgm:spPr/>
    </dgm:pt>
    <dgm:pt modelId="{FFB3A6B7-605D-4693-985D-637D547A5816}" type="pres">
      <dgm:prSet presAssocID="{81D177D6-6159-42E4-A816-D151F2B8B679}" presName="space" presStyleCnt="0"/>
      <dgm:spPr/>
    </dgm:pt>
    <dgm:pt modelId="{49811211-F75C-4BE9-BCA9-DED41527A8AA}" type="pres">
      <dgm:prSet presAssocID="{2D5E9242-E751-4D59-8CB8-909F4ACAC2C7}" presName="composite" presStyleCnt="0"/>
      <dgm:spPr/>
    </dgm:pt>
    <dgm:pt modelId="{B39A62DF-A102-486D-91B7-42A1E019CB02}" type="pres">
      <dgm:prSet presAssocID="{2D5E9242-E751-4D59-8CB8-909F4ACAC2C7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CF902B67-17CA-4D15-ADE5-C936640DA810}" type="pres">
      <dgm:prSet presAssocID="{2D5E9242-E751-4D59-8CB8-909F4ACAC2C7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E03B9A06-9D8B-4D19-8468-C0F4AF87D798}" type="presOf" srcId="{8C4C32C3-D699-4CFE-BC07-71093A035660}" destId="{CF902B67-17CA-4D15-ADE5-C936640DA810}" srcOrd="0" destOrd="1" presId="urn:microsoft.com/office/officeart/2005/8/layout/hList1"/>
    <dgm:cxn modelId="{8ECFE707-7B3B-4DF1-83D3-605FDBD7887B}" type="presOf" srcId="{FC9066C9-FFBA-4EAD-A8D0-B6148BC35A76}" destId="{65778D3F-5AC6-41CB-9B92-08021ECEC65D}" srcOrd="0" destOrd="0" presId="urn:microsoft.com/office/officeart/2005/8/layout/hList1"/>
    <dgm:cxn modelId="{3DDE230B-8B0A-4303-94E7-46CFDB24B7B4}" type="presOf" srcId="{26E309B5-35C3-450E-87CB-476E50409DF2}" destId="{CF902B67-17CA-4D15-ADE5-C936640DA810}" srcOrd="0" destOrd="0" presId="urn:microsoft.com/office/officeart/2005/8/layout/hList1"/>
    <dgm:cxn modelId="{95CE0015-FEBB-425F-95B9-A12E7C94612C}" type="presOf" srcId="{64D22A03-9BA4-4F99-907B-2CA2FD14D633}" destId="{94B62B44-AD37-4F0C-93CF-CEB213C1D5DA}" srcOrd="0" destOrd="1" presId="urn:microsoft.com/office/officeart/2005/8/layout/hList1"/>
    <dgm:cxn modelId="{78F55C1B-246E-4A6E-820A-3FFB82821C95}" srcId="{2D5E9242-E751-4D59-8CB8-909F4ACAC2C7}" destId="{26E309B5-35C3-450E-87CB-476E50409DF2}" srcOrd="0" destOrd="0" parTransId="{3A7EE08A-A279-4157-AB88-8B5541FFAD8D}" sibTransId="{03D2C21B-00A5-4919-9AAF-D9FB04CD76BA}"/>
    <dgm:cxn modelId="{E6F5F51E-EB5F-4164-BD5C-BB1261F8A9A4}" type="presOf" srcId="{1D2BF292-A7AA-4859-A4A4-6A649795C8CF}" destId="{2D9DCD7B-12D9-49AD-8774-B02E16955A1A}" srcOrd="0" destOrd="0" presId="urn:microsoft.com/office/officeart/2005/8/layout/hList1"/>
    <dgm:cxn modelId="{6C7D1720-99EE-472A-83D0-D05EA124582A}" type="presOf" srcId="{D9B848EE-DD05-40F9-B061-E5ACDDFDAF3F}" destId="{A4A3A132-5123-4204-94BB-4C07034B7568}" srcOrd="0" destOrd="0" presId="urn:microsoft.com/office/officeart/2005/8/layout/hList1"/>
    <dgm:cxn modelId="{608ED929-CF33-4A10-A14D-29E0409F8606}" srcId="{D9B848EE-DD05-40F9-B061-E5ACDDFDAF3F}" destId="{1D2BF292-A7AA-4859-A4A4-6A649795C8CF}" srcOrd="0" destOrd="0" parTransId="{3A58FAA8-4BD1-46FE-B04B-FFD92A518D10}" sibTransId="{D9688858-6ABA-4E43-ABA2-40E7489BDD22}"/>
    <dgm:cxn modelId="{A1B00A2B-1CD2-4A9B-8BCF-C5623649F60C}" srcId="{2D5E9242-E751-4D59-8CB8-909F4ACAC2C7}" destId="{8C4C32C3-D699-4CFE-BC07-71093A035660}" srcOrd="1" destOrd="0" parTransId="{C94BBB23-09E7-4362-A59A-D86AC3C8996C}" sibTransId="{B7860B8F-7443-4D67-9F36-9C5C5319BC6C}"/>
    <dgm:cxn modelId="{6F90CE41-A70F-4BF5-B9AF-9EC11F4854BE}" srcId="{AB7AA6DF-2548-4D6B-9ADA-7CA4B5161F5D}" destId="{64D22A03-9BA4-4F99-907B-2CA2FD14D633}" srcOrd="1" destOrd="0" parTransId="{7DBFCFF3-AE8E-4504-9084-17813A536640}" sibTransId="{9E49CAD8-20D6-44E4-9279-A2F7276273FE}"/>
    <dgm:cxn modelId="{A9240C69-6B38-4556-B3FD-4FE1F59452A2}" type="presOf" srcId="{41FFD728-1685-4016-BEE2-A06B6BEFA43B}" destId="{A354ED47-4393-458F-8173-FCBB5DC4F0EA}" srcOrd="0" destOrd="0" presId="urn:microsoft.com/office/officeart/2005/8/layout/hList1"/>
    <dgm:cxn modelId="{964CBD4C-ECD1-4EB6-AA83-3B3DCA8932D6}" type="presOf" srcId="{2D5E9242-E751-4D59-8CB8-909F4ACAC2C7}" destId="{B39A62DF-A102-486D-91B7-42A1E019CB02}" srcOrd="0" destOrd="0" presId="urn:microsoft.com/office/officeart/2005/8/layout/hList1"/>
    <dgm:cxn modelId="{C3C85170-1D53-48EC-871E-6978026FFA35}" srcId="{4A8A71DE-D16D-4E93-AE50-8C2B60FDAA59}" destId="{2D5E9242-E751-4D59-8CB8-909F4ACAC2C7}" srcOrd="3" destOrd="0" parTransId="{C6973511-C2B2-41A7-942E-558309E5A373}" sibTransId="{188510D4-0341-417A-8298-6FAB7EEE3F88}"/>
    <dgm:cxn modelId="{AAE0F699-0CDC-4702-BF2F-D106E8B83854}" type="presOf" srcId="{AB7AA6DF-2548-4D6B-9ADA-7CA4B5161F5D}" destId="{D94D669A-8148-487F-81C4-15553DD6BCDA}" srcOrd="0" destOrd="0" presId="urn:microsoft.com/office/officeart/2005/8/layout/hList1"/>
    <dgm:cxn modelId="{4536B99B-F1FD-404C-ABDC-9C22F96AB659}" srcId="{AB7AA6DF-2548-4D6B-9ADA-7CA4B5161F5D}" destId="{5CC46B62-468A-42A4-AE0A-5A8ED71ED7A1}" srcOrd="0" destOrd="0" parTransId="{5D59C725-9FF7-4E74-8E0B-3B91FFF13F96}" sibTransId="{0082436A-685A-4098-8285-CA0ECF0425D9}"/>
    <dgm:cxn modelId="{CC11499D-8E9A-4316-9FCC-8065E023DB9E}" type="presOf" srcId="{FB972744-20BC-4708-872B-AE2B24B4915B}" destId="{2D9DCD7B-12D9-49AD-8774-B02E16955A1A}" srcOrd="0" destOrd="1" presId="urn:microsoft.com/office/officeart/2005/8/layout/hList1"/>
    <dgm:cxn modelId="{9FA38CAA-DEFE-4CC7-8B37-96966F6074BF}" type="presOf" srcId="{5CC46B62-468A-42A4-AE0A-5A8ED71ED7A1}" destId="{94B62B44-AD37-4F0C-93CF-CEB213C1D5DA}" srcOrd="0" destOrd="0" presId="urn:microsoft.com/office/officeart/2005/8/layout/hList1"/>
    <dgm:cxn modelId="{49C1C3AE-DF93-4588-A661-7B7B7B1B2786}" srcId="{D9B848EE-DD05-40F9-B061-E5ACDDFDAF3F}" destId="{FB972744-20BC-4708-872B-AE2B24B4915B}" srcOrd="1" destOrd="0" parTransId="{B782BAB4-0D74-408C-B650-6D30ADDB20E4}" sibTransId="{2A891EEF-02CD-4BD0-A81A-41D86A7C8C4B}"/>
    <dgm:cxn modelId="{4395ADB7-C49B-4070-97BD-B560FBFABB20}" srcId="{4A8A71DE-D16D-4E93-AE50-8C2B60FDAA59}" destId="{41FFD728-1685-4016-BEE2-A06B6BEFA43B}" srcOrd="2" destOrd="0" parTransId="{0EF6D536-6355-4D48-8415-F9C225D7BCBA}" sibTransId="{81D177D6-6159-42E4-A816-D151F2B8B679}"/>
    <dgm:cxn modelId="{CFC81BB8-F9A1-4530-A5FA-57DF6947AC19}" srcId="{4A8A71DE-D16D-4E93-AE50-8C2B60FDAA59}" destId="{D9B848EE-DD05-40F9-B061-E5ACDDFDAF3F}" srcOrd="0" destOrd="0" parTransId="{0F2088D4-5193-4D3E-8B76-16D8ECC477BF}" sibTransId="{AEC78C89-00B5-44F6-8C99-924B1B367E90}"/>
    <dgm:cxn modelId="{2568A1BF-3D3B-4ACC-86F0-4728EFFD6FB2}" srcId="{41FFD728-1685-4016-BEE2-A06B6BEFA43B}" destId="{FC9066C9-FFBA-4EAD-A8D0-B6148BC35A76}" srcOrd="0" destOrd="0" parTransId="{B904DD71-9B83-47BB-A675-DCAB08D4B8B1}" sibTransId="{E85D127F-41C4-4164-81C1-58D7AD61D3C9}"/>
    <dgm:cxn modelId="{783BF7CD-1EFF-4D1B-B3E5-518CBB41F30E}" type="presOf" srcId="{D1A89945-5AA3-4C02-B0F0-63CA39E87367}" destId="{65778D3F-5AC6-41CB-9B92-08021ECEC65D}" srcOrd="0" destOrd="1" presId="urn:microsoft.com/office/officeart/2005/8/layout/hList1"/>
    <dgm:cxn modelId="{579305D4-1EC1-4FAF-A480-5E43A946CFB4}" srcId="{4A8A71DE-D16D-4E93-AE50-8C2B60FDAA59}" destId="{AB7AA6DF-2548-4D6B-9ADA-7CA4B5161F5D}" srcOrd="1" destOrd="0" parTransId="{24AC3F02-FDAC-4917-986C-BA20F087C8EC}" sibTransId="{ED898C48-1187-40A3-94CA-1CC8C67C2CD9}"/>
    <dgm:cxn modelId="{085B7ED4-D3ED-43AE-B6BB-1F160A9A00F1}" type="presOf" srcId="{4A8A71DE-D16D-4E93-AE50-8C2B60FDAA59}" destId="{8386FE11-E8C5-48AE-B424-5172DF5D654E}" srcOrd="0" destOrd="0" presId="urn:microsoft.com/office/officeart/2005/8/layout/hList1"/>
    <dgm:cxn modelId="{464152FD-55EA-448B-8C95-E90F0886FB2A}" srcId="{41FFD728-1685-4016-BEE2-A06B6BEFA43B}" destId="{D1A89945-5AA3-4C02-B0F0-63CA39E87367}" srcOrd="1" destOrd="0" parTransId="{B2E24BB4-AD54-4DED-A157-CEF59A1C0B81}" sibTransId="{B2CBEB73-1D1E-4910-A844-3B0316EF639E}"/>
    <dgm:cxn modelId="{32A1E74A-8CD1-4369-9982-BACE3227829F}" type="presParOf" srcId="{8386FE11-E8C5-48AE-B424-5172DF5D654E}" destId="{4C9EC2DE-B5C1-4B6F-A1AC-B72DE6CEE667}" srcOrd="0" destOrd="0" presId="urn:microsoft.com/office/officeart/2005/8/layout/hList1"/>
    <dgm:cxn modelId="{CB75402D-5199-4442-885C-164370731CFE}" type="presParOf" srcId="{4C9EC2DE-B5C1-4B6F-A1AC-B72DE6CEE667}" destId="{A4A3A132-5123-4204-94BB-4C07034B7568}" srcOrd="0" destOrd="0" presId="urn:microsoft.com/office/officeart/2005/8/layout/hList1"/>
    <dgm:cxn modelId="{F4087ED1-655D-4795-B2BC-C2BACE00EDD7}" type="presParOf" srcId="{4C9EC2DE-B5C1-4B6F-A1AC-B72DE6CEE667}" destId="{2D9DCD7B-12D9-49AD-8774-B02E16955A1A}" srcOrd="1" destOrd="0" presId="urn:microsoft.com/office/officeart/2005/8/layout/hList1"/>
    <dgm:cxn modelId="{58A12AE5-64B4-4529-8CF5-591DE5EE6335}" type="presParOf" srcId="{8386FE11-E8C5-48AE-B424-5172DF5D654E}" destId="{AE2A2D20-5095-4409-B062-D07BAA1EEB2A}" srcOrd="1" destOrd="0" presId="urn:microsoft.com/office/officeart/2005/8/layout/hList1"/>
    <dgm:cxn modelId="{81269103-DF90-47A8-B494-2C4EE00AB6E5}" type="presParOf" srcId="{8386FE11-E8C5-48AE-B424-5172DF5D654E}" destId="{31868AE8-17FB-4C06-B849-D867D4B08226}" srcOrd="2" destOrd="0" presId="urn:microsoft.com/office/officeart/2005/8/layout/hList1"/>
    <dgm:cxn modelId="{931B7464-3706-4BCE-8BBC-07F6B6530C49}" type="presParOf" srcId="{31868AE8-17FB-4C06-B849-D867D4B08226}" destId="{D94D669A-8148-487F-81C4-15553DD6BCDA}" srcOrd="0" destOrd="0" presId="urn:microsoft.com/office/officeart/2005/8/layout/hList1"/>
    <dgm:cxn modelId="{BDA85AA0-051A-4EEE-B960-B3E9E0C13F70}" type="presParOf" srcId="{31868AE8-17FB-4C06-B849-D867D4B08226}" destId="{94B62B44-AD37-4F0C-93CF-CEB213C1D5DA}" srcOrd="1" destOrd="0" presId="urn:microsoft.com/office/officeart/2005/8/layout/hList1"/>
    <dgm:cxn modelId="{4C85B34C-6D57-494F-90F1-9DCED683D886}" type="presParOf" srcId="{8386FE11-E8C5-48AE-B424-5172DF5D654E}" destId="{E3A9A388-5F1D-4F97-8ADF-3E73ADB72DB3}" srcOrd="3" destOrd="0" presId="urn:microsoft.com/office/officeart/2005/8/layout/hList1"/>
    <dgm:cxn modelId="{968697ED-3B40-4BEF-913C-6C0FA991E2DF}" type="presParOf" srcId="{8386FE11-E8C5-48AE-B424-5172DF5D654E}" destId="{04B97FD2-CCC4-40D4-8A04-06A98FD3DBD1}" srcOrd="4" destOrd="0" presId="urn:microsoft.com/office/officeart/2005/8/layout/hList1"/>
    <dgm:cxn modelId="{68B5FF42-A13B-4B9C-9DAB-413D737B2DD6}" type="presParOf" srcId="{04B97FD2-CCC4-40D4-8A04-06A98FD3DBD1}" destId="{A354ED47-4393-458F-8173-FCBB5DC4F0EA}" srcOrd="0" destOrd="0" presId="urn:microsoft.com/office/officeart/2005/8/layout/hList1"/>
    <dgm:cxn modelId="{DE258B97-1E79-4E5A-82F7-7F4E42F26EB4}" type="presParOf" srcId="{04B97FD2-CCC4-40D4-8A04-06A98FD3DBD1}" destId="{65778D3F-5AC6-41CB-9B92-08021ECEC65D}" srcOrd="1" destOrd="0" presId="urn:microsoft.com/office/officeart/2005/8/layout/hList1"/>
    <dgm:cxn modelId="{2B80626F-CE1E-4E9A-85F2-B547A85D97D6}" type="presParOf" srcId="{8386FE11-E8C5-48AE-B424-5172DF5D654E}" destId="{FFB3A6B7-605D-4693-985D-637D547A5816}" srcOrd="5" destOrd="0" presId="urn:microsoft.com/office/officeart/2005/8/layout/hList1"/>
    <dgm:cxn modelId="{034C5D45-11D9-40F1-B1A7-5FCE4FF2FB00}" type="presParOf" srcId="{8386FE11-E8C5-48AE-B424-5172DF5D654E}" destId="{49811211-F75C-4BE9-BCA9-DED41527A8AA}" srcOrd="6" destOrd="0" presId="urn:microsoft.com/office/officeart/2005/8/layout/hList1"/>
    <dgm:cxn modelId="{73940500-852D-428D-8B4C-1EE4A2449E3B}" type="presParOf" srcId="{49811211-F75C-4BE9-BCA9-DED41527A8AA}" destId="{B39A62DF-A102-486D-91B7-42A1E019CB02}" srcOrd="0" destOrd="0" presId="urn:microsoft.com/office/officeart/2005/8/layout/hList1"/>
    <dgm:cxn modelId="{CF58E55E-EDD7-47D6-890C-BF063EF6E395}" type="presParOf" srcId="{49811211-F75C-4BE9-BCA9-DED41527A8AA}" destId="{CF902B67-17CA-4D15-ADE5-C936640DA8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540DF3-9730-4F3F-BA45-87928D758E70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4C117A-5518-4CC8-9171-F4196ABF5104}">
      <dgm:prSet phldrT="[Text]" custT="1"/>
      <dgm:spPr/>
      <dgm:t>
        <a:bodyPr/>
        <a:lstStyle/>
        <a:p>
          <a:r>
            <a:rPr lang="en-US" sz="1100" b="1" dirty="0">
              <a:latin typeface="Calibri" pitchFamily="34" charset="0"/>
            </a:rPr>
            <a:t>Brand equity and customer relationships</a:t>
          </a:r>
          <a:endParaRPr lang="en-US" sz="1100" b="1" dirty="0"/>
        </a:p>
      </dgm:t>
    </dgm:pt>
    <dgm:pt modelId="{740F4681-B516-4297-8BD9-1D329AE6D877}" type="parTrans" cxnId="{5274B285-6835-48F3-B62B-9620F88A51E7}">
      <dgm:prSet/>
      <dgm:spPr/>
      <dgm:t>
        <a:bodyPr/>
        <a:lstStyle/>
        <a:p>
          <a:endParaRPr lang="en-US"/>
        </a:p>
      </dgm:t>
    </dgm:pt>
    <dgm:pt modelId="{9B4266B4-160E-4479-B921-AF8DBD778B5D}" type="sibTrans" cxnId="{5274B285-6835-48F3-B62B-9620F88A51E7}">
      <dgm:prSet/>
      <dgm:spPr/>
      <dgm:t>
        <a:bodyPr/>
        <a:lstStyle/>
        <a:p>
          <a:endParaRPr lang="en-US"/>
        </a:p>
      </dgm:t>
    </dgm:pt>
    <dgm:pt modelId="{9F62602A-45E4-4146-849D-34D8D9A1EE2E}">
      <dgm:prSet phldrT="[Text]" custT="1"/>
      <dgm:spPr/>
      <dgm:t>
        <a:bodyPr/>
        <a:lstStyle/>
        <a:p>
          <a:r>
            <a:rPr lang="en-US" sz="1100" b="1" dirty="0"/>
            <a:t>Selection</a:t>
          </a:r>
        </a:p>
      </dgm:t>
    </dgm:pt>
    <dgm:pt modelId="{D90BA38F-ECD9-4568-977A-CCEAFC9B768B}" type="parTrans" cxnId="{FCF248E1-6D11-4F3B-9EF8-312E3CF3A6D0}">
      <dgm:prSet/>
      <dgm:spPr/>
      <dgm:t>
        <a:bodyPr/>
        <a:lstStyle/>
        <a:p>
          <a:endParaRPr lang="en-US"/>
        </a:p>
      </dgm:t>
    </dgm:pt>
    <dgm:pt modelId="{D9EA2450-10EC-4ADC-BF66-A2531ADFEDC4}" type="sibTrans" cxnId="{FCF248E1-6D11-4F3B-9EF8-312E3CF3A6D0}">
      <dgm:prSet/>
      <dgm:spPr/>
      <dgm:t>
        <a:bodyPr/>
        <a:lstStyle/>
        <a:p>
          <a:endParaRPr lang="en-US"/>
        </a:p>
      </dgm:t>
    </dgm:pt>
    <dgm:pt modelId="{1BCFE786-B019-4854-9033-924A4AE08B55}">
      <dgm:prSet phldrT="[Text]" custT="1"/>
      <dgm:spPr/>
      <dgm:t>
        <a:bodyPr/>
        <a:lstStyle/>
        <a:p>
          <a:r>
            <a:rPr lang="en-US" sz="1000" b="1" dirty="0">
              <a:latin typeface="Calibri" pitchFamily="34" charset="0"/>
            </a:rPr>
            <a:t>Recommendation tool and customer knowledge</a:t>
          </a:r>
          <a:endParaRPr lang="en-US" sz="1000" b="1" dirty="0"/>
        </a:p>
      </dgm:t>
    </dgm:pt>
    <dgm:pt modelId="{33F57F81-60FF-41A2-8444-4E0F55E37836}" type="parTrans" cxnId="{9853387B-0BE0-4352-A8A7-652C103A8905}">
      <dgm:prSet/>
      <dgm:spPr/>
      <dgm:t>
        <a:bodyPr/>
        <a:lstStyle/>
        <a:p>
          <a:endParaRPr lang="en-US"/>
        </a:p>
      </dgm:t>
    </dgm:pt>
    <dgm:pt modelId="{F290539A-5F9B-4D1A-A07A-9D8E70B8BD40}" type="sibTrans" cxnId="{9853387B-0BE0-4352-A8A7-652C103A8905}">
      <dgm:prSet/>
      <dgm:spPr/>
      <dgm:t>
        <a:bodyPr/>
        <a:lstStyle/>
        <a:p>
          <a:endParaRPr lang="en-US"/>
        </a:p>
      </dgm:t>
    </dgm:pt>
    <dgm:pt modelId="{265A903A-96E8-4A75-87B2-6F228901BA17}">
      <dgm:prSet phldrT="[Text]"/>
      <dgm:spPr/>
      <dgm:t>
        <a:bodyPr/>
        <a:lstStyle/>
        <a:p>
          <a:r>
            <a:rPr lang="en-US" b="1" dirty="0"/>
            <a:t>Value in VOD</a:t>
          </a:r>
          <a:br>
            <a:rPr lang="en-US" b="1" dirty="0"/>
          </a:br>
          <a:r>
            <a:rPr lang="en-US" b="1" dirty="0"/>
            <a:t>market </a:t>
          </a:r>
        </a:p>
      </dgm:t>
    </dgm:pt>
    <dgm:pt modelId="{F366BE3A-9307-4F53-877D-2E94CAAF4ABA}" type="parTrans" cxnId="{DBD0EC1D-8465-4033-9BD3-07A974145C58}">
      <dgm:prSet/>
      <dgm:spPr/>
      <dgm:t>
        <a:bodyPr/>
        <a:lstStyle/>
        <a:p>
          <a:endParaRPr lang="en-US"/>
        </a:p>
      </dgm:t>
    </dgm:pt>
    <dgm:pt modelId="{F039D155-C441-4436-A658-61CBC1069216}" type="sibTrans" cxnId="{DBD0EC1D-8465-4033-9BD3-07A974145C58}">
      <dgm:prSet/>
      <dgm:spPr/>
      <dgm:t>
        <a:bodyPr/>
        <a:lstStyle/>
        <a:p>
          <a:endParaRPr lang="en-US"/>
        </a:p>
      </dgm:t>
    </dgm:pt>
    <dgm:pt modelId="{255293B7-55D4-4328-AB93-ABE39B2B688B}" type="pres">
      <dgm:prSet presAssocID="{BA540DF3-9730-4F3F-BA45-87928D758E70}" presName="Name0" presStyleCnt="0">
        <dgm:presLayoutVars>
          <dgm:chMax val="4"/>
          <dgm:resizeHandles val="exact"/>
        </dgm:presLayoutVars>
      </dgm:prSet>
      <dgm:spPr/>
    </dgm:pt>
    <dgm:pt modelId="{97F25565-1356-45CD-8860-40378D3C4ED4}" type="pres">
      <dgm:prSet presAssocID="{BA540DF3-9730-4F3F-BA45-87928D758E70}" presName="ellipse" presStyleLbl="trBgShp" presStyleIdx="0" presStyleCnt="1"/>
      <dgm:spPr/>
    </dgm:pt>
    <dgm:pt modelId="{5A4DE2B2-3337-400F-A199-A11C49C71AF9}" type="pres">
      <dgm:prSet presAssocID="{BA540DF3-9730-4F3F-BA45-87928D758E70}" presName="arrow1" presStyleLbl="fgShp" presStyleIdx="0" presStyleCnt="1"/>
      <dgm:spPr/>
    </dgm:pt>
    <dgm:pt modelId="{D38F3FED-3A89-410C-BC0F-C6EB58565F03}" type="pres">
      <dgm:prSet presAssocID="{BA540DF3-9730-4F3F-BA45-87928D758E70}" presName="rectangle" presStyleLbl="revTx" presStyleIdx="0" presStyleCnt="1">
        <dgm:presLayoutVars>
          <dgm:bulletEnabled val="1"/>
        </dgm:presLayoutVars>
      </dgm:prSet>
      <dgm:spPr/>
    </dgm:pt>
    <dgm:pt modelId="{6045251D-A656-4383-8348-D243656B325C}" type="pres">
      <dgm:prSet presAssocID="{9F62602A-45E4-4146-849D-34D8D9A1EE2E}" presName="item1" presStyleLbl="node1" presStyleIdx="0" presStyleCnt="3" custLinFactNeighborX="-12581" custLinFactNeighborY="-16561">
        <dgm:presLayoutVars>
          <dgm:bulletEnabled val="1"/>
        </dgm:presLayoutVars>
      </dgm:prSet>
      <dgm:spPr/>
    </dgm:pt>
    <dgm:pt modelId="{9695412F-09F9-4552-BDD3-BA28051CE912}" type="pres">
      <dgm:prSet presAssocID="{1BCFE786-B019-4854-9033-924A4AE08B55}" presName="item2" presStyleLbl="node1" presStyleIdx="1" presStyleCnt="3" custLinFactNeighborX="-9687" custLinFactNeighborY="-19316">
        <dgm:presLayoutVars>
          <dgm:bulletEnabled val="1"/>
        </dgm:presLayoutVars>
      </dgm:prSet>
      <dgm:spPr/>
    </dgm:pt>
    <dgm:pt modelId="{94EA3738-0E7A-42D2-BFD3-1DA3E0160BC0}" type="pres">
      <dgm:prSet presAssocID="{265A903A-96E8-4A75-87B2-6F228901BA17}" presName="item3" presStyleLbl="node1" presStyleIdx="2" presStyleCnt="3" custLinFactNeighborX="20285" custLinFactNeighborY="303">
        <dgm:presLayoutVars>
          <dgm:bulletEnabled val="1"/>
        </dgm:presLayoutVars>
      </dgm:prSet>
      <dgm:spPr/>
    </dgm:pt>
    <dgm:pt modelId="{8B498195-C1AC-4E13-913B-5E590D795629}" type="pres">
      <dgm:prSet presAssocID="{BA540DF3-9730-4F3F-BA45-87928D758E70}" presName="funnel" presStyleLbl="trAlignAcc1" presStyleIdx="0" presStyleCnt="1" custLinFactNeighborX="-549" custLinFactNeighborY="-160"/>
      <dgm:spPr/>
    </dgm:pt>
  </dgm:ptLst>
  <dgm:cxnLst>
    <dgm:cxn modelId="{DBD0EC1D-8465-4033-9BD3-07A974145C58}" srcId="{BA540DF3-9730-4F3F-BA45-87928D758E70}" destId="{265A903A-96E8-4A75-87B2-6F228901BA17}" srcOrd="3" destOrd="0" parTransId="{F366BE3A-9307-4F53-877D-2E94CAAF4ABA}" sibTransId="{F039D155-C441-4436-A658-61CBC1069216}"/>
    <dgm:cxn modelId="{9853387B-0BE0-4352-A8A7-652C103A8905}" srcId="{BA540DF3-9730-4F3F-BA45-87928D758E70}" destId="{1BCFE786-B019-4854-9033-924A4AE08B55}" srcOrd="2" destOrd="0" parTransId="{33F57F81-60FF-41A2-8444-4E0F55E37836}" sibTransId="{F290539A-5F9B-4D1A-A07A-9D8E70B8BD40}"/>
    <dgm:cxn modelId="{5274B285-6835-48F3-B62B-9620F88A51E7}" srcId="{BA540DF3-9730-4F3F-BA45-87928D758E70}" destId="{D54C117A-5518-4CC8-9171-F4196ABF5104}" srcOrd="0" destOrd="0" parTransId="{740F4681-B516-4297-8BD9-1D329AE6D877}" sibTransId="{9B4266B4-160E-4479-B921-AF8DBD778B5D}"/>
    <dgm:cxn modelId="{6620118D-DF7A-4434-9FEA-38822C22A98A}" type="presOf" srcId="{1BCFE786-B019-4854-9033-924A4AE08B55}" destId="{6045251D-A656-4383-8348-D243656B325C}" srcOrd="0" destOrd="0" presId="urn:microsoft.com/office/officeart/2005/8/layout/funnel1"/>
    <dgm:cxn modelId="{216ABB98-09F7-4DF5-B6F5-CDA348C9A7C9}" type="presOf" srcId="{9F62602A-45E4-4146-849D-34D8D9A1EE2E}" destId="{9695412F-09F9-4552-BDD3-BA28051CE912}" srcOrd="0" destOrd="0" presId="urn:microsoft.com/office/officeart/2005/8/layout/funnel1"/>
    <dgm:cxn modelId="{DA4B60A5-E3BA-4018-9C3B-DE2D0BD63FB2}" type="presOf" srcId="{265A903A-96E8-4A75-87B2-6F228901BA17}" destId="{D38F3FED-3A89-410C-BC0F-C6EB58565F03}" srcOrd="0" destOrd="0" presId="urn:microsoft.com/office/officeart/2005/8/layout/funnel1"/>
    <dgm:cxn modelId="{DB854AB6-D61E-4D08-AC11-88A18B97119C}" type="presOf" srcId="{BA540DF3-9730-4F3F-BA45-87928D758E70}" destId="{255293B7-55D4-4328-AB93-ABE39B2B688B}" srcOrd="0" destOrd="0" presId="urn:microsoft.com/office/officeart/2005/8/layout/funnel1"/>
    <dgm:cxn modelId="{FCF248E1-6D11-4F3B-9EF8-312E3CF3A6D0}" srcId="{BA540DF3-9730-4F3F-BA45-87928D758E70}" destId="{9F62602A-45E4-4146-849D-34D8D9A1EE2E}" srcOrd="1" destOrd="0" parTransId="{D90BA38F-ECD9-4568-977A-CCEAFC9B768B}" sibTransId="{D9EA2450-10EC-4ADC-BF66-A2531ADFEDC4}"/>
    <dgm:cxn modelId="{345156E7-6848-4E01-A4C3-ADED6904E930}" type="presOf" srcId="{D54C117A-5518-4CC8-9171-F4196ABF5104}" destId="{94EA3738-0E7A-42D2-BFD3-1DA3E0160BC0}" srcOrd="0" destOrd="0" presId="urn:microsoft.com/office/officeart/2005/8/layout/funnel1"/>
    <dgm:cxn modelId="{0988A88E-2BD6-4CF5-BC1B-96175C77A765}" type="presParOf" srcId="{255293B7-55D4-4328-AB93-ABE39B2B688B}" destId="{97F25565-1356-45CD-8860-40378D3C4ED4}" srcOrd="0" destOrd="0" presId="urn:microsoft.com/office/officeart/2005/8/layout/funnel1"/>
    <dgm:cxn modelId="{87FB31BB-D70A-41E7-8F78-180743433A8E}" type="presParOf" srcId="{255293B7-55D4-4328-AB93-ABE39B2B688B}" destId="{5A4DE2B2-3337-400F-A199-A11C49C71AF9}" srcOrd="1" destOrd="0" presId="urn:microsoft.com/office/officeart/2005/8/layout/funnel1"/>
    <dgm:cxn modelId="{65CF8FEE-9580-4198-8437-568CAF2F6C59}" type="presParOf" srcId="{255293B7-55D4-4328-AB93-ABE39B2B688B}" destId="{D38F3FED-3A89-410C-BC0F-C6EB58565F03}" srcOrd="2" destOrd="0" presId="urn:microsoft.com/office/officeart/2005/8/layout/funnel1"/>
    <dgm:cxn modelId="{04E9188A-C305-4774-9283-6853DF8608A4}" type="presParOf" srcId="{255293B7-55D4-4328-AB93-ABE39B2B688B}" destId="{6045251D-A656-4383-8348-D243656B325C}" srcOrd="3" destOrd="0" presId="urn:microsoft.com/office/officeart/2005/8/layout/funnel1"/>
    <dgm:cxn modelId="{41ABBC51-D57D-421A-B90F-A4ACF9920A46}" type="presParOf" srcId="{255293B7-55D4-4328-AB93-ABE39B2B688B}" destId="{9695412F-09F9-4552-BDD3-BA28051CE912}" srcOrd="4" destOrd="0" presId="urn:microsoft.com/office/officeart/2005/8/layout/funnel1"/>
    <dgm:cxn modelId="{66690081-12F1-4117-8F0E-67B9A32FC912}" type="presParOf" srcId="{255293B7-55D4-4328-AB93-ABE39B2B688B}" destId="{94EA3738-0E7A-42D2-BFD3-1DA3E0160BC0}" srcOrd="5" destOrd="0" presId="urn:microsoft.com/office/officeart/2005/8/layout/funnel1"/>
    <dgm:cxn modelId="{6DF71662-481B-4CAF-9560-72C381BE98CC}" type="presParOf" srcId="{255293B7-55D4-4328-AB93-ABE39B2B688B}" destId="{8B498195-C1AC-4E13-913B-5E590D79562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50D339-A843-485E-B2A8-692E960B5E3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B055C2-0227-432C-A023-3149B6F4F48E}">
      <dgm:prSet phldrT="[Text]"/>
      <dgm:spPr/>
      <dgm:t>
        <a:bodyPr/>
        <a:lstStyle/>
        <a:p>
          <a:r>
            <a:rPr lang="en-US" dirty="0"/>
            <a:t>Hardware Partnerships</a:t>
          </a:r>
        </a:p>
      </dgm:t>
    </dgm:pt>
    <dgm:pt modelId="{954E1B2C-11E7-4D06-93B0-FDF3070BBB75}" type="parTrans" cxnId="{653296B5-B44F-457E-A558-7F4FB13FF27B}">
      <dgm:prSet/>
      <dgm:spPr/>
      <dgm:t>
        <a:bodyPr/>
        <a:lstStyle/>
        <a:p>
          <a:endParaRPr lang="en-US"/>
        </a:p>
      </dgm:t>
    </dgm:pt>
    <dgm:pt modelId="{B9DA7CE1-3875-4192-9759-385BEF19286D}" type="sibTrans" cxnId="{653296B5-B44F-457E-A558-7F4FB13FF27B}">
      <dgm:prSet/>
      <dgm:spPr/>
      <dgm:t>
        <a:bodyPr/>
        <a:lstStyle/>
        <a:p>
          <a:endParaRPr lang="en-US"/>
        </a:p>
      </dgm:t>
    </dgm:pt>
    <dgm:pt modelId="{0E0CB6D0-7D84-43A8-822B-A347AEBB76B8}">
      <dgm:prSet phldrT="[Text]" custT="1"/>
      <dgm:spPr/>
      <dgm:t>
        <a:bodyPr/>
        <a:lstStyle/>
        <a:p>
          <a:r>
            <a:rPr lang="en-US" sz="1100" dirty="0" err="1"/>
            <a:t>Roku</a:t>
          </a:r>
          <a:endParaRPr lang="en-US" sz="1100" dirty="0"/>
        </a:p>
      </dgm:t>
    </dgm:pt>
    <dgm:pt modelId="{A26FDA9A-662E-47EF-AFB3-ABC8C2592EED}" type="parTrans" cxnId="{ECF09930-3728-4AB8-A231-2C2368F8DC1F}">
      <dgm:prSet/>
      <dgm:spPr/>
      <dgm:t>
        <a:bodyPr/>
        <a:lstStyle/>
        <a:p>
          <a:endParaRPr lang="en-US"/>
        </a:p>
      </dgm:t>
    </dgm:pt>
    <dgm:pt modelId="{2BEC8D39-1B9E-4F2B-BC8A-19258E4243E9}" type="sibTrans" cxnId="{ECF09930-3728-4AB8-A231-2C2368F8DC1F}">
      <dgm:prSet/>
      <dgm:spPr/>
      <dgm:t>
        <a:bodyPr/>
        <a:lstStyle/>
        <a:p>
          <a:endParaRPr lang="en-US"/>
        </a:p>
      </dgm:t>
    </dgm:pt>
    <dgm:pt modelId="{4DDD3A16-D19A-485B-B40E-A2183820CD48}">
      <dgm:prSet phldrT="[Text]" custT="1"/>
      <dgm:spPr/>
      <dgm:t>
        <a:bodyPr/>
        <a:lstStyle/>
        <a:p>
          <a:r>
            <a:rPr lang="en-US" sz="1100" dirty="0"/>
            <a:t>TV manufacturers</a:t>
          </a:r>
        </a:p>
      </dgm:t>
    </dgm:pt>
    <dgm:pt modelId="{35620463-126A-4C93-B91F-22FB618963C4}" type="parTrans" cxnId="{FD57B215-D198-4D5B-92A4-D76F482B1ED0}">
      <dgm:prSet/>
      <dgm:spPr/>
      <dgm:t>
        <a:bodyPr/>
        <a:lstStyle/>
        <a:p>
          <a:endParaRPr lang="en-US"/>
        </a:p>
      </dgm:t>
    </dgm:pt>
    <dgm:pt modelId="{2B52D602-D1DA-48AE-8C35-40717914635E}" type="sibTrans" cxnId="{FD57B215-D198-4D5B-92A4-D76F482B1ED0}">
      <dgm:prSet/>
      <dgm:spPr/>
      <dgm:t>
        <a:bodyPr/>
        <a:lstStyle/>
        <a:p>
          <a:endParaRPr lang="en-US"/>
        </a:p>
      </dgm:t>
    </dgm:pt>
    <dgm:pt modelId="{4E955B94-9718-4549-8044-1DFE227E8BAD}">
      <dgm:prSet phldrT="[Text]"/>
      <dgm:spPr/>
      <dgm:t>
        <a:bodyPr/>
        <a:lstStyle/>
        <a:p>
          <a:r>
            <a:rPr lang="en-US" dirty="0"/>
            <a:t>Software/Platform Partnerships</a:t>
          </a:r>
        </a:p>
      </dgm:t>
    </dgm:pt>
    <dgm:pt modelId="{A863CBD5-2268-444C-819A-D44AAC582208}" type="parTrans" cxnId="{91680E6D-BA9E-42ED-BDE9-D967C1B7B692}">
      <dgm:prSet/>
      <dgm:spPr/>
      <dgm:t>
        <a:bodyPr/>
        <a:lstStyle/>
        <a:p>
          <a:endParaRPr lang="en-US"/>
        </a:p>
      </dgm:t>
    </dgm:pt>
    <dgm:pt modelId="{5D57B556-275C-4766-871F-DA23FEF1FF20}" type="sibTrans" cxnId="{91680E6D-BA9E-42ED-BDE9-D967C1B7B692}">
      <dgm:prSet/>
      <dgm:spPr/>
      <dgm:t>
        <a:bodyPr/>
        <a:lstStyle/>
        <a:p>
          <a:endParaRPr lang="en-US"/>
        </a:p>
      </dgm:t>
    </dgm:pt>
    <dgm:pt modelId="{EA75AEBA-406D-4A52-B0BE-AFF1A24AB056}">
      <dgm:prSet phldrT="[Text]" custT="1"/>
      <dgm:spPr/>
      <dgm:t>
        <a:bodyPr/>
        <a:lstStyle/>
        <a:p>
          <a:r>
            <a:rPr lang="en-US" sz="1100" dirty="0"/>
            <a:t>Movie studios</a:t>
          </a:r>
        </a:p>
      </dgm:t>
    </dgm:pt>
    <dgm:pt modelId="{5A340368-00D6-4A10-9E9F-A95F95F0B398}" type="parTrans" cxnId="{1D1456C5-90EC-44B0-9A0F-AA4E6EED9F2B}">
      <dgm:prSet/>
      <dgm:spPr/>
      <dgm:t>
        <a:bodyPr/>
        <a:lstStyle/>
        <a:p>
          <a:endParaRPr lang="en-US"/>
        </a:p>
      </dgm:t>
    </dgm:pt>
    <dgm:pt modelId="{71EF9C54-C567-4B7E-9147-72DB7CAB9F26}" type="sibTrans" cxnId="{1D1456C5-90EC-44B0-9A0F-AA4E6EED9F2B}">
      <dgm:prSet/>
      <dgm:spPr/>
      <dgm:t>
        <a:bodyPr/>
        <a:lstStyle/>
        <a:p>
          <a:endParaRPr lang="en-US"/>
        </a:p>
      </dgm:t>
    </dgm:pt>
    <dgm:pt modelId="{3D46FE08-1E68-44BA-A8B7-4F054B302583}">
      <dgm:prSet phldrT="[Text]" custT="1"/>
      <dgm:spPr/>
      <dgm:t>
        <a:bodyPr/>
        <a:lstStyle/>
        <a:p>
          <a:r>
            <a:rPr lang="en-US" sz="1100" dirty="0"/>
            <a:t>Independent producers (perhaps via YouTube fulfillment)</a:t>
          </a:r>
        </a:p>
      </dgm:t>
    </dgm:pt>
    <dgm:pt modelId="{C543F996-F6DE-4EC3-BE3D-07D7F73D6E4B}" type="parTrans" cxnId="{F1A17EE2-6230-4FE4-B14A-66710A8B01FA}">
      <dgm:prSet/>
      <dgm:spPr/>
      <dgm:t>
        <a:bodyPr/>
        <a:lstStyle/>
        <a:p>
          <a:endParaRPr lang="en-US"/>
        </a:p>
      </dgm:t>
    </dgm:pt>
    <dgm:pt modelId="{819B387C-0B34-4A1E-9A67-EA5CFA5912D0}" type="sibTrans" cxnId="{F1A17EE2-6230-4FE4-B14A-66710A8B01FA}">
      <dgm:prSet/>
      <dgm:spPr/>
      <dgm:t>
        <a:bodyPr/>
        <a:lstStyle/>
        <a:p>
          <a:endParaRPr lang="en-US"/>
        </a:p>
      </dgm:t>
    </dgm:pt>
    <dgm:pt modelId="{B227833D-5FB0-407F-8A4B-9B53153A45AE}">
      <dgm:prSet phldrT="[Text]" custT="1"/>
      <dgm:spPr/>
      <dgm:t>
        <a:bodyPr/>
        <a:lstStyle/>
        <a:p>
          <a:r>
            <a:rPr lang="en-US" sz="1100" dirty="0"/>
            <a:t>Smart phone ecosystems</a:t>
          </a:r>
        </a:p>
      </dgm:t>
    </dgm:pt>
    <dgm:pt modelId="{82F41BDC-404E-4BBA-A3CC-20A9F6A4537F}" type="parTrans" cxnId="{19BD509B-A87E-446D-AAB4-EA59770A8436}">
      <dgm:prSet/>
      <dgm:spPr/>
      <dgm:t>
        <a:bodyPr/>
        <a:lstStyle/>
        <a:p>
          <a:endParaRPr lang="en-US"/>
        </a:p>
      </dgm:t>
    </dgm:pt>
    <dgm:pt modelId="{C7E3F5D3-C33E-40E6-B171-DF20E76F021B}" type="sibTrans" cxnId="{19BD509B-A87E-446D-AAB4-EA59770A8436}">
      <dgm:prSet/>
      <dgm:spPr/>
      <dgm:t>
        <a:bodyPr/>
        <a:lstStyle/>
        <a:p>
          <a:endParaRPr lang="en-US"/>
        </a:p>
      </dgm:t>
    </dgm:pt>
    <dgm:pt modelId="{59218E47-2E9C-44BC-893E-D7E9FD73EDC9}">
      <dgm:prSet phldrT="[Text]" custT="1"/>
      <dgm:spPr/>
      <dgm:t>
        <a:bodyPr/>
        <a:lstStyle/>
        <a:p>
          <a:r>
            <a:rPr lang="en-US" sz="1100" dirty="0"/>
            <a:t>Television studios / networks</a:t>
          </a:r>
        </a:p>
      </dgm:t>
    </dgm:pt>
    <dgm:pt modelId="{7336098D-DE80-44AC-B4E4-85AD20EFC54F}" type="parTrans" cxnId="{11F169FD-7821-4E6D-9217-4EC6F4A9D799}">
      <dgm:prSet/>
      <dgm:spPr/>
      <dgm:t>
        <a:bodyPr/>
        <a:lstStyle/>
        <a:p>
          <a:endParaRPr lang="en-US"/>
        </a:p>
      </dgm:t>
    </dgm:pt>
    <dgm:pt modelId="{D4AA238F-57E9-49D1-A72B-E040465521D1}" type="sibTrans" cxnId="{11F169FD-7821-4E6D-9217-4EC6F4A9D799}">
      <dgm:prSet/>
      <dgm:spPr/>
      <dgm:t>
        <a:bodyPr/>
        <a:lstStyle/>
        <a:p>
          <a:endParaRPr lang="en-US"/>
        </a:p>
      </dgm:t>
    </dgm:pt>
    <dgm:pt modelId="{8D160BAA-84A1-4FF3-A24B-F8789E262EC2}">
      <dgm:prSet phldrT="[Text]"/>
      <dgm:spPr/>
      <dgm:t>
        <a:bodyPr/>
        <a:lstStyle/>
        <a:p>
          <a:r>
            <a:rPr lang="en-US" dirty="0"/>
            <a:t>Content Producer Partnerships</a:t>
          </a:r>
        </a:p>
      </dgm:t>
    </dgm:pt>
    <dgm:pt modelId="{4188E251-C446-4150-B025-06C3705A65A8}" type="parTrans" cxnId="{201CE57D-7483-4CAB-8A8B-86BE4250240B}">
      <dgm:prSet/>
      <dgm:spPr/>
      <dgm:t>
        <a:bodyPr/>
        <a:lstStyle/>
        <a:p>
          <a:endParaRPr lang="en-US"/>
        </a:p>
      </dgm:t>
    </dgm:pt>
    <dgm:pt modelId="{C140782B-9476-4793-8329-F61FF17F2837}" type="sibTrans" cxnId="{201CE57D-7483-4CAB-8A8B-86BE4250240B}">
      <dgm:prSet/>
      <dgm:spPr/>
      <dgm:t>
        <a:bodyPr/>
        <a:lstStyle/>
        <a:p>
          <a:endParaRPr lang="en-US"/>
        </a:p>
      </dgm:t>
    </dgm:pt>
    <dgm:pt modelId="{05CC6F6B-02C2-413F-AA82-4E938636BC44}">
      <dgm:prSet phldrT="[Text]" custT="1"/>
      <dgm:spPr/>
      <dgm:t>
        <a:bodyPr/>
        <a:lstStyle/>
        <a:p>
          <a:r>
            <a:rPr lang="en-US" sz="1100" dirty="0"/>
            <a:t>Comcast and other cable operators / ISPs</a:t>
          </a:r>
        </a:p>
      </dgm:t>
    </dgm:pt>
    <dgm:pt modelId="{01CD66E8-C6AF-40FD-A29A-17D9716BD215}" type="parTrans" cxnId="{8602A855-FEE5-4201-B035-159A66AAFB6C}">
      <dgm:prSet/>
      <dgm:spPr/>
      <dgm:t>
        <a:bodyPr/>
        <a:lstStyle/>
        <a:p>
          <a:endParaRPr lang="en-US"/>
        </a:p>
      </dgm:t>
    </dgm:pt>
    <dgm:pt modelId="{8D933216-8B37-412E-A29B-1428A31B2F16}" type="sibTrans" cxnId="{8602A855-FEE5-4201-B035-159A66AAFB6C}">
      <dgm:prSet/>
      <dgm:spPr/>
      <dgm:t>
        <a:bodyPr/>
        <a:lstStyle/>
        <a:p>
          <a:endParaRPr lang="en-US"/>
        </a:p>
      </dgm:t>
    </dgm:pt>
    <dgm:pt modelId="{F153B581-8977-4260-B79A-6BB8909B9076}">
      <dgm:prSet phldrT="[Text]" custT="1"/>
      <dgm:spPr/>
      <dgm:t>
        <a:bodyPr/>
        <a:lstStyle/>
        <a:p>
          <a:r>
            <a:rPr lang="en-US" sz="1100" dirty="0"/>
            <a:t>Google (as a YouTube syndicator)</a:t>
          </a:r>
        </a:p>
      </dgm:t>
    </dgm:pt>
    <dgm:pt modelId="{C9090CD3-205F-4F80-B7B2-777FE91EC5D6}" type="parTrans" cxnId="{C5C06102-BA0B-4C2D-9073-544BACDD08B2}">
      <dgm:prSet/>
      <dgm:spPr/>
      <dgm:t>
        <a:bodyPr/>
        <a:lstStyle/>
        <a:p>
          <a:endParaRPr lang="en-US"/>
        </a:p>
      </dgm:t>
    </dgm:pt>
    <dgm:pt modelId="{920AE989-4AD6-42D9-BF15-42BCAFAD539B}" type="sibTrans" cxnId="{C5C06102-BA0B-4C2D-9073-544BACDD08B2}">
      <dgm:prSet/>
      <dgm:spPr/>
      <dgm:t>
        <a:bodyPr/>
        <a:lstStyle/>
        <a:p>
          <a:endParaRPr lang="en-US"/>
        </a:p>
      </dgm:t>
    </dgm:pt>
    <dgm:pt modelId="{6407C3B8-0BA0-4D9A-AAD1-EA1D0FE0FF25}">
      <dgm:prSet phldrT="[Text]" custT="1"/>
      <dgm:spPr/>
      <dgm:t>
        <a:bodyPr/>
        <a:lstStyle/>
        <a:p>
          <a:r>
            <a:rPr lang="en-US" sz="1100" dirty="0"/>
            <a:t>Hotels, airlines, venues, and events</a:t>
          </a:r>
        </a:p>
      </dgm:t>
    </dgm:pt>
    <dgm:pt modelId="{D1415C74-C890-426A-9CC9-219BF8C93C8E}" type="parTrans" cxnId="{080ED27D-EE7C-4277-B74F-D1C43EE5DFEB}">
      <dgm:prSet/>
      <dgm:spPr/>
      <dgm:t>
        <a:bodyPr/>
        <a:lstStyle/>
        <a:p>
          <a:endParaRPr lang="en-US"/>
        </a:p>
      </dgm:t>
    </dgm:pt>
    <dgm:pt modelId="{69CD9030-26C3-4DB4-B3F5-CCBA7C744B0D}" type="sibTrans" cxnId="{080ED27D-EE7C-4277-B74F-D1C43EE5DFEB}">
      <dgm:prSet/>
      <dgm:spPr/>
      <dgm:t>
        <a:bodyPr/>
        <a:lstStyle/>
        <a:p>
          <a:endParaRPr lang="en-US"/>
        </a:p>
      </dgm:t>
    </dgm:pt>
    <dgm:pt modelId="{79D1F9E8-3EA4-451E-BADC-CF78550F6EA4}" type="pres">
      <dgm:prSet presAssocID="{3450D339-A843-485E-B2A8-692E960B5E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D6C6966-91A5-4296-8231-5CF8D507E113}" type="pres">
      <dgm:prSet presAssocID="{D1B055C2-0227-432C-A023-3149B6F4F48E}" presName="root" presStyleCnt="0"/>
      <dgm:spPr/>
    </dgm:pt>
    <dgm:pt modelId="{8F72487F-35E3-405A-AF95-226DB56F46EA}" type="pres">
      <dgm:prSet presAssocID="{D1B055C2-0227-432C-A023-3149B6F4F48E}" presName="rootComposite" presStyleCnt="0"/>
      <dgm:spPr/>
    </dgm:pt>
    <dgm:pt modelId="{88D74E97-AAA4-4C94-8026-4F59372327A7}" type="pres">
      <dgm:prSet presAssocID="{D1B055C2-0227-432C-A023-3149B6F4F48E}" presName="rootText" presStyleLbl="node1" presStyleIdx="0" presStyleCnt="3" custLinFactNeighborY="5057"/>
      <dgm:spPr/>
    </dgm:pt>
    <dgm:pt modelId="{5EF64ADB-F699-40FF-884C-DB6D5F3584E4}" type="pres">
      <dgm:prSet presAssocID="{D1B055C2-0227-432C-A023-3149B6F4F48E}" presName="rootConnector" presStyleLbl="node1" presStyleIdx="0" presStyleCnt="3"/>
      <dgm:spPr/>
    </dgm:pt>
    <dgm:pt modelId="{66989649-0898-4A0E-952C-C1B1F3872F68}" type="pres">
      <dgm:prSet presAssocID="{D1B055C2-0227-432C-A023-3149B6F4F48E}" presName="childShape" presStyleCnt="0"/>
      <dgm:spPr/>
    </dgm:pt>
    <dgm:pt modelId="{5E0E6CC4-DEF2-466E-81E1-0ABF6128DA48}" type="pres">
      <dgm:prSet presAssocID="{A26FDA9A-662E-47EF-AFB3-ABC8C2592EED}" presName="Name13" presStyleLbl="parChTrans1D2" presStyleIdx="0" presStyleCnt="9"/>
      <dgm:spPr/>
    </dgm:pt>
    <dgm:pt modelId="{D97977B0-5046-4705-BDE2-E6831FE3E0EA}" type="pres">
      <dgm:prSet presAssocID="{0E0CB6D0-7D84-43A8-822B-A347AEBB76B8}" presName="childText" presStyleLbl="bgAcc1" presStyleIdx="0" presStyleCnt="9">
        <dgm:presLayoutVars>
          <dgm:bulletEnabled val="1"/>
        </dgm:presLayoutVars>
      </dgm:prSet>
      <dgm:spPr/>
    </dgm:pt>
    <dgm:pt modelId="{1D8A6C15-D4AD-42C8-B1FE-78C477F63809}" type="pres">
      <dgm:prSet presAssocID="{82F41BDC-404E-4BBA-A3CC-20A9F6A4537F}" presName="Name13" presStyleLbl="parChTrans1D2" presStyleIdx="1" presStyleCnt="9"/>
      <dgm:spPr/>
    </dgm:pt>
    <dgm:pt modelId="{061D2F01-F482-4533-88D5-54ECAE1A88EA}" type="pres">
      <dgm:prSet presAssocID="{B227833D-5FB0-407F-8A4B-9B53153A45AE}" presName="childText" presStyleLbl="bgAcc1" presStyleIdx="1" presStyleCnt="9">
        <dgm:presLayoutVars>
          <dgm:bulletEnabled val="1"/>
        </dgm:presLayoutVars>
      </dgm:prSet>
      <dgm:spPr/>
    </dgm:pt>
    <dgm:pt modelId="{AA2BFA6B-CF74-4455-A4B7-D4AF00ED0186}" type="pres">
      <dgm:prSet presAssocID="{35620463-126A-4C93-B91F-22FB618963C4}" presName="Name13" presStyleLbl="parChTrans1D2" presStyleIdx="2" presStyleCnt="9"/>
      <dgm:spPr/>
    </dgm:pt>
    <dgm:pt modelId="{C2B5FBE5-63E9-414D-B73A-74C19710900A}" type="pres">
      <dgm:prSet presAssocID="{4DDD3A16-D19A-485B-B40E-A2183820CD48}" presName="childText" presStyleLbl="bgAcc1" presStyleIdx="2" presStyleCnt="9">
        <dgm:presLayoutVars>
          <dgm:bulletEnabled val="1"/>
        </dgm:presLayoutVars>
      </dgm:prSet>
      <dgm:spPr/>
    </dgm:pt>
    <dgm:pt modelId="{AE523673-7720-4015-91FD-635AF43C3052}" type="pres">
      <dgm:prSet presAssocID="{4E955B94-9718-4549-8044-1DFE227E8BAD}" presName="root" presStyleCnt="0"/>
      <dgm:spPr/>
    </dgm:pt>
    <dgm:pt modelId="{79C1F5D2-4EA2-4A9B-B41A-4DA52AA1D431}" type="pres">
      <dgm:prSet presAssocID="{4E955B94-9718-4549-8044-1DFE227E8BAD}" presName="rootComposite" presStyleCnt="0"/>
      <dgm:spPr/>
    </dgm:pt>
    <dgm:pt modelId="{1512737E-38FE-4EFC-8F02-724994A29AEE}" type="pres">
      <dgm:prSet presAssocID="{4E955B94-9718-4549-8044-1DFE227E8BAD}" presName="rootText" presStyleLbl="node1" presStyleIdx="1" presStyleCnt="3"/>
      <dgm:spPr/>
    </dgm:pt>
    <dgm:pt modelId="{AC6CF938-25CC-4F3C-B7DA-61A855226285}" type="pres">
      <dgm:prSet presAssocID="{4E955B94-9718-4549-8044-1DFE227E8BAD}" presName="rootConnector" presStyleLbl="node1" presStyleIdx="1" presStyleCnt="3"/>
      <dgm:spPr/>
    </dgm:pt>
    <dgm:pt modelId="{C5FEEC64-DB42-4974-A38B-17D6605CF5CD}" type="pres">
      <dgm:prSet presAssocID="{4E955B94-9718-4549-8044-1DFE227E8BAD}" presName="childShape" presStyleCnt="0"/>
      <dgm:spPr/>
    </dgm:pt>
    <dgm:pt modelId="{FD045596-8335-433B-885A-09E4730ED1FD}" type="pres">
      <dgm:prSet presAssocID="{01CD66E8-C6AF-40FD-A29A-17D9716BD215}" presName="Name13" presStyleLbl="parChTrans1D2" presStyleIdx="3" presStyleCnt="9"/>
      <dgm:spPr/>
    </dgm:pt>
    <dgm:pt modelId="{60B2EDE8-95B3-4463-A640-050A7FD73224}" type="pres">
      <dgm:prSet presAssocID="{05CC6F6B-02C2-413F-AA82-4E938636BC44}" presName="childText" presStyleLbl="bgAcc1" presStyleIdx="3" presStyleCnt="9">
        <dgm:presLayoutVars>
          <dgm:bulletEnabled val="1"/>
        </dgm:presLayoutVars>
      </dgm:prSet>
      <dgm:spPr/>
    </dgm:pt>
    <dgm:pt modelId="{9BBDDB88-9E13-43AF-AADB-FFDCBD643FF2}" type="pres">
      <dgm:prSet presAssocID="{C9090CD3-205F-4F80-B7B2-777FE91EC5D6}" presName="Name13" presStyleLbl="parChTrans1D2" presStyleIdx="4" presStyleCnt="9"/>
      <dgm:spPr/>
    </dgm:pt>
    <dgm:pt modelId="{664364FB-2806-4716-AE37-CB5E28465580}" type="pres">
      <dgm:prSet presAssocID="{F153B581-8977-4260-B79A-6BB8909B9076}" presName="childText" presStyleLbl="bgAcc1" presStyleIdx="4" presStyleCnt="9">
        <dgm:presLayoutVars>
          <dgm:bulletEnabled val="1"/>
        </dgm:presLayoutVars>
      </dgm:prSet>
      <dgm:spPr/>
    </dgm:pt>
    <dgm:pt modelId="{9CDED5E0-33AA-4BC3-9BEA-2D18A81E2942}" type="pres">
      <dgm:prSet presAssocID="{D1415C74-C890-426A-9CC9-219BF8C93C8E}" presName="Name13" presStyleLbl="parChTrans1D2" presStyleIdx="5" presStyleCnt="9"/>
      <dgm:spPr/>
    </dgm:pt>
    <dgm:pt modelId="{B67B070D-67E3-4387-AC50-B9162132B841}" type="pres">
      <dgm:prSet presAssocID="{6407C3B8-0BA0-4D9A-AAD1-EA1D0FE0FF25}" presName="childText" presStyleLbl="bgAcc1" presStyleIdx="5" presStyleCnt="9">
        <dgm:presLayoutVars>
          <dgm:bulletEnabled val="1"/>
        </dgm:presLayoutVars>
      </dgm:prSet>
      <dgm:spPr/>
    </dgm:pt>
    <dgm:pt modelId="{4FA97F6D-1DFE-4033-A9C0-AD0E44941304}" type="pres">
      <dgm:prSet presAssocID="{8D160BAA-84A1-4FF3-A24B-F8789E262EC2}" presName="root" presStyleCnt="0"/>
      <dgm:spPr/>
    </dgm:pt>
    <dgm:pt modelId="{89794099-73C8-4CF1-A454-54CF076EF306}" type="pres">
      <dgm:prSet presAssocID="{8D160BAA-84A1-4FF3-A24B-F8789E262EC2}" presName="rootComposite" presStyleCnt="0"/>
      <dgm:spPr/>
    </dgm:pt>
    <dgm:pt modelId="{32A8EE09-0B1D-41F5-B878-EB0212D32E79}" type="pres">
      <dgm:prSet presAssocID="{8D160BAA-84A1-4FF3-A24B-F8789E262EC2}" presName="rootText" presStyleLbl="node1" presStyleIdx="2" presStyleCnt="3"/>
      <dgm:spPr/>
    </dgm:pt>
    <dgm:pt modelId="{67A280A9-25A9-4740-B81F-4C37B5D85B1B}" type="pres">
      <dgm:prSet presAssocID="{8D160BAA-84A1-4FF3-A24B-F8789E262EC2}" presName="rootConnector" presStyleLbl="node1" presStyleIdx="2" presStyleCnt="3"/>
      <dgm:spPr/>
    </dgm:pt>
    <dgm:pt modelId="{8B6C80FA-4B91-471A-8551-CA5AFA9827D9}" type="pres">
      <dgm:prSet presAssocID="{8D160BAA-84A1-4FF3-A24B-F8789E262EC2}" presName="childShape" presStyleCnt="0"/>
      <dgm:spPr/>
    </dgm:pt>
    <dgm:pt modelId="{5FF215BB-AFD7-4E69-B67A-45D9B9B531E5}" type="pres">
      <dgm:prSet presAssocID="{5A340368-00D6-4A10-9E9F-A95F95F0B398}" presName="Name13" presStyleLbl="parChTrans1D2" presStyleIdx="6" presStyleCnt="9"/>
      <dgm:spPr/>
    </dgm:pt>
    <dgm:pt modelId="{0FDCB734-BBD6-4492-8130-1D07611D9F8E}" type="pres">
      <dgm:prSet presAssocID="{EA75AEBA-406D-4A52-B0BE-AFF1A24AB056}" presName="childText" presStyleLbl="bgAcc1" presStyleIdx="6" presStyleCnt="9" custScaleX="130446">
        <dgm:presLayoutVars>
          <dgm:bulletEnabled val="1"/>
        </dgm:presLayoutVars>
      </dgm:prSet>
      <dgm:spPr/>
    </dgm:pt>
    <dgm:pt modelId="{6C3C470B-F901-4298-97E3-B06C44A9EC5F}" type="pres">
      <dgm:prSet presAssocID="{7336098D-DE80-44AC-B4E4-85AD20EFC54F}" presName="Name13" presStyleLbl="parChTrans1D2" presStyleIdx="7" presStyleCnt="9"/>
      <dgm:spPr/>
    </dgm:pt>
    <dgm:pt modelId="{FE1EA570-12D4-4EA2-A62C-D311DE3F6190}" type="pres">
      <dgm:prSet presAssocID="{59218E47-2E9C-44BC-893E-D7E9FD73EDC9}" presName="childText" presStyleLbl="bgAcc1" presStyleIdx="7" presStyleCnt="9" custScaleX="130446">
        <dgm:presLayoutVars>
          <dgm:bulletEnabled val="1"/>
        </dgm:presLayoutVars>
      </dgm:prSet>
      <dgm:spPr/>
    </dgm:pt>
    <dgm:pt modelId="{1036CBCE-1BE8-4485-84FD-AF3C9402823F}" type="pres">
      <dgm:prSet presAssocID="{C543F996-F6DE-4EC3-BE3D-07D7F73D6E4B}" presName="Name13" presStyleLbl="parChTrans1D2" presStyleIdx="8" presStyleCnt="9"/>
      <dgm:spPr/>
    </dgm:pt>
    <dgm:pt modelId="{FA4D1258-ED8E-4757-BC9C-221F1B179AE7}" type="pres">
      <dgm:prSet presAssocID="{3D46FE08-1E68-44BA-A8B7-4F054B302583}" presName="childText" presStyleLbl="bgAcc1" presStyleIdx="8" presStyleCnt="9" custScaleX="130446">
        <dgm:presLayoutVars>
          <dgm:bulletEnabled val="1"/>
        </dgm:presLayoutVars>
      </dgm:prSet>
      <dgm:spPr/>
    </dgm:pt>
  </dgm:ptLst>
  <dgm:cxnLst>
    <dgm:cxn modelId="{C5C06102-BA0B-4C2D-9073-544BACDD08B2}" srcId="{4E955B94-9718-4549-8044-1DFE227E8BAD}" destId="{F153B581-8977-4260-B79A-6BB8909B9076}" srcOrd="1" destOrd="0" parTransId="{C9090CD3-205F-4F80-B7B2-777FE91EC5D6}" sibTransId="{920AE989-4AD6-42D9-BF15-42BCAFAD539B}"/>
    <dgm:cxn modelId="{43145C07-4641-4E65-B68D-9067AD3A9425}" type="presOf" srcId="{82F41BDC-404E-4BBA-A3CC-20A9F6A4537F}" destId="{1D8A6C15-D4AD-42C8-B1FE-78C477F63809}" srcOrd="0" destOrd="0" presId="urn:microsoft.com/office/officeart/2005/8/layout/hierarchy3"/>
    <dgm:cxn modelId="{F8A0C60F-B62F-45DA-BE83-06AA8F52FD7B}" type="presOf" srcId="{6407C3B8-0BA0-4D9A-AAD1-EA1D0FE0FF25}" destId="{B67B070D-67E3-4387-AC50-B9162132B841}" srcOrd="0" destOrd="0" presId="urn:microsoft.com/office/officeart/2005/8/layout/hierarchy3"/>
    <dgm:cxn modelId="{FD57B215-D198-4D5B-92A4-D76F482B1ED0}" srcId="{D1B055C2-0227-432C-A023-3149B6F4F48E}" destId="{4DDD3A16-D19A-485B-B40E-A2183820CD48}" srcOrd="2" destOrd="0" parTransId="{35620463-126A-4C93-B91F-22FB618963C4}" sibTransId="{2B52D602-D1DA-48AE-8C35-40717914635E}"/>
    <dgm:cxn modelId="{4BA4001B-F5A1-49A6-BCAA-EBF2A2F21320}" type="presOf" srcId="{C9090CD3-205F-4F80-B7B2-777FE91EC5D6}" destId="{9BBDDB88-9E13-43AF-AADB-FFDCBD643FF2}" srcOrd="0" destOrd="0" presId="urn:microsoft.com/office/officeart/2005/8/layout/hierarchy3"/>
    <dgm:cxn modelId="{84340B29-92DC-4CA8-B0F5-25D067882A83}" type="presOf" srcId="{3450D339-A843-485E-B2A8-692E960B5E38}" destId="{79D1F9E8-3EA4-451E-BADC-CF78550F6EA4}" srcOrd="0" destOrd="0" presId="urn:microsoft.com/office/officeart/2005/8/layout/hierarchy3"/>
    <dgm:cxn modelId="{9299AA2A-BF30-4EFD-A2DF-BE5E8A1B4416}" type="presOf" srcId="{5A340368-00D6-4A10-9E9F-A95F95F0B398}" destId="{5FF215BB-AFD7-4E69-B67A-45D9B9B531E5}" srcOrd="0" destOrd="0" presId="urn:microsoft.com/office/officeart/2005/8/layout/hierarchy3"/>
    <dgm:cxn modelId="{ECF09930-3728-4AB8-A231-2C2368F8DC1F}" srcId="{D1B055C2-0227-432C-A023-3149B6F4F48E}" destId="{0E0CB6D0-7D84-43A8-822B-A347AEBB76B8}" srcOrd="0" destOrd="0" parTransId="{A26FDA9A-662E-47EF-AFB3-ABC8C2592EED}" sibTransId="{2BEC8D39-1B9E-4F2B-BC8A-19258E4243E9}"/>
    <dgm:cxn modelId="{082B2333-A59F-46AF-B41D-9F168AA956E3}" type="presOf" srcId="{4DDD3A16-D19A-485B-B40E-A2183820CD48}" destId="{C2B5FBE5-63E9-414D-B73A-74C19710900A}" srcOrd="0" destOrd="0" presId="urn:microsoft.com/office/officeart/2005/8/layout/hierarchy3"/>
    <dgm:cxn modelId="{2B6B1A34-66C5-465D-B3AA-35BB49DF8419}" type="presOf" srcId="{B227833D-5FB0-407F-8A4B-9B53153A45AE}" destId="{061D2F01-F482-4533-88D5-54ECAE1A88EA}" srcOrd="0" destOrd="0" presId="urn:microsoft.com/office/officeart/2005/8/layout/hierarchy3"/>
    <dgm:cxn modelId="{DA4D9A3B-CDA8-4DCC-B7C2-76A9081E1326}" type="presOf" srcId="{F153B581-8977-4260-B79A-6BB8909B9076}" destId="{664364FB-2806-4716-AE37-CB5E28465580}" srcOrd="0" destOrd="0" presId="urn:microsoft.com/office/officeart/2005/8/layout/hierarchy3"/>
    <dgm:cxn modelId="{BAF9553E-F17F-4DF7-A225-3037B6D32622}" type="presOf" srcId="{0E0CB6D0-7D84-43A8-822B-A347AEBB76B8}" destId="{D97977B0-5046-4705-BDE2-E6831FE3E0EA}" srcOrd="0" destOrd="0" presId="urn:microsoft.com/office/officeart/2005/8/layout/hierarchy3"/>
    <dgm:cxn modelId="{91680E6D-BA9E-42ED-BDE9-D967C1B7B692}" srcId="{3450D339-A843-485E-B2A8-692E960B5E38}" destId="{4E955B94-9718-4549-8044-1DFE227E8BAD}" srcOrd="1" destOrd="0" parTransId="{A863CBD5-2268-444C-819A-D44AAC582208}" sibTransId="{5D57B556-275C-4766-871F-DA23FEF1FF20}"/>
    <dgm:cxn modelId="{0688E94D-D6B0-478B-81A0-3EDBE47640E8}" type="presOf" srcId="{C543F996-F6DE-4EC3-BE3D-07D7F73D6E4B}" destId="{1036CBCE-1BE8-4485-84FD-AF3C9402823F}" srcOrd="0" destOrd="0" presId="urn:microsoft.com/office/officeart/2005/8/layout/hierarchy3"/>
    <dgm:cxn modelId="{AE6B044F-576D-4AA9-9E71-FC0CBF7A4DFA}" type="presOf" srcId="{01CD66E8-C6AF-40FD-A29A-17D9716BD215}" destId="{FD045596-8335-433B-885A-09E4730ED1FD}" srcOrd="0" destOrd="0" presId="urn:microsoft.com/office/officeart/2005/8/layout/hierarchy3"/>
    <dgm:cxn modelId="{8602A855-FEE5-4201-B035-159A66AAFB6C}" srcId="{4E955B94-9718-4549-8044-1DFE227E8BAD}" destId="{05CC6F6B-02C2-413F-AA82-4E938636BC44}" srcOrd="0" destOrd="0" parTransId="{01CD66E8-C6AF-40FD-A29A-17D9716BD215}" sibTransId="{8D933216-8B37-412E-A29B-1428A31B2F16}"/>
    <dgm:cxn modelId="{16B87758-FB9D-4004-93BE-C315E76005D6}" type="presOf" srcId="{EA75AEBA-406D-4A52-B0BE-AFF1A24AB056}" destId="{0FDCB734-BBD6-4492-8130-1D07611D9F8E}" srcOrd="0" destOrd="0" presId="urn:microsoft.com/office/officeart/2005/8/layout/hierarchy3"/>
    <dgm:cxn modelId="{080ED27D-EE7C-4277-B74F-D1C43EE5DFEB}" srcId="{4E955B94-9718-4549-8044-1DFE227E8BAD}" destId="{6407C3B8-0BA0-4D9A-AAD1-EA1D0FE0FF25}" srcOrd="2" destOrd="0" parTransId="{D1415C74-C890-426A-9CC9-219BF8C93C8E}" sibTransId="{69CD9030-26C3-4DB4-B3F5-CCBA7C744B0D}"/>
    <dgm:cxn modelId="{201CE57D-7483-4CAB-8A8B-86BE4250240B}" srcId="{3450D339-A843-485E-B2A8-692E960B5E38}" destId="{8D160BAA-84A1-4FF3-A24B-F8789E262EC2}" srcOrd="2" destOrd="0" parTransId="{4188E251-C446-4150-B025-06C3705A65A8}" sibTransId="{C140782B-9476-4793-8329-F61FF17F2837}"/>
    <dgm:cxn modelId="{D1C22389-8C62-4544-8D5F-B9092CEADE10}" type="presOf" srcId="{59218E47-2E9C-44BC-893E-D7E9FD73EDC9}" destId="{FE1EA570-12D4-4EA2-A62C-D311DE3F6190}" srcOrd="0" destOrd="0" presId="urn:microsoft.com/office/officeart/2005/8/layout/hierarchy3"/>
    <dgm:cxn modelId="{19BD509B-A87E-446D-AAB4-EA59770A8436}" srcId="{D1B055C2-0227-432C-A023-3149B6F4F48E}" destId="{B227833D-5FB0-407F-8A4B-9B53153A45AE}" srcOrd="1" destOrd="0" parTransId="{82F41BDC-404E-4BBA-A3CC-20A9F6A4537F}" sibTransId="{C7E3F5D3-C33E-40E6-B171-DF20E76F021B}"/>
    <dgm:cxn modelId="{9DCE829C-0F9D-4B95-98FB-124D94B6A68B}" type="presOf" srcId="{3D46FE08-1E68-44BA-A8B7-4F054B302583}" destId="{FA4D1258-ED8E-4757-BC9C-221F1B179AE7}" srcOrd="0" destOrd="0" presId="urn:microsoft.com/office/officeart/2005/8/layout/hierarchy3"/>
    <dgm:cxn modelId="{27E9B9AA-8FAE-4455-BA4F-B3FECBFBCE54}" type="presOf" srcId="{D1415C74-C890-426A-9CC9-219BF8C93C8E}" destId="{9CDED5E0-33AA-4BC3-9BEA-2D18A81E2942}" srcOrd="0" destOrd="0" presId="urn:microsoft.com/office/officeart/2005/8/layout/hierarchy3"/>
    <dgm:cxn modelId="{DFD614B0-880E-4FE6-B85D-986844357162}" type="presOf" srcId="{4E955B94-9718-4549-8044-1DFE227E8BAD}" destId="{AC6CF938-25CC-4F3C-B7DA-61A855226285}" srcOrd="1" destOrd="0" presId="urn:microsoft.com/office/officeart/2005/8/layout/hierarchy3"/>
    <dgm:cxn modelId="{653296B5-B44F-457E-A558-7F4FB13FF27B}" srcId="{3450D339-A843-485E-B2A8-692E960B5E38}" destId="{D1B055C2-0227-432C-A023-3149B6F4F48E}" srcOrd="0" destOrd="0" parTransId="{954E1B2C-11E7-4D06-93B0-FDF3070BBB75}" sibTransId="{B9DA7CE1-3875-4192-9759-385BEF19286D}"/>
    <dgm:cxn modelId="{FF95E3BB-06D3-4856-8095-62662B4C6B6C}" type="presOf" srcId="{D1B055C2-0227-432C-A023-3149B6F4F48E}" destId="{88D74E97-AAA4-4C94-8026-4F59372327A7}" srcOrd="0" destOrd="0" presId="urn:microsoft.com/office/officeart/2005/8/layout/hierarchy3"/>
    <dgm:cxn modelId="{87248BC2-0208-4AFA-BDB8-E9AD41276201}" type="presOf" srcId="{05CC6F6B-02C2-413F-AA82-4E938636BC44}" destId="{60B2EDE8-95B3-4463-A640-050A7FD73224}" srcOrd="0" destOrd="0" presId="urn:microsoft.com/office/officeart/2005/8/layout/hierarchy3"/>
    <dgm:cxn modelId="{1D1456C5-90EC-44B0-9A0F-AA4E6EED9F2B}" srcId="{8D160BAA-84A1-4FF3-A24B-F8789E262EC2}" destId="{EA75AEBA-406D-4A52-B0BE-AFF1A24AB056}" srcOrd="0" destOrd="0" parTransId="{5A340368-00D6-4A10-9E9F-A95F95F0B398}" sibTransId="{71EF9C54-C567-4B7E-9147-72DB7CAB9F26}"/>
    <dgm:cxn modelId="{BE90E3C8-B03C-4EB8-83B8-9D6540F5CC68}" type="presOf" srcId="{35620463-126A-4C93-B91F-22FB618963C4}" destId="{AA2BFA6B-CF74-4455-A4B7-D4AF00ED0186}" srcOrd="0" destOrd="0" presId="urn:microsoft.com/office/officeart/2005/8/layout/hierarchy3"/>
    <dgm:cxn modelId="{E409F4DB-165F-4D6D-BCB4-3D4697C75D19}" type="presOf" srcId="{D1B055C2-0227-432C-A023-3149B6F4F48E}" destId="{5EF64ADB-F699-40FF-884C-DB6D5F3584E4}" srcOrd="1" destOrd="0" presId="urn:microsoft.com/office/officeart/2005/8/layout/hierarchy3"/>
    <dgm:cxn modelId="{F1A17EE2-6230-4FE4-B14A-66710A8B01FA}" srcId="{8D160BAA-84A1-4FF3-A24B-F8789E262EC2}" destId="{3D46FE08-1E68-44BA-A8B7-4F054B302583}" srcOrd="2" destOrd="0" parTransId="{C543F996-F6DE-4EC3-BE3D-07D7F73D6E4B}" sibTransId="{819B387C-0B34-4A1E-9A67-EA5CFA5912D0}"/>
    <dgm:cxn modelId="{928EF1E3-0B29-4D10-890B-C20EA6828156}" type="presOf" srcId="{A26FDA9A-662E-47EF-AFB3-ABC8C2592EED}" destId="{5E0E6CC4-DEF2-466E-81E1-0ABF6128DA48}" srcOrd="0" destOrd="0" presId="urn:microsoft.com/office/officeart/2005/8/layout/hierarchy3"/>
    <dgm:cxn modelId="{98B091EA-FD14-462F-9FF1-8659E570221D}" type="presOf" srcId="{4E955B94-9718-4549-8044-1DFE227E8BAD}" destId="{1512737E-38FE-4EFC-8F02-724994A29AEE}" srcOrd="0" destOrd="0" presId="urn:microsoft.com/office/officeart/2005/8/layout/hierarchy3"/>
    <dgm:cxn modelId="{6E8931EC-3BBC-40DE-A002-6A642A641C17}" type="presOf" srcId="{8D160BAA-84A1-4FF3-A24B-F8789E262EC2}" destId="{32A8EE09-0B1D-41F5-B878-EB0212D32E79}" srcOrd="0" destOrd="0" presId="urn:microsoft.com/office/officeart/2005/8/layout/hierarchy3"/>
    <dgm:cxn modelId="{C8B286FA-2152-465E-BC81-BCDFD05663C7}" type="presOf" srcId="{7336098D-DE80-44AC-B4E4-85AD20EFC54F}" destId="{6C3C470B-F901-4298-97E3-B06C44A9EC5F}" srcOrd="0" destOrd="0" presId="urn:microsoft.com/office/officeart/2005/8/layout/hierarchy3"/>
    <dgm:cxn modelId="{086C62FB-1277-4A7E-AB63-2F0CC9D22D3D}" type="presOf" srcId="{8D160BAA-84A1-4FF3-A24B-F8789E262EC2}" destId="{67A280A9-25A9-4740-B81F-4C37B5D85B1B}" srcOrd="1" destOrd="0" presId="urn:microsoft.com/office/officeart/2005/8/layout/hierarchy3"/>
    <dgm:cxn modelId="{11F169FD-7821-4E6D-9217-4EC6F4A9D799}" srcId="{8D160BAA-84A1-4FF3-A24B-F8789E262EC2}" destId="{59218E47-2E9C-44BC-893E-D7E9FD73EDC9}" srcOrd="1" destOrd="0" parTransId="{7336098D-DE80-44AC-B4E4-85AD20EFC54F}" sibTransId="{D4AA238F-57E9-49D1-A72B-E040465521D1}"/>
    <dgm:cxn modelId="{7BC8E39D-B33C-4B43-9F46-0ACCA6EF96DA}" type="presParOf" srcId="{79D1F9E8-3EA4-451E-BADC-CF78550F6EA4}" destId="{ED6C6966-91A5-4296-8231-5CF8D507E113}" srcOrd="0" destOrd="0" presId="urn:microsoft.com/office/officeart/2005/8/layout/hierarchy3"/>
    <dgm:cxn modelId="{0360CEFA-175C-49D2-BBA0-2FE62F829228}" type="presParOf" srcId="{ED6C6966-91A5-4296-8231-5CF8D507E113}" destId="{8F72487F-35E3-405A-AF95-226DB56F46EA}" srcOrd="0" destOrd="0" presId="urn:microsoft.com/office/officeart/2005/8/layout/hierarchy3"/>
    <dgm:cxn modelId="{F749BE9E-1F7B-483B-9AD9-2A56F290A3E2}" type="presParOf" srcId="{8F72487F-35E3-405A-AF95-226DB56F46EA}" destId="{88D74E97-AAA4-4C94-8026-4F59372327A7}" srcOrd="0" destOrd="0" presId="urn:microsoft.com/office/officeart/2005/8/layout/hierarchy3"/>
    <dgm:cxn modelId="{04ED732D-BFE6-4253-8BB7-F47A8A379890}" type="presParOf" srcId="{8F72487F-35E3-405A-AF95-226DB56F46EA}" destId="{5EF64ADB-F699-40FF-884C-DB6D5F3584E4}" srcOrd="1" destOrd="0" presId="urn:microsoft.com/office/officeart/2005/8/layout/hierarchy3"/>
    <dgm:cxn modelId="{E67EF32B-655B-4E72-9A82-CD07E8433FBC}" type="presParOf" srcId="{ED6C6966-91A5-4296-8231-5CF8D507E113}" destId="{66989649-0898-4A0E-952C-C1B1F3872F68}" srcOrd="1" destOrd="0" presId="urn:microsoft.com/office/officeart/2005/8/layout/hierarchy3"/>
    <dgm:cxn modelId="{9A6F8FAD-8AE3-4AAB-810B-D1861AEDE657}" type="presParOf" srcId="{66989649-0898-4A0E-952C-C1B1F3872F68}" destId="{5E0E6CC4-DEF2-466E-81E1-0ABF6128DA48}" srcOrd="0" destOrd="0" presId="urn:microsoft.com/office/officeart/2005/8/layout/hierarchy3"/>
    <dgm:cxn modelId="{CA7204F6-D20D-46F9-A65C-0B3A30F7B4A5}" type="presParOf" srcId="{66989649-0898-4A0E-952C-C1B1F3872F68}" destId="{D97977B0-5046-4705-BDE2-E6831FE3E0EA}" srcOrd="1" destOrd="0" presId="urn:microsoft.com/office/officeart/2005/8/layout/hierarchy3"/>
    <dgm:cxn modelId="{42E190C6-636C-4DF3-9D73-6D0310A921C1}" type="presParOf" srcId="{66989649-0898-4A0E-952C-C1B1F3872F68}" destId="{1D8A6C15-D4AD-42C8-B1FE-78C477F63809}" srcOrd="2" destOrd="0" presId="urn:microsoft.com/office/officeart/2005/8/layout/hierarchy3"/>
    <dgm:cxn modelId="{0494C058-5FC7-4183-87A6-D319D4E3EADF}" type="presParOf" srcId="{66989649-0898-4A0E-952C-C1B1F3872F68}" destId="{061D2F01-F482-4533-88D5-54ECAE1A88EA}" srcOrd="3" destOrd="0" presId="urn:microsoft.com/office/officeart/2005/8/layout/hierarchy3"/>
    <dgm:cxn modelId="{143DCE8A-91F6-49BA-90A4-32573AC4512A}" type="presParOf" srcId="{66989649-0898-4A0E-952C-C1B1F3872F68}" destId="{AA2BFA6B-CF74-4455-A4B7-D4AF00ED0186}" srcOrd="4" destOrd="0" presId="urn:microsoft.com/office/officeart/2005/8/layout/hierarchy3"/>
    <dgm:cxn modelId="{C9C4CCFC-4EFB-4A7E-A005-94F9ADE8EE6D}" type="presParOf" srcId="{66989649-0898-4A0E-952C-C1B1F3872F68}" destId="{C2B5FBE5-63E9-414D-B73A-74C19710900A}" srcOrd="5" destOrd="0" presId="urn:microsoft.com/office/officeart/2005/8/layout/hierarchy3"/>
    <dgm:cxn modelId="{5FEE309D-A373-4EFA-B230-43BE58A44117}" type="presParOf" srcId="{79D1F9E8-3EA4-451E-BADC-CF78550F6EA4}" destId="{AE523673-7720-4015-91FD-635AF43C3052}" srcOrd="1" destOrd="0" presId="urn:microsoft.com/office/officeart/2005/8/layout/hierarchy3"/>
    <dgm:cxn modelId="{EFD23AA5-62C2-42B4-A8B1-408B961D4CEA}" type="presParOf" srcId="{AE523673-7720-4015-91FD-635AF43C3052}" destId="{79C1F5D2-4EA2-4A9B-B41A-4DA52AA1D431}" srcOrd="0" destOrd="0" presId="urn:microsoft.com/office/officeart/2005/8/layout/hierarchy3"/>
    <dgm:cxn modelId="{62E4BFCA-DD2C-4BEA-BC01-2C237A4FCBC3}" type="presParOf" srcId="{79C1F5D2-4EA2-4A9B-B41A-4DA52AA1D431}" destId="{1512737E-38FE-4EFC-8F02-724994A29AEE}" srcOrd="0" destOrd="0" presId="urn:microsoft.com/office/officeart/2005/8/layout/hierarchy3"/>
    <dgm:cxn modelId="{323A4175-FBC8-42A8-9A08-68D5B0B7CA18}" type="presParOf" srcId="{79C1F5D2-4EA2-4A9B-B41A-4DA52AA1D431}" destId="{AC6CF938-25CC-4F3C-B7DA-61A855226285}" srcOrd="1" destOrd="0" presId="urn:microsoft.com/office/officeart/2005/8/layout/hierarchy3"/>
    <dgm:cxn modelId="{1B18FDF4-82F0-4D26-A64B-B3266CBAB20D}" type="presParOf" srcId="{AE523673-7720-4015-91FD-635AF43C3052}" destId="{C5FEEC64-DB42-4974-A38B-17D6605CF5CD}" srcOrd="1" destOrd="0" presId="urn:microsoft.com/office/officeart/2005/8/layout/hierarchy3"/>
    <dgm:cxn modelId="{1AFF4170-3D93-4A8C-A37D-AF84E1DA2A28}" type="presParOf" srcId="{C5FEEC64-DB42-4974-A38B-17D6605CF5CD}" destId="{FD045596-8335-433B-885A-09E4730ED1FD}" srcOrd="0" destOrd="0" presId="urn:microsoft.com/office/officeart/2005/8/layout/hierarchy3"/>
    <dgm:cxn modelId="{F4A39F54-4213-4057-9B7F-EC53BDF49055}" type="presParOf" srcId="{C5FEEC64-DB42-4974-A38B-17D6605CF5CD}" destId="{60B2EDE8-95B3-4463-A640-050A7FD73224}" srcOrd="1" destOrd="0" presId="urn:microsoft.com/office/officeart/2005/8/layout/hierarchy3"/>
    <dgm:cxn modelId="{1489D7F8-35F6-48C1-B16F-A67F33205E09}" type="presParOf" srcId="{C5FEEC64-DB42-4974-A38B-17D6605CF5CD}" destId="{9BBDDB88-9E13-43AF-AADB-FFDCBD643FF2}" srcOrd="2" destOrd="0" presId="urn:microsoft.com/office/officeart/2005/8/layout/hierarchy3"/>
    <dgm:cxn modelId="{D25EED16-14BB-42B3-A1CC-4AFF2EAE958A}" type="presParOf" srcId="{C5FEEC64-DB42-4974-A38B-17D6605CF5CD}" destId="{664364FB-2806-4716-AE37-CB5E28465580}" srcOrd="3" destOrd="0" presId="urn:microsoft.com/office/officeart/2005/8/layout/hierarchy3"/>
    <dgm:cxn modelId="{546A7072-DDB1-42C0-9626-6DEC501727B4}" type="presParOf" srcId="{C5FEEC64-DB42-4974-A38B-17D6605CF5CD}" destId="{9CDED5E0-33AA-4BC3-9BEA-2D18A81E2942}" srcOrd="4" destOrd="0" presId="urn:microsoft.com/office/officeart/2005/8/layout/hierarchy3"/>
    <dgm:cxn modelId="{12168B59-572E-4EFD-8373-CB3326AB20DF}" type="presParOf" srcId="{C5FEEC64-DB42-4974-A38B-17D6605CF5CD}" destId="{B67B070D-67E3-4387-AC50-B9162132B841}" srcOrd="5" destOrd="0" presId="urn:microsoft.com/office/officeart/2005/8/layout/hierarchy3"/>
    <dgm:cxn modelId="{792D9670-9217-4688-94E3-2A4AF220A02B}" type="presParOf" srcId="{79D1F9E8-3EA4-451E-BADC-CF78550F6EA4}" destId="{4FA97F6D-1DFE-4033-A9C0-AD0E44941304}" srcOrd="2" destOrd="0" presId="urn:microsoft.com/office/officeart/2005/8/layout/hierarchy3"/>
    <dgm:cxn modelId="{343ED638-D349-4D65-AEEC-8996D4B94A4A}" type="presParOf" srcId="{4FA97F6D-1DFE-4033-A9C0-AD0E44941304}" destId="{89794099-73C8-4CF1-A454-54CF076EF306}" srcOrd="0" destOrd="0" presId="urn:microsoft.com/office/officeart/2005/8/layout/hierarchy3"/>
    <dgm:cxn modelId="{F2F5AE65-BB8D-42BB-9A7E-3AF94EB27C16}" type="presParOf" srcId="{89794099-73C8-4CF1-A454-54CF076EF306}" destId="{32A8EE09-0B1D-41F5-B878-EB0212D32E79}" srcOrd="0" destOrd="0" presId="urn:microsoft.com/office/officeart/2005/8/layout/hierarchy3"/>
    <dgm:cxn modelId="{38161F6A-2C43-448D-901E-42F17B61C455}" type="presParOf" srcId="{89794099-73C8-4CF1-A454-54CF076EF306}" destId="{67A280A9-25A9-4740-B81F-4C37B5D85B1B}" srcOrd="1" destOrd="0" presId="urn:microsoft.com/office/officeart/2005/8/layout/hierarchy3"/>
    <dgm:cxn modelId="{C4604169-AAD1-4CCB-BA78-A7D30C2DCB6C}" type="presParOf" srcId="{4FA97F6D-1DFE-4033-A9C0-AD0E44941304}" destId="{8B6C80FA-4B91-471A-8551-CA5AFA9827D9}" srcOrd="1" destOrd="0" presId="urn:microsoft.com/office/officeart/2005/8/layout/hierarchy3"/>
    <dgm:cxn modelId="{7B7BA120-A931-4A91-AB14-1563FBA515FB}" type="presParOf" srcId="{8B6C80FA-4B91-471A-8551-CA5AFA9827D9}" destId="{5FF215BB-AFD7-4E69-B67A-45D9B9B531E5}" srcOrd="0" destOrd="0" presId="urn:microsoft.com/office/officeart/2005/8/layout/hierarchy3"/>
    <dgm:cxn modelId="{68E046E3-F9B4-4EB5-8B9D-903A36943D27}" type="presParOf" srcId="{8B6C80FA-4B91-471A-8551-CA5AFA9827D9}" destId="{0FDCB734-BBD6-4492-8130-1D07611D9F8E}" srcOrd="1" destOrd="0" presId="urn:microsoft.com/office/officeart/2005/8/layout/hierarchy3"/>
    <dgm:cxn modelId="{E8008682-EF8E-4EE2-A0BF-24F501C7CE83}" type="presParOf" srcId="{8B6C80FA-4B91-471A-8551-CA5AFA9827D9}" destId="{6C3C470B-F901-4298-97E3-B06C44A9EC5F}" srcOrd="2" destOrd="0" presId="urn:microsoft.com/office/officeart/2005/8/layout/hierarchy3"/>
    <dgm:cxn modelId="{0C31B11B-70DF-4711-B31B-631EB7A521B9}" type="presParOf" srcId="{8B6C80FA-4B91-471A-8551-CA5AFA9827D9}" destId="{FE1EA570-12D4-4EA2-A62C-D311DE3F6190}" srcOrd="3" destOrd="0" presId="urn:microsoft.com/office/officeart/2005/8/layout/hierarchy3"/>
    <dgm:cxn modelId="{7618207C-F31D-4CE2-ACA7-70E266EA718E}" type="presParOf" srcId="{8B6C80FA-4B91-471A-8551-CA5AFA9827D9}" destId="{1036CBCE-1BE8-4485-84FD-AF3C9402823F}" srcOrd="4" destOrd="0" presId="urn:microsoft.com/office/officeart/2005/8/layout/hierarchy3"/>
    <dgm:cxn modelId="{EF501545-79B4-45ED-BD7C-50DADE8BA3C3}" type="presParOf" srcId="{8B6C80FA-4B91-471A-8551-CA5AFA9827D9}" destId="{FA4D1258-ED8E-4757-BC9C-221F1B179AE7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3A132-5123-4204-94BB-4C07034B7568}">
      <dsp:nvSpPr>
        <dsp:cNvPr id="0" name=""/>
        <dsp:cNvSpPr/>
      </dsp:nvSpPr>
      <dsp:spPr>
        <a:xfrm>
          <a:off x="4232" y="132329"/>
          <a:ext cx="2544832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Flexibility</a:t>
          </a:r>
        </a:p>
      </dsp:txBody>
      <dsp:txXfrm>
        <a:off x="4232" y="132329"/>
        <a:ext cx="2544832" cy="489600"/>
      </dsp:txXfrm>
    </dsp:sp>
    <dsp:sp modelId="{2D9DCD7B-12D9-49AD-8774-B02E16955A1A}">
      <dsp:nvSpPr>
        <dsp:cNvPr id="0" name=""/>
        <dsp:cNvSpPr/>
      </dsp:nvSpPr>
      <dsp:spPr>
        <a:xfrm>
          <a:off x="4232" y="621929"/>
          <a:ext cx="2544832" cy="38983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Subscription model – no late fees!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Customers could rent and watch movies on their own schedules</a:t>
          </a:r>
        </a:p>
      </dsp:txBody>
      <dsp:txXfrm>
        <a:off x="4232" y="621929"/>
        <a:ext cx="2544832" cy="3898350"/>
      </dsp:txXfrm>
    </dsp:sp>
    <dsp:sp modelId="{D94D669A-8148-487F-81C4-15553DD6BCDA}">
      <dsp:nvSpPr>
        <dsp:cNvPr id="0" name=""/>
        <dsp:cNvSpPr/>
      </dsp:nvSpPr>
      <dsp:spPr>
        <a:xfrm>
          <a:off x="2905340" y="132329"/>
          <a:ext cx="2544832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Selection / Logistics</a:t>
          </a:r>
        </a:p>
      </dsp:txBody>
      <dsp:txXfrm>
        <a:off x="2905340" y="132329"/>
        <a:ext cx="2544832" cy="489600"/>
      </dsp:txXfrm>
    </dsp:sp>
    <dsp:sp modelId="{94B62B44-AD37-4F0C-93CF-CEB213C1D5DA}">
      <dsp:nvSpPr>
        <dsp:cNvPr id="0" name=""/>
        <dsp:cNvSpPr/>
      </dsp:nvSpPr>
      <dsp:spPr>
        <a:xfrm>
          <a:off x="2905340" y="621929"/>
          <a:ext cx="2544832" cy="38983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No physical stores allowed deep selection in a wide variety of genres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Focus on logistics allowed Netflix to not only have a broad selection across genres and deep selection among popular movies, but also to efficiently get films to customers</a:t>
          </a:r>
        </a:p>
      </dsp:txBody>
      <dsp:txXfrm>
        <a:off x="2905340" y="621929"/>
        <a:ext cx="2544832" cy="3898350"/>
      </dsp:txXfrm>
    </dsp:sp>
    <dsp:sp modelId="{A354ED47-4393-458F-8173-FCBB5DC4F0EA}">
      <dsp:nvSpPr>
        <dsp:cNvPr id="0" name=""/>
        <dsp:cNvSpPr/>
      </dsp:nvSpPr>
      <dsp:spPr>
        <a:xfrm>
          <a:off x="5806449" y="132329"/>
          <a:ext cx="2544832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Convenience</a:t>
          </a:r>
        </a:p>
      </dsp:txBody>
      <dsp:txXfrm>
        <a:off x="5806449" y="132329"/>
        <a:ext cx="2544832" cy="489600"/>
      </dsp:txXfrm>
    </dsp:sp>
    <dsp:sp modelId="{65778D3F-5AC6-41CB-9B92-08021ECEC65D}">
      <dsp:nvSpPr>
        <dsp:cNvPr id="0" name=""/>
        <dsp:cNvSpPr/>
      </dsp:nvSpPr>
      <dsp:spPr>
        <a:xfrm>
          <a:off x="5806449" y="621929"/>
          <a:ext cx="2544832" cy="38983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Mail delivery obviated the need to drive to bricks-and-mortar stores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Queuing system on Web site allowed customers to have a constant flow of movies </a:t>
          </a:r>
        </a:p>
      </dsp:txBody>
      <dsp:txXfrm>
        <a:off x="5806449" y="621929"/>
        <a:ext cx="2544832" cy="3898350"/>
      </dsp:txXfrm>
    </dsp:sp>
    <dsp:sp modelId="{B39A62DF-A102-486D-91B7-42A1E019CB02}">
      <dsp:nvSpPr>
        <dsp:cNvPr id="0" name=""/>
        <dsp:cNvSpPr/>
      </dsp:nvSpPr>
      <dsp:spPr>
        <a:xfrm>
          <a:off x="8707557" y="132329"/>
          <a:ext cx="2544832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Customer Insights</a:t>
          </a:r>
        </a:p>
      </dsp:txBody>
      <dsp:txXfrm>
        <a:off x="8707557" y="132329"/>
        <a:ext cx="2544832" cy="489600"/>
      </dsp:txXfrm>
    </dsp:sp>
    <dsp:sp modelId="{CF902B67-17CA-4D15-ADE5-C936640DA810}">
      <dsp:nvSpPr>
        <dsp:cNvPr id="0" name=""/>
        <dsp:cNvSpPr/>
      </dsp:nvSpPr>
      <dsp:spPr>
        <a:xfrm>
          <a:off x="8707557" y="621929"/>
          <a:ext cx="2544832" cy="38983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Cinematch</a:t>
          </a:r>
          <a:r>
            <a:rPr lang="en-US" sz="1700" kern="1200" dirty="0"/>
            <a:t> collaborative filtering algorithms aided the discovery process – better customer experience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Recommendation system and analytics allowed deeper understanding of customer trends, which let Netflix adapt better and more quickly</a:t>
          </a:r>
        </a:p>
      </dsp:txBody>
      <dsp:txXfrm>
        <a:off x="8707557" y="621929"/>
        <a:ext cx="2544832" cy="3898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25565-1356-45CD-8860-40378D3C4ED4}">
      <dsp:nvSpPr>
        <dsp:cNvPr id="0" name=""/>
        <dsp:cNvSpPr/>
      </dsp:nvSpPr>
      <dsp:spPr>
        <a:xfrm>
          <a:off x="1326403" y="207406"/>
          <a:ext cx="4116228" cy="142951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DE2B2-3337-400F-A199-A11C49C71AF9}">
      <dsp:nvSpPr>
        <dsp:cNvPr id="0" name=""/>
        <dsp:cNvSpPr/>
      </dsp:nvSpPr>
      <dsp:spPr>
        <a:xfrm>
          <a:off x="2992040" y="3707796"/>
          <a:ext cx="797718" cy="51054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8F3FED-3A89-410C-BC0F-C6EB58565F03}">
      <dsp:nvSpPr>
        <dsp:cNvPr id="0" name=""/>
        <dsp:cNvSpPr/>
      </dsp:nvSpPr>
      <dsp:spPr>
        <a:xfrm>
          <a:off x="1476375" y="4116228"/>
          <a:ext cx="3829050" cy="957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Value in VOD</a:t>
          </a:r>
          <a:br>
            <a:rPr lang="en-US" sz="2100" b="1" kern="1200" dirty="0"/>
          </a:br>
          <a:r>
            <a:rPr lang="en-US" sz="2100" b="1" kern="1200" dirty="0"/>
            <a:t>market </a:t>
          </a:r>
        </a:p>
      </dsp:txBody>
      <dsp:txXfrm>
        <a:off x="1476375" y="4116228"/>
        <a:ext cx="3829050" cy="957262"/>
      </dsp:txXfrm>
    </dsp:sp>
    <dsp:sp modelId="{6045251D-A656-4383-8348-D243656B325C}">
      <dsp:nvSpPr>
        <dsp:cNvPr id="0" name=""/>
        <dsp:cNvSpPr/>
      </dsp:nvSpPr>
      <dsp:spPr>
        <a:xfrm>
          <a:off x="2642274" y="1509524"/>
          <a:ext cx="1435893" cy="1435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Calibri" pitchFamily="34" charset="0"/>
            </a:rPr>
            <a:t>Recommendation tool and customer knowledge</a:t>
          </a:r>
          <a:endParaRPr lang="en-US" sz="1000" b="1" kern="1200" dirty="0"/>
        </a:p>
      </dsp:txBody>
      <dsp:txXfrm>
        <a:off x="2852556" y="1719806"/>
        <a:ext cx="1015329" cy="1015329"/>
      </dsp:txXfrm>
    </dsp:sp>
    <dsp:sp modelId="{9695412F-09F9-4552-BDD3-BA28051CE912}">
      <dsp:nvSpPr>
        <dsp:cNvPr id="0" name=""/>
        <dsp:cNvSpPr/>
      </dsp:nvSpPr>
      <dsp:spPr>
        <a:xfrm>
          <a:off x="1656367" y="392726"/>
          <a:ext cx="1435893" cy="1435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Selection</a:t>
          </a:r>
        </a:p>
      </dsp:txBody>
      <dsp:txXfrm>
        <a:off x="1866649" y="603008"/>
        <a:ext cx="1015329" cy="1015329"/>
      </dsp:txXfrm>
    </dsp:sp>
    <dsp:sp modelId="{94EA3738-0E7A-42D2-BFD3-1DA3E0160BC0}">
      <dsp:nvSpPr>
        <dsp:cNvPr id="0" name=""/>
        <dsp:cNvSpPr/>
      </dsp:nvSpPr>
      <dsp:spPr>
        <a:xfrm>
          <a:off x="3554536" y="327267"/>
          <a:ext cx="1435893" cy="1435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alibri" pitchFamily="34" charset="0"/>
            </a:rPr>
            <a:t>Brand equity and customer relationships</a:t>
          </a:r>
          <a:endParaRPr lang="en-US" sz="1100" b="1" kern="1200" dirty="0"/>
        </a:p>
      </dsp:txBody>
      <dsp:txXfrm>
        <a:off x="3764818" y="537549"/>
        <a:ext cx="1015329" cy="1015329"/>
      </dsp:txXfrm>
    </dsp:sp>
    <dsp:sp modelId="{8B498195-C1AC-4E13-913B-5E590D795629}">
      <dsp:nvSpPr>
        <dsp:cNvPr id="0" name=""/>
        <dsp:cNvSpPr/>
      </dsp:nvSpPr>
      <dsp:spPr>
        <a:xfrm>
          <a:off x="1132762" y="26190"/>
          <a:ext cx="4467225" cy="357378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74E97-AAA4-4C94-8026-4F59372327A7}">
      <dsp:nvSpPr>
        <dsp:cNvPr id="0" name=""/>
        <dsp:cNvSpPr/>
      </dsp:nvSpPr>
      <dsp:spPr>
        <a:xfrm>
          <a:off x="808440" y="50146"/>
          <a:ext cx="1965181" cy="9825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Hardware Partnerships</a:t>
          </a:r>
        </a:p>
      </dsp:txBody>
      <dsp:txXfrm>
        <a:off x="837219" y="78925"/>
        <a:ext cx="1907623" cy="925032"/>
      </dsp:txXfrm>
    </dsp:sp>
    <dsp:sp modelId="{5E0E6CC4-DEF2-466E-81E1-0ABF6128DA48}">
      <dsp:nvSpPr>
        <dsp:cNvPr id="0" name=""/>
        <dsp:cNvSpPr/>
      </dsp:nvSpPr>
      <dsp:spPr>
        <a:xfrm>
          <a:off x="1004958" y="1032737"/>
          <a:ext cx="196518" cy="6872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7253"/>
              </a:lnTo>
              <a:lnTo>
                <a:pt x="196518" y="68725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977B0-5046-4705-BDE2-E6831FE3E0EA}">
      <dsp:nvSpPr>
        <dsp:cNvPr id="0" name=""/>
        <dsp:cNvSpPr/>
      </dsp:nvSpPr>
      <dsp:spPr>
        <a:xfrm>
          <a:off x="1201476" y="1228695"/>
          <a:ext cx="1572145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Roku</a:t>
          </a:r>
          <a:endParaRPr lang="en-US" sz="1100" kern="1200" dirty="0"/>
        </a:p>
      </dsp:txBody>
      <dsp:txXfrm>
        <a:off x="1230255" y="1257474"/>
        <a:ext cx="1514587" cy="925032"/>
      </dsp:txXfrm>
    </dsp:sp>
    <dsp:sp modelId="{1D8A6C15-D4AD-42C8-B1FE-78C477F63809}">
      <dsp:nvSpPr>
        <dsp:cNvPr id="0" name=""/>
        <dsp:cNvSpPr/>
      </dsp:nvSpPr>
      <dsp:spPr>
        <a:xfrm>
          <a:off x="1004958" y="1032737"/>
          <a:ext cx="196518" cy="1915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5491"/>
              </a:lnTo>
              <a:lnTo>
                <a:pt x="196518" y="19154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D2F01-F482-4533-88D5-54ECAE1A88EA}">
      <dsp:nvSpPr>
        <dsp:cNvPr id="0" name=""/>
        <dsp:cNvSpPr/>
      </dsp:nvSpPr>
      <dsp:spPr>
        <a:xfrm>
          <a:off x="1201476" y="2456933"/>
          <a:ext cx="1572145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Smart phone ecosystems</a:t>
          </a:r>
        </a:p>
      </dsp:txBody>
      <dsp:txXfrm>
        <a:off x="1230255" y="2485712"/>
        <a:ext cx="1514587" cy="925032"/>
      </dsp:txXfrm>
    </dsp:sp>
    <dsp:sp modelId="{AA2BFA6B-CF74-4455-A4B7-D4AF00ED0186}">
      <dsp:nvSpPr>
        <dsp:cNvPr id="0" name=""/>
        <dsp:cNvSpPr/>
      </dsp:nvSpPr>
      <dsp:spPr>
        <a:xfrm>
          <a:off x="1004958" y="1032737"/>
          <a:ext cx="196518" cy="3143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3730"/>
              </a:lnTo>
              <a:lnTo>
                <a:pt x="196518" y="31437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5FBE5-63E9-414D-B73A-74C19710900A}">
      <dsp:nvSpPr>
        <dsp:cNvPr id="0" name=""/>
        <dsp:cNvSpPr/>
      </dsp:nvSpPr>
      <dsp:spPr>
        <a:xfrm>
          <a:off x="1201476" y="3685172"/>
          <a:ext cx="1572145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TV manufacturers</a:t>
          </a:r>
        </a:p>
      </dsp:txBody>
      <dsp:txXfrm>
        <a:off x="1230255" y="3713951"/>
        <a:ext cx="1514587" cy="925032"/>
      </dsp:txXfrm>
    </dsp:sp>
    <dsp:sp modelId="{1512737E-38FE-4EFC-8F02-724994A29AEE}">
      <dsp:nvSpPr>
        <dsp:cNvPr id="0" name=""/>
        <dsp:cNvSpPr/>
      </dsp:nvSpPr>
      <dsp:spPr>
        <a:xfrm>
          <a:off x="3264917" y="456"/>
          <a:ext cx="1965181" cy="9825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Software/Platform Partnerships</a:t>
          </a:r>
        </a:p>
      </dsp:txBody>
      <dsp:txXfrm>
        <a:off x="3293696" y="29235"/>
        <a:ext cx="1907623" cy="925032"/>
      </dsp:txXfrm>
    </dsp:sp>
    <dsp:sp modelId="{FD045596-8335-433B-885A-09E4730ED1FD}">
      <dsp:nvSpPr>
        <dsp:cNvPr id="0" name=""/>
        <dsp:cNvSpPr/>
      </dsp:nvSpPr>
      <dsp:spPr>
        <a:xfrm>
          <a:off x="3461435" y="983047"/>
          <a:ext cx="196518" cy="736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6943"/>
              </a:lnTo>
              <a:lnTo>
                <a:pt x="196518" y="736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2EDE8-95B3-4463-A640-050A7FD73224}">
      <dsp:nvSpPr>
        <dsp:cNvPr id="0" name=""/>
        <dsp:cNvSpPr/>
      </dsp:nvSpPr>
      <dsp:spPr>
        <a:xfrm>
          <a:off x="3657953" y="1228695"/>
          <a:ext cx="1572145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Comcast and other cable operators / ISPs</a:t>
          </a:r>
        </a:p>
      </dsp:txBody>
      <dsp:txXfrm>
        <a:off x="3686732" y="1257474"/>
        <a:ext cx="1514587" cy="925032"/>
      </dsp:txXfrm>
    </dsp:sp>
    <dsp:sp modelId="{9BBDDB88-9E13-43AF-AADB-FFDCBD643FF2}">
      <dsp:nvSpPr>
        <dsp:cNvPr id="0" name=""/>
        <dsp:cNvSpPr/>
      </dsp:nvSpPr>
      <dsp:spPr>
        <a:xfrm>
          <a:off x="3461435" y="983047"/>
          <a:ext cx="196518" cy="1965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5181"/>
              </a:lnTo>
              <a:lnTo>
                <a:pt x="196518" y="19651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4364FB-2806-4716-AE37-CB5E28465580}">
      <dsp:nvSpPr>
        <dsp:cNvPr id="0" name=""/>
        <dsp:cNvSpPr/>
      </dsp:nvSpPr>
      <dsp:spPr>
        <a:xfrm>
          <a:off x="3657953" y="2456933"/>
          <a:ext cx="1572145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Google (as a YouTube syndicator)</a:t>
          </a:r>
        </a:p>
      </dsp:txBody>
      <dsp:txXfrm>
        <a:off x="3686732" y="2485712"/>
        <a:ext cx="1514587" cy="925032"/>
      </dsp:txXfrm>
    </dsp:sp>
    <dsp:sp modelId="{9CDED5E0-33AA-4BC3-9BEA-2D18A81E2942}">
      <dsp:nvSpPr>
        <dsp:cNvPr id="0" name=""/>
        <dsp:cNvSpPr/>
      </dsp:nvSpPr>
      <dsp:spPr>
        <a:xfrm>
          <a:off x="3461435" y="983047"/>
          <a:ext cx="196518" cy="3193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3420"/>
              </a:lnTo>
              <a:lnTo>
                <a:pt x="196518" y="31934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B070D-67E3-4387-AC50-B9162132B841}">
      <dsp:nvSpPr>
        <dsp:cNvPr id="0" name=""/>
        <dsp:cNvSpPr/>
      </dsp:nvSpPr>
      <dsp:spPr>
        <a:xfrm>
          <a:off x="3657953" y="3685172"/>
          <a:ext cx="1572145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Hotels, airlines, venues, and events</a:t>
          </a:r>
        </a:p>
      </dsp:txBody>
      <dsp:txXfrm>
        <a:off x="3686732" y="3713951"/>
        <a:ext cx="1514587" cy="925032"/>
      </dsp:txXfrm>
    </dsp:sp>
    <dsp:sp modelId="{32A8EE09-0B1D-41F5-B878-EB0212D32E79}">
      <dsp:nvSpPr>
        <dsp:cNvPr id="0" name=""/>
        <dsp:cNvSpPr/>
      </dsp:nvSpPr>
      <dsp:spPr>
        <a:xfrm>
          <a:off x="5721394" y="456"/>
          <a:ext cx="1965181" cy="9825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Content Producer Partnerships</a:t>
          </a:r>
        </a:p>
      </dsp:txBody>
      <dsp:txXfrm>
        <a:off x="5750173" y="29235"/>
        <a:ext cx="1907623" cy="925032"/>
      </dsp:txXfrm>
    </dsp:sp>
    <dsp:sp modelId="{5FF215BB-AFD7-4E69-B67A-45D9B9B531E5}">
      <dsp:nvSpPr>
        <dsp:cNvPr id="0" name=""/>
        <dsp:cNvSpPr/>
      </dsp:nvSpPr>
      <dsp:spPr>
        <a:xfrm>
          <a:off x="5917912" y="983047"/>
          <a:ext cx="196518" cy="736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6943"/>
              </a:lnTo>
              <a:lnTo>
                <a:pt x="196518" y="736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CB734-BBD6-4492-8130-1D07611D9F8E}">
      <dsp:nvSpPr>
        <dsp:cNvPr id="0" name=""/>
        <dsp:cNvSpPr/>
      </dsp:nvSpPr>
      <dsp:spPr>
        <a:xfrm>
          <a:off x="6114430" y="1228695"/>
          <a:ext cx="2050800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Movie studios</a:t>
          </a:r>
        </a:p>
      </dsp:txBody>
      <dsp:txXfrm>
        <a:off x="6143209" y="1257474"/>
        <a:ext cx="1993242" cy="925032"/>
      </dsp:txXfrm>
    </dsp:sp>
    <dsp:sp modelId="{6C3C470B-F901-4298-97E3-B06C44A9EC5F}">
      <dsp:nvSpPr>
        <dsp:cNvPr id="0" name=""/>
        <dsp:cNvSpPr/>
      </dsp:nvSpPr>
      <dsp:spPr>
        <a:xfrm>
          <a:off x="5917912" y="983047"/>
          <a:ext cx="196518" cy="1965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5181"/>
              </a:lnTo>
              <a:lnTo>
                <a:pt x="196518" y="19651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EA570-12D4-4EA2-A62C-D311DE3F6190}">
      <dsp:nvSpPr>
        <dsp:cNvPr id="0" name=""/>
        <dsp:cNvSpPr/>
      </dsp:nvSpPr>
      <dsp:spPr>
        <a:xfrm>
          <a:off x="6114430" y="2456933"/>
          <a:ext cx="2050800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Television studios / networks</a:t>
          </a:r>
        </a:p>
      </dsp:txBody>
      <dsp:txXfrm>
        <a:off x="6143209" y="2485712"/>
        <a:ext cx="1993242" cy="925032"/>
      </dsp:txXfrm>
    </dsp:sp>
    <dsp:sp modelId="{1036CBCE-1BE8-4485-84FD-AF3C9402823F}">
      <dsp:nvSpPr>
        <dsp:cNvPr id="0" name=""/>
        <dsp:cNvSpPr/>
      </dsp:nvSpPr>
      <dsp:spPr>
        <a:xfrm>
          <a:off x="5917912" y="983047"/>
          <a:ext cx="196518" cy="3193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3420"/>
              </a:lnTo>
              <a:lnTo>
                <a:pt x="196518" y="31934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D1258-ED8E-4757-BC9C-221F1B179AE7}">
      <dsp:nvSpPr>
        <dsp:cNvPr id="0" name=""/>
        <dsp:cNvSpPr/>
      </dsp:nvSpPr>
      <dsp:spPr>
        <a:xfrm>
          <a:off x="6114430" y="3685172"/>
          <a:ext cx="2050800" cy="9825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Independent producers (perhaps via YouTube fulfillment)</a:t>
          </a:r>
        </a:p>
      </dsp:txBody>
      <dsp:txXfrm>
        <a:off x="6143209" y="3713951"/>
        <a:ext cx="1993242" cy="925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332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58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3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84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5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38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17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85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21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33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74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A3DBA58-155E-AA7E-73DC-01B69AD232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366073C-DFBD-46D0-BDC5-E837E9B9CAD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F72BFF4-BC89-F787-EAC5-B55F82C199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A29466F-7898-9630-8D6C-C3A4DFAE5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9A316199-6FBF-B07F-A924-EA96D401FB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2C49478-AF09-04BA-E621-39FDC2A0D3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53E5D527-0D4A-EDD3-9F7D-D93188ADA5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4002196-8914-47B1-ACE8-C0D9CA9D6396}" type="slidenum">
              <a:rPr lang="en-US" altLang="en-US" sz="1200" smtClean="0">
                <a:latin typeface="Times New Roman" panose="02020603050405020304" pitchFamily="18" charset="0"/>
              </a:rPr>
              <a:pPr/>
              <a:t>24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75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47502EAB-0698-A7B5-CAAC-9FA91B506D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5613D049-2C2C-8A54-BF91-105A13D37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solidFill>
                <a:srgbClr val="000000"/>
              </a:solidFill>
              <a:latin typeface="LLKPN B+ Adv T Tc 9c 3bd 71"/>
            </a:endParaRP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4B9DE44C-F4FB-710A-8893-1273180276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20DB844-D363-4B5E-932E-91544C39DC7C}" type="slidenum">
              <a:rPr lang="en-US" altLang="en-US" sz="1200" smtClean="0">
                <a:latin typeface="Times New Roman" panose="02020603050405020304" pitchFamily="18" charset="0"/>
              </a:rPr>
              <a:pPr/>
              <a:t>26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5FBF991E-FE58-77A1-BBEF-065A46E766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377E474B-287B-0114-6C50-EEA344986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1B658EA6-ACA3-9D58-8E2C-38278728FD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0165E00-4160-4140-B420-8711143FF503}" type="slidenum">
              <a:rPr lang="en-US" altLang="en-US" sz="1200" smtClean="0">
                <a:latin typeface="Times New Roman" panose="02020603050405020304" pitchFamily="18" charset="0"/>
              </a:rPr>
              <a:pPr/>
              <a:t>27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1">
            <a:extLst>
              <a:ext uri="{FF2B5EF4-FFF2-40B4-BE49-F238E27FC236}">
                <a16:creationId xmlns:a16="http://schemas.microsoft.com/office/drawing/2014/main" id="{BB7E219C-BCB8-6096-8030-460104DE1A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0D506E4-88B1-4040-AA4D-3E031C4A89C8}" type="slidenum">
              <a:rPr lang="en-US" altLang="en-US" smtClean="0"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8435" name="Text Box 1">
            <a:extLst>
              <a:ext uri="{FF2B5EF4-FFF2-40B4-BE49-F238E27FC236}">
                <a16:creationId xmlns:a16="http://schemas.microsoft.com/office/drawing/2014/main" id="{A3ACD30E-678C-E9B4-61A8-6C8AB2748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693738"/>
            <a:ext cx="4438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2400"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  <p:sp>
        <p:nvSpPr>
          <p:cNvPr id="18436" name="Text Box 2">
            <a:extLst>
              <a:ext uri="{FF2B5EF4-FFF2-40B4-BE49-F238E27FC236}">
                <a16:creationId xmlns:a16="http://schemas.microsoft.com/office/drawing/2014/main" id="{DDB2A049-D2F5-A8B3-6E16-CBEEC3236E3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1813"/>
            <a:ext cx="5438775" cy="4065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203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987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70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568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41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7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72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213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741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46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745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241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893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8376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8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lang="en-US" sz="2800" b="1" kern="12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7"/>
            <a:ext cx="11190686" cy="49743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6427-2375-57D2-6847-08668DA7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84E7A-957B-2366-EA9F-0BEC10DD9E9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7FAA4-EC89-F103-C830-A17A1E36B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6F772-4A17-A3EE-D112-A1900154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8A342-09FB-B525-598D-F78C1B418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3BD7F-050C-D15E-BBCE-054E262E9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2E08CA6-9767-4053-A1F1-CB8AF23EEC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1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DB847B-19DC-A528-3C61-DD115D42F48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06400" y="6629400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US" sz="700">
                <a:solidFill>
                  <a:srgbClr val="000000"/>
                </a:solidFill>
                <a:latin typeface="Arial Narrow" charset="0"/>
                <a:cs typeface="+mn-cs"/>
              </a:rPr>
              <a:t>© Kellogg School of Management</a:t>
            </a:r>
            <a:endParaRPr lang="en-US" sz="140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F1C8654-2B22-53A2-63E9-DEFFB883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F6ED4-CFD6-4779-9941-6406CBB3CF4A}" type="datetime1">
              <a:rPr lang="en-US"/>
              <a:pPr>
                <a:defRPr/>
              </a:pPr>
              <a:t>9/4/2022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3D003B1-482D-1A1C-DBB3-9BDBDB6C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Kellogg School of Management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BDEEE9-63C2-5276-A626-704A589F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7ADC9-396E-4AF6-B83B-BD61DB5AA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858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90C637A-F2B8-02F8-E2A8-F44720C7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E61C-8742-49FA-98FF-E0E56816889E}" type="datetime1">
              <a:rPr lang="en-US"/>
              <a:pPr>
                <a:defRPr/>
              </a:pPr>
              <a:t>9/4/2022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245A23-35C5-6168-A46D-63638CD5D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Kellogg School of Management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38C5CE-D06C-D02F-A9B4-9378B7E9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DC072-7AE3-4025-8762-79597569B2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921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"/>
          <p:cNvSpPr>
            <a:spLocks noGrp="1"/>
          </p:cNvSpPr>
          <p:nvPr>
            <p:ph type="title" hasCustomPrompt="1"/>
          </p:nvPr>
        </p:nvSpPr>
        <p:spPr bwMode="gray">
          <a:xfrm>
            <a:off x="239351" y="38400"/>
            <a:ext cx="11712000" cy="624000"/>
          </a:xfrm>
        </p:spPr>
        <p:txBody>
          <a:bodyPr tIns="4572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Enter the title.</a:t>
            </a:r>
            <a:endParaRPr kumimoji="1" lang="ja-JP" altLang="en-US" dirty="0"/>
          </a:p>
        </p:txBody>
      </p:sp>
      <p:sp>
        <p:nvSpPr>
          <p:cNvPr id="12" name="コンテンツ プレースホルダー"/>
          <p:cNvSpPr>
            <a:spLocks noGrp="1"/>
          </p:cNvSpPr>
          <p:nvPr>
            <p:ph sz="quarter" idx="10" hasCustomPrompt="1"/>
          </p:nvPr>
        </p:nvSpPr>
        <p:spPr bwMode="gray">
          <a:xfrm>
            <a:off x="239347" y="816000"/>
            <a:ext cx="11712000" cy="5637717"/>
          </a:xfrm>
        </p:spPr>
        <p:txBody>
          <a:bodyPr vert="horz" lIns="90000" tIns="45720" rIns="90000" bIns="45720" rtlCol="0">
            <a:noAutofit/>
          </a:bodyPr>
          <a:lstStyle>
            <a:lvl1pPr marL="239994" indent="-239994">
              <a:spcBef>
                <a:spcPts val="667"/>
              </a:spcBef>
              <a:defRPr lang="ja-JP" altLang="en-US" sz="2667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1pPr>
            <a:lvl2pPr marL="479988" indent="-239994">
              <a:spcBef>
                <a:spcPts val="667"/>
              </a:spcBef>
              <a:defRPr lang="ja-JP" altLang="en-US" sz="2133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2pPr>
            <a:lvl3pPr marL="623984" indent="-143996">
              <a:spcBef>
                <a:spcPts val="667"/>
              </a:spcBef>
              <a:defRPr lang="ja-JP" altLang="en-US" sz="1867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3pPr>
            <a:lvl4pPr marL="767981" indent="-143996">
              <a:spcBef>
                <a:spcPts val="667"/>
              </a:spcBef>
              <a:defRPr lang="ja-JP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defRPr>
            </a:lvl4pPr>
          </a:lstStyle>
          <a:p>
            <a:pPr lvl="0"/>
            <a:r>
              <a:rPr kumimoji="1" lang="en-US" altLang="ja-JP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 the text.</a:t>
            </a:r>
            <a:endParaRPr kumimoji="1" lang="ja-JP" altLang="en-US" sz="26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/>
            <a:r>
              <a:rPr kumimoji="1" lang="en-US" altLang="ja-JP" sz="21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Second level</a:t>
            </a:r>
            <a:endParaRPr kumimoji="1" lang="ja-JP" altLang="en-US" sz="21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  <a:p>
            <a:pPr lvl="2"/>
            <a:r>
              <a:rPr kumimoji="1" lang="en-US" altLang="ja-JP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Third level</a:t>
            </a:r>
            <a:endParaRPr kumimoji="1" lang="ja-JP" altLang="en-US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  <a:p>
            <a:pPr lvl="3"/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Fourth level</a:t>
            </a:r>
            <a:endParaRPr kumimoji="1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022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6F83590-BC33-F4B5-FF9B-B8AF321AA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51" y="516366"/>
            <a:ext cx="11997745" cy="590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4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6897"/>
            <a:ext cx="10515600" cy="32748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Demystifying Deep Tech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Deep Tech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B184A-09D9-D978-123F-02A176386D8F}"/>
              </a:ext>
            </a:extLst>
          </p:cNvPr>
          <p:cNvSpPr txBox="1"/>
          <p:nvPr/>
        </p:nvSpPr>
        <p:spPr>
          <a:xfrm>
            <a:off x="591823" y="1225689"/>
            <a:ext cx="1100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Deep-tech innovations are defined as disruptive solutions built around unique, protected or hard-to-reproduce technological or scientific advances.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F6026-F5D7-D81B-90D6-2B908D60D197}"/>
              </a:ext>
            </a:extLst>
          </p:cNvPr>
          <p:cNvSpPr txBox="1"/>
          <p:nvPr/>
        </p:nvSpPr>
        <p:spPr>
          <a:xfrm>
            <a:off x="2581988" y="3036021"/>
            <a:ext cx="32676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Big Data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Blockchain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Social Networks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AR/VR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IoT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AI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C599A-9AF5-6CCC-2D4E-FB59775A2A77}"/>
              </a:ext>
            </a:extLst>
          </p:cNvPr>
          <p:cNvSpPr txBox="1"/>
          <p:nvPr/>
        </p:nvSpPr>
        <p:spPr>
          <a:xfrm>
            <a:off x="6500308" y="3036021"/>
            <a:ext cx="32676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3D printing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Digital Twin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Space Tech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Nanotech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Biotech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Robotics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Autonomous Vehicles</a:t>
            </a:r>
          </a:p>
        </p:txBody>
      </p:sp>
    </p:spTree>
    <p:extLst>
      <p:ext uri="{BB962C8B-B14F-4D97-AF65-F5344CB8AC3E}">
        <p14:creationId xmlns:p14="http://schemas.microsoft.com/office/powerpoint/2010/main" val="30204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Deep Tech - Challenges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9A9A9-8FD8-CF0D-D905-1A97F64A3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59" y="1419715"/>
            <a:ext cx="7407282" cy="49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0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Deep Tech – Critical Resources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B184A-09D9-D978-123F-02A176386D8F}"/>
              </a:ext>
            </a:extLst>
          </p:cNvPr>
          <p:cNvSpPr txBox="1"/>
          <p:nvPr/>
        </p:nvSpPr>
        <p:spPr>
          <a:xfrm>
            <a:off x="591823" y="1225689"/>
            <a:ext cx="110083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Resources: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Funding (80%)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Market access (61%)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Technical expertise (39%)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Business expertise (26%)</a:t>
            </a:r>
          </a:p>
        </p:txBody>
      </p:sp>
    </p:spTree>
    <p:extLst>
      <p:ext uri="{BB962C8B-B14F-4D97-AF65-F5344CB8AC3E}">
        <p14:creationId xmlns:p14="http://schemas.microsoft.com/office/powerpoint/2010/main" val="20293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AFC44D-C8B4-0915-EADB-C29F185C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08" y="267100"/>
            <a:ext cx="10746890" cy="63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2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7">
            <a:extLst>
              <a:ext uri="{FF2B5EF4-FFF2-40B4-BE49-F238E27FC236}">
                <a16:creationId xmlns:a16="http://schemas.microsoft.com/office/drawing/2014/main" id="{6330476B-0246-258B-EDA7-79F1EC256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Deep Tech - Phases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A369B-BDDE-F408-F200-8D616ECA6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99" y="2392917"/>
            <a:ext cx="10823802" cy="24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5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14D08E-1393-B609-92B5-932350048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952" y="1369140"/>
            <a:ext cx="5982218" cy="5044877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6330476B-0246-258B-EDA7-79F1EC256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Deep Tech – Critical Resources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BC6AE6-78B5-F0DD-2E7B-AFE4450FBC84}"/>
              </a:ext>
            </a:extLst>
          </p:cNvPr>
          <p:cNvSpPr txBox="1"/>
          <p:nvPr/>
        </p:nvSpPr>
        <p:spPr>
          <a:xfrm>
            <a:off x="9269058" y="2343381"/>
            <a:ext cx="21125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40"/>
                </a:solidFill>
                <a:latin typeface="PTSans-Regular"/>
              </a:rPr>
              <a:t>f</a:t>
            </a:r>
            <a:r>
              <a:rPr lang="en-US" sz="1800" b="0" i="0" u="none" strike="noStrike" baseline="0" dirty="0">
                <a:solidFill>
                  <a:srgbClr val="000040"/>
                </a:solidFill>
                <a:latin typeface="PTSans-Regular"/>
              </a:rPr>
              <a:t>unding</a:t>
            </a:r>
          </a:p>
          <a:p>
            <a:r>
              <a:rPr lang="en-US" sz="1800" b="0" i="0" u="none" strike="noStrike" baseline="0" dirty="0">
                <a:solidFill>
                  <a:srgbClr val="000040"/>
                </a:solidFill>
                <a:latin typeface="PTSans-Regular"/>
              </a:rPr>
              <a:t>market access</a:t>
            </a:r>
          </a:p>
          <a:p>
            <a:r>
              <a:rPr lang="en-US" sz="1800" b="0" i="0" u="none" strike="noStrike" baseline="0" dirty="0">
                <a:solidFill>
                  <a:srgbClr val="000040"/>
                </a:solidFill>
                <a:latin typeface="PTSans-Regular"/>
              </a:rPr>
              <a:t>talent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21E6FC-91C9-F9F0-2531-2B0B94A1CE63}"/>
              </a:ext>
            </a:extLst>
          </p:cNvPr>
          <p:cNvSpPr txBox="1"/>
          <p:nvPr/>
        </p:nvSpPr>
        <p:spPr>
          <a:xfrm>
            <a:off x="9173170" y="4692598"/>
            <a:ext cx="28216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1800" b="0" i="0" u="none" strike="noStrike" baseline="0" dirty="0">
                <a:solidFill>
                  <a:srgbClr val="000040"/>
                </a:solidFill>
                <a:latin typeface="PTSans-Regular"/>
              </a:rPr>
              <a:t>distribution network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40"/>
                </a:solidFill>
                <a:latin typeface="PTSans-Regular"/>
              </a:rPr>
              <a:t>market resistance to change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23B2E0-A357-0BB3-C56D-CAC819020300}"/>
              </a:ext>
            </a:extLst>
          </p:cNvPr>
          <p:cNvSpPr txBox="1"/>
          <p:nvPr/>
        </p:nvSpPr>
        <p:spPr>
          <a:xfrm>
            <a:off x="465788" y="2343381"/>
            <a:ext cx="29664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1800" b="0" i="0" u="none" strike="noStrike" baseline="0" dirty="0">
                <a:solidFill>
                  <a:srgbClr val="000040"/>
                </a:solidFill>
                <a:latin typeface="PTSans-Regular"/>
              </a:rPr>
              <a:t>technical expertise </a:t>
            </a:r>
          </a:p>
          <a:p>
            <a:pPr algn="l"/>
            <a:r>
              <a:rPr lang="en-IN" sz="1800" b="0" i="0" u="none" strike="noStrike" baseline="0" dirty="0">
                <a:solidFill>
                  <a:srgbClr val="000040"/>
                </a:solidFill>
                <a:latin typeface="PTSans-Regular"/>
              </a:rPr>
              <a:t>overcoming technological uncertainty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80FEB9-E034-0B4B-7CD7-CA2823813DF8}"/>
              </a:ext>
            </a:extLst>
          </p:cNvPr>
          <p:cNvSpPr txBox="1"/>
          <p:nvPr/>
        </p:nvSpPr>
        <p:spPr>
          <a:xfrm>
            <a:off x="396654" y="4692598"/>
            <a:ext cx="27942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000040"/>
                </a:solidFill>
                <a:latin typeface="PTSans-Regular"/>
              </a:rPr>
              <a:t>long development time </a:t>
            </a:r>
          </a:p>
          <a:p>
            <a:pPr algn="l"/>
            <a:r>
              <a:rPr lang="en-US" dirty="0">
                <a:solidFill>
                  <a:srgbClr val="000040"/>
                </a:solidFill>
                <a:latin typeface="PTSans-Regular"/>
              </a:rPr>
              <a:t>t</a:t>
            </a:r>
            <a:r>
              <a:rPr lang="en-US" sz="1800" b="0" i="0" u="none" strike="noStrike" baseline="0" dirty="0">
                <a:solidFill>
                  <a:srgbClr val="000040"/>
                </a:solidFill>
                <a:latin typeface="PTSans-Regular"/>
              </a:rPr>
              <a:t>echnological</a:t>
            </a:r>
            <a:r>
              <a:rPr lang="en-US" dirty="0">
                <a:solidFill>
                  <a:srgbClr val="000040"/>
                </a:solidFill>
                <a:latin typeface="PTSans-Regular"/>
              </a:rPr>
              <a:t> </a:t>
            </a:r>
            <a:r>
              <a:rPr lang="en-IN" sz="1800" b="0" i="0" u="none" strike="noStrike" baseline="0" dirty="0">
                <a:solidFill>
                  <a:srgbClr val="000040"/>
                </a:solidFill>
                <a:latin typeface="PTSans-Regular"/>
              </a:rPr>
              <a:t>uncertainty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340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6606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The Devil’s Quadrangle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B184A-09D9-D978-123F-02A176386D8F}"/>
              </a:ext>
            </a:extLst>
          </p:cNvPr>
          <p:cNvSpPr txBox="1"/>
          <p:nvPr/>
        </p:nvSpPr>
        <p:spPr>
          <a:xfrm>
            <a:off x="1776213" y="5552313"/>
            <a:ext cx="1100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“improving a </a:t>
            </a:r>
            <a:r>
              <a:rPr lang="en-US" sz="2400" dirty="0"/>
              <a:t>process along one dimension may very well weaken its performance along another”</a:t>
            </a:r>
            <a:endParaRPr lang="nl-NL" sz="24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665CB6B-FE5A-94C2-E38C-57C127F6E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786" y="1665242"/>
            <a:ext cx="4532258" cy="352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79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405AD9-7F60-1A5C-228F-ED5A8F8C40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DE0F07-9ED9-49EC-9AA7-9772CD6C473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6AE6FD8-39A2-BFC8-8A43-1E33AE37BCCE}"/>
              </a:ext>
            </a:extLst>
          </p:cNvPr>
          <p:cNvSpPr txBox="1">
            <a:spLocks noChangeArrowheads="1"/>
          </p:cNvSpPr>
          <p:nvPr/>
        </p:nvSpPr>
        <p:spPr>
          <a:xfrm>
            <a:off x="2209800" y="1708150"/>
            <a:ext cx="7391400" cy="1905000"/>
          </a:xfrm>
          <a:prstGeom prst="rect">
            <a:avLst/>
          </a:prstGeom>
          <a:noFill/>
        </p:spPr>
        <p:txBody>
          <a:bodyPr anchor="b">
            <a:norm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Netflix Leading with Data: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Emergence of Data-Driven Video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A76A6A8-A0F0-D428-2106-B9469C67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Case Questions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07FF471D-254C-97CE-A250-C3786ED796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In its competition with Netflix, where did Blockbuster go wrong? How was the use of customer data a key differentiator? How might Blockbuster have better positioned itself against Netflix?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are the core competencies of Netflix’s current business model (primarily DVD-by-mail with an online component)? Assess the value of Netflix’s business as described in the case.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effects will the rise of the VOD market likely have on Netflix’s business model? How does VOD threaten Netflix’s business? What opportunities does it present?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Which of Netflix’s current competencies can it best leverage as a competitive advantage in VOD? Which might be liabilities? (For this question, refer to the “Comparing Value Drivers in the Video Rental Market” section.)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kind of partnerships should Netflix prioritize: partnerships with content providers or with hardware/device manufacturers?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DC2AC-9F7D-A362-BBE7-C19623937F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D2E5D9-E7F3-4FB8-8211-E6EF238B793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311B67F-E15B-9B8F-1C23-8FF1BA40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Blockbuster Lost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4EBB9-9577-1C62-7F73-21B34310BC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b="1" dirty="0"/>
              <a:t>Slow &amp; Inadequate Response</a:t>
            </a:r>
          </a:p>
          <a:p>
            <a:pPr lvl="1">
              <a:defRPr/>
            </a:pPr>
            <a:r>
              <a:rPr lang="en-US" dirty="0"/>
              <a:t>“No Late Fees” program was misleading</a:t>
            </a:r>
          </a:p>
          <a:p>
            <a:pPr lvl="1">
              <a:defRPr/>
            </a:pPr>
            <a:r>
              <a:rPr lang="en-US" dirty="0"/>
              <a:t>“Total Access” program was not well integrated – customers had to maintain separate accounts for the Web-based system and the store</a:t>
            </a:r>
          </a:p>
          <a:p>
            <a:pPr lvl="1">
              <a:defRPr/>
            </a:pPr>
            <a:r>
              <a:rPr lang="en-US" dirty="0"/>
              <a:t>Debuted in 2006!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Structural Issues</a:t>
            </a:r>
          </a:p>
          <a:p>
            <a:pPr lvl="1">
              <a:defRPr/>
            </a:pPr>
            <a:r>
              <a:rPr lang="en-US" dirty="0"/>
              <a:t>Stores were franchise-based and Web site was maintained by corporate</a:t>
            </a:r>
          </a:p>
          <a:p>
            <a:pPr lvl="1">
              <a:defRPr/>
            </a:pPr>
            <a:r>
              <a:rPr lang="en-US" dirty="0" err="1"/>
              <a:t>Capex</a:t>
            </a:r>
            <a:r>
              <a:rPr lang="en-US" dirty="0"/>
              <a:t> requirements for starting a separate Web-based logistics system to deliver DVDs by mail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Lack of Information Systems</a:t>
            </a:r>
          </a:p>
          <a:p>
            <a:pPr lvl="1">
              <a:defRPr/>
            </a:pPr>
            <a:r>
              <a:rPr lang="en-US" dirty="0"/>
              <a:t>Lack of knowledge about its customers’ preferences and behaviors</a:t>
            </a:r>
          </a:p>
          <a:p>
            <a:pPr lvl="1">
              <a:defRPr/>
            </a:pPr>
            <a:r>
              <a:rPr lang="en-US" dirty="0"/>
              <a:t>Lack of an appropriate CRM system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63743D-52E4-E98F-71BF-4E42DE9A43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A1F65B-1BCF-4C04-9BE3-F50E70CF0F60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DD2025-17E8-EB6D-8677-3AEFBA97D086}"/>
              </a:ext>
            </a:extLst>
          </p:cNvPr>
          <p:cNvSpPr/>
          <p:nvPr/>
        </p:nvSpPr>
        <p:spPr>
          <a:xfrm>
            <a:off x="9448800" y="228600"/>
            <a:ext cx="914400" cy="30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Q1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A76A6A8-A0F0-D428-2106-B9469C67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Case Questions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07FF471D-254C-97CE-A250-C3786ED796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In its competition with Netflix, where did Blockbuster go wrong? How was the use of customer data a key differentiator? How might Blockbuster have better positioned itself against Netflix?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are the core competencies of Netflix’s current business model (primarily DVD-by-mail with an online component)? Assess the value of Netflix’s business as described in the case.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effects will the rise of the VOD market likely have on Netflix’s business model? How does VOD threaten Netflix’s business? What opportunities does it present?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Which of Netflix’s current competencies can it best leverage as a competitive advantage in VOD? Which might be liabilities? (For this question, refer to the “Comparing Value Drivers in the Video Rental Market” section.)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kind of partnerships should Netflix prioritize: partnerships with content providers or with hardware/device manufacturers?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DC2AC-9F7D-A362-BBE7-C19623937F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D2E5D9-E7F3-4FB8-8211-E6EF238B793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344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A04A8947-58E2-1DE6-EE83-E3476361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Netflix Won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50459-FEE0-B4AE-94A9-1CD60AB5858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7EC1FA-2975-49C6-8C22-9E369A6906E7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68D814B-3CED-EF36-3D24-FD7F8BE1D5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6182235"/>
              </p:ext>
            </p:extLst>
          </p:nvPr>
        </p:nvGraphicFramePr>
        <p:xfrm>
          <a:off x="555274" y="1807736"/>
          <a:ext cx="11256622" cy="4652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9E725EA-511C-228F-426E-DB099726D75C}"/>
              </a:ext>
            </a:extLst>
          </p:cNvPr>
          <p:cNvSpPr/>
          <p:nvPr/>
        </p:nvSpPr>
        <p:spPr>
          <a:xfrm>
            <a:off x="9448800" y="228600"/>
            <a:ext cx="914400" cy="30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Q2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C44451-3A38-FF2A-48B2-75B59CDF7CD9}"/>
              </a:ext>
            </a:extLst>
          </p:cNvPr>
          <p:cNvCxnSpPr/>
          <p:nvPr/>
        </p:nvCxnSpPr>
        <p:spPr>
          <a:xfrm>
            <a:off x="555274" y="1749865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TextBox 10">
            <a:extLst>
              <a:ext uri="{FF2B5EF4-FFF2-40B4-BE49-F238E27FC236}">
                <a16:creationId xmlns:a16="http://schemas.microsoft.com/office/drawing/2014/main" id="{920B1C86-7ACE-5F64-9E65-DE7BE6DD7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475" y="1346640"/>
            <a:ext cx="2836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Calibri" panose="020F0502020204030204" pitchFamily="34" charset="0"/>
              </a:rPr>
              <a:t>Netflix’s core capabilities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A76A6A8-A0F0-D428-2106-B9469C67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Case Questions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07FF471D-254C-97CE-A250-C3786ED796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In its competition with Netflix, where did Blockbuster go wrong? How was the use of customer data a key differentiator? How might Blockbuster have better positioned itself against Netflix?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are the core competencies of Netflix’s current business model (primarily DVD-by-mail with an online component)? Assess the value of Netflix’s business as described in the case.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effects will the rise of the VOD market likely have on Netflix’s business model? How does VOD threaten Netflix’s business? What opportunities does it present?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Which of Netflix’s current competencies can it best leverage as a competitive advantage in VOD? Which might be liabilities? (For this question, refer to the “Comparing Value Drivers in the Video Rental Market” section.)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kind of partnerships should Netflix prioritize: partnerships with content providers or with hardware/device manufacturers?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DC2AC-9F7D-A362-BBE7-C19623937F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D2E5D9-E7F3-4FB8-8211-E6EF238B793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61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6B942503-2F90-3553-F4A5-9D0892D14FA4}"/>
              </a:ext>
            </a:extLst>
          </p:cNvPr>
          <p:cNvSpPr/>
          <p:nvPr/>
        </p:nvSpPr>
        <p:spPr>
          <a:xfrm>
            <a:off x="699247" y="2743200"/>
            <a:ext cx="2059828" cy="2268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b="1" dirty="0"/>
              <a:t>Growth</a:t>
            </a:r>
            <a:br>
              <a:rPr lang="en-US" b="1" dirty="0"/>
            </a:br>
            <a:r>
              <a:rPr lang="en-US" b="1" dirty="0"/>
              <a:t>of VOD</a:t>
            </a:r>
            <a:br>
              <a:rPr lang="en-US" b="1" dirty="0"/>
            </a:br>
            <a:r>
              <a:rPr lang="en-US" b="1" dirty="0"/>
              <a:t>market</a:t>
            </a:r>
          </a:p>
        </p:txBody>
      </p:sp>
      <p:sp>
        <p:nvSpPr>
          <p:cNvPr id="7171" name="Title 1">
            <a:extLst>
              <a:ext uri="{FF2B5EF4-FFF2-40B4-BE49-F238E27FC236}">
                <a16:creationId xmlns:a16="http://schemas.microsoft.com/office/drawing/2014/main" id="{0DA4ADE3-2FDF-2BF3-172F-2C922F9F0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Impact of VOD Market Growth on Netflix </a:t>
            </a:r>
            <a:br>
              <a:rPr lang="en-US" dirty="0"/>
            </a:br>
            <a:r>
              <a:rPr lang="en-US" dirty="0"/>
              <a:t>Business Model</a:t>
            </a:r>
          </a:p>
        </p:txBody>
      </p:sp>
      <p:sp>
        <p:nvSpPr>
          <p:cNvPr id="7172" name="Content Placeholder 2">
            <a:extLst>
              <a:ext uri="{FF2B5EF4-FFF2-40B4-BE49-F238E27FC236}">
                <a16:creationId xmlns:a16="http://schemas.microsoft.com/office/drawing/2014/main" id="{05F01FEF-CAE3-AC8F-C6D4-4D10C137689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06912" y="1435608"/>
            <a:ext cx="2891414" cy="1981200"/>
          </a:xfrm>
        </p:spPr>
        <p:txBody>
          <a:bodyPr>
            <a:normAutofit/>
          </a:bodyPr>
          <a:lstStyle/>
          <a:p>
            <a:pPr marL="169863" indent="-169863"/>
            <a:endParaRPr lang="en-US" altLang="en-US" sz="1600" dirty="0"/>
          </a:p>
          <a:p>
            <a:pPr marL="169863" indent="-169863"/>
            <a:r>
              <a:rPr lang="en-US" altLang="en-US" sz="1600" dirty="0"/>
              <a:t>Ability to license its platform</a:t>
            </a:r>
          </a:p>
          <a:p>
            <a:pPr marL="169863" indent="-169863"/>
            <a:r>
              <a:rPr lang="en-US" altLang="en-US" sz="1600" dirty="0"/>
              <a:t>Be the benchmark in movie streaming</a:t>
            </a:r>
          </a:p>
          <a:p>
            <a:pPr marL="169863" indent="-169863"/>
            <a:r>
              <a:rPr lang="en-US" altLang="en-US" sz="1600" dirty="0"/>
              <a:t>Higher impact of Netflix’s existing CRM system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883C8-1AE2-30D2-6157-1257E81F6A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E9AB24-2E8D-4AD9-8FBD-50DF9C74339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EC0953-F68A-3EBE-C19C-BE1B12C27E33}"/>
              </a:ext>
            </a:extLst>
          </p:cNvPr>
          <p:cNvSpPr/>
          <p:nvPr/>
        </p:nvSpPr>
        <p:spPr>
          <a:xfrm>
            <a:off x="9448800" y="228600"/>
            <a:ext cx="914400" cy="30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Q3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0BCA74-2110-8B0F-FBE1-F16044EBB1CF}"/>
              </a:ext>
            </a:extLst>
          </p:cNvPr>
          <p:cNvSpPr/>
          <p:nvPr/>
        </p:nvSpPr>
        <p:spPr>
          <a:xfrm>
            <a:off x="3059112" y="1439863"/>
            <a:ext cx="1447799" cy="2209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/>
              <a:t>Opportunities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C4C6AF-C144-EE54-9E22-D67ED38ADE63}"/>
              </a:ext>
            </a:extLst>
          </p:cNvPr>
          <p:cNvSpPr/>
          <p:nvPr/>
        </p:nvSpPr>
        <p:spPr>
          <a:xfrm>
            <a:off x="3059113" y="4183063"/>
            <a:ext cx="1447798" cy="2209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/>
              <a:t>Threats</a:t>
            </a:r>
          </a:p>
        </p:txBody>
      </p:sp>
      <p:sp>
        <p:nvSpPr>
          <p:cNvPr id="13" name="Circular Arrow 12">
            <a:extLst>
              <a:ext uri="{FF2B5EF4-FFF2-40B4-BE49-F238E27FC236}">
                <a16:creationId xmlns:a16="http://schemas.microsoft.com/office/drawing/2014/main" id="{FE615EB7-BDEA-3C03-99D2-B49A891EB28C}"/>
              </a:ext>
            </a:extLst>
          </p:cNvPr>
          <p:cNvSpPr/>
          <p:nvPr/>
        </p:nvSpPr>
        <p:spPr>
          <a:xfrm>
            <a:off x="1542039" y="1820863"/>
            <a:ext cx="1505961" cy="106680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ircular Arrow 13">
            <a:extLst>
              <a:ext uri="{FF2B5EF4-FFF2-40B4-BE49-F238E27FC236}">
                <a16:creationId xmlns:a16="http://schemas.microsoft.com/office/drawing/2014/main" id="{BC98203A-1A02-3251-D00E-8E89B32FEDBC}"/>
              </a:ext>
            </a:extLst>
          </p:cNvPr>
          <p:cNvSpPr/>
          <p:nvPr/>
        </p:nvSpPr>
        <p:spPr>
          <a:xfrm rot="10800000" flipH="1">
            <a:off x="1542039" y="4695825"/>
            <a:ext cx="1523424" cy="106680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55F62C-FA32-BD2F-D1A9-0E00EE75A841}"/>
              </a:ext>
            </a:extLst>
          </p:cNvPr>
          <p:cNvCxnSpPr/>
          <p:nvPr/>
        </p:nvCxnSpPr>
        <p:spPr>
          <a:xfrm flipV="1">
            <a:off x="7778751" y="1447801"/>
            <a:ext cx="2678113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0" name="TextBox 16">
            <a:extLst>
              <a:ext uri="{FF2B5EF4-FFF2-40B4-BE49-F238E27FC236}">
                <a16:creationId xmlns:a16="http://schemas.microsoft.com/office/drawing/2014/main" id="{42533D95-27A1-DB82-8722-DC88E5470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5089" y="1131889"/>
            <a:ext cx="2663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latin typeface="Calibri" panose="020F0502020204030204" pitchFamily="34" charset="0"/>
              </a:rPr>
              <a:t>Impact on Netflix business model</a:t>
            </a:r>
          </a:p>
        </p:txBody>
      </p:sp>
      <p:sp>
        <p:nvSpPr>
          <p:cNvPr id="7181" name="Content Placeholder 2">
            <a:extLst>
              <a:ext uri="{FF2B5EF4-FFF2-40B4-BE49-F238E27FC236}">
                <a16:creationId xmlns:a16="http://schemas.microsoft.com/office/drawing/2014/main" id="{E5DA0E29-DD1F-750E-683C-23D3212515CB}"/>
              </a:ext>
            </a:extLst>
          </p:cNvPr>
          <p:cNvSpPr txBox="1">
            <a:spLocks/>
          </p:cNvSpPr>
          <p:nvPr/>
        </p:nvSpPr>
        <p:spPr bwMode="auto">
          <a:xfrm>
            <a:off x="4467226" y="4506914"/>
            <a:ext cx="3076575" cy="151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Calibri" panose="020F0502020204030204" pitchFamily="34" charset="0"/>
              </a:rPr>
              <a:t>Current physical distribution channel will become a liability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Calibri" panose="020F0502020204030204" pitchFamily="34" charset="0"/>
              </a:rPr>
              <a:t>Competitors like Apple, which has the know-how to sell online and holds a huge customer database and brand equity, will become a threat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C683E075-96B2-FB6D-CEF7-D7BE7F4209F4}"/>
              </a:ext>
            </a:extLst>
          </p:cNvPr>
          <p:cNvSpPr/>
          <p:nvPr/>
        </p:nvSpPr>
        <p:spPr>
          <a:xfrm rot="5400000">
            <a:off x="6972300" y="2301875"/>
            <a:ext cx="1371600" cy="228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83" name="Content Placeholder 2">
            <a:extLst>
              <a:ext uri="{FF2B5EF4-FFF2-40B4-BE49-F238E27FC236}">
                <a16:creationId xmlns:a16="http://schemas.microsoft.com/office/drawing/2014/main" id="{A4293035-36C2-9362-F614-E848A77173E4}"/>
              </a:ext>
            </a:extLst>
          </p:cNvPr>
          <p:cNvSpPr txBox="1">
            <a:spLocks/>
          </p:cNvSpPr>
          <p:nvPr/>
        </p:nvSpPr>
        <p:spPr bwMode="auto">
          <a:xfrm>
            <a:off x="7816850" y="1651000"/>
            <a:ext cx="3597014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Shift organizational focus from logistic efficiency to technology excellence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Need to invest in owning a platform to provide the service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7CCC993-1879-147C-38B1-C34197A6348E}"/>
              </a:ext>
            </a:extLst>
          </p:cNvPr>
          <p:cNvSpPr/>
          <p:nvPr/>
        </p:nvSpPr>
        <p:spPr>
          <a:xfrm rot="5400000">
            <a:off x="6972300" y="5060950"/>
            <a:ext cx="1371600" cy="228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85" name="Content Placeholder 2">
            <a:extLst>
              <a:ext uri="{FF2B5EF4-FFF2-40B4-BE49-F238E27FC236}">
                <a16:creationId xmlns:a16="http://schemas.microsoft.com/office/drawing/2014/main" id="{921814D0-5BC6-A683-3BCF-154E0A221836}"/>
              </a:ext>
            </a:extLst>
          </p:cNvPr>
          <p:cNvSpPr txBox="1">
            <a:spLocks/>
          </p:cNvSpPr>
          <p:nvPr/>
        </p:nvSpPr>
        <p:spPr bwMode="auto">
          <a:xfrm>
            <a:off x="7816849" y="4289426"/>
            <a:ext cx="3675903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Shift investment from logistics to technology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Continue to build the Netflix brand as an instant provider of movies from studios to customers’ homes 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Continue to invest in customer loyalty and CRM solutions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A76A6A8-A0F0-D428-2106-B9469C67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Case Questions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07FF471D-254C-97CE-A250-C3786ED796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In its competition with Netflix, where did Blockbuster go wrong? How was the use of customer data a key differentiator? How might Blockbuster have better positioned itself against Netflix?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are the core competencies of Netflix’s current business model (primarily DVD-by-mail with an online component)? Assess the value of Netflix’s business as described in the case.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effects will the rise of the VOD market likely have on Netflix’s business model? How does VOD threaten Netflix’s business? What opportunities does it present?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Which of Netflix’s current competencies can it best leverage as a competitive advantage in VOD? Which might be liabilities? (For this question, refer to the “Comparing Value Drivers in the Video Rental Market” section.)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kind of partnerships should Netflix prioritize: partnerships with content providers or with hardware/device manufacturers?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DC2AC-9F7D-A362-BBE7-C19623937F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D2E5D9-E7F3-4FB8-8211-E6EF238B793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2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F78D243F-CECB-FFE7-A22A-B2DD1C216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Netflix Competitive Advantages for VOD Market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711E5A3-543F-C2BB-6FF9-4FF55B01D9A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CDFCFA-9B44-4A38-9827-723972430BD8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9F5A553-F4FD-8FC1-D535-6506DB47464D}"/>
              </a:ext>
            </a:extLst>
          </p:cNvPr>
          <p:cNvGraphicFramePr/>
          <p:nvPr/>
        </p:nvGraphicFramePr>
        <p:xfrm>
          <a:off x="1219200" y="1676400"/>
          <a:ext cx="67818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F16E91A-5ED4-2078-2D05-305DA789F8B9}"/>
              </a:ext>
            </a:extLst>
          </p:cNvPr>
          <p:cNvSpPr/>
          <p:nvPr/>
        </p:nvSpPr>
        <p:spPr>
          <a:xfrm>
            <a:off x="9448800" y="228600"/>
            <a:ext cx="914400" cy="30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Q4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DB8B68-43C6-43E4-1C42-4C4B3E7D272E}"/>
              </a:ext>
            </a:extLst>
          </p:cNvPr>
          <p:cNvCxnSpPr/>
          <p:nvPr/>
        </p:nvCxnSpPr>
        <p:spPr>
          <a:xfrm>
            <a:off x="2133600" y="1447800"/>
            <a:ext cx="4800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11">
            <a:extLst>
              <a:ext uri="{FF2B5EF4-FFF2-40B4-BE49-F238E27FC236}">
                <a16:creationId xmlns:a16="http://schemas.microsoft.com/office/drawing/2014/main" id="{21CFDC1F-2971-E862-3A0B-4FB19B89B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170327"/>
            <a:ext cx="48176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  <a:cs typeface="Arial" charset="0"/>
              </a:rPr>
              <a:t>Netflix’s core competencies to succeed in VOD market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A0916E-D2B7-A342-5E8A-3BE3487E390A}"/>
              </a:ext>
            </a:extLst>
          </p:cNvPr>
          <p:cNvCxnSpPr/>
          <p:nvPr/>
        </p:nvCxnSpPr>
        <p:spPr>
          <a:xfrm>
            <a:off x="7126288" y="1447800"/>
            <a:ext cx="32369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TextBox 15">
            <a:extLst>
              <a:ext uri="{FF2B5EF4-FFF2-40B4-BE49-F238E27FC236}">
                <a16:creationId xmlns:a16="http://schemas.microsoft.com/office/drawing/2014/main" id="{E3FA661E-D666-96C6-ADF0-D8BF0CD00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6289" y="1159570"/>
            <a:ext cx="33162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  <a:cs typeface="Arial" charset="0"/>
              </a:rPr>
              <a:t>Netflix’s weaknesses for VOD market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A8E29D6-E04E-255B-187F-4FDE91893E8E}"/>
              </a:ext>
            </a:extLst>
          </p:cNvPr>
          <p:cNvSpPr/>
          <p:nvPr/>
        </p:nvSpPr>
        <p:spPr>
          <a:xfrm>
            <a:off x="8135938" y="2330450"/>
            <a:ext cx="1541462" cy="140335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/>
              <a:t>Warehouse / </a:t>
            </a:r>
          </a:p>
          <a:p>
            <a:pPr algn="ctr">
              <a:defRPr/>
            </a:pPr>
            <a:r>
              <a:rPr lang="en-US" sz="1200" b="1" dirty="0"/>
              <a:t>facilities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2823265-1EB8-F869-6B6A-2793E3326A7B}"/>
              </a:ext>
            </a:extLst>
          </p:cNvPr>
          <p:cNvSpPr/>
          <p:nvPr/>
        </p:nvSpPr>
        <p:spPr>
          <a:xfrm>
            <a:off x="8135938" y="4006850"/>
            <a:ext cx="1541462" cy="140335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/>
              <a:t>Employee overhead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A76A6A8-A0F0-D428-2106-B9469C67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Case Questions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07FF471D-254C-97CE-A250-C3786ED796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In its competition with Netflix, where did Blockbuster go wrong? How was the use of customer data a key differentiator? How might Blockbuster have better positioned itself against Netflix?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are the core competencies of Netflix’s current business model (primarily DVD-by-mail with an online component)? Assess the value of Netflix’s business as described in the case.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effects will the rise of the VOD market likely have on Netflix’s business model? How does VOD threaten Netflix’s business? What opportunities does it present?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Which of Netflix’s current competencies can it best leverage as a competitive advantage in VOD? Which might be liabilities? (For this question, refer to the “Comparing Value Drivers in the Video Rental Market” section.)</a:t>
            </a:r>
          </a:p>
          <a:p>
            <a:pPr marL="514350" indent="-514350">
              <a:spcBef>
                <a:spcPct val="0"/>
              </a:spcBef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sz="1600" dirty="0"/>
              <a:t>What kind of partnerships should Netflix prioritize: partnerships with content providers or with hardware/device manufacturers?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DC2AC-9F7D-A362-BBE7-C19623937F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D2E5D9-E7F3-4FB8-8211-E6EF238B793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944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CD91467-F213-C00D-0331-A56196D1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Partnership Prioritization: Parallel Tracking</a:t>
            </a: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4C1BE-A1D7-C292-22B9-1970101514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A1FB30-CCD5-4B17-89CE-56271938BEC1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id="{5E6DFFC4-E85A-7CCA-2CA8-D3556FDE9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07" y="1443841"/>
            <a:ext cx="11236901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2713" indent="-1127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Netflix should not limit itself; goal is to be a service provider, not a content producer or a hardware manufacturer. </a:t>
            </a:r>
          </a:p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Don’t compete in areas where Netflix is at point of parity; compete where Netflix has advantages (i.e., recommendation algorithm, user community). Amazon and Apple are strong in delivery and devices but weak in recommendations and user community.</a:t>
            </a:r>
          </a:p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Roll up Roku effort under umbrella of device partnerships; devote resources across all initiatives evenly.</a:t>
            </a:r>
          </a:p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Becoming the service provider and content recommender on all cable platforms is a top priority.</a:t>
            </a:r>
          </a:p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Assume that movie studios and other content producers will want to distribute via Netflix; it is in their best interest.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81651A-900E-FE26-72B9-0C0979A88E97}"/>
              </a:ext>
            </a:extLst>
          </p:cNvPr>
          <p:cNvSpPr/>
          <p:nvPr/>
        </p:nvSpPr>
        <p:spPr>
          <a:xfrm>
            <a:off x="9448800" y="228600"/>
            <a:ext cx="914400" cy="30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Q5</a:t>
            </a:r>
          </a:p>
        </p:txBody>
      </p:sp>
    </p:spTree>
    <p:extLst>
      <p:ext uri="{BB962C8B-B14F-4D97-AF65-F5344CB8AC3E}">
        <p14:creationId xmlns:p14="http://schemas.microsoft.com/office/powerpoint/2010/main" val="3326280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CD91467-F213-C00D-0331-A56196D1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Partnership Prioritization: Parallel Tracking</a:t>
            </a: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4C1BE-A1D7-C292-22B9-1970101514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15400" y="6356350"/>
            <a:ext cx="3276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A1FB30-CCD5-4B17-89CE-56271938BEC1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9D68C8E-B86E-B15B-9095-E3F62DAB3C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4123633"/>
              </p:ext>
            </p:extLst>
          </p:nvPr>
        </p:nvGraphicFramePr>
        <p:xfrm>
          <a:off x="1590341" y="1506669"/>
          <a:ext cx="8973672" cy="4668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181651A-900E-FE26-72B9-0C0979A88E97}"/>
              </a:ext>
            </a:extLst>
          </p:cNvPr>
          <p:cNvSpPr/>
          <p:nvPr/>
        </p:nvSpPr>
        <p:spPr>
          <a:xfrm>
            <a:off x="9448800" y="228600"/>
            <a:ext cx="914400" cy="30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Q5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EF819B46-529C-5482-61E7-825989ABFE2F}"/>
              </a:ext>
            </a:extLst>
          </p:cNvPr>
          <p:cNvSpPr/>
          <p:nvPr/>
        </p:nvSpPr>
        <p:spPr>
          <a:xfrm>
            <a:off x="1796364" y="2441986"/>
            <a:ext cx="304800" cy="2909345"/>
          </a:xfrm>
          <a:prstGeom prst="up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24" name="TextBox 8">
            <a:extLst>
              <a:ext uri="{FF2B5EF4-FFF2-40B4-BE49-F238E27FC236}">
                <a16:creationId xmlns:a16="http://schemas.microsoft.com/office/drawing/2014/main" id="{DA72C80F-9B12-1FDB-AEC2-477A08EC14C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395034" y="4122865"/>
            <a:ext cx="5966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b="1" dirty="0">
                <a:latin typeface="+mj-lt"/>
                <a:cs typeface="Arial" charset="0"/>
              </a:rPr>
              <a:t>Priority</a:t>
            </a:r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622D2C3D-B576-1E9A-CDA4-5D187E55C399}"/>
              </a:ext>
            </a:extLst>
          </p:cNvPr>
          <p:cNvSpPr/>
          <p:nvPr/>
        </p:nvSpPr>
        <p:spPr>
          <a:xfrm>
            <a:off x="1840290" y="2117448"/>
            <a:ext cx="228600" cy="2286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Minus 10">
            <a:extLst>
              <a:ext uri="{FF2B5EF4-FFF2-40B4-BE49-F238E27FC236}">
                <a16:creationId xmlns:a16="http://schemas.microsoft.com/office/drawing/2014/main" id="{E1230100-1136-C62B-4406-DF4F90C1DF4A}"/>
              </a:ext>
            </a:extLst>
          </p:cNvPr>
          <p:cNvSpPr/>
          <p:nvPr/>
        </p:nvSpPr>
        <p:spPr>
          <a:xfrm>
            <a:off x="1901569" y="5464017"/>
            <a:ext cx="152400" cy="762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9C493F1-5795-552F-515E-1D0E07F25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Big data</a:t>
            </a:r>
            <a:endParaRPr lang="en-US" altLang="en-US" sz="2325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906F5C-49A7-6DFC-6C81-067D49E001A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9EAF28E-6D0B-96CA-50B8-03D12D879F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Type of Data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9E02FB82-00D5-8C39-4200-4FF54950FB32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z="2200" b="1" dirty="0"/>
              <a:t>Structured</a:t>
            </a:r>
          </a:p>
          <a:p>
            <a:pPr lvl="1"/>
            <a:r>
              <a:rPr lang="en-US" altLang="en-US" sz="2200" dirty="0"/>
              <a:t>Tables</a:t>
            </a:r>
            <a:endParaRPr lang="en-US" altLang="en-US" sz="2200" b="1" dirty="0"/>
          </a:p>
          <a:p>
            <a:r>
              <a:rPr lang="en-US" altLang="en-US" sz="2200" b="1" dirty="0"/>
              <a:t>Semi-Structured</a:t>
            </a:r>
          </a:p>
          <a:p>
            <a:pPr lvl="1"/>
            <a:r>
              <a:rPr lang="en-US" altLang="en-US" sz="2200" dirty="0"/>
              <a:t>XML, JSON</a:t>
            </a:r>
          </a:p>
          <a:p>
            <a:pPr lvl="1"/>
            <a:r>
              <a:rPr lang="en-US" altLang="en-US" sz="2200" dirty="0"/>
              <a:t>Clickstream data, Ecommerce, APIs</a:t>
            </a:r>
            <a:endParaRPr lang="en-US" altLang="en-US" sz="2200" b="1" dirty="0"/>
          </a:p>
          <a:p>
            <a:r>
              <a:rPr lang="en-US" altLang="en-US" sz="2200" b="1" dirty="0"/>
              <a:t>Unstructured</a:t>
            </a:r>
          </a:p>
          <a:p>
            <a:pPr lvl="1"/>
            <a:r>
              <a:rPr lang="en-US" altLang="en-US" sz="2200" dirty="0"/>
              <a:t>Audio, Video, Images, Text, Sensory Data</a:t>
            </a:r>
          </a:p>
          <a:p>
            <a:pPr lvl="1"/>
            <a:r>
              <a:rPr lang="en-US" altLang="en-US" sz="2200" dirty="0"/>
              <a:t>IoT Devices, Social Media</a:t>
            </a:r>
          </a:p>
        </p:txBody>
      </p:sp>
      <p:sp>
        <p:nvSpPr>
          <p:cNvPr id="7172" name="Slide Number Placeholder 7">
            <a:extLst>
              <a:ext uri="{FF2B5EF4-FFF2-40B4-BE49-F238E27FC236}">
                <a16:creationId xmlns:a16="http://schemas.microsoft.com/office/drawing/2014/main" id="{2BEC4DDE-C258-8143-EF1A-A4EBBE53F95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07F36CED-C000-4A59-AECE-4D3C18DCC79F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8480908-C115-0CF9-745B-52F097CE8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Data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7DC6CE32-CC7C-7CB3-983F-DCC710522022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en-US" sz="2200" dirty="0"/>
              <a:t>Storage</a:t>
            </a:r>
          </a:p>
          <a:p>
            <a:pPr lvl="1"/>
            <a:r>
              <a:rPr lang="en-US" altLang="en-US" sz="2200" dirty="0"/>
              <a:t>SQL, NoSQL</a:t>
            </a:r>
          </a:p>
          <a:p>
            <a:r>
              <a:rPr lang="en-US" altLang="en-US" sz="2200" dirty="0"/>
              <a:t>Processing</a:t>
            </a:r>
          </a:p>
          <a:p>
            <a:pPr lvl="1"/>
            <a:r>
              <a:rPr lang="en-US" altLang="en-US" sz="2200" dirty="0"/>
              <a:t>Hadoop</a:t>
            </a:r>
          </a:p>
        </p:txBody>
      </p:sp>
      <p:sp>
        <p:nvSpPr>
          <p:cNvPr id="8196" name="Slide Number Placeholder 4">
            <a:extLst>
              <a:ext uri="{FF2B5EF4-FFF2-40B4-BE49-F238E27FC236}">
                <a16:creationId xmlns:a16="http://schemas.microsoft.com/office/drawing/2014/main" id="{5001112B-D6CA-343D-6770-6747A0080F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B6471B05-660E-4B7C-86A0-A75A88F74D15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34A2C459-8817-8627-CA60-7009DCBF36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Dimensions of big data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83D87D38-11E3-BFAC-85D1-8A8C4D2EBD2B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altLang="en-US" sz="2200" dirty="0"/>
              <a:t>Volume</a:t>
            </a:r>
          </a:p>
          <a:p>
            <a:r>
              <a:rPr lang="en-GB" altLang="en-US" sz="2200" dirty="0"/>
              <a:t>Velocity</a:t>
            </a:r>
          </a:p>
          <a:p>
            <a:r>
              <a:rPr lang="en-GB" altLang="en-US" sz="2200" dirty="0"/>
              <a:t>Variety</a:t>
            </a:r>
          </a:p>
          <a:p>
            <a:r>
              <a:rPr lang="en-GB" altLang="en-US" sz="2200" dirty="0"/>
              <a:t>Veracity</a:t>
            </a:r>
          </a:p>
          <a:p>
            <a:r>
              <a:rPr lang="en-GB" altLang="en-US" sz="2200" dirty="0"/>
              <a:t>Variability</a:t>
            </a:r>
          </a:p>
          <a:p>
            <a:r>
              <a:rPr lang="en-GB" altLang="en-US" sz="2200" dirty="0"/>
              <a:t>Complexity</a:t>
            </a:r>
          </a:p>
          <a:p>
            <a:r>
              <a:rPr lang="en-GB" altLang="en-US" sz="2200" dirty="0"/>
              <a:t>Value</a:t>
            </a:r>
          </a:p>
          <a:p>
            <a:r>
              <a:rPr lang="en-GB" altLang="en-US" sz="2200" dirty="0"/>
              <a:t>Decay</a:t>
            </a:r>
          </a:p>
          <a:p>
            <a:endParaRPr lang="en-GB" altLang="en-US" sz="2200" dirty="0"/>
          </a:p>
        </p:txBody>
      </p:sp>
      <p:sp>
        <p:nvSpPr>
          <p:cNvPr id="10244" name="Slide Number Placeholder 4">
            <a:extLst>
              <a:ext uri="{FF2B5EF4-FFF2-40B4-BE49-F238E27FC236}">
                <a16:creationId xmlns:a16="http://schemas.microsoft.com/office/drawing/2014/main" id="{B2697063-B850-76F9-1D61-4CE6919C1B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5AB4EE80-5F47-493F-8893-D36221A21DF4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  <p:pic>
        <p:nvPicPr>
          <p:cNvPr id="10245" name="Picture 2">
            <a:extLst>
              <a:ext uri="{FF2B5EF4-FFF2-40B4-BE49-F238E27FC236}">
                <a16:creationId xmlns:a16="http://schemas.microsoft.com/office/drawing/2014/main" id="{59158F7F-FFF3-5E5F-32C9-3724BE2C0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35607"/>
            <a:ext cx="5018774" cy="482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C66D44F-9112-68DC-3ED4-343EB9650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Evolution of big data and data analytics</a:t>
            </a:r>
            <a:endParaRPr lang="en-GB" altLang="en-US" sz="2800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5B68C777-A470-4BE0-AB9A-31D87C6983CB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en-US" sz="2200" dirty="0"/>
              <a:t>1950s to mid-1990s</a:t>
            </a:r>
          </a:p>
          <a:p>
            <a:r>
              <a:rPr lang="en-US" altLang="en-US" sz="2200" dirty="0"/>
              <a:t>Big Data 1.0</a:t>
            </a:r>
          </a:p>
          <a:p>
            <a:r>
              <a:rPr lang="en-US" altLang="en-US" sz="2200" dirty="0"/>
              <a:t>Big Data 2.0</a:t>
            </a:r>
          </a:p>
          <a:p>
            <a:r>
              <a:rPr lang="en-US" altLang="en-US" sz="2200" dirty="0"/>
              <a:t>Big Data 3.0</a:t>
            </a:r>
          </a:p>
        </p:txBody>
      </p:sp>
      <p:sp>
        <p:nvSpPr>
          <p:cNvPr id="11268" name="Slide Number Placeholder 4">
            <a:extLst>
              <a:ext uri="{FF2B5EF4-FFF2-40B4-BE49-F238E27FC236}">
                <a16:creationId xmlns:a16="http://schemas.microsoft.com/office/drawing/2014/main" id="{D7148C58-D989-3A16-D920-5A4B4625F2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F777A39D-607A-48B0-9AB5-0C4A8C7CD1AA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97AF3075-6261-FF41-AEB4-EDD3ED16F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Big Data 1.0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EDCAF03C-77A4-0E3C-5BAA-9343CB1328C9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en-US" sz="2200" dirty="0"/>
              <a:t>Web usage mining </a:t>
            </a:r>
          </a:p>
          <a:p>
            <a:r>
              <a:rPr lang="en-US" altLang="en-US" sz="2200" dirty="0"/>
              <a:t>Web structure mining</a:t>
            </a:r>
          </a:p>
          <a:p>
            <a:r>
              <a:rPr lang="en-US" altLang="en-US" sz="2200" dirty="0"/>
              <a:t>Web content mining</a:t>
            </a:r>
          </a:p>
        </p:txBody>
      </p:sp>
      <p:sp>
        <p:nvSpPr>
          <p:cNvPr id="13316" name="Slide Number Placeholder 4">
            <a:extLst>
              <a:ext uri="{FF2B5EF4-FFF2-40B4-BE49-F238E27FC236}">
                <a16:creationId xmlns:a16="http://schemas.microsoft.com/office/drawing/2014/main" id="{00912EB1-9646-4C0C-2D73-8EC7BD4096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093CA08E-4DC6-48A8-9394-68B04573F430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D735BDE2-95F3-240D-F548-2232B92E4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Big Data 2.0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2328FC5A-CC01-C63C-A5AC-3D9E95FD3FB9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en-US" sz="2200" dirty="0"/>
              <a:t>Social Media</a:t>
            </a:r>
          </a:p>
          <a:p>
            <a:pPr lvl="1"/>
            <a:r>
              <a:rPr lang="en-US" altLang="en-US" sz="2200" dirty="0"/>
              <a:t>Sentiment Analysis</a:t>
            </a:r>
          </a:p>
          <a:p>
            <a:pPr lvl="2"/>
            <a:r>
              <a:rPr lang="en-US" altLang="en-US" sz="2200" dirty="0"/>
              <a:t>Entity, sentence, document level</a:t>
            </a:r>
          </a:p>
          <a:p>
            <a:pPr lvl="2"/>
            <a:r>
              <a:rPr lang="en-US" altLang="en-US" sz="2200" dirty="0"/>
              <a:t>Lexicon-based, Machine Learning</a:t>
            </a:r>
          </a:p>
          <a:p>
            <a:pPr lvl="1"/>
            <a:r>
              <a:rPr lang="en-US" altLang="en-US" sz="2200" dirty="0"/>
              <a:t>Social Network Analysis</a:t>
            </a:r>
          </a:p>
          <a:p>
            <a:pPr lvl="2"/>
            <a:r>
              <a:rPr lang="en-US" altLang="en-US" sz="2200" dirty="0"/>
              <a:t>network structure, connections, nodes,</a:t>
            </a:r>
          </a:p>
          <a:p>
            <a:pPr lvl="2"/>
            <a:r>
              <a:rPr lang="en-US" altLang="en-US" sz="2200" dirty="0"/>
              <a:t>network density, network centrality, network flows</a:t>
            </a:r>
          </a:p>
        </p:txBody>
      </p:sp>
      <p:sp>
        <p:nvSpPr>
          <p:cNvPr id="15364" name="Slide Number Placeholder 4">
            <a:extLst>
              <a:ext uri="{FF2B5EF4-FFF2-40B4-BE49-F238E27FC236}">
                <a16:creationId xmlns:a16="http://schemas.microsoft.com/office/drawing/2014/main" id="{1C85A33D-7A49-6E1A-6C3C-BF25475661C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C6F3B7B6-A4F4-43A7-9BD1-7A7374287C0C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AA635EB-843A-9CD8-5614-96C928ECB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Big Data 3.0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2423CE3F-C173-8C08-E594-42761E2EFB02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en-US" sz="2200" dirty="0"/>
              <a:t>IoT Applications</a:t>
            </a:r>
          </a:p>
          <a:p>
            <a:pPr lvl="1"/>
            <a:r>
              <a:rPr lang="en-US" altLang="en-US" sz="2200" dirty="0"/>
              <a:t>Streaming Analytics</a:t>
            </a:r>
          </a:p>
          <a:p>
            <a:pPr lvl="1"/>
            <a:r>
              <a:rPr lang="en-US" altLang="en-US" sz="2200" dirty="0"/>
              <a:t>Edge Computing</a:t>
            </a:r>
          </a:p>
        </p:txBody>
      </p:sp>
      <p:sp>
        <p:nvSpPr>
          <p:cNvPr id="16388" name="Slide Number Placeholder 4">
            <a:extLst>
              <a:ext uri="{FF2B5EF4-FFF2-40B4-BE49-F238E27FC236}">
                <a16:creationId xmlns:a16="http://schemas.microsoft.com/office/drawing/2014/main" id="{FA3FCCCC-4F6D-CFAA-8C22-9FDAC1F3CD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D4F99812-19C8-4DE8-9FA8-243EF90C40AA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FD536452-7E9A-5504-1EC2-3DF505C65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Big data analysis of merchant reviews</a:t>
            </a: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428AB13-2CF0-1779-94E2-B1DCF2337F08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altLang="en-US" dirty="0"/>
              <a:t>Relationships between consumers review activities and the viewers usefulness votes. </a:t>
            </a:r>
          </a:p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altLang="en-US" dirty="0"/>
              <a:t>Five factors related to consumers review activities 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dirty="0"/>
              <a:t>the review score of the reviewer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dirty="0"/>
              <a:t>the number of social network friends of the reviewer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dirty="0"/>
              <a:t>the cumulative number of reviews made by the reviewer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dirty="0"/>
              <a:t>the number of words in the reviewer’s comment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dirty="0"/>
              <a:t>the existence of images or photos in the reviewer’s comment.</a:t>
            </a:r>
          </a:p>
          <a:p>
            <a:pPr>
              <a:lnSpc>
                <a:spcPct val="95000"/>
              </a:lnSpc>
              <a:spcBef>
                <a:spcPts val="600"/>
              </a:spcBef>
            </a:pPr>
            <a:endParaRPr lang="en-US" altLang="en-US" sz="2400" dirty="0"/>
          </a:p>
        </p:txBody>
      </p:sp>
      <p:sp>
        <p:nvSpPr>
          <p:cNvPr id="17412" name="Slide Number Placeholder 4">
            <a:extLst>
              <a:ext uri="{FF2B5EF4-FFF2-40B4-BE49-F238E27FC236}">
                <a16:creationId xmlns:a16="http://schemas.microsoft.com/office/drawing/2014/main" id="{769D415B-8A60-39F7-17B0-80EF8BAD06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39A89635-9D32-4356-BBE0-B659E53C4793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  <p:sp>
        <p:nvSpPr>
          <p:cNvPr id="3" name="Plus 9">
            <a:extLst>
              <a:ext uri="{FF2B5EF4-FFF2-40B4-BE49-F238E27FC236}">
                <a16:creationId xmlns:a16="http://schemas.microsoft.com/office/drawing/2014/main" id="{108AB070-AD99-161B-BAFE-67658B5F2946}"/>
              </a:ext>
            </a:extLst>
          </p:cNvPr>
          <p:cNvSpPr/>
          <p:nvPr/>
        </p:nvSpPr>
        <p:spPr>
          <a:xfrm>
            <a:off x="732253" y="2498072"/>
            <a:ext cx="228600" cy="2286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Plus 9">
            <a:extLst>
              <a:ext uri="{FF2B5EF4-FFF2-40B4-BE49-F238E27FC236}">
                <a16:creationId xmlns:a16="http://schemas.microsoft.com/office/drawing/2014/main" id="{5076161C-7D6A-DE72-08EF-9CA873D0E917}"/>
              </a:ext>
            </a:extLst>
          </p:cNvPr>
          <p:cNvSpPr/>
          <p:nvPr/>
        </p:nvSpPr>
        <p:spPr>
          <a:xfrm>
            <a:off x="732253" y="3200400"/>
            <a:ext cx="228600" cy="2286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Minus 10">
            <a:extLst>
              <a:ext uri="{FF2B5EF4-FFF2-40B4-BE49-F238E27FC236}">
                <a16:creationId xmlns:a16="http://schemas.microsoft.com/office/drawing/2014/main" id="{77199D9B-E2A9-D2BA-A71B-3D8D99C258F2}"/>
              </a:ext>
            </a:extLst>
          </p:cNvPr>
          <p:cNvSpPr/>
          <p:nvPr/>
        </p:nvSpPr>
        <p:spPr>
          <a:xfrm>
            <a:off x="772013" y="2236727"/>
            <a:ext cx="152400" cy="762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med">
    <p:pull dir="r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58F0CD8D-374D-89F5-04F1-B77E224C4D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Impact of Big Data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2BCB056-608F-9BB5-ACDB-7E1CDB3B63E9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/>
          <a:lstStyle/>
          <a:p>
            <a:endParaRPr lang="en-GB" altLang="en-US" sz="2200" dirty="0"/>
          </a:p>
          <a:p>
            <a:r>
              <a:rPr lang="en-GB" altLang="en-US" sz="2200" dirty="0"/>
              <a:t>Personalization marketing</a:t>
            </a:r>
          </a:p>
          <a:p>
            <a:r>
              <a:rPr lang="en-GB" altLang="en-US" sz="2200" dirty="0"/>
              <a:t>Better Pricing</a:t>
            </a:r>
          </a:p>
          <a:p>
            <a:r>
              <a:rPr lang="en-GB" altLang="en-US" sz="2200" dirty="0"/>
              <a:t>Cost Reduction</a:t>
            </a:r>
          </a:p>
          <a:p>
            <a:r>
              <a:rPr lang="en-GB" altLang="en-US" sz="2200" dirty="0"/>
              <a:t>Improved Customer Service</a:t>
            </a:r>
          </a:p>
          <a:p>
            <a:endParaRPr lang="en-GB" altLang="en-US" sz="2200" dirty="0"/>
          </a:p>
        </p:txBody>
      </p:sp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B50147FD-262A-DA5B-E537-0FA5B34D1A7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C92035C5-FBF3-469D-AD5B-0DC6D2C1312B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2208128C-5B31-20F0-C237-4E277C37B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Challenges in big data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E36BE056-2511-6569-13F6-C7E2F8D76320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/>
          <a:lstStyle/>
          <a:p>
            <a:endParaRPr lang="en-GB" altLang="en-US" sz="2200" dirty="0"/>
          </a:p>
          <a:p>
            <a:r>
              <a:rPr lang="en-GB" altLang="en-US" sz="2200" dirty="0"/>
              <a:t>Data Quality</a:t>
            </a:r>
          </a:p>
          <a:p>
            <a:r>
              <a:rPr lang="en-GB" altLang="en-US" sz="2200" dirty="0"/>
              <a:t>Data Security</a:t>
            </a:r>
          </a:p>
          <a:p>
            <a:r>
              <a:rPr lang="en-GB" altLang="en-US" sz="2200" dirty="0"/>
              <a:t>Privacy</a:t>
            </a:r>
          </a:p>
          <a:p>
            <a:r>
              <a:rPr lang="en-GB" altLang="en-US" sz="2200" dirty="0"/>
              <a:t>Investment Justification</a:t>
            </a:r>
          </a:p>
          <a:p>
            <a:r>
              <a:rPr lang="en-GB" altLang="en-US" sz="2200" dirty="0"/>
              <a:t>Data Management</a:t>
            </a:r>
          </a:p>
          <a:p>
            <a:r>
              <a:rPr lang="en-GB" altLang="en-US" sz="2200" dirty="0"/>
              <a:t>Shortage of Experts</a:t>
            </a:r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9F321658-7D90-76E0-9E51-762E47C94E1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276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fld id="{6354D77C-95E2-4016-A13E-2A939003B4AF}" type="slidenum">
              <a:rPr lang="en-GB" altLang="en-US" sz="1200">
                <a:solidFill>
                  <a:schemeClr val="bg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rPr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GB" altLang="en-US" sz="1200">
              <a:solidFill>
                <a:schemeClr val="bg1"/>
              </a:solidFill>
              <a:latin typeface="Comic Sans MS" panose="030F07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GB" altLang="en-US" dirty="0"/>
              <a:t>Type of Data Analytics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591606"/>
            <a:ext cx="11331573" cy="5026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What happened?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800" dirty="0"/>
              <a:t>Descriptive Analytics (Data aggregation, Summary)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What were our total sales this month?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Why did it happen?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800" dirty="0"/>
              <a:t>Diagnostic Analytics (Data discovery, Drill-down)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Why have sales gone down?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What will happen?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800" dirty="0"/>
              <a:t>Predictive Analytics (Regression, Neural Network)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Forecasting &amp; What If Analysis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What do I want to happen?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800" dirty="0"/>
              <a:t>Prescriptive Analytics (Optimization, Recommendation)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Planning &amp; Targets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728" y="1597667"/>
            <a:ext cx="3711304" cy="453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1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7091"/>
            <a:ext cx="11594690" cy="32748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Foundations of Databases and Information Management</a:t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407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(BI)?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Business intelligence (BI) is a broad category of applications, technologies, and processes for gathering,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storing, accessing,</a:t>
            </a:r>
            <a:r>
              <a:rPr lang="en-US" altLang="en-US" b="1" dirty="0"/>
              <a:t> and analyzing data to help business users make better decisions.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lvl="2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Business Intelligence is the processes, technologies, and tools that help us change data into</a:t>
            </a:r>
          </a:p>
          <a:p>
            <a:pPr lvl="2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information, information into knowledge and knowledge into plans that guide organization.</a:t>
            </a:r>
          </a:p>
        </p:txBody>
      </p:sp>
    </p:spTree>
    <p:extLst>
      <p:ext uri="{BB962C8B-B14F-4D97-AF65-F5344CB8AC3E}">
        <p14:creationId xmlns:p14="http://schemas.microsoft.com/office/powerpoint/2010/main" val="5620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Infrastructure  (1 of 3)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211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Array of tools for obtaining information from separate systems and from big data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warehouse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Stores current and historical data from many core operational transaction systems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Consolidates and standardizes information for use across enterprise, but data cannot be altered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Provides analysis and reporting tools</a:t>
            </a:r>
          </a:p>
        </p:txBody>
      </p:sp>
    </p:spTree>
    <p:extLst>
      <p:ext uri="{BB962C8B-B14F-4D97-AF65-F5344CB8AC3E}">
        <p14:creationId xmlns:p14="http://schemas.microsoft.com/office/powerpoint/2010/main" val="38466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Infrastructure  (2 of 3)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211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marts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Subset of data warehouse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Typically focus on single subject or line of business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Hadoop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Enables distributed parallel processing of big data across inexpensive computers</a:t>
            </a:r>
          </a:p>
        </p:txBody>
      </p:sp>
    </p:spTree>
    <p:extLst>
      <p:ext uri="{BB962C8B-B14F-4D97-AF65-F5344CB8AC3E}">
        <p14:creationId xmlns:p14="http://schemas.microsoft.com/office/powerpoint/2010/main" val="375899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Infrastructure  (3 of 3)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In-memory computing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Used in big data analysis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Uses computers main memory (R A M) for data storage to avoid delays in retrieving data from disk storage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Can reduce hours/days of processing to seconds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Requires optimized hardware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Analytic platforms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High-speed platforms using both relational and non-relational tools optimized for large datasets</a:t>
            </a:r>
          </a:p>
        </p:txBody>
      </p:sp>
    </p:spTree>
    <p:extLst>
      <p:ext uri="{BB962C8B-B14F-4D97-AF65-F5344CB8AC3E}">
        <p14:creationId xmlns:p14="http://schemas.microsoft.com/office/powerpoint/2010/main" val="199612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Traditional File Processing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DE74B5-3762-463D-B516-24D27C85C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174" y="1359822"/>
            <a:ext cx="7834039" cy="52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4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Problems with the Traditional File Environment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294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Files maintained separately by different departments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redundancy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inconsistency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Program-data dependence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Lack of flexibility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Poor security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Lack of data sharing and availability</a:t>
            </a:r>
          </a:p>
        </p:txBody>
      </p:sp>
    </p:spTree>
    <p:extLst>
      <p:ext uri="{BB962C8B-B14F-4D97-AF65-F5344CB8AC3E}">
        <p14:creationId xmlns:p14="http://schemas.microsoft.com/office/powerpoint/2010/main" val="26845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Database Management Systems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611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Database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Serves many applications by centralizing data and controlling redundant data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Database management system (D B M S)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Interfaces between applications and physical data files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Separates logical and physical views of data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Solves problems of traditional file environment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Controls redundancy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Eliminates inconsistency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Uncouples programs and data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Enables organization to centrally manage data and data security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20718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Human Resources Database with Multiple Views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BF226E-BC6A-4350-9A62-D40B377C2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14" y="1413116"/>
            <a:ext cx="8330422" cy="491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2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Relational D B M 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36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Represent data as two-dimensional tables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Each table contains data on entity and attributes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Table: grid of columns and rows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Rows (tuples): Records for different entities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Fields (columns): Represents attribute for entity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Key field: Field used to uniquely identify each record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Primary key: Field in table used for key fields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Foreign key: Primary key used in second table as look-up field to identify records from original table</a:t>
            </a:r>
          </a:p>
        </p:txBody>
      </p:sp>
    </p:spTree>
    <p:extLst>
      <p:ext uri="{BB962C8B-B14F-4D97-AF65-F5344CB8AC3E}">
        <p14:creationId xmlns:p14="http://schemas.microsoft.com/office/powerpoint/2010/main" val="250220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Relational Database Tables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89DCF6-C075-475B-AE86-20774B41F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352" y="1326136"/>
            <a:ext cx="7053683" cy="52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Capabilities of Database Management Systems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94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definition capability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dictionary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Querying and reporting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Data manipulation language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Structured Query Language (S Q L)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Many D B M S have report generation capabilities for creating polished reports (Microsoft Access)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28539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/>
              <a:t>Designing Databases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36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Conceptual design vs. physical design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Normalization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Streamlining complex groupings of data to minimize redundant data elements and awkward many-to-many relationships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Referential integrity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Rules used by R D B M S to ensure relationships between tables remain consistent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Entity-relationship diagram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 correct data model is essential for a system serving the business well</a:t>
            </a:r>
          </a:p>
        </p:txBody>
      </p:sp>
    </p:spTree>
    <p:extLst>
      <p:ext uri="{BB962C8B-B14F-4D97-AF65-F5344CB8AC3E}">
        <p14:creationId xmlns:p14="http://schemas.microsoft.com/office/powerpoint/2010/main" val="1988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9271770" cy="604177"/>
          </a:xfrm>
        </p:spPr>
        <p:txBody>
          <a:bodyPr>
            <a:noAutofit/>
          </a:bodyPr>
          <a:lstStyle/>
          <a:p>
            <a:r>
              <a:rPr lang="en-US" altLang="en-US" b="1" dirty="0"/>
              <a:t>An Unnormalized Relation for Order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AFF5D2-3CFF-48C7-9A9A-BE9C47572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77" y="2411645"/>
            <a:ext cx="11151846" cy="112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6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Normalized Tables Created from Order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44C16C-4B4C-438E-BF63-875E04C06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48" y="1863243"/>
            <a:ext cx="10064504" cy="313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7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7" y="534812"/>
            <a:ext cx="11453497" cy="620220"/>
          </a:xfrm>
        </p:spPr>
        <p:txBody>
          <a:bodyPr>
            <a:noAutofit/>
          </a:bodyPr>
          <a:lstStyle/>
          <a:p>
            <a:r>
              <a:rPr lang="en-US" altLang="en-US" b="1" dirty="0"/>
              <a:t>An Entity-Relationship Diagram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87DB26-1E5E-4E97-8180-5CD002BAD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58" y="2702092"/>
            <a:ext cx="11029283" cy="122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Non-Relational Databases and Databases in the Cloud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1823" y="1629733"/>
            <a:ext cx="1100835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Non-relational databases: “No S Q L” 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More flexible data model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Data sets stored across distributed machines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Easier to scale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Handle large volumes of unstructured and structured data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Databases in the cloud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Appeal to start-ups, smaller businesses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Amazon Relational Database Service, Microsoft S Q L Azure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Private clouds</a:t>
            </a:r>
          </a:p>
        </p:txBody>
      </p:sp>
    </p:spTree>
    <p:extLst>
      <p:ext uri="{BB962C8B-B14F-4D97-AF65-F5344CB8AC3E}">
        <p14:creationId xmlns:p14="http://schemas.microsoft.com/office/powerpoint/2010/main" val="39410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Blockchain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11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Distributed ledgers in a peer-to-peer distributed database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Maintains a growing list of records and transactions shared by all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Encryption used to identify participants and transactions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Used for financial transactions, supply chain, and medical records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Foundation of Bitcoin, and other crypto currencies</a:t>
            </a:r>
          </a:p>
        </p:txBody>
      </p:sp>
    </p:spTree>
    <p:extLst>
      <p:ext uri="{BB962C8B-B14F-4D97-AF65-F5344CB8AC3E}">
        <p14:creationId xmlns:p14="http://schemas.microsoft.com/office/powerpoint/2010/main" val="189001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Contemporary Business Intelligence Infrastructure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D342C-C1AB-4544-86AB-5C007B0DE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951" y="1372196"/>
            <a:ext cx="7418486" cy="51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7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Analytical Tools: Relationships, Patterns, Trends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Tools for consolidating, analyzing, and providing access to vast amounts of data to help users make better business decisions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Multidimensional data analysis (O L A P)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Data mining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Text mining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Web mining</a:t>
            </a:r>
          </a:p>
        </p:txBody>
      </p:sp>
    </p:spTree>
    <p:extLst>
      <p:ext uri="{BB962C8B-B14F-4D97-AF65-F5344CB8AC3E}">
        <p14:creationId xmlns:p14="http://schemas.microsoft.com/office/powerpoint/2010/main" val="341988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Online Analytical Processing (O L A P)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Supports multidimensional data analysis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Viewing data using multiple dimensions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Each aspect of information (product, pricing, cost, region, time period) is different dimension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Example: How many washers sold in the East in June compared with other regions?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O L  A P enables rapid, online answers to ad hoc queries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761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Multidimensional Data Model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152D3F-83F3-4C19-BA12-A9B218175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046" y="1365144"/>
            <a:ext cx="5941345" cy="519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Data Mining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195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Finds hidden patterns, relationships in datasets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Example: customer buying patterns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Infers rules to predict future behavior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Types of information obtainable from data mining: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Associations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Sequences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Classification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Clustering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Forecasting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088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Text Mining and Web Mining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36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Text mining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Extracts key elements from large unstructured data sets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Sentiment analysis software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Web mining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Discovery and analysis of useful patterns and information from web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Web content mining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Web structure mining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Web usage mining</a:t>
            </a:r>
          </a:p>
        </p:txBody>
      </p:sp>
    </p:spTree>
    <p:extLst>
      <p:ext uri="{BB962C8B-B14F-4D97-AF65-F5344CB8AC3E}">
        <p14:creationId xmlns:p14="http://schemas.microsoft.com/office/powerpoint/2010/main" val="97906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Databases and the Web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78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Many companies use the web to make some internal databases available to customers or partners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Typical configuration includes: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Web server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Application server/middleware/C G I scripts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Database server (hosting D B M S)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Advantages of using the web for database access: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Ease of use of browser software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Web interface requires few or no changes to database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Inexpensive to add web interface to system</a:t>
            </a:r>
          </a:p>
        </p:txBody>
      </p:sp>
    </p:spTree>
    <p:extLst>
      <p:ext uri="{BB962C8B-B14F-4D97-AF65-F5344CB8AC3E}">
        <p14:creationId xmlns:p14="http://schemas.microsoft.com/office/powerpoint/2010/main" val="282177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Linking Internal Databases to the Web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99633-9F40-45B3-A002-36B906713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010" y="2234618"/>
            <a:ext cx="9925979" cy="23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9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Establishing an Information Policy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36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Firm’s rules, procedures, roles for sharing, managing, standardizing data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administration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Establishes policies and procedures to manage data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governance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Deals with policies and processes for managing availability, usability, integrity, and security of data, especially regarding government regulations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Database administration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Creating and maintaining database</a:t>
            </a:r>
          </a:p>
        </p:txBody>
      </p:sp>
    </p:spTree>
    <p:extLst>
      <p:ext uri="{BB962C8B-B14F-4D97-AF65-F5344CB8AC3E}">
        <p14:creationId xmlns:p14="http://schemas.microsoft.com/office/powerpoint/2010/main" val="28856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Ensuring Data Quality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94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More than 25 percent of critical data in Fortune 1000 company databases are inaccurate or incomplete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Before new database is in place, a firm must: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Identify and correct faulty data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Establish better routines for editing data once database in operation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quality audit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cleansing</a:t>
            </a:r>
          </a:p>
        </p:txBody>
      </p:sp>
    </p:spTree>
    <p:extLst>
      <p:ext uri="{BB962C8B-B14F-4D97-AF65-F5344CB8AC3E}">
        <p14:creationId xmlns:p14="http://schemas.microsoft.com/office/powerpoint/2010/main" val="419603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Deep Tech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B184A-09D9-D978-123F-02A176386D8F}"/>
              </a:ext>
            </a:extLst>
          </p:cNvPr>
          <p:cNvSpPr txBox="1"/>
          <p:nvPr/>
        </p:nvSpPr>
        <p:spPr>
          <a:xfrm>
            <a:off x="591823" y="1225689"/>
            <a:ext cx="1100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Deep-tech innovations are defined as disruptive solutions built around unique, protected or hard-to-reproduce technological or scientific advances.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F6026-F5D7-D81B-90D6-2B908D60D197}"/>
              </a:ext>
            </a:extLst>
          </p:cNvPr>
          <p:cNvSpPr txBox="1"/>
          <p:nvPr/>
        </p:nvSpPr>
        <p:spPr>
          <a:xfrm>
            <a:off x="2581988" y="3036021"/>
            <a:ext cx="32676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Big Data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Blockchain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Social Networks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AR/VR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IoT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AI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C599A-9AF5-6CCC-2D4E-FB59775A2A77}"/>
              </a:ext>
            </a:extLst>
          </p:cNvPr>
          <p:cNvSpPr txBox="1"/>
          <p:nvPr/>
        </p:nvSpPr>
        <p:spPr>
          <a:xfrm>
            <a:off x="6500308" y="3036021"/>
            <a:ext cx="32676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3D printing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Digital Twin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Space Tech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Nanotech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Biotech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Robotics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Autonomous Vehicles</a:t>
            </a:r>
          </a:p>
        </p:txBody>
      </p:sp>
    </p:spTree>
    <p:extLst>
      <p:ext uri="{BB962C8B-B14F-4D97-AF65-F5344CB8AC3E}">
        <p14:creationId xmlns:p14="http://schemas.microsoft.com/office/powerpoint/2010/main" val="360886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3983A3-29B5-622B-BBE3-508C40BFA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3" y="731520"/>
            <a:ext cx="11314813" cy="516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1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7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Superior automated inventory control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Better management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Increased safety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Continuous efficiency improvements 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3486D3-68A8-787E-426E-3AD791856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33" y="658890"/>
            <a:ext cx="11926334" cy="55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5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9A1A54-5656-C5FA-0829-F144BAE0D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10" y="20331"/>
            <a:ext cx="11772151" cy="680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The scope can be, for example, a single business process like procurement, an entire supply chain including dependencies on suppliers and distribution partners, or the entire company, including its business ecosystem.</a:t>
            </a:r>
            <a:endParaRPr lang="en-IN" sz="2200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Superior automated inventory control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Better management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Increased safety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Continuous efficiency improvements 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5527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E0D433-C6F1-ED49-4FA3-45089C2C8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03" y="1309449"/>
            <a:ext cx="10708194" cy="531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2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GB" altLang="ja-JP" dirty="0"/>
              <a:t>Digital Twin Model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5373358" y="844797"/>
            <a:ext cx="2131313" cy="2111687"/>
          </a:xfrm>
          <a:prstGeom prst="ellipse">
            <a:avLst/>
          </a:prstGeom>
          <a:solidFill>
            <a:schemeClr val="accent6">
              <a:lumMod val="25000"/>
              <a:lumOff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b="1" dirty="0">
                <a:latin typeface="+mj-ea"/>
                <a:ea typeface="+mj-ea"/>
              </a:rPr>
              <a:t>“What If”</a:t>
            </a:r>
            <a:br>
              <a:rPr lang="en-GB" sz="1600" b="1" dirty="0">
                <a:latin typeface="+mj-ea"/>
                <a:ea typeface="+mj-ea"/>
              </a:rPr>
            </a:br>
            <a:r>
              <a:rPr lang="en-GB" sz="1600" b="1" dirty="0">
                <a:latin typeface="+mj-ea"/>
                <a:ea typeface="+mj-ea"/>
              </a:rPr>
              <a:t>Twin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2836835" y="4503679"/>
            <a:ext cx="1996141" cy="2008095"/>
          </a:xfrm>
          <a:prstGeom prst="ellipse">
            <a:avLst/>
          </a:prstGeom>
          <a:solidFill>
            <a:srgbClr val="33CCC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933" b="1" dirty="0">
                <a:latin typeface="+mj-ea"/>
                <a:ea typeface="+mj-ea"/>
              </a:rPr>
              <a:t>Physical Twin</a:t>
            </a:r>
          </a:p>
        </p:txBody>
      </p:sp>
      <p:sp>
        <p:nvSpPr>
          <p:cNvPr id="7" name="Curved Left Arrow 6"/>
          <p:cNvSpPr/>
          <p:nvPr/>
        </p:nvSpPr>
        <p:spPr bwMode="auto">
          <a:xfrm rot="10981372">
            <a:off x="2206708" y="3882711"/>
            <a:ext cx="669365" cy="1219200"/>
          </a:xfrm>
          <a:prstGeom prst="curvedLef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1" dirty="0">
              <a:latin typeface="+mj-ea"/>
              <a:ea typeface="+mj-ea"/>
            </a:endParaRPr>
          </a:p>
        </p:txBody>
      </p:sp>
      <p:sp>
        <p:nvSpPr>
          <p:cNvPr id="8" name="Curved Left Arrow 7"/>
          <p:cNvSpPr/>
          <p:nvPr/>
        </p:nvSpPr>
        <p:spPr bwMode="auto">
          <a:xfrm rot="422624">
            <a:off x="4913172" y="3882711"/>
            <a:ext cx="669365" cy="1219200"/>
          </a:xfrm>
          <a:prstGeom prst="curvedLef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1" dirty="0">
              <a:latin typeface="+mj-ea"/>
              <a:ea typeface="+mj-ea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848883" y="2411214"/>
            <a:ext cx="2004109" cy="2020047"/>
          </a:xfrm>
          <a:prstGeom prst="ellipse">
            <a:avLst/>
          </a:prstGeom>
          <a:solidFill>
            <a:srgbClr val="0066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000" b="1" dirty="0">
                <a:latin typeface="+mj-ea"/>
                <a:ea typeface="+mj-ea"/>
              </a:rPr>
              <a:t>Data Twin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698148" y="774171"/>
            <a:ext cx="2016157" cy="2038260"/>
          </a:xfrm>
          <a:prstGeom prst="ellipse">
            <a:avLst/>
          </a:prstGeom>
          <a:solidFill>
            <a:srgbClr val="88A1C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b="1" dirty="0">
                <a:latin typeface="+mj-ea"/>
                <a:ea typeface="+mj-ea"/>
              </a:rPr>
              <a:t>Reactive</a:t>
            </a:r>
            <a:br>
              <a:rPr lang="en-GB" b="1" dirty="0">
                <a:latin typeface="+mj-ea"/>
                <a:ea typeface="+mj-ea"/>
              </a:rPr>
            </a:br>
            <a:r>
              <a:rPr lang="en-GB" sz="1600" b="1" dirty="0">
                <a:latin typeface="+mj-ea"/>
                <a:ea typeface="+mj-ea"/>
              </a:rPr>
              <a:t>Twin</a:t>
            </a:r>
          </a:p>
        </p:txBody>
      </p:sp>
      <p:sp>
        <p:nvSpPr>
          <p:cNvPr id="11" name="Right Arrow 10"/>
          <p:cNvSpPr/>
          <p:nvPr/>
        </p:nvSpPr>
        <p:spPr bwMode="auto">
          <a:xfrm rot="13147664">
            <a:off x="2348041" y="2606433"/>
            <a:ext cx="494055" cy="406400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1" dirty="0">
              <a:latin typeface="+mj-ea"/>
              <a:ea typeface="+mj-ea"/>
            </a:endParaRPr>
          </a:p>
        </p:txBody>
      </p:sp>
      <p:sp>
        <p:nvSpPr>
          <p:cNvPr id="12" name="Right Arrow 11"/>
          <p:cNvSpPr/>
          <p:nvPr/>
        </p:nvSpPr>
        <p:spPr bwMode="auto">
          <a:xfrm rot="2387877">
            <a:off x="2721097" y="2220495"/>
            <a:ext cx="494055" cy="406400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1" dirty="0">
              <a:latin typeface="+mj-ea"/>
              <a:ea typeface="+mj-ea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8195765" y="885798"/>
            <a:ext cx="2131313" cy="2111687"/>
          </a:xfrm>
          <a:prstGeom prst="ellipse">
            <a:avLst/>
          </a:prstGeom>
          <a:solidFill>
            <a:schemeClr val="accent5">
              <a:lumMod val="50000"/>
              <a:lumOff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b="1" dirty="0">
                <a:latin typeface="+mj-ea"/>
                <a:ea typeface="+mj-ea"/>
              </a:rPr>
              <a:t>Predictive Twin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3221" y="2954963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Input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6325" y="1807900"/>
            <a:ext cx="1151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Feedback</a:t>
            </a:r>
          </a:p>
        </p:txBody>
      </p:sp>
      <p:sp>
        <p:nvSpPr>
          <p:cNvPr id="16" name="Right Arrow 15"/>
          <p:cNvSpPr/>
          <p:nvPr/>
        </p:nvSpPr>
        <p:spPr bwMode="auto">
          <a:xfrm rot="19153013">
            <a:off x="4859865" y="2436543"/>
            <a:ext cx="494055" cy="406400"/>
          </a:xfrm>
          <a:prstGeom prst="rightArrow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1" dirty="0"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09608" y="1999360"/>
            <a:ext cx="1057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Initialize</a:t>
            </a:r>
          </a:p>
        </p:txBody>
      </p:sp>
      <p:sp>
        <p:nvSpPr>
          <p:cNvPr id="21" name="Freeform 20"/>
          <p:cNvSpPr/>
          <p:nvPr/>
        </p:nvSpPr>
        <p:spPr bwMode="auto">
          <a:xfrm>
            <a:off x="4909699" y="2999187"/>
            <a:ext cx="1490133" cy="650215"/>
          </a:xfrm>
          <a:custGeom>
            <a:avLst/>
            <a:gdLst>
              <a:gd name="connsiteX0" fmla="*/ 0 w 1117600"/>
              <a:gd name="connsiteY0" fmla="*/ 418353 h 487661"/>
              <a:gd name="connsiteX1" fmla="*/ 830730 w 1117600"/>
              <a:gd name="connsiteY1" fmla="*/ 454212 h 487661"/>
              <a:gd name="connsiteX2" fmla="*/ 1117600 w 1117600"/>
              <a:gd name="connsiteY2" fmla="*/ 0 h 487661"/>
              <a:gd name="connsiteX3" fmla="*/ 1117600 w 1117600"/>
              <a:gd name="connsiteY3" fmla="*/ 0 h 487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7600" h="487661">
                <a:moveTo>
                  <a:pt x="0" y="418353"/>
                </a:moveTo>
                <a:cubicBezTo>
                  <a:pt x="322231" y="471145"/>
                  <a:pt x="644463" y="523937"/>
                  <a:pt x="830730" y="454212"/>
                </a:cubicBezTo>
                <a:cubicBezTo>
                  <a:pt x="1016997" y="384487"/>
                  <a:pt x="1117600" y="0"/>
                  <a:pt x="1117600" y="0"/>
                </a:cubicBezTo>
                <a:lnTo>
                  <a:pt x="1117600" y="0"/>
                </a:lnTo>
              </a:path>
            </a:pathLst>
          </a:custGeom>
          <a:noFill/>
          <a:ln w="38100">
            <a:solidFill>
              <a:schemeClr val="accent6"/>
            </a:solidFill>
            <a:prstDash val="sysDash"/>
            <a:headEnd type="arrow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40"/>
            <a:endParaRPr lang="en-GB" sz="2400" dirty="0">
              <a:ea typeface="ＭＳ Ｐゴシック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087988" y="959354"/>
            <a:ext cx="1227169" cy="508713"/>
          </a:xfrm>
          <a:prstGeom prst="round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67" b="1" dirty="0">
                <a:latin typeface="+mj-ea"/>
                <a:ea typeface="+mj-ea"/>
              </a:rPr>
              <a:t>Simulate</a:t>
            </a:r>
          </a:p>
        </p:txBody>
      </p:sp>
      <p:sp>
        <p:nvSpPr>
          <p:cNvPr id="23" name="Rounded Rectangle 22"/>
          <p:cNvSpPr/>
          <p:nvPr/>
        </p:nvSpPr>
        <p:spPr bwMode="auto">
          <a:xfrm>
            <a:off x="2060813" y="774172"/>
            <a:ext cx="1227169" cy="508713"/>
          </a:xfrm>
          <a:prstGeom prst="round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67" b="1" dirty="0">
                <a:latin typeface="+mj-ea"/>
                <a:ea typeface="+mj-ea"/>
              </a:rPr>
              <a:t>Analyse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698149" y="2405889"/>
            <a:ext cx="1227169" cy="508713"/>
          </a:xfrm>
          <a:prstGeom prst="round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67" b="1" dirty="0">
                <a:latin typeface="+mj-ea"/>
                <a:ea typeface="+mj-ea"/>
              </a:rPr>
              <a:t>Monitor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7865037" y="884096"/>
            <a:ext cx="0" cy="2420585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2183050" y="4302080"/>
            <a:ext cx="998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Capture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46690" y="4280754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Actuate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65039" y="2955866"/>
            <a:ext cx="141256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67" dirty="0"/>
              <a:t>disconnected</a:t>
            </a:r>
          </a:p>
        </p:txBody>
      </p:sp>
      <p:sp>
        <p:nvSpPr>
          <p:cNvPr id="31" name="Freeform 30"/>
          <p:cNvSpPr/>
          <p:nvPr/>
        </p:nvSpPr>
        <p:spPr bwMode="auto">
          <a:xfrm>
            <a:off x="4908677" y="2972300"/>
            <a:ext cx="4950635" cy="2621677"/>
          </a:xfrm>
          <a:custGeom>
            <a:avLst/>
            <a:gdLst>
              <a:gd name="connsiteX0" fmla="*/ 3484283 w 3712976"/>
              <a:gd name="connsiteY0" fmla="*/ 0 h 1966258"/>
              <a:gd name="connsiteX1" fmla="*/ 3340848 w 3712976"/>
              <a:gd name="connsiteY1" fmla="*/ 1326776 h 1966258"/>
              <a:gd name="connsiteX2" fmla="*/ 0 w 3712976"/>
              <a:gd name="connsiteY2" fmla="*/ 1966258 h 196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2976" h="1966258">
                <a:moveTo>
                  <a:pt x="3484283" y="0"/>
                </a:moveTo>
                <a:cubicBezTo>
                  <a:pt x="3702922" y="499533"/>
                  <a:pt x="3921562" y="999066"/>
                  <a:pt x="3340848" y="1326776"/>
                </a:cubicBezTo>
                <a:cubicBezTo>
                  <a:pt x="2760134" y="1654486"/>
                  <a:pt x="1380067" y="1810372"/>
                  <a:pt x="0" y="1966258"/>
                </a:cubicBezTo>
              </a:path>
            </a:pathLst>
          </a:custGeom>
          <a:noFill/>
          <a:ln w="38100">
            <a:solidFill>
              <a:schemeClr val="accent6"/>
            </a:solidFill>
            <a:prstDash val="sysDash"/>
            <a:headEnd type="none" w="med" len="med"/>
            <a:tailEnd type="arrow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latin typeface="Arial" charset="0"/>
              <a:ea typeface="ＭＳ Ｐゴシック" charset="-128"/>
            </a:endParaRPr>
          </a:p>
        </p:txBody>
      </p:sp>
      <p:sp>
        <p:nvSpPr>
          <p:cNvPr id="32" name="Right Arrow 31"/>
          <p:cNvSpPr/>
          <p:nvPr/>
        </p:nvSpPr>
        <p:spPr bwMode="auto">
          <a:xfrm rot="19820363">
            <a:off x="7290753" y="3214482"/>
            <a:ext cx="1195899" cy="1302857"/>
          </a:xfrm>
          <a:prstGeom prst="rightArrow">
            <a:avLst/>
          </a:prstGeom>
          <a:solidFill>
            <a:srgbClr val="9A80AF">
              <a:alpha val="30196"/>
            </a:srgbClr>
          </a:solidFill>
          <a:ln>
            <a:solidFill>
              <a:schemeClr val="tx1"/>
            </a:solidFill>
            <a:prstDash val="sysDash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1" dirty="0">
              <a:latin typeface="+mj-ea"/>
              <a:ea typeface="+mj-ea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8074948" y="980794"/>
            <a:ext cx="1255299" cy="508713"/>
          </a:xfrm>
          <a:prstGeom prst="round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67" b="1" dirty="0">
                <a:latin typeface="+mj-ea"/>
                <a:ea typeface="+mj-ea"/>
              </a:rPr>
              <a:t>Plan</a:t>
            </a:r>
          </a:p>
        </p:txBody>
      </p:sp>
      <p:sp>
        <p:nvSpPr>
          <p:cNvPr id="36" name="Rounded Rectangle 35"/>
          <p:cNvSpPr/>
          <p:nvPr/>
        </p:nvSpPr>
        <p:spPr bwMode="auto">
          <a:xfrm>
            <a:off x="3408798" y="2280555"/>
            <a:ext cx="1000620" cy="457380"/>
          </a:xfrm>
          <a:prstGeom prst="round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67" b="1" dirty="0">
                <a:latin typeface="+mj-ea"/>
                <a:ea typeface="+mj-ea"/>
              </a:rPr>
              <a:t>Store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49000" y="3075399"/>
            <a:ext cx="1047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Decision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85760" y="4780795"/>
            <a:ext cx="1427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val="2980313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Component twins/parts twins. 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These are the basic unit of digital twins. Here the twin represents the physical, mechanical, and/or electrical characteristics of a component or part.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Asset twins. 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Assets are two or more components working together. These twins represent the interaction of components to create performance data.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System or unit twins. 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These twins reflect the interaction of assets that form a system or unit.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Process twins.</a:t>
            </a:r>
          </a:p>
          <a:p>
            <a:pPr marL="800100" lvl="1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These twins represent how systems work together. For example, a process twin might represent an entire production facility.</a:t>
            </a:r>
          </a:p>
        </p:txBody>
      </p:sp>
    </p:spTree>
    <p:extLst>
      <p:ext uri="{BB962C8B-B14F-4D97-AF65-F5344CB8AC3E}">
        <p14:creationId xmlns:p14="http://schemas.microsoft.com/office/powerpoint/2010/main" val="69608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6C8DA2-31DE-F7AA-814B-100400613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893" y="1419715"/>
            <a:ext cx="5344213" cy="504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0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Type of Data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76322"/>
            <a:ext cx="110083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b="1" dirty="0"/>
              <a:t>Historical data.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Data on the past performance of machines, processes, and systems.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b="1" dirty="0"/>
              <a:t>Real-time data.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Digital twins receive continual updates from equipment sensors and outputs from platforms and systems, like manufacturing equipment, customer service, and purchasing.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b="1" dirty="0"/>
              <a:t>Future data.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This includes machine learning and inputs from engineers.</a:t>
            </a:r>
          </a:p>
        </p:txBody>
      </p:sp>
    </p:spTree>
    <p:extLst>
      <p:ext uri="{BB962C8B-B14F-4D97-AF65-F5344CB8AC3E}">
        <p14:creationId xmlns:p14="http://schemas.microsoft.com/office/powerpoint/2010/main" val="46662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 for </a:t>
            </a:r>
            <a:r>
              <a:rPr lang="en-IN" b="0" i="0" dirty="0">
                <a:solidFill>
                  <a:srgbClr val="363A3D"/>
                </a:solidFill>
                <a:effectLst/>
                <a:latin typeface="Noto Sans" panose="020B0502040204020203" pitchFamily="34" charset="0"/>
              </a:rPr>
              <a:t>Predictive </a:t>
            </a:r>
            <a:r>
              <a:rPr lang="en-US" altLang="en-US" b="1" dirty="0"/>
              <a:t>Maintenance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0E5620-E3E8-7787-8FB0-CAD4D59B2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507" y="1656475"/>
            <a:ext cx="3756986" cy="4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 + Smart Spaces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AB7F9-2615-C026-3D43-B7DAA2795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54" y="1739755"/>
            <a:ext cx="10066892" cy="467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 - Benefits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Accelerated risk assessment and production time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 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Predictive maintenance. 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Real-time remote monitoring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Better team collaboration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 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Better financial decision-making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240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Twins - Features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Manage the digital twin lifecycle.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Single source of truth.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Open API.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Visualization and analysis.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Event and process management.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Customer and user perspective. </a:t>
            </a:r>
          </a:p>
        </p:txBody>
      </p:sp>
    </p:spTree>
    <p:extLst>
      <p:ext uri="{BB962C8B-B14F-4D97-AF65-F5344CB8AC3E}">
        <p14:creationId xmlns:p14="http://schemas.microsoft.com/office/powerpoint/2010/main" val="204057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_Win32.potx" id="{D9CC5ABA-9FE4-444A-92A5-6CD4234E93DA}" vid="{405B2633-D8A8-4EE3-8AC5-51C45A9BCD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3594</TotalTime>
  <Words>3240</Words>
  <Application>Microsoft Office PowerPoint</Application>
  <PresentationFormat>Widescreen</PresentationFormat>
  <Paragraphs>524</Paragraphs>
  <Slides>76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8" baseType="lpstr">
      <vt:lpstr>Arial</vt:lpstr>
      <vt:lpstr>Arial Narrow</vt:lpstr>
      <vt:lpstr>Calibri</vt:lpstr>
      <vt:lpstr>Comic Sans MS</vt:lpstr>
      <vt:lpstr>LLKPN B+ Adv T Tc 9c 3bd 71</vt:lpstr>
      <vt:lpstr>Noto Sans</vt:lpstr>
      <vt:lpstr>PTSans-Regular</vt:lpstr>
      <vt:lpstr>Segoe UI</vt:lpstr>
      <vt:lpstr>Segoe UI Light</vt:lpstr>
      <vt:lpstr>Times New Roman</vt:lpstr>
      <vt:lpstr>Wingdings</vt:lpstr>
      <vt:lpstr>WelcomeDoc</vt:lpstr>
      <vt:lpstr>PowerPoint Presentation</vt:lpstr>
      <vt:lpstr>Demystifying Deep Tech</vt:lpstr>
      <vt:lpstr>Deep Tech  </vt:lpstr>
      <vt:lpstr>Deep Tech - Challenges  </vt:lpstr>
      <vt:lpstr>Deep Tech – Critical Resources  </vt:lpstr>
      <vt:lpstr>PowerPoint Presentation</vt:lpstr>
      <vt:lpstr>Deep Tech - Phases  </vt:lpstr>
      <vt:lpstr>Deep Tech – Critical Resources  </vt:lpstr>
      <vt:lpstr>The Devil’s Quadrangle  </vt:lpstr>
      <vt:lpstr>PowerPoint Presentation</vt:lpstr>
      <vt:lpstr>Case Questions</vt:lpstr>
      <vt:lpstr>Why Blockbuster Lost</vt:lpstr>
      <vt:lpstr>Case Questions</vt:lpstr>
      <vt:lpstr>Why Netflix Won</vt:lpstr>
      <vt:lpstr>Case Questions</vt:lpstr>
      <vt:lpstr>Impact of VOD Market Growth on Netflix  Business Model</vt:lpstr>
      <vt:lpstr>Case Questions</vt:lpstr>
      <vt:lpstr>Netflix Competitive Advantages for VOD Market </vt:lpstr>
      <vt:lpstr>Case Questions</vt:lpstr>
      <vt:lpstr>Partnership Prioritization: Parallel Tracking</vt:lpstr>
      <vt:lpstr>Partnership Prioritization: Parallel Tracking</vt:lpstr>
      <vt:lpstr>Big data</vt:lpstr>
      <vt:lpstr>Type of Data</vt:lpstr>
      <vt:lpstr>Data</vt:lpstr>
      <vt:lpstr>Dimensions of big data</vt:lpstr>
      <vt:lpstr>Evolution of big data and data analytics</vt:lpstr>
      <vt:lpstr>Big Data 1.0</vt:lpstr>
      <vt:lpstr>Big Data 2.0</vt:lpstr>
      <vt:lpstr>Big Data 3.0</vt:lpstr>
      <vt:lpstr>Big data analysis of merchant reviews</vt:lpstr>
      <vt:lpstr>Impact of Big Data</vt:lpstr>
      <vt:lpstr>Challenges in big data</vt:lpstr>
      <vt:lpstr>Type of Data Analytics</vt:lpstr>
      <vt:lpstr>Foundations of Databases and Information Management </vt:lpstr>
      <vt:lpstr>Business Intelligence (BI)?</vt:lpstr>
      <vt:lpstr>Business Intelligence Infrastructure  (1 of 3)</vt:lpstr>
      <vt:lpstr>Business Intelligence Infrastructure  (2 of 3)</vt:lpstr>
      <vt:lpstr>Business Intelligence Infrastructure  (3 of 3)</vt:lpstr>
      <vt:lpstr>Traditional File Processing</vt:lpstr>
      <vt:lpstr>Problems with the Traditional File Environment</vt:lpstr>
      <vt:lpstr>Database Management Systems</vt:lpstr>
      <vt:lpstr>Human Resources Database with Multiple Views</vt:lpstr>
      <vt:lpstr>Relational D B M S</vt:lpstr>
      <vt:lpstr>Relational Database Tables</vt:lpstr>
      <vt:lpstr>Capabilities of Database Management Systems</vt:lpstr>
      <vt:lpstr>Designing Databases</vt:lpstr>
      <vt:lpstr>An Unnormalized Relation for Order</vt:lpstr>
      <vt:lpstr>Normalized Tables Created from Order</vt:lpstr>
      <vt:lpstr>An Entity-Relationship Diagram</vt:lpstr>
      <vt:lpstr>Non-Relational Databases and Databases in the Cloud</vt:lpstr>
      <vt:lpstr>Blockchain</vt:lpstr>
      <vt:lpstr>Contemporary Business Intelligence Infrastructure</vt:lpstr>
      <vt:lpstr>Analytical Tools: Relationships, Patterns, Trends</vt:lpstr>
      <vt:lpstr>Online Analytical Processing (O L A P)</vt:lpstr>
      <vt:lpstr>Multidimensional Data Model</vt:lpstr>
      <vt:lpstr>Data Mining</vt:lpstr>
      <vt:lpstr>Text Mining and Web Mining</vt:lpstr>
      <vt:lpstr>Databases and the Web</vt:lpstr>
      <vt:lpstr>Linking Internal Databases to the Web</vt:lpstr>
      <vt:lpstr>Establishing an Information Policy</vt:lpstr>
      <vt:lpstr>Ensuring Data Quality</vt:lpstr>
      <vt:lpstr>Deep Tech  </vt:lpstr>
      <vt:lpstr>PowerPoint Presentation</vt:lpstr>
      <vt:lpstr>Digital Twins  </vt:lpstr>
      <vt:lpstr>Digital Twins  </vt:lpstr>
      <vt:lpstr>Digital Twins  </vt:lpstr>
      <vt:lpstr>Digital Twins  </vt:lpstr>
      <vt:lpstr>Digital Twins  </vt:lpstr>
      <vt:lpstr>Digital Twin Model</vt:lpstr>
      <vt:lpstr>Digital Twins  </vt:lpstr>
      <vt:lpstr>Digital Twins  </vt:lpstr>
      <vt:lpstr>Type of Data  </vt:lpstr>
      <vt:lpstr>Digital Twins for Predictive Maintenance  </vt:lpstr>
      <vt:lpstr>Digital Twins + Smart Spaces  </vt:lpstr>
      <vt:lpstr>Digital Twins - Benefits  </vt:lpstr>
      <vt:lpstr>Digital Twins - Features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&amp; Systems</dc:title>
  <dc:creator>Venkataraghavan Krishnaswamy</dc:creator>
  <cp:keywords/>
  <cp:lastModifiedBy>harshit kumar</cp:lastModifiedBy>
  <cp:revision>612</cp:revision>
  <dcterms:created xsi:type="dcterms:W3CDTF">2017-08-18T03:12:24Z</dcterms:created>
  <dcterms:modified xsi:type="dcterms:W3CDTF">2022-09-04T13:48:49Z</dcterms:modified>
  <cp:version/>
</cp:coreProperties>
</file>