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67" r:id="rId2"/>
    <p:sldId id="454" r:id="rId3"/>
    <p:sldId id="445" r:id="rId4"/>
    <p:sldId id="446" r:id="rId5"/>
    <p:sldId id="447" r:id="rId6"/>
    <p:sldId id="448" r:id="rId7"/>
    <p:sldId id="449" r:id="rId8"/>
    <p:sldId id="450" r:id="rId9"/>
    <p:sldId id="451" r:id="rId10"/>
    <p:sldId id="452" r:id="rId11"/>
    <p:sldId id="453" r:id="rId12"/>
    <p:sldId id="426" r:id="rId13"/>
    <p:sldId id="455" r:id="rId14"/>
    <p:sldId id="460" r:id="rId15"/>
    <p:sldId id="458" r:id="rId16"/>
    <p:sldId id="459" r:id="rId17"/>
    <p:sldId id="457" r:id="rId18"/>
    <p:sldId id="475" r:id="rId19"/>
    <p:sldId id="474" r:id="rId20"/>
    <p:sldId id="468" r:id="rId21"/>
    <p:sldId id="469" r:id="rId22"/>
    <p:sldId id="4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p:scale>
          <a:sx n="87" d="100"/>
          <a:sy n="87" d="100"/>
        </p:scale>
        <p:origin x="9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1T04:38:19.095"/>
    </inkml:context>
    <inkml:brush xml:id="br0">
      <inkml:brushProperty name="width" value="0.05" units="cm"/>
      <inkml:brushProperty name="height" value="0.05" units="cm"/>
    </inkml:brush>
  </inkml:definitions>
  <inkml:trace contextRef="#ctx0" brushRef="#br0">1122 1754 11781,'0'0'486,"40"7"40,-3-1-272,1 0 0,59 0 1,-90-7-200,0 0 0,0 0 1,0 0-1,0-1 0,0 0 1,0 0-1,0 0 0,-1-1 1,1 0-1,-1-1 0,0 0 1,0 1-1,0-2 1,0 1-1,4-6 0,18-16 9,-1-2 0,-2 0 1,-1-2-1,-1 0 0,-1-2 0,-2 0 0,-2-2 0,23-54 0,-21 37-30,-3-2 0,-1 0 1,-3-1-1,-3 0 0,6-74 0,-10-148-21,-9 242-11,0-1 0,-2 2 0,-2-1 0,-1 1 0,-1 0 0,-14-32 0,9 34-41,-1 1 1,-2 1-1,0 1 1,-2 0 0,-2 1-1,0 2 1,-1 0-1,-2 1 1,0 1 0,-2 1-1,0 2 1,-1 0 0,-1 2-1,-1 1 1,-1 1-1,0 2 1,-1 0 0,0 3-1,-1 0 1,0 2-1,-1 2 1,-55-6 0,56 10-29,1 2 1,0 1-1,-1 1 1,1 2-1,0 1 1,0 2 0,1 0-1,-1 2 1,-38 17-1,31-7 9,1 2 0,1 2 0,2 1 0,0 1-1,1 3 1,1 0 0,-45 52 0,39-36 10,3 3-1,1 1 1,3 1 0,1 1 0,-24 59-1,36-64 2,1 0-1,3 1 1,2 1 0,1 1-1,3-1 1,2 1-1,2 1 1,1 49-1,3-74-55,1-1 0,1 0-1,8 36 1,-7-44 14,2-1 0,-1 0 0,2-1 0,0 1 0,0-1 0,1 0 0,9 11 0,0-2-34,1-1-1,2 0 1,0-1 0,1-1 0,0-1 0,2-1 0,0-1 0,0-1 0,2 0 0,-1-2 0,46 16 0,-28-15 121,2-1 1,0-2-1,0-2 0,1-2 0,0-2 1,61-2-1,-81-2 32,0-1 0,1-1-1,-1-1 1,0-2 0,0 0 0,-1-2 0,0 0 0,0-1-1,0-2 1,29-17 0,-16 6 0,-2-2 1,-1-2-1,-1-1 0,-1-1 1,-1-2-1,-2-1 0,-1-2 1,45-67-1,-52 66 11,-1-1 1,-2 0 0,-2-1-1,0-1 1,-3-1-1,-1 0 1,-2 0-1,-1-1 1,4-66-1,-11 83-18,-1 1-1,-1 0 1,0-1-1,-2 1 0,0 0 1,-2 0-1,-8-26 1,7 31-21,-1 0 1,0 0 0,-1 1-1,-1 0 1,0 1-1,-1-1 1,-1 2 0,0-1-1,-18-15 1,10 13 3,-1 0 0,0 1-1,-1 1 1,0 1 0,-1 1 0,-1 0 0,0 2 0,0 1 0,-35-8 0,19 9 0,-1 1 0,0 1 0,0 3 0,0 1 1,-43 5-1,42 2-61,1 1 1,0 2 0,0 1 0,1 2-1,0 2 1,2 2 0,-1 1-1,2 2 1,0 2 0,-49 37-1,44-27-1,2 2 0,1 2 0,2 1 0,1 2 0,2 1 0,2 2 0,-51 89 0,65-99 44,2 1 0,2 0 0,-13 46 1,20-54 4,1-1 1,1 2 0,2-1-1,0 0 1,2 38 0,2-49-23,-1 0 1,2-1-1,-1 1 1,2 0-1,0-1 1,0 0-1,1 0 1,1 0-1,13 21 1,-8-17-28,1-1 0,0-1 0,1 0 0,1 0 1,0-2-1,19 15 0,-3-7 6,2-2 1,-1 0 0,2-2-1,0-2 1,1-1-1,63 15 1,-56-19 70,1-2 0,0-1-1,1-3 1,-1-1 0,63-6 0,-73 0 7,-1 0-1,0-2 1,0-2 0,-1 0 0,0-2-1,0-2 1,54-28 0,-56 22 6,-1 0 1,0-1 0,-1-2 0,-1-1-1,-1 0 1,-1-2 0,28-38 0,-39 45-13,-1 0 1,-1 0 0,0-1-1,-1-1 1,-1 0-1,-1 0 1,0 0 0,-2-1-1,0 0 1,-1 0 0,-2 0-1,1-1 1,-2-20 0,-1 35-20,0 0 0,-1 0 0,0 0 0,0 0 0,0 1 1,-1-1-1,1 0 0,-1 1 0,-1-1 0,1 1 0,-1 0 1,0 0-1,-6-8 0,4 8 0,0 0 1,0 0-1,0 1 1,-1 0-1,0 0 0,0 0 1,0 1-1,0-1 1,0 2-1,-1-1 1,-9-2-1,1 1 6,0 0 0,0 1 1,0 0-1,-1 1 0,0 1 0,1 1 1,-1 0-1,1 1 0,-1 1 0,1 0 1,-1 1-1,-15 5 0,17-1 16,0 1 0,0 0 0,1 0 0,0 2 1,1-1-1,0 2 0,-11 11 0,-8 10 72,-34 48 0,52-62-82,0 2 0,1-1 1,-18 42-1,25-48-25,1 0 1,0 0-1,0 1 0,2 0 1,-1-1-1,2 1 0,0 25 1,1-36-10,0-1 0,0 0 1,1 1-1,-1-1 0,1 0 0,0 1 1,0-1-1,-1 0 0,1 0 1,1 1-1,-1-1 0,0 0 0,1 0 1,-1 0-1,1-1 0,-1 1 0,1 0 1,0-1-1,0 1 0,3 2 1,-1-2-46,1 1 0,0-1 0,0 0 0,0 0 0,0 0 0,1-1 0,-1 0 1,0 0-1,7 0 0,-1 0-162,0-1 1,1 0-1,-1-1 1,0 0-1,0-1 1,0 0-1,0-1 1,0 0-1,12-6 1,-7 0-248,0-1 1,14-12-1,-29 21 450,60-45-1716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A9812-B315-45FE-9445-C95977BFE147}" type="datetimeFigureOut">
              <a:rPr lang="en-IN" smtClean="0"/>
              <a:t>11-04-2021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FD98E-2F56-4640-B4C7-0D813E4362D4}" type="slidenum">
              <a:rPr lang="en-IN" smtClean="0"/>
              <a:t>‹#›</a:t>
            </a:fld>
            <a:endParaRPr lang="en-IN"/>
          </a:p>
        </p:txBody>
      </p:sp>
    </p:spTree>
    <p:extLst>
      <p:ext uri="{BB962C8B-B14F-4D97-AF65-F5344CB8AC3E}">
        <p14:creationId xmlns:p14="http://schemas.microsoft.com/office/powerpoint/2010/main" val="328013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4370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Tree>
    <p:extLst>
      <p:ext uri="{BB962C8B-B14F-4D97-AF65-F5344CB8AC3E}">
        <p14:creationId xmlns:p14="http://schemas.microsoft.com/office/powerpoint/2010/main" val="2751787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5CAA09-1FD7-4BDD-8B90-BF00EA2CD493}"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332632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65CAA09-1FD7-4BDD-8B90-BF00EA2CD493}"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84562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65CAA09-1FD7-4BDD-8B90-BF00EA2CD493}" type="datetimeFigureOut">
              <a:rPr lang="en-IN" smtClean="0"/>
              <a:t>11-04-2021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4FEB7F8-5B5B-4C7F-A6BA-31128DD16458}" type="slidenum">
              <a:rPr lang="en-IN" smtClean="0"/>
              <a:t>‹#›</a:t>
            </a:fld>
            <a:endParaRPr lang="en-IN"/>
          </a:p>
        </p:txBody>
      </p:sp>
      <p:sp>
        <p:nvSpPr>
          <p:cNvPr id="10"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996816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65CAA09-1FD7-4BDD-8B90-BF00EA2CD493}" type="datetimeFigureOut">
              <a:rPr lang="en-IN" smtClean="0"/>
              <a:t>11-04-2021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FEB7F8-5B5B-4C7F-A6BA-31128DD16458}" type="slidenum">
              <a:rPr lang="en-IN" smtClean="0"/>
              <a:t>‹#›</a:t>
            </a:fld>
            <a:endParaRPr lang="en-IN"/>
          </a:p>
        </p:txBody>
      </p:sp>
      <p:sp>
        <p:nvSpPr>
          <p:cNvPr id="6"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099211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5CAA09-1FD7-4BDD-8B90-BF00EA2CD493}" type="datetimeFigureOut">
              <a:rPr lang="en-IN" smtClean="0"/>
              <a:t>11-04-2021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16218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02895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11-04-2021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60625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37286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11-04-2021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817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CAA09-1FD7-4BDD-8B90-BF00EA2CD493}" type="datetimeFigureOut">
              <a:rPr lang="en-IN" smtClean="0"/>
              <a:t>11-04-2021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FEB7F8-5B5B-4C7F-A6BA-31128DD16458}" type="slidenum">
              <a:rPr lang="en-IN" smtClean="0"/>
              <a:t>‹#›</a:t>
            </a:fld>
            <a:endParaRPr lang="en-IN"/>
          </a:p>
        </p:txBody>
      </p:sp>
    </p:spTree>
    <p:extLst>
      <p:ext uri="{BB962C8B-B14F-4D97-AF65-F5344CB8AC3E}">
        <p14:creationId xmlns:p14="http://schemas.microsoft.com/office/powerpoint/2010/main" val="1954491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naukri.com/advertising-jobs" TargetMode="External"/><Relationship Id="rId3" Type="http://schemas.openxmlformats.org/officeDocument/2006/relationships/hyperlink" Target="https://www.naukri.com/chemicals-jobs" TargetMode="External"/><Relationship Id="rId7" Type="http://schemas.openxmlformats.org/officeDocument/2006/relationships/hyperlink" Target="https://www.naukri.com/marketing-jobs" TargetMode="External"/><Relationship Id="rId2" Type="http://schemas.openxmlformats.org/officeDocument/2006/relationships/hyperlink" Target="https://www.naukri.com/product-brand-manager-jobs" TargetMode="External"/><Relationship Id="rId1" Type="http://schemas.openxmlformats.org/officeDocument/2006/relationships/slideLayout" Target="../slideLayouts/slideLayout2.xml"/><Relationship Id="rId6" Type="http://schemas.openxmlformats.org/officeDocument/2006/relationships/hyperlink" Target="https://www.naukri.com/rubber-jobs" TargetMode="External"/><Relationship Id="rId11" Type="http://schemas.openxmlformats.org/officeDocument/2006/relationships/hyperlink" Target="https://www.naukri.com/media-planning-jobs" TargetMode="External"/><Relationship Id="rId5" Type="http://schemas.openxmlformats.org/officeDocument/2006/relationships/hyperlink" Target="https://www.naukri.com/plastic-jobs" TargetMode="External"/><Relationship Id="rId10" Type="http://schemas.openxmlformats.org/officeDocument/2006/relationships/hyperlink" Target="https://www.naukri.com/pr-jobs" TargetMode="External"/><Relationship Id="rId4" Type="http://schemas.openxmlformats.org/officeDocument/2006/relationships/hyperlink" Target="https://www.naukri.com/petrochemical-jobs" TargetMode="External"/><Relationship Id="rId9" Type="http://schemas.openxmlformats.org/officeDocument/2006/relationships/hyperlink" Target="https://www.naukri.com/mr-job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Wikipedia:Citation_needed" TargetMode="External"/><Relationship Id="rId2" Type="http://schemas.openxmlformats.org/officeDocument/2006/relationships/hyperlink" Target="https://en.wikipedia.org/wiki/Fast-moving_consumer_good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n.wikipedia.org/wiki/Fast-moving_consumer_good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manoj.gour@mdim.ac.i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34"/>
          <p:cNvSpPr>
            <a:spLocks noEditPoints="1"/>
          </p:cNvSpPr>
          <p:nvPr/>
        </p:nvSpPr>
        <p:spPr bwMode="auto">
          <a:xfrm rot="10800000">
            <a:off x="0" y="0"/>
            <a:ext cx="10039350" cy="6846524"/>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grpSp>
        <p:nvGrpSpPr>
          <p:cNvPr id="5" name="Group 4"/>
          <p:cNvGrpSpPr/>
          <p:nvPr/>
        </p:nvGrpSpPr>
        <p:grpSpPr>
          <a:xfrm>
            <a:off x="701525" y="999013"/>
            <a:ext cx="4225926" cy="3416320"/>
            <a:chOff x="3973511" y="633863"/>
            <a:chExt cx="4225926" cy="3416320"/>
          </a:xfrm>
        </p:grpSpPr>
        <p:sp>
          <p:nvSpPr>
            <p:cNvPr id="6" name="Rectangle 5"/>
            <p:cNvSpPr>
              <a:spLocks noChangeArrowheads="1"/>
            </p:cNvSpPr>
            <p:nvPr/>
          </p:nvSpPr>
          <p:spPr bwMode="auto">
            <a:xfrm>
              <a:off x="4386262" y="633863"/>
              <a:ext cx="340042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endParaRPr lang="en-US" altLang="en-US" sz="3600" dirty="0" smtClean="0">
                <a:latin typeface="Roboto Condensed" panose="02000000000000000000" pitchFamily="2" charset="0"/>
                <a:ea typeface="Roboto Condensed" panose="02000000000000000000" pitchFamily="2" charset="0"/>
              </a:endParaRPr>
            </a:p>
            <a:p>
              <a:pPr algn="ctr" eaLnBrk="1" hangingPunct="1">
                <a:lnSpc>
                  <a:spcPct val="150000"/>
                </a:lnSpc>
                <a:spcBef>
                  <a:spcPct val="0"/>
                </a:spcBef>
                <a:buFontTx/>
                <a:buNone/>
              </a:pPr>
              <a:r>
                <a:rPr lang="en-US" altLang="en-US" sz="3600" dirty="0" smtClean="0">
                  <a:latin typeface="Roboto Condensed" panose="02000000000000000000" pitchFamily="2" charset="0"/>
                  <a:ea typeface="Roboto Condensed" panose="02000000000000000000" pitchFamily="2" charset="0"/>
                </a:rPr>
                <a:t>Product Management</a:t>
              </a:r>
            </a:p>
            <a:p>
              <a:pPr algn="ctr" eaLnBrk="1" hangingPunct="1">
                <a:lnSpc>
                  <a:spcPct val="150000"/>
                </a:lnSpc>
                <a:spcBef>
                  <a:spcPct val="0"/>
                </a:spcBef>
                <a:buFontTx/>
                <a:buNone/>
              </a:pPr>
              <a:r>
                <a:rPr lang="en-US" altLang="en-US" sz="3600" dirty="0" smtClean="0">
                  <a:latin typeface="Roboto Condensed" panose="02000000000000000000" pitchFamily="2" charset="0"/>
                  <a:ea typeface="Roboto Condensed" panose="02000000000000000000" pitchFamily="2" charset="0"/>
                </a:rPr>
                <a:t>Session 2</a:t>
              </a:r>
              <a:endParaRPr lang="en-US" altLang="en-US" sz="3600" dirty="0">
                <a:latin typeface="Roboto Condensed" panose="02000000000000000000" pitchFamily="2" charset="0"/>
                <a:ea typeface="Roboto Condensed" panose="02000000000000000000" pitchFamily="2" charset="0"/>
              </a:endParaRPr>
            </a:p>
          </p:txBody>
        </p:sp>
        <p:sp>
          <p:nvSpPr>
            <p:cNvPr id="7" name="テキスト プレースホルダー 12"/>
            <p:cNvSpPr txBox="1">
              <a:spLocks/>
            </p:cNvSpPr>
            <p:nvPr/>
          </p:nvSpPr>
          <p:spPr>
            <a:xfrm>
              <a:off x="3973511" y="1181004"/>
              <a:ext cx="4225926" cy="498475"/>
            </a:xfrm>
            <a:prstGeom prst="rect">
              <a:avLst/>
            </a:prstGeom>
          </p:spPr>
          <p:txBody>
            <a:bodyPr anchor="ctr"/>
            <a:lstStyle>
              <a:lvl1pPr marL="0" indent="0" algn="l" defTabSz="1371417" rtl="0" eaLnBrk="1" latinLnBrk="0" hangingPunct="1">
                <a:lnSpc>
                  <a:spcPct val="100000"/>
                </a:lnSpc>
                <a:spcBef>
                  <a:spcPts val="0"/>
                </a:spcBef>
                <a:buFontTx/>
                <a:buNone/>
                <a:defRPr sz="3200" kern="1200" baseline="0">
                  <a:solidFill>
                    <a:schemeClr val="tx2"/>
                  </a:solidFill>
                  <a:latin typeface="Ubuntu Medium" panose="020B0604030602030204" pitchFamily="34" charset="0"/>
                  <a:ea typeface="+mn-ea"/>
                  <a:cs typeface="+mn-cs"/>
                </a:defRPr>
              </a:lvl1pPr>
              <a:lvl2pPr marL="685709" indent="0" algn="l" defTabSz="1371417" rtl="0" eaLnBrk="1" latinLnBrk="0" hangingPunct="1">
                <a:lnSpc>
                  <a:spcPct val="90000"/>
                </a:lnSpc>
                <a:spcBef>
                  <a:spcPts val="750"/>
                </a:spcBef>
                <a:buFontTx/>
                <a:buNone/>
                <a:defRPr sz="3600" kern="1200">
                  <a:solidFill>
                    <a:schemeClr val="tx1"/>
                  </a:solidFill>
                  <a:latin typeface="+mn-lt"/>
                  <a:ea typeface="+mn-ea"/>
                  <a:cs typeface="+mn-cs"/>
                </a:defRPr>
              </a:lvl2pPr>
              <a:lvl3pPr marL="1371417" indent="0" algn="l" defTabSz="1371417" rtl="0" eaLnBrk="1" latinLnBrk="0" hangingPunct="1">
                <a:lnSpc>
                  <a:spcPct val="90000"/>
                </a:lnSpc>
                <a:spcBef>
                  <a:spcPts val="750"/>
                </a:spcBef>
                <a:buFontTx/>
                <a:buNone/>
                <a:defRPr sz="3000" kern="1200">
                  <a:solidFill>
                    <a:schemeClr val="tx1"/>
                  </a:solidFill>
                  <a:latin typeface="+mn-lt"/>
                  <a:ea typeface="+mn-ea"/>
                  <a:cs typeface="+mn-cs"/>
                </a:defRPr>
              </a:lvl3pPr>
              <a:lvl4pPr marL="2057126"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4pPr>
              <a:lvl5pPr marL="2742835"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ctr" fontAlgn="auto">
                <a:lnSpc>
                  <a:spcPct val="150000"/>
                </a:lnSpc>
                <a:spcAft>
                  <a:spcPts val="0"/>
                </a:spcAft>
                <a:defRPr/>
              </a:pPr>
              <a:endParaRPr kumimoji="1" lang="ja-JP" altLang="en-US" sz="1470" dirty="0">
                <a:solidFill>
                  <a:schemeClr val="bg1"/>
                </a:solidFill>
                <a:latin typeface="+mn-lt"/>
              </a:endParaRPr>
            </a:p>
          </p:txBody>
        </p:sp>
      </p:grpSp>
    </p:spTree>
    <p:extLst>
      <p:ext uri="{BB962C8B-B14F-4D97-AF65-F5344CB8AC3E}">
        <p14:creationId xmlns:p14="http://schemas.microsoft.com/office/powerpoint/2010/main" val="62198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074" y="600258"/>
            <a:ext cx="10515600" cy="327206"/>
          </a:xfrm>
        </p:spPr>
        <p:txBody>
          <a:bodyPr>
            <a:noAutofit/>
          </a:bodyPr>
          <a:lstStyle/>
          <a:p>
            <a:r>
              <a:rPr lang="en-US" sz="2400" dirty="0" smtClean="0"/>
              <a:t>Exercise: </a:t>
            </a:r>
            <a:br>
              <a:rPr lang="en-US" sz="2400" dirty="0" smtClean="0"/>
            </a:br>
            <a:r>
              <a:rPr lang="en-US" sz="1600" dirty="0" smtClean="0">
                <a:latin typeface="Times New Roman" panose="02020603050405020304" pitchFamily="18" charset="0"/>
                <a:cs typeface="Times New Roman" panose="02020603050405020304" pitchFamily="18" charset="0"/>
              </a:rPr>
              <a:t>Skills</a:t>
            </a:r>
            <a:r>
              <a:rPr lang="en-US" sz="1600" dirty="0">
                <a:latin typeface="Times New Roman" panose="02020603050405020304" pitchFamily="18" charset="0"/>
                <a:cs typeface="Times New Roman" panose="02020603050405020304" pitchFamily="18" charset="0"/>
              </a:rPr>
              <a:t> are the specific learned abilities that you need to perform a given job well. ... Competencies, on the other hand, are the person's knowledge and </a:t>
            </a:r>
            <a:r>
              <a:rPr lang="en-US" sz="1600" dirty="0" smtClean="0">
                <a:latin typeface="Times New Roman" panose="02020603050405020304" pitchFamily="18" charset="0"/>
                <a:cs typeface="Times New Roman" panose="02020603050405020304" pitchFamily="18" charset="0"/>
              </a:rPr>
              <a:t>behaviors </a:t>
            </a:r>
            <a:r>
              <a:rPr lang="en-US" sz="1600" dirty="0">
                <a:latin typeface="Times New Roman" panose="02020603050405020304" pitchFamily="18" charset="0"/>
                <a:cs typeface="Times New Roman" panose="02020603050405020304" pitchFamily="18" charset="0"/>
              </a:rPr>
              <a:t>that lead them to be successful in a </a:t>
            </a:r>
            <a:r>
              <a:rPr lang="en-US" sz="1600" dirty="0" smtClean="0">
                <a:latin typeface="Times New Roman" panose="02020603050405020304" pitchFamily="18" charset="0"/>
                <a:cs typeface="Times New Roman" panose="02020603050405020304" pitchFamily="18" charset="0"/>
              </a:rPr>
              <a:t>job</a:t>
            </a:r>
            <a:endParaRPr lang="en-IN" sz="16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535757868"/>
              </p:ext>
            </p:extLst>
          </p:nvPr>
        </p:nvGraphicFramePr>
        <p:xfrm>
          <a:off x="2005874" y="1516501"/>
          <a:ext cx="8128000" cy="370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89985997"/>
                    </a:ext>
                  </a:extLst>
                </a:gridCol>
                <a:gridCol w="4064000">
                  <a:extLst>
                    <a:ext uri="{9D8B030D-6E8A-4147-A177-3AD203B41FA5}">
                      <a16:colId xmlns:a16="http://schemas.microsoft.com/office/drawing/2014/main" val="1683934253"/>
                    </a:ext>
                  </a:extLst>
                </a:gridCol>
              </a:tblGrid>
              <a:tr h="370840">
                <a:tc>
                  <a:txBody>
                    <a:bodyPr/>
                    <a:lstStyle/>
                    <a:p>
                      <a:r>
                        <a:rPr lang="en-US" dirty="0" smtClean="0"/>
                        <a:t>Skills</a:t>
                      </a:r>
                      <a:endParaRPr lang="en-IN" dirty="0"/>
                    </a:p>
                  </a:txBody>
                  <a:tcPr/>
                </a:tc>
                <a:tc>
                  <a:txBody>
                    <a:bodyPr/>
                    <a:lstStyle/>
                    <a:p>
                      <a:r>
                        <a:rPr lang="en-US" dirty="0" smtClean="0"/>
                        <a:t>Competencies</a:t>
                      </a:r>
                      <a:endParaRPr lang="en-IN" dirty="0"/>
                    </a:p>
                  </a:txBody>
                  <a:tcPr/>
                </a:tc>
                <a:extLst>
                  <a:ext uri="{0D108BD9-81ED-4DB2-BD59-A6C34878D82A}">
                    <a16:rowId xmlns:a16="http://schemas.microsoft.com/office/drawing/2014/main" val="2229663658"/>
                  </a:ext>
                </a:extLst>
              </a:tr>
            </a:tbl>
          </a:graphicData>
        </a:graphic>
      </p:graphicFrame>
    </p:spTree>
    <p:extLst>
      <p:ext uri="{BB962C8B-B14F-4D97-AF65-F5344CB8AC3E}">
        <p14:creationId xmlns:p14="http://schemas.microsoft.com/office/powerpoint/2010/main" val="156608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95D3-6964-4EEE-9836-9A7E1324C983}"/>
              </a:ext>
            </a:extLst>
          </p:cNvPr>
          <p:cNvSpPr>
            <a:spLocks noGrp="1"/>
          </p:cNvSpPr>
          <p:nvPr>
            <p:ph type="title"/>
          </p:nvPr>
        </p:nvSpPr>
        <p:spPr>
          <a:xfrm>
            <a:off x="248194" y="85118"/>
            <a:ext cx="11065917" cy="1478570"/>
          </a:xfrm>
        </p:spPr>
        <p:txBody>
          <a:bodyPr/>
          <a:lstStyle/>
          <a:p>
            <a:r>
              <a:rPr lang="en-IN" dirty="0" smtClean="0"/>
              <a:t>PM1</a:t>
            </a:r>
            <a:endParaRPr lang="en-IN" dirty="0"/>
          </a:p>
        </p:txBody>
      </p:sp>
      <p:sp>
        <p:nvSpPr>
          <p:cNvPr id="4" name="Rectangle 3">
            <a:extLst>
              <a:ext uri="{FF2B5EF4-FFF2-40B4-BE49-F238E27FC236}">
                <a16:creationId xmlns:a16="http://schemas.microsoft.com/office/drawing/2014/main" id="{4224C2C4-1C29-44BA-94BB-F19ED19056F2}"/>
              </a:ext>
            </a:extLst>
          </p:cNvPr>
          <p:cNvSpPr/>
          <p:nvPr/>
        </p:nvSpPr>
        <p:spPr>
          <a:xfrm>
            <a:off x="428624" y="1031647"/>
            <a:ext cx="10885487" cy="5632311"/>
          </a:xfrm>
          <a:prstGeom prst="rect">
            <a:avLst/>
          </a:prstGeom>
        </p:spPr>
        <p:txBody>
          <a:bodyPr wrap="square">
            <a:spAutoFit/>
          </a:bodyPr>
          <a:lstStyle/>
          <a:p>
            <a:pPr fontAlgn="base"/>
            <a:r>
              <a:rPr lang="en-US" b="1" u="sng" dirty="0">
                <a:latin typeface="-apple-system"/>
              </a:rPr>
              <a:t>Responsibilities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dirty="0"/>
              <a:t>Drive the strategy and roadmap of the </a:t>
            </a:r>
            <a:r>
              <a:rPr lang="en-US" b="1" u="sng" dirty="0"/>
              <a:t>data management</a:t>
            </a:r>
            <a:r>
              <a:rPr lang="en-US" dirty="0"/>
              <a:t> capabilities that enable </a:t>
            </a:r>
            <a:r>
              <a:rPr lang="en-US" dirty="0" smtClean="0"/>
              <a:t>Area </a:t>
            </a:r>
            <a:r>
              <a:rPr lang="en-US" dirty="0"/>
              <a:t>to crawl a wide range of internal and external data sources, understand, harmonize and create a unified cognitive data layer</a:t>
            </a:r>
          </a:p>
          <a:p>
            <a:pPr marL="742950" lvl="1" indent="-285750" fontAlgn="base">
              <a:buFont typeface="Arial" panose="020B0604020202020204" pitchFamily="34" charset="0"/>
              <a:buChar char="•"/>
            </a:pPr>
            <a:r>
              <a:rPr lang="en-US" b="1" u="sng" dirty="0"/>
              <a:t>Work closely</a:t>
            </a:r>
            <a:r>
              <a:rPr lang="en-US" dirty="0"/>
              <a:t> with the domain experts and data scientists and develop intelligent capabilities leveraging the best of human knowledge and artificial intelligence</a:t>
            </a:r>
          </a:p>
          <a:p>
            <a:pPr marL="742950" lvl="1" indent="-285750" fontAlgn="base">
              <a:buFont typeface="Arial" panose="020B0604020202020204" pitchFamily="34" charset="0"/>
              <a:buChar char="•"/>
            </a:pPr>
            <a:r>
              <a:rPr lang="en-US" dirty="0"/>
              <a:t>Prioritize and create detailed product requirements for all data management related areas</a:t>
            </a:r>
          </a:p>
          <a:p>
            <a:pPr marL="742950" lvl="1" indent="-285750" fontAlgn="base">
              <a:buFont typeface="Arial" panose="020B0604020202020204" pitchFamily="34" charset="0"/>
              <a:buChar char="•"/>
            </a:pPr>
            <a:r>
              <a:rPr lang="en-US" dirty="0"/>
              <a:t>Work closely with the </a:t>
            </a:r>
            <a:r>
              <a:rPr lang="en-US" b="1" u="sng" dirty="0"/>
              <a:t>Engineering &amp; Design team</a:t>
            </a:r>
            <a:r>
              <a:rPr lang="en-US" dirty="0"/>
              <a:t> to drive the product requirements and ensure the timely release of the capabilities</a:t>
            </a:r>
          </a:p>
          <a:p>
            <a:pPr marL="742950" lvl="1" indent="-285750" fontAlgn="base">
              <a:buFont typeface="Arial" panose="020B0604020202020204" pitchFamily="34" charset="0"/>
              <a:buChar char="•"/>
            </a:pPr>
            <a:r>
              <a:rPr lang="en-US" dirty="0"/>
              <a:t>Work closely with other product managers to ensure close alignment and integration with the </a:t>
            </a:r>
            <a:r>
              <a:rPr lang="en-US" dirty="0" err="1"/>
              <a:t>Aera</a:t>
            </a:r>
            <a:r>
              <a:rPr lang="en-US" dirty="0"/>
              <a:t> Cognitive Operating System</a:t>
            </a:r>
          </a:p>
          <a:p>
            <a:pPr marL="742950" lvl="1" indent="-285750" fontAlgn="base">
              <a:buFont typeface="Arial" panose="020B0604020202020204" pitchFamily="34" charset="0"/>
              <a:buChar char="•"/>
            </a:pPr>
            <a:r>
              <a:rPr lang="en-US" dirty="0"/>
              <a:t>Understand the market demands, target users and use cases intimately and collect feedback on an ongoing basis to understand user pain points and business needs</a:t>
            </a:r>
          </a:p>
          <a:p>
            <a:pPr marL="742950" lvl="1" indent="-285750" fontAlgn="base">
              <a:buFont typeface="Arial" panose="020B0604020202020204" pitchFamily="34" charset="0"/>
              <a:buChar char="•"/>
            </a:pPr>
            <a:r>
              <a:rPr lang="en-US" dirty="0"/>
              <a:t>Track and assess competition to develop a deep understanding of the market, and help define differentiating and innovative capabilities within </a:t>
            </a:r>
            <a:r>
              <a:rPr lang="en-US" dirty="0" smtClean="0"/>
              <a:t>are</a:t>
            </a:r>
            <a:r>
              <a:rPr lang="en-US" dirty="0" smtClean="0"/>
              <a:t>a.</a:t>
            </a:r>
            <a:endParaRPr lang="en-US" dirty="0"/>
          </a:p>
          <a:p>
            <a:pPr marL="742950" lvl="1" indent="-285750" fontAlgn="base">
              <a:buFont typeface="Arial" panose="020B0604020202020204" pitchFamily="34" charset="0"/>
              <a:buChar char="•"/>
            </a:pPr>
            <a:r>
              <a:rPr lang="en-US" b="1" u="sng" dirty="0"/>
              <a:t>Collaborate with key </a:t>
            </a:r>
            <a:r>
              <a:rPr lang="en-US" b="1" u="sng" dirty="0" smtClean="0"/>
              <a:t>stakeholders (IC/TC)</a:t>
            </a:r>
            <a:r>
              <a:rPr lang="en-US" dirty="0" smtClean="0"/>
              <a:t> </a:t>
            </a:r>
            <a:r>
              <a:rPr lang="en-US" dirty="0"/>
              <a:t>such as product marketing on the creation of the product materials and resources</a:t>
            </a:r>
          </a:p>
          <a:p>
            <a:pPr marL="742950" lvl="1" indent="-285750" fontAlgn="base">
              <a:buFont typeface="Arial" panose="020B0604020202020204" pitchFamily="34" charset="0"/>
              <a:buChar char="•"/>
            </a:pPr>
            <a:r>
              <a:rPr lang="en-US" dirty="0"/>
              <a:t>Present product demos and roadmaps to customers and prospects on a regular basis to evangelize and get </a:t>
            </a:r>
            <a:r>
              <a:rPr lang="en-US" dirty="0" smtClean="0"/>
              <a:t>feedback</a:t>
            </a:r>
            <a:endParaRPr lang="en-US" dirty="0"/>
          </a:p>
        </p:txBody>
      </p:sp>
    </p:spTree>
    <p:extLst>
      <p:ext uri="{BB962C8B-B14F-4D97-AF65-F5344CB8AC3E}">
        <p14:creationId xmlns:p14="http://schemas.microsoft.com/office/powerpoint/2010/main" val="469679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030132-21E1-4921-9E99-6EBC5C345B2E}"/>
              </a:ext>
            </a:extLst>
          </p:cNvPr>
          <p:cNvSpPr/>
          <p:nvPr/>
        </p:nvSpPr>
        <p:spPr>
          <a:xfrm>
            <a:off x="428624" y="4159811"/>
            <a:ext cx="11763376" cy="2308324"/>
          </a:xfrm>
          <a:prstGeom prst="rect">
            <a:avLst/>
          </a:prstGeom>
        </p:spPr>
        <p:txBody>
          <a:bodyPr wrap="square">
            <a:spAutoFit/>
          </a:bodyPr>
          <a:lstStyle/>
          <a:p>
            <a:pPr fontAlgn="base"/>
            <a:r>
              <a:rPr lang="en-US" b="1" u="sng" dirty="0">
                <a:latin typeface="-apple-system"/>
              </a:rPr>
              <a:t>Requirements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dirty="0">
                <a:latin typeface="-apple-system"/>
              </a:rPr>
              <a:t>10+ total years of experience in Product Management, Engineering or Implementation roles</a:t>
            </a:r>
          </a:p>
          <a:p>
            <a:pPr marL="742950" lvl="1" indent="-285750" fontAlgn="base">
              <a:buFont typeface="Arial" panose="020B0604020202020204" pitchFamily="34" charset="0"/>
              <a:buChar char="•"/>
            </a:pPr>
            <a:r>
              <a:rPr lang="en-US" dirty="0">
                <a:latin typeface="-apple-system"/>
              </a:rPr>
              <a:t>You have a good understanding of data and analytics space and related products</a:t>
            </a:r>
          </a:p>
          <a:p>
            <a:pPr marL="742950" lvl="1" indent="-285750" fontAlgn="base">
              <a:buFont typeface="Arial" panose="020B0604020202020204" pitchFamily="34" charset="0"/>
              <a:buChar char="•"/>
            </a:pPr>
            <a:r>
              <a:rPr lang="en-US" dirty="0">
                <a:latin typeface="-apple-system"/>
              </a:rPr>
              <a:t>Experience with IOT, streaming, Connectivity, Data Integration, ETL &amp; EAI products, Graph Database, Data quality and technologies is a big plus</a:t>
            </a:r>
          </a:p>
          <a:p>
            <a:pPr marL="742950" lvl="1" indent="-285750" fontAlgn="base">
              <a:buFont typeface="Arial" panose="020B0604020202020204" pitchFamily="34" charset="0"/>
              <a:buChar char="•"/>
            </a:pPr>
            <a:r>
              <a:rPr lang="en-US" dirty="0">
                <a:latin typeface="-apple-system"/>
              </a:rPr>
              <a:t>Bachelor’s degree in Engineering/Computer Science or a related technical discipline</a:t>
            </a:r>
            <a:br>
              <a:rPr lang="en-US" dirty="0">
                <a:latin typeface="-apple-system"/>
              </a:rPr>
            </a:br>
            <a:endParaRPr lang="en-US" dirty="0">
              <a:latin typeface="-apple-system"/>
            </a:endParaRPr>
          </a:p>
        </p:txBody>
      </p:sp>
      <p:sp>
        <p:nvSpPr>
          <p:cNvPr id="5" name="Rectangle 4">
            <a:extLst>
              <a:ext uri="{FF2B5EF4-FFF2-40B4-BE49-F238E27FC236}">
                <a16:creationId xmlns:a16="http://schemas.microsoft.com/office/drawing/2014/main" id="{CAD93B25-5CC2-424B-9D0F-BB8ED0232BEE}"/>
              </a:ext>
            </a:extLst>
          </p:cNvPr>
          <p:cNvSpPr/>
          <p:nvPr/>
        </p:nvSpPr>
        <p:spPr>
          <a:xfrm>
            <a:off x="85725" y="58847"/>
            <a:ext cx="11439525" cy="4247317"/>
          </a:xfrm>
          <a:prstGeom prst="rect">
            <a:avLst/>
          </a:prstGeom>
        </p:spPr>
        <p:txBody>
          <a:bodyPr wrap="square">
            <a:spAutoFit/>
          </a:bodyPr>
          <a:lstStyle/>
          <a:p>
            <a:pPr fontAlgn="base"/>
            <a:r>
              <a:rPr lang="en-US" b="1" u="sng" dirty="0">
                <a:latin typeface="-apple-system"/>
              </a:rPr>
              <a:t>About You</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b="1" dirty="0">
                <a:latin typeface="-apple-system"/>
              </a:rPr>
              <a:t>You are a leader</a:t>
            </a:r>
            <a:r>
              <a:rPr lang="en-US" dirty="0">
                <a:latin typeface="-apple-system"/>
              </a:rPr>
              <a:t> - you work with cross-functional teams, break the barriers, and make things happen</a:t>
            </a:r>
          </a:p>
          <a:p>
            <a:pPr marL="742950" lvl="1" indent="-285750" fontAlgn="base">
              <a:buFont typeface="Arial" panose="020B0604020202020204" pitchFamily="34" charset="0"/>
              <a:buChar char="•"/>
            </a:pPr>
            <a:r>
              <a:rPr lang="en-US" b="1" dirty="0">
                <a:latin typeface="-apple-system"/>
              </a:rPr>
              <a:t>You are passionate</a:t>
            </a:r>
            <a:r>
              <a:rPr lang="en-US" dirty="0">
                <a:latin typeface="-apple-system"/>
              </a:rPr>
              <a:t> - you are your product’s biggest advocate, and its biggest critic. You will ceaselessly pursue excellence and do whatever it takes to deliver a product that users love and that delivers value</a:t>
            </a:r>
          </a:p>
          <a:p>
            <a:pPr marL="742950" lvl="1" indent="-285750" fontAlgn="base">
              <a:buFont typeface="Arial" panose="020B0604020202020204" pitchFamily="34" charset="0"/>
              <a:buChar char="•"/>
            </a:pPr>
            <a:r>
              <a:rPr lang="en-US" b="1" dirty="0">
                <a:latin typeface="-apple-system"/>
              </a:rPr>
              <a:t>You have a good mix of business and technical skills</a:t>
            </a:r>
            <a:r>
              <a:rPr lang="en-US" dirty="0">
                <a:latin typeface="-apple-system"/>
              </a:rPr>
              <a:t> - you can understand the big picture, and how to make it a reality</a:t>
            </a:r>
          </a:p>
          <a:p>
            <a:pPr marL="742950" lvl="1" indent="-285750" fontAlgn="base">
              <a:buFont typeface="Arial" panose="020B0604020202020204" pitchFamily="34" charset="0"/>
              <a:buChar char="•"/>
            </a:pPr>
            <a:r>
              <a:rPr lang="en-US" b="1" dirty="0">
                <a:latin typeface="-apple-system"/>
              </a:rPr>
              <a:t>You are pragmatic</a:t>
            </a:r>
            <a:r>
              <a:rPr lang="en-US" dirty="0">
                <a:latin typeface="-apple-system"/>
              </a:rPr>
              <a:t> - you know when to focus on nuanced details, and when to bring a more strategic perspective to the table</a:t>
            </a:r>
          </a:p>
          <a:p>
            <a:pPr marL="742950" lvl="1" indent="-285750" fontAlgn="base">
              <a:buFont typeface="Arial" panose="020B0604020202020204" pitchFamily="34" charset="0"/>
              <a:buChar char="•"/>
            </a:pPr>
            <a:r>
              <a:rPr lang="en-US" b="1" dirty="0">
                <a:latin typeface="-apple-system"/>
              </a:rPr>
              <a:t>You love to learn</a:t>
            </a:r>
            <a:r>
              <a:rPr lang="en-US" dirty="0">
                <a:latin typeface="-apple-system"/>
              </a:rPr>
              <a:t> - you continually gather new information, ideas, and feedback, and you seek to understand the root of an issue, in order to identify an optimal solution</a:t>
            </a:r>
          </a:p>
          <a:p>
            <a:pPr marL="742950" lvl="1" indent="-285750" fontAlgn="base">
              <a:buFont typeface="Arial" panose="020B0604020202020204" pitchFamily="34" charset="0"/>
              <a:buChar char="•"/>
            </a:pPr>
            <a:r>
              <a:rPr lang="en-US" b="1" dirty="0">
                <a:latin typeface="-apple-system"/>
              </a:rPr>
              <a:t>You are a master at communication and collaboration</a:t>
            </a:r>
            <a:r>
              <a:rPr lang="en-US" dirty="0">
                <a:latin typeface="-apple-system"/>
              </a:rPr>
              <a:t> - not only can you communicate a compelling vision or a complex concept, but you also know how to motivate a team to collaborate around a problem and work toward a common goal</a:t>
            </a:r>
            <a:br>
              <a:rPr lang="en-US" dirty="0">
                <a:latin typeface="-apple-system"/>
              </a:rPr>
            </a:br>
            <a:endParaRPr lang="en-IN" dirty="0"/>
          </a:p>
        </p:txBody>
      </p:sp>
    </p:spTree>
    <p:extLst>
      <p:ext uri="{BB962C8B-B14F-4D97-AF65-F5344CB8AC3E}">
        <p14:creationId xmlns:p14="http://schemas.microsoft.com/office/powerpoint/2010/main" val="21091504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3308-A585-4DDB-A87A-6D4CC3519563}"/>
              </a:ext>
            </a:extLst>
          </p:cNvPr>
          <p:cNvSpPr>
            <a:spLocks noGrp="1"/>
          </p:cNvSpPr>
          <p:nvPr>
            <p:ph type="title"/>
          </p:nvPr>
        </p:nvSpPr>
        <p:spPr>
          <a:xfrm>
            <a:off x="7938" y="37493"/>
            <a:ext cx="9905998" cy="1478570"/>
          </a:xfrm>
        </p:spPr>
        <p:txBody>
          <a:bodyPr/>
          <a:lstStyle/>
          <a:p>
            <a:r>
              <a:rPr lang="en-IN" dirty="0" smtClean="0"/>
              <a:t>PM-2</a:t>
            </a:r>
            <a:endParaRPr lang="en-IN" dirty="0"/>
          </a:p>
        </p:txBody>
      </p:sp>
      <p:sp>
        <p:nvSpPr>
          <p:cNvPr id="3" name="Content Placeholder 2">
            <a:extLst>
              <a:ext uri="{FF2B5EF4-FFF2-40B4-BE49-F238E27FC236}">
                <a16:creationId xmlns:a16="http://schemas.microsoft.com/office/drawing/2014/main" id="{C0607667-29F4-4902-AA10-B302335976D7}"/>
              </a:ext>
            </a:extLst>
          </p:cNvPr>
          <p:cNvSpPr>
            <a:spLocks noGrp="1"/>
          </p:cNvSpPr>
          <p:nvPr>
            <p:ph idx="1"/>
          </p:nvPr>
        </p:nvSpPr>
        <p:spPr>
          <a:xfrm>
            <a:off x="503237" y="947101"/>
            <a:ext cx="11393488" cy="4075113"/>
          </a:xfrm>
        </p:spPr>
        <p:txBody>
          <a:bodyPr>
            <a:noAutofit/>
          </a:bodyPr>
          <a:lstStyle/>
          <a:p>
            <a:pPr fontAlgn="base"/>
            <a:r>
              <a:rPr lang="en-US" sz="1600" b="1" u="sng" dirty="0">
                <a:latin typeface="Times New Roman" panose="02020603050405020304" pitchFamily="18" charset="0"/>
                <a:cs typeface="Times New Roman" panose="02020603050405020304" pitchFamily="18" charset="0"/>
              </a:rPr>
              <a:t>What You Will Do</a:t>
            </a:r>
            <a:br>
              <a:rPr lang="en-US" sz="1600" b="1" u="sng"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Responsible for </a:t>
            </a:r>
            <a:r>
              <a:rPr lang="en-US" sz="1600" b="1" u="sng" dirty="0">
                <a:latin typeface="Times New Roman" panose="02020603050405020304" pitchFamily="18" charset="0"/>
                <a:cs typeface="Times New Roman" panose="02020603050405020304" pitchFamily="18" charset="0"/>
              </a:rPr>
              <a:t>understanding product requirement</a:t>
            </a:r>
            <a:r>
              <a:rPr lang="en-US" sz="1600" dirty="0">
                <a:latin typeface="Times New Roman" panose="02020603050405020304" pitchFamily="18" charset="0"/>
                <a:cs typeface="Times New Roman" panose="02020603050405020304" pitchFamily="18" charset="0"/>
              </a:rPr>
              <a:t>, identifying gaps and innovating processes to fill the gaps</a:t>
            </a:r>
          </a:p>
          <a:p>
            <a:pPr fontAlgn="base"/>
            <a:r>
              <a:rPr lang="en-US" sz="1600" b="1" u="sng" dirty="0">
                <a:latin typeface="Times New Roman" panose="02020603050405020304" pitchFamily="18" charset="0"/>
                <a:cs typeface="Times New Roman" panose="02020603050405020304" pitchFamily="18" charset="0"/>
              </a:rPr>
              <a:t>Working with teams</a:t>
            </a:r>
            <a:r>
              <a:rPr lang="en-US" sz="1600" dirty="0">
                <a:latin typeface="Times New Roman" panose="02020603050405020304" pitchFamily="18" charset="0"/>
                <a:cs typeface="Times New Roman" panose="02020603050405020304" pitchFamily="18" charset="0"/>
              </a:rPr>
              <a:t> of software development, sales, support &amp; marketing functions to ensure that the company's offering and services are rolled out for the most beneficial user experience, whether the service is for the doctor or the patient</a:t>
            </a:r>
          </a:p>
          <a:p>
            <a:pPr fontAlgn="base"/>
            <a:r>
              <a:rPr lang="en-US" sz="1600" dirty="0">
                <a:latin typeface="Times New Roman" panose="02020603050405020304" pitchFamily="18" charset="0"/>
                <a:cs typeface="Times New Roman" panose="02020603050405020304" pitchFamily="18" charset="0"/>
              </a:rPr>
              <a:t>Responsible for building and developing the healthcare application and platform</a:t>
            </a:r>
          </a:p>
          <a:p>
            <a:pPr fontAlgn="base"/>
            <a:r>
              <a:rPr lang="en-US" sz="1600" dirty="0">
                <a:latin typeface="Times New Roman" panose="02020603050405020304" pitchFamily="18" charset="0"/>
                <a:cs typeface="Times New Roman" panose="02020603050405020304" pitchFamily="18" charset="0"/>
              </a:rPr>
              <a:t>Responsible for Product Management</a:t>
            </a:r>
          </a:p>
          <a:p>
            <a:pPr fontAlgn="base"/>
            <a:r>
              <a:rPr lang="en-US" sz="1600" dirty="0">
                <a:latin typeface="Times New Roman" panose="02020603050405020304" pitchFamily="18" charset="0"/>
                <a:cs typeface="Times New Roman" panose="02020603050405020304" pitchFamily="18" charset="0"/>
              </a:rPr>
              <a:t>Taking </a:t>
            </a:r>
            <a:r>
              <a:rPr lang="en-US" sz="1600" b="1" u="sng" dirty="0">
                <a:latin typeface="Times New Roman" panose="02020603050405020304" pitchFamily="18" charset="0"/>
                <a:cs typeface="Times New Roman" panose="02020603050405020304" pitchFamily="18" charset="0"/>
              </a:rPr>
              <a:t>feedback</a:t>
            </a:r>
            <a:r>
              <a:rPr lang="en-US" sz="1600" dirty="0">
                <a:latin typeface="Times New Roman" panose="02020603050405020304" pitchFamily="18" charset="0"/>
                <a:cs typeface="Times New Roman" panose="02020603050405020304" pitchFamily="18" charset="0"/>
              </a:rPr>
              <a:t> on the product from various stakeholders and using the feedback to further improve the product</a:t>
            </a:r>
          </a:p>
          <a:p>
            <a:pPr fontAlgn="base"/>
            <a:r>
              <a:rPr lang="en-US" sz="1600" dirty="0">
                <a:latin typeface="Times New Roman" panose="02020603050405020304" pitchFamily="18" charset="0"/>
                <a:cs typeface="Times New Roman" panose="02020603050405020304" pitchFamily="18" charset="0"/>
              </a:rPr>
              <a:t>Closely involved in supporting and monitoring rollouts, standardizing and continuously improving business processes for future rollouts</a:t>
            </a:r>
          </a:p>
          <a:p>
            <a:pPr fontAlgn="base"/>
            <a:r>
              <a:rPr lang="en-US" sz="1600" b="1" u="sng" dirty="0">
                <a:latin typeface="Times New Roman" panose="02020603050405020304" pitchFamily="18" charset="0"/>
                <a:cs typeface="Times New Roman" panose="02020603050405020304" pitchFamily="18" charset="0"/>
              </a:rPr>
              <a:t>Working</a:t>
            </a:r>
            <a:r>
              <a:rPr lang="en-US" sz="1600" dirty="0">
                <a:latin typeface="Times New Roman" panose="02020603050405020304" pitchFamily="18" charset="0"/>
                <a:cs typeface="Times New Roman" panose="02020603050405020304" pitchFamily="18" charset="0"/>
              </a:rPr>
              <a:t> with UX teams, business teams and technology teams to bridge gaps in understanding of the product or service</a:t>
            </a:r>
          </a:p>
          <a:p>
            <a:pPr fontAlgn="base"/>
            <a:r>
              <a:rPr lang="en-US" sz="1600" dirty="0">
                <a:latin typeface="Times New Roman" panose="02020603050405020304" pitchFamily="18" charset="0"/>
                <a:cs typeface="Times New Roman" panose="02020603050405020304" pitchFamily="18" charset="0"/>
              </a:rPr>
              <a:t>Focusing on </a:t>
            </a:r>
            <a:r>
              <a:rPr lang="en-US" sz="1600" b="1" u="sng" dirty="0">
                <a:latin typeface="Times New Roman" panose="02020603050405020304" pitchFamily="18" charset="0"/>
                <a:cs typeface="Times New Roman" panose="02020603050405020304" pitchFamily="18" charset="0"/>
              </a:rPr>
              <a:t>data driven analysis</a:t>
            </a:r>
            <a:r>
              <a:rPr lang="en-US" sz="1600" dirty="0">
                <a:latin typeface="Times New Roman" panose="02020603050405020304" pitchFamily="18" charset="0"/>
                <a:cs typeface="Times New Roman" panose="02020603050405020304" pitchFamily="18" charset="0"/>
              </a:rPr>
              <a:t> and </a:t>
            </a:r>
            <a:r>
              <a:rPr lang="en-US" sz="1600" b="1" u="sng" dirty="0" smtClean="0">
                <a:latin typeface="Times New Roman" panose="02020603050405020304" pitchFamily="18" charset="0"/>
                <a:cs typeface="Times New Roman" panose="02020603050405020304" pitchFamily="18" charset="0"/>
              </a:rPr>
              <a:t>prioritization-Planning &amp; Time </a:t>
            </a:r>
            <a:r>
              <a:rPr lang="en-US" sz="1600" b="1" u="sng" dirty="0" err="1" smtClean="0">
                <a:latin typeface="Times New Roman" panose="02020603050405020304" pitchFamily="18" charset="0"/>
                <a:cs typeface="Times New Roman" panose="02020603050405020304" pitchFamily="18" charset="0"/>
              </a:rPr>
              <a:t>mgt</a:t>
            </a:r>
            <a:endParaRPr lang="en-US" sz="1600" b="1" u="sng" dirty="0">
              <a:latin typeface="Times New Roman" panose="02020603050405020304" pitchFamily="18" charset="0"/>
              <a:cs typeface="Times New Roman" panose="02020603050405020304" pitchFamily="18" charset="0"/>
            </a:endParaRPr>
          </a:p>
          <a:p>
            <a:pPr fontAlgn="base"/>
            <a:r>
              <a:rPr lang="en-US" sz="1600" dirty="0">
                <a:latin typeface="Times New Roman" panose="02020603050405020304" pitchFamily="18" charset="0"/>
                <a:cs typeface="Times New Roman" panose="02020603050405020304" pitchFamily="18" charset="0"/>
              </a:rPr>
              <a:t>Plugging into the details of every activity of the company - growth, retention, operation and </a:t>
            </a:r>
            <a:r>
              <a:rPr lang="en-US" sz="1600" dirty="0" smtClean="0">
                <a:latin typeface="Times New Roman" panose="02020603050405020304" pitchFamily="18" charset="0"/>
                <a:cs typeface="Times New Roman" panose="02020603050405020304" pitchFamily="18" charset="0"/>
              </a:rPr>
              <a:t>stability- Life cycle- </a:t>
            </a:r>
            <a:r>
              <a:rPr lang="en-US" sz="1600" b="1" u="sng" dirty="0" smtClean="0">
                <a:latin typeface="Times New Roman" panose="02020603050405020304" pitchFamily="18" charset="0"/>
                <a:cs typeface="Times New Roman" panose="02020603050405020304" pitchFamily="18" charset="0"/>
              </a:rPr>
              <a:t>Ability to look at the big picture</a:t>
            </a:r>
            <a:endParaRPr lang="en-US" sz="1600" b="1" u="sng" dirty="0">
              <a:latin typeface="Times New Roman" panose="02020603050405020304" pitchFamily="18" charset="0"/>
              <a:cs typeface="Times New Roman" panose="02020603050405020304" pitchFamily="18" charset="0"/>
            </a:endParaRPr>
          </a:p>
          <a:p>
            <a:pPr fontAlgn="base"/>
            <a:r>
              <a:rPr lang="en-US" sz="1600" dirty="0">
                <a:latin typeface="Times New Roman" panose="02020603050405020304" pitchFamily="18" charset="0"/>
                <a:cs typeface="Times New Roman" panose="02020603050405020304" pitchFamily="18" charset="0"/>
              </a:rPr>
              <a:t>Thinking about the metrics that needs to be prioritized and to measured</a:t>
            </a:r>
          </a:p>
          <a:p>
            <a:pPr fontAlgn="base"/>
            <a:r>
              <a:rPr lang="en-US" sz="1600" dirty="0">
                <a:latin typeface="Times New Roman" panose="02020603050405020304" pitchFamily="18" charset="0"/>
                <a:cs typeface="Times New Roman" panose="02020603050405020304" pitchFamily="18" charset="0"/>
              </a:rPr>
              <a:t>Enjoy working with various stakeholders about trade-offs while balancing current commitments to the roadmap</a:t>
            </a:r>
          </a:p>
          <a:p>
            <a:pPr fontAlgn="base"/>
            <a:r>
              <a:rPr lang="en-US" sz="1600" dirty="0">
                <a:latin typeface="Times New Roman" panose="02020603050405020304" pitchFamily="18" charset="0"/>
                <a:cs typeface="Times New Roman" panose="02020603050405020304" pitchFamily="18" charset="0"/>
              </a:rPr>
              <a:t>Having an intense curiosity, a burning desire to change the status quo and know how technology can transform </a:t>
            </a:r>
            <a:r>
              <a:rPr lang="en-US" sz="1600" dirty="0" smtClean="0">
                <a:latin typeface="Times New Roman" panose="02020603050405020304" pitchFamily="18" charset="0"/>
                <a:cs typeface="Times New Roman" panose="02020603050405020304" pitchFamily="18" charset="0"/>
              </a:rPr>
              <a:t>processes…</a:t>
            </a:r>
          </a:p>
          <a:p>
            <a:pPr marL="0" indent="0" fontAlgn="base">
              <a:buNone/>
            </a:pPr>
            <a:r>
              <a:rPr lang="en-US" sz="1600" dirty="0" smtClean="0">
                <a:latin typeface="Times New Roman" panose="02020603050405020304" pitchFamily="18" charset="0"/>
                <a:cs typeface="Times New Roman" panose="02020603050405020304" pitchFamily="18" charset="0"/>
              </a:rPr>
              <a:t>Initiative/ Passion  &amp; willing to take risk ( Exploratory)</a:t>
            </a:r>
            <a:endParaRPr lang="en-US" sz="1600" dirty="0">
              <a:latin typeface="Times New Roman" panose="02020603050405020304" pitchFamily="18" charset="0"/>
              <a:cs typeface="Times New Roman" panose="02020603050405020304" pitchFamily="18" charset="0"/>
            </a:endParaRPr>
          </a:p>
          <a:p>
            <a:pPr fontAlgn="base"/>
            <a:r>
              <a:rPr lang="en-US" sz="1600" dirty="0">
                <a:latin typeface="Times New Roman" panose="02020603050405020304" pitchFamily="18" charset="0"/>
                <a:cs typeface="Times New Roman" panose="02020603050405020304" pitchFamily="18" charset="0"/>
              </a:rPr>
              <a:t>Helping in building the roadmap for the product and services </a:t>
            </a:r>
            <a:r>
              <a:rPr lang="en-US" sz="1600" dirty="0" smtClean="0">
                <a:latin typeface="Times New Roman" panose="02020603050405020304" pitchFamily="18" charset="0"/>
                <a:cs typeface="Times New Roman" panose="02020603050405020304" pitchFamily="18" charset="0"/>
              </a:rPr>
              <a:t>offered in </a:t>
            </a:r>
            <a:r>
              <a:rPr lang="en-US" sz="1600" dirty="0">
                <a:latin typeface="Times New Roman" panose="02020603050405020304" pitchFamily="18" charset="0"/>
                <a:cs typeface="Times New Roman" panose="02020603050405020304" pitchFamily="18" charset="0"/>
              </a:rPr>
              <a:t>conjunction with the various stakeholders</a:t>
            </a:r>
          </a:p>
          <a:p>
            <a:endParaRPr lang="en-IN" sz="500" dirty="0"/>
          </a:p>
        </p:txBody>
      </p:sp>
    </p:spTree>
    <p:extLst>
      <p:ext uri="{BB962C8B-B14F-4D97-AF65-F5344CB8AC3E}">
        <p14:creationId xmlns:p14="http://schemas.microsoft.com/office/powerpoint/2010/main" val="96354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99C939-8AD5-4E2B-9046-681BB068C05B}"/>
              </a:ext>
            </a:extLst>
          </p:cNvPr>
          <p:cNvSpPr/>
          <p:nvPr/>
        </p:nvSpPr>
        <p:spPr>
          <a:xfrm>
            <a:off x="895349" y="1305342"/>
            <a:ext cx="10791825" cy="3139321"/>
          </a:xfrm>
          <a:prstGeom prst="rect">
            <a:avLst/>
          </a:prstGeom>
        </p:spPr>
        <p:txBody>
          <a:bodyPr wrap="square">
            <a:spAutoFit/>
          </a:bodyPr>
          <a:lstStyle/>
          <a:p>
            <a:pPr fontAlgn="base">
              <a:buFont typeface="Arial" panose="020B0604020202020204" pitchFamily="34" charset="0"/>
              <a:buChar char="•"/>
            </a:pPr>
            <a:r>
              <a:rPr lang="en-US" b="1" dirty="0">
                <a:latin typeface="-apple-system"/>
              </a:rPr>
              <a:t>Required Candidate profile</a:t>
            </a:r>
            <a:br>
              <a:rPr lang="en-US" b="1" dirty="0">
                <a:latin typeface="-apple-system"/>
              </a:rPr>
            </a:br>
            <a:r>
              <a:rPr lang="en-US" dirty="0" err="1">
                <a:latin typeface="-apple-system"/>
              </a:rPr>
              <a:t>B.Tech</a:t>
            </a:r>
            <a:r>
              <a:rPr lang="en-US" dirty="0">
                <a:latin typeface="-apple-system"/>
              </a:rPr>
              <a:t> + MBA full time (MBA from tier 1/2 college) preferred</a:t>
            </a:r>
          </a:p>
          <a:p>
            <a:pPr fontAlgn="base">
              <a:buFont typeface="Arial" panose="020B0604020202020204" pitchFamily="34" charset="0"/>
              <a:buChar char="•"/>
            </a:pPr>
            <a:r>
              <a:rPr lang="en-US" dirty="0">
                <a:latin typeface="-apple-system"/>
              </a:rPr>
              <a:t>4 - 5 years of experience post MBA, working along with Business teams in a highly dynamic environment</a:t>
            </a:r>
          </a:p>
          <a:p>
            <a:pPr fontAlgn="base">
              <a:buFont typeface="Arial" panose="020B0604020202020204" pitchFamily="34" charset="0"/>
              <a:buChar char="•"/>
            </a:pPr>
            <a:r>
              <a:rPr lang="en-US" dirty="0">
                <a:latin typeface="-apple-system"/>
              </a:rPr>
              <a:t>Exp with B2C product industry preferred</a:t>
            </a:r>
          </a:p>
          <a:p>
            <a:pPr fontAlgn="base">
              <a:buFont typeface="Arial" panose="020B0604020202020204" pitchFamily="34" charset="0"/>
              <a:buChar char="•"/>
            </a:pPr>
            <a:r>
              <a:rPr lang="en-US" dirty="0">
                <a:latin typeface="-apple-system"/>
              </a:rPr>
              <a:t>Leadership with the ability to influence various stakeholders</a:t>
            </a:r>
          </a:p>
          <a:p>
            <a:pPr fontAlgn="base">
              <a:buFont typeface="Arial" panose="020B0604020202020204" pitchFamily="34" charset="0"/>
              <a:buChar char="•"/>
            </a:pPr>
            <a:r>
              <a:rPr lang="en-US" dirty="0">
                <a:latin typeface="-apple-system"/>
              </a:rPr>
              <a:t>Proven track record of measurable business results</a:t>
            </a:r>
          </a:p>
          <a:p>
            <a:pPr fontAlgn="base">
              <a:buFont typeface="Arial" panose="020B0604020202020204" pitchFamily="34" charset="0"/>
              <a:buChar char="•"/>
            </a:pPr>
            <a:r>
              <a:rPr lang="en-US" dirty="0">
                <a:latin typeface="-apple-system"/>
              </a:rPr>
              <a:t>Demonstrated ability to assume sole and independent responsibility for various projects</a:t>
            </a:r>
          </a:p>
          <a:p>
            <a:pPr fontAlgn="base">
              <a:buFont typeface="Arial" panose="020B0604020202020204" pitchFamily="34" charset="0"/>
              <a:buChar char="•"/>
            </a:pPr>
            <a:r>
              <a:rPr lang="en-US" dirty="0">
                <a:latin typeface="-apple-system"/>
              </a:rPr>
              <a:t>Success at innovating in a fast paced, very dynamic environment</a:t>
            </a:r>
          </a:p>
          <a:p>
            <a:pPr fontAlgn="base">
              <a:buFont typeface="Arial" panose="020B0604020202020204" pitchFamily="34" charset="0"/>
              <a:buChar char="•"/>
            </a:pPr>
            <a:r>
              <a:rPr lang="en-US" dirty="0">
                <a:latin typeface="-apple-system"/>
              </a:rPr>
              <a:t>Strong problem solving, analytical, and quantitative skills</a:t>
            </a:r>
          </a:p>
          <a:p>
            <a:pPr fontAlgn="base">
              <a:buFont typeface="Arial" panose="020B0604020202020204" pitchFamily="34" charset="0"/>
              <a:buChar char="•"/>
            </a:pPr>
            <a:r>
              <a:rPr lang="en-US" dirty="0">
                <a:latin typeface="-apple-system"/>
              </a:rPr>
              <a:t>Effective verbal and written communication skills with diverse audiences</a:t>
            </a:r>
          </a:p>
          <a:p>
            <a:pPr fontAlgn="base">
              <a:buFont typeface="Arial" panose="020B0604020202020204" pitchFamily="34" charset="0"/>
              <a:buChar char="•"/>
            </a:pPr>
            <a:r>
              <a:rPr lang="en-US" dirty="0">
                <a:latin typeface="-apple-system"/>
              </a:rPr>
              <a:t>Capability to deal with ambiguity</a:t>
            </a:r>
            <a:endParaRPr lang="en-US" b="0" i="0" dirty="0">
              <a:effectLst/>
              <a:latin typeface="-apple-system"/>
            </a:endParaRPr>
          </a:p>
        </p:txBody>
      </p:sp>
    </p:spTree>
    <p:extLst>
      <p:ext uri="{BB962C8B-B14F-4D97-AF65-F5344CB8AC3E}">
        <p14:creationId xmlns:p14="http://schemas.microsoft.com/office/powerpoint/2010/main" val="3872175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PM 3</a:t>
            </a:r>
            <a:endParaRPr lang="en-IN" dirty="0"/>
          </a:p>
        </p:txBody>
      </p:sp>
      <p:sp>
        <p:nvSpPr>
          <p:cNvPr id="3" name="Content Placeholder 2"/>
          <p:cNvSpPr>
            <a:spLocks noGrp="1"/>
          </p:cNvSpPr>
          <p:nvPr>
            <p:ph idx="1"/>
          </p:nvPr>
        </p:nvSpPr>
        <p:spPr/>
        <p:txBody>
          <a:bodyPr>
            <a:normAutofit fontScale="62500" lnSpcReduction="20000"/>
          </a:bodyPr>
          <a:lstStyle/>
          <a:p>
            <a:pPr fontAlgn="base"/>
            <a:r>
              <a:rPr lang="en-US" dirty="0"/>
              <a:t>Looking for candidates from FMCG, Food &amp; Beverage backgrounds only</a:t>
            </a:r>
            <a:r>
              <a:rPr lang="en-US" dirty="0" smtClean="0"/>
              <a:t>.</a:t>
            </a:r>
            <a:r>
              <a:rPr lang="en-US" dirty="0"/>
              <a:t/>
            </a:r>
            <a:br>
              <a:rPr lang="en-US" dirty="0"/>
            </a:br>
            <a:endParaRPr lang="en-US" dirty="0"/>
          </a:p>
          <a:p>
            <a:pPr fontAlgn="base"/>
            <a:r>
              <a:rPr lang="en-US" dirty="0"/>
              <a:t> Defining the New Product strategy for a very well known established brand.</a:t>
            </a:r>
          </a:p>
          <a:p>
            <a:pPr fontAlgn="base"/>
            <a:r>
              <a:rPr lang="en-US" dirty="0"/>
              <a:t> Understanding the E-Commerce business dynamics and accordingly define the product entry strategy</a:t>
            </a:r>
          </a:p>
          <a:p>
            <a:pPr fontAlgn="base"/>
            <a:r>
              <a:rPr lang="en-US" dirty="0"/>
              <a:t> Identifying new categories and products with the right fitment with the brand</a:t>
            </a:r>
          </a:p>
          <a:p>
            <a:pPr fontAlgn="base"/>
            <a:r>
              <a:rPr lang="en-US" dirty="0"/>
              <a:t> Build a strong product pipeline of </a:t>
            </a:r>
            <a:r>
              <a:rPr lang="en-US" dirty="0" err="1"/>
              <a:t>atleast</a:t>
            </a:r>
            <a:r>
              <a:rPr lang="en-US" dirty="0"/>
              <a:t> 100 new products for next one year</a:t>
            </a:r>
          </a:p>
          <a:p>
            <a:pPr fontAlgn="base"/>
            <a:r>
              <a:rPr lang="en-US" dirty="0"/>
              <a:t> Identify the complete pricing, sourcing, marketing strategy and execution of the same</a:t>
            </a:r>
          </a:p>
          <a:p>
            <a:pPr fontAlgn="base"/>
            <a:r>
              <a:rPr lang="en-US" dirty="0"/>
              <a:t> Managing the NPD portfolio P&amp;L with a healthy topline and </a:t>
            </a:r>
            <a:r>
              <a:rPr lang="en-US" dirty="0" err="1"/>
              <a:t>bottomline</a:t>
            </a:r>
            <a:endParaRPr lang="en-US" dirty="0"/>
          </a:p>
          <a:p>
            <a:pPr fontAlgn="base"/>
            <a:r>
              <a:rPr lang="en-US" dirty="0"/>
              <a:t> Launch the brands in digital space and define the marketing plans for successful launch across categories</a:t>
            </a:r>
          </a:p>
          <a:p>
            <a:pPr fontAlgn="base"/>
            <a:r>
              <a:rPr lang="en-US" dirty="0"/>
              <a:t> Own the digital-first brands and launch them in other channels post success stories in digital space.</a:t>
            </a:r>
          </a:p>
          <a:p>
            <a:pPr fontAlgn="base"/>
            <a:r>
              <a:rPr lang="en-US" dirty="0"/>
              <a:t> Leading consumer studies for insight mining and assisting in the conceptualization of new ideas, assessment of the feasibility of newly identified product /extension concepts/innovations, and go-to market execution for the assigned Brand/Product Portfolio for improved market performance (e.g., market share, profitability etc.). </a:t>
            </a:r>
          </a:p>
        </p:txBody>
      </p:sp>
    </p:spTree>
    <p:extLst>
      <p:ext uri="{BB962C8B-B14F-4D97-AF65-F5344CB8AC3E}">
        <p14:creationId xmlns:p14="http://schemas.microsoft.com/office/powerpoint/2010/main" val="839598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128"/>
            <a:ext cx="10515600" cy="6320654"/>
          </a:xfrm>
        </p:spPr>
        <p:txBody>
          <a:bodyPr>
            <a:noAutofit/>
          </a:bodyPr>
          <a:lstStyle/>
          <a:p>
            <a:pPr fontAlgn="base"/>
            <a:r>
              <a:rPr lang="en-US" sz="1400" dirty="0" err="1"/>
              <a:t>Edulastic</a:t>
            </a:r>
            <a:r>
              <a:rPr lang="en-US" sz="1400" dirty="0"/>
              <a:t> (https://www.edulastic.com), an </a:t>
            </a:r>
            <a:r>
              <a:rPr lang="en-US" sz="1400" dirty="0" err="1"/>
              <a:t>EdTech</a:t>
            </a:r>
            <a:r>
              <a:rPr lang="en-US" sz="1400" dirty="0"/>
              <a:t> startup headquartered in Fremont, CA is looking for a Director for the product delivery at our Bengaluru location to support the strong growth the company is experiencing. This is high visibility and a key role where that will be responsible for identifying and leading organizational initiatives that impact the product roadmap, delivery, and quality. You will work across multiple teams within product management, SaaS operations, and engineering to create a cohesive organization with well-orchestrated </a:t>
            </a:r>
            <a:r>
              <a:rPr lang="en-US" sz="1400" dirty="0" smtClean="0"/>
              <a:t>execution.</a:t>
            </a:r>
          </a:p>
          <a:p>
            <a:pPr marL="0" indent="0" fontAlgn="base">
              <a:buNone/>
            </a:pPr>
            <a:r>
              <a:rPr lang="en-US" sz="1400" b="1" dirty="0" smtClean="0"/>
              <a:t>Responsibilities</a:t>
            </a:r>
            <a:endParaRPr lang="en-US" sz="1400" dirty="0"/>
          </a:p>
          <a:p>
            <a:pPr fontAlgn="base"/>
            <a:r>
              <a:rPr lang="en-US" sz="1400" dirty="0"/>
              <a:t>Manage key organizational and engineering </a:t>
            </a:r>
            <a:r>
              <a:rPr lang="en-US" sz="1400" b="1" u="sng" dirty="0"/>
              <a:t>initiatives</a:t>
            </a:r>
            <a:r>
              <a:rPr lang="en-US" sz="1400" dirty="0"/>
              <a:t> by </a:t>
            </a:r>
            <a:r>
              <a:rPr lang="en-US" sz="1400" b="1" u="sng" dirty="0"/>
              <a:t>partnering</a:t>
            </a:r>
            <a:r>
              <a:rPr lang="en-US" sz="1400" dirty="0"/>
              <a:t> with key stakeholders across product management, engineering, quality engineering, and customer support</a:t>
            </a:r>
          </a:p>
          <a:p>
            <a:pPr fontAlgn="base"/>
            <a:r>
              <a:rPr lang="en-US" sz="1400" b="1" u="sng" dirty="0"/>
              <a:t>Own </a:t>
            </a:r>
            <a:r>
              <a:rPr lang="en-US" sz="1400" dirty="0"/>
              <a:t>the production SaaS operations to ensure 99.99% uptime and </a:t>
            </a:r>
            <a:r>
              <a:rPr lang="en-US" sz="1400" b="1" u="sng" dirty="0"/>
              <a:t>work with multiple teams</a:t>
            </a:r>
            <a:r>
              <a:rPr lang="en-US" sz="1400" dirty="0"/>
              <a:t> to resolve any critical issues in a </a:t>
            </a:r>
            <a:r>
              <a:rPr lang="en-US" sz="1400" b="1" u="sng" dirty="0"/>
              <a:t>timely manner</a:t>
            </a:r>
          </a:p>
          <a:p>
            <a:pPr fontAlgn="base"/>
            <a:r>
              <a:rPr lang="en-US" sz="1400" b="1" u="sng" dirty="0"/>
              <a:t>Communicate </a:t>
            </a:r>
            <a:r>
              <a:rPr lang="en-US" sz="1400" dirty="0"/>
              <a:t>status in a </a:t>
            </a:r>
            <a:r>
              <a:rPr lang="en-US" sz="1400" b="1" u="sng" dirty="0"/>
              <a:t>timely, effective, and efficient manner</a:t>
            </a:r>
            <a:r>
              <a:rPr lang="en-US" sz="1400" dirty="0"/>
              <a:t> to various stakeholders of the organization to keep them updated on engineering initiatives and program status.</a:t>
            </a:r>
          </a:p>
          <a:p>
            <a:pPr fontAlgn="base"/>
            <a:r>
              <a:rPr lang="en-US" sz="1400" dirty="0"/>
              <a:t>Build and maintain strong </a:t>
            </a:r>
            <a:r>
              <a:rPr lang="en-US" sz="1400" b="1" dirty="0"/>
              <a:t>cross-functional relationships</a:t>
            </a:r>
            <a:r>
              <a:rPr lang="en-US" sz="1400" dirty="0"/>
              <a:t> and </a:t>
            </a:r>
            <a:r>
              <a:rPr lang="en-US" sz="1400" b="1" u="sng" dirty="0"/>
              <a:t>alignment with partners</a:t>
            </a:r>
            <a:r>
              <a:rPr lang="en-US" sz="1400" dirty="0"/>
              <a:t> across the teams</a:t>
            </a:r>
          </a:p>
          <a:p>
            <a:pPr fontAlgn="base"/>
            <a:r>
              <a:rPr lang="en-US" sz="1400" dirty="0"/>
              <a:t>Setup and monitor delivery metrics and use data &amp; metrics to drive key </a:t>
            </a:r>
            <a:r>
              <a:rPr lang="en-US" sz="1400" b="1" u="sng" dirty="0"/>
              <a:t>decisions</a:t>
            </a:r>
          </a:p>
          <a:p>
            <a:pPr fontAlgn="base"/>
            <a:r>
              <a:rPr lang="en-US" sz="1400" dirty="0"/>
              <a:t>Highlight risks and issues and </a:t>
            </a:r>
            <a:r>
              <a:rPr lang="en-US" sz="1400" b="1" u="sng" dirty="0"/>
              <a:t>proactively</a:t>
            </a:r>
            <a:r>
              <a:rPr lang="en-US" sz="1400" dirty="0"/>
              <a:t> work with stakeholders to resolve </a:t>
            </a:r>
            <a:r>
              <a:rPr lang="en-US" sz="1400" dirty="0" smtClean="0"/>
              <a:t>them</a:t>
            </a:r>
            <a:endParaRPr lang="en-US" sz="1400" dirty="0"/>
          </a:p>
          <a:p>
            <a:pPr marL="0" indent="0" fontAlgn="base">
              <a:buNone/>
            </a:pPr>
            <a:r>
              <a:rPr lang="en-US" sz="1400" b="1" dirty="0" smtClean="0"/>
              <a:t>Qualifications</a:t>
            </a:r>
            <a:endParaRPr lang="en-US" sz="1400" dirty="0"/>
          </a:p>
          <a:p>
            <a:pPr fontAlgn="base"/>
            <a:r>
              <a:rPr lang="en-US" sz="1400" dirty="0"/>
              <a:t>Proven experience as Product Delivery between 5-10 years</a:t>
            </a:r>
          </a:p>
          <a:p>
            <a:pPr fontAlgn="base"/>
            <a:r>
              <a:rPr lang="en-US" sz="1400" dirty="0"/>
              <a:t>Outstanding leadership and organizational skills</a:t>
            </a:r>
          </a:p>
          <a:p>
            <a:pPr fontAlgn="base"/>
            <a:r>
              <a:rPr lang="en-US" sz="1400" dirty="0"/>
              <a:t>Excellent communication skills</a:t>
            </a:r>
          </a:p>
          <a:p>
            <a:pPr fontAlgn="base"/>
            <a:r>
              <a:rPr lang="en-US" sz="1400" dirty="0"/>
              <a:t>Superior problem-solving skills</a:t>
            </a:r>
          </a:p>
          <a:p>
            <a:pPr fontAlgn="base"/>
            <a:r>
              <a:rPr lang="en-US" sz="1400" dirty="0"/>
              <a:t>Thorough understanding of program management techniques and methods</a:t>
            </a:r>
          </a:p>
          <a:p>
            <a:pPr fontAlgn="base"/>
            <a:r>
              <a:rPr lang="en-US" sz="1400" dirty="0"/>
              <a:t>Excellent knowledge of performance evaluation and change management principles</a:t>
            </a:r>
          </a:p>
          <a:p>
            <a:pPr fontAlgn="base"/>
            <a:r>
              <a:rPr lang="en-US" sz="1400" dirty="0"/>
              <a:t>Prior software development experience will be a plus</a:t>
            </a:r>
          </a:p>
          <a:p>
            <a:endParaRPr lang="en-IN" sz="1400" dirty="0"/>
          </a:p>
        </p:txBody>
      </p:sp>
      <p:sp>
        <p:nvSpPr>
          <p:cNvPr id="2" name="TextBox 1"/>
          <p:cNvSpPr txBox="1"/>
          <p:nvPr/>
        </p:nvSpPr>
        <p:spPr>
          <a:xfrm>
            <a:off x="220723" y="365760"/>
            <a:ext cx="861133" cy="523220"/>
          </a:xfrm>
          <a:prstGeom prst="rect">
            <a:avLst/>
          </a:prstGeom>
          <a:noFill/>
        </p:spPr>
        <p:txBody>
          <a:bodyPr wrap="none" rtlCol="0">
            <a:spAutoFit/>
          </a:bodyPr>
          <a:lstStyle/>
          <a:p>
            <a:r>
              <a:rPr lang="en-US" sz="2800" dirty="0" smtClean="0"/>
              <a:t>PM4</a:t>
            </a:r>
            <a:endParaRPr lang="en-IN" sz="2800" dirty="0"/>
          </a:p>
        </p:txBody>
      </p:sp>
    </p:spTree>
    <p:extLst>
      <p:ext uri="{BB962C8B-B14F-4D97-AF65-F5344CB8AC3E}">
        <p14:creationId xmlns:p14="http://schemas.microsoft.com/office/powerpoint/2010/main" val="2348012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176963"/>
          </a:xfrm>
        </p:spPr>
        <p:txBody>
          <a:bodyPr>
            <a:noAutofit/>
          </a:bodyPr>
          <a:lstStyle/>
          <a:p>
            <a:pPr marL="0" indent="0" fontAlgn="base">
              <a:buNone/>
            </a:pPr>
            <a:endParaRPr lang="en-US" sz="1800" dirty="0" smtClean="0"/>
          </a:p>
          <a:p>
            <a:pPr marL="0" indent="0" fontAlgn="base">
              <a:buNone/>
            </a:pPr>
            <a:r>
              <a:rPr lang="en-US" sz="1800" dirty="0" smtClean="0"/>
              <a:t>To </a:t>
            </a:r>
            <a:r>
              <a:rPr lang="en-US" sz="1800" dirty="0"/>
              <a:t>build &amp; execute strategy which works towards achieving the brand goals of growing consumer preference and driving share of market with profitability.</a:t>
            </a:r>
            <a:br>
              <a:rPr lang="en-US" sz="1800" dirty="0"/>
            </a:br>
            <a:r>
              <a:rPr lang="en-US" sz="1800" dirty="0"/>
              <a:t/>
            </a:r>
            <a:br>
              <a:rPr lang="en-US" sz="1800" dirty="0"/>
            </a:br>
            <a:r>
              <a:rPr lang="en-US" sz="1800" b="1" u="sng" dirty="0"/>
              <a:t>Job Description</a:t>
            </a:r>
            <a:br>
              <a:rPr lang="en-US" sz="1800" b="1" u="sng" dirty="0"/>
            </a:br>
            <a:r>
              <a:rPr lang="en-US" sz="1800" dirty="0"/>
              <a:t>Work on </a:t>
            </a:r>
            <a:r>
              <a:rPr lang="en-US" sz="1800" b="1" u="sng" dirty="0"/>
              <a:t>co-creating</a:t>
            </a:r>
            <a:r>
              <a:rPr lang="en-US" sz="1800" dirty="0"/>
              <a:t> marketing strategy for the brand and efficiently execute it to drive the share of market along with profitability.</a:t>
            </a:r>
          </a:p>
          <a:p>
            <a:pPr fontAlgn="base"/>
            <a:r>
              <a:rPr lang="en-US" sz="1800" dirty="0"/>
              <a:t>Build brand plans including geography wise plans to achieve national share of market and distribution targets.</a:t>
            </a:r>
          </a:p>
          <a:p>
            <a:pPr fontAlgn="base"/>
            <a:r>
              <a:rPr lang="en-US" sz="1800" dirty="0"/>
              <a:t>Work collaboratively with cross functional teams to </a:t>
            </a:r>
            <a:r>
              <a:rPr lang="en-US" sz="1800" b="1" u="sng" dirty="0"/>
              <a:t>conceptualize</a:t>
            </a:r>
            <a:r>
              <a:rPr lang="en-US" sz="1800" dirty="0"/>
              <a:t> and </a:t>
            </a:r>
            <a:r>
              <a:rPr lang="en-US" sz="1800" b="1" u="sng" dirty="0"/>
              <a:t>execute</a:t>
            </a:r>
            <a:r>
              <a:rPr lang="en-US" sz="1800" dirty="0"/>
              <a:t> versus the annual grid plan.</a:t>
            </a:r>
          </a:p>
          <a:p>
            <a:pPr fontAlgn="base"/>
            <a:r>
              <a:rPr lang="en-US" sz="1800" dirty="0"/>
              <a:t>Build communication and advertising in line with the positioning of brand to further drive brand salience and consumer </a:t>
            </a:r>
            <a:r>
              <a:rPr lang="en-US" sz="1800" dirty="0" smtClean="0"/>
              <a:t>preference…..</a:t>
            </a:r>
            <a:endParaRPr lang="en-US" sz="1800" dirty="0"/>
          </a:p>
          <a:p>
            <a:pPr fontAlgn="base"/>
            <a:r>
              <a:rPr lang="en-US" sz="1800" dirty="0"/>
              <a:t>Work with external creative and other agencies to build 360 IMC campaigns.</a:t>
            </a:r>
          </a:p>
          <a:p>
            <a:pPr fontAlgn="base"/>
            <a:r>
              <a:rPr lang="en-US" sz="1800" dirty="0"/>
              <a:t>Partner with media manager and the media agency to draw up the monthly media plans by state.</a:t>
            </a:r>
          </a:p>
          <a:p>
            <a:pPr fontAlgn="base"/>
            <a:r>
              <a:rPr lang="en-US" sz="1800" dirty="0"/>
              <a:t>Understand the P&amp;L of brand and identify key cost drivers and work towards driving improved margins and profitability of the brand.</a:t>
            </a:r>
          </a:p>
          <a:p>
            <a:pPr fontAlgn="base"/>
            <a:r>
              <a:rPr lang="en-US" sz="1800" dirty="0"/>
              <a:t>Alignment of brand plans and annual grid with category manager and senior management.</a:t>
            </a:r>
          </a:p>
          <a:p>
            <a:pPr fontAlgn="base"/>
            <a:r>
              <a:rPr lang="en-US" sz="1800" dirty="0"/>
              <a:t>To Design and implement all aspects of the GTM for new product launches within the </a:t>
            </a:r>
            <a:r>
              <a:rPr lang="en-US" sz="1800" dirty="0" smtClean="0"/>
              <a:t>brand</a:t>
            </a:r>
            <a:r>
              <a:rPr lang="en-US" sz="1800" dirty="0"/>
              <a:t/>
            </a:r>
            <a:br>
              <a:rPr lang="en-US" sz="1800" dirty="0"/>
            </a:br>
            <a:r>
              <a:rPr lang="en-US" sz="1800" dirty="0"/>
              <a:t/>
            </a:r>
            <a:br>
              <a:rPr lang="en-US" sz="1800" dirty="0"/>
            </a:br>
            <a:endParaRPr lang="en-US" sz="1800" dirty="0"/>
          </a:p>
        </p:txBody>
      </p:sp>
      <p:sp>
        <p:nvSpPr>
          <p:cNvPr id="4" name="TextBox 3"/>
          <p:cNvSpPr txBox="1"/>
          <p:nvPr/>
        </p:nvSpPr>
        <p:spPr>
          <a:xfrm>
            <a:off x="99538" y="79321"/>
            <a:ext cx="861133" cy="523220"/>
          </a:xfrm>
          <a:prstGeom prst="rect">
            <a:avLst/>
          </a:prstGeom>
          <a:noFill/>
        </p:spPr>
        <p:txBody>
          <a:bodyPr wrap="none" rtlCol="0">
            <a:spAutoFit/>
          </a:bodyPr>
          <a:lstStyle/>
          <a:p>
            <a:r>
              <a:rPr lang="en-US" sz="2800" dirty="0" smtClean="0"/>
              <a:t>PM5</a:t>
            </a:r>
            <a:endParaRPr lang="en-IN" sz="2800" dirty="0"/>
          </a:p>
        </p:txBody>
      </p:sp>
    </p:spTree>
    <p:extLst>
      <p:ext uri="{BB962C8B-B14F-4D97-AF65-F5344CB8AC3E}">
        <p14:creationId xmlns:p14="http://schemas.microsoft.com/office/powerpoint/2010/main" val="1896354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4948" y="345402"/>
            <a:ext cx="11430000" cy="5078313"/>
          </a:xfrm>
          <a:prstGeom prst="rect">
            <a:avLst/>
          </a:prstGeom>
        </p:spPr>
        <p:txBody>
          <a:bodyPr wrap="square">
            <a:spAutoFit/>
          </a:bodyPr>
          <a:lstStyle/>
          <a:p>
            <a:pPr fontAlgn="base"/>
            <a:r>
              <a:rPr lang="en-US" b="1" u="sng" dirty="0"/>
              <a:t>Experience</a:t>
            </a:r>
            <a:br>
              <a:rPr lang="en-US" b="1" u="sng" dirty="0"/>
            </a:br>
            <a:r>
              <a:rPr lang="en-US" dirty="0"/>
              <a:t>3+ years of work experience in Sales and Marketing</a:t>
            </a:r>
          </a:p>
          <a:p>
            <a:pPr fontAlgn="base"/>
            <a:r>
              <a:rPr lang="en-US" dirty="0"/>
              <a:t>A proven track record of performance, strong understanding of Indian consumers and business processes!</a:t>
            </a:r>
            <a:br>
              <a:rPr lang="en-US" dirty="0"/>
            </a:br>
            <a:r>
              <a:rPr lang="en-US" dirty="0"/>
              <a:t/>
            </a:r>
            <a:br>
              <a:rPr lang="en-US" dirty="0"/>
            </a:br>
            <a:r>
              <a:rPr lang="en-US" b="1" u="sng" dirty="0" smtClean="0"/>
              <a:t>Skills</a:t>
            </a:r>
            <a:r>
              <a:rPr lang="en-US" b="1" u="sng" dirty="0"/>
              <a:t/>
            </a:r>
            <a:br>
              <a:rPr lang="en-US" b="1" u="sng" dirty="0"/>
            </a:br>
            <a:r>
              <a:rPr lang="en-US" b="1" u="sng" dirty="0"/>
              <a:t/>
            </a:r>
            <a:br>
              <a:rPr lang="en-US" b="1" u="sng" dirty="0"/>
            </a:br>
            <a:r>
              <a:rPr lang="en-US" dirty="0"/>
              <a:t>Strong project management skills, coordination skills, marketing skills, communication skills.</a:t>
            </a:r>
            <a:br>
              <a:rPr lang="en-US" dirty="0"/>
            </a:br>
            <a:r>
              <a:rPr lang="en-US" dirty="0" smtClean="0"/>
              <a:t>Equal </a:t>
            </a:r>
            <a:r>
              <a:rPr lang="en-US" dirty="0"/>
              <a:t>Opportunity Employer</a:t>
            </a:r>
            <a:br>
              <a:rPr lang="en-US" dirty="0"/>
            </a:br>
            <a:r>
              <a:rPr lang="en-US" dirty="0"/>
              <a:t>Colgate is an equal opportunity employer and all qualified applicants will receive consideration for employment without regard to race, color, religion, gender, gender identity, sexual orientation, national origin, ethnicity, age, disability, marital status, veteran status (United States positions), or any other characteristic protected by law.</a:t>
            </a:r>
            <a:br>
              <a:rPr lang="en-US" dirty="0"/>
            </a:br>
            <a:r>
              <a:rPr lang="en-US" dirty="0"/>
              <a:t/>
            </a:r>
            <a:br>
              <a:rPr lang="en-US" dirty="0"/>
            </a:br>
            <a:r>
              <a:rPr lang="en-US" dirty="0"/>
              <a:t>Are you interested in working for Colgate-Palmolive? You can apply online and attach all relevant documents such as a cover letter and resume or CV. Applications received by e-mail are not considered in the selection process. Become part of our team. We look forward to your application.</a:t>
            </a:r>
            <a:br>
              <a:rPr lang="en-US" dirty="0"/>
            </a:br>
            <a:r>
              <a:rPr lang="en-US" dirty="0"/>
              <a:t/>
            </a:r>
            <a:br>
              <a:rPr lang="en-US" dirty="0"/>
            </a:br>
            <a:r>
              <a:rPr lang="en-US" dirty="0"/>
              <a:t/>
            </a:r>
            <a:br>
              <a:rPr lang="en-US" dirty="0"/>
            </a:br>
            <a:endParaRPr lang="en-IN" dirty="0"/>
          </a:p>
        </p:txBody>
      </p:sp>
    </p:spTree>
    <p:extLst>
      <p:ext uri="{BB962C8B-B14F-4D97-AF65-F5344CB8AC3E}">
        <p14:creationId xmlns:p14="http://schemas.microsoft.com/office/powerpoint/2010/main" val="156204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92744" y="-118150"/>
            <a:ext cx="12060353" cy="689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This mail comes to you from </a:t>
            </a:r>
            <a:r>
              <a:rPr kumimoji="0" lang="en-US" altLang="en-US" sz="16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Teamlease</a:t>
            </a: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 We have an urgent job opening for Mumbai location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Position : Category Manager (product management)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Division : Construction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Location : Mumbai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Industry :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Qualification : Graduate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Experience : 3+ years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Candidate should be have experience in Construction Chemical Industry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Job Role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Development of new product - Administering the entire lifecycle of a product from inception, feasibility study, through composition changes and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manufacture, to pricing, service and dispatch of final product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smtClean="0">
                <a:ln>
                  <a:noFill/>
                </a:ln>
                <a:solidFill>
                  <a:srgbClr val="333333"/>
                </a:solidFill>
                <a:effectLst/>
                <a:latin typeface="Times New Roman" panose="02020603050405020304" pitchFamily="18" charset="0"/>
                <a:cs typeface="Times New Roman" panose="02020603050405020304" pitchFamily="18" charset="0"/>
              </a:rPr>
              <a:t>Analyse</a:t>
            </a: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 competitive landscape &amp; position products to ensure maximum value capture &amp; develop demand generation strategies to drive existing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products &amp; uncovering/creating new opportunities in new sectors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Planning, developing &amp; executing strategies for effective market penetration with new products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Demand forecasting, inventory planning and ensuring product availability as per the market needs.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Conceptualizing, Planning &amp; Executing of marketing events, campaigns, advertising, audio/video campaigns, promotional activities, market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activation to enhance market penetration and sales volume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Developing annual &amp; half yearly marketing plan for advertising, promotion, campaigns and sales aid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Interact with multiple agencies advertising, media, digital &amp; social, print etc.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smtClean="0">
                <a:ln>
                  <a:noFill/>
                </a:ln>
                <a:solidFill>
                  <a:srgbClr val="333333"/>
                </a:solidFill>
                <a:effectLst/>
                <a:latin typeface="Times New Roman" panose="02020603050405020304" pitchFamily="18" charset="0"/>
                <a:cs typeface="Times New Roman" panose="02020603050405020304" pitchFamily="18" charset="0"/>
              </a:rPr>
              <a:t>Serve as day-to-day point of contact for all branches, for any product &amp; marketing related needs &amp; queries.</a:t>
            </a:r>
          </a:p>
          <a:p>
            <a:pPr marL="0" indent="0">
              <a:lnSpc>
                <a:spcPct val="100000"/>
              </a:lnSpc>
              <a:buFontTx/>
              <a:buChar char="•"/>
            </a:pPr>
            <a:r>
              <a:rPr lang="en-US" altLang="en-US" sz="1600" dirty="0" err="1">
                <a:solidFill>
                  <a:srgbClr val="333333"/>
                </a:solidFill>
                <a:latin typeface="Times New Roman" panose="02020603050405020304" pitchFamily="18" charset="0"/>
                <a:cs typeface="Times New Roman" panose="02020603050405020304" pitchFamily="18" charset="0"/>
              </a:rPr>
              <a:t>Role</a:t>
            </a:r>
            <a:r>
              <a:rPr lang="en-US" altLang="en-US" sz="1600" dirty="0" err="1">
                <a:solidFill>
                  <a:srgbClr val="333333"/>
                </a:solidFill>
                <a:latin typeface="Times New Roman" panose="02020603050405020304" pitchFamily="18" charset="0"/>
                <a:cs typeface="Times New Roman" panose="02020603050405020304" pitchFamily="18" charset="0"/>
                <a:hlinkClick r:id="rId2"/>
              </a:rPr>
              <a:t>Product</a:t>
            </a:r>
            <a:r>
              <a:rPr lang="en-US" altLang="en-US" sz="1600" dirty="0">
                <a:solidFill>
                  <a:srgbClr val="333333"/>
                </a:solidFill>
                <a:latin typeface="Times New Roman" panose="02020603050405020304" pitchFamily="18" charset="0"/>
                <a:cs typeface="Times New Roman" panose="02020603050405020304" pitchFamily="18" charset="0"/>
                <a:hlinkClick r:id="rId2"/>
              </a:rPr>
              <a:t>/Brand Manager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Industry </a:t>
            </a:r>
            <a:r>
              <a:rPr lang="en-US" altLang="en-US" sz="1600" dirty="0" err="1">
                <a:solidFill>
                  <a:srgbClr val="333333"/>
                </a:solidFill>
                <a:latin typeface="Times New Roman" panose="02020603050405020304" pitchFamily="18" charset="0"/>
                <a:cs typeface="Times New Roman" panose="02020603050405020304" pitchFamily="18" charset="0"/>
              </a:rPr>
              <a:t>Type</a:t>
            </a:r>
            <a:r>
              <a:rPr lang="en-US" altLang="en-US" sz="1600" dirty="0" err="1">
                <a:solidFill>
                  <a:srgbClr val="333333"/>
                </a:solidFill>
                <a:latin typeface="Times New Roman" panose="02020603050405020304" pitchFamily="18" charset="0"/>
                <a:cs typeface="Times New Roman" panose="02020603050405020304" pitchFamily="18" charset="0"/>
                <a:hlinkClick r:id="rId3"/>
              </a:rPr>
              <a:t>Chemicals</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4"/>
              </a:rPr>
              <a:t> </a:t>
            </a:r>
            <a:r>
              <a:rPr lang="en-US" altLang="en-US" sz="1600" dirty="0" err="1">
                <a:solidFill>
                  <a:srgbClr val="333333"/>
                </a:solidFill>
                <a:latin typeface="Times New Roman" panose="02020603050405020304" pitchFamily="18" charset="0"/>
                <a:cs typeface="Times New Roman" panose="02020603050405020304" pitchFamily="18" charset="0"/>
                <a:hlinkClick r:id="rId4"/>
              </a:rPr>
              <a:t>PetroChemical</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5"/>
              </a:rPr>
              <a:t> Plastic</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6"/>
              </a:rPr>
              <a:t> Rubber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Functional </a:t>
            </a:r>
            <a:r>
              <a:rPr lang="en-US" altLang="en-US" sz="1600" dirty="0" err="1">
                <a:solidFill>
                  <a:srgbClr val="333333"/>
                </a:solidFill>
                <a:latin typeface="Times New Roman" panose="02020603050405020304" pitchFamily="18" charset="0"/>
                <a:cs typeface="Times New Roman" panose="02020603050405020304" pitchFamily="18" charset="0"/>
              </a:rPr>
              <a:t>Area</a:t>
            </a:r>
            <a:r>
              <a:rPr lang="en-US" altLang="en-US" sz="1600" dirty="0" err="1">
                <a:solidFill>
                  <a:srgbClr val="333333"/>
                </a:solidFill>
                <a:latin typeface="Times New Roman" panose="02020603050405020304" pitchFamily="18" charset="0"/>
                <a:cs typeface="Times New Roman" panose="02020603050405020304" pitchFamily="18" charset="0"/>
                <a:hlinkClick r:id="rId7"/>
              </a:rPr>
              <a:t>Marketing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8"/>
              </a:rPr>
              <a:t> Advertising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9"/>
              </a:rPr>
              <a:t> MR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0"/>
              </a:rPr>
              <a:t> PR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1"/>
              </a:rPr>
              <a:t> Media Planning</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Employment </a:t>
            </a:r>
            <a:r>
              <a:rPr lang="en-US" altLang="en-US" sz="1600" dirty="0" err="1">
                <a:solidFill>
                  <a:srgbClr val="333333"/>
                </a:solidFill>
                <a:latin typeface="Times New Roman" panose="02020603050405020304" pitchFamily="18" charset="0"/>
                <a:cs typeface="Times New Roman" panose="02020603050405020304" pitchFamily="18" charset="0"/>
              </a:rPr>
              <a:t>TypeFull</a:t>
            </a:r>
            <a:r>
              <a:rPr lang="en-US" altLang="en-US" sz="1600" dirty="0">
                <a:solidFill>
                  <a:srgbClr val="333333"/>
                </a:solidFill>
                <a:latin typeface="Times New Roman" panose="02020603050405020304" pitchFamily="18" charset="0"/>
                <a:cs typeface="Times New Roman" panose="02020603050405020304" pitchFamily="18" charset="0"/>
              </a:rPr>
              <a:t> Time, Permanent</a:t>
            </a: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Role </a:t>
            </a:r>
            <a:r>
              <a:rPr lang="en-US" altLang="en-US" sz="1600" dirty="0" err="1">
                <a:solidFill>
                  <a:srgbClr val="333333"/>
                </a:solidFill>
                <a:latin typeface="Times New Roman" panose="02020603050405020304" pitchFamily="18" charset="0"/>
                <a:cs typeface="Times New Roman" panose="02020603050405020304" pitchFamily="18" charset="0"/>
              </a:rPr>
              <a:t>CategoryMarketing</a:t>
            </a:r>
            <a:endParaRPr lang="en-US" altLang="en-US" sz="1600" dirty="0">
              <a:solidFill>
                <a:srgbClr val="333333"/>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9717420" y="300445"/>
            <a:ext cx="861133" cy="523220"/>
          </a:xfrm>
          <a:prstGeom prst="rect">
            <a:avLst/>
          </a:prstGeom>
          <a:noFill/>
        </p:spPr>
        <p:txBody>
          <a:bodyPr wrap="none" rtlCol="0">
            <a:spAutoFit/>
          </a:bodyPr>
          <a:lstStyle/>
          <a:p>
            <a:r>
              <a:rPr lang="en-US" sz="2800" dirty="0" smtClean="0"/>
              <a:t>PM6</a:t>
            </a:r>
            <a:endParaRPr lang="en-IN" sz="2800" dirty="0"/>
          </a:p>
        </p:txBody>
      </p:sp>
    </p:spTree>
    <p:extLst>
      <p:ext uri="{BB962C8B-B14F-4D97-AF65-F5344CB8AC3E}">
        <p14:creationId xmlns:p14="http://schemas.microsoft.com/office/powerpoint/2010/main" val="1490623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EAD1-BDD0-403B-9699-EADB8FB41DF9}"/>
              </a:ext>
            </a:extLst>
          </p:cNvPr>
          <p:cNvSpPr>
            <a:spLocks noGrp="1"/>
          </p:cNvSpPr>
          <p:nvPr>
            <p:ph type="title"/>
          </p:nvPr>
        </p:nvSpPr>
        <p:spPr/>
        <p:txBody>
          <a:bodyPr/>
          <a:lstStyle/>
          <a:p>
            <a:r>
              <a:rPr lang="en-IN" dirty="0"/>
              <a:t>Skills &amp; Competency- Product Manager</a:t>
            </a:r>
          </a:p>
        </p:txBody>
      </p:sp>
      <p:sp>
        <p:nvSpPr>
          <p:cNvPr id="3" name="Content Placeholder 2">
            <a:extLst>
              <a:ext uri="{FF2B5EF4-FFF2-40B4-BE49-F238E27FC236}">
                <a16:creationId xmlns:a16="http://schemas.microsoft.com/office/drawing/2014/main" id="{30D9C97B-10C1-4598-B027-5D8E709CAE7E}"/>
              </a:ext>
            </a:extLst>
          </p:cNvPr>
          <p:cNvSpPr>
            <a:spLocks noGrp="1"/>
          </p:cNvSpPr>
          <p:nvPr>
            <p:ph idx="1"/>
          </p:nvPr>
        </p:nvSpPr>
        <p:spPr>
          <a:xfrm>
            <a:off x="677334" y="1622109"/>
            <a:ext cx="2939626" cy="3880773"/>
          </a:xfrm>
        </p:spPr>
        <p:txBody>
          <a:bodyPr>
            <a:normAutofit fontScale="77500" lnSpcReduction="20000"/>
          </a:bodyPr>
          <a:lstStyle/>
          <a:p>
            <a:pPr algn="l">
              <a:buFont typeface="+mj-lt"/>
              <a:buAutoNum type="arabicPeriod"/>
            </a:pPr>
            <a:r>
              <a:rPr lang="en-IN" b="0" i="0" dirty="0">
                <a:solidFill>
                  <a:srgbClr val="595959"/>
                </a:solidFill>
                <a:effectLst/>
                <a:latin typeface="Helvetica Neue"/>
              </a:rPr>
              <a:t>Communication skills</a:t>
            </a:r>
          </a:p>
          <a:p>
            <a:pPr algn="l">
              <a:buFont typeface="+mj-lt"/>
              <a:buAutoNum type="arabicPeriod"/>
            </a:pPr>
            <a:r>
              <a:rPr lang="en-IN" b="0" i="0" dirty="0">
                <a:solidFill>
                  <a:srgbClr val="595959"/>
                </a:solidFill>
                <a:effectLst/>
                <a:latin typeface="Helvetica Neue"/>
              </a:rPr>
              <a:t>Technical expertise</a:t>
            </a:r>
          </a:p>
          <a:p>
            <a:pPr algn="l">
              <a:buFont typeface="+mj-lt"/>
              <a:buAutoNum type="arabicPeriod"/>
            </a:pPr>
            <a:r>
              <a:rPr lang="en-IN" b="0" i="0" dirty="0">
                <a:solidFill>
                  <a:srgbClr val="595959"/>
                </a:solidFill>
                <a:effectLst/>
                <a:latin typeface="Helvetica Neue"/>
              </a:rPr>
              <a:t>Business skills</a:t>
            </a:r>
          </a:p>
          <a:p>
            <a:pPr algn="l">
              <a:buFont typeface="+mj-lt"/>
              <a:buAutoNum type="arabicPeriod"/>
            </a:pPr>
            <a:r>
              <a:rPr lang="en-IN" b="0" i="0" dirty="0">
                <a:solidFill>
                  <a:srgbClr val="595959"/>
                </a:solidFill>
                <a:effectLst/>
                <a:latin typeface="Helvetica Neue"/>
              </a:rPr>
              <a:t>Research skills</a:t>
            </a:r>
          </a:p>
          <a:p>
            <a:pPr algn="l">
              <a:buFont typeface="+mj-lt"/>
              <a:buAutoNum type="arabicPeriod"/>
            </a:pPr>
            <a:r>
              <a:rPr lang="en-IN" b="0" i="0" dirty="0">
                <a:solidFill>
                  <a:srgbClr val="595959"/>
                </a:solidFill>
                <a:effectLst/>
                <a:latin typeface="Helvetica Neue"/>
              </a:rPr>
              <a:t>Analytical skills</a:t>
            </a:r>
          </a:p>
          <a:p>
            <a:pPr algn="l">
              <a:buFont typeface="+mj-lt"/>
              <a:buAutoNum type="arabicPeriod"/>
            </a:pPr>
            <a:r>
              <a:rPr lang="en-IN" b="0" i="0" dirty="0">
                <a:solidFill>
                  <a:srgbClr val="595959"/>
                </a:solidFill>
                <a:effectLst/>
                <a:latin typeface="Helvetica Neue"/>
              </a:rPr>
              <a:t>Interpersonal skills</a:t>
            </a:r>
          </a:p>
          <a:p>
            <a:pPr algn="l">
              <a:buFont typeface="+mj-lt"/>
              <a:buAutoNum type="arabicPeriod"/>
            </a:pPr>
            <a:r>
              <a:rPr lang="en-IN" b="0" i="0" dirty="0">
                <a:solidFill>
                  <a:srgbClr val="595959"/>
                </a:solidFill>
                <a:effectLst/>
                <a:latin typeface="Helvetica Neue"/>
              </a:rPr>
              <a:t>Marketing skills</a:t>
            </a:r>
          </a:p>
          <a:p>
            <a:pPr algn="l">
              <a:buFont typeface="+mj-lt"/>
              <a:buAutoNum type="arabicPeriod"/>
            </a:pPr>
            <a:r>
              <a:rPr lang="en-IN" b="0" i="0" dirty="0">
                <a:solidFill>
                  <a:srgbClr val="595959"/>
                </a:solidFill>
                <a:effectLst/>
                <a:latin typeface="Helvetica Neue"/>
              </a:rPr>
              <a:t>Delegation </a:t>
            </a:r>
            <a:r>
              <a:rPr lang="en-IN" b="0" i="0" dirty="0" smtClean="0">
                <a:solidFill>
                  <a:srgbClr val="595959"/>
                </a:solidFill>
                <a:effectLst/>
                <a:latin typeface="Helvetica Neue"/>
              </a:rPr>
              <a:t>skills</a:t>
            </a:r>
            <a:endParaRPr lang="en-IN" b="0" i="0" dirty="0">
              <a:solidFill>
                <a:srgbClr val="595959"/>
              </a:solidFill>
              <a:effectLst/>
              <a:latin typeface="Helvetica Neue"/>
            </a:endParaRPr>
          </a:p>
          <a:p>
            <a:pPr algn="l">
              <a:buFont typeface="+mj-lt"/>
              <a:buAutoNum type="arabicPeriod"/>
            </a:pPr>
            <a:r>
              <a:rPr lang="en-IN" b="0" i="0" dirty="0">
                <a:solidFill>
                  <a:srgbClr val="595959"/>
                </a:solidFill>
                <a:effectLst/>
                <a:latin typeface="Helvetica Neue"/>
              </a:rPr>
              <a:t>Prioritization skills</a:t>
            </a:r>
          </a:p>
          <a:p>
            <a:endParaRPr lang="en-IN" dirty="0"/>
          </a:p>
        </p:txBody>
      </p:sp>
      <p:sp>
        <p:nvSpPr>
          <p:cNvPr id="5" name="TextBox 4">
            <a:extLst>
              <a:ext uri="{FF2B5EF4-FFF2-40B4-BE49-F238E27FC236}">
                <a16:creationId xmlns:a16="http://schemas.microsoft.com/office/drawing/2014/main" id="{0B3438EC-BA55-4EA2-BF34-FC2523731628}"/>
              </a:ext>
            </a:extLst>
          </p:cNvPr>
          <p:cNvSpPr txBox="1"/>
          <p:nvPr/>
        </p:nvSpPr>
        <p:spPr>
          <a:xfrm>
            <a:off x="5415280" y="1459549"/>
            <a:ext cx="4643120" cy="4867999"/>
          </a:xfrm>
          <a:prstGeom prst="rect">
            <a:avLst/>
          </a:prstGeom>
        </p:spPr>
        <p:txBody>
          <a:bodyPr vert="horz" lIns="91440" tIns="45720" rIns="91440" bIns="45720" rtlCol="0">
            <a:normAutofit/>
          </a:bodyPr>
          <a:lstStyle>
            <a:lvl1pPr marL="342900" indent="-342900">
              <a:spcBef>
                <a:spcPts val="1000"/>
              </a:spcBef>
              <a:spcAft>
                <a:spcPts val="0"/>
              </a:spcAft>
              <a:buClr>
                <a:schemeClr val="accent1"/>
              </a:buClr>
              <a:buSzPct val="80000"/>
              <a:buFont typeface="+mj-lt"/>
              <a:buAutoNum type="arabicPeriod"/>
              <a:defRPr b="0" i="0">
                <a:solidFill>
                  <a:srgbClr val="595959"/>
                </a:solidFill>
                <a:effectLst/>
                <a:latin typeface="Helvetica Neue"/>
              </a:defRPr>
            </a:lvl1pPr>
            <a:lvl2pPr marL="742950" indent="-285750">
              <a:spcBef>
                <a:spcPts val="1000"/>
              </a:spcBef>
              <a:spcAft>
                <a:spcPts val="0"/>
              </a:spcAft>
              <a:buClr>
                <a:schemeClr val="accent1"/>
              </a:buClr>
              <a:buSzPct val="80000"/>
              <a:buFont typeface="Wingdings 3" charset="2"/>
              <a:buChar char=""/>
              <a:defRPr sz="1600">
                <a:solidFill>
                  <a:schemeClr val="tx1">
                    <a:lumMod val="75000"/>
                    <a:lumOff val="25000"/>
                  </a:schemeClr>
                </a:solidFill>
              </a:defRPr>
            </a:lvl2pPr>
            <a:lvl3pPr marL="1143000" indent="-228600">
              <a:spcBef>
                <a:spcPts val="1000"/>
              </a:spcBef>
              <a:spcAft>
                <a:spcPts val="0"/>
              </a:spcAft>
              <a:buClr>
                <a:schemeClr val="accent1"/>
              </a:buClr>
              <a:buSzPct val="80000"/>
              <a:buFont typeface="Wingdings 3" charset="2"/>
              <a:buChar char=""/>
              <a:defRPr sz="1400">
                <a:solidFill>
                  <a:schemeClr val="tx1">
                    <a:lumMod val="75000"/>
                    <a:lumOff val="25000"/>
                  </a:schemeClr>
                </a:solidFill>
              </a:defRPr>
            </a:lvl3pPr>
            <a:lvl4pPr marL="1600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4pPr>
            <a:lvl5pPr marL="20574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5pPr>
            <a:lvl6pPr marL="25146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Core Competencies. All product managers must be good at communication, analysis, prioritization, breaking down complexity, vision, and managing a roadmap. ...</a:t>
            </a:r>
          </a:p>
          <a:p>
            <a:r>
              <a:rPr lang="en-US" dirty="0"/>
              <a:t>Business Acumen. ...</a:t>
            </a:r>
          </a:p>
          <a:p>
            <a:r>
              <a:rPr lang="en-US" dirty="0"/>
              <a:t>Product Design. ...</a:t>
            </a:r>
          </a:p>
          <a:p>
            <a:r>
              <a:rPr lang="en-US" dirty="0"/>
              <a:t>User Empathy. ...</a:t>
            </a:r>
          </a:p>
          <a:p>
            <a:r>
              <a:rPr lang="en-US" dirty="0"/>
              <a:t>Data Analysis. ...</a:t>
            </a:r>
          </a:p>
          <a:p>
            <a:r>
              <a:rPr lang="en-US" dirty="0"/>
              <a:t>Which Skills Are Most Important? ...</a:t>
            </a:r>
          </a:p>
          <a:p>
            <a:r>
              <a:rPr lang="en-US" dirty="0"/>
              <a:t>Identify Opportunities. ...</a:t>
            </a:r>
          </a:p>
          <a:p>
            <a:r>
              <a:rPr lang="en-US" dirty="0"/>
              <a:t>Identify Weaknesses</a:t>
            </a:r>
            <a:r>
              <a:rPr lang="en-US" dirty="0" smtClean="0"/>
              <a:t>.</a:t>
            </a:r>
          </a:p>
          <a:p>
            <a:r>
              <a:rPr lang="en-US" dirty="0" smtClean="0"/>
              <a:t>Strategic Thinking</a:t>
            </a:r>
            <a:endParaRPr lang="en-US" dirty="0"/>
          </a:p>
        </p:txBody>
      </p:sp>
    </p:spTree>
    <p:extLst>
      <p:ext uri="{BB962C8B-B14F-4D97-AF65-F5344CB8AC3E}">
        <p14:creationId xmlns:p14="http://schemas.microsoft.com/office/powerpoint/2010/main" val="4129698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08" y="188853"/>
            <a:ext cx="10515600" cy="1325563"/>
          </a:xfrm>
        </p:spPr>
        <p:txBody>
          <a:bodyPr/>
          <a:lstStyle/>
          <a:p>
            <a:r>
              <a:rPr lang="en-US" dirty="0"/>
              <a:t>Readings</a:t>
            </a:r>
          </a:p>
        </p:txBody>
      </p:sp>
      <p:sp>
        <p:nvSpPr>
          <p:cNvPr id="3" name="Content Placeholder 2"/>
          <p:cNvSpPr>
            <a:spLocks noGrp="1"/>
          </p:cNvSpPr>
          <p:nvPr>
            <p:ph idx="1"/>
          </p:nvPr>
        </p:nvSpPr>
        <p:spPr>
          <a:xfrm>
            <a:off x="838200" y="1252748"/>
            <a:ext cx="10515600" cy="4351338"/>
          </a:xfrm>
        </p:spPr>
        <p:txBody>
          <a:bodyPr>
            <a:noAutofit/>
          </a:bodyPr>
          <a:lstStyle/>
          <a:p>
            <a:pPr marL="0" indent="0">
              <a:buNone/>
            </a:pPr>
            <a:r>
              <a:rPr lang="en-US" sz="1200" b="1" u="sng" dirty="0"/>
              <a:t>Marketing Myopia by Theodore </a:t>
            </a:r>
            <a:r>
              <a:rPr lang="en-US" sz="1200" b="1" u="sng" dirty="0" smtClean="0"/>
              <a:t>Levitt</a:t>
            </a:r>
          </a:p>
          <a:p>
            <a:r>
              <a:rPr lang="en-IN" sz="1200" dirty="0" smtClean="0"/>
              <a:t>Short-sightedness</a:t>
            </a:r>
            <a:endParaRPr lang="en-IN" sz="1200" dirty="0"/>
          </a:p>
          <a:p>
            <a:r>
              <a:rPr lang="en-IN" sz="1200" dirty="0" smtClean="0"/>
              <a:t>Affluent </a:t>
            </a:r>
            <a:r>
              <a:rPr lang="en-IN" sz="1200" dirty="0"/>
              <a:t>Pop Drives growth- Efficiency Vs Value</a:t>
            </a:r>
          </a:p>
          <a:p>
            <a:pPr lvl="0"/>
            <a:r>
              <a:rPr lang="en-IN" sz="1200" dirty="0"/>
              <a:t>No Substitute syndrome</a:t>
            </a:r>
          </a:p>
          <a:p>
            <a:pPr lvl="0"/>
            <a:r>
              <a:rPr lang="en-IN" sz="1200" dirty="0"/>
              <a:t>Mass Production is the way out</a:t>
            </a:r>
          </a:p>
          <a:p>
            <a:pPr lvl="0"/>
            <a:r>
              <a:rPr lang="en-IN" sz="1200" dirty="0"/>
              <a:t>R&amp;D can help in growth</a:t>
            </a:r>
          </a:p>
          <a:p>
            <a:r>
              <a:rPr lang="en-IN" sz="1200" dirty="0"/>
              <a:t>Sustaining growth would mean proper definition of business</a:t>
            </a:r>
          </a:p>
          <a:p>
            <a:pPr marL="0" indent="0">
              <a:buNone/>
            </a:pPr>
            <a:r>
              <a:rPr lang="en-IN" sz="1200" dirty="0"/>
              <a:t> </a:t>
            </a:r>
            <a:r>
              <a:rPr lang="en-IN" sz="1200" b="1" u="sng" dirty="0" smtClean="0"/>
              <a:t>Important </a:t>
            </a:r>
            <a:r>
              <a:rPr lang="en-IN" sz="1200" b="1" u="sng" dirty="0"/>
              <a:t>Points</a:t>
            </a:r>
            <a:endParaRPr lang="en-IN" sz="1200" dirty="0"/>
          </a:p>
          <a:p>
            <a:pPr lvl="0"/>
            <a:r>
              <a:rPr lang="en-IN" sz="1200" dirty="0" smtClean="0"/>
              <a:t>Industry </a:t>
            </a:r>
            <a:r>
              <a:rPr lang="en-IN" sz="1200" dirty="0"/>
              <a:t>definition critical- the approach – encompassing the need fulfilled rather than the product/ technology</a:t>
            </a:r>
          </a:p>
          <a:p>
            <a:pPr lvl="0"/>
            <a:r>
              <a:rPr lang="en-IN" sz="1200" dirty="0"/>
              <a:t>Obsolescence technology or the idea- Understanding Co-work</a:t>
            </a:r>
          </a:p>
          <a:p>
            <a:pPr lvl="0"/>
            <a:r>
              <a:rPr lang="en-IN" sz="1200" dirty="0"/>
              <a:t>Growth in mind Vs Growth in Industry</a:t>
            </a:r>
          </a:p>
          <a:p>
            <a:pPr lvl="0"/>
            <a:r>
              <a:rPr lang="en-IN" sz="1200" dirty="0"/>
              <a:t>Break the myth</a:t>
            </a:r>
          </a:p>
          <a:p>
            <a:pPr lvl="0"/>
            <a:r>
              <a:rPr lang="en-IN" sz="1200" dirty="0"/>
              <a:t>Completely out of box</a:t>
            </a:r>
          </a:p>
          <a:p>
            <a:pPr lvl="0"/>
            <a:r>
              <a:rPr lang="en-IN" sz="1200" dirty="0"/>
              <a:t>Question the status</a:t>
            </a:r>
          </a:p>
          <a:p>
            <a:pPr lvl="0"/>
            <a:r>
              <a:rPr lang="en-IN" sz="1200" dirty="0"/>
              <a:t>Continuous redundancy</a:t>
            </a:r>
          </a:p>
          <a:p>
            <a:pPr lvl="1"/>
            <a:r>
              <a:rPr lang="en-IN" sz="1100" dirty="0"/>
              <a:t>Mobiles</a:t>
            </a:r>
          </a:p>
          <a:p>
            <a:pPr lvl="1"/>
            <a:r>
              <a:rPr lang="en-IN" sz="1100" dirty="0"/>
              <a:t>Laptops</a:t>
            </a:r>
          </a:p>
          <a:p>
            <a:pPr lvl="1"/>
            <a:r>
              <a:rPr lang="en-IN" sz="1100" dirty="0"/>
              <a:t>Version of Software applications</a:t>
            </a:r>
          </a:p>
          <a:p>
            <a:pPr marL="0" indent="0">
              <a:buNone/>
            </a:pPr>
            <a:endParaRPr lang="en-US" sz="1200" dirty="0"/>
          </a:p>
          <a:p>
            <a:pPr marL="0" indent="0">
              <a:buNone/>
            </a:pPr>
            <a:endParaRPr lang="en-US" sz="1200" dirty="0" smtClean="0"/>
          </a:p>
        </p:txBody>
      </p:sp>
    </p:spTree>
    <p:extLst>
      <p:ext uri="{BB962C8B-B14F-4D97-AF65-F5344CB8AC3E}">
        <p14:creationId xmlns:p14="http://schemas.microsoft.com/office/powerpoint/2010/main" val="666943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2BFC-3C89-4B9D-B52F-D735A5C16F4E}"/>
              </a:ext>
            </a:extLst>
          </p:cNvPr>
          <p:cNvSpPr>
            <a:spLocks noGrp="1"/>
          </p:cNvSpPr>
          <p:nvPr>
            <p:ph type="title"/>
          </p:nvPr>
        </p:nvSpPr>
        <p:spPr/>
        <p:txBody>
          <a:bodyPr/>
          <a:lstStyle/>
          <a:p>
            <a:r>
              <a:rPr lang="en-IN" dirty="0"/>
              <a:t>Lessons from Product Juggernaut</a:t>
            </a:r>
            <a:br>
              <a:rPr lang="en-IN" dirty="0"/>
            </a:br>
            <a:r>
              <a:rPr lang="en-IN" dirty="0"/>
              <a:t>Pragya-Jitender-Raghav-Dev</a:t>
            </a:r>
          </a:p>
        </p:txBody>
      </p:sp>
      <p:sp>
        <p:nvSpPr>
          <p:cNvPr id="3" name="Content Placeholder 2">
            <a:extLst>
              <a:ext uri="{FF2B5EF4-FFF2-40B4-BE49-F238E27FC236}">
                <a16:creationId xmlns:a16="http://schemas.microsoft.com/office/drawing/2014/main" id="{6D2F32AD-76FE-4EE4-9033-1E1CFD33DB91}"/>
              </a:ext>
            </a:extLst>
          </p:cNvPr>
          <p:cNvSpPr>
            <a:spLocks noGrp="1"/>
          </p:cNvSpPr>
          <p:nvPr>
            <p:ph idx="1"/>
          </p:nvPr>
        </p:nvSpPr>
        <p:spPr>
          <a:xfrm>
            <a:off x="677334" y="2160590"/>
            <a:ext cx="2131180" cy="2302554"/>
          </a:xfrm>
        </p:spPr>
        <p:txBody>
          <a:bodyPr>
            <a:normAutofit fontScale="92500" lnSpcReduction="10000"/>
          </a:bodyPr>
          <a:lstStyle/>
          <a:p>
            <a:r>
              <a:rPr lang="en-IN" dirty="0" smtClean="0"/>
              <a:t>Proliferation</a:t>
            </a:r>
            <a:endParaRPr lang="en-IN" dirty="0"/>
          </a:p>
          <a:p>
            <a:r>
              <a:rPr lang="en-IN" dirty="0"/>
              <a:t>Value </a:t>
            </a:r>
          </a:p>
          <a:p>
            <a:r>
              <a:rPr lang="en-IN" dirty="0"/>
              <a:t>Design</a:t>
            </a:r>
          </a:p>
          <a:p>
            <a:r>
              <a:rPr lang="en-IN" dirty="0"/>
              <a:t>Innovation</a:t>
            </a:r>
          </a:p>
          <a:p>
            <a:r>
              <a:rPr lang="en-IN" dirty="0"/>
              <a:t>Service </a:t>
            </a:r>
          </a:p>
          <a:p>
            <a:endParaRPr lang="en-IN" dirty="0"/>
          </a:p>
          <a:p>
            <a:pPr lvl="1"/>
            <a:endParaRPr lang="en-IN" dirty="0"/>
          </a:p>
        </p:txBody>
      </p:sp>
      <p:sp>
        <p:nvSpPr>
          <p:cNvPr id="5" name="TextBox 4">
            <a:extLst>
              <a:ext uri="{FF2B5EF4-FFF2-40B4-BE49-F238E27FC236}">
                <a16:creationId xmlns:a16="http://schemas.microsoft.com/office/drawing/2014/main" id="{10F8C935-4C9F-4A6A-9C3A-81D508C7B565}"/>
              </a:ext>
            </a:extLst>
          </p:cNvPr>
          <p:cNvSpPr txBox="1"/>
          <p:nvPr/>
        </p:nvSpPr>
        <p:spPr>
          <a:xfrm>
            <a:off x="4290785" y="2104569"/>
            <a:ext cx="4867729" cy="1815882"/>
          </a:xfrm>
          <a:prstGeom prst="rect">
            <a:avLst/>
          </a:prstGeom>
          <a:noFill/>
        </p:spPr>
        <p:txBody>
          <a:bodyPr wrap="square">
            <a:spAutoFit/>
          </a:bodyPr>
          <a:lstStyle/>
          <a:p>
            <a:pPr lvl="1"/>
            <a:r>
              <a:rPr lang="en-IN" sz="1400" b="1" u="sng" dirty="0"/>
              <a:t>Ponder</a:t>
            </a:r>
          </a:p>
          <a:p>
            <a:pPr marL="742950" lvl="1" indent="-285750">
              <a:buFont typeface="Arial" panose="020B0604020202020204" pitchFamily="34" charset="0"/>
              <a:buChar char="•"/>
            </a:pPr>
            <a:r>
              <a:rPr lang="en-IN" sz="1400" dirty="0"/>
              <a:t>Scatter box approach</a:t>
            </a:r>
          </a:p>
          <a:p>
            <a:pPr marL="742950" lvl="1" indent="-285750">
              <a:buFont typeface="Arial" panose="020B0604020202020204" pitchFamily="34" charset="0"/>
              <a:buChar char="•"/>
            </a:pPr>
            <a:r>
              <a:rPr lang="en-IN" sz="1400" dirty="0" err="1"/>
              <a:t>Tradeoff</a:t>
            </a:r>
            <a:r>
              <a:rPr lang="en-IN" sz="1400" dirty="0"/>
              <a:t> curves</a:t>
            </a:r>
          </a:p>
          <a:p>
            <a:pPr marL="742950" lvl="1" indent="-285750">
              <a:buFont typeface="Arial" panose="020B0604020202020204" pitchFamily="34" charset="0"/>
              <a:buChar char="•"/>
            </a:pPr>
            <a:r>
              <a:rPr lang="en-IN" sz="1400" dirty="0"/>
              <a:t>Does it create barriers for competition?</a:t>
            </a:r>
          </a:p>
          <a:p>
            <a:pPr marL="742950" lvl="1" indent="-285750">
              <a:buFont typeface="Arial" panose="020B0604020202020204" pitchFamily="34" charset="0"/>
              <a:buChar char="•"/>
            </a:pPr>
            <a:r>
              <a:rPr lang="en-IN" sz="1400" dirty="0"/>
              <a:t>Pitfalls for an org</a:t>
            </a:r>
          </a:p>
          <a:p>
            <a:pPr marL="742950" lvl="1" indent="-285750">
              <a:buFont typeface="Arial" panose="020B0604020202020204" pitchFamily="34" charset="0"/>
              <a:buChar char="•"/>
            </a:pPr>
            <a:r>
              <a:rPr lang="en-IN" sz="1400" dirty="0"/>
              <a:t>Is it linked involvement to a category?</a:t>
            </a:r>
          </a:p>
          <a:p>
            <a:pPr marL="742950" lvl="1" indent="-285750">
              <a:buFont typeface="Arial" panose="020B0604020202020204" pitchFamily="34" charset="0"/>
              <a:buChar char="•"/>
            </a:pPr>
            <a:r>
              <a:rPr lang="en-IN" sz="1400" dirty="0"/>
              <a:t>Cost Vs Revenue –Service</a:t>
            </a:r>
          </a:p>
          <a:p>
            <a:pPr marL="742950" lvl="1" indent="-285750">
              <a:buFont typeface="Arial" panose="020B0604020202020204" pitchFamily="34" charset="0"/>
              <a:buChar char="•"/>
            </a:pPr>
            <a:r>
              <a:rPr lang="en-IN" sz="1400" dirty="0"/>
              <a:t>Product Process creation-Intelligence</a:t>
            </a:r>
          </a:p>
        </p:txBody>
      </p:sp>
    </p:spTree>
    <p:extLst>
      <p:ext uri="{BB962C8B-B14F-4D97-AF65-F5344CB8AC3E}">
        <p14:creationId xmlns:p14="http://schemas.microsoft.com/office/powerpoint/2010/main" val="232724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barn(inVertical)">
                                      <p:cBhvr>
                                        <p:cTn id="32" dur="50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barn(inVertical)">
                                      <p:cBhvr>
                                        <p:cTn id="37" dur="5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barn(inVertical)">
                                      <p:cBhvr>
                                        <p:cTn id="42" dur="50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Effect transition="in" filter="barn(inVertical)">
                                      <p:cBhvr>
                                        <p:cTn id="47" dur="500"/>
                                        <p:tgtEl>
                                          <p:spTgt spid="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5">
                                            <p:txEl>
                                              <p:pRg st="4" end="4"/>
                                            </p:txEl>
                                          </p:spTgt>
                                        </p:tgtEl>
                                        <p:attrNameLst>
                                          <p:attrName>style.visibility</p:attrName>
                                        </p:attrNameLst>
                                      </p:cBhvr>
                                      <p:to>
                                        <p:strVal val="visible"/>
                                      </p:to>
                                    </p:set>
                                    <p:animEffect transition="in" filter="barn(inVertical)">
                                      <p:cBhvr>
                                        <p:cTn id="52" dur="500"/>
                                        <p:tgtEl>
                                          <p:spTgt spid="5">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5">
                                            <p:txEl>
                                              <p:pRg st="5" end="5"/>
                                            </p:txEl>
                                          </p:spTgt>
                                        </p:tgtEl>
                                        <p:attrNameLst>
                                          <p:attrName>style.visibility</p:attrName>
                                        </p:attrNameLst>
                                      </p:cBhvr>
                                      <p:to>
                                        <p:strVal val="visible"/>
                                      </p:to>
                                    </p:set>
                                    <p:animEffect transition="in" filter="barn(inVertical)">
                                      <p:cBhvr>
                                        <p:cTn id="57" dur="500"/>
                                        <p:tgtEl>
                                          <p:spTgt spid="5">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5">
                                            <p:txEl>
                                              <p:pRg st="6" end="6"/>
                                            </p:txEl>
                                          </p:spTgt>
                                        </p:tgtEl>
                                        <p:attrNameLst>
                                          <p:attrName>style.visibility</p:attrName>
                                        </p:attrNameLst>
                                      </p:cBhvr>
                                      <p:to>
                                        <p:strVal val="visible"/>
                                      </p:to>
                                    </p:set>
                                    <p:animEffect transition="in" filter="barn(inVertical)">
                                      <p:cBhvr>
                                        <p:cTn id="62" dur="500"/>
                                        <p:tgtEl>
                                          <p:spTgt spid="5">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animEffect transition="in" filter="barn(inVertical)">
                                      <p:cBhvr>
                                        <p:cTn id="6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AB1D4-E3C5-448D-AF73-FCDD34272E12}"/>
              </a:ext>
            </a:extLst>
          </p:cNvPr>
          <p:cNvSpPr>
            <a:spLocks noGrp="1"/>
          </p:cNvSpPr>
          <p:nvPr>
            <p:ph type="title"/>
          </p:nvPr>
        </p:nvSpPr>
        <p:spPr/>
        <p:txBody>
          <a:bodyPr/>
          <a:lstStyle/>
          <a:p>
            <a:r>
              <a:rPr lang="en-IN" dirty="0"/>
              <a:t>Corporate Planning-Product Planning- Resource management- Mapping growth</a:t>
            </a:r>
          </a:p>
        </p:txBody>
      </p:sp>
      <p:sp>
        <p:nvSpPr>
          <p:cNvPr id="3" name="Content Placeholder 2">
            <a:extLst>
              <a:ext uri="{FF2B5EF4-FFF2-40B4-BE49-F238E27FC236}">
                <a16:creationId xmlns:a16="http://schemas.microsoft.com/office/drawing/2014/main" id="{D2EC7537-5E40-4AA8-AC71-F022CAF96BE0}"/>
              </a:ext>
            </a:extLst>
          </p:cNvPr>
          <p:cNvSpPr>
            <a:spLocks noGrp="1"/>
          </p:cNvSpPr>
          <p:nvPr>
            <p:ph idx="1"/>
          </p:nvPr>
        </p:nvSpPr>
        <p:spPr>
          <a:xfrm>
            <a:off x="625083" y="2108338"/>
            <a:ext cx="8596668" cy="836611"/>
          </a:xfrm>
        </p:spPr>
        <p:txBody>
          <a:bodyPr>
            <a:noAutofit/>
          </a:bodyPr>
          <a:lstStyle/>
          <a:p>
            <a:r>
              <a:rPr lang="en-IN" sz="2000" dirty="0">
                <a:latin typeface="Times New Roman" panose="02020603050405020304" pitchFamily="18" charset="0"/>
                <a:cs typeface="Times New Roman" panose="02020603050405020304" pitchFamily="18" charset="0"/>
              </a:rPr>
              <a:t>GE-</a:t>
            </a:r>
            <a:r>
              <a:rPr lang="en-IN" sz="2000" dirty="0" err="1">
                <a:latin typeface="Times New Roman" panose="02020603050405020304" pitchFamily="18" charset="0"/>
                <a:cs typeface="Times New Roman" panose="02020603050405020304" pitchFamily="18" charset="0"/>
              </a:rPr>
              <a:t>Mckinsey</a:t>
            </a:r>
            <a:r>
              <a:rPr lang="en-IN" sz="2000" dirty="0">
                <a:latin typeface="Times New Roman" panose="02020603050405020304" pitchFamily="18" charset="0"/>
                <a:cs typeface="Times New Roman" panose="02020603050405020304" pitchFamily="18" charset="0"/>
              </a:rPr>
              <a:t> grid</a:t>
            </a:r>
          </a:p>
          <a:p>
            <a:pPr lvl="1"/>
            <a:r>
              <a:rPr lang="en-IN" sz="2000" dirty="0">
                <a:latin typeface="Times New Roman" panose="02020603050405020304" pitchFamily="18" charset="0"/>
                <a:cs typeface="Times New Roman" panose="02020603050405020304" pitchFamily="18" charset="0"/>
              </a:rPr>
              <a:t>Variables – Industry attractiveness and Competitive strength-  3X3</a:t>
            </a:r>
          </a:p>
          <a:p>
            <a:pPr lvl="1"/>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BCG MATRIX</a:t>
            </a:r>
          </a:p>
          <a:p>
            <a:pPr lvl="1"/>
            <a:r>
              <a:rPr lang="en-IN" sz="1800" dirty="0">
                <a:latin typeface="Times New Roman" panose="02020603050405020304" pitchFamily="18" charset="0"/>
                <a:cs typeface="Times New Roman" panose="02020603050405020304" pitchFamily="18" charset="0"/>
              </a:rPr>
              <a:t>Variables-  Relative market share and Category growth rate</a:t>
            </a:r>
          </a:p>
          <a:p>
            <a:pPr lvl="1"/>
            <a:endParaRPr lang="en-IN" sz="18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Ansoff – Product Market grid</a:t>
            </a: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83244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B410F4E-E556-4FCF-96B3-1C037D46CDCB}"/>
              </a:ext>
            </a:extLst>
          </p:cNvPr>
          <p:cNvCxnSpPr>
            <a:cxnSpLocks/>
          </p:cNvCxnSpPr>
          <p:nvPr/>
        </p:nvCxnSpPr>
        <p:spPr>
          <a:xfrm>
            <a:off x="681740" y="768130"/>
            <a:ext cx="0" cy="5090584"/>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E7A21B0-A8B5-47FE-A886-6B69B59B0AFE}"/>
              </a:ext>
            </a:extLst>
          </p:cNvPr>
          <p:cNvCxnSpPr>
            <a:cxnSpLocks/>
          </p:cNvCxnSpPr>
          <p:nvPr/>
        </p:nvCxnSpPr>
        <p:spPr>
          <a:xfrm flipV="1">
            <a:off x="681736" y="5734050"/>
            <a:ext cx="6185789" cy="93727"/>
          </a:xfrm>
          <a:prstGeom prst="straightConnector1">
            <a:avLst/>
          </a:prstGeom>
          <a:ln w="38100">
            <a:headEnd type="none"/>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0B9DB1C-D665-4D60-B463-8C94BEF9E35F}"/>
              </a:ext>
            </a:extLst>
          </p:cNvPr>
          <p:cNvGrpSpPr/>
          <p:nvPr/>
        </p:nvGrpSpPr>
        <p:grpSpPr>
          <a:xfrm>
            <a:off x="676275" y="1001119"/>
            <a:ext cx="5314833" cy="4061385"/>
            <a:chOff x="1906143" y="1020168"/>
            <a:chExt cx="5314833" cy="4061385"/>
          </a:xfrm>
        </p:grpSpPr>
        <p:grpSp>
          <p:nvGrpSpPr>
            <p:cNvPr id="29" name="Group 28">
              <a:extLst>
                <a:ext uri="{FF2B5EF4-FFF2-40B4-BE49-F238E27FC236}">
                  <a16:creationId xmlns:a16="http://schemas.microsoft.com/office/drawing/2014/main" id="{A3DDD65A-9408-4E9A-8F3C-0F0C0597D1C4}"/>
                </a:ext>
              </a:extLst>
            </p:cNvPr>
            <p:cNvGrpSpPr/>
            <p:nvPr/>
          </p:nvGrpSpPr>
          <p:grpSpPr>
            <a:xfrm>
              <a:off x="1979176" y="1020168"/>
              <a:ext cx="5241800" cy="1938176"/>
              <a:chOff x="1979176" y="1020168"/>
              <a:chExt cx="5241800" cy="1938176"/>
            </a:xfrm>
          </p:grpSpPr>
          <p:sp>
            <p:nvSpPr>
              <p:cNvPr id="10" name="TextBox 9">
                <a:extLst>
                  <a:ext uri="{FF2B5EF4-FFF2-40B4-BE49-F238E27FC236}">
                    <a16:creationId xmlns:a16="http://schemas.microsoft.com/office/drawing/2014/main" id="{B5EC47FE-1B62-478F-B597-3CBFB901D5BA}"/>
                  </a:ext>
                </a:extLst>
              </p:cNvPr>
              <p:cNvSpPr txBox="1"/>
              <p:nvPr/>
            </p:nvSpPr>
            <p:spPr>
              <a:xfrm>
                <a:off x="2945526" y="1020168"/>
                <a:ext cx="1422397" cy="369332"/>
              </a:xfrm>
              <a:prstGeom prst="rect">
                <a:avLst/>
              </a:prstGeom>
              <a:noFill/>
            </p:spPr>
            <p:txBody>
              <a:bodyPr wrap="square" rtlCol="0">
                <a:spAutoFit/>
              </a:bodyPr>
              <a:lstStyle/>
              <a:p>
                <a:pPr algn="ctr"/>
                <a:r>
                  <a:rPr lang="en-IN" dirty="0"/>
                  <a:t>Existing </a:t>
                </a:r>
              </a:p>
            </p:txBody>
          </p:sp>
          <p:sp>
            <p:nvSpPr>
              <p:cNvPr id="11" name="TextBox 10">
                <a:extLst>
                  <a:ext uri="{FF2B5EF4-FFF2-40B4-BE49-F238E27FC236}">
                    <a16:creationId xmlns:a16="http://schemas.microsoft.com/office/drawing/2014/main" id="{23AFE1F8-04F2-4D67-ABF2-AFB55A13990F}"/>
                  </a:ext>
                </a:extLst>
              </p:cNvPr>
              <p:cNvSpPr txBox="1"/>
              <p:nvPr/>
            </p:nvSpPr>
            <p:spPr>
              <a:xfrm rot="16200000">
                <a:off x="1452643" y="2062480"/>
                <a:ext cx="1422397" cy="369332"/>
              </a:xfrm>
              <a:prstGeom prst="rect">
                <a:avLst/>
              </a:prstGeom>
              <a:noFill/>
            </p:spPr>
            <p:txBody>
              <a:bodyPr wrap="square" rtlCol="0">
                <a:spAutoFit/>
              </a:bodyPr>
              <a:lstStyle/>
              <a:p>
                <a:r>
                  <a:rPr lang="en-IN" dirty="0"/>
                  <a:t>Existing </a:t>
                </a:r>
              </a:p>
            </p:txBody>
          </p:sp>
          <p:sp>
            <p:nvSpPr>
              <p:cNvPr id="12" name="TextBox 11">
                <a:extLst>
                  <a:ext uri="{FF2B5EF4-FFF2-40B4-BE49-F238E27FC236}">
                    <a16:creationId xmlns:a16="http://schemas.microsoft.com/office/drawing/2014/main" id="{3D45A2B9-BD88-404F-9F5F-6A19FB177E90}"/>
                  </a:ext>
                </a:extLst>
              </p:cNvPr>
              <p:cNvSpPr txBox="1"/>
              <p:nvPr/>
            </p:nvSpPr>
            <p:spPr>
              <a:xfrm>
                <a:off x="5798579" y="1023509"/>
                <a:ext cx="1422397" cy="369332"/>
              </a:xfrm>
              <a:prstGeom prst="rect">
                <a:avLst/>
              </a:prstGeom>
              <a:noFill/>
            </p:spPr>
            <p:txBody>
              <a:bodyPr wrap="square" rtlCol="0">
                <a:spAutoFit/>
              </a:bodyPr>
              <a:lstStyle/>
              <a:p>
                <a:pPr algn="ctr"/>
                <a:r>
                  <a:rPr lang="en-IN" dirty="0"/>
                  <a:t>New</a:t>
                </a:r>
              </a:p>
            </p:txBody>
          </p:sp>
        </p:grpSp>
        <p:sp>
          <p:nvSpPr>
            <p:cNvPr id="13" name="TextBox 12">
              <a:extLst>
                <a:ext uri="{FF2B5EF4-FFF2-40B4-BE49-F238E27FC236}">
                  <a16:creationId xmlns:a16="http://schemas.microsoft.com/office/drawing/2014/main" id="{DFF24A49-3FEF-47CC-984B-B27B4993A15A}"/>
                </a:ext>
              </a:extLst>
            </p:cNvPr>
            <p:cNvSpPr txBox="1"/>
            <p:nvPr/>
          </p:nvSpPr>
          <p:spPr>
            <a:xfrm rot="16200000">
              <a:off x="1379610" y="4185689"/>
              <a:ext cx="1422397" cy="369332"/>
            </a:xfrm>
            <a:prstGeom prst="rect">
              <a:avLst/>
            </a:prstGeom>
            <a:noFill/>
          </p:spPr>
          <p:txBody>
            <a:bodyPr wrap="square" rtlCol="0">
              <a:spAutoFit/>
            </a:bodyPr>
            <a:lstStyle/>
            <a:p>
              <a:pPr algn="ctr"/>
              <a:r>
                <a:rPr lang="en-IN" dirty="0"/>
                <a:t>New</a:t>
              </a:r>
            </a:p>
          </p:txBody>
        </p:sp>
      </p:grpSp>
      <p:sp>
        <p:nvSpPr>
          <p:cNvPr id="20" name="Rectangle: Rounded Corners 19">
            <a:extLst>
              <a:ext uri="{FF2B5EF4-FFF2-40B4-BE49-F238E27FC236}">
                <a16:creationId xmlns:a16="http://schemas.microsoft.com/office/drawing/2014/main" id="{74575ABF-11B5-4598-B844-C6D1FC0ABF8C}"/>
              </a:ext>
            </a:extLst>
          </p:cNvPr>
          <p:cNvSpPr/>
          <p:nvPr/>
        </p:nvSpPr>
        <p:spPr>
          <a:xfrm>
            <a:off x="1239012" y="151689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Market </a:t>
            </a:r>
          </a:p>
          <a:p>
            <a:pPr algn="ctr"/>
            <a:r>
              <a:rPr lang="en-IN" dirty="0"/>
              <a:t>Penetration</a:t>
            </a:r>
          </a:p>
          <a:p>
            <a:pPr algn="ctr"/>
            <a:endParaRPr lang="en-IN" dirty="0"/>
          </a:p>
          <a:p>
            <a:pPr algn="ctr"/>
            <a:endParaRPr lang="en-IN" dirty="0"/>
          </a:p>
          <a:p>
            <a:pPr algn="ctr"/>
            <a:endParaRPr lang="en-IN" dirty="0"/>
          </a:p>
          <a:p>
            <a:pPr algn="ctr"/>
            <a:endParaRPr lang="en-IN" dirty="0"/>
          </a:p>
        </p:txBody>
      </p:sp>
      <p:sp>
        <p:nvSpPr>
          <p:cNvPr id="21" name="Rectangle: Rounded Corners 20">
            <a:extLst>
              <a:ext uri="{FF2B5EF4-FFF2-40B4-BE49-F238E27FC236}">
                <a16:creationId xmlns:a16="http://schemas.microsoft.com/office/drawing/2014/main" id="{18582C1F-2CF8-4E8F-B4AD-9E5394FBE773}"/>
              </a:ext>
            </a:extLst>
          </p:cNvPr>
          <p:cNvSpPr/>
          <p:nvPr/>
        </p:nvSpPr>
        <p:spPr>
          <a:xfrm>
            <a:off x="4174236" y="151689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Product Development</a:t>
            </a:r>
          </a:p>
          <a:p>
            <a:pPr algn="ctr"/>
            <a:endParaRPr lang="en-IN" dirty="0"/>
          </a:p>
          <a:p>
            <a:pPr algn="ctr"/>
            <a:endParaRPr lang="en-IN" dirty="0"/>
          </a:p>
          <a:p>
            <a:pPr algn="ctr"/>
            <a:endParaRPr lang="en-IN" dirty="0"/>
          </a:p>
          <a:p>
            <a:pPr algn="ctr"/>
            <a:endParaRPr lang="en-IN" dirty="0"/>
          </a:p>
        </p:txBody>
      </p:sp>
      <p:sp>
        <p:nvSpPr>
          <p:cNvPr id="22" name="Rectangle: Rounded Corners 21">
            <a:extLst>
              <a:ext uri="{FF2B5EF4-FFF2-40B4-BE49-F238E27FC236}">
                <a16:creationId xmlns:a16="http://schemas.microsoft.com/office/drawing/2014/main" id="{23445367-C99B-47BF-87B5-63AF553EF8E2}"/>
              </a:ext>
            </a:extLst>
          </p:cNvPr>
          <p:cNvSpPr/>
          <p:nvPr/>
        </p:nvSpPr>
        <p:spPr>
          <a:xfrm>
            <a:off x="1233932" y="368097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Market </a:t>
            </a:r>
          </a:p>
          <a:p>
            <a:pPr algn="ctr"/>
            <a:r>
              <a:rPr lang="en-IN" dirty="0"/>
              <a:t>Development</a:t>
            </a:r>
          </a:p>
          <a:p>
            <a:pPr algn="ctr"/>
            <a:endParaRPr lang="en-IN" dirty="0"/>
          </a:p>
          <a:p>
            <a:pPr algn="ctr"/>
            <a:endParaRPr lang="en-IN" dirty="0"/>
          </a:p>
          <a:p>
            <a:pPr algn="ctr"/>
            <a:endParaRPr lang="en-IN" dirty="0"/>
          </a:p>
          <a:p>
            <a:pPr algn="ctr"/>
            <a:endParaRPr lang="en-IN" dirty="0"/>
          </a:p>
          <a:p>
            <a:pPr algn="ctr"/>
            <a:endParaRPr lang="en-IN" dirty="0"/>
          </a:p>
        </p:txBody>
      </p:sp>
      <p:sp>
        <p:nvSpPr>
          <p:cNvPr id="23" name="Rectangle: Rounded Corners 22">
            <a:extLst>
              <a:ext uri="{FF2B5EF4-FFF2-40B4-BE49-F238E27FC236}">
                <a16:creationId xmlns:a16="http://schemas.microsoft.com/office/drawing/2014/main" id="{41F87016-77BA-43B1-A78F-531F692ABA56}"/>
              </a:ext>
            </a:extLst>
          </p:cNvPr>
          <p:cNvSpPr/>
          <p:nvPr/>
        </p:nvSpPr>
        <p:spPr>
          <a:xfrm>
            <a:off x="4187444" y="3660658"/>
            <a:ext cx="2511420" cy="1796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Diversification</a:t>
            </a:r>
          </a:p>
          <a:p>
            <a:pPr algn="ctr"/>
            <a:endParaRPr lang="en-IN" dirty="0"/>
          </a:p>
          <a:p>
            <a:pPr algn="ctr"/>
            <a:endParaRPr lang="en-IN" dirty="0"/>
          </a:p>
          <a:p>
            <a:pPr algn="ctr"/>
            <a:endParaRPr lang="en-IN" dirty="0"/>
          </a:p>
          <a:p>
            <a:pPr algn="ctr"/>
            <a:endParaRPr lang="en-IN" dirty="0"/>
          </a:p>
          <a:p>
            <a:pPr algn="ctr"/>
            <a:endParaRPr lang="en-IN" dirty="0"/>
          </a:p>
        </p:txBody>
      </p:sp>
      <p:sp>
        <p:nvSpPr>
          <p:cNvPr id="24" name="TextBox 23">
            <a:extLst>
              <a:ext uri="{FF2B5EF4-FFF2-40B4-BE49-F238E27FC236}">
                <a16:creationId xmlns:a16="http://schemas.microsoft.com/office/drawing/2014/main" id="{836993A3-A88A-4A67-A532-290BF363B319}"/>
              </a:ext>
            </a:extLst>
          </p:cNvPr>
          <p:cNvSpPr txBox="1"/>
          <p:nvPr/>
        </p:nvSpPr>
        <p:spPr>
          <a:xfrm>
            <a:off x="1092708" y="499854"/>
            <a:ext cx="5434076" cy="369332"/>
          </a:xfrm>
          <a:prstGeom prst="rect">
            <a:avLst/>
          </a:prstGeom>
          <a:solidFill>
            <a:schemeClr val="accent2">
              <a:lumMod val="40000"/>
              <a:lumOff val="60000"/>
            </a:schemeClr>
          </a:solidFill>
        </p:spPr>
        <p:txBody>
          <a:bodyPr wrap="square" rtlCol="0">
            <a:spAutoFit/>
          </a:bodyPr>
          <a:lstStyle/>
          <a:p>
            <a:pPr lvl="1" algn="ctr"/>
            <a:r>
              <a:rPr lang="en-IN" dirty="0"/>
              <a:t>Products</a:t>
            </a:r>
          </a:p>
        </p:txBody>
      </p:sp>
      <p:sp>
        <p:nvSpPr>
          <p:cNvPr id="25" name="TextBox 24">
            <a:extLst>
              <a:ext uri="{FF2B5EF4-FFF2-40B4-BE49-F238E27FC236}">
                <a16:creationId xmlns:a16="http://schemas.microsoft.com/office/drawing/2014/main" id="{3B3E6802-55D3-4054-86BE-EDF0F54010E5}"/>
              </a:ext>
            </a:extLst>
          </p:cNvPr>
          <p:cNvSpPr txBox="1"/>
          <p:nvPr/>
        </p:nvSpPr>
        <p:spPr>
          <a:xfrm rot="16200000">
            <a:off x="-1692461" y="2994778"/>
            <a:ext cx="4019545" cy="369332"/>
          </a:xfrm>
          <a:prstGeom prst="rect">
            <a:avLst/>
          </a:prstGeom>
          <a:solidFill>
            <a:schemeClr val="accent2">
              <a:lumMod val="40000"/>
              <a:lumOff val="60000"/>
            </a:schemeClr>
          </a:solidFill>
        </p:spPr>
        <p:txBody>
          <a:bodyPr wrap="square" rtlCol="0">
            <a:spAutoFit/>
          </a:bodyPr>
          <a:lstStyle/>
          <a:p>
            <a:pPr algn="ctr"/>
            <a:r>
              <a:rPr lang="en-IN" dirty="0"/>
              <a:t> Markets </a:t>
            </a:r>
          </a:p>
        </p:txBody>
      </p:sp>
      <p:cxnSp>
        <p:nvCxnSpPr>
          <p:cNvPr id="31" name="Straight Arrow Connector 30">
            <a:extLst>
              <a:ext uri="{FF2B5EF4-FFF2-40B4-BE49-F238E27FC236}">
                <a16:creationId xmlns:a16="http://schemas.microsoft.com/office/drawing/2014/main" id="{F1335DC1-6818-4C30-AB8A-F1CCE69CB364}"/>
              </a:ext>
            </a:extLst>
          </p:cNvPr>
          <p:cNvCxnSpPr>
            <a:cxnSpLocks/>
          </p:cNvCxnSpPr>
          <p:nvPr/>
        </p:nvCxnSpPr>
        <p:spPr>
          <a:xfrm>
            <a:off x="715264" y="3410713"/>
            <a:ext cx="6220460" cy="0"/>
          </a:xfrm>
          <a:prstGeom prst="straightConnector1">
            <a:avLst/>
          </a:prstGeom>
          <a:ln w="381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AFAD2CF-50AE-4A15-9B53-0D4CA0FAFFBD}"/>
              </a:ext>
            </a:extLst>
          </p:cNvPr>
          <p:cNvCxnSpPr>
            <a:cxnSpLocks/>
          </p:cNvCxnSpPr>
          <p:nvPr/>
        </p:nvCxnSpPr>
        <p:spPr>
          <a:xfrm>
            <a:off x="4007108" y="801658"/>
            <a:ext cx="0" cy="5090584"/>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4808290-0464-4E71-864B-C6E08913AEED}"/>
              </a:ext>
            </a:extLst>
          </p:cNvPr>
          <p:cNvSpPr txBox="1"/>
          <p:nvPr/>
        </p:nvSpPr>
        <p:spPr>
          <a:xfrm>
            <a:off x="204356" y="45452"/>
            <a:ext cx="4616310" cy="369332"/>
          </a:xfrm>
          <a:prstGeom prst="rect">
            <a:avLst/>
          </a:prstGeom>
          <a:noFill/>
        </p:spPr>
        <p:txBody>
          <a:bodyPr wrap="square" rtlCol="0">
            <a:spAutoFit/>
          </a:bodyPr>
          <a:lstStyle/>
          <a:p>
            <a:r>
              <a:rPr lang="en-IN" dirty="0"/>
              <a:t>Ansoff Matrix  Strategic </a:t>
            </a:r>
            <a:r>
              <a:rPr lang="en-IN" dirty="0" smtClean="0"/>
              <a:t>Choices- 1965</a:t>
            </a:r>
            <a:endParaRPr lang="en-IN"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4DB665D-D1F3-4E4F-B727-8A23DFE809AF}"/>
                  </a:ext>
                </a:extLst>
              </p14:cNvPr>
              <p14:cNvContentPartPr/>
              <p14:nvPr/>
            </p14:nvContentPartPr>
            <p14:xfrm>
              <a:off x="11129475" y="6122010"/>
              <a:ext cx="636840" cy="640440"/>
            </p14:xfrm>
          </p:contentPart>
        </mc:Choice>
        <mc:Fallback xmlns="">
          <p:pic>
            <p:nvPicPr>
              <p:cNvPr id="8" name="Ink 7">
                <a:extLst>
                  <a:ext uri="{FF2B5EF4-FFF2-40B4-BE49-F238E27FC236}">
                    <a16:creationId xmlns:a16="http://schemas.microsoft.com/office/drawing/2014/main" id="{94DB665D-D1F3-4E4F-B727-8A23DFE809AF}"/>
                  </a:ext>
                </a:extLst>
              </p:cNvPr>
              <p:cNvPicPr/>
              <p:nvPr/>
            </p:nvPicPr>
            <p:blipFill>
              <a:blip r:embed="rId3"/>
              <a:stretch>
                <a:fillRect/>
              </a:stretch>
            </p:blipFill>
            <p:spPr>
              <a:xfrm>
                <a:off x="11120835" y="6113370"/>
                <a:ext cx="654480" cy="658080"/>
              </a:xfrm>
              <a:prstGeom prst="rect">
                <a:avLst/>
              </a:prstGeom>
            </p:spPr>
          </p:pic>
        </mc:Fallback>
      </mc:AlternateContent>
    </p:spTree>
    <p:extLst>
      <p:ext uri="{BB962C8B-B14F-4D97-AF65-F5344CB8AC3E}">
        <p14:creationId xmlns:p14="http://schemas.microsoft.com/office/powerpoint/2010/main" val="69263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2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678"/>
            <a:ext cx="10515600" cy="523152"/>
          </a:xfrm>
        </p:spPr>
        <p:txBody>
          <a:bodyPr>
            <a:normAutofit fontScale="90000"/>
          </a:bodyPr>
          <a:lstStyle/>
          <a:p>
            <a:r>
              <a:rPr lang="en-US" dirty="0" smtClean="0"/>
              <a:t>BCG Matrix- Bruce Henderson- 1970</a:t>
            </a:r>
            <a:endParaRPr lang="en-IN" dirty="0"/>
          </a:p>
        </p:txBody>
      </p:sp>
      <p:pic>
        <p:nvPicPr>
          <p:cNvPr id="5122" name="Picture 2" descr="BCG Matrix (Growth Share Matrix): Definition, Examples – StudiousGu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915" y="701393"/>
            <a:ext cx="6753496" cy="524017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770711" y="832023"/>
            <a:ext cx="26125" cy="52401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53292" y="6072194"/>
            <a:ext cx="7763691" cy="217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44338" y="832023"/>
            <a:ext cx="612668" cy="369332"/>
          </a:xfrm>
          <a:prstGeom prst="rect">
            <a:avLst/>
          </a:prstGeom>
          <a:noFill/>
        </p:spPr>
        <p:txBody>
          <a:bodyPr wrap="none" rtlCol="0">
            <a:spAutoFit/>
          </a:bodyPr>
          <a:lstStyle/>
          <a:p>
            <a:r>
              <a:rPr lang="en-US" dirty="0" smtClean="0"/>
              <a:t>High</a:t>
            </a:r>
            <a:endParaRPr lang="en-IN" dirty="0"/>
          </a:p>
        </p:txBody>
      </p:sp>
      <p:sp>
        <p:nvSpPr>
          <p:cNvPr id="7" name="TextBox 6"/>
          <p:cNvSpPr txBox="1"/>
          <p:nvPr/>
        </p:nvSpPr>
        <p:spPr>
          <a:xfrm>
            <a:off x="8029949" y="6313821"/>
            <a:ext cx="612668" cy="369332"/>
          </a:xfrm>
          <a:prstGeom prst="rect">
            <a:avLst/>
          </a:prstGeom>
          <a:noFill/>
        </p:spPr>
        <p:txBody>
          <a:bodyPr wrap="none" rtlCol="0">
            <a:spAutoFit/>
          </a:bodyPr>
          <a:lstStyle/>
          <a:p>
            <a:r>
              <a:rPr lang="en-US" smtClean="0"/>
              <a:t>High</a:t>
            </a:r>
            <a:endParaRPr lang="en-IN" dirty="0"/>
          </a:p>
        </p:txBody>
      </p:sp>
      <p:sp>
        <p:nvSpPr>
          <p:cNvPr id="9" name="TextBox 8"/>
          <p:cNvSpPr txBox="1"/>
          <p:nvPr/>
        </p:nvSpPr>
        <p:spPr>
          <a:xfrm>
            <a:off x="177959" y="5898413"/>
            <a:ext cx="568489" cy="369332"/>
          </a:xfrm>
          <a:prstGeom prst="rect">
            <a:avLst/>
          </a:prstGeom>
          <a:noFill/>
        </p:spPr>
        <p:txBody>
          <a:bodyPr wrap="none" rtlCol="0">
            <a:spAutoFit/>
          </a:bodyPr>
          <a:lstStyle/>
          <a:p>
            <a:r>
              <a:rPr lang="en-US" dirty="0" smtClean="0"/>
              <a:t>Low</a:t>
            </a:r>
            <a:endParaRPr lang="en-IN" dirty="0"/>
          </a:p>
        </p:txBody>
      </p:sp>
      <p:sp>
        <p:nvSpPr>
          <p:cNvPr id="4" name="TextBox 3"/>
          <p:cNvSpPr txBox="1"/>
          <p:nvPr/>
        </p:nvSpPr>
        <p:spPr>
          <a:xfrm>
            <a:off x="3461657" y="6313821"/>
            <a:ext cx="2242089" cy="369332"/>
          </a:xfrm>
          <a:prstGeom prst="rect">
            <a:avLst/>
          </a:prstGeom>
          <a:noFill/>
        </p:spPr>
        <p:txBody>
          <a:bodyPr wrap="none" rtlCol="0">
            <a:spAutoFit/>
          </a:bodyPr>
          <a:lstStyle/>
          <a:p>
            <a:r>
              <a:rPr lang="en-US" dirty="0" smtClean="0"/>
              <a:t>Relative Market Share</a:t>
            </a:r>
            <a:endParaRPr lang="en-IN" dirty="0"/>
          </a:p>
        </p:txBody>
      </p:sp>
      <p:sp>
        <p:nvSpPr>
          <p:cNvPr id="10" name="TextBox 9"/>
          <p:cNvSpPr txBox="1"/>
          <p:nvPr/>
        </p:nvSpPr>
        <p:spPr>
          <a:xfrm>
            <a:off x="-24084" y="2259981"/>
            <a:ext cx="1010405" cy="923330"/>
          </a:xfrm>
          <a:prstGeom prst="rect">
            <a:avLst/>
          </a:prstGeom>
          <a:noFill/>
        </p:spPr>
        <p:txBody>
          <a:bodyPr wrap="none" rtlCol="0">
            <a:spAutoFit/>
          </a:bodyPr>
          <a:lstStyle/>
          <a:p>
            <a:r>
              <a:rPr lang="en-US" dirty="0" smtClean="0"/>
              <a:t>Industry </a:t>
            </a:r>
          </a:p>
          <a:p>
            <a:r>
              <a:rPr lang="en-US" dirty="0" smtClean="0"/>
              <a:t>Growth </a:t>
            </a:r>
          </a:p>
          <a:p>
            <a:r>
              <a:rPr lang="en-US" dirty="0" smtClean="0"/>
              <a:t>Rate</a:t>
            </a:r>
            <a:endParaRPr lang="en-IN" dirty="0"/>
          </a:p>
        </p:txBody>
      </p:sp>
    </p:spTree>
    <p:extLst>
      <p:ext uri="{BB962C8B-B14F-4D97-AF65-F5344CB8AC3E}">
        <p14:creationId xmlns:p14="http://schemas.microsoft.com/office/powerpoint/2010/main" val="1774243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Skeletal structure- Understanding </a:t>
            </a:r>
            <a:br>
              <a:rPr lang="en-US" dirty="0" smtClean="0"/>
            </a:br>
            <a:r>
              <a:rPr lang="en-US" dirty="0" err="1" smtClean="0"/>
              <a:t>Micheal</a:t>
            </a:r>
            <a:r>
              <a:rPr lang="en-US" dirty="0" smtClean="0"/>
              <a:t> Porters forces</a:t>
            </a:r>
            <a:br>
              <a:rPr lang="en-US" dirty="0" smtClean="0"/>
            </a:br>
            <a:endParaRPr lang="en-IN" dirty="0"/>
          </a:p>
        </p:txBody>
      </p:sp>
      <p:sp>
        <p:nvSpPr>
          <p:cNvPr id="3" name="Content Placeholder 2"/>
          <p:cNvSpPr>
            <a:spLocks noGrp="1"/>
          </p:cNvSpPr>
          <p:nvPr>
            <p:ph idx="1"/>
          </p:nvPr>
        </p:nvSpPr>
        <p:spPr/>
        <p:txBody>
          <a:bodyPr/>
          <a:lstStyle/>
          <a:p>
            <a:r>
              <a:rPr lang="en-US" dirty="0" smtClean="0"/>
              <a:t>Buy-Make-Move-Store-Sell</a:t>
            </a:r>
            <a:endParaRPr lang="en-IN" dirty="0"/>
          </a:p>
        </p:txBody>
      </p:sp>
    </p:spTree>
    <p:extLst>
      <p:ext uri="{BB962C8B-B14F-4D97-AF65-F5344CB8AC3E}">
        <p14:creationId xmlns:p14="http://schemas.microsoft.com/office/powerpoint/2010/main" val="27887067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rter's Five Forces - Strategy Skills Training From MindTools.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5576" y="21480"/>
            <a:ext cx="7050795" cy="705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051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00"/>
                </a:solidFill>
                <a:latin typeface="Arial" panose="020B0604020202020204" pitchFamily="34" charset="0"/>
              </a:rPr>
              <a:t>Relative market share</a:t>
            </a:r>
            <a:br>
              <a:rPr lang="en-US" b="1" dirty="0">
                <a:solidFill>
                  <a:srgbClr val="000000"/>
                </a:solidFill>
                <a:latin typeface="Arial" panose="020B0604020202020204" pitchFamily="34" charset="0"/>
              </a:rPr>
            </a:br>
            <a:endParaRPr lang="en-IN" dirty="0"/>
          </a:p>
        </p:txBody>
      </p:sp>
      <p:sp>
        <p:nvSpPr>
          <p:cNvPr id="6" name="Content Placeholder 5"/>
          <p:cNvSpPr>
            <a:spLocks noGrp="1"/>
          </p:cNvSpPr>
          <p:nvPr>
            <p:ph idx="1"/>
          </p:nvPr>
        </p:nvSpPr>
        <p:spPr>
          <a:xfrm>
            <a:off x="838200" y="1825625"/>
            <a:ext cx="10515600" cy="3385542"/>
          </a:xfrm>
          <a:prstGeom prst="rect">
            <a:avLst/>
          </a:prstGeom>
        </p:spPr>
        <p:txBody>
          <a:bodyPr wrap="square">
            <a:spAutoFit/>
          </a:bodyPr>
          <a:lstStyle/>
          <a:p>
            <a:r>
              <a:rPr lang="en-US" sz="1400" dirty="0" smtClean="0">
                <a:solidFill>
                  <a:srgbClr val="202122"/>
                </a:solidFill>
                <a:latin typeface="Times New Roman" panose="02020603050405020304" pitchFamily="18" charset="0"/>
                <a:cs typeface="Times New Roman" panose="02020603050405020304" pitchFamily="18" charset="0"/>
              </a:rPr>
              <a:t>This </a:t>
            </a:r>
            <a:r>
              <a:rPr lang="en-US" sz="1400" dirty="0">
                <a:solidFill>
                  <a:srgbClr val="202122"/>
                </a:solidFill>
                <a:latin typeface="Times New Roman" panose="02020603050405020304" pitchFamily="18" charset="0"/>
                <a:cs typeface="Times New Roman" panose="02020603050405020304" pitchFamily="18" charset="0"/>
              </a:rPr>
              <a:t>indicates likely cash generation, because the higher the share the more cash will be generated. As a result of 'economies of scale' (a basic assumption of the BCG Matrix), it is assumed that these earnings will grow faster the higher the share. The exact measure is the brand's share relative to its largest competitor. Thus, if the brand had a share of 20 percent, and the largest competitor had the same, the ratio would be 1:1. If the largest competitor had a share of 60 percent, however, the ratio would be 1:3, implying that the organization's brand was in a relatively weak position. If the largest competitor only had a share of 5 percent, the ratio would be 4:1, implying that the brand owned was in a relatively strong position, which might be reflected in profits and cash flows. If this technique is used in practice, this scale is logarithmic, not linear.</a:t>
            </a:r>
          </a:p>
          <a:p>
            <a:r>
              <a:rPr lang="en-US" sz="1400" dirty="0">
                <a:solidFill>
                  <a:srgbClr val="202122"/>
                </a:solidFill>
                <a:latin typeface="Times New Roman" panose="02020603050405020304" pitchFamily="18" charset="0"/>
                <a:cs typeface="Times New Roman" panose="02020603050405020304" pitchFamily="18" charset="0"/>
              </a:rPr>
              <a:t>On the other hand, exactly what is a high relative share is a matter of some debate. The best evidence is that the most stable position (at least in </a:t>
            </a:r>
            <a:r>
              <a:rPr lang="en-US" sz="1400" dirty="0">
                <a:solidFill>
                  <a:srgbClr val="0645AD"/>
                </a:solidFill>
                <a:latin typeface="Times New Roman" panose="02020603050405020304" pitchFamily="18" charset="0"/>
                <a:cs typeface="Times New Roman" panose="02020603050405020304" pitchFamily="18" charset="0"/>
                <a:hlinkClick r:id="rId2" tooltip="Fast-moving consumer goods"/>
              </a:rPr>
              <a:t>fast-moving consumer goods</a:t>
            </a:r>
            <a:r>
              <a:rPr lang="en-US" sz="1400" dirty="0">
                <a:solidFill>
                  <a:srgbClr val="202122"/>
                </a:solidFill>
                <a:latin typeface="Times New Roman" panose="02020603050405020304" pitchFamily="18" charset="0"/>
                <a:cs typeface="Times New Roman" panose="02020603050405020304" pitchFamily="18" charset="0"/>
              </a:rPr>
              <a:t> markets) is for the brand leader to have a share double that of the second brand, and triple that of the third. Brand leaders in this position tend to be very stable—and profitable; the Rule of 123.</a:t>
            </a:r>
          </a:p>
          <a:p>
            <a:r>
              <a:rPr lang="en-US" sz="1400" dirty="0">
                <a:solidFill>
                  <a:srgbClr val="202122"/>
                </a:solidFill>
                <a:latin typeface="Times New Roman" panose="02020603050405020304" pitchFamily="18" charset="0"/>
                <a:cs typeface="Times New Roman" panose="02020603050405020304" pitchFamily="18" charset="0"/>
              </a:rPr>
              <a:t>The selection of the relative market share metric was based upon its relationship to the experience curve. The market leader would have greater experience curve benefits, which delivers a cost leadership advantage.</a:t>
            </a:r>
          </a:p>
          <a:p>
            <a:r>
              <a:rPr lang="en-US" sz="1400" dirty="0">
                <a:solidFill>
                  <a:srgbClr val="202122"/>
                </a:solidFill>
                <a:latin typeface="Times New Roman" panose="02020603050405020304" pitchFamily="18" charset="0"/>
                <a:cs typeface="Times New Roman" panose="02020603050405020304" pitchFamily="18" charset="0"/>
              </a:rPr>
              <a:t>Another reason for choosing relative market share, rather than just profits, is that it carries more information than just cash flow. It shows where the brand is positioned against its main competitors, and indicates where it might be likely to go in the future. It can also show what type of marketing activities might be expected to be effective.</a:t>
            </a:r>
            <a:r>
              <a:rPr lang="en-US" sz="1400" baseline="30000" dirty="0">
                <a:solidFill>
                  <a:srgbClr val="202122"/>
                </a:solidFill>
                <a:latin typeface="Times New Roman" panose="02020603050405020304" pitchFamily="18" charset="0"/>
                <a:cs typeface="Times New Roman" panose="02020603050405020304" pitchFamily="18" charset="0"/>
              </a:rPr>
              <a:t>[</a:t>
            </a:r>
            <a:r>
              <a:rPr lang="en-US" sz="1400" i="1" baseline="30000" dirty="0">
                <a:solidFill>
                  <a:srgbClr val="0645AD"/>
                </a:solidFill>
                <a:latin typeface="Times New Roman" panose="02020603050405020304" pitchFamily="18" charset="0"/>
                <a:cs typeface="Times New Roman" panose="02020603050405020304" pitchFamily="18" charset="0"/>
                <a:hlinkClick r:id="rId3" tooltip="Wikipedia:Citation needed"/>
              </a:rPr>
              <a:t>citation needed</a:t>
            </a:r>
            <a:r>
              <a:rPr lang="en-US" sz="1400" baseline="30000" dirty="0" smtClean="0">
                <a:solidFill>
                  <a:srgbClr val="202122"/>
                </a:solidFill>
                <a:latin typeface="Times New Roman" panose="02020603050405020304" pitchFamily="18" charset="0"/>
                <a:cs typeface="Times New Roman" panose="02020603050405020304" pitchFamily="18" charset="0"/>
              </a:rPr>
              <a:t>]</a:t>
            </a:r>
            <a:endParaRPr lang="en-US" sz="1400" dirty="0">
              <a:solidFill>
                <a:srgbClr val="20212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88993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00"/>
                </a:solidFill>
                <a:latin typeface="Arial" panose="020B0604020202020204" pitchFamily="34" charset="0"/>
              </a:rPr>
              <a:t>Market growth </a:t>
            </a:r>
            <a:r>
              <a:rPr lang="en-US" b="1" dirty="0" smtClean="0">
                <a:solidFill>
                  <a:srgbClr val="000000"/>
                </a:solidFill>
                <a:latin typeface="Arial" panose="020B0604020202020204" pitchFamily="34" charset="0"/>
              </a:rPr>
              <a:t>rate</a:t>
            </a:r>
            <a:endParaRPr lang="en-IN" dirty="0"/>
          </a:p>
        </p:txBody>
      </p:sp>
      <p:sp>
        <p:nvSpPr>
          <p:cNvPr id="3" name="Content Placeholder 2"/>
          <p:cNvSpPr>
            <a:spLocks noGrp="1"/>
          </p:cNvSpPr>
          <p:nvPr>
            <p:ph idx="1"/>
          </p:nvPr>
        </p:nvSpPr>
        <p:spPr/>
        <p:txBody>
          <a:bodyPr>
            <a:normAutofit/>
          </a:bodyPr>
          <a:lstStyle/>
          <a:p>
            <a:pPr marL="0" indent="0">
              <a:buNone/>
            </a:pPr>
            <a:endParaRPr lang="en-US" sz="1800" b="1" dirty="0">
              <a:solidFill>
                <a:srgbClr val="000000"/>
              </a:solidFill>
              <a:latin typeface="Times New Roman" panose="02020603050405020304" pitchFamily="18" charset="0"/>
              <a:cs typeface="Times New Roman" panose="02020603050405020304" pitchFamily="18" charset="0"/>
            </a:endParaRPr>
          </a:p>
          <a:p>
            <a:r>
              <a:rPr lang="en-US" sz="1800" dirty="0">
                <a:solidFill>
                  <a:srgbClr val="202122"/>
                </a:solidFill>
                <a:latin typeface="Times New Roman" panose="02020603050405020304" pitchFamily="18" charset="0"/>
                <a:cs typeface="Times New Roman" panose="02020603050405020304" pitchFamily="18" charset="0"/>
              </a:rPr>
              <a:t>Rapidly growing in rapidly growing markets, are what organizations strive for; but, as we have seen, the penalty is that they are usually net cash users – they require investment. The reason for this is often because the growth is being 'bought' by the high investment, in the reasonable expectation that a high market share will eventually turn into a sound investment in future profits. The theory behind the matrix assumes, therefore, that a higher growth rate is indicative of accompanying demands on investment. The cut-off point is usually chosen as 10 per cent per annum. Determining this cut-off point, the rate above which the growth is deemed to be significant (and likely to lead to extra demands on cash) is a critical requirement of the technique; and one that, again, makes the use of the growth–share matrix problematical in some product areas. What is more, the evidence, from </a:t>
            </a:r>
            <a:r>
              <a:rPr lang="en-US" sz="1800" dirty="0">
                <a:solidFill>
                  <a:srgbClr val="0645AD"/>
                </a:solidFill>
                <a:latin typeface="Times New Roman" panose="02020603050405020304" pitchFamily="18" charset="0"/>
                <a:cs typeface="Times New Roman" panose="02020603050405020304" pitchFamily="18" charset="0"/>
                <a:hlinkClick r:id="rId2" tooltip="Fast-moving consumer goods"/>
              </a:rPr>
              <a:t>fast-moving consumer goods</a:t>
            </a:r>
            <a:r>
              <a:rPr lang="en-US" sz="1800" dirty="0">
                <a:solidFill>
                  <a:srgbClr val="202122"/>
                </a:solidFill>
                <a:latin typeface="Times New Roman" panose="02020603050405020304" pitchFamily="18" charset="0"/>
                <a:cs typeface="Times New Roman" panose="02020603050405020304" pitchFamily="18" charset="0"/>
              </a:rPr>
              <a:t> markets at least, is that the most typical pattern is of very low growth, less than 1 per cent per annum. This is outside the range normally considered in BCG Matrix work, which may make application of this form of analysis unworkable in many markets</a:t>
            </a:r>
            <a:r>
              <a:rPr lang="en-US" sz="1800" dirty="0" smtClean="0">
                <a:solidFill>
                  <a:srgbClr val="202122"/>
                </a:solidFill>
                <a:latin typeface="Times New Roman" panose="02020603050405020304" pitchFamily="18" charset="0"/>
                <a:cs typeface="Times New Roman" panose="02020603050405020304" pitchFamily="18" charset="0"/>
              </a:rPr>
              <a:t>.</a:t>
            </a:r>
            <a:r>
              <a:rPr lang="en-US" sz="1800" baseline="30000" dirty="0" smtClean="0">
                <a:solidFill>
                  <a:srgbClr val="202122"/>
                </a:solidFill>
                <a:latin typeface="Times New Roman" panose="02020603050405020304" pitchFamily="18" charset="0"/>
                <a:cs typeface="Times New Roman" panose="02020603050405020304" pitchFamily="18" charset="0"/>
              </a:rPr>
              <a:t>[</a:t>
            </a:r>
            <a:r>
              <a:rPr lang="en-US" sz="1800" dirty="0" smtClean="0">
                <a:solidFill>
                  <a:srgbClr val="202122"/>
                </a:solidFill>
                <a:latin typeface="Times New Roman" panose="02020603050405020304" pitchFamily="18" charset="0"/>
                <a:cs typeface="Times New Roman" panose="02020603050405020304" pitchFamily="18" charset="0"/>
              </a:rPr>
              <a:t>Where </a:t>
            </a:r>
            <a:r>
              <a:rPr lang="en-US" sz="1800" dirty="0">
                <a:solidFill>
                  <a:srgbClr val="202122"/>
                </a:solidFill>
                <a:latin typeface="Times New Roman" panose="02020603050405020304" pitchFamily="18" charset="0"/>
                <a:cs typeface="Times New Roman" panose="02020603050405020304" pitchFamily="18" charset="0"/>
              </a:rPr>
              <a:t>it can be applied, however, the market growth rate says more about the brand position than just its cash flow. It is a good indicator of that market's strength, of its future potential (of its 'maturity' in terms of the market life-cycle), and also of its attractiveness to future competitors. It can also be used in growth analysis.</a:t>
            </a:r>
          </a:p>
        </p:txBody>
      </p:sp>
    </p:spTree>
    <p:extLst>
      <p:ext uri="{BB962C8B-B14F-4D97-AF65-F5344CB8AC3E}">
        <p14:creationId xmlns:p14="http://schemas.microsoft.com/office/powerpoint/2010/main" val="6582999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DF1B1-ED82-48BE-8F0E-3F9B3062BA52}"/>
              </a:ext>
            </a:extLst>
          </p:cNvPr>
          <p:cNvSpPr>
            <a:spLocks noGrp="1"/>
          </p:cNvSpPr>
          <p:nvPr>
            <p:ph type="title"/>
          </p:nvPr>
        </p:nvSpPr>
        <p:spPr>
          <a:xfrm>
            <a:off x="677334" y="274320"/>
            <a:ext cx="8596668" cy="1320800"/>
          </a:xfrm>
        </p:spPr>
        <p:txBody>
          <a:bodyPr>
            <a:normAutofit fontScale="90000"/>
          </a:bodyPr>
          <a:lstStyle/>
          <a:p>
            <a:r>
              <a:rPr lang="en-IN" dirty="0"/>
              <a:t>Exercise- Category Mapping- </a:t>
            </a:r>
            <a:r>
              <a:rPr lang="en-IN" dirty="0" smtClean="0"/>
              <a:t>Share your assignment at </a:t>
            </a:r>
            <a:r>
              <a:rPr lang="en-IN" dirty="0" smtClean="0">
                <a:hlinkClick r:id="rId2"/>
              </a:rPr>
              <a:t>manoj.gour</a:t>
            </a:r>
            <a:r>
              <a:rPr lang="en-IN" dirty="0" smtClean="0">
                <a:hlinkClick r:id="rId2"/>
              </a:rPr>
              <a:t>@mdim.ac.in</a:t>
            </a:r>
            <a:r>
              <a:rPr lang="en-IN" dirty="0" smtClean="0"/>
              <a:t> also you can call@ 8096884570</a:t>
            </a:r>
            <a:endParaRPr lang="en-IN" b="1" u="sng" dirty="0"/>
          </a:p>
        </p:txBody>
      </p:sp>
      <p:sp>
        <p:nvSpPr>
          <p:cNvPr id="3" name="Content Placeholder 2">
            <a:extLst>
              <a:ext uri="{FF2B5EF4-FFF2-40B4-BE49-F238E27FC236}">
                <a16:creationId xmlns:a16="http://schemas.microsoft.com/office/drawing/2014/main" id="{63A7243C-D0BF-4053-AB76-A4127050D8BF}"/>
              </a:ext>
            </a:extLst>
          </p:cNvPr>
          <p:cNvSpPr>
            <a:spLocks noGrp="1"/>
          </p:cNvSpPr>
          <p:nvPr>
            <p:ph idx="1"/>
          </p:nvPr>
        </p:nvSpPr>
        <p:spPr>
          <a:xfrm>
            <a:off x="677333" y="1652589"/>
            <a:ext cx="10342119" cy="3880773"/>
          </a:xfrm>
        </p:spPr>
        <p:txBody>
          <a:bodyPr>
            <a:normAutofit/>
          </a:bodyPr>
          <a:lstStyle/>
          <a:p>
            <a:r>
              <a:rPr lang="en-IN" sz="1800" dirty="0"/>
              <a:t>ABC </a:t>
            </a:r>
            <a:r>
              <a:rPr lang="en-IN" sz="1800" dirty="0" err="1"/>
              <a:t>corp</a:t>
            </a:r>
            <a:r>
              <a:rPr lang="en-IN" sz="1800" dirty="0"/>
              <a:t> currently operates in 7 categories of business, barring 4 of them the balance have been accidental entry. The following information is available. Total Size of the company is 780 Crores. The organisation has very recently written their mission statement with a focus on cleaning and related services.</a:t>
            </a:r>
          </a:p>
          <a:p>
            <a:endParaRPr lang="en-IN" sz="1800" dirty="0"/>
          </a:p>
          <a:p>
            <a:endParaRPr lang="en-IN" sz="1800" dirty="0"/>
          </a:p>
        </p:txBody>
      </p:sp>
      <p:sp>
        <p:nvSpPr>
          <p:cNvPr id="9" name="TextBox 8">
            <a:extLst>
              <a:ext uri="{FF2B5EF4-FFF2-40B4-BE49-F238E27FC236}">
                <a16:creationId xmlns:a16="http://schemas.microsoft.com/office/drawing/2014/main" id="{933C514F-4B56-4AC0-95AE-6DE82714BA0E}"/>
              </a:ext>
            </a:extLst>
          </p:cNvPr>
          <p:cNvSpPr txBox="1"/>
          <p:nvPr/>
        </p:nvSpPr>
        <p:spPr>
          <a:xfrm>
            <a:off x="1269295" y="5383351"/>
            <a:ext cx="9463162" cy="923330"/>
          </a:xfrm>
          <a:prstGeom prst="rect">
            <a:avLst/>
          </a:prstGeom>
          <a:noFill/>
        </p:spPr>
        <p:txBody>
          <a:bodyPr wrap="square" rtlCol="0">
            <a:spAutoFit/>
          </a:bodyPr>
          <a:lstStyle/>
          <a:p>
            <a:pPr algn="just"/>
            <a:r>
              <a:rPr lang="en-IN" dirty="0"/>
              <a:t>As a Group product manager you need to allocate resources to ensure focus on the categories, identify a model to evaluate and give a recommendation to the Sr leadership on future course of action. You are few to assume certain aspects which will help you arrive at a decision.</a:t>
            </a:r>
          </a:p>
        </p:txBody>
      </p:sp>
      <p:graphicFrame>
        <p:nvGraphicFramePr>
          <p:cNvPr id="4" name="Table 3">
            <a:extLst>
              <a:ext uri="{FF2B5EF4-FFF2-40B4-BE49-F238E27FC236}">
                <a16:creationId xmlns:a16="http://schemas.microsoft.com/office/drawing/2014/main" id="{3CE67DDE-9C35-4E73-B541-5F9802564DA2}"/>
              </a:ext>
            </a:extLst>
          </p:cNvPr>
          <p:cNvGraphicFramePr>
            <a:graphicFrameLocks noGrp="1"/>
          </p:cNvGraphicFramePr>
          <p:nvPr/>
        </p:nvGraphicFramePr>
        <p:xfrm>
          <a:off x="1570301" y="2675362"/>
          <a:ext cx="6557698" cy="2516029"/>
        </p:xfrm>
        <a:graphic>
          <a:graphicData uri="http://schemas.openxmlformats.org/drawingml/2006/table">
            <a:tbl>
              <a:tblPr/>
              <a:tblGrid>
                <a:gridCol w="2106412">
                  <a:extLst>
                    <a:ext uri="{9D8B030D-6E8A-4147-A177-3AD203B41FA5}">
                      <a16:colId xmlns:a16="http://schemas.microsoft.com/office/drawing/2014/main" val="2914963824"/>
                    </a:ext>
                  </a:extLst>
                </a:gridCol>
                <a:gridCol w="635898">
                  <a:extLst>
                    <a:ext uri="{9D8B030D-6E8A-4147-A177-3AD203B41FA5}">
                      <a16:colId xmlns:a16="http://schemas.microsoft.com/office/drawing/2014/main" val="4099379924"/>
                    </a:ext>
                  </a:extLst>
                </a:gridCol>
                <a:gridCol w="635898">
                  <a:extLst>
                    <a:ext uri="{9D8B030D-6E8A-4147-A177-3AD203B41FA5}">
                      <a16:colId xmlns:a16="http://schemas.microsoft.com/office/drawing/2014/main" val="3348437801"/>
                    </a:ext>
                  </a:extLst>
                </a:gridCol>
                <a:gridCol w="887608">
                  <a:extLst>
                    <a:ext uri="{9D8B030D-6E8A-4147-A177-3AD203B41FA5}">
                      <a16:colId xmlns:a16="http://schemas.microsoft.com/office/drawing/2014/main" val="3027651954"/>
                    </a:ext>
                  </a:extLst>
                </a:gridCol>
                <a:gridCol w="808120">
                  <a:extLst>
                    <a:ext uri="{9D8B030D-6E8A-4147-A177-3AD203B41FA5}">
                      <a16:colId xmlns:a16="http://schemas.microsoft.com/office/drawing/2014/main" val="995443282"/>
                    </a:ext>
                  </a:extLst>
                </a:gridCol>
                <a:gridCol w="847864">
                  <a:extLst>
                    <a:ext uri="{9D8B030D-6E8A-4147-A177-3AD203B41FA5}">
                      <a16:colId xmlns:a16="http://schemas.microsoft.com/office/drawing/2014/main" val="2361202068"/>
                    </a:ext>
                  </a:extLst>
                </a:gridCol>
                <a:gridCol w="635898">
                  <a:extLst>
                    <a:ext uri="{9D8B030D-6E8A-4147-A177-3AD203B41FA5}">
                      <a16:colId xmlns:a16="http://schemas.microsoft.com/office/drawing/2014/main" val="774881581"/>
                    </a:ext>
                  </a:extLst>
                </a:gridCol>
              </a:tblGrid>
              <a:tr h="754808">
                <a:tc>
                  <a:txBody>
                    <a:bodyPr/>
                    <a:lstStyle/>
                    <a:p>
                      <a:pPr algn="l" rtl="0" fontAlgn="b"/>
                      <a:r>
                        <a:rPr lang="en-IN" sz="1400" b="0" i="0" u="none" strike="noStrike">
                          <a:solidFill>
                            <a:srgbClr val="000000"/>
                          </a:solidFill>
                          <a:effectLst/>
                          <a:latin typeface="Calibri" panose="020F0502020204030204" pitchFamily="34" charset="0"/>
                        </a:rPr>
                        <a:t>Category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Ind Growth</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Co Share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Position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dirty="0">
                          <a:solidFill>
                            <a:srgbClr val="000000"/>
                          </a:solidFill>
                          <a:effectLst/>
                          <a:latin typeface="Calibri" panose="020F0502020204030204" pitchFamily="34" charset="0"/>
                        </a:rPr>
                        <a:t>Variable Margin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Net Margin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Top Line cont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9709930"/>
                  </a:ext>
                </a:extLst>
              </a:tr>
              <a:tr h="251603">
                <a:tc>
                  <a:txBody>
                    <a:bodyPr/>
                    <a:lstStyle/>
                    <a:p>
                      <a:pPr algn="l" rtl="0" fontAlgn="b"/>
                      <a:r>
                        <a:rPr lang="en-IN" sz="1400" b="0" i="0" u="none" strike="noStrike">
                          <a:solidFill>
                            <a:srgbClr val="000000"/>
                          </a:solidFill>
                          <a:effectLst/>
                          <a:latin typeface="Calibri" panose="020F0502020204030204" pitchFamily="34" charset="0"/>
                        </a:rPr>
                        <a:t>Soaps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28%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0954"/>
                  </a:ext>
                </a:extLst>
              </a:tr>
              <a:tr h="251603">
                <a:tc>
                  <a:txBody>
                    <a:bodyPr/>
                    <a:lstStyle/>
                    <a:p>
                      <a:pPr algn="l" rtl="0" fontAlgn="b"/>
                      <a:r>
                        <a:rPr lang="en-IN" sz="1400" b="0" i="0" u="none" strike="noStrike" dirty="0">
                          <a:solidFill>
                            <a:srgbClr val="000000"/>
                          </a:solidFill>
                          <a:effectLst/>
                          <a:latin typeface="Calibri" panose="020F0502020204030204" pitchFamily="34" charset="0"/>
                        </a:rPr>
                        <a:t>Detergents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35%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477847"/>
                  </a:ext>
                </a:extLst>
              </a:tr>
              <a:tr h="251603">
                <a:tc>
                  <a:txBody>
                    <a:bodyPr/>
                    <a:lstStyle/>
                    <a:p>
                      <a:pPr algn="l" rtl="0" fontAlgn="b"/>
                      <a:r>
                        <a:rPr lang="en-IN" sz="1400" b="0" i="0" u="none" strike="noStrike" dirty="0">
                          <a:solidFill>
                            <a:srgbClr val="000000"/>
                          </a:solidFill>
                          <a:effectLst/>
                          <a:latin typeface="Calibri" panose="020F0502020204030204" pitchFamily="34" charset="0"/>
                        </a:rPr>
                        <a:t>Industrial chemicals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28%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760891"/>
                  </a:ext>
                </a:extLst>
              </a:tr>
              <a:tr h="251603">
                <a:tc>
                  <a:txBody>
                    <a:bodyPr/>
                    <a:lstStyle/>
                    <a:p>
                      <a:pPr algn="l" rtl="0" fontAlgn="b"/>
                      <a:r>
                        <a:rPr lang="en-IN" sz="1400" b="0" i="0" u="none" strike="noStrike">
                          <a:solidFill>
                            <a:srgbClr val="000000"/>
                          </a:solidFill>
                          <a:effectLst/>
                          <a:latin typeface="Calibri" panose="020F0502020204030204" pitchFamily="34" charset="0"/>
                        </a:rPr>
                        <a:t>Floor cleaners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6075628"/>
                  </a:ext>
                </a:extLst>
              </a:tr>
              <a:tr h="251603">
                <a:tc>
                  <a:txBody>
                    <a:bodyPr/>
                    <a:lstStyle/>
                    <a:p>
                      <a:pPr algn="l" rtl="0" fontAlgn="b"/>
                      <a:r>
                        <a:rPr lang="en-IN" sz="1400" b="0" i="0" u="none" strike="noStrike">
                          <a:solidFill>
                            <a:srgbClr val="000000"/>
                          </a:solidFill>
                          <a:effectLst/>
                          <a:latin typeface="Calibri" panose="020F0502020204030204" pitchFamily="34" charset="0"/>
                        </a:rPr>
                        <a:t>Bathroom cleaner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16%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5799224"/>
                  </a:ext>
                </a:extLst>
              </a:tr>
              <a:tr h="251603">
                <a:tc>
                  <a:txBody>
                    <a:bodyPr/>
                    <a:lstStyle/>
                    <a:p>
                      <a:pPr algn="l" rtl="0" fontAlgn="b"/>
                      <a:r>
                        <a:rPr lang="en-IN" sz="1400" b="0" i="0" u="none" strike="noStrike">
                          <a:solidFill>
                            <a:srgbClr val="000000"/>
                          </a:solidFill>
                          <a:effectLst/>
                          <a:latin typeface="Calibri" panose="020F0502020204030204" pitchFamily="34" charset="0"/>
                        </a:rPr>
                        <a:t>Packaging material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30%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32%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440057"/>
                  </a:ext>
                </a:extLst>
              </a:tr>
              <a:tr h="251603">
                <a:tc>
                  <a:txBody>
                    <a:bodyPr/>
                    <a:lstStyle/>
                    <a:p>
                      <a:pPr algn="l" rtl="0" fontAlgn="b"/>
                      <a:r>
                        <a:rPr lang="en-IN" sz="1400" b="0" i="0" u="none" strike="noStrike">
                          <a:solidFill>
                            <a:srgbClr val="000000"/>
                          </a:solidFill>
                          <a:effectLst/>
                          <a:latin typeface="Calibri" panose="020F0502020204030204" pitchFamily="34" charset="0"/>
                        </a:rPr>
                        <a:t>Cleaning services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a:solidFill>
                            <a:srgbClr val="000000"/>
                          </a:solidFill>
                          <a:effectLst/>
                          <a:latin typeface="Calibri" panose="020F0502020204030204" pitchFamily="34" charset="0"/>
                        </a:rPr>
                        <a:t>45%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IN" sz="1400" b="0" i="0" u="none" strike="noStrike" dirty="0">
                          <a:solidFill>
                            <a:srgbClr val="000000"/>
                          </a:solidFill>
                          <a:effectLst/>
                          <a:latin typeface="Calibri" panose="020F0502020204030204" pitchFamily="34" charset="0"/>
                        </a:rPr>
                        <a:t>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7481777"/>
                  </a:ext>
                </a:extLst>
              </a:tr>
            </a:tbl>
          </a:graphicData>
        </a:graphic>
      </p:graphicFrame>
    </p:spTree>
    <p:extLst>
      <p:ext uri="{BB962C8B-B14F-4D97-AF65-F5344CB8AC3E}">
        <p14:creationId xmlns:p14="http://schemas.microsoft.com/office/powerpoint/2010/main" val="4083041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ol Colors">
      <a:dk1>
        <a:sysClr val="windowText" lastClr="000000"/>
      </a:dk1>
      <a:lt1>
        <a:sysClr val="window" lastClr="FFFFFF"/>
      </a:lt1>
      <a:dk2>
        <a:srgbClr val="44546A"/>
      </a:dk2>
      <a:lt2>
        <a:srgbClr val="E7E6E6"/>
      </a:lt2>
      <a:accent1>
        <a:srgbClr val="2586A6"/>
      </a:accent1>
      <a:accent2>
        <a:srgbClr val="53C06F"/>
      </a:accent2>
      <a:accent3>
        <a:srgbClr val="8DC248"/>
      </a:accent3>
      <a:accent4>
        <a:srgbClr val="F09628"/>
      </a:accent4>
      <a:accent5>
        <a:srgbClr val="EE423E"/>
      </a:accent5>
      <a:accent6>
        <a:srgbClr val="C0C8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1181</TotalTime>
  <Words>1147</Words>
  <Application>Microsoft Office PowerPoint</Application>
  <PresentationFormat>Widescreen</PresentationFormat>
  <Paragraphs>284</Paragraphs>
  <Slides>22</Slides>
  <Notes>0</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ＭＳ Ｐゴシック</vt:lpstr>
      <vt:lpstr>-apple-system</vt:lpstr>
      <vt:lpstr>Arial</vt:lpstr>
      <vt:lpstr>Calibri</vt:lpstr>
      <vt:lpstr>Calibri Light</vt:lpstr>
      <vt:lpstr>Helvetica Neue</vt:lpstr>
      <vt:lpstr>Roboto Condensed</vt:lpstr>
      <vt:lpstr>Times New Roman</vt:lpstr>
      <vt:lpstr>Office Theme</vt:lpstr>
      <vt:lpstr>PowerPoint Presentation</vt:lpstr>
      <vt:lpstr>Exercise:  Skills are the specific learned abilities that you need to perform a given job well. ... Competencies, on the other hand, are the person's knowledge and behaviors that lead them to be successful in a job</vt:lpstr>
      <vt:lpstr>PM1</vt:lpstr>
      <vt:lpstr>PowerPoint Presentation</vt:lpstr>
      <vt:lpstr>PM-2</vt:lpstr>
      <vt:lpstr>PowerPoint Presentation</vt:lpstr>
      <vt:lpstr>PM 3</vt:lpstr>
      <vt:lpstr>PowerPoint Presentation</vt:lpstr>
      <vt:lpstr>PowerPoint Presentation</vt:lpstr>
      <vt:lpstr>PowerPoint Presentation</vt:lpstr>
      <vt:lpstr>PowerPoint Presentation</vt:lpstr>
      <vt:lpstr>Skills &amp; Competency- Product Manager</vt:lpstr>
      <vt:lpstr>Readings</vt:lpstr>
      <vt:lpstr>Lessons from Product Juggernaut Pragya-Jitender-Raghav-Dev</vt:lpstr>
      <vt:lpstr>Corporate Planning-Product Planning- Resource management- Mapping growth</vt:lpstr>
      <vt:lpstr>PowerPoint Presentation</vt:lpstr>
      <vt:lpstr>BCG Matrix- Bruce Henderson- 1970</vt:lpstr>
      <vt:lpstr>Skeletal structure- Understanding  Micheal Porters forces </vt:lpstr>
      <vt:lpstr>PowerPoint Presentation</vt:lpstr>
      <vt:lpstr>Relative market share </vt:lpstr>
      <vt:lpstr>Market growth rate</vt:lpstr>
      <vt:lpstr>Exercise- Category Mapping- Share your assignment at manoj.gour@mdim.ac.in also you can call@ 8096884570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Davinder Singh</dc:creator>
  <cp:lastModifiedBy>LAP-IT 03</cp:lastModifiedBy>
  <cp:revision>65</cp:revision>
  <dcterms:created xsi:type="dcterms:W3CDTF">2018-05-11T23:23:06Z</dcterms:created>
  <dcterms:modified xsi:type="dcterms:W3CDTF">2021-04-11T07:12:38Z</dcterms:modified>
</cp:coreProperties>
</file>