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8" r:id="rId3"/>
    <p:sldId id="264" r:id="rId4"/>
    <p:sldId id="267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8" r:id="rId23"/>
    <p:sldId id="286" r:id="rId24"/>
    <p:sldId id="287" r:id="rId25"/>
    <p:sldId id="265" r:id="rId26"/>
    <p:sldId id="260" r:id="rId27"/>
    <p:sldId id="261" r:id="rId28"/>
    <p:sldId id="262" r:id="rId29"/>
    <p:sldId id="266" r:id="rId30"/>
    <p:sldId id="297" r:id="rId31"/>
    <p:sldId id="263" r:id="rId32"/>
    <p:sldId id="291" r:id="rId33"/>
    <p:sldId id="292" r:id="rId34"/>
    <p:sldId id="293" r:id="rId35"/>
    <p:sldId id="298" r:id="rId36"/>
    <p:sldId id="289" r:id="rId37"/>
    <p:sldId id="294" r:id="rId38"/>
    <p:sldId id="295" r:id="rId39"/>
    <p:sldId id="296" r:id="rId40"/>
    <p:sldId id="299" r:id="rId41"/>
    <p:sldId id="300" r:id="rId42"/>
    <p:sldId id="301" r:id="rId43"/>
    <p:sldId id="290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4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77394-0A20-4CF6-9066-CFC2C1C9D3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9149" y="389840"/>
            <a:ext cx="8281987" cy="2954655"/>
          </a:xfrm>
        </p:spPr>
        <p:txBody>
          <a:bodyPr anchor="t" anchorCtr="0">
            <a:normAutofit/>
          </a:bodyPr>
          <a:lstStyle>
            <a:lvl1pPr algn="l">
              <a:lnSpc>
                <a:spcPct val="100000"/>
              </a:lnSpc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10971F-8922-4B23-9C80-0643D7E350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59149" y="3536951"/>
            <a:ext cx="8281989" cy="2555874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BC074-1090-47AF-BDE8-3859BF574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A7947-E287-4738-8C82-07CE4F01EF03}" type="datetime2">
              <a:rPr lang="en-US" smtClean="0"/>
              <a:t>Saturday, October 14, 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6522F-D41A-4734-8BD1-BD6E5A37D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4206-406C-42A3-BBD4-44C043180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2184FF4-7029-4ED7-813A-192E60608764}"/>
              </a:ext>
            </a:extLst>
          </p:cNvPr>
          <p:cNvSpPr>
            <a:spLocks noChangeAspect="1"/>
          </p:cNvSpPr>
          <p:nvPr/>
        </p:nvSpPr>
        <p:spPr>
          <a:xfrm rot="2700000">
            <a:off x="612445" y="481888"/>
            <a:ext cx="1080000" cy="1262947"/>
          </a:xfrm>
          <a:custGeom>
            <a:avLst/>
            <a:gdLst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0 w 1080000"/>
              <a:gd name="connsiteY9" fmla="*/ 931034 h 1262947"/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540000 w 1080000"/>
              <a:gd name="connsiteY9" fmla="*/ 0 h 1262947"/>
              <a:gd name="connsiteX0" fmla="*/ 540000 w 1080000"/>
              <a:gd name="connsiteY0" fmla="*/ 0 h 1262947"/>
              <a:gd name="connsiteX1" fmla="*/ 1064374 w 1080000"/>
              <a:gd name="connsiteY1" fmla="*/ 931034 h 1262947"/>
              <a:gd name="connsiteX2" fmla="*/ 1069029 w 1080000"/>
              <a:gd name="connsiteY2" fmla="*/ 938533 h 1262947"/>
              <a:gd name="connsiteX3" fmla="*/ 1080000 w 1080000"/>
              <a:gd name="connsiteY3" fmla="*/ 992947 h 1262947"/>
              <a:gd name="connsiteX4" fmla="*/ 540000 w 1080000"/>
              <a:gd name="connsiteY4" fmla="*/ 1262947 h 1262947"/>
              <a:gd name="connsiteX5" fmla="*/ 0 w 1080000"/>
              <a:gd name="connsiteY5" fmla="*/ 992947 h 1262947"/>
              <a:gd name="connsiteX6" fmla="*/ 10971 w 1080000"/>
              <a:gd name="connsiteY6" fmla="*/ 938533 h 1262947"/>
              <a:gd name="connsiteX7" fmla="*/ 15626 w 1080000"/>
              <a:gd name="connsiteY7" fmla="*/ 931034 h 1262947"/>
              <a:gd name="connsiteX8" fmla="*/ 540000 w 1080000"/>
              <a:gd name="connsiteY8" fmla="*/ 0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AA7AB09-557C-41AD-9113-FF9F68FA1035}"/>
              </a:ext>
            </a:extLst>
          </p:cNvPr>
          <p:cNvSpPr/>
          <p:nvPr/>
        </p:nvSpPr>
        <p:spPr>
          <a:xfrm rot="8100000">
            <a:off x="626845" y="82896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F99ECAA-1F11-4937-BBA6-51935AB44C9D}"/>
              </a:ext>
            </a:extLst>
          </p:cNvPr>
          <p:cNvSpPr>
            <a:spLocks noChangeAspect="1"/>
          </p:cNvSpPr>
          <p:nvPr/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9DE9FAB-6BBA-4CFE-B67D-77B47F01ECA4}"/>
              </a:ext>
            </a:extLst>
          </p:cNvPr>
          <p:cNvGrpSpPr/>
          <p:nvPr/>
        </p:nvGrpSpPr>
        <p:grpSpPr>
          <a:xfrm>
            <a:off x="1329952" y="4524379"/>
            <a:ext cx="1980001" cy="1363916"/>
            <a:chOff x="4879602" y="3781429"/>
            <a:chExt cx="1980001" cy="1363916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32651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3BDBC526-6DCD-4FF6-8395-D8C22E46E527}"/>
              </a:ext>
            </a:extLst>
          </p:cNvPr>
          <p:cNvGrpSpPr/>
          <p:nvPr/>
        </p:nvGrpSpPr>
        <p:grpSpPr>
          <a:xfrm>
            <a:off x="613998" y="5334748"/>
            <a:ext cx="678135" cy="990000"/>
            <a:chOff x="10490969" y="1448827"/>
            <a:chExt cx="678135" cy="990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2ECB475-568C-47AC-B16D-2E202DEB2DE0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68976" y="1743588"/>
              <a:ext cx="926985" cy="463493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127000" dist="50800" dir="1350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80D8764-525A-441E-B58F-068E82F09714}"/>
                </a:ext>
              </a:extLst>
            </p:cNvPr>
            <p:cNvSpPr/>
            <p:nvPr/>
          </p:nvSpPr>
          <p:spPr>
            <a:xfrm rot="8100000" flipH="1" flipV="1">
              <a:off x="11115555" y="1939340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1196109-6F2B-4738-B2FC-2CCC753AABD4}"/>
                </a:ext>
              </a:extLst>
            </p:cNvPr>
            <p:cNvSpPr/>
            <p:nvPr/>
          </p:nvSpPr>
          <p:spPr>
            <a:xfrm rot="8100000" flipH="1" flipV="1">
              <a:off x="10625042" y="1448827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7E468C2-69B8-470B-85E3-801A3CB1D7E2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92519" y="1686748"/>
              <a:ext cx="926985" cy="530086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20000"/>
              </a:schemeClr>
            </a:soli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1A4B040-51E3-4DA0-B21D-EEE173E75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1600" cy="1332000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2CD90-429B-4A55-B6C8-DD6CE6994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113199"/>
            <a:ext cx="11090274" cy="3979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4EE704-5DCA-484E-85E0-0E3A7B1C5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C025-CD7A-4966-867E-81CF82B15267}" type="datetime2">
              <a:rPr lang="en-US" smtClean="0"/>
              <a:t>Saturday, October 14,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69B66-1C18-44A2-93F7-97DED26F2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4B5A0-66FA-433A-8DC5-C097C63B4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71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4644CBB8-40B8-42F8-9172-07A476341DDA}"/>
              </a:ext>
            </a:extLst>
          </p:cNvPr>
          <p:cNvGrpSpPr/>
          <p:nvPr/>
        </p:nvGrpSpPr>
        <p:grpSpPr>
          <a:xfrm>
            <a:off x="356481" y="879007"/>
            <a:ext cx="734257" cy="760506"/>
            <a:chOff x="5243759" y="1363788"/>
            <a:chExt cx="734257" cy="760506"/>
          </a:xfrm>
        </p:grpSpPr>
        <p:sp>
          <p:nvSpPr>
            <p:cNvPr id="49" name="Freeform 5">
              <a:extLst>
                <a:ext uri="{FF2B5EF4-FFF2-40B4-BE49-F238E27FC236}">
                  <a16:creationId xmlns:a16="http://schemas.microsoft.com/office/drawing/2014/main" id="{35CE073E-302A-4AA7-98C7-8667DDDCFA18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0" name="Freeform 6">
              <a:extLst>
                <a:ext uri="{FF2B5EF4-FFF2-40B4-BE49-F238E27FC236}">
                  <a16:creationId xmlns:a16="http://schemas.microsoft.com/office/drawing/2014/main" id="{4FD1AE2F-DD70-4E93-B905-E052A23F0B1C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Freeform 8">
              <a:extLst>
                <a:ext uri="{FF2B5EF4-FFF2-40B4-BE49-F238E27FC236}">
                  <a16:creationId xmlns:a16="http://schemas.microsoft.com/office/drawing/2014/main" id="{E8D529E5-8838-47F0-98A4-2D46F11E499C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5DA2564-D3DB-48AD-83F0-6CC6B574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3" y="474345"/>
            <a:ext cx="11077574" cy="2954655"/>
          </a:xfrm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64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03DDF-462A-45CE-931B-010AB4F73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9929-0719-4517-94D6-FDF7F99E70F6}" type="datetime2">
              <a:rPr lang="en-US" smtClean="0"/>
              <a:t>Saturday, October 14,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10702-2ACF-4768-9E91-8CB87B895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DFA722-391E-4FCF-8E15-0D7E2EC02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EEA752-36DA-440B-8747-0EB2914080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6271" y="3629772"/>
            <a:ext cx="11074866" cy="2678953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240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0BCC02B0-8581-4752-B7BC-3CE1EF17B9F7}"/>
              </a:ext>
            </a:extLst>
          </p:cNvPr>
          <p:cNvSpPr>
            <a:spLocks noChangeAspect="1"/>
          </p:cNvSpPr>
          <p:nvPr/>
        </p:nvSpPr>
        <p:spPr>
          <a:xfrm rot="18900000">
            <a:off x="11209132" y="4448189"/>
            <a:ext cx="999200" cy="1262947"/>
          </a:xfrm>
          <a:custGeom>
            <a:avLst/>
            <a:gdLst>
              <a:gd name="connsiteX0" fmla="*/ 540000 w 999200"/>
              <a:gd name="connsiteY0" fmla="*/ 0 h 1262947"/>
              <a:gd name="connsiteX1" fmla="*/ 999200 w 999200"/>
              <a:gd name="connsiteY1" fmla="*/ 815317 h 1262947"/>
              <a:gd name="connsiteX2" fmla="*/ 552185 w 999200"/>
              <a:gd name="connsiteY2" fmla="*/ 1262333 h 1262947"/>
              <a:gd name="connsiteX3" fmla="*/ 540000 w 999200"/>
              <a:gd name="connsiteY3" fmla="*/ 1262947 h 1262947"/>
              <a:gd name="connsiteX4" fmla="*/ 0 w 999200"/>
              <a:gd name="connsiteY4" fmla="*/ 992947 h 1262947"/>
              <a:gd name="connsiteX5" fmla="*/ 10971 w 999200"/>
              <a:gd name="connsiteY5" fmla="*/ 938533 h 1262947"/>
              <a:gd name="connsiteX6" fmla="*/ 15626 w 999200"/>
              <a:gd name="connsiteY6" fmla="*/ 931034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9200" h="1262947">
                <a:moveTo>
                  <a:pt x="540000" y="0"/>
                </a:moveTo>
                <a:lnTo>
                  <a:pt x="999200" y="815317"/>
                </a:lnTo>
                <a:lnTo>
                  <a:pt x="552185" y="1262333"/>
                </a:lnTo>
                <a:lnTo>
                  <a:pt x="540000" y="1262947"/>
                </a:ln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10200000" scaled="0"/>
          </a:gradFill>
          <a:ln>
            <a:noFill/>
          </a:ln>
          <a:effectLst>
            <a:innerShdw blurRad="254000" dist="101600" dir="42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EA0FF4DB-8180-4D26-AEAE-7ECDB670F71D}"/>
              </a:ext>
            </a:extLst>
          </p:cNvPr>
          <p:cNvSpPr/>
          <p:nvPr/>
        </p:nvSpPr>
        <p:spPr>
          <a:xfrm rot="2700000">
            <a:off x="11686937" y="4853516"/>
            <a:ext cx="540000" cy="978284"/>
          </a:xfrm>
          <a:custGeom>
            <a:avLst/>
            <a:gdLst>
              <a:gd name="connsiteX0" fmla="*/ 113288 w 540000"/>
              <a:gd name="connsiteY0" fmla="*/ 0 h 978284"/>
              <a:gd name="connsiteX1" fmla="*/ 539386 w 540000"/>
              <a:gd name="connsiteY1" fmla="*/ 426099 h 978284"/>
              <a:gd name="connsiteX2" fmla="*/ 540000 w 540000"/>
              <a:gd name="connsiteY2" fmla="*/ 438284 h 978284"/>
              <a:gd name="connsiteX3" fmla="*/ 270000 w 540000"/>
              <a:gd name="connsiteY3" fmla="*/ 978284 h 978284"/>
              <a:gd name="connsiteX4" fmla="*/ 0 w 540000"/>
              <a:gd name="connsiteY4" fmla="*/ 438284 h 978284"/>
              <a:gd name="connsiteX5" fmla="*/ 79081 w 540000"/>
              <a:gd name="connsiteY5" fmla="*/ 56446 h 978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000" h="978284">
                <a:moveTo>
                  <a:pt x="113288" y="0"/>
                </a:moveTo>
                <a:lnTo>
                  <a:pt x="539386" y="426099"/>
                </a:lnTo>
                <a:lnTo>
                  <a:pt x="540000" y="438284"/>
                </a:lnTo>
                <a:cubicBezTo>
                  <a:pt x="540000" y="736518"/>
                  <a:pt x="419117" y="978284"/>
                  <a:pt x="270000" y="978284"/>
                </a:cubicBezTo>
                <a:cubicBezTo>
                  <a:pt x="120883" y="978284"/>
                  <a:pt x="0" y="736518"/>
                  <a:pt x="0" y="438284"/>
                </a:cubicBezTo>
                <a:cubicBezTo>
                  <a:pt x="0" y="289167"/>
                  <a:pt x="30220" y="154167"/>
                  <a:pt x="79081" y="56446"/>
                </a:cubicBezTo>
                <a:close/>
              </a:path>
            </a:pathLst>
          </a:custGeom>
          <a:solidFill>
            <a:schemeClr val="bg2">
              <a:lumMod val="90000"/>
              <a:lumOff val="10000"/>
            </a:schemeClr>
          </a:soli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058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>
            <a:extLst>
              <a:ext uri="{FF2B5EF4-FFF2-40B4-BE49-F238E27FC236}">
                <a16:creationId xmlns:a16="http://schemas.microsoft.com/office/drawing/2014/main" id="{94729CA3-91C4-4A89-9448-A2F0E409177A}"/>
              </a:ext>
            </a:extLst>
          </p:cNvPr>
          <p:cNvSpPr>
            <a:spLocks noChangeAspect="1"/>
          </p:cNvSpPr>
          <p:nvPr/>
        </p:nvSpPr>
        <p:spPr>
          <a:xfrm>
            <a:off x="11069864" y="33337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68347B7-45FA-4A01-924D-DC385B720B3E}"/>
              </a:ext>
            </a:extLst>
          </p:cNvPr>
          <p:cNvGrpSpPr/>
          <p:nvPr/>
        </p:nvGrpSpPr>
        <p:grpSpPr>
          <a:xfrm>
            <a:off x="331786" y="5528198"/>
            <a:ext cx="631474" cy="667800"/>
            <a:chOff x="2994153" y="1378666"/>
            <a:chExt cx="631474" cy="6678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1167DA1-25D1-4E60-A62E-42B6F56A96E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3039890" y="1332929"/>
              <a:ext cx="540000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B7B7215-A661-477E-91D0-CDBE5564D2B9}"/>
                </a:ext>
              </a:extLst>
            </p:cNvPr>
            <p:cNvSpPr/>
            <p:nvPr/>
          </p:nvSpPr>
          <p:spPr>
            <a:xfrm rot="8100000">
              <a:off x="3047090" y="1506466"/>
              <a:ext cx="270000" cy="54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978E540-142B-4A82-9C3F-E61BC190A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4" cy="13320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6BF36-D4F5-4363-B440-BDAE50BBD4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2" y="2097175"/>
            <a:ext cx="5435600" cy="3995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362910-87AA-4E67-992D-8D4822FD8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5538" y="2097175"/>
            <a:ext cx="5435600" cy="3995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99A8AF-0998-4613-B1D8-C14ECBFFD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95673-5512-4AAA-9AEB-E00C61EC65D5}" type="datetime2">
              <a:rPr lang="en-US" smtClean="0"/>
              <a:t>Saturday, October 14, 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44EAA-B8A9-4428-A9DF-1174DA940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E5C381-C899-4BF9-B584-2D78074D1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517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FD65A50E-2F73-4426-8586-9731AFA2D2E0}"/>
              </a:ext>
            </a:extLst>
          </p:cNvPr>
          <p:cNvSpPr>
            <a:spLocks noChangeAspect="1"/>
          </p:cNvSpPr>
          <p:nvPr/>
        </p:nvSpPr>
        <p:spPr>
          <a:xfrm>
            <a:off x="11091612" y="5893466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89C080-4102-49AE-BDA9-59A4A67E2486}"/>
              </a:ext>
            </a:extLst>
          </p:cNvPr>
          <p:cNvSpPr/>
          <p:nvPr/>
        </p:nvSpPr>
        <p:spPr>
          <a:xfrm>
            <a:off x="11451612" y="5827878"/>
            <a:ext cx="379049" cy="360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E62014-F04C-495A-964E-6B888D49C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7551" cy="1332000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sz="32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5DF027-E633-44EE-ACA0-C205930AA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881275"/>
            <a:ext cx="5437186" cy="535354"/>
          </a:xfrm>
        </p:spPr>
        <p:txBody>
          <a:bodyPr anchor="b">
            <a:normAutofit/>
          </a:bodyPr>
          <a:lstStyle>
            <a:lvl1pPr marL="0" indent="0">
              <a:buNone/>
              <a:defRPr sz="14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A4F363-FEEF-4CD2-A18E-17AE8D4851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0863" y="2577270"/>
            <a:ext cx="5429114" cy="35155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E50F8C-4D64-40FD-AE8C-6A1F3C2A84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2024" y="1881275"/>
            <a:ext cx="5436392" cy="535354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en-US" sz="1400" b="0" cap="all" spc="200" baseline="0" dirty="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AC943E-DB2B-40E0-907F-8EA1404791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2023" y="2577270"/>
            <a:ext cx="5436391" cy="35155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CDCD5B-3F26-4AFA-8BD4-E5D8DD2AF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138FA-2E87-4873-8BBA-13E447C9A99A}" type="datetime2">
              <a:rPr lang="en-US" smtClean="0"/>
              <a:t>Saturday, October 14, 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10D1EE-83A0-4FB5-9B25-8A73DE891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031C35-2E5B-491D-85ED-DB42A4FE1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955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2053C-0E9C-4159-B7C9-6AB743439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9149" y="550799"/>
            <a:ext cx="8283313" cy="5542025"/>
          </a:xfrm>
        </p:spPr>
        <p:txBody>
          <a:bodyPr vert="horz" wrap="square" lIns="0" tIns="0" rIns="0" bIns="0" rtlCol="0" anchor="ctr" anchorCtr="0">
            <a:normAutofit/>
          </a:bodyPr>
          <a:lstStyle>
            <a:lvl1pPr>
              <a:defRPr lang="en-US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F51F65-E111-4656-83BE-CFCDE2DD6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B40A-97BD-4BFB-B639-0BFF95FDE8B7}" type="datetime2">
              <a:rPr lang="en-US" smtClean="0"/>
              <a:t>Saturday, October 14, 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FF82CB-2D17-4918-821E-485475CF2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66589D-A056-4817-AE15-39D87FE13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E489F067-39E1-4757-BC11-6169A343F2E1}"/>
              </a:ext>
            </a:extLst>
          </p:cNvPr>
          <p:cNvSpPr>
            <a:spLocks noChangeAspect="1"/>
          </p:cNvSpPr>
          <p:nvPr/>
        </p:nvSpPr>
        <p:spPr>
          <a:xfrm rot="18900000" flipV="1">
            <a:off x="-410727" y="3958416"/>
            <a:ext cx="3536330" cy="1853969"/>
          </a:xfrm>
          <a:custGeom>
            <a:avLst/>
            <a:gdLst>
              <a:gd name="connsiteX0" fmla="*/ 3536330 w 3536330"/>
              <a:gd name="connsiteY0" fmla="*/ 1853969 h 1853969"/>
              <a:gd name="connsiteX1" fmla="*/ 1682362 w 3536330"/>
              <a:gd name="connsiteY1" fmla="*/ 0 h 1853969"/>
              <a:gd name="connsiteX2" fmla="*/ 52157 w 3536330"/>
              <a:gd name="connsiteY2" fmla="*/ 970257 h 1853969"/>
              <a:gd name="connsiteX3" fmla="*/ 0 w 3536330"/>
              <a:gd name="connsiteY3" fmla="*/ 1078528 h 1853969"/>
              <a:gd name="connsiteX4" fmla="*/ 757215 w 3536330"/>
              <a:gd name="connsiteY4" fmla="*/ 1835743 h 1853969"/>
              <a:gd name="connsiteX5" fmla="*/ 774211 w 3536330"/>
              <a:gd name="connsiteY5" fmla="*/ 1667149 h 1853969"/>
              <a:gd name="connsiteX6" fmla="*/ 1682362 w 3536330"/>
              <a:gd name="connsiteY6" fmla="*/ 926985 h 1853969"/>
              <a:gd name="connsiteX7" fmla="*/ 2609345 w 3536330"/>
              <a:gd name="connsiteY7" fmla="*/ 1853969 h 185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36330" h="1853969">
                <a:moveTo>
                  <a:pt x="3536330" y="1853969"/>
                </a:moveTo>
                <a:cubicBezTo>
                  <a:pt x="3536330" y="830051"/>
                  <a:pt x="2706280" y="0"/>
                  <a:pt x="1682362" y="0"/>
                </a:cubicBezTo>
                <a:cubicBezTo>
                  <a:pt x="978418" y="0"/>
                  <a:pt x="366107" y="392328"/>
                  <a:pt x="52157" y="970257"/>
                </a:cubicBezTo>
                <a:lnTo>
                  <a:pt x="0" y="1078528"/>
                </a:lnTo>
                <a:lnTo>
                  <a:pt x="757215" y="1835743"/>
                </a:lnTo>
                <a:lnTo>
                  <a:pt x="774211" y="1667149"/>
                </a:lnTo>
                <a:cubicBezTo>
                  <a:pt x="860649" y="1244739"/>
                  <a:pt x="1234397" y="926985"/>
                  <a:pt x="1682362" y="926985"/>
                </a:cubicBezTo>
                <a:cubicBezTo>
                  <a:pt x="2194320" y="926985"/>
                  <a:pt x="2609345" y="1342010"/>
                  <a:pt x="2609345" y="1853969"/>
                </a:cubicBezTo>
                <a:close/>
              </a:path>
            </a:pathLst>
          </a:custGeom>
          <a:gradFill flip="none" rotWithShape="1">
            <a:gsLst>
              <a:gs pos="97000">
                <a:schemeClr val="bg2"/>
              </a:gs>
              <a:gs pos="31000">
                <a:schemeClr val="bg2">
                  <a:lumMod val="90000"/>
                  <a:lumOff val="10000"/>
                </a:schemeClr>
              </a:gs>
            </a:gsLst>
            <a:lin ang="15000000" scaled="0"/>
            <a:tileRect/>
          </a:gradFill>
          <a:ln>
            <a:noFill/>
          </a:ln>
          <a:effectLst>
            <a:innerShdw blurRad="355600" dist="101600" dir="16200000">
              <a:schemeClr val="accent1">
                <a:lumMod val="60000"/>
                <a:lumOff val="40000"/>
                <a:alpha val="8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DD231011-607F-42F1-B2D9-2BA8E91CC6AF}"/>
              </a:ext>
            </a:extLst>
          </p:cNvPr>
          <p:cNvSpPr>
            <a:spLocks noChangeAspect="1"/>
          </p:cNvSpPr>
          <p:nvPr/>
        </p:nvSpPr>
        <p:spPr>
          <a:xfrm rot="18900000" flipV="1">
            <a:off x="-481151" y="3649708"/>
            <a:ext cx="3478701" cy="2164843"/>
          </a:xfrm>
          <a:custGeom>
            <a:avLst/>
            <a:gdLst>
              <a:gd name="connsiteX0" fmla="*/ 3478701 w 3478701"/>
              <a:gd name="connsiteY0" fmla="*/ 2164843 h 2164843"/>
              <a:gd name="connsiteX1" fmla="*/ 1624733 w 3478701"/>
              <a:gd name="connsiteY1" fmla="*/ 0 h 2164843"/>
              <a:gd name="connsiteX2" fmla="*/ 87393 w 3478701"/>
              <a:gd name="connsiteY2" fmla="*/ 954459 h 2164843"/>
              <a:gd name="connsiteX3" fmla="*/ 0 w 3478701"/>
              <a:gd name="connsiteY3" fmla="*/ 1122434 h 2164843"/>
              <a:gd name="connsiteX4" fmla="*/ 736015 w 3478701"/>
              <a:gd name="connsiteY4" fmla="*/ 1858449 h 2164843"/>
              <a:gd name="connsiteX5" fmla="*/ 739424 w 3478701"/>
              <a:gd name="connsiteY5" fmla="*/ 1842964 h 2164843"/>
              <a:gd name="connsiteX6" fmla="*/ 1624733 w 3478701"/>
              <a:gd name="connsiteY6" fmla="*/ 1082422 h 2164843"/>
              <a:gd name="connsiteX7" fmla="*/ 2551716 w 3478701"/>
              <a:gd name="connsiteY7" fmla="*/ 2164843 h 2164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78701" h="2164843">
                <a:moveTo>
                  <a:pt x="3478701" y="2164843"/>
                </a:moveTo>
                <a:cubicBezTo>
                  <a:pt x="3478701" y="969234"/>
                  <a:pt x="2648651" y="0"/>
                  <a:pt x="1624733" y="0"/>
                </a:cubicBezTo>
                <a:cubicBezTo>
                  <a:pt x="984784" y="0"/>
                  <a:pt x="420564" y="378607"/>
                  <a:pt x="87393" y="954459"/>
                </a:cubicBezTo>
                <a:lnTo>
                  <a:pt x="0" y="1122434"/>
                </a:lnTo>
                <a:lnTo>
                  <a:pt x="736015" y="1858449"/>
                </a:lnTo>
                <a:lnTo>
                  <a:pt x="739424" y="1842964"/>
                </a:lnTo>
                <a:cubicBezTo>
                  <a:pt x="856791" y="1402344"/>
                  <a:pt x="1208766" y="1082422"/>
                  <a:pt x="1624733" y="1082422"/>
                </a:cubicBezTo>
                <a:cubicBezTo>
                  <a:pt x="2136692" y="1082422"/>
                  <a:pt x="2551716" y="1567038"/>
                  <a:pt x="2551716" y="2164843"/>
                </a:cubicBezTo>
                <a:close/>
              </a:path>
            </a:pathLst>
          </a:custGeom>
          <a:solidFill>
            <a:schemeClr val="bg2">
              <a:lumMod val="50000"/>
              <a:lumOff val="50000"/>
              <a:alpha val="40000"/>
            </a:scheme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C472EFA-56B5-4A41-8D4B-E9F37727F34D}"/>
              </a:ext>
            </a:extLst>
          </p:cNvPr>
          <p:cNvSpPr/>
          <p:nvPr/>
        </p:nvSpPr>
        <p:spPr>
          <a:xfrm rot="13500000" flipV="1">
            <a:off x="1512277" y="2840042"/>
            <a:ext cx="214196" cy="933178"/>
          </a:xfrm>
          <a:prstGeom prst="ellipse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33781B6C-21AD-489D-A3CB-522BB2AC543F}"/>
              </a:ext>
            </a:extLst>
          </p:cNvPr>
          <p:cNvSpPr>
            <a:spLocks noChangeAspect="1"/>
          </p:cNvSpPr>
          <p:nvPr/>
        </p:nvSpPr>
        <p:spPr>
          <a:xfrm>
            <a:off x="1780661" y="385236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1AD5B80-530E-44CD-8D4A-2796FB214CBF}"/>
              </a:ext>
            </a:extLst>
          </p:cNvPr>
          <p:cNvGrpSpPr/>
          <p:nvPr/>
        </p:nvGrpSpPr>
        <p:grpSpPr>
          <a:xfrm>
            <a:off x="623181" y="1514007"/>
            <a:ext cx="734257" cy="760506"/>
            <a:chOff x="5243759" y="1363788"/>
            <a:chExt cx="734257" cy="760506"/>
          </a:xfrm>
        </p:grpSpPr>
        <p:sp>
          <p:nvSpPr>
            <p:cNvPr id="52" name="Freeform 5">
              <a:extLst>
                <a:ext uri="{FF2B5EF4-FFF2-40B4-BE49-F238E27FC236}">
                  <a16:creationId xmlns:a16="http://schemas.microsoft.com/office/drawing/2014/main" id="{2F746AA8-9050-4515-9B17-BC8503685299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 6">
              <a:extLst>
                <a:ext uri="{FF2B5EF4-FFF2-40B4-BE49-F238E27FC236}">
                  <a16:creationId xmlns:a16="http://schemas.microsoft.com/office/drawing/2014/main" id="{23EC1AC3-1698-46D5-80B7-F22F15E1A5E4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Freeform 8">
              <a:extLst>
                <a:ext uri="{FF2B5EF4-FFF2-40B4-BE49-F238E27FC236}">
                  <a16:creationId xmlns:a16="http://schemas.microsoft.com/office/drawing/2014/main" id="{73766156-553C-46EB-93FA-4F37CC0FF5CF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23729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9E0E3-ECF6-4CFE-8698-AEFEBCECC3C0}" type="datetime2">
              <a:rPr lang="en-US" smtClean="0"/>
              <a:t>Saturday, October 14, 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720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78B0BE9-88B0-4883-9BA9-CD594C400EC1}"/>
              </a:ext>
            </a:extLst>
          </p:cNvPr>
          <p:cNvGrpSpPr/>
          <p:nvPr/>
        </p:nvGrpSpPr>
        <p:grpSpPr>
          <a:xfrm>
            <a:off x="4949631" y="5111861"/>
            <a:ext cx="1262947" cy="1335600"/>
            <a:chOff x="2678417" y="2427951"/>
            <a:chExt cx="1262947" cy="13356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59DCBF3-7AFA-4CD1-A918-BC6DDE674E6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2769891" y="2336477"/>
              <a:ext cx="1080000" cy="1262947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6964A02-96E1-4654-9187-DDDE7409F75B}"/>
                </a:ext>
              </a:extLst>
            </p:cNvPr>
            <p:cNvSpPr/>
            <p:nvPr/>
          </p:nvSpPr>
          <p:spPr>
            <a:xfrm rot="8100000">
              <a:off x="2784291" y="2683551"/>
              <a:ext cx="540000" cy="108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3FF76C-A012-4CDA-8AE7-E94139557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5" cy="984885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A4C80-DC38-4641-924F-90D6078CF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5775" y="1750060"/>
            <a:ext cx="7345362" cy="434276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C42771-D3A7-4072-85DC-B7C5E530E8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863" y="1750060"/>
            <a:ext cx="3565525" cy="434276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D47AB1-6EB5-4E2C-B4A7-42DC643E9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462FC-960E-4740-921F-B36862979F21}" type="datetime2">
              <a:rPr lang="en-US" smtClean="0"/>
              <a:t>Saturday, October 14, 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A9D15F-B6ED-46E1-9840-0B625880E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AEB023-7A5E-4087-B75E-A38A80EE5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633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F98F1FBA-F8BB-42CF-8B3E-D19AAFEE96C1}"/>
              </a:ext>
            </a:extLst>
          </p:cNvPr>
          <p:cNvGrpSpPr/>
          <p:nvPr/>
        </p:nvGrpSpPr>
        <p:grpSpPr>
          <a:xfrm>
            <a:off x="334964" y="5115518"/>
            <a:ext cx="734257" cy="760506"/>
            <a:chOff x="5243759" y="1363788"/>
            <a:chExt cx="734257" cy="760506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60EE09DD-C3DB-4266-BCC3-A765CFFBF379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5F301FE0-96DC-4EFB-BBEE-AED762C337C9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3BEAD276-8850-4C0C-9777-8537000D522A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E5EE0A0-B07E-479B-9684-4BD09FA43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75409"/>
            <a:ext cx="4500562" cy="984885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sz="32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1893A9-3462-4F51-83AE-5D2F124B98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67324" y="575409"/>
            <a:ext cx="6373813" cy="5733316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A9240C-79C0-4A88-A476-725DE1B9C2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863" y="1776195"/>
            <a:ext cx="4500562" cy="4532530"/>
          </a:xfrm>
        </p:spPr>
        <p:txBody>
          <a:bodyPr anchor="t" anchorCtr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7D2D6F-49E8-4217-A908-2D9E43583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BC9E2-CB44-4C05-9BB5-496C18A241E0}" type="datetime2">
              <a:rPr lang="en-US" smtClean="0"/>
              <a:t>Saturday, October 14, 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1C4440-6B8D-4A24-A807-8B1302A3D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CFE189-E20B-4108-B290-244424336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471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79361-B9A1-48F2-9473-23DE30E2D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03906"/>
            <a:ext cx="11090275" cy="1333057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986779-C2F3-447D-85F7-F6B0E2C97D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661572-1A59-4E3B-BA65-3329E9468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EBD84-71F4-4271-8C46-0D47C0A9B12E}" type="datetime2">
              <a:rPr lang="en-US" smtClean="0"/>
              <a:t>Saturday, October 14,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EF84F1-99FE-4F0B-9E76-F581C2C1B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2D769-16B1-43C4-BF14-317553351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196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56583A-514F-4632-820D-E7EE236A46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73CBBB-7DDC-4437-8C7D-22A1C35202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C69EBF-DA20-4024-8006-B158D571E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E0CE1-F450-4107-B2CB-17B18F8A3F4A}" type="datetime2">
              <a:rPr lang="en-US" smtClean="0"/>
              <a:t>Saturday, October 14,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BAC8B9-14B5-4DF1-994D-AB47DB3BA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876582-5F9B-4F5E-AAD5-D608CB68E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92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028302-E866-455D-8898-536230275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50800"/>
            <a:ext cx="11090275" cy="133305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94E72B-F0CF-4BC4-B509-A1C4508BE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2113862"/>
            <a:ext cx="11091600" cy="3978963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CE49D-C22F-4540-AC09-E421D2A2ED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863" y="6507212"/>
            <a:ext cx="26289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90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246CB39B-5F4C-4A7E-9BE3-AAFD45576D16}" type="datetime2">
              <a:rPr lang="en-US" smtClean="0"/>
              <a:t>Saturday, October 14, 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5C3BE-317E-49E8-82B5-C8A7EC9C8A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59150" y="6507212"/>
            <a:ext cx="637921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90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574E12-6C16-431F-B2CE-E4B15916BA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48863" y="6507212"/>
            <a:ext cx="1692274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90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3626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480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spcAft>
          <a:spcPts val="800"/>
        </a:spcAft>
        <a:buFont typeface="Arial" panose="020B0604020202020204" pitchFamily="34" charset="0"/>
        <a:buChar char="•"/>
        <a:defRPr sz="20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DB043B4-68C6-45B9-82AC-A5800EADB8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91FA18-0983-A80B-E386-16EDC777D9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4" y="549275"/>
            <a:ext cx="6373812" cy="984885"/>
          </a:xfrm>
        </p:spPr>
        <p:txBody>
          <a:bodyPr wrap="square" anchor="ctr">
            <a:normAutofit/>
          </a:bodyPr>
          <a:lstStyle/>
          <a:p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Social Media Analytics</a:t>
            </a:r>
            <a:endParaRPr lang="en-IN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B0EAD3-0A9D-6794-9A5D-FF9F4A603B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40575" y="549275"/>
            <a:ext cx="4498976" cy="984885"/>
          </a:xfrm>
        </p:spPr>
        <p:txBody>
          <a:bodyPr anchor="ctr">
            <a:normAutofit fontScale="85000" lnSpcReduction="20000"/>
          </a:bodyPr>
          <a:lstStyle/>
          <a:p>
            <a:pPr algn="r"/>
            <a:r>
              <a:rPr lang="en-US" dirty="0">
                <a:solidFill>
                  <a:schemeClr val="tx1">
                    <a:alpha val="60000"/>
                  </a:schemeClr>
                </a:solidFill>
              </a:rPr>
              <a:t>Strategic Digital Marketing &amp; Analytics</a:t>
            </a:r>
            <a:br>
              <a:rPr lang="en-US" dirty="0">
                <a:solidFill>
                  <a:schemeClr val="tx1">
                    <a:alpha val="60000"/>
                  </a:schemeClr>
                </a:solidFill>
              </a:rPr>
            </a:br>
            <a:r>
              <a:rPr lang="en-US" dirty="0">
                <a:solidFill>
                  <a:schemeClr val="tx1">
                    <a:alpha val="60000"/>
                  </a:schemeClr>
                </a:solidFill>
              </a:rPr>
              <a:t>(Sessions 27 &amp; 28)</a:t>
            </a:r>
          </a:p>
          <a:p>
            <a:pPr algn="r"/>
            <a:r>
              <a:rPr lang="en-US" dirty="0">
                <a:solidFill>
                  <a:schemeClr val="tx1">
                    <a:alpha val="60000"/>
                  </a:schemeClr>
                </a:solidFill>
              </a:rPr>
              <a:t>Dr. Harmanjit Singh</a:t>
            </a:r>
            <a:endParaRPr lang="en-IN" dirty="0">
              <a:solidFill>
                <a:schemeClr val="tx1">
                  <a:alpha val="60000"/>
                </a:schemeClr>
              </a:solidFill>
            </a:endParaRPr>
          </a:p>
        </p:txBody>
      </p:sp>
      <p:pic>
        <p:nvPicPr>
          <p:cNvPr id="4" name="Picture 3" descr="Digital financial graph">
            <a:extLst>
              <a:ext uri="{FF2B5EF4-FFF2-40B4-BE49-F238E27FC236}">
                <a16:creationId xmlns:a16="http://schemas.microsoft.com/office/drawing/2014/main" id="{28AE7A08-E145-B667-AF92-83BAAF2FB3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882" b="2497"/>
          <a:stretch/>
        </p:blipFill>
        <p:spPr>
          <a:xfrm>
            <a:off x="20" y="2083435"/>
            <a:ext cx="12191980" cy="4774564"/>
          </a:xfrm>
          <a:custGeom>
            <a:avLst/>
            <a:gdLst/>
            <a:ahLst/>
            <a:cxnLst/>
            <a:rect l="l" t="t" r="r" b="b"/>
            <a:pathLst>
              <a:path w="12192000" h="4774564">
                <a:moveTo>
                  <a:pt x="0" y="0"/>
                </a:moveTo>
                <a:lnTo>
                  <a:pt x="12192000" y="0"/>
                </a:lnTo>
                <a:lnTo>
                  <a:pt x="12192000" y="4774564"/>
                </a:lnTo>
                <a:lnTo>
                  <a:pt x="0" y="4774564"/>
                </a:lnTo>
                <a:close/>
              </a:path>
            </a:pathLst>
          </a:cu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337EA23-6703-4C96-9EEB-A408CBDD6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773729"/>
            <a:ext cx="12192000" cy="1084271"/>
          </a:xfrm>
          <a:prstGeom prst="rect">
            <a:avLst/>
          </a:prstGeom>
          <a:gradFill flip="none" rotWithShape="1">
            <a:gsLst>
              <a:gs pos="100000">
                <a:schemeClr val="bg2">
                  <a:alpha val="60000"/>
                </a:schemeClr>
              </a:gs>
              <a:gs pos="40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566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D3D58-6B3E-2AAC-0FCC-7AD23C390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2815AE-C2BE-FA39-0B0A-613A86CCD5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IMPORTANT Social Media STATISTICS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ABOUT Social Media Analytics (WHAT, WHY, TYPES)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Social Media Analytics’ TOOLS (HOW TOs)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HOW to ANALYZE Social Media Analytics?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HOW to CREATE Social Media Advertisements?</a:t>
            </a:r>
          </a:p>
          <a:p>
            <a:pPr marL="457200" indent="-457200">
              <a:buFont typeface="+mj-lt"/>
              <a:buAutoNum type="arabicPeriod"/>
            </a:pPr>
            <a:endParaRPr lang="en-US" dirty="0">
              <a:solidFill>
                <a:schemeClr val="tx1">
                  <a:lumMod val="7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n-IN" b="1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416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9B93F-EA16-0460-15BC-22CAC4393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1. IMPORTANT STATISTICS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6010B1-5D4B-3D87-F00B-500121A68F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920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5EE0CA1-D3EE-4024-8924-687FF7C9B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343314-204C-2CFD-8523-C7F610F388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43"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4756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65EE0CA1-D3EE-4024-8924-687FF7C9B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B7F446-8341-664D-D149-50A9F2EC98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81"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322493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5EE0CA1-D3EE-4024-8924-687FF7C9B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7324DB-AEBC-CCA6-2C0C-752EB31C18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43"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678487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5EE0CA1-D3EE-4024-8924-687FF7C9B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85FAAF-39B9-8C47-2BF8-9F10AE649C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81"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597332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5EE0CA1-D3EE-4024-8924-687FF7C9B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F2D7E9-7CAF-73EB-D8C1-FD838F22FF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43"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45839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5EE0CA1-D3EE-4024-8924-687FF7C9B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E774C6-6F6F-92ED-3424-0BEEBD1CE5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81"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459541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5EE0CA1-D3EE-4024-8924-687FF7C9B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97D0D3-6C3F-FBA8-699E-7DC2D857CF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316"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577332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5EE0CA1-D3EE-4024-8924-687FF7C9B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54DFA4-ADA3-E4D0-8C77-68117DDBD5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43"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50966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5EE0CA1-D3EE-4024-8924-687FF7C9B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2987EF-50E3-60E3-1F0B-CB94F9D60D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602754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5EE0CA1-D3EE-4024-8924-687FF7C9B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F7143B-58B1-B3A4-9193-C57769E66C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44"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680217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5EE0CA1-D3EE-4024-8924-687FF7C9B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3AFE4C-E0AF-E34F-66AF-F549C1D3AD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997524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5EE0CA1-D3EE-4024-8924-687FF7C9B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E955F3-9B6C-D427-84BA-0CB828DCE4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00283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5EE0CA1-D3EE-4024-8924-687FF7C9B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6017AC-4571-2B63-BC1E-E0F2512684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43"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678237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5EE0CA1-D3EE-4024-8924-687FF7C9B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D9304F-A30B-5EB0-1A2F-8506139779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560271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5EE0CA1-D3EE-4024-8924-687FF7C9B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CA5FAC-A291-6A1F-5EF2-A60D443157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710029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5EE0CA1-D3EE-4024-8924-687FF7C9B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03CA1A-9593-A620-4932-FE58E8B7CE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44"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291593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5EE0CA1-D3EE-4024-8924-687FF7C9B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89901B-4DB6-71F1-2FB2-80BCCC1ADD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43"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946772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5EE0CA1-D3EE-4024-8924-687FF7C9B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CFB392-F059-CAF0-FDEE-860EC58762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43"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797936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5EE0CA1-D3EE-4024-8924-687FF7C9B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9FC702-3C73-1646-532C-5B61CFAB98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661682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5EE0CA1-D3EE-4024-8924-687FF7C9B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graph of a person&#10;&#10;Description automatically generated with medium confidence">
            <a:extLst>
              <a:ext uri="{FF2B5EF4-FFF2-40B4-BE49-F238E27FC236}">
                <a16:creationId xmlns:a16="http://schemas.microsoft.com/office/drawing/2014/main" id="{2AC7B313-B308-11D6-41DE-875197F609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81"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508166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5EE0CA1-D3EE-4024-8924-687FF7C9B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288675-81AD-D13F-DCF1-FAFE4675AF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264436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9B93F-EA16-0460-15BC-22CAC4393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2. ABOUT SOCIAL MEDIA ANALYTICS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6010B1-5D4B-3D87-F00B-500121A68F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3087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40F74-352D-C6D4-BC4D-66AF10745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3" y="283465"/>
            <a:ext cx="11077574" cy="960119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WHAT is Social Media Analytics?</a:t>
            </a:r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5769C9-554A-C594-3866-194D52F2DB17}"/>
              </a:ext>
            </a:extLst>
          </p:cNvPr>
          <p:cNvSpPr txBox="1"/>
          <p:nvPr/>
        </p:nvSpPr>
        <p:spPr>
          <a:xfrm>
            <a:off x="3052826" y="2072563"/>
            <a:ext cx="609904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dirty="0">
                <a:solidFill>
                  <a:schemeClr val="tx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Refers to the collection of data and metrics that help you measure your overall social media performance.</a:t>
            </a:r>
            <a:endParaRPr lang="en-IN" sz="24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114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81A8F-8362-EBC9-7908-F68251FCF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99176"/>
            <a:ext cx="11091600" cy="860944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Why Social Media Analytics?</a:t>
            </a:r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403FA1-1D80-DB3B-804D-7490AF246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188" y="1252254"/>
            <a:ext cx="11639811" cy="5605745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TRENDSPOTTING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PINPOINTING UPCOMING TRENDS: HOT PLATFORMS + TRENDY TOPICS + TYPES OF ADS + TYPES OF CONTENT + INFLUENCERS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BRAND SENTIMENT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WHAT PEOPE FEEL ABOUT YOUR BRAND (+VE, -VE, NEUTRAL etc.)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PERCEIVED VALUE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SOCIAL LISTENING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SETTING SOCIAL MEDIA GOALS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SMART GOALS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PROVING ROI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UTM TRACKING</a:t>
            </a:r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60049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81A8F-8362-EBC9-7908-F68251FCF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99176"/>
            <a:ext cx="11091600" cy="860944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Types of Social Media Analytics</a:t>
            </a:r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403FA1-1D80-DB3B-804D-7490AF246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189" y="1252255"/>
            <a:ext cx="11090274" cy="5212553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PERFORMANCE ANALYSIS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IMPRESSIONS + REACH + LIKES + COMMENTS + SHARES + VIEWS + CLICKS + SALES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AUDIENCE ANALYSIS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AGE + GENDER + INCOME + LOCATION + DEVICE + PSYCHOGRAPHICS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COMPETITOR ANALYSIS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NO. OF FANS + NO. OF ENGAGEMENTS OVERALL + NO. OF ENGAGEMENTS PER POST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PAID ADS ANALYSIS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NO. OF ACTIVE ADS + CLICKS + CTR + CPC + CPA + CR + Total Ad Spend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INFLUENCER ANALYSIS</a:t>
            </a:r>
          </a:p>
          <a:p>
            <a:pPr lvl="1"/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NO. OF POSTS BY INFLUENCERS + TOTAL NO. OF INTERACTIONS PER POST + AUDIENCE SIZE OF EACH INFLUENCER + # USAGE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SENTIMENT ANALYSIS</a:t>
            </a:r>
          </a:p>
        </p:txBody>
      </p:sp>
    </p:spTree>
    <p:extLst>
      <p:ext uri="{BB962C8B-B14F-4D97-AF65-F5344CB8AC3E}">
        <p14:creationId xmlns:p14="http://schemas.microsoft.com/office/powerpoint/2010/main" val="22494012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9B93F-EA16-0460-15BC-22CAC4393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3. SOCIAL MEDIA ANALYTICS TOOLS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6010B1-5D4B-3D87-F00B-500121A68F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9187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718C0-15CD-30F3-744E-3EDB1EF55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4800" baseline="30000" dirty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 PARTY FREE SOCIAL MEDIA ANALYTICS TOOLS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5423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1">
            <a:extLst>
              <a:ext uri="{FF2B5EF4-FFF2-40B4-BE49-F238E27FC236}">
                <a16:creationId xmlns:a16="http://schemas.microsoft.com/office/drawing/2014/main" id="{65EE0CA1-D3EE-4024-8924-687FF7C9B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164513-A965-43AA-5B99-EB78037847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47" r="-1" b="-1"/>
          <a:stretch/>
        </p:blipFill>
        <p:spPr>
          <a:xfrm>
            <a:off x="20" y="10"/>
            <a:ext cx="12191980" cy="6310302"/>
          </a:xfrm>
          <a:custGeom>
            <a:avLst/>
            <a:gdLst/>
            <a:ahLst/>
            <a:cxnLst/>
            <a:rect l="l" t="t" r="r" b="b"/>
            <a:pathLst>
              <a:path w="12192000" h="6310312">
                <a:moveTo>
                  <a:pt x="0" y="0"/>
                </a:moveTo>
                <a:lnTo>
                  <a:pt x="12192000" y="0"/>
                </a:lnTo>
                <a:lnTo>
                  <a:pt x="12192000" y="6310312"/>
                </a:lnTo>
                <a:lnTo>
                  <a:pt x="0" y="6310312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754195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5EE0CA1-D3EE-4024-8924-687FF7C9B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29F1DC-2BBC-1C82-32FD-903B17DD81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434"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393495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9606A6-ED71-C383-87A9-7DB49B4544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8701" y="0"/>
            <a:ext cx="93145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8427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5EE0CA1-D3EE-4024-8924-687FF7C9B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E2C14F-CE8C-0A7E-5FAA-7DF86456E6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33"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188740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718C0-15CD-30F3-744E-3EDB1EF55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4800" baseline="30000" dirty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 PARTY PAID SOCIAL MEDIA ANALYTICS TOOLS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6744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5EE0CA1-D3EE-4024-8924-687FF7C9B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44773B-81DE-98F4-51A9-27ECF3545D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802"/>
          <a:stretch/>
        </p:blipFill>
        <p:spPr>
          <a:xfrm>
            <a:off x="20" y="10"/>
            <a:ext cx="12191980" cy="6310302"/>
          </a:xfrm>
          <a:custGeom>
            <a:avLst/>
            <a:gdLst/>
            <a:ahLst/>
            <a:cxnLst/>
            <a:rect l="l" t="t" r="r" b="b"/>
            <a:pathLst>
              <a:path w="12192000" h="6310312">
                <a:moveTo>
                  <a:pt x="0" y="0"/>
                </a:moveTo>
                <a:lnTo>
                  <a:pt x="12192000" y="0"/>
                </a:lnTo>
                <a:lnTo>
                  <a:pt x="12192000" y="6310312"/>
                </a:lnTo>
                <a:lnTo>
                  <a:pt x="0" y="6310312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185911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5EE0CA1-D3EE-4024-8924-687FF7C9B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5DFD73-B515-B9C7-DD84-66AD055CB6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250"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571132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DF3F70-D4DF-3604-C094-EEA035F403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903" y="-6189"/>
            <a:ext cx="10412805" cy="6864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8043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5EE0CA1-D3EE-4024-8924-687FF7C9B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5BBC4C-4403-4A4B-3C4E-9B7A8087C1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907"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041836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718C0-15CD-30F3-744E-3EDB1EF55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4800" baseline="30000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 PARTY SOCIAL MEDIA ANALYTICS TOOLS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0282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5EE0CA1-D3EE-4024-8924-687FF7C9B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A0D893-0591-64C2-7880-45206CB1DC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104" b="16108"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707207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9B93F-EA16-0460-15BC-22CAC4393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5. SOCIAL MEDIA ADS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6010B1-5D4B-3D87-F00B-500121A68F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548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81A8F-8362-EBC9-7908-F68251FCF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7640" y="2514600"/>
            <a:ext cx="10018578" cy="2880360"/>
          </a:xfrm>
        </p:spPr>
        <p:txBody>
          <a:bodyPr>
            <a:normAutofit/>
          </a:bodyPr>
          <a:lstStyle/>
          <a:p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Thankyou!</a:t>
            </a:r>
            <a:endParaRPr lang="en-IN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5125483"/>
      </p:ext>
    </p:extLst>
  </p:cSld>
  <p:clrMapOvr>
    <a:masterClrMapping/>
  </p:clrMapOvr>
</p:sld>
</file>

<file path=ppt/theme/theme1.xml><?xml version="1.0" encoding="utf-8"?>
<a:theme xmlns:a="http://schemas.openxmlformats.org/drawingml/2006/main" name="3DFloatVTI">
  <a:themeElements>
    <a:clrScheme name="AnalogousFromDarkSeedLeftStep">
      <a:dk1>
        <a:srgbClr val="000000"/>
      </a:dk1>
      <a:lt1>
        <a:srgbClr val="FFFFFF"/>
      </a:lt1>
      <a:dk2>
        <a:srgbClr val="231B30"/>
      </a:dk2>
      <a:lt2>
        <a:srgbClr val="F0F3F2"/>
      </a:lt2>
      <a:accent1>
        <a:srgbClr val="C34D74"/>
      </a:accent1>
      <a:accent2>
        <a:srgbClr val="B13B93"/>
      </a:accent2>
      <a:accent3>
        <a:srgbClr val="B04DC3"/>
      </a:accent3>
      <a:accent4>
        <a:srgbClr val="6D3BB1"/>
      </a:accent4>
      <a:accent5>
        <a:srgbClr val="4D4DC3"/>
      </a:accent5>
      <a:accent6>
        <a:srgbClr val="3B6CB1"/>
      </a:accent6>
      <a:hlink>
        <a:srgbClr val="6C5AC8"/>
      </a:hlink>
      <a:folHlink>
        <a:srgbClr val="7F7F7F"/>
      </a:folHlink>
    </a:clrScheme>
    <a:fontScheme name="Float">
      <a:majorFont>
        <a:latin typeface="Sitka Heading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3DFloatVTI" id="{F59BA300-ED19-4B39-9AE3-7882B1DE8B78}" vid="{0FEC63E3-719F-4F50-9F1E-5B8BAF39109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851</TotalTime>
  <Words>284</Words>
  <Application>Microsoft Office PowerPoint</Application>
  <PresentationFormat>Widescreen</PresentationFormat>
  <Paragraphs>42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7" baseType="lpstr">
      <vt:lpstr>Arial</vt:lpstr>
      <vt:lpstr>Sitka Heading</vt:lpstr>
      <vt:lpstr>Source Sans Pro</vt:lpstr>
      <vt:lpstr>3DFloatVTI</vt:lpstr>
      <vt:lpstr>Social Media Analytics</vt:lpstr>
      <vt:lpstr>AGENDA</vt:lpstr>
      <vt:lpstr>1. IMPORTANT STATISTICS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2. ABOUT SOCIAL MEDIA ANALYTICS </vt:lpstr>
      <vt:lpstr>WHAT is Social Media Analytics?</vt:lpstr>
      <vt:lpstr>Why Social Media Analytics?</vt:lpstr>
      <vt:lpstr>Types of Social Media Analytics</vt:lpstr>
      <vt:lpstr>3. SOCIAL MEDIA ANALYTICS TOOLS</vt:lpstr>
      <vt:lpstr>3rd PARTY FREE SOCIAL MEDIA ANALYTICS TOOLS</vt:lpstr>
      <vt:lpstr>PowerPoint Presentation</vt:lpstr>
      <vt:lpstr>PowerPoint Presentation</vt:lpstr>
      <vt:lpstr>PowerPoint Presentation</vt:lpstr>
      <vt:lpstr>PowerPoint Presentation</vt:lpstr>
      <vt:lpstr>3rd PARTY PAID SOCIAL MEDIA ANALYTICS TOOLS</vt:lpstr>
      <vt:lpstr>PowerPoint Presentation</vt:lpstr>
      <vt:lpstr>PowerPoint Presentation</vt:lpstr>
      <vt:lpstr>PowerPoint Presentation</vt:lpstr>
      <vt:lpstr>PowerPoint Presentation</vt:lpstr>
      <vt:lpstr>1st PARTY SOCIAL MEDIA ANALYTICS TOOLS</vt:lpstr>
      <vt:lpstr>PowerPoint Presentation</vt:lpstr>
      <vt:lpstr>5. SOCIAL MEDIA ADS</vt:lpstr>
      <vt:lpstr>Thankyou!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Analytics</dc:title>
  <dc:creator>Dr. Harmanjit Singh</dc:creator>
  <cp:lastModifiedBy>Dr. Harmanjit Singh</cp:lastModifiedBy>
  <cp:revision>3</cp:revision>
  <dcterms:created xsi:type="dcterms:W3CDTF">2023-10-14T10:33:17Z</dcterms:created>
  <dcterms:modified xsi:type="dcterms:W3CDTF">2023-10-15T02:17:08Z</dcterms:modified>
</cp:coreProperties>
</file>