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0" r:id="rId3"/>
    <p:sldId id="301" r:id="rId4"/>
    <p:sldId id="291" r:id="rId5"/>
    <p:sldId id="292" r:id="rId6"/>
    <p:sldId id="302" r:id="rId7"/>
    <p:sldId id="298" r:id="rId8"/>
    <p:sldId id="299" r:id="rId9"/>
    <p:sldId id="303" r:id="rId10"/>
    <p:sldId id="257" r:id="rId11"/>
    <p:sldId id="369" r:id="rId12"/>
    <p:sldId id="370" r:id="rId13"/>
    <p:sldId id="277" r:id="rId14"/>
    <p:sldId id="373" r:id="rId15"/>
    <p:sldId id="374" r:id="rId16"/>
    <p:sldId id="375" r:id="rId17"/>
    <p:sldId id="293" r:id="rId18"/>
    <p:sldId id="362" r:id="rId19"/>
    <p:sldId id="366" r:id="rId20"/>
    <p:sldId id="377" r:id="rId21"/>
    <p:sldId id="361" r:id="rId22"/>
    <p:sldId id="286" r:id="rId23"/>
    <p:sldId id="321" r:id="rId24"/>
    <p:sldId id="323" r:id="rId25"/>
    <p:sldId id="346" r:id="rId26"/>
    <p:sldId id="347" r:id="rId27"/>
    <p:sldId id="333" r:id="rId28"/>
    <p:sldId id="334" r:id="rId29"/>
    <p:sldId id="336" r:id="rId30"/>
    <p:sldId id="337" r:id="rId31"/>
    <p:sldId id="341" r:id="rId32"/>
    <p:sldId id="343" r:id="rId33"/>
    <p:sldId id="344" r:id="rId34"/>
    <p:sldId id="348" r:id="rId35"/>
    <p:sldId id="271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32F50-5195-4A7B-AC7F-86979B67A76D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1D8D0366-DCB1-44DB-95D2-FEAE1DB14D31}">
      <dgm:prSet phldrT="[Text]" custT="1"/>
      <dgm:spPr/>
      <dgm:t>
        <a:bodyPr/>
        <a:lstStyle/>
        <a:p>
          <a:r>
            <a:rPr lang="en-IN" sz="1600" dirty="0"/>
            <a:t>Driving</a:t>
          </a:r>
        </a:p>
      </dgm:t>
    </dgm:pt>
    <dgm:pt modelId="{5D8C28B5-C9C6-4256-9E31-25F575EDFB3C}" type="parTrans" cxnId="{94BD1986-6144-4F07-A285-44C886F77ECE}">
      <dgm:prSet/>
      <dgm:spPr/>
      <dgm:t>
        <a:bodyPr/>
        <a:lstStyle/>
        <a:p>
          <a:endParaRPr lang="en-IN"/>
        </a:p>
      </dgm:t>
    </dgm:pt>
    <dgm:pt modelId="{B0329E60-6330-4D2D-B448-6D616B319BA3}" type="sibTrans" cxnId="{94BD1986-6144-4F07-A285-44C886F77ECE}">
      <dgm:prSet/>
      <dgm:spPr/>
      <dgm:t>
        <a:bodyPr/>
        <a:lstStyle/>
        <a:p>
          <a:endParaRPr lang="en-IN"/>
        </a:p>
      </dgm:t>
    </dgm:pt>
    <dgm:pt modelId="{426CFC01-BCAE-468C-8564-67A24D60C2C4}">
      <dgm:prSet phldrT="[Text]" custT="1"/>
      <dgm:spPr/>
      <dgm:t>
        <a:bodyPr/>
        <a:lstStyle/>
        <a:p>
          <a:r>
            <a:rPr lang="en-IN" sz="1600" dirty="0"/>
            <a:t>Emergent</a:t>
          </a:r>
        </a:p>
      </dgm:t>
    </dgm:pt>
    <dgm:pt modelId="{45061DA5-63FE-42C9-82FC-75167981B65E}" type="parTrans" cxnId="{E2365274-91E8-4405-9F48-A18F91371251}">
      <dgm:prSet/>
      <dgm:spPr/>
      <dgm:t>
        <a:bodyPr/>
        <a:lstStyle/>
        <a:p>
          <a:endParaRPr lang="en-IN"/>
        </a:p>
      </dgm:t>
    </dgm:pt>
    <dgm:pt modelId="{4625F12E-5C10-44D7-9A55-072C8335EA67}" type="sibTrans" cxnId="{E2365274-91E8-4405-9F48-A18F91371251}">
      <dgm:prSet/>
      <dgm:spPr/>
      <dgm:t>
        <a:bodyPr/>
        <a:lstStyle/>
        <a:p>
          <a:endParaRPr lang="en-IN"/>
        </a:p>
      </dgm:t>
    </dgm:pt>
    <dgm:pt modelId="{097D49BC-1ECE-44D8-8DD1-1A3F94B1101F}">
      <dgm:prSet phldrT="[Text]" custT="1"/>
      <dgm:spPr/>
      <dgm:t>
        <a:bodyPr/>
        <a:lstStyle/>
        <a:p>
          <a:r>
            <a:rPr lang="en-IN" sz="1600" dirty="0"/>
            <a:t>Enabling</a:t>
          </a:r>
        </a:p>
      </dgm:t>
    </dgm:pt>
    <dgm:pt modelId="{C656631F-DE90-4814-BD0A-8E6A3CC7CE36}" type="parTrans" cxnId="{C1DDC38C-0451-4585-973E-65807358DFDD}">
      <dgm:prSet/>
      <dgm:spPr/>
      <dgm:t>
        <a:bodyPr/>
        <a:lstStyle/>
        <a:p>
          <a:endParaRPr lang="en-IN"/>
        </a:p>
      </dgm:t>
    </dgm:pt>
    <dgm:pt modelId="{0BEE4F3D-C5D1-4DF1-B617-3FC1F0D96C67}" type="sibTrans" cxnId="{C1DDC38C-0451-4585-973E-65807358DFDD}">
      <dgm:prSet/>
      <dgm:spPr/>
      <dgm:t>
        <a:bodyPr/>
        <a:lstStyle/>
        <a:p>
          <a:endParaRPr lang="en-IN"/>
        </a:p>
      </dgm:t>
    </dgm:pt>
    <dgm:pt modelId="{D5B7CE0C-EB70-4CDB-8A93-148C637D1BF1}">
      <dgm:prSet phldrT="[Text]" custT="1"/>
      <dgm:spPr/>
      <dgm:t>
        <a:bodyPr/>
        <a:lstStyle/>
        <a:p>
          <a:r>
            <a:rPr lang="en-IN" sz="1600" dirty="0"/>
            <a:t>Passive</a:t>
          </a:r>
        </a:p>
      </dgm:t>
    </dgm:pt>
    <dgm:pt modelId="{F8ACCF74-6464-4AE1-8758-6DB8DC441E79}" type="parTrans" cxnId="{6C83CFDB-EC87-4F0C-BC76-8DD7717542DF}">
      <dgm:prSet/>
      <dgm:spPr/>
      <dgm:t>
        <a:bodyPr/>
        <a:lstStyle/>
        <a:p>
          <a:endParaRPr lang="en-IN"/>
        </a:p>
      </dgm:t>
    </dgm:pt>
    <dgm:pt modelId="{700A18AF-F52B-4D13-8A0A-268D19067812}" type="sibTrans" cxnId="{6C83CFDB-EC87-4F0C-BC76-8DD7717542DF}">
      <dgm:prSet/>
      <dgm:spPr/>
      <dgm:t>
        <a:bodyPr/>
        <a:lstStyle/>
        <a:p>
          <a:endParaRPr lang="en-IN"/>
        </a:p>
      </dgm:t>
    </dgm:pt>
    <dgm:pt modelId="{58AC127B-B3AE-493C-A848-4A49D72A8BA8}">
      <dgm:prSet custT="1"/>
      <dgm:spPr/>
      <dgm:t>
        <a:bodyPr/>
        <a:lstStyle/>
        <a:p>
          <a:r>
            <a:rPr lang="en-IN" sz="1600" dirty="0"/>
            <a:t>Tight operational linkage</a:t>
          </a:r>
        </a:p>
      </dgm:t>
    </dgm:pt>
    <dgm:pt modelId="{D20C2520-20ED-43CF-9EA5-77FC77B08DD5}" type="parTrans" cxnId="{25F884D0-AB91-49C0-BC7F-508199FD5110}">
      <dgm:prSet/>
      <dgm:spPr/>
      <dgm:t>
        <a:bodyPr/>
        <a:lstStyle/>
        <a:p>
          <a:endParaRPr lang="en-IN"/>
        </a:p>
      </dgm:t>
    </dgm:pt>
    <dgm:pt modelId="{98B54959-EE16-4AFE-BE70-3687FA7A016D}" type="sibTrans" cxnId="{25F884D0-AB91-49C0-BC7F-508199FD5110}">
      <dgm:prSet/>
      <dgm:spPr/>
      <dgm:t>
        <a:bodyPr/>
        <a:lstStyle/>
        <a:p>
          <a:endParaRPr lang="en-IN"/>
        </a:p>
      </dgm:t>
    </dgm:pt>
    <dgm:pt modelId="{799EC5E2-EA3B-439A-B2B0-D766443784FD}">
      <dgm:prSet custT="1"/>
      <dgm:spPr/>
      <dgm:t>
        <a:bodyPr/>
        <a:lstStyle/>
        <a:p>
          <a:r>
            <a:rPr lang="en-IN" sz="1600" dirty="0"/>
            <a:t>Strategic investment objective</a:t>
          </a:r>
        </a:p>
      </dgm:t>
    </dgm:pt>
    <dgm:pt modelId="{38A48C6E-E984-4220-B1E5-C0B73D85A55C}" type="parTrans" cxnId="{B3D5690C-091D-4133-9C91-EB45F882A07F}">
      <dgm:prSet/>
      <dgm:spPr/>
      <dgm:t>
        <a:bodyPr/>
        <a:lstStyle/>
        <a:p>
          <a:endParaRPr lang="en-IN"/>
        </a:p>
      </dgm:t>
    </dgm:pt>
    <dgm:pt modelId="{D428BA2A-6738-4427-BF3A-FC485F210EB3}" type="sibTrans" cxnId="{B3D5690C-091D-4133-9C91-EB45F882A07F}">
      <dgm:prSet/>
      <dgm:spPr/>
      <dgm:t>
        <a:bodyPr/>
        <a:lstStyle/>
        <a:p>
          <a:endParaRPr lang="en-IN"/>
        </a:p>
      </dgm:t>
    </dgm:pt>
    <dgm:pt modelId="{B93D026E-CEA8-40B3-882F-CDD51F5E96D3}">
      <dgm:prSet custT="1"/>
      <dgm:spPr/>
      <dgm:t>
        <a:bodyPr/>
        <a:lstStyle/>
        <a:p>
          <a:r>
            <a:rPr lang="en-IN" sz="1600" dirty="0"/>
            <a:t>Tight operational linkage</a:t>
          </a:r>
        </a:p>
      </dgm:t>
    </dgm:pt>
    <dgm:pt modelId="{008673C6-3F86-4305-A34D-69A8E6E9E242}" type="parTrans" cxnId="{3549E297-78E5-4410-8E7A-7C8C706581D2}">
      <dgm:prSet/>
      <dgm:spPr/>
      <dgm:t>
        <a:bodyPr/>
        <a:lstStyle/>
        <a:p>
          <a:endParaRPr lang="en-IN"/>
        </a:p>
      </dgm:t>
    </dgm:pt>
    <dgm:pt modelId="{9A17F6B1-CC38-449D-B0B4-4DD66772DFB6}" type="sibTrans" cxnId="{3549E297-78E5-4410-8E7A-7C8C706581D2}">
      <dgm:prSet/>
      <dgm:spPr/>
      <dgm:t>
        <a:bodyPr/>
        <a:lstStyle/>
        <a:p>
          <a:endParaRPr lang="en-IN"/>
        </a:p>
      </dgm:t>
    </dgm:pt>
    <dgm:pt modelId="{F1396419-E690-42EE-AFA2-D4D3C68D2BFF}">
      <dgm:prSet custT="1"/>
      <dgm:spPr/>
      <dgm:t>
        <a:bodyPr/>
        <a:lstStyle/>
        <a:p>
          <a:r>
            <a:rPr lang="en-IN" sz="1600" dirty="0"/>
            <a:t>Financial strategic objective</a:t>
          </a:r>
        </a:p>
      </dgm:t>
    </dgm:pt>
    <dgm:pt modelId="{2921B425-7E55-4F5C-85D1-6313EDC50B22}" type="parTrans" cxnId="{4ECD8CA3-CD9E-4C67-B410-C535B85C636B}">
      <dgm:prSet/>
      <dgm:spPr/>
      <dgm:t>
        <a:bodyPr/>
        <a:lstStyle/>
        <a:p>
          <a:endParaRPr lang="en-IN"/>
        </a:p>
      </dgm:t>
    </dgm:pt>
    <dgm:pt modelId="{0E16C04C-3589-4C60-83BB-CEBEB98E9F03}" type="sibTrans" cxnId="{4ECD8CA3-CD9E-4C67-B410-C535B85C636B}">
      <dgm:prSet/>
      <dgm:spPr/>
      <dgm:t>
        <a:bodyPr/>
        <a:lstStyle/>
        <a:p>
          <a:endParaRPr lang="en-IN"/>
        </a:p>
      </dgm:t>
    </dgm:pt>
    <dgm:pt modelId="{73FD69BB-BE18-42A3-8998-357F573AACA0}">
      <dgm:prSet custT="1"/>
      <dgm:spPr/>
      <dgm:t>
        <a:bodyPr/>
        <a:lstStyle/>
        <a:p>
          <a:r>
            <a:rPr lang="en-IN" sz="1600" dirty="0"/>
            <a:t>Loose operational linkage</a:t>
          </a:r>
        </a:p>
      </dgm:t>
    </dgm:pt>
    <dgm:pt modelId="{CB690F52-7F49-4D70-B55B-5071446CEFED}" type="parTrans" cxnId="{77292652-6AF6-4513-90D0-8F84BD8EE65D}">
      <dgm:prSet/>
      <dgm:spPr/>
      <dgm:t>
        <a:bodyPr/>
        <a:lstStyle/>
        <a:p>
          <a:endParaRPr lang="en-IN"/>
        </a:p>
      </dgm:t>
    </dgm:pt>
    <dgm:pt modelId="{08F5D2AD-8584-47BC-896F-A4F17EB96058}" type="sibTrans" cxnId="{77292652-6AF6-4513-90D0-8F84BD8EE65D}">
      <dgm:prSet/>
      <dgm:spPr/>
      <dgm:t>
        <a:bodyPr/>
        <a:lstStyle/>
        <a:p>
          <a:endParaRPr lang="en-IN"/>
        </a:p>
      </dgm:t>
    </dgm:pt>
    <dgm:pt modelId="{F3C22AC3-5B94-4F15-BBCB-E01716C983BB}">
      <dgm:prSet custT="1"/>
      <dgm:spPr/>
      <dgm:t>
        <a:bodyPr/>
        <a:lstStyle/>
        <a:p>
          <a:r>
            <a:rPr lang="en-IN" sz="1600" dirty="0"/>
            <a:t>Strategic investment objective</a:t>
          </a:r>
        </a:p>
      </dgm:t>
    </dgm:pt>
    <dgm:pt modelId="{E40E4E51-FA00-4C9B-9548-AB1DE4A0C5B5}" type="parTrans" cxnId="{3B0E3DA8-30C4-4DBB-9218-2EB53D8DFE1F}">
      <dgm:prSet/>
      <dgm:spPr/>
      <dgm:t>
        <a:bodyPr/>
        <a:lstStyle/>
        <a:p>
          <a:endParaRPr lang="en-IN"/>
        </a:p>
      </dgm:t>
    </dgm:pt>
    <dgm:pt modelId="{C52A89EB-7B6A-4311-A779-F9E7010D9100}" type="sibTrans" cxnId="{3B0E3DA8-30C4-4DBB-9218-2EB53D8DFE1F}">
      <dgm:prSet/>
      <dgm:spPr/>
      <dgm:t>
        <a:bodyPr/>
        <a:lstStyle/>
        <a:p>
          <a:endParaRPr lang="en-IN"/>
        </a:p>
      </dgm:t>
    </dgm:pt>
    <dgm:pt modelId="{8D78251D-B3DE-49F8-BE55-EECC5EC09B81}">
      <dgm:prSet custT="1"/>
      <dgm:spPr/>
      <dgm:t>
        <a:bodyPr/>
        <a:lstStyle/>
        <a:p>
          <a:r>
            <a:rPr lang="en-IN" sz="1600" dirty="0"/>
            <a:t>Loose operational linkage</a:t>
          </a:r>
        </a:p>
      </dgm:t>
    </dgm:pt>
    <dgm:pt modelId="{3FDCD45C-CD27-463F-9AC3-F9F8A974A8DD}" type="parTrans" cxnId="{BA127E9A-A38D-4983-8BF1-CC91A1021566}">
      <dgm:prSet/>
      <dgm:spPr/>
      <dgm:t>
        <a:bodyPr/>
        <a:lstStyle/>
        <a:p>
          <a:endParaRPr lang="en-IN"/>
        </a:p>
      </dgm:t>
    </dgm:pt>
    <dgm:pt modelId="{CA3BF05C-DDF0-456C-AEC6-B78C6F6CD50D}" type="sibTrans" cxnId="{BA127E9A-A38D-4983-8BF1-CC91A1021566}">
      <dgm:prSet/>
      <dgm:spPr/>
      <dgm:t>
        <a:bodyPr/>
        <a:lstStyle/>
        <a:p>
          <a:endParaRPr lang="en-IN"/>
        </a:p>
      </dgm:t>
    </dgm:pt>
    <dgm:pt modelId="{F7369E19-98DA-4E4E-8DFF-C84EB04582D6}">
      <dgm:prSet custT="1"/>
      <dgm:spPr/>
      <dgm:t>
        <a:bodyPr/>
        <a:lstStyle/>
        <a:p>
          <a:r>
            <a:rPr lang="en-IN" sz="1600" dirty="0"/>
            <a:t>Financial strategic objective</a:t>
          </a:r>
        </a:p>
      </dgm:t>
    </dgm:pt>
    <dgm:pt modelId="{4ADF1DBF-1017-42A3-9784-9501F38B5BD6}" type="parTrans" cxnId="{CC8D0C3D-0405-4EC7-8464-7BAB34D3F880}">
      <dgm:prSet/>
      <dgm:spPr/>
      <dgm:t>
        <a:bodyPr/>
        <a:lstStyle/>
        <a:p>
          <a:endParaRPr lang="en-IN"/>
        </a:p>
      </dgm:t>
    </dgm:pt>
    <dgm:pt modelId="{1FA52892-C953-4597-A5B0-9759DB9C25B9}" type="sibTrans" cxnId="{CC8D0C3D-0405-4EC7-8464-7BAB34D3F880}">
      <dgm:prSet/>
      <dgm:spPr/>
      <dgm:t>
        <a:bodyPr/>
        <a:lstStyle/>
        <a:p>
          <a:endParaRPr lang="en-IN"/>
        </a:p>
      </dgm:t>
    </dgm:pt>
    <dgm:pt modelId="{55C55F57-2E19-4914-A5F0-35B32F1B70AC}">
      <dgm:prSet custT="1"/>
      <dgm:spPr/>
      <dgm:t>
        <a:bodyPr/>
        <a:lstStyle/>
        <a:p>
          <a:r>
            <a:rPr lang="en-IN" sz="1600" dirty="0"/>
            <a:t>Stimulate ecosystem in which the organization operates</a:t>
          </a:r>
        </a:p>
      </dgm:t>
    </dgm:pt>
    <dgm:pt modelId="{1D1D8634-8FD9-47A8-89E5-0B39C6EBAF43}" type="parTrans" cxnId="{B891DD60-0A78-49DE-B09C-95E2B363686B}">
      <dgm:prSet/>
      <dgm:spPr/>
      <dgm:t>
        <a:bodyPr/>
        <a:lstStyle/>
        <a:p>
          <a:endParaRPr lang="en-IN"/>
        </a:p>
      </dgm:t>
    </dgm:pt>
    <dgm:pt modelId="{CEA46C5C-0B10-4CF0-8AE3-2A567C229BB3}" type="sibTrans" cxnId="{B891DD60-0A78-49DE-B09C-95E2B363686B}">
      <dgm:prSet/>
      <dgm:spPr/>
      <dgm:t>
        <a:bodyPr/>
        <a:lstStyle/>
        <a:p>
          <a:endParaRPr lang="en-IN"/>
        </a:p>
      </dgm:t>
    </dgm:pt>
    <dgm:pt modelId="{7C4F3C32-5D56-491D-8947-9B380E82B46C}">
      <dgm:prSet custT="1"/>
      <dgm:spPr/>
      <dgm:t>
        <a:bodyPr/>
        <a:lstStyle/>
        <a:p>
          <a:r>
            <a:rPr lang="en-IN" sz="1600" dirty="0"/>
            <a:t>Implemented to spearhead technology advancement in identified areas by organization</a:t>
          </a:r>
        </a:p>
      </dgm:t>
    </dgm:pt>
    <dgm:pt modelId="{69451932-C70C-44F0-AF66-28E157137C1F}" type="parTrans" cxnId="{2D8B9632-A982-4C36-9A2B-BEE9B8FD448F}">
      <dgm:prSet/>
      <dgm:spPr/>
      <dgm:t>
        <a:bodyPr/>
        <a:lstStyle/>
        <a:p>
          <a:endParaRPr lang="en-IN"/>
        </a:p>
      </dgm:t>
    </dgm:pt>
    <dgm:pt modelId="{EF9262EE-1BA1-4001-93B8-764D97DF5A98}" type="sibTrans" cxnId="{2D8B9632-A982-4C36-9A2B-BEE9B8FD448F}">
      <dgm:prSet/>
      <dgm:spPr/>
      <dgm:t>
        <a:bodyPr/>
        <a:lstStyle/>
        <a:p>
          <a:endParaRPr lang="en-IN"/>
        </a:p>
      </dgm:t>
    </dgm:pt>
    <dgm:pt modelId="{53779E09-0745-4C5A-9C04-8C38B01D2F2A}">
      <dgm:prSet custT="1"/>
      <dgm:spPr/>
      <dgm:t>
        <a:bodyPr/>
        <a:lstStyle/>
        <a:p>
          <a:r>
            <a:rPr lang="en-IN" sz="1600" dirty="0"/>
            <a:t>Parent organization senses an opportunity but difficult to explore </a:t>
          </a:r>
        </a:p>
      </dgm:t>
    </dgm:pt>
    <dgm:pt modelId="{2782B08B-3113-49A4-82FB-A5A3D6A73F9D}" type="parTrans" cxnId="{DF3F9668-A7C8-4835-8173-AE7189CD179D}">
      <dgm:prSet/>
      <dgm:spPr/>
      <dgm:t>
        <a:bodyPr/>
        <a:lstStyle/>
        <a:p>
          <a:endParaRPr lang="en-IN"/>
        </a:p>
      </dgm:t>
    </dgm:pt>
    <dgm:pt modelId="{02288E60-E4B9-4E68-9680-38A53F4639A0}" type="sibTrans" cxnId="{DF3F9668-A7C8-4835-8173-AE7189CD179D}">
      <dgm:prSet/>
      <dgm:spPr/>
      <dgm:t>
        <a:bodyPr/>
        <a:lstStyle/>
        <a:p>
          <a:endParaRPr lang="en-IN"/>
        </a:p>
      </dgm:t>
    </dgm:pt>
    <dgm:pt modelId="{B0F933ED-E38F-4C6D-92B2-DFB5832671F5}">
      <dgm:prSet custT="1"/>
      <dgm:spPr/>
      <dgm:t>
        <a:bodyPr/>
        <a:lstStyle/>
        <a:p>
          <a:r>
            <a:rPr lang="en-IN" sz="1600" dirty="0"/>
            <a:t>Adopted to reap financial returns from equity market  </a:t>
          </a:r>
        </a:p>
      </dgm:t>
    </dgm:pt>
    <dgm:pt modelId="{62BE5621-8066-4050-922B-75C8733941CD}" type="parTrans" cxnId="{363BE839-5FC7-4F49-94E1-32C098D6C598}">
      <dgm:prSet/>
      <dgm:spPr/>
      <dgm:t>
        <a:bodyPr/>
        <a:lstStyle/>
        <a:p>
          <a:endParaRPr lang="en-IN"/>
        </a:p>
      </dgm:t>
    </dgm:pt>
    <dgm:pt modelId="{1153B6E7-9A48-4325-BBA6-0F22459A4A49}" type="sibTrans" cxnId="{363BE839-5FC7-4F49-94E1-32C098D6C598}">
      <dgm:prSet/>
      <dgm:spPr/>
      <dgm:t>
        <a:bodyPr/>
        <a:lstStyle/>
        <a:p>
          <a:endParaRPr lang="en-IN"/>
        </a:p>
      </dgm:t>
    </dgm:pt>
    <dgm:pt modelId="{9F91EAD9-697A-4A04-AFDF-8F7F73402CBA}" type="pres">
      <dgm:prSet presAssocID="{F7232F50-5195-4A7B-AC7F-86979B67A76D}" presName="matrix" presStyleCnt="0">
        <dgm:presLayoutVars>
          <dgm:chMax val="1"/>
          <dgm:dir/>
          <dgm:resizeHandles val="exact"/>
        </dgm:presLayoutVars>
      </dgm:prSet>
      <dgm:spPr/>
    </dgm:pt>
    <dgm:pt modelId="{48F0F223-EC1F-4FC7-943A-CAC5F09DFF2C}" type="pres">
      <dgm:prSet presAssocID="{F7232F50-5195-4A7B-AC7F-86979B67A76D}" presName="axisShape" presStyleLbl="bgShp" presStyleIdx="0" presStyleCnt="1"/>
      <dgm:spPr/>
    </dgm:pt>
    <dgm:pt modelId="{D14A1138-57ED-4D4E-ADCA-F19789DA62C9}" type="pres">
      <dgm:prSet presAssocID="{F7232F50-5195-4A7B-AC7F-86979B67A76D}" presName="rect1" presStyleLbl="node1" presStyleIdx="0" presStyleCnt="4" custScaleX="159300" custLinFactNeighborX="-44909" custLinFactNeighborY="1695">
        <dgm:presLayoutVars>
          <dgm:chMax val="0"/>
          <dgm:chPref val="0"/>
          <dgm:bulletEnabled val="1"/>
        </dgm:presLayoutVars>
      </dgm:prSet>
      <dgm:spPr/>
    </dgm:pt>
    <dgm:pt modelId="{3B4692F3-FF3B-4F24-83C0-C2CC21A138D6}" type="pres">
      <dgm:prSet presAssocID="{F7232F50-5195-4A7B-AC7F-86979B67A76D}" presName="rect2" presStyleLbl="node1" presStyleIdx="1" presStyleCnt="4" custScaleX="151549" custLinFactNeighborX="40673" custLinFactNeighborY="2542">
        <dgm:presLayoutVars>
          <dgm:chMax val="0"/>
          <dgm:chPref val="0"/>
          <dgm:bulletEnabled val="1"/>
        </dgm:presLayoutVars>
      </dgm:prSet>
      <dgm:spPr/>
    </dgm:pt>
    <dgm:pt modelId="{CC7371CD-E795-45D9-BB63-B81D3A883104}" type="pres">
      <dgm:prSet presAssocID="{F7232F50-5195-4A7B-AC7F-86979B67A76D}" presName="rect3" presStyleLbl="node1" presStyleIdx="2" presStyleCnt="4" custScaleX="156397" custLinFactNeighborX="-40673" custLinFactNeighborY="2542">
        <dgm:presLayoutVars>
          <dgm:chMax val="0"/>
          <dgm:chPref val="0"/>
          <dgm:bulletEnabled val="1"/>
        </dgm:presLayoutVars>
      </dgm:prSet>
      <dgm:spPr/>
    </dgm:pt>
    <dgm:pt modelId="{5DA31D75-07A7-4015-B445-83858549BEC2}" type="pres">
      <dgm:prSet presAssocID="{F7232F50-5195-4A7B-AC7F-86979B67A76D}" presName="rect4" presStyleLbl="node1" presStyleIdx="3" presStyleCnt="4" custScaleX="148043" custLinFactNeighborX="47451" custLinFactNeighborY="1695">
        <dgm:presLayoutVars>
          <dgm:chMax val="0"/>
          <dgm:chPref val="0"/>
          <dgm:bulletEnabled val="1"/>
        </dgm:presLayoutVars>
      </dgm:prSet>
      <dgm:spPr/>
    </dgm:pt>
  </dgm:ptLst>
  <dgm:cxnLst>
    <dgm:cxn modelId="{B3D5690C-091D-4133-9C91-EB45F882A07F}" srcId="{1D8D0366-DCB1-44DB-95D2-FEAE1DB14D31}" destId="{799EC5E2-EA3B-439A-B2B0-D766443784FD}" srcOrd="1" destOrd="0" parTransId="{38A48C6E-E984-4220-B1E5-C0B73D85A55C}" sibTransId="{D428BA2A-6738-4427-BF3A-FC485F210EB3}"/>
    <dgm:cxn modelId="{217F4824-627F-4ECA-8B71-F58D167D26CA}" type="presOf" srcId="{F3C22AC3-5B94-4F15-BBCB-E01716C983BB}" destId="{CC7371CD-E795-45D9-BB63-B81D3A883104}" srcOrd="0" destOrd="2" presId="urn:microsoft.com/office/officeart/2005/8/layout/matrix2"/>
    <dgm:cxn modelId="{45D94E2A-6FA9-49A3-93D8-D0AAA4C96499}" type="presOf" srcId="{55C55F57-2E19-4914-A5F0-35B32F1B70AC}" destId="{CC7371CD-E795-45D9-BB63-B81D3A883104}" srcOrd="0" destOrd="3" presId="urn:microsoft.com/office/officeart/2005/8/layout/matrix2"/>
    <dgm:cxn modelId="{85EF5A30-465C-4613-BC06-0D4167CAA2CF}" type="presOf" srcId="{53779E09-0745-4C5A-9C04-8C38B01D2F2A}" destId="{3B4692F3-FF3B-4F24-83C0-C2CC21A138D6}" srcOrd="0" destOrd="3" presId="urn:microsoft.com/office/officeart/2005/8/layout/matrix2"/>
    <dgm:cxn modelId="{2D8B9632-A982-4C36-9A2B-BEE9B8FD448F}" srcId="{1D8D0366-DCB1-44DB-95D2-FEAE1DB14D31}" destId="{7C4F3C32-5D56-491D-8947-9B380E82B46C}" srcOrd="2" destOrd="0" parTransId="{69451932-C70C-44F0-AF66-28E157137C1F}" sibTransId="{EF9262EE-1BA1-4001-93B8-764D97DF5A98}"/>
    <dgm:cxn modelId="{363BE839-5FC7-4F49-94E1-32C098D6C598}" srcId="{D5B7CE0C-EB70-4CDB-8A93-148C637D1BF1}" destId="{B0F933ED-E38F-4C6D-92B2-DFB5832671F5}" srcOrd="2" destOrd="0" parTransId="{62BE5621-8066-4050-922B-75C8733941CD}" sibTransId="{1153B6E7-9A48-4325-BBA6-0F22459A4A49}"/>
    <dgm:cxn modelId="{AEAD053D-5696-49A7-8E6F-3FEC34A69A74}" type="presOf" srcId="{F7369E19-98DA-4E4E-8DFF-C84EB04582D6}" destId="{5DA31D75-07A7-4015-B445-83858549BEC2}" srcOrd="0" destOrd="2" presId="urn:microsoft.com/office/officeart/2005/8/layout/matrix2"/>
    <dgm:cxn modelId="{CC8D0C3D-0405-4EC7-8464-7BAB34D3F880}" srcId="{D5B7CE0C-EB70-4CDB-8A93-148C637D1BF1}" destId="{F7369E19-98DA-4E4E-8DFF-C84EB04582D6}" srcOrd="1" destOrd="0" parTransId="{4ADF1DBF-1017-42A3-9784-9501F38B5BD6}" sibTransId="{1FA52892-C953-4597-A5B0-9759DB9C25B9}"/>
    <dgm:cxn modelId="{B891DD60-0A78-49DE-B09C-95E2B363686B}" srcId="{097D49BC-1ECE-44D8-8DD1-1A3F94B1101F}" destId="{55C55F57-2E19-4914-A5F0-35B32F1B70AC}" srcOrd="2" destOrd="0" parTransId="{1D1D8634-8FD9-47A8-89E5-0B39C6EBAF43}" sibTransId="{CEA46C5C-0B10-4CF0-8AE3-2A567C229BB3}"/>
    <dgm:cxn modelId="{01DAFB64-1FF7-405C-88E1-A43669175A64}" type="presOf" srcId="{58AC127B-B3AE-493C-A848-4A49D72A8BA8}" destId="{D14A1138-57ED-4D4E-ADCA-F19789DA62C9}" srcOrd="0" destOrd="1" presId="urn:microsoft.com/office/officeart/2005/8/layout/matrix2"/>
    <dgm:cxn modelId="{DF3F9668-A7C8-4835-8173-AE7189CD179D}" srcId="{426CFC01-BCAE-468C-8564-67A24D60C2C4}" destId="{53779E09-0745-4C5A-9C04-8C38B01D2F2A}" srcOrd="2" destOrd="0" parTransId="{2782B08B-3113-49A4-82FB-A5A3D6A73F9D}" sibTransId="{02288E60-E4B9-4E68-9680-38A53F4639A0}"/>
    <dgm:cxn modelId="{80B4444E-4E53-469D-8469-60A362472CB8}" type="presOf" srcId="{1D8D0366-DCB1-44DB-95D2-FEAE1DB14D31}" destId="{D14A1138-57ED-4D4E-ADCA-F19789DA62C9}" srcOrd="0" destOrd="0" presId="urn:microsoft.com/office/officeart/2005/8/layout/matrix2"/>
    <dgm:cxn modelId="{EC892D71-FB47-4012-B90B-4FA323A2E0F6}" type="presOf" srcId="{7C4F3C32-5D56-491D-8947-9B380E82B46C}" destId="{D14A1138-57ED-4D4E-ADCA-F19789DA62C9}" srcOrd="0" destOrd="3" presId="urn:microsoft.com/office/officeart/2005/8/layout/matrix2"/>
    <dgm:cxn modelId="{77292652-6AF6-4513-90D0-8F84BD8EE65D}" srcId="{097D49BC-1ECE-44D8-8DD1-1A3F94B1101F}" destId="{73FD69BB-BE18-42A3-8998-357F573AACA0}" srcOrd="0" destOrd="0" parTransId="{CB690F52-7F49-4D70-B55B-5071446CEFED}" sibTransId="{08F5D2AD-8584-47BC-896F-A4F17EB96058}"/>
    <dgm:cxn modelId="{E2365274-91E8-4405-9F48-A18F91371251}" srcId="{F7232F50-5195-4A7B-AC7F-86979B67A76D}" destId="{426CFC01-BCAE-468C-8564-67A24D60C2C4}" srcOrd="1" destOrd="0" parTransId="{45061DA5-63FE-42C9-82FC-75167981B65E}" sibTransId="{4625F12E-5C10-44D7-9A55-072C8335EA67}"/>
    <dgm:cxn modelId="{18491E7F-D43D-408A-9AC4-D430F10812FB}" type="presOf" srcId="{097D49BC-1ECE-44D8-8DD1-1A3F94B1101F}" destId="{CC7371CD-E795-45D9-BB63-B81D3A883104}" srcOrd="0" destOrd="0" presId="urn:microsoft.com/office/officeart/2005/8/layout/matrix2"/>
    <dgm:cxn modelId="{94BD1986-6144-4F07-A285-44C886F77ECE}" srcId="{F7232F50-5195-4A7B-AC7F-86979B67A76D}" destId="{1D8D0366-DCB1-44DB-95D2-FEAE1DB14D31}" srcOrd="0" destOrd="0" parTransId="{5D8C28B5-C9C6-4256-9E31-25F575EDFB3C}" sibTransId="{B0329E60-6330-4D2D-B448-6D616B319BA3}"/>
    <dgm:cxn modelId="{C1DDC38C-0451-4585-973E-65807358DFDD}" srcId="{F7232F50-5195-4A7B-AC7F-86979B67A76D}" destId="{097D49BC-1ECE-44D8-8DD1-1A3F94B1101F}" srcOrd="2" destOrd="0" parTransId="{C656631F-DE90-4814-BD0A-8E6A3CC7CE36}" sibTransId="{0BEE4F3D-C5D1-4DF1-B617-3FC1F0D96C67}"/>
    <dgm:cxn modelId="{618E7A94-30E7-4376-8D3E-8D8ECE35CF33}" type="presOf" srcId="{8D78251D-B3DE-49F8-BE55-EECC5EC09B81}" destId="{5DA31D75-07A7-4015-B445-83858549BEC2}" srcOrd="0" destOrd="1" presId="urn:microsoft.com/office/officeart/2005/8/layout/matrix2"/>
    <dgm:cxn modelId="{F8DE3097-54D7-47D5-B277-B90FC1C2C7A1}" type="presOf" srcId="{F7232F50-5195-4A7B-AC7F-86979B67A76D}" destId="{9F91EAD9-697A-4A04-AFDF-8F7F73402CBA}" srcOrd="0" destOrd="0" presId="urn:microsoft.com/office/officeart/2005/8/layout/matrix2"/>
    <dgm:cxn modelId="{AB8E7297-5D3A-4602-A8ED-D80EAB2FF498}" type="presOf" srcId="{B93D026E-CEA8-40B3-882F-CDD51F5E96D3}" destId="{3B4692F3-FF3B-4F24-83C0-C2CC21A138D6}" srcOrd="0" destOrd="1" presId="urn:microsoft.com/office/officeart/2005/8/layout/matrix2"/>
    <dgm:cxn modelId="{3549E297-78E5-4410-8E7A-7C8C706581D2}" srcId="{426CFC01-BCAE-468C-8564-67A24D60C2C4}" destId="{B93D026E-CEA8-40B3-882F-CDD51F5E96D3}" srcOrd="0" destOrd="0" parTransId="{008673C6-3F86-4305-A34D-69A8E6E9E242}" sibTransId="{9A17F6B1-CC38-449D-B0B4-4DD66772DFB6}"/>
    <dgm:cxn modelId="{BA127E9A-A38D-4983-8BF1-CC91A1021566}" srcId="{D5B7CE0C-EB70-4CDB-8A93-148C637D1BF1}" destId="{8D78251D-B3DE-49F8-BE55-EECC5EC09B81}" srcOrd="0" destOrd="0" parTransId="{3FDCD45C-CD27-463F-9AC3-F9F8A974A8DD}" sibTransId="{CA3BF05C-DDF0-456C-AEC6-B78C6F6CD50D}"/>
    <dgm:cxn modelId="{67DA25A0-ABF4-4ACC-80B2-27E6D3D37858}" type="presOf" srcId="{426CFC01-BCAE-468C-8564-67A24D60C2C4}" destId="{3B4692F3-FF3B-4F24-83C0-C2CC21A138D6}" srcOrd="0" destOrd="0" presId="urn:microsoft.com/office/officeart/2005/8/layout/matrix2"/>
    <dgm:cxn modelId="{4ECD8CA3-CD9E-4C67-B410-C535B85C636B}" srcId="{426CFC01-BCAE-468C-8564-67A24D60C2C4}" destId="{F1396419-E690-42EE-AFA2-D4D3C68D2BFF}" srcOrd="1" destOrd="0" parTransId="{2921B425-7E55-4F5C-85D1-6313EDC50B22}" sibTransId="{0E16C04C-3589-4C60-83BB-CEBEB98E9F03}"/>
    <dgm:cxn modelId="{F656FBA6-74AD-4EA0-8477-01F05A064EA7}" type="presOf" srcId="{73FD69BB-BE18-42A3-8998-357F573AACA0}" destId="{CC7371CD-E795-45D9-BB63-B81D3A883104}" srcOrd="0" destOrd="1" presId="urn:microsoft.com/office/officeart/2005/8/layout/matrix2"/>
    <dgm:cxn modelId="{3B0E3DA8-30C4-4DBB-9218-2EB53D8DFE1F}" srcId="{097D49BC-1ECE-44D8-8DD1-1A3F94B1101F}" destId="{F3C22AC3-5B94-4F15-BBCB-E01716C983BB}" srcOrd="1" destOrd="0" parTransId="{E40E4E51-FA00-4C9B-9548-AB1DE4A0C5B5}" sibTransId="{C52A89EB-7B6A-4311-A779-F9E7010D9100}"/>
    <dgm:cxn modelId="{2380C1AF-51A5-4FAC-A882-67B55FB6D0E6}" type="presOf" srcId="{B0F933ED-E38F-4C6D-92B2-DFB5832671F5}" destId="{5DA31D75-07A7-4015-B445-83858549BEC2}" srcOrd="0" destOrd="3" presId="urn:microsoft.com/office/officeart/2005/8/layout/matrix2"/>
    <dgm:cxn modelId="{F996B3B6-021B-4A29-9733-B29B830B16A4}" type="presOf" srcId="{799EC5E2-EA3B-439A-B2B0-D766443784FD}" destId="{D14A1138-57ED-4D4E-ADCA-F19789DA62C9}" srcOrd="0" destOrd="2" presId="urn:microsoft.com/office/officeart/2005/8/layout/matrix2"/>
    <dgm:cxn modelId="{DDCC2BBC-9768-4973-A796-55ED6DE3D8C8}" type="presOf" srcId="{F1396419-E690-42EE-AFA2-D4D3C68D2BFF}" destId="{3B4692F3-FF3B-4F24-83C0-C2CC21A138D6}" srcOrd="0" destOrd="2" presId="urn:microsoft.com/office/officeart/2005/8/layout/matrix2"/>
    <dgm:cxn modelId="{25F884D0-AB91-49C0-BC7F-508199FD5110}" srcId="{1D8D0366-DCB1-44DB-95D2-FEAE1DB14D31}" destId="{58AC127B-B3AE-493C-A848-4A49D72A8BA8}" srcOrd="0" destOrd="0" parTransId="{D20C2520-20ED-43CF-9EA5-77FC77B08DD5}" sibTransId="{98B54959-EE16-4AFE-BE70-3687FA7A016D}"/>
    <dgm:cxn modelId="{6C83CFDB-EC87-4F0C-BC76-8DD7717542DF}" srcId="{F7232F50-5195-4A7B-AC7F-86979B67A76D}" destId="{D5B7CE0C-EB70-4CDB-8A93-148C637D1BF1}" srcOrd="3" destOrd="0" parTransId="{F8ACCF74-6464-4AE1-8758-6DB8DC441E79}" sibTransId="{700A18AF-F52B-4D13-8A0A-268D19067812}"/>
    <dgm:cxn modelId="{68FC42F6-DDA1-4178-A95C-D050228193B0}" type="presOf" srcId="{D5B7CE0C-EB70-4CDB-8A93-148C637D1BF1}" destId="{5DA31D75-07A7-4015-B445-83858549BEC2}" srcOrd="0" destOrd="0" presId="urn:microsoft.com/office/officeart/2005/8/layout/matrix2"/>
    <dgm:cxn modelId="{3BA3035A-F695-4E94-BA82-6E4CFB220661}" type="presParOf" srcId="{9F91EAD9-697A-4A04-AFDF-8F7F73402CBA}" destId="{48F0F223-EC1F-4FC7-943A-CAC5F09DFF2C}" srcOrd="0" destOrd="0" presId="urn:microsoft.com/office/officeart/2005/8/layout/matrix2"/>
    <dgm:cxn modelId="{F7B6F59D-D02D-461D-A4A7-102DDDF3CA35}" type="presParOf" srcId="{9F91EAD9-697A-4A04-AFDF-8F7F73402CBA}" destId="{D14A1138-57ED-4D4E-ADCA-F19789DA62C9}" srcOrd="1" destOrd="0" presId="urn:microsoft.com/office/officeart/2005/8/layout/matrix2"/>
    <dgm:cxn modelId="{7373DB30-0AEB-4368-B1DA-69B92E26FC82}" type="presParOf" srcId="{9F91EAD9-697A-4A04-AFDF-8F7F73402CBA}" destId="{3B4692F3-FF3B-4F24-83C0-C2CC21A138D6}" srcOrd="2" destOrd="0" presId="urn:microsoft.com/office/officeart/2005/8/layout/matrix2"/>
    <dgm:cxn modelId="{FDDD501E-F3E7-417C-8240-402F75A0AF84}" type="presParOf" srcId="{9F91EAD9-697A-4A04-AFDF-8F7F73402CBA}" destId="{CC7371CD-E795-45D9-BB63-B81D3A883104}" srcOrd="3" destOrd="0" presId="urn:microsoft.com/office/officeart/2005/8/layout/matrix2"/>
    <dgm:cxn modelId="{F05699B1-D25B-4F5D-8F22-B32E48502136}" type="presParOf" srcId="{9F91EAD9-697A-4A04-AFDF-8F7F73402CBA}" destId="{5DA31D75-07A7-4015-B445-83858549BEC2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F0F223-EC1F-4FC7-943A-CAC5F09DFF2C}">
      <dsp:nvSpPr>
        <dsp:cNvPr id="0" name=""/>
        <dsp:cNvSpPr/>
      </dsp:nvSpPr>
      <dsp:spPr>
        <a:xfrm>
          <a:off x="1935949" y="0"/>
          <a:ext cx="5102942" cy="5102942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4A1138-57ED-4D4E-ADCA-F19789DA62C9}">
      <dsp:nvSpPr>
        <dsp:cNvPr id="0" name=""/>
        <dsp:cNvSpPr/>
      </dsp:nvSpPr>
      <dsp:spPr>
        <a:xfrm>
          <a:off x="745759" y="366289"/>
          <a:ext cx="3251594" cy="20411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Driving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Tight operational linkage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Strategic investment objective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Implemented to spearhead technology advancement in identified areas by organization</a:t>
          </a:r>
        </a:p>
      </dsp:txBody>
      <dsp:txXfrm>
        <a:off x="845401" y="465931"/>
        <a:ext cx="3052310" cy="1841892"/>
      </dsp:txXfrm>
    </dsp:sp>
    <dsp:sp modelId="{3B4692F3-FF3B-4F24-83C0-C2CC21A138D6}">
      <dsp:nvSpPr>
        <dsp:cNvPr id="0" name=""/>
        <dsp:cNvSpPr/>
      </dsp:nvSpPr>
      <dsp:spPr>
        <a:xfrm>
          <a:off x="4970128" y="383577"/>
          <a:ext cx="3093383" cy="20411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Emergent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Tight operational linkage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Financial strategic objective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Parent organization senses an opportunity but difficult to explore </a:t>
          </a:r>
        </a:p>
      </dsp:txBody>
      <dsp:txXfrm>
        <a:off x="5069770" y="483219"/>
        <a:ext cx="2894099" cy="1841892"/>
      </dsp:txXfrm>
    </dsp:sp>
    <dsp:sp modelId="{CC7371CD-E795-45D9-BB63-B81D3A883104}">
      <dsp:nvSpPr>
        <dsp:cNvPr id="0" name=""/>
        <dsp:cNvSpPr/>
      </dsp:nvSpPr>
      <dsp:spPr>
        <a:xfrm>
          <a:off x="861851" y="2781960"/>
          <a:ext cx="3192339" cy="20411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Enabling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Loose operational linkage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Strategic investment objective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Stimulate ecosystem in which the organization operates</a:t>
          </a:r>
        </a:p>
      </dsp:txBody>
      <dsp:txXfrm>
        <a:off x="961493" y="2881602"/>
        <a:ext cx="2993055" cy="1841892"/>
      </dsp:txXfrm>
    </dsp:sp>
    <dsp:sp modelId="{5DA31D75-07A7-4015-B445-83858549BEC2}">
      <dsp:nvSpPr>
        <dsp:cNvPr id="0" name=""/>
        <dsp:cNvSpPr/>
      </dsp:nvSpPr>
      <dsp:spPr>
        <a:xfrm>
          <a:off x="5144260" y="2764671"/>
          <a:ext cx="3021819" cy="20411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Passive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Loose operational linkage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Financial strategic objective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Adopted to reap financial returns from equity market  </a:t>
          </a:r>
        </a:p>
      </dsp:txBody>
      <dsp:txXfrm>
        <a:off x="5243902" y="2864313"/>
        <a:ext cx="2822535" cy="18418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14T18:37:23.196"/>
    </inkml:context>
    <inkml:brush xml:id="br0">
      <inkml:brushProperty name="width" value="0.2" units="cm"/>
      <inkml:brushProperty name="height" value="1.2" units="cm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14T18:50:26.400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14T18:51:29.972"/>
    </inkml:context>
    <inkml:brush xml:id="br0">
      <inkml:brushProperty name="width" value="0.5" units="cm"/>
      <inkml:brushProperty name="height" value="1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1236,'0'0,"23"-21,22-13,2 1,1 3,73-35,-22 13,419-219,226-131,-650 344,144-84,-177 109,126-47,-185 79,6-2,0 1,0-1,1 1,-1 1,14-2,-20 3,-1 0,1 0,-1 0,1 1,-1-1,1 0,-1 1,1-1,-1 1,0-1,1 1,-1 0,0 0,1-1,-1 1,0 0,0 0,0 0,0 0,0 0,0 1,0-1,0 0,0 0,0 1,-1-1,1 1,0-1,-1 0,1 1,-1-1,0 1,0-1,1 1,-1-1,0 1,-1 2,1 11,0-1,-2 0,0 0,0 0,-2 0,1 0,-2-1,-6 14,-56 104,61-121,-368 555,-51-34,314-401,18-25,-152 226,232-309,0 0,2 1,0 0,2 1,0 0,2 0,-8 49,14-71,1 0,0 1,0-1,0 1,1-1,-1 0,0 1,1-1,-1 0,1 0,0 1,0-1,0 0,0 0,0 0,1 0,-1 0,1 0,-1 0,1-1,1 3,1-2,0 1,0-1,0 0,0 0,0 0,0-1,1 1,-1-1,1 0,5 0,10 1,-1-2,0 0,0-1,23-4,23-8,-1-2,-1-4,107-45,171-105,660-429,-663 387,624-338,-831 480,-14 7,163-61,-265 117,-5 2,1 0,0 1,-1 0,1 0,1 1,15-1,-27 3,1 0,-1 0,1 1,0-1,-1 0,1 0,-1 0,1 0,-1 0,1 1,0-1,-1 0,1 1,-1-1,1 0,-1 1,1-1,-1 0,0 1,1-1,-1 1,1-1,-1 1,0-1,1 1,-1-1,0 1,0-1,1 1,-1 0,0-1,0 1,0-1,0 1,0 0,0-1,0 1,0-1,0 1,0 0,0 0,-8 28,7-27,-26 59,-3-2,-57 87,49-85,-287 435,-151 262,467-743,-24 51,31-61,1-1,-1 1,1 0,0-1,0 1,0 0,0 0,1 0,0 0,0 0,2 8,-2-12,1 0,-1 1,1-1,0 0,-1 0,1 1,0-1,0 0,0 0,0 0,0 0,0 0,0 0,0 0,1 0,-1-1,0 1,0 0,1-1,-1 1,0-1,1 1,-1-1,1 0,-1 0,1 1,-1-1,1 0,-1 0,2-1,49-6,-8-6,0-1,0-2,40-23,128-76,-175 94,646-385,341-187,0 129,-850 408,-148 50,0 1,0 1,1 1,47 2,-72 1,0 0,1 0,-1 0,0 0,1 1,-1-1,0 1,0 0,1 0,-1 0,0 0,0 0,0 0,0 1,3 2,-4-3,0 1,0-1,0 0,0 1,0-1,-1 1,1-1,-1 1,1 0,-1-1,0 1,1 0,-1-1,0 1,0 0,0-1,-1 4,-1 5,-1 1,-1 0,0-1,0 1,-10 14,8-13,-64 117,-104 142,-109 108,-94 140,367-504,-62 105,64-105,1 1,1 0,0 0,0 1,-4 29,9-43,1-1,-1 1,1-1,-1 1,1-1,0 1,0-1,0 1,1-1,-1 1,0-1,1 0,0 1,-1-1,1 1,0-1,0 0,1 0,-1 0,0 1,1-1,-1 0,1-1,0 1,-1 0,1 0,0-1,0 1,0-1,0 0,1 1,-1-1,0 0,1 0,-1 0,0-1,1 1,-1-1,1 1,-1-1,1 0,-1 0,1 0,-1 0,4-1,10 0,1-1,-1-1,0-1,0 0,28-12,34-17,143-87,67-71,-244 161,619-455,30-19,-478 361,303-148,-505 284,12-6,0 1,1 2,0 0,29-6,-54 16,1-1,0 0,-1 1,1 0,0-1,-1 1,1 0,0 0,-1 0,1 0,0 0,-1 0,1 1,0-1,0 0,-1 1,1 0,-1-1,1 1,-1 0,1 0,-1-1,1 1,-1 1,0-1,1 0,-1 0,0 0,0 1,0-1,0 0,0 1,0-1,0 1,-1-1,1 1,0-1,-1 1,1 2,0 5,0-1,-1 0,-1 1,1-1,-1 0,0 0,-4 14,-11 30,-1 0,-3 0,-33 59,-93 145,144-252,-277 435,-98 168,355-570,-33 68,50-95,1 0,0 0,1 1,0-1,1 1,0 0,0 20,1-29,1 0,0-1,1 1,-1 0,0-1,0 1,1 0,-1-1,1 1,-1-1,1 1,0-1,0 1,-1-1,1 1,0-1,0 0,1 0,-1 1,0-1,0 0,0 0,1 0,-1 0,1 0,-1-1,2 2,2-1,-1 0,1 0,0 0,-1-1,1 0,-1 0,1 0,0 0,6-2,40-9,0-3,-1-2,-1-1,89-48,-109 51,621-333,-16-39,145-84,35 69,-528 297,-243 91,1 2,0 3,1 1,76-2,-109 9,0 1,1-1,-1 2,0 0,0 1,20 6,-28-7,-1-1,1 1,0 0,-1 1,0-1,1 0,-1 1,0 0,0-1,0 1,-1 1,1-1,-1 0,1 1,-1-1,0 1,-1-1,1 1,-1 0,1 0,-1 0,0 0,0 6,1 5,-2 0,0 0,-1-1,0 1,-2 0,1-1,-6 17,-41 101,36-101,-224 466,-36-17,68-126,193-331,-76 146,79-149,2 0,0 0,1 1,0 0,2 0,-2 31,5-48,1 0,0 0,0 0,0 0,0 0,1 0,-1 0,1-1,0 1,0 0,0 0,1-1,-1 1,1-1,0 1,0-1,0 0,0 0,1 1,0-2,-1 1,1 0,0 0,0-1,0 0,1 0,-1 0,0 0,1 0,-1 0,1-1,0 0,0 0,-1 0,1 0,0-1,8 1,8-1,1 0,0-2,0-1,-1 0,40-12,37-17,-2-3,-1-5,107-62,254-176,701-544,-6 3,-1100 786,-4 2,1 1,1 2,1 3,70-26,-116 50,1 0,-1 0,0 0,0 0,0 0,1 1,-1 0,0 0,1 0,-1 0,0 0,1 1,-1-1,0 1,0 0,1 0,-1 0,4 2,-5-1,0 0,0-1,-1 1,1 0,0 1,-1-1,1 0,-1 0,1 1,-1-1,0 1,0-1,0 1,-1-1,1 1,-1 0,1 4,0 10,-2-1,0 1,-1-1,0 0,-1 1,-7 17,-17 50,-3 0,-4-3,-56 96,-155 227,199-332,-617 882,636-921,3-3,0 2,-28 50,51-80,0-1,0 1,0 0,0-1,0 1,1 0,-1-1,1 1,-1 0,1 0,0 0,-1-1,1 1,0 0,0 0,1 0,-1 0,1 2,-1-3,1 0,0 0,-1-1,1 1,0 0,0-1,0 1,-1 0,1-1,0 1,0-1,0 1,0-1,0 0,0 1,0-1,0 0,0 0,0 0,0 0,0 0,0 0,2 0,8-1,1 0,-1-2,0 1,21-8,39-17,-1-4,75-44,134-95,-221 133,641-419,209-131,-278 237,-488 284,1 7,243-66,-343 114,58-7,-88 16,1 1,-1 1,0 0,0 1,0 0,0 1,0 1,23 7,-32-9,0 1,0 0,0 0,0 0,-1 1,1-1,-1 1,0 0,0 0,0 0,0 0,0 1,-1-1,0 1,1 0,-1-1,0 1,-1 0,1 0,-1 0,0 1,0-1,0 0,0 8,0 3,-1 1,-1 0,-1 0,0-1,-7 27,-9 20,-2-2,-4 0,-1-2,-59 97,-160 205,54-109,-163 240,337-468,11-17,1 1,-1 0,1-1,0 2,0-1,1 0,0 1,0-1,1 1,-2 13,4-21,0 1,0-1,0 1,0 0,0-1,0 1,0-1,1 1,-1-1,0 1,0-1,1 1,-1-1,0 1,1-1,-1 1,0-1,1 0,-1 1,1-1,-1 0,1 1,-1-1,1 0,-1 0,1 1,-1-1,1 0,-1 0,1 0,-1 0,1 1,0-1,-1 0,1 0,-1 0,2-1,25-3,-27 4,41-13,-1-1,-1-3,0-1,-2-1,44-31,-53 33,564-377,-18-34,318-219,-877 637,362-233,15 31,-345 191,66-21,-101 38,1 1,0 0,0 1,1 0,-1 1,0 0,0 1,1 1,-1 0,20 4,-28-3,-1-1,1 1,0 0,-1 1,1-1,-1 1,0 0,0 0,0 0,0 0,-1 1,1 0,-1 0,0 0,0 0,0 0,-1 0,1 1,-1-1,0 1,0 0,-1 0,1 0,-1-1,1 11,-1 4,0 0,-1 0,0 0,-2 0,-7 34,-7 14,-3-1,-3-1,-3-1,-2-1,-37 61,-199 287,50-115,-165 253,365-528,2-4,0 0,2 0,0 1,1 0,-7 25,14-42,1 0,-1 0,1 0,0 0,-1 0,1 0,0 0,-1 0,1 0,0 0,0 0,0 0,0 0,0 0,0 0,0 0,0 0,1 0,-1 0,0 1,1-1,-1 0,0 0,1-1,-1 1,1 0,0 0,-1 0,1 0,0 0,-1-1,1 1,0 0,0 0,0-1,0 1,0-1,0 1,0-1,0 1,0-1,0 0,0 1,0-1,0 0,0 0,0 0,0 0,0 0,0 0,0 0,2 0,7-2,-1 0,0 0,0-1,0 0,10-6,42-20,-2-4,65-46,113-97,-159 116,884-729,-10 6,-949 781,220-157,-193 141,0 0,2 2,0 2,1 1,56-15,-84 26,1 1,0 0,-1 0,1 1,0 0,-1 0,1 0,0 1,0 0,-1 0,1 0,-1 0,1 1,6 3,-8-2,0-1,0 1,-1 0,1 0,-1 1,0-1,1 1,-2-1,1 1,0 0,-1 0,0 0,0 1,0-1,0 1,-1-1,2 8,1 8,-1 0,-1 1,-1-1,-1 1,0-1,-2 1,-6 31,-43 147,42-170,-121 371,-44 160,140-426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14T18:51:32.652"/>
    </inkml:context>
    <inkml:brush xml:id="br0">
      <inkml:brushProperty name="width" value="0.5" units="cm"/>
      <inkml:brushProperty name="height" value="1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14T18:52:01.623"/>
    </inkml:context>
    <inkml:brush xml:id="br0">
      <inkml:brushProperty name="width" value="0.5" units="cm"/>
      <inkml:brushProperty name="height" value="1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119 6588,'0'0,"-8"-17,-1 1,1 0,1-1,1 0,0-1,2 1,-6-35,-3-115,11 119,-11-627,11 312,-11-293,-4-733,96 6,27 733,-74 515,5 3,97-225,-117 322,29-48,-39 72,0 1,1 0,0 0,0 1,1 0,1 1,-1 0,17-11,-23 18,-1 0,0-1,1 1,-1 0,0 1,1-1,-1 0,1 1,0-1,-1 1,1 0,-1 0,1 0,0 0,-1 1,1-1,-1 0,1 1,-1 0,1 0,-1 0,1 0,-1 0,0 0,0 1,1-1,-1 1,0-1,0 1,-1 0,1 0,2 2,5 7,0 1,-1 1,0-1,8 22,-15-33,25 57,-3 2,-2 0,19 100,18 195,-57-346,58 757,-53 7,-6-367,1-219,-3 852,-56-5,37-836,-23 257,37 1,23-290,-13-144,2 0,0-1,2 0,0 0,15 29,-21-48,-1 0,1-1,0 1,0 0,0-1,0 1,0-1,0 0,0 1,1-1,-1 0,1 0,-1 0,0 0,1 0,0 0,-1 0,1 0,0 0,-1-1,4 1,-3-1,-1 0,1 0,0-1,-1 1,1-1,0 1,0-1,-1 0,1 0,-1 0,1 1,-1-2,1 1,-1 0,0 0,1 0,1-3,6-8,0-1,-1 0,-1 0,7-17,-12 26,27-65,-3 0,-3-2,18-97,16-228,-39 147,-26-433,-111-243,-51 69,9 53,-28-558,187 1330,-3-20,4-78,-109 2244,127-827,53-1,-38-759,16-43,-49-456,0-24,1 1,-1-1,1 1,0-1,1 0,1 11,9-26,14-32,-2-2,-1 0,-3-2,19-66,-16 48,232-768,-150 475,177-643,-67-15,-100 102,28-168,-107 912,85-242,-102 350,-15 65,-1 1,0 0,0 0,0 0,0 1,-1-1,1 7,12 136,-7 190,-8-254,-14 753,-1 58,131 1369,5-1427,-77-557,68 347,-101-528,15-142,36-145,61-320,-106 431,329-1978,-187-23,-150 969,-8 820,65 2392,170-11,-24-1092,66-17,-253-912,-11-35,13 61,-15-148,26-167,403-2243,-147 824,-232 1157,-1-695,-63 1062,4 182,-13 108,1-54,10-99,-72 1216,60 10,91-144,60-6,-115-943,75 713,-94-729,10-219,132-1425,-40-10,-37-1030,-59 1771,-10 772,1 0,-1 0,0 0,0 0,0 0,0 0,0 0,0 0,0 0,0 0,0 0,0 0,0 0,0 0,0 0,1 0,-1 0,0 0,0 0,0 0,0 0,0 0,0 0,0 0,0 0,0 0,4 18,4 34,8 610,-15-349,76 1326,153-11,-103-1039,45 229,-138-647,0-10,19 234,-48-365,7-65,-10 26,124-544,-34-12,-80 489,340-2709,-300 2334,-15 139,66-851,-103 1151,-1-160,-18 230,-32 197,-27 375,48 266,77 209,55-2,10 116,-96-948,58 495,-70-741,-1-9,0 0,1-1,6 19,-10-34,0 0,1 1,-1-1,0 0,0 0,0 0,0 0,0 0,0 1,0-1,0 0,0 0,0 0,1 0,-1 0,0 0,0 0,0 0,0 1,0-1,0 0,1 0,-1 0,0 0,0 0,0 0,0 0,1 0,-1 0,0 0,0 0,0 0,0 0,0 0,1 0,-1 0,0 0,0 0,0 0,0 0,0-1,1 1,-1 0,0 0,0 0,0 0,0 0,0 0,0 0,1 0,-1 0,0-1,0 1,0 0,0 0,0 0,0 0,0 0,0-1,9-15,7-25,102-514,-101 457,147-998,-33-8,47-344,-135 1156,47-383,-72 468,-11-263,-9 437,1 48,0 59,9 1009,0-269,-4-202,-17 1545,7-1981,-7 299,38 0,-21-460,2-17,7-30,17-77,26-169,-9-121,-41 340,116-1639,-46 521,221-1301,-259 2275,-2 23,21-307,-57 442,-2 43,0 10,-7 79,-32 976,54 4,21-95,2 849,-52-1391,-2 300,23-523,50 322,-7-275,4-7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14T18:52:21.985"/>
    </inkml:context>
    <inkml:brush xml:id="br0">
      <inkml:brushProperty name="width" value="0.5" units="cm"/>
      <inkml:brushProperty name="height" value="1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105 6267,'0'0,"1"-26,11-203,-20-295,-3 230,26-1078,3 498,-55-796,-30 516,66 1089,-1 7,-6 112,-8 855,20-647,35 1601,132-9,59-541,-161-992,-62-339,114-599,-33-10,-87 619,220-1852,-109 883,-18 310,-61 493,100-298,-125 449,-4 8,1 1,1 0,0 0,1 1,13-21,-20 34,0 0,0 0,0 0,1-1,-1 1,0 0,0 0,0 0,0 0,1 0,-1 0,0-1,0 1,0 0,1 0,-1 0,0 0,0 0,0 0,1 0,-1 0,0 0,0 0,0 0,1 0,-1 0,0 0,0 0,0 0,1 0,-1 0,0 0,0 0,0 0,1 1,-1-1,0 0,0 0,0 0,0 0,1 0,-1 0,0 1,0-1,0 0,0 0,0 1,8 14,2 24,-10-39,25 152,-8 1,-2 157,-13-260,21 933,12 303,77-4,44-235,-158-1119,3 24,-1 16,0-1322,60-4,198-795,-224 1849,-31 291,1 20,4 28,128 999,-102-734,203 1438,87-14,52-252,-367-1452,2-46,42-192,150-953,-126 686,-69 433,245-1541,-58-8,-175 1385,-10-263,-10 477,0 6,0 21,1 43,405 4141,-144-2421,-243-1634,-14-160,1-21,148-1057,-104 690,195-1374,139-1143,-355 2594,-26 301,1 21,4 32,6 147,-13 235,-3-288,-7 409,-1 1271,143-5,-81-1488,-38-254,3-1,47 115,-64-176,1 0,0 0,0 0,0-1,0 1,0 0,0 0,1-1,-1 1,1-1,-1 0,2 2,-2-3,-1 1,1-1,0 0,-1 0,1 0,-1 0,1 0,-1 0,1 0,-1 0,1 0,-1 0,1 0,-1 0,1 0,-1 0,1 0,-1 0,1-1,-1 1,1 0,-1 0,1-1,-1 1,1 0,-1-1,1 1,0-1,3-5,0 0,0-1,0 1,-1-1,4-11,-1 7,140-404,-30-24,202-1030,26-100,41 206,-334 1191,-39 133,93-281,-104 318,-1 0,1 1,-1-1,1 0,0 1,0-1,0 1,0-1,0 1,0-1,0 1,0 0,2-2,-2 3,0 1,0 0,0 0,0 0,-1 0,1 0,0-1,-1 1,1 0,-1 1,1-1,-1 0,1 0,-1 0,0 0,0 0,1 0,-1 0,0 1,0-1,0 0,0 2,40 450,-34-335,33 608,77 1105,122-11,57-497,-294-1319,7 17,-4-23,3-15,6-30,9-72,-20 104,83-694,-34-11,-46 646,75-2220,-9 409,-70 1859,0-22,-1 26,1 1,5-31,-6 52,0 1,0-1,0 0,0 1,1-1,-1 0,0 1,0-1,0 0,1 1,-1-1,0 0,1 0,-1 1,0-1,0 0,1 0,-1 0,0 0,1 1,-1-1,0 0,1 0,-1 0,1 0,-1 0,0 0,1 0,-1 0,0 0,1 0,-1 0,1 0,-1 0,0 0,1 0,-1-1,0 1,1 0,-1 0,0 0,1 0,-1-1,0 1,0 0,1 0,-1-1,0 1,0 0,1-1,-1 1,0 0,0 0,0-1,0 1,1-1,-1 1,0 0,0-1,0 1,0 0,0-1,0 1,0-1,18 35,7 40,-4 1,22 134,-34-161,105 727,-30 8,-25-217,301 2139,-345-2608,-7-30,3-1,3 0,40 114,-48-175,0-16,5-28,-9 31,219-1024,-43-14,88-903,-88 577,-49 673,-128 696,13-39,-4 33,-9 9,-1 1,1-1,0 0,0 1,-1 0,1-1,0 1,-1-1,1 1,-1 0,1 0,-1-1,1 1,-1 0,1 0,-1-1,0 1,1 0,-1 0,0 1,8 24,-2-1,0 1,2 36,-6-47,33 486,-29 15,-6-508,-32 1668,1-202,67-2,-27-1366,-3-35,-3 93,15-299,-5 48,88-1028,-57-9,-19 414,168-1584,-135 1966,-13 85,-39 220,0 47,2 158,-8-173,-10 1058,-3-156,40 272,78-4,32-483,-54-380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9C965-8077-45D7-B0AB-C424D17EC9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608D0-8B91-416B-86BB-A916D2C9A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0C22A-3418-49D3-85C7-F2B1718BF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85727-A0BC-4586-B3C7-0B5490335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6FF57-A0D0-431F-BBD1-7D112EAF8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60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BF75F-87F6-4C6D-B2A9-2713B6FEA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005DA-2542-4C43-A122-91AE67D4D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44D176-4558-4C9F-A15C-4218D8A5C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C8974-12B9-4C95-A9DE-4327D8C1E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7779D-492E-452A-98E8-4D02217CD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5330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39A81-66B4-4BE4-8F2E-699A99FB8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9A0816-978D-48B1-A8E6-C344D2E74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6BB5B-7C82-43BC-9EA1-8D7DA0E01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3E7AE-05A3-4D9E-8DC1-095C56D42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CA215-6779-4303-9462-6BD2B310C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89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295BF-4354-40CA-9668-287F4D051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15499-43EF-413F-B606-067B41D9F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71C0E5-6AD6-4B12-868B-25F0C5792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5E914E-9706-4386-8D65-8001843CF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828B93-F4DF-47AA-9517-3ADA79AFC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BD2D2-A586-4033-A151-9D4F24203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3322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30CCF-BF53-4CE1-8E0F-73307BC2B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25688E-ECF2-4D2F-A1E9-B789245A5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504DD5-F4CF-406F-B723-CA992812B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24167C-738E-4F7B-9674-4BBDED29DF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D2D9A7-AE7B-4C6E-8530-27482B6885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0D7EA1-3966-47FC-AC25-0DE45F65A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72EE4A-5CD8-4851-9981-0D6B0970A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44B248-5B85-4C51-8AA3-B0573CC28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3021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89DE4-F370-4CC2-9F17-0C6A59F33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65A850-CDA3-401A-AEF9-815FD1CEB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F518E-9E21-4CB8-A88C-E6EFDB4AE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B6DBFC-531F-4F55-8532-1F5B6670B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6759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3D13AE-AD73-415E-A3BC-36940F1FF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5CC1F1-C2F8-43C6-8205-5D8446D2E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EC84D8-DB81-410E-AC33-2C23450B7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8690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AB0CB-84C9-4F3A-948F-78B0777B6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058B3-3CB3-4C07-8777-D19A885E4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A2141-80F5-4C2E-ADB3-98F0672A7F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F7978-38D4-427C-B42B-149A2D041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184243-98CB-40B9-82C5-8C5444766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2CC10C-ABE5-4938-8FFF-CD389144E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4068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DB8BE-A69F-40F3-A0CC-451F32E33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F8D238-4DE4-4ACC-A63C-A49930A4D0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CBB99-D6AE-4C6B-A41E-A6E31D2737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9CE09-9825-43A4-83EA-4A3CACC26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8E69CC-D79A-4CBB-9EDD-3745BAC76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E15A4A-2520-431B-A005-2270BB69D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4453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F0043-B2F6-48CF-8548-85DE0E4B3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F5BF0C-3ACE-4359-BCD1-5E047D737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0FC1C-50DD-4337-81A9-06443ADD8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EEA82-B8D0-4773-A937-114FE3E9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6AB91-C245-4119-A04A-4AFDAE78A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7402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0DEE96-E063-403A-A297-E5114E959E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168A36-C83F-41A9-BF6D-2E27398E03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464B5-17DC-4AA5-A261-F2AE97ED6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27871-1038-47C9-9772-3EF88C0D4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B0CDC-5395-4793-A28B-0FD8F00D3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9148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BA4D48-5CB1-4342-A380-EEE12FCF3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45D3F2-BD6D-4329-9AC1-70CDE5A27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3F673-068D-4902-B7BB-234186218F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C8662-39E2-46AB-8F2F-8CBA1ECE7171}" type="datetimeFigureOut">
              <a:rPr lang="en-IN" smtClean="0"/>
              <a:t>06-01-2024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33230-8245-4557-8B24-915FAB4C7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FA9D7-A5DD-43DC-8094-0736080526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CC6A1-C098-4A0E-B719-49C2D1F987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1949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NUL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BEBC8-8040-423C-B68E-BA600F121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082" y="1335314"/>
            <a:ext cx="10515600" cy="4187371"/>
          </a:xfrm>
        </p:spPr>
        <p:txBody>
          <a:bodyPr>
            <a:normAutofit fontScale="90000"/>
          </a:bodyPr>
          <a:lstStyle/>
          <a:p>
            <a:pPr algn="ctr"/>
            <a:br>
              <a:rPr lang="en-IN" dirty="0"/>
            </a:br>
            <a:br>
              <a:rPr lang="en-IN" dirty="0"/>
            </a:br>
            <a:br>
              <a:rPr lang="en-IN" dirty="0"/>
            </a:br>
            <a:br>
              <a:rPr lang="en-IN" dirty="0"/>
            </a:br>
            <a:r>
              <a:rPr lang="en-IN" dirty="0"/>
              <a:t>Building an innovation culture</a:t>
            </a:r>
            <a:br>
              <a:rPr lang="en-IN" dirty="0"/>
            </a:br>
            <a:r>
              <a:rPr lang="en-IN" dirty="0"/>
              <a:t>Session 2</a:t>
            </a:r>
            <a:br>
              <a:rPr lang="en-IN" dirty="0"/>
            </a:br>
            <a:br>
              <a:rPr lang="en-IN" dirty="0"/>
            </a:br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DB163-982A-4A38-B7B7-1E886E94A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0400" y="5704114"/>
            <a:ext cx="2394858" cy="1030515"/>
          </a:xfrm>
        </p:spPr>
        <p:txBody>
          <a:bodyPr>
            <a:normAutofit fontScale="85000" lnSpcReduction="20000"/>
          </a:bodyPr>
          <a:lstStyle/>
          <a:p>
            <a:r>
              <a:rPr lang="en-IN" dirty="0"/>
              <a:t>Deepika Gupta</a:t>
            </a:r>
          </a:p>
          <a:p>
            <a:r>
              <a:rPr lang="en-IN" dirty="0"/>
              <a:t>Asst Professor – CSP</a:t>
            </a:r>
          </a:p>
          <a:p>
            <a:r>
              <a:rPr lang="en-IN" dirty="0"/>
              <a:t>IIM Visakhapatnam</a:t>
            </a:r>
          </a:p>
        </p:txBody>
      </p:sp>
    </p:spTree>
    <p:extLst>
      <p:ext uri="{BB962C8B-B14F-4D97-AF65-F5344CB8AC3E}">
        <p14:creationId xmlns:p14="http://schemas.microsoft.com/office/powerpoint/2010/main" val="2113265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r>
              <a:rPr lang="en-IN" dirty="0"/>
              <a:t>Case 2 : You are the idea generator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7462"/>
            <a:ext cx="10515600" cy="4975413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IN" dirty="0"/>
              <a:t>You are the student of this program</a:t>
            </a:r>
          </a:p>
          <a:p>
            <a:pPr lvl="1"/>
            <a:r>
              <a:rPr lang="en-US" dirty="0"/>
              <a:t>Great </a:t>
            </a:r>
            <a:r>
              <a:rPr lang="en-IN" dirty="0"/>
              <a:t>idea for new venture</a:t>
            </a:r>
          </a:p>
          <a:p>
            <a:pPr lvl="1"/>
            <a:r>
              <a:rPr lang="en-US" dirty="0"/>
              <a:t>Use Reliance Mart as warehouse</a:t>
            </a:r>
          </a:p>
          <a:p>
            <a:pPr lvl="1"/>
            <a:r>
              <a:rPr lang="en-US" dirty="0"/>
              <a:t>Use Amazon.com as storefront</a:t>
            </a:r>
          </a:p>
          <a:p>
            <a:pPr lvl="1"/>
            <a:r>
              <a:rPr lang="en-US" dirty="0"/>
              <a:t>Use Blue Dart as shipping/courier services</a:t>
            </a:r>
          </a:p>
          <a:p>
            <a:pPr lvl="1"/>
            <a:r>
              <a:rPr lang="en-US" dirty="0"/>
              <a:t>Does viable business opportunity really exist?</a:t>
            </a:r>
          </a:p>
          <a:p>
            <a:pPr lvl="1"/>
            <a:r>
              <a:rPr lang="en-US" dirty="0"/>
              <a:t>Are there too many unknowns?</a:t>
            </a:r>
          </a:p>
          <a:p>
            <a:pPr lvl="1"/>
            <a:r>
              <a:rPr lang="en-US" dirty="0"/>
              <a:t>Insights into how people approach and evaluate ideas?</a:t>
            </a:r>
          </a:p>
          <a:p>
            <a:pPr lvl="1"/>
            <a:r>
              <a:rPr lang="en-US" dirty="0"/>
              <a:t>Do we accept or reject new ideas?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IN" sz="2400" dirty="0"/>
              <a:t>Questions ?</a:t>
            </a:r>
          </a:p>
          <a:p>
            <a:pPr marL="0" indent="0">
              <a:buNone/>
            </a:pPr>
            <a:r>
              <a:rPr lang="en-US" sz="2400" dirty="0"/>
              <a:t>	a) What would you do with your business idea – </a:t>
            </a:r>
            <a:r>
              <a:rPr lang="en-US" sz="2400" dirty="0" err="1"/>
              <a:t>eg</a:t>
            </a:r>
            <a:r>
              <a:rPr lang="en-US" sz="2400" dirty="0"/>
              <a:t>: online gift basket, medication service or anything else? </a:t>
            </a:r>
          </a:p>
          <a:p>
            <a:pPr marL="0" indent="0">
              <a:buNone/>
            </a:pPr>
            <a:r>
              <a:rPr lang="en-US" sz="2400" dirty="0"/>
              <a:t>	b) What are the problems with the proposed idea?</a:t>
            </a:r>
          </a:p>
          <a:p>
            <a:pPr marL="0" indent="0">
              <a:buNone/>
            </a:pPr>
            <a:r>
              <a:rPr lang="en-US" sz="2400" dirty="0"/>
              <a:t>	c) Does idea indicate importance of market research to be done?</a:t>
            </a:r>
          </a:p>
          <a:p>
            <a:pPr lvl="1"/>
            <a:endParaRPr lang="en-US" dirty="0"/>
          </a:p>
          <a:p>
            <a:pPr lvl="1"/>
            <a:endParaRPr lang="en-IN" dirty="0"/>
          </a:p>
          <a:p>
            <a:pPr marL="457200" lvl="1" indent="0">
              <a:buNone/>
            </a:pPr>
            <a:endParaRPr lang="en-IN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41142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Case 2… </a:t>
            </a:r>
            <a:r>
              <a:rPr lang="en-IN" dirty="0" err="1"/>
              <a:t>contd</a:t>
            </a:r>
            <a:r>
              <a:rPr lang="en-IN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/>
          </a:bodyPr>
          <a:lstStyle/>
          <a:p>
            <a:r>
              <a:rPr lang="en-US" dirty="0"/>
              <a:t>What would you do with your new business idea?</a:t>
            </a:r>
          </a:p>
          <a:p>
            <a:pPr lvl="1"/>
            <a:r>
              <a:rPr lang="en-US" dirty="0"/>
              <a:t>Concierge service – Target for whom?</a:t>
            </a:r>
          </a:p>
          <a:p>
            <a:pPr lvl="1"/>
            <a:r>
              <a:rPr lang="en-US" dirty="0"/>
              <a:t>Online gift basket – Is there a cost advantage? Shipping costs? Thin margins?</a:t>
            </a:r>
          </a:p>
          <a:p>
            <a:pPr lvl="1"/>
            <a:r>
              <a:rPr lang="en-US" dirty="0"/>
              <a:t>Medication delivery – Is it legal? Demand? Timing?</a:t>
            </a:r>
          </a:p>
          <a:p>
            <a:pPr lvl="1"/>
            <a:r>
              <a:rPr lang="en-US" dirty="0"/>
              <a:t>Do nothing? – Does this make sense? Any one can go to Wal-Mart website and order?</a:t>
            </a:r>
          </a:p>
          <a:p>
            <a:pPr lvl="1"/>
            <a:r>
              <a:rPr lang="en-US" dirty="0"/>
              <a:t>Problems with personal pick up/delivery services in large cities?</a:t>
            </a:r>
          </a:p>
          <a:p>
            <a:pPr lvl="1"/>
            <a:r>
              <a:rPr lang="en-US" dirty="0"/>
              <a:t>International dispatch? Acceptance of goods? How?</a:t>
            </a:r>
            <a:endParaRPr lang="en-IN" dirty="0"/>
          </a:p>
          <a:p>
            <a:pPr marL="457200" lvl="1" indent="0">
              <a:buNone/>
            </a:pPr>
            <a:endParaRPr lang="en-IN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85114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Case 2… </a:t>
            </a:r>
            <a:r>
              <a:rPr lang="en-IN" dirty="0" err="1"/>
              <a:t>contd</a:t>
            </a:r>
            <a:r>
              <a:rPr lang="en-IN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are the problems with the idea? Support your arguments.</a:t>
            </a:r>
          </a:p>
          <a:p>
            <a:pPr lvl="1"/>
            <a:r>
              <a:rPr lang="en-US" dirty="0"/>
              <a:t>No experience?</a:t>
            </a:r>
          </a:p>
          <a:p>
            <a:pPr lvl="1"/>
            <a:r>
              <a:rPr lang="en-US" dirty="0"/>
              <a:t>Market size undetermined</a:t>
            </a:r>
          </a:p>
          <a:p>
            <a:pPr lvl="1"/>
            <a:r>
              <a:rPr lang="en-US" dirty="0"/>
              <a:t>Lack of market research</a:t>
            </a:r>
          </a:p>
          <a:p>
            <a:pPr lvl="1"/>
            <a:r>
              <a:rPr lang="en-US" dirty="0"/>
              <a:t>No barriers to entry?</a:t>
            </a:r>
          </a:p>
          <a:p>
            <a:pPr lvl="1"/>
            <a:r>
              <a:rPr lang="en-US" dirty="0"/>
              <a:t>Segment mismatch?</a:t>
            </a:r>
          </a:p>
          <a:p>
            <a:pPr lvl="1"/>
            <a:r>
              <a:rPr lang="en-US" dirty="0"/>
              <a:t>Logistical issues – how many times visit Reliance Mart?</a:t>
            </a:r>
          </a:p>
          <a:p>
            <a:pPr lvl="1"/>
            <a:r>
              <a:rPr lang="en-US" dirty="0"/>
              <a:t>Unsure of potential ?</a:t>
            </a:r>
          </a:p>
          <a:p>
            <a:pPr lvl="1"/>
            <a:r>
              <a:rPr lang="en-US" dirty="0"/>
              <a:t>Not enough information available? Lack of data</a:t>
            </a:r>
          </a:p>
          <a:p>
            <a:pPr lvl="1"/>
            <a:r>
              <a:rPr lang="en-US" dirty="0"/>
              <a:t>Some ideas already done?</a:t>
            </a:r>
          </a:p>
          <a:p>
            <a:pPr lvl="1"/>
            <a:r>
              <a:rPr lang="en-US" dirty="0"/>
              <a:t>Any other idea?</a:t>
            </a:r>
          </a:p>
          <a:p>
            <a:pPr lvl="1"/>
            <a:endParaRPr lang="en-IN" dirty="0"/>
          </a:p>
          <a:p>
            <a:pPr marL="457200" lvl="1" indent="0">
              <a:buNone/>
            </a:pPr>
            <a:endParaRPr lang="en-IN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83871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Case 2</a:t>
            </a:r>
            <a:r>
              <a:rPr lang="en-IN"/>
              <a:t>… </a:t>
            </a:r>
            <a:r>
              <a:rPr lang="en-IN" dirty="0" err="1"/>
              <a:t>contd</a:t>
            </a:r>
            <a:r>
              <a:rPr lang="en-IN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do you think are the barriers that this idea might encounter?</a:t>
            </a:r>
          </a:p>
          <a:p>
            <a:r>
              <a:rPr lang="en-US" dirty="0"/>
              <a:t>Risk</a:t>
            </a:r>
          </a:p>
          <a:p>
            <a:r>
              <a:rPr lang="en-US" dirty="0"/>
              <a:t>Any other opportunity?</a:t>
            </a:r>
          </a:p>
          <a:p>
            <a:r>
              <a:rPr lang="en-US" dirty="0"/>
              <a:t>Will this idea work?</a:t>
            </a:r>
          </a:p>
          <a:p>
            <a:r>
              <a:rPr lang="en-US" dirty="0"/>
              <a:t>Can costs increase?</a:t>
            </a:r>
          </a:p>
          <a:p>
            <a:r>
              <a:rPr lang="en-US" dirty="0"/>
              <a:t>Lack of market research</a:t>
            </a:r>
          </a:p>
          <a:p>
            <a:endParaRPr lang="en-IN" dirty="0"/>
          </a:p>
          <a:p>
            <a:pPr marL="457200" lvl="1" indent="0">
              <a:buNone/>
            </a:pPr>
            <a:endParaRPr lang="en-IN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30274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Case 2… </a:t>
            </a:r>
            <a:r>
              <a:rPr lang="en-IN" dirty="0" err="1"/>
              <a:t>contd</a:t>
            </a:r>
            <a:r>
              <a:rPr lang="en-IN" dirty="0"/>
              <a:t>… learnings..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New formed ideas generally get rejected</a:t>
            </a:r>
          </a:p>
          <a:p>
            <a:pPr lvl="1"/>
            <a:r>
              <a:rPr lang="en-US" dirty="0"/>
              <a:t>Because people look at only half risk reward equation</a:t>
            </a:r>
          </a:p>
          <a:p>
            <a:pPr lvl="1"/>
            <a:r>
              <a:rPr lang="en-US" dirty="0"/>
              <a:t>Most people focus on perceived risk</a:t>
            </a:r>
          </a:p>
          <a:p>
            <a:pPr lvl="1"/>
            <a:r>
              <a:rPr lang="en-US" dirty="0"/>
              <a:t>But fail to evaluate the potential returns</a:t>
            </a:r>
          </a:p>
          <a:p>
            <a:pPr lvl="1"/>
            <a:r>
              <a:rPr lang="en-US" dirty="0"/>
              <a:t>Additional market research option – “Learn as you go”</a:t>
            </a:r>
          </a:p>
          <a:p>
            <a:pPr lvl="2"/>
            <a:r>
              <a:rPr lang="en-US" dirty="0"/>
              <a:t>Implement the idea and learn in the process</a:t>
            </a:r>
          </a:p>
          <a:p>
            <a:pPr lvl="2"/>
            <a:r>
              <a:rPr lang="en-US" dirty="0"/>
              <a:t>At times effective than formal market research</a:t>
            </a:r>
          </a:p>
          <a:p>
            <a:pPr lvl="2"/>
            <a:r>
              <a:rPr lang="en-US" dirty="0"/>
              <a:t>Problems of formal market research with new products introduction or new markets creation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IN" dirty="0"/>
          </a:p>
          <a:p>
            <a:pPr lvl="1"/>
            <a:endParaRPr lang="en-IN" dirty="0"/>
          </a:p>
          <a:p>
            <a:pPr lvl="1"/>
            <a:endParaRPr lang="en-IN" dirty="0"/>
          </a:p>
          <a:p>
            <a:pPr marL="457200" lvl="1" indent="0">
              <a:buNone/>
            </a:pPr>
            <a:endParaRPr lang="en-IN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7631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66C42-A08D-424E-A88F-0677AA6A1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screen ideas?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33C9B-178E-4BD3-A789-D9E666568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Critical part of new product development</a:t>
            </a:r>
          </a:p>
          <a:p>
            <a:r>
              <a:rPr lang="en-US" dirty="0"/>
              <a:t>Eliminate unsound ideas</a:t>
            </a:r>
          </a:p>
          <a:p>
            <a:r>
              <a:rPr lang="en-US" dirty="0"/>
              <a:t>Will the customer in the target market benefit from the product?</a:t>
            </a:r>
          </a:p>
          <a:p>
            <a:r>
              <a:rPr lang="en-US" dirty="0"/>
              <a:t> What is the size and growth forecast of the target market? </a:t>
            </a:r>
          </a:p>
          <a:p>
            <a:r>
              <a:rPr lang="en-US" dirty="0"/>
              <a:t>What is the current or expected competitive pressure for the product idea? </a:t>
            </a:r>
          </a:p>
          <a:p>
            <a:r>
              <a:rPr lang="en-US" dirty="0"/>
              <a:t>Is it technically feasible to manufacture the product? </a:t>
            </a:r>
          </a:p>
          <a:p>
            <a:r>
              <a:rPr lang="en-US" dirty="0"/>
              <a:t>Will the product be profitable when manufactured and delivered to the customer at the target price?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9305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E058C-913D-4B25-9CD4-E92F0CC11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8766"/>
          </a:xfrm>
        </p:spPr>
        <p:txBody>
          <a:bodyPr/>
          <a:lstStyle/>
          <a:p>
            <a:r>
              <a:rPr lang="en-IN" dirty="0"/>
              <a:t>Concept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5590A-491A-49BC-A781-A58CD2637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/>
          <a:lstStyle/>
          <a:p>
            <a:r>
              <a:rPr lang="en-US" dirty="0"/>
              <a:t>After idea screening stage, ideas turned into concepts for testing purposes</a:t>
            </a:r>
          </a:p>
          <a:p>
            <a:r>
              <a:rPr lang="en-US" dirty="0"/>
              <a:t>It is a detailed strategy</a:t>
            </a:r>
          </a:p>
          <a:p>
            <a:r>
              <a:rPr lang="en-US" dirty="0"/>
              <a:t>Blueprint version of idea</a:t>
            </a:r>
          </a:p>
          <a:p>
            <a:r>
              <a:rPr lang="en-US" dirty="0"/>
              <a:t>After the idea is developed in every aspect to make it presentable</a:t>
            </a:r>
          </a:p>
          <a:p>
            <a:r>
              <a:rPr lang="en-US" dirty="0"/>
              <a:t>Develop product innovation and technology strategy (PITS) for business – improve business portfolio</a:t>
            </a:r>
          </a:p>
          <a:p>
            <a:r>
              <a:rPr lang="en-US" dirty="0"/>
              <a:t>Importance of concept presentation through verbal or drawing sketches, computer simulation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3378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E058C-913D-4B25-9CD4-E92F0CC11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8766"/>
          </a:xfrm>
        </p:spPr>
        <p:txBody>
          <a:bodyPr/>
          <a:lstStyle/>
          <a:p>
            <a:r>
              <a:rPr lang="en-IN" dirty="0"/>
              <a:t>Concept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5590A-491A-49BC-A781-A58CD2637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9252"/>
            <a:ext cx="10515600" cy="4652963"/>
          </a:xfrm>
        </p:spPr>
        <p:txBody>
          <a:bodyPr/>
          <a:lstStyle/>
          <a:p>
            <a:r>
              <a:rPr lang="en-US" dirty="0"/>
              <a:t>It is the process of using surveys </a:t>
            </a:r>
          </a:p>
          <a:p>
            <a:r>
              <a:rPr lang="en-US" dirty="0"/>
              <a:t>Other qualitative methods</a:t>
            </a:r>
          </a:p>
          <a:p>
            <a:r>
              <a:rPr lang="en-US" dirty="0"/>
              <a:t>Evaluate consumer acceptance of new product idea</a:t>
            </a:r>
          </a:p>
          <a:p>
            <a:r>
              <a:rPr lang="en-US" dirty="0"/>
              <a:t>Different from pre-test markets </a:t>
            </a:r>
          </a:p>
          <a:p>
            <a:r>
              <a:rPr lang="en-US" dirty="0"/>
              <a:t>It is preparation before market profiling is carried out</a:t>
            </a:r>
          </a:p>
          <a:p>
            <a:pPr lvl="1"/>
            <a:r>
              <a:rPr lang="en-US" dirty="0"/>
              <a:t>Current buying patterns</a:t>
            </a:r>
          </a:p>
          <a:p>
            <a:pPr lvl="1"/>
            <a:r>
              <a:rPr lang="en-US" dirty="0"/>
              <a:t>Existing segments</a:t>
            </a:r>
          </a:p>
          <a:p>
            <a:pPr lvl="1"/>
            <a:r>
              <a:rPr lang="en-US" dirty="0"/>
              <a:t>Customers’ view of the available products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235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new product development works?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0373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Need advanced and well developed product development department</a:t>
            </a:r>
          </a:p>
          <a:p>
            <a:r>
              <a:rPr lang="en-US" dirty="0"/>
              <a:t>Skilled workforce</a:t>
            </a:r>
          </a:p>
          <a:p>
            <a:r>
              <a:rPr lang="en-US" dirty="0"/>
              <a:t>But what about new technology ?</a:t>
            </a:r>
          </a:p>
          <a:p>
            <a:pPr lvl="1"/>
            <a:r>
              <a:rPr lang="en-US" dirty="0"/>
              <a:t>Need to be incubated</a:t>
            </a:r>
          </a:p>
          <a:p>
            <a:pPr lvl="1"/>
            <a:r>
              <a:rPr lang="en-US" dirty="0"/>
              <a:t>Require faster deployment</a:t>
            </a:r>
          </a:p>
          <a:p>
            <a:r>
              <a:rPr lang="en-US" dirty="0"/>
              <a:t>2 ways to bring new technology</a:t>
            </a:r>
          </a:p>
          <a:p>
            <a:pPr lvl="1"/>
            <a:r>
              <a:rPr lang="en-US" dirty="0"/>
              <a:t>Technology acquisitions – gives short term gains but fast, success is uncertain</a:t>
            </a:r>
          </a:p>
          <a:p>
            <a:pPr lvl="1"/>
            <a:r>
              <a:rPr lang="en-US" dirty="0"/>
              <a:t>In-house technology development – takes time but sustaining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046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8DC3A-D247-5303-8D6F-E4FC84716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to work on technology strategies?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28225-704E-C79B-F3C9-D0F29CCEF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Technology development is a risky and challenging proposition</a:t>
            </a:r>
          </a:p>
          <a:p>
            <a:r>
              <a:rPr lang="en-IN" dirty="0"/>
              <a:t>Need to choose dependence on internal capabilities and external competence </a:t>
            </a:r>
          </a:p>
          <a:p>
            <a:r>
              <a:rPr lang="en-IN" dirty="0"/>
              <a:t>Need to assemble various building blocks of</a:t>
            </a:r>
          </a:p>
          <a:p>
            <a:pPr lvl="1"/>
            <a:r>
              <a:rPr lang="en-IN" dirty="0"/>
              <a:t>Organizational development</a:t>
            </a:r>
          </a:p>
          <a:p>
            <a:pPr lvl="1"/>
            <a:r>
              <a:rPr lang="en-IN" dirty="0"/>
              <a:t>Technology strategy</a:t>
            </a:r>
          </a:p>
          <a:p>
            <a:pPr lvl="1"/>
            <a:r>
              <a:rPr lang="en-IN" dirty="0"/>
              <a:t>Customer insights</a:t>
            </a:r>
          </a:p>
          <a:p>
            <a:r>
              <a:rPr lang="en-IN" dirty="0"/>
              <a:t>Done through internal pursuits (organic) or acquisitions (inorganic) through collaboration, takeovers or joint ventures</a:t>
            </a:r>
          </a:p>
          <a:p>
            <a:r>
              <a:rPr lang="en-IN" dirty="0"/>
              <a:t>Depends on investment objectives and degree of operational dependence between the two organizations</a:t>
            </a:r>
          </a:p>
        </p:txBody>
      </p:sp>
    </p:spTree>
    <p:extLst>
      <p:ext uri="{BB962C8B-B14F-4D97-AF65-F5344CB8AC3E}">
        <p14:creationId xmlns:p14="http://schemas.microsoft.com/office/powerpoint/2010/main" val="153695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14417-0356-BAFE-A01B-36494E4F8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Technology development strategies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5161524-F92D-5576-7F87-D61D8A8CFEC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578077"/>
          <a:ext cx="8895735" cy="510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6951E8D-F6AC-9E4E-9F46-ED0F7FA96202}"/>
              </a:ext>
            </a:extLst>
          </p:cNvPr>
          <p:cNvSpPr txBox="1"/>
          <p:nvPr/>
        </p:nvSpPr>
        <p:spPr>
          <a:xfrm>
            <a:off x="9733935" y="2374490"/>
            <a:ext cx="16198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So what type of technology development strategy is </a:t>
            </a:r>
          </a:p>
          <a:p>
            <a:endParaRPr lang="en-IN" dirty="0"/>
          </a:p>
          <a:p>
            <a:r>
              <a:rPr lang="en-IN" dirty="0" err="1"/>
              <a:t>Marazzo</a:t>
            </a:r>
            <a:r>
              <a:rPr lang="en-IN" dirty="0"/>
              <a:t> – ? </a:t>
            </a:r>
          </a:p>
          <a:p>
            <a:endParaRPr lang="en-IN" dirty="0"/>
          </a:p>
          <a:p>
            <a:r>
              <a:rPr lang="en-IN" dirty="0"/>
              <a:t>Driverless tractor -- ?</a:t>
            </a:r>
          </a:p>
          <a:p>
            <a:endParaRPr lang="en-IN" dirty="0"/>
          </a:p>
          <a:p>
            <a:r>
              <a:rPr lang="en-IN" dirty="0" err="1"/>
              <a:t>DiGiSENSE</a:t>
            </a:r>
            <a:r>
              <a:rPr lang="en-IN" dirty="0"/>
              <a:t> - ?</a:t>
            </a:r>
          </a:p>
          <a:p>
            <a:endParaRPr lang="en-IN" dirty="0"/>
          </a:p>
          <a:p>
            <a:r>
              <a:rPr lang="en-IN" dirty="0"/>
              <a:t>Biogas plant -?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53292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Some tools …...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en-IN" dirty="0"/>
              <a:t>5 Cs – culture, capability, creation, connection and collaboration</a:t>
            </a:r>
          </a:p>
          <a:p>
            <a:r>
              <a:rPr lang="en-IN" dirty="0"/>
              <a:t>Application of 7S McKinsey framework</a:t>
            </a:r>
          </a:p>
          <a:p>
            <a:r>
              <a:rPr lang="en-IN" dirty="0"/>
              <a:t>Christensen’s Jobs To Be Done (JTBD) framework</a:t>
            </a:r>
          </a:p>
          <a:p>
            <a:r>
              <a:rPr lang="en-IN" dirty="0"/>
              <a:t>Application of Balanced Scorecard (BSC)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95345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67803-D360-C1EB-6DBC-273DFBEED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McKinsey 7S framework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5D88E-8BAE-F6BA-2877-769FE7175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1380"/>
            <a:ext cx="6362700" cy="4954475"/>
          </a:xfrm>
        </p:spPr>
        <p:txBody>
          <a:bodyPr>
            <a:normAutofit/>
          </a:bodyPr>
          <a:lstStyle/>
          <a:p>
            <a:r>
              <a:rPr lang="en-IN" dirty="0"/>
              <a:t>Strategy – for competitive advantage</a:t>
            </a:r>
          </a:p>
          <a:p>
            <a:r>
              <a:rPr lang="en-IN" dirty="0"/>
              <a:t>Structure – for flow of information and accountability</a:t>
            </a:r>
          </a:p>
          <a:p>
            <a:r>
              <a:rPr lang="en-IN" dirty="0"/>
              <a:t>Systems – for effective decision making and operational management </a:t>
            </a:r>
          </a:p>
          <a:p>
            <a:r>
              <a:rPr lang="en-IN" dirty="0"/>
              <a:t>Skills- to achieve organizational vision</a:t>
            </a:r>
          </a:p>
          <a:p>
            <a:r>
              <a:rPr lang="en-IN" dirty="0"/>
              <a:t>Style  - traits and attributes</a:t>
            </a:r>
          </a:p>
          <a:p>
            <a:r>
              <a:rPr lang="en-IN" dirty="0"/>
              <a:t>Staff – HR requirements </a:t>
            </a:r>
          </a:p>
          <a:p>
            <a:r>
              <a:rPr lang="en-IN" dirty="0"/>
              <a:t>Shared values- employee behaviour and corporate actions</a:t>
            </a:r>
          </a:p>
          <a:p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1026" name="Picture 2" descr="How to use the McKinsey 7S model in marketing | Smart Insights">
            <a:extLst>
              <a:ext uri="{FF2B5EF4-FFF2-40B4-BE49-F238E27FC236}">
                <a16:creationId xmlns:a16="http://schemas.microsoft.com/office/drawing/2014/main" id="{8D940597-6446-1234-58F8-5884391ED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088" y="1781381"/>
            <a:ext cx="5165911" cy="480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786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4D6A7-C56E-EDFC-383D-D4A8B919D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Christensen’s JTBD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96935-9F91-88A2-681B-AC3FEAEA6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Job To Be Done Framework</a:t>
            </a:r>
          </a:p>
          <a:p>
            <a:r>
              <a:rPr lang="en-IN" dirty="0"/>
              <a:t>Used to identify customer needs as an opportunity for new areas of technology development </a:t>
            </a:r>
          </a:p>
          <a:p>
            <a:r>
              <a:rPr lang="en-IN" dirty="0"/>
              <a:t>What customer wants is the unit of analysis</a:t>
            </a:r>
          </a:p>
          <a:p>
            <a:r>
              <a:rPr lang="en-IN" dirty="0"/>
              <a:t>It is customer centric approach to form metric for technology development</a:t>
            </a:r>
          </a:p>
          <a:p>
            <a:r>
              <a:rPr lang="en-IN" dirty="0"/>
              <a:t>More important the need less satisfied is the customer and greater opportunity for value creation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07432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F2025-CB15-531C-EB7C-67801B867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Connect with Balanced scorecard(BSC)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3F6FF-2103-89E7-FE72-A37216DF5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Financial perspectives</a:t>
            </a:r>
          </a:p>
          <a:p>
            <a:r>
              <a:rPr lang="en-IN" dirty="0"/>
              <a:t>Customer perspectives</a:t>
            </a:r>
          </a:p>
          <a:p>
            <a:r>
              <a:rPr lang="en-IN" dirty="0"/>
              <a:t>Internal processes perspectives</a:t>
            </a:r>
          </a:p>
          <a:p>
            <a:r>
              <a:rPr lang="en-IN" dirty="0"/>
              <a:t>Learning and growth perspectives</a:t>
            </a:r>
          </a:p>
          <a:p>
            <a:endParaRPr lang="en-IN" dirty="0"/>
          </a:p>
          <a:p>
            <a:r>
              <a:rPr lang="en-IN" dirty="0"/>
              <a:t>Link with 7S framework and JTBD framework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85486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775520" y="1002274"/>
          <a:ext cx="8568952" cy="539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2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2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22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89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Simplified Strategy Map</a:t>
                      </a:r>
                      <a:endParaRPr lang="en-US" sz="1800" b="1" dirty="0">
                        <a:solidFill>
                          <a:srgbClr val="0000CC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0000CC"/>
                          </a:solidFill>
                          <a:latin typeface="Calibri" pitchFamily="34" charset="0"/>
                          <a:cs typeface="Calibri" pitchFamily="34" charset="0"/>
                        </a:rPr>
                        <a:t>Performance</a:t>
                      </a:r>
                    </a:p>
                    <a:p>
                      <a:pPr algn="ctr"/>
                      <a:r>
                        <a:rPr lang="en-GB" sz="1800" b="1" dirty="0">
                          <a:solidFill>
                            <a:srgbClr val="0000CC"/>
                          </a:solidFill>
                          <a:latin typeface="Calibri" pitchFamily="34" charset="0"/>
                          <a:cs typeface="Calibri" pitchFamily="34" charset="0"/>
                        </a:rPr>
                        <a:t>Measures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Calibri" pitchFamily="34" charset="0"/>
                          <a:cs typeface="Calibri" pitchFamily="34" charset="0"/>
                        </a:rPr>
                        <a:t>Targets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Calibri" pitchFamily="34" charset="0"/>
                          <a:cs typeface="Calibri" pitchFamily="34" charset="0"/>
                        </a:rPr>
                        <a:t>Initiatives</a:t>
                      </a:r>
                    </a:p>
                    <a:p>
                      <a:pPr algn="ctr"/>
                      <a:endParaRPr lang="en-US" sz="1800" b="1" dirty="0">
                        <a:solidFill>
                          <a:srgbClr val="0000CC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7" marR="91447" marT="45711" marB="4571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7973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Financial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alibri" pitchFamily="34" charset="0"/>
                          <a:cs typeface="Calibri" pitchFamily="34" charset="0"/>
                        </a:rPr>
                        <a:t>• Market Value</a:t>
                      </a:r>
                    </a:p>
                    <a:p>
                      <a:r>
                        <a:rPr lang="en-GB" sz="1600" dirty="0">
                          <a:latin typeface="Calibri" pitchFamily="34" charset="0"/>
                          <a:cs typeface="Calibri" pitchFamily="34" charset="0"/>
                        </a:rPr>
                        <a:t>• Seat Revenue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0033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•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Plane Lease Cost</a:t>
                      </a:r>
                    </a:p>
                    <a:p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25% per year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20% per year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5% per year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• Optimize routes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• Standardize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planes</a:t>
                      </a:r>
                    </a:p>
                    <a:p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7" marR="91447" marT="45711" marB="4571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06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Customer</a:t>
                      </a:r>
                    </a:p>
                    <a:p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0033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•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FAA on-time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arrival rating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0033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• Customer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ranking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0033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•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No. customers</a:t>
                      </a:r>
                    </a:p>
                    <a:p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• First in industry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• 98%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0033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s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atisfaction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• % change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  <a:p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• Quality management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• Customer loyalty</a:t>
                      </a:r>
                      <a:r>
                        <a:rPr lang="en-US" sz="1600" baseline="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program</a:t>
                      </a:r>
                    </a:p>
                    <a:p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7" marR="91447" marT="45711" marB="4571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193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Internal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• On Ground Time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0033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•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On-Time Departure</a:t>
                      </a:r>
                    </a:p>
                    <a:p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0033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•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&lt;25 Minutes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0033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•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93%</a:t>
                      </a:r>
                    </a:p>
                    <a:p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• Cycle time</a:t>
                      </a:r>
                    </a:p>
                    <a:p>
                      <a:r>
                        <a:rPr lang="en-US" sz="1600" dirty="0">
                          <a:latin typeface="Calibri" pitchFamily="34" charset="0"/>
                          <a:cs typeface="Calibri" pitchFamily="34" charset="0"/>
                        </a:rPr>
                        <a:t>optimization program</a:t>
                      </a:r>
                    </a:p>
                    <a:p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7" marR="91447" marT="45711" marB="4571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52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Learning</a:t>
                      </a:r>
                    </a:p>
                    <a:p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0033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•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% Ground crew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stockholders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0033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•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% Ground crew trained</a:t>
                      </a:r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• Year 1, 70%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• Year 4, 90%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• Year 6, 100%</a:t>
                      </a:r>
                    </a:p>
                    <a:p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alibri" pitchFamily="34" charset="0"/>
                          <a:cs typeface="Calibri" pitchFamily="34" charset="0"/>
                        </a:rPr>
                        <a:t>• Stock</a:t>
                      </a:r>
                    </a:p>
                    <a:p>
                      <a:r>
                        <a:rPr lang="en-GB" sz="1600" dirty="0">
                          <a:latin typeface="Calibri" pitchFamily="34" charset="0"/>
                          <a:cs typeface="Calibri" pitchFamily="34" charset="0"/>
                        </a:rPr>
                        <a:t>ownership plan</a:t>
                      </a:r>
                    </a:p>
                    <a:p>
                      <a:r>
                        <a:rPr lang="en-GB" sz="1600" dirty="0">
                          <a:latin typeface="Calibri" pitchFamily="34" charset="0"/>
                          <a:cs typeface="Calibri" pitchFamily="34" charset="0"/>
                        </a:rPr>
                        <a:t>• Ground crew training</a:t>
                      </a:r>
                    </a:p>
                    <a:p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7" marR="91447" marT="45711" marB="4571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0994" name="TextBox 1"/>
          <p:cNvSpPr txBox="1">
            <a:spLocks noChangeArrowheads="1"/>
          </p:cNvSpPr>
          <p:nvPr/>
        </p:nvSpPr>
        <p:spPr bwMode="auto">
          <a:xfrm>
            <a:off x="2743201" y="1912938"/>
            <a:ext cx="87947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18000" rIns="36000" bIns="18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Increase</a:t>
            </a:r>
          </a:p>
          <a:p>
            <a:pPr algn="l" eaLnBrk="1" hangingPunct="1"/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Profitability</a:t>
            </a:r>
          </a:p>
        </p:txBody>
      </p:sp>
      <p:sp>
        <p:nvSpPr>
          <p:cNvPr id="40995" name="TextBox 5"/>
          <p:cNvSpPr txBox="1">
            <a:spLocks noChangeArrowheads="1"/>
          </p:cNvSpPr>
          <p:nvPr/>
        </p:nvSpPr>
        <p:spPr bwMode="auto">
          <a:xfrm>
            <a:off x="2403476" y="2490788"/>
            <a:ext cx="53657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18000" rIns="36000" bIns="18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Lower</a:t>
            </a:r>
          </a:p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Cost</a:t>
            </a:r>
          </a:p>
        </p:txBody>
      </p:sp>
      <p:sp>
        <p:nvSpPr>
          <p:cNvPr id="40996" name="TextBox 6"/>
          <p:cNvSpPr txBox="1">
            <a:spLocks noChangeArrowheads="1"/>
          </p:cNvSpPr>
          <p:nvPr/>
        </p:nvSpPr>
        <p:spPr bwMode="auto">
          <a:xfrm>
            <a:off x="3128963" y="2490788"/>
            <a:ext cx="73025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18000" rIns="36000" bIns="18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Increase</a:t>
            </a:r>
          </a:p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Revenue</a:t>
            </a:r>
          </a:p>
        </p:txBody>
      </p:sp>
      <p:sp>
        <p:nvSpPr>
          <p:cNvPr id="40997" name="TextBox 7"/>
          <p:cNvSpPr txBox="1">
            <a:spLocks noChangeArrowheads="1"/>
          </p:cNvSpPr>
          <p:nvPr/>
        </p:nvSpPr>
        <p:spPr bwMode="auto">
          <a:xfrm>
            <a:off x="2490789" y="3373438"/>
            <a:ext cx="638175" cy="4048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18000" rIns="36000" bIns="18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On-time</a:t>
            </a:r>
          </a:p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Flights</a:t>
            </a:r>
          </a:p>
        </p:txBody>
      </p:sp>
      <p:sp>
        <p:nvSpPr>
          <p:cNvPr id="40998" name="TextBox 8"/>
          <p:cNvSpPr txBox="1">
            <a:spLocks noChangeArrowheads="1"/>
          </p:cNvSpPr>
          <p:nvPr/>
        </p:nvSpPr>
        <p:spPr bwMode="auto">
          <a:xfrm>
            <a:off x="3298826" y="3055938"/>
            <a:ext cx="536575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18000" rIns="36000" bIns="18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More Cust-omers</a:t>
            </a:r>
          </a:p>
        </p:txBody>
      </p:sp>
      <p:sp>
        <p:nvSpPr>
          <p:cNvPr id="40999" name="TextBox 9"/>
          <p:cNvSpPr txBox="1">
            <a:spLocks noChangeArrowheads="1"/>
          </p:cNvSpPr>
          <p:nvPr/>
        </p:nvSpPr>
        <p:spPr bwMode="auto">
          <a:xfrm>
            <a:off x="3349626" y="3732214"/>
            <a:ext cx="536575" cy="403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18000" rIns="36000" bIns="18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Low</a:t>
            </a:r>
          </a:p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Prices</a:t>
            </a:r>
          </a:p>
        </p:txBody>
      </p:sp>
      <p:sp>
        <p:nvSpPr>
          <p:cNvPr id="41000" name="TextBox 10"/>
          <p:cNvSpPr txBox="1">
            <a:spLocks noChangeArrowheads="1"/>
          </p:cNvSpPr>
          <p:nvPr/>
        </p:nvSpPr>
        <p:spPr bwMode="auto">
          <a:xfrm>
            <a:off x="2940050" y="4543426"/>
            <a:ext cx="863600" cy="588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18000" rIns="36000" bIns="18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Improve turnaround</a:t>
            </a:r>
          </a:p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time</a:t>
            </a:r>
          </a:p>
        </p:txBody>
      </p:sp>
      <p:sp>
        <p:nvSpPr>
          <p:cNvPr id="41001" name="TextBox 11"/>
          <p:cNvSpPr txBox="1">
            <a:spLocks noChangeArrowheads="1"/>
          </p:cNvSpPr>
          <p:nvPr/>
        </p:nvSpPr>
        <p:spPr bwMode="auto">
          <a:xfrm>
            <a:off x="3051175" y="5675313"/>
            <a:ext cx="61595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18000" rIns="36000" bIns="18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Align</a:t>
            </a:r>
          </a:p>
          <a:p>
            <a:pPr eaLnBrk="1" hangingPunct="1"/>
            <a:r>
              <a:rPr lang="en-GB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Ground</a:t>
            </a:r>
            <a:endParaRPr lang="en-US" sz="1200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Crews</a:t>
            </a:r>
          </a:p>
        </p:txBody>
      </p:sp>
      <p:cxnSp>
        <p:nvCxnSpPr>
          <p:cNvPr id="5" name="Straight Arrow Connector 4"/>
          <p:cNvCxnSpPr>
            <a:stCxn id="41001" idx="0"/>
          </p:cNvCxnSpPr>
          <p:nvPr/>
        </p:nvCxnSpPr>
        <p:spPr>
          <a:xfrm flipV="1">
            <a:off x="3359150" y="5113339"/>
            <a:ext cx="0" cy="56197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2940051" y="3778251"/>
            <a:ext cx="454025" cy="76517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3390900" y="4135439"/>
            <a:ext cx="152400" cy="42227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40999" idx="0"/>
          </p:cNvCxnSpPr>
          <p:nvPr/>
        </p:nvCxnSpPr>
        <p:spPr>
          <a:xfrm flipV="1">
            <a:off x="3617913" y="3589339"/>
            <a:ext cx="38100" cy="14287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2735263" y="2898776"/>
            <a:ext cx="87312" cy="47466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2570163" y="2351088"/>
            <a:ext cx="328612" cy="13970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40998" idx="0"/>
          </p:cNvCxnSpPr>
          <p:nvPr/>
        </p:nvCxnSpPr>
        <p:spPr>
          <a:xfrm flipH="1" flipV="1">
            <a:off x="3494089" y="2898776"/>
            <a:ext cx="73025" cy="15716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3422650" y="2319338"/>
            <a:ext cx="319088" cy="14605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010" name="TextBox 3071"/>
          <p:cNvSpPr txBox="1">
            <a:spLocks noChangeArrowheads="1"/>
          </p:cNvSpPr>
          <p:nvPr/>
        </p:nvSpPr>
        <p:spPr bwMode="auto">
          <a:xfrm>
            <a:off x="2804150" y="429161"/>
            <a:ext cx="64711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GB" sz="2800" b="1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Balanced Scorecard for a Regional Airline</a:t>
            </a:r>
            <a:endParaRPr lang="en-US" sz="2800" b="1" dirty="0">
              <a:solidFill>
                <a:srgbClr val="C0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9128" y="6588380"/>
            <a:ext cx="68000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eaLnBrk="1" hangingPunct="1"/>
            <a:r>
              <a:rPr lang="en-GB" sz="1200" dirty="0">
                <a:solidFill>
                  <a:srgbClr val="000000"/>
                </a:solidFill>
                <a:latin typeface="Arial" charset="0"/>
              </a:rPr>
              <a:t>Copyright © 2019 John Wiley &amp; Sons, Inc. `</a:t>
            </a:r>
          </a:p>
        </p:txBody>
      </p:sp>
    </p:spTree>
    <p:extLst>
      <p:ext uri="{BB962C8B-B14F-4D97-AF65-F5344CB8AC3E}">
        <p14:creationId xmlns:p14="http://schemas.microsoft.com/office/powerpoint/2010/main" val="3220682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40748-203B-44E5-B2A4-8F0FD9D3B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Business Model Canvas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06B566E-459F-4A79-AEEF-38A18760B932}"/>
                  </a:ext>
                </a:extLst>
              </p14:cNvPr>
              <p14:cNvContentPartPr/>
              <p14:nvPr/>
            </p14:nvContentPartPr>
            <p14:xfrm>
              <a:off x="3432074" y="2475388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06B566E-459F-4A79-AEEF-38A18760B93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96074" y="2259748"/>
                <a:ext cx="72000" cy="43200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0BAEE324-C974-4ACC-922E-0919EA448D10}"/>
              </a:ext>
            </a:extLst>
          </p:cNvPr>
          <p:cNvSpPr/>
          <p:nvPr/>
        </p:nvSpPr>
        <p:spPr>
          <a:xfrm>
            <a:off x="1880382" y="1547446"/>
            <a:ext cx="9129932" cy="47548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F8972DC-9104-425A-8608-CBA82CFC5ABF}"/>
              </a:ext>
            </a:extLst>
          </p:cNvPr>
          <p:cNvCxnSpPr/>
          <p:nvPr/>
        </p:nvCxnSpPr>
        <p:spPr>
          <a:xfrm>
            <a:off x="1901483" y="4670474"/>
            <a:ext cx="90877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62DEAD0-6D83-47BA-9C3B-4543BA0BF038}"/>
              </a:ext>
            </a:extLst>
          </p:cNvPr>
          <p:cNvCxnSpPr>
            <a:endCxn id="14" idx="2"/>
          </p:cNvCxnSpPr>
          <p:nvPr/>
        </p:nvCxnSpPr>
        <p:spPr>
          <a:xfrm>
            <a:off x="6445348" y="4684542"/>
            <a:ext cx="0" cy="1617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F4AB2AA-AC95-43B4-9E64-7F4D752B7862}"/>
              </a:ext>
            </a:extLst>
          </p:cNvPr>
          <p:cNvSpPr txBox="1"/>
          <p:nvPr/>
        </p:nvSpPr>
        <p:spPr>
          <a:xfrm>
            <a:off x="2208627" y="5064369"/>
            <a:ext cx="6724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Cost structure				Revenue streams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54D01F-0BEC-4EDF-AF9F-7911CBBBCF5C}"/>
              </a:ext>
            </a:extLst>
          </p:cNvPr>
          <p:cNvSpPr txBox="1"/>
          <p:nvPr/>
        </p:nvSpPr>
        <p:spPr>
          <a:xfrm>
            <a:off x="2208627" y="1941342"/>
            <a:ext cx="86516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Key Partners	Key Activities           Value Proposition	Customer	       Customer</a:t>
            </a:r>
          </a:p>
          <a:p>
            <a:r>
              <a:rPr lang="en-IN" dirty="0"/>
              <a:t>						Relations	        Segment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		Key Resources			Channels</a:t>
            </a:r>
          </a:p>
          <a:p>
            <a:endParaRPr lang="en-IN" dirty="0"/>
          </a:p>
          <a:p>
            <a:endParaRPr lang="en-IN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9248D1B-D96C-4427-9813-A394C3800AA7}"/>
              </a:ext>
            </a:extLst>
          </p:cNvPr>
          <p:cNvCxnSpPr/>
          <p:nvPr/>
        </p:nvCxnSpPr>
        <p:spPr>
          <a:xfrm>
            <a:off x="3615397" y="1547446"/>
            <a:ext cx="0" cy="31230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72FA2CF-001F-4987-B89F-7EC2ABA42FC4}"/>
              </a:ext>
            </a:extLst>
          </p:cNvPr>
          <p:cNvCxnSpPr/>
          <p:nvPr/>
        </p:nvCxnSpPr>
        <p:spPr>
          <a:xfrm>
            <a:off x="5711483" y="1547446"/>
            <a:ext cx="0" cy="31230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0DFFCC8-2CF8-41D5-B9B4-A3807E474624}"/>
              </a:ext>
            </a:extLst>
          </p:cNvPr>
          <p:cNvCxnSpPr/>
          <p:nvPr/>
        </p:nvCxnSpPr>
        <p:spPr>
          <a:xfrm>
            <a:off x="7610622" y="1547446"/>
            <a:ext cx="0" cy="31370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6D12CFC-33CF-4871-B5F0-3FD0A290F4FD}"/>
              </a:ext>
            </a:extLst>
          </p:cNvPr>
          <p:cNvCxnSpPr/>
          <p:nvPr/>
        </p:nvCxnSpPr>
        <p:spPr>
          <a:xfrm>
            <a:off x="8932982" y="1547446"/>
            <a:ext cx="0" cy="31370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6CE9D59-A5CD-4B09-AB5F-2E3C8779B1B0}"/>
              </a:ext>
            </a:extLst>
          </p:cNvPr>
          <p:cNvCxnSpPr/>
          <p:nvPr/>
        </p:nvCxnSpPr>
        <p:spPr>
          <a:xfrm>
            <a:off x="3615397" y="3429000"/>
            <a:ext cx="209608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CA092A2-1A79-45FF-BEBC-A35CCB83415D}"/>
              </a:ext>
            </a:extLst>
          </p:cNvPr>
          <p:cNvCxnSpPr/>
          <p:nvPr/>
        </p:nvCxnSpPr>
        <p:spPr>
          <a:xfrm>
            <a:off x="7610622" y="3429000"/>
            <a:ext cx="1322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955A4E28-D088-4230-963B-17AD37ED0A9C}"/>
                  </a:ext>
                </a:extLst>
              </p14:cNvPr>
              <p14:cNvContentPartPr/>
              <p14:nvPr/>
            </p14:nvContentPartPr>
            <p14:xfrm>
              <a:off x="2483474" y="5488228"/>
              <a:ext cx="360" cy="3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955A4E28-D088-4230-963B-17AD37ED0A9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74834" y="547958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2B6C6A5C-5C46-47A3-9422-98D24BD364F7}"/>
                  </a:ext>
                </a:extLst>
              </p14:cNvPr>
              <p14:cNvContentPartPr/>
              <p14:nvPr/>
            </p14:nvContentPartPr>
            <p14:xfrm>
              <a:off x="2217074" y="5129668"/>
              <a:ext cx="8223480" cy="9151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2B6C6A5C-5C46-47A3-9422-98D24BD364F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27434" y="4949668"/>
                <a:ext cx="8403120" cy="127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9A598467-453E-4D53-BC41-2D53E754A579}"/>
                  </a:ext>
                </a:extLst>
              </p14:cNvPr>
              <p14:cNvContentPartPr/>
              <p14:nvPr/>
            </p14:nvContentPartPr>
            <p14:xfrm>
              <a:off x="5288954" y="5837428"/>
              <a:ext cx="360" cy="3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9A598467-453E-4D53-BC41-2D53E754A57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99314" y="5657788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A146805E-9209-4176-9DFB-4B5929BDE355}"/>
                  </a:ext>
                </a:extLst>
              </p14:cNvPr>
              <p14:cNvContentPartPr/>
              <p14:nvPr/>
            </p14:nvContentPartPr>
            <p14:xfrm>
              <a:off x="2276474" y="1752148"/>
              <a:ext cx="3223440" cy="266976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A146805E-9209-4176-9DFB-4B5929BDE35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86834" y="1572508"/>
                <a:ext cx="3403080" cy="302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87ED5419-27B6-433A-A62E-71001991005E}"/>
                  </a:ext>
                </a:extLst>
              </p14:cNvPr>
              <p14:cNvContentPartPr/>
              <p14:nvPr/>
            </p14:nvContentPartPr>
            <p14:xfrm>
              <a:off x="6623834" y="1698868"/>
              <a:ext cx="4105080" cy="27900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87ED5419-27B6-433A-A62E-71001991005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34194" y="1519228"/>
                <a:ext cx="4284720" cy="3149640"/>
              </a:xfrm>
              <a:prstGeom prst="rect">
                <a:avLst/>
              </a:prstGeom>
            </p:spPr>
          </p:pic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0396BCFB-0BF4-40F4-BD66-BAB809BCD32E}"/>
              </a:ext>
            </a:extLst>
          </p:cNvPr>
          <p:cNvSpPr txBox="1"/>
          <p:nvPr/>
        </p:nvSpPr>
        <p:spPr>
          <a:xfrm>
            <a:off x="2729049" y="2900314"/>
            <a:ext cx="1406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ighlight>
                  <a:srgbClr val="FFFF00"/>
                </a:highlight>
              </a:rPr>
              <a:t>FEASIBILITY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A96E9B7-97F0-4CD6-BCE4-D9A3390F9377}"/>
              </a:ext>
            </a:extLst>
          </p:cNvPr>
          <p:cNvSpPr txBox="1"/>
          <p:nvPr/>
        </p:nvSpPr>
        <p:spPr>
          <a:xfrm>
            <a:off x="6861322" y="2993680"/>
            <a:ext cx="1728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ighlight>
                  <a:srgbClr val="FFFF00"/>
                </a:highlight>
              </a:rPr>
              <a:t>DESIRABILITY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5B9B702-42DE-4532-A3CA-78532C861BE0}"/>
              </a:ext>
            </a:extLst>
          </p:cNvPr>
          <p:cNvSpPr txBox="1"/>
          <p:nvPr/>
        </p:nvSpPr>
        <p:spPr>
          <a:xfrm>
            <a:off x="5581260" y="5468096"/>
            <a:ext cx="1728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ighlight>
                  <a:srgbClr val="FFFF00"/>
                </a:highlight>
              </a:rPr>
              <a:t>VIABILITY</a:t>
            </a:r>
          </a:p>
        </p:txBody>
      </p:sp>
    </p:spTree>
    <p:extLst>
      <p:ext uri="{BB962C8B-B14F-4D97-AF65-F5344CB8AC3E}">
        <p14:creationId xmlns:p14="http://schemas.microsoft.com/office/powerpoint/2010/main" val="3187095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88213-C13C-552E-2C60-194351597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Business model innovation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060EE-02C6-D6C4-9A14-A3F953ED7A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 value proposition</a:t>
            </a:r>
          </a:p>
          <a:p>
            <a:pPr lvl="1"/>
            <a:r>
              <a:rPr lang="en-IN" dirty="0"/>
              <a:t>Target segment</a:t>
            </a:r>
          </a:p>
          <a:p>
            <a:pPr lvl="1"/>
            <a:r>
              <a:rPr lang="en-IN" dirty="0"/>
              <a:t>Product offering</a:t>
            </a:r>
          </a:p>
          <a:p>
            <a:pPr lvl="1"/>
            <a:r>
              <a:rPr lang="en-IN" dirty="0"/>
              <a:t>Revenue model</a:t>
            </a:r>
          </a:p>
          <a:p>
            <a:r>
              <a:rPr lang="en-IN" dirty="0"/>
              <a:t>In operating model</a:t>
            </a:r>
          </a:p>
          <a:p>
            <a:pPr lvl="1"/>
            <a:r>
              <a:rPr lang="en-IN" dirty="0"/>
              <a:t>In value chain</a:t>
            </a:r>
          </a:p>
          <a:p>
            <a:pPr lvl="1"/>
            <a:r>
              <a:rPr lang="en-IN" dirty="0"/>
              <a:t>Cost model</a:t>
            </a:r>
          </a:p>
          <a:p>
            <a:pPr lvl="1"/>
            <a:r>
              <a:rPr lang="en-IN" dirty="0"/>
              <a:t>Organization 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1142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75FB7-7AB0-C40C-70F9-D8B315FCB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Understanding customers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0AE9C-85EA-CAED-E506-07DCBB3CD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Integral part of the product development phase</a:t>
            </a:r>
          </a:p>
          <a:p>
            <a:r>
              <a:rPr lang="en-IN" dirty="0"/>
              <a:t>Customer needs used to establish product specifications, generating product concepts and select product concept for further development</a:t>
            </a:r>
          </a:p>
          <a:p>
            <a:r>
              <a:rPr lang="en-IN" dirty="0"/>
              <a:t>5 steps to identify customer needs</a:t>
            </a:r>
          </a:p>
          <a:p>
            <a:pPr lvl="1"/>
            <a:r>
              <a:rPr lang="en-IN" dirty="0"/>
              <a:t>Gather raw data from customers – interviews, focus groups, observe product use, record through videos, audios, notes etc</a:t>
            </a:r>
          </a:p>
          <a:p>
            <a:pPr lvl="1"/>
            <a:r>
              <a:rPr lang="en-IN" dirty="0"/>
              <a:t>Interpret raw data in terms of customer needs</a:t>
            </a:r>
          </a:p>
          <a:p>
            <a:pPr lvl="1"/>
            <a:r>
              <a:rPr lang="en-IN" dirty="0"/>
              <a:t>Organize the needs into a hierarchy</a:t>
            </a:r>
          </a:p>
          <a:p>
            <a:pPr lvl="1"/>
            <a:r>
              <a:rPr lang="en-IN" dirty="0"/>
              <a:t>Establish the relative importance of the needs</a:t>
            </a:r>
          </a:p>
          <a:p>
            <a:pPr lvl="1"/>
            <a:r>
              <a:rPr lang="en-IN" dirty="0"/>
              <a:t>Reflect on results and process</a:t>
            </a:r>
          </a:p>
        </p:txBody>
      </p:sp>
    </p:spTree>
    <p:extLst>
      <p:ext uri="{BB962C8B-B14F-4D97-AF65-F5344CB8AC3E}">
        <p14:creationId xmlns:p14="http://schemas.microsoft.com/office/powerpoint/2010/main" val="12294667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848E83-B3F0-4655-986C-34097D3FB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484" y="559532"/>
            <a:ext cx="11055888" cy="55880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F90C39-73C4-4237-8039-4C91E01709EE}"/>
              </a:ext>
            </a:extLst>
          </p:cNvPr>
          <p:cNvSpPr txBox="1"/>
          <p:nvPr/>
        </p:nvSpPr>
        <p:spPr>
          <a:xfrm>
            <a:off x="7765366" y="6147582"/>
            <a:ext cx="4318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Knowing a winning business idea when you see one by Kim &amp; Mauborgne (2008), HBR</a:t>
            </a:r>
          </a:p>
        </p:txBody>
      </p:sp>
    </p:spTree>
    <p:extLst>
      <p:ext uri="{BB962C8B-B14F-4D97-AF65-F5344CB8AC3E}">
        <p14:creationId xmlns:p14="http://schemas.microsoft.com/office/powerpoint/2010/main" val="4954901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E3B06-7084-42FF-8704-92115D808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Why new product design </a:t>
            </a:r>
            <a:r>
              <a:rPr lang="en-IN"/>
              <a:t>and development?`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1756B-2168-4FF1-A244-237CAEDCA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845"/>
            <a:ext cx="10515600" cy="4621118"/>
          </a:xfrm>
        </p:spPr>
        <p:txBody>
          <a:bodyPr>
            <a:normAutofit lnSpcReduction="10000"/>
          </a:bodyPr>
          <a:lstStyle/>
          <a:p>
            <a:r>
              <a:rPr lang="en-IN" dirty="0"/>
              <a:t>Bring new product/service to marketplace</a:t>
            </a:r>
          </a:p>
          <a:p>
            <a:pPr lvl="1"/>
            <a:r>
              <a:rPr lang="en-IN" dirty="0"/>
              <a:t>Brought for first time to market</a:t>
            </a:r>
          </a:p>
          <a:p>
            <a:pPr lvl="1"/>
            <a:r>
              <a:rPr lang="en-IN" dirty="0"/>
              <a:t>Can be completely original products or modified/improved existing products</a:t>
            </a:r>
          </a:p>
          <a:p>
            <a:pPr lvl="1"/>
            <a:r>
              <a:rPr lang="en-IN" dirty="0"/>
              <a:t>Be a differentiator ? First mover advantage? Leapfrog?  - Decide</a:t>
            </a:r>
          </a:p>
          <a:p>
            <a:r>
              <a:rPr lang="en-IN" dirty="0"/>
              <a:t>Due to </a:t>
            </a:r>
          </a:p>
          <a:p>
            <a:pPr lvl="1"/>
            <a:r>
              <a:rPr lang="en-IN" dirty="0"/>
              <a:t>Customer preferences change</a:t>
            </a:r>
          </a:p>
          <a:p>
            <a:pPr lvl="1"/>
            <a:r>
              <a:rPr lang="en-IN" dirty="0"/>
              <a:t>Competitors threat</a:t>
            </a:r>
          </a:p>
          <a:p>
            <a:pPr lvl="1"/>
            <a:r>
              <a:rPr lang="en-IN" dirty="0"/>
              <a:t>Technological advancements</a:t>
            </a:r>
          </a:p>
          <a:p>
            <a:pPr lvl="1"/>
            <a:r>
              <a:rPr lang="en-IN" dirty="0"/>
              <a:t>Capitalize on new opportunity</a:t>
            </a:r>
          </a:p>
          <a:p>
            <a:pPr lvl="1"/>
            <a:r>
              <a:rPr lang="en-IN" dirty="0"/>
              <a:t>What market wants?</a:t>
            </a:r>
          </a:p>
          <a:p>
            <a:r>
              <a:rPr lang="en-IN" dirty="0"/>
              <a:t>Exceed customer expectations</a:t>
            </a:r>
          </a:p>
        </p:txBody>
      </p:sp>
      <p:sp>
        <p:nvSpPr>
          <p:cNvPr id="4" name="AutoShape 2" descr="Image result for new product development cartoons">
            <a:extLst>
              <a:ext uri="{FF2B5EF4-FFF2-40B4-BE49-F238E27FC236}">
                <a16:creationId xmlns:a16="http://schemas.microsoft.com/office/drawing/2014/main" id="{5235AF28-BC9E-41C1-9E0F-70C6B211BD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AutoShape 4" descr="Image result for new product development cartoons">
            <a:extLst>
              <a:ext uri="{FF2B5EF4-FFF2-40B4-BE49-F238E27FC236}">
                <a16:creationId xmlns:a16="http://schemas.microsoft.com/office/drawing/2014/main" id="{710137F9-2857-4DA0-A806-639C5C4F16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24710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99853-7CA4-4096-BD30-07A4CC0B8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Design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23403-8DCF-4E59-BB24-FB9543809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Industrial design</a:t>
            </a:r>
          </a:p>
          <a:p>
            <a:r>
              <a:rPr lang="en-IN" dirty="0"/>
              <a:t>Prototype development</a:t>
            </a:r>
          </a:p>
          <a:p>
            <a:pPr lvl="1"/>
            <a:r>
              <a:rPr lang="en-IN" dirty="0"/>
              <a:t>Comprehensive – complete prototype</a:t>
            </a:r>
          </a:p>
          <a:p>
            <a:pPr lvl="1"/>
            <a:r>
              <a:rPr lang="en-IN" dirty="0"/>
              <a:t>Focused – limited number of attributes or features</a:t>
            </a:r>
          </a:p>
          <a:p>
            <a:r>
              <a:rPr lang="en-IN" dirty="0"/>
              <a:t>Computer aided</a:t>
            </a:r>
          </a:p>
          <a:p>
            <a:r>
              <a:rPr lang="en-IN" dirty="0"/>
              <a:t>Continuous improvements required – interaction design</a:t>
            </a:r>
          </a:p>
          <a:p>
            <a:r>
              <a:rPr lang="en-IN" dirty="0"/>
              <a:t>Design development team – product champion, team selection, manage, global in nature, etc</a:t>
            </a:r>
          </a:p>
          <a:p>
            <a:r>
              <a:rPr lang="en-IN" dirty="0"/>
              <a:t>Culture of collaboration – creativity and information sharing</a:t>
            </a:r>
          </a:p>
        </p:txBody>
      </p:sp>
    </p:spTree>
    <p:extLst>
      <p:ext uri="{BB962C8B-B14F-4D97-AF65-F5344CB8AC3E}">
        <p14:creationId xmlns:p14="http://schemas.microsoft.com/office/powerpoint/2010/main" val="3741536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BF63A-1A81-4F9C-AEDC-4CD378A33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Product use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7E073-8885-4961-9A05-601ADFC53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1557"/>
            <a:ext cx="10515600" cy="4351338"/>
          </a:xfrm>
        </p:spPr>
        <p:txBody>
          <a:bodyPr/>
          <a:lstStyle/>
          <a:p>
            <a:r>
              <a:rPr lang="en-IN" dirty="0"/>
              <a:t>First output of technical development – prototype</a:t>
            </a:r>
          </a:p>
          <a:p>
            <a:r>
              <a:rPr lang="en-IN" dirty="0"/>
              <a:t>Use testing – test prototype under normal operating conditions</a:t>
            </a:r>
          </a:p>
          <a:p>
            <a:r>
              <a:rPr lang="en-IN" dirty="0"/>
              <a:t>Understand complexity of consumer needs</a:t>
            </a:r>
          </a:p>
          <a:p>
            <a:r>
              <a:rPr lang="en-IN" dirty="0"/>
              <a:t>Helps to gain insights into conditions, what if things go wrong??</a:t>
            </a:r>
          </a:p>
          <a:p>
            <a:r>
              <a:rPr lang="en-IN" dirty="0"/>
              <a:t>Types of user testing</a:t>
            </a:r>
          </a:p>
          <a:p>
            <a:pPr lvl="1"/>
            <a:r>
              <a:rPr lang="en-IN" dirty="0"/>
              <a:t>Monadic – New product alone</a:t>
            </a:r>
          </a:p>
          <a:p>
            <a:pPr lvl="1"/>
            <a:r>
              <a:rPr lang="en-IN" dirty="0"/>
              <a:t>Sequential monadic – back to back monadic test</a:t>
            </a:r>
          </a:p>
          <a:p>
            <a:pPr lvl="1"/>
            <a:r>
              <a:rPr lang="en-IN" dirty="0"/>
              <a:t>Paired comparison – say new product and old/competitive product</a:t>
            </a:r>
          </a:p>
          <a:p>
            <a:pPr lvl="1"/>
            <a:r>
              <a:rPr lang="en-IN" dirty="0"/>
              <a:t>Triangular comparison – same as paired but with two competitive products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41831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4B60E-DFFA-381F-4403-DDF451709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Major decisions in product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4F8F4-14EC-2240-9543-DE2FCD996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Objective setting – what purposes will the test satisfy?</a:t>
            </a:r>
          </a:p>
          <a:p>
            <a:r>
              <a:rPr lang="en-IN" dirty="0"/>
              <a:t>Product related decisions</a:t>
            </a:r>
          </a:p>
          <a:p>
            <a:r>
              <a:rPr lang="en-IN" dirty="0"/>
              <a:t>Sample selection</a:t>
            </a:r>
          </a:p>
          <a:p>
            <a:r>
              <a:rPr lang="en-IN" dirty="0"/>
              <a:t>Location of the product test</a:t>
            </a:r>
          </a:p>
          <a:p>
            <a:r>
              <a:rPr lang="en-IN" dirty="0"/>
              <a:t>Data collection method</a:t>
            </a:r>
          </a:p>
          <a:p>
            <a:r>
              <a:rPr lang="en-IN" dirty="0"/>
              <a:t>Measurement technique</a:t>
            </a:r>
          </a:p>
        </p:txBody>
      </p:sp>
    </p:spTree>
    <p:extLst>
      <p:ext uri="{BB962C8B-B14F-4D97-AF65-F5344CB8AC3E}">
        <p14:creationId xmlns:p14="http://schemas.microsoft.com/office/powerpoint/2010/main" val="16345605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5A5D5-A0B2-F957-AED3-754697AF1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Results of product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13BC2-442E-66E7-0EA2-E00D5CE38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154"/>
            <a:ext cx="10515600" cy="4351338"/>
          </a:xfrm>
        </p:spPr>
        <p:txBody>
          <a:bodyPr/>
          <a:lstStyle/>
          <a:p>
            <a:r>
              <a:rPr lang="en-IN" dirty="0"/>
              <a:t>Whether or not the new product appeals to the target market ?</a:t>
            </a:r>
          </a:p>
          <a:p>
            <a:r>
              <a:rPr lang="en-IN" dirty="0"/>
              <a:t>Whether or not the new product compares favourably with competitive or substantive offerings?</a:t>
            </a:r>
          </a:p>
          <a:p>
            <a:r>
              <a:rPr lang="en-IN" dirty="0"/>
              <a:t>How the product might be improved?</a:t>
            </a:r>
          </a:p>
          <a:p>
            <a:r>
              <a:rPr lang="en-IN" dirty="0"/>
              <a:t>The proportion of testers who have expressed purchase intentions.</a:t>
            </a:r>
          </a:p>
        </p:txBody>
      </p:sp>
    </p:spTree>
    <p:extLst>
      <p:ext uri="{BB962C8B-B14F-4D97-AF65-F5344CB8AC3E}">
        <p14:creationId xmlns:p14="http://schemas.microsoft.com/office/powerpoint/2010/main" val="6962960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>
            <a:normAutofit/>
          </a:bodyPr>
          <a:lstStyle/>
          <a:p>
            <a:r>
              <a:rPr lang="en-IN" dirty="0"/>
              <a:t>Case 3 : PQR Co Ltd..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037" y="1399309"/>
            <a:ext cx="10515600" cy="5121275"/>
          </a:xfrm>
        </p:spPr>
        <p:txBody>
          <a:bodyPr>
            <a:normAutofit/>
          </a:bodyPr>
          <a:lstStyle/>
          <a:p>
            <a:r>
              <a:rPr lang="en-US" dirty="0"/>
              <a:t> New product development process 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D228DF-C578-4159-BB52-166613F86EBB}"/>
              </a:ext>
            </a:extLst>
          </p:cNvPr>
          <p:cNvSpPr txBox="1"/>
          <p:nvPr/>
        </p:nvSpPr>
        <p:spPr>
          <a:xfrm>
            <a:off x="6515100" y="2019300"/>
            <a:ext cx="1663700" cy="3810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Total Ideas - 45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CE6F48-A390-4225-99C3-C3AEC7ABE856}"/>
              </a:ext>
            </a:extLst>
          </p:cNvPr>
          <p:cNvSpPr txBox="1"/>
          <p:nvPr/>
        </p:nvSpPr>
        <p:spPr>
          <a:xfrm>
            <a:off x="3229263" y="2019300"/>
            <a:ext cx="1663700" cy="3810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Idea generation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2FD296-0C51-413B-9E57-38FA40417505}"/>
              </a:ext>
            </a:extLst>
          </p:cNvPr>
          <p:cNvSpPr txBox="1"/>
          <p:nvPr/>
        </p:nvSpPr>
        <p:spPr>
          <a:xfrm>
            <a:off x="6578600" y="2794000"/>
            <a:ext cx="2222500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Ideas Screening - 12</a:t>
            </a: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871B93-3D9A-4092-B157-1546D29234C1}"/>
              </a:ext>
            </a:extLst>
          </p:cNvPr>
          <p:cNvSpPr txBox="1"/>
          <p:nvPr/>
        </p:nvSpPr>
        <p:spPr>
          <a:xfrm>
            <a:off x="2721263" y="2794000"/>
            <a:ext cx="2222500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BASES Idea screening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C7C99F-2B82-420F-90B5-DE9C7D84464D}"/>
              </a:ext>
            </a:extLst>
          </p:cNvPr>
          <p:cNvSpPr txBox="1"/>
          <p:nvPr/>
        </p:nvSpPr>
        <p:spPr>
          <a:xfrm>
            <a:off x="6553200" y="3606800"/>
            <a:ext cx="2222500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Dark chocolate with fruit concepts – 5	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332EE2-01DE-4729-AD4F-7F56A890554D}"/>
              </a:ext>
            </a:extLst>
          </p:cNvPr>
          <p:cNvSpPr txBox="1"/>
          <p:nvPr/>
        </p:nvSpPr>
        <p:spPr>
          <a:xfrm>
            <a:off x="2759363" y="3606800"/>
            <a:ext cx="2222500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BASES snapshot Concept Test Screen</a:t>
            </a:r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7921C5-8D98-480C-8BB6-C12E9F28B0D5}"/>
              </a:ext>
            </a:extLst>
          </p:cNvPr>
          <p:cNvSpPr txBox="1"/>
          <p:nvPr/>
        </p:nvSpPr>
        <p:spPr>
          <a:xfrm>
            <a:off x="6565900" y="4686300"/>
            <a:ext cx="2222500" cy="120032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70% vs. 90% cocoa and 3.5 oz. bar vs. squares in 5 oz stand up pouch – 4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7CDEA0-1FD2-4DE4-BB67-337494194C94}"/>
              </a:ext>
            </a:extLst>
          </p:cNvPr>
          <p:cNvSpPr txBox="1"/>
          <p:nvPr/>
        </p:nvSpPr>
        <p:spPr>
          <a:xfrm>
            <a:off x="2772063" y="4686300"/>
            <a:ext cx="2222500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8 Focus Groups 	</a:t>
            </a:r>
            <a:endParaRPr lang="en-IN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18114FF-18D6-4738-BA31-41ED2E70D918}"/>
              </a:ext>
            </a:extLst>
          </p:cNvPr>
          <p:cNvCxnSpPr>
            <a:cxnSpLocks/>
            <a:stCxn id="5" idx="3"/>
            <a:endCxn id="4" idx="1"/>
          </p:cNvCxnSpPr>
          <p:nvPr/>
        </p:nvCxnSpPr>
        <p:spPr>
          <a:xfrm>
            <a:off x="4892963" y="2209800"/>
            <a:ext cx="16221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1814692-9E33-49D4-ABC3-EFF22685EC2E}"/>
              </a:ext>
            </a:extLst>
          </p:cNvPr>
          <p:cNvCxnSpPr>
            <a:cxnSpLocks/>
          </p:cNvCxnSpPr>
          <p:nvPr/>
        </p:nvCxnSpPr>
        <p:spPr>
          <a:xfrm>
            <a:off x="4956463" y="2997200"/>
            <a:ext cx="16221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575BBA7-C2B8-4D9D-9B15-B56A139E7743}"/>
              </a:ext>
            </a:extLst>
          </p:cNvPr>
          <p:cNvCxnSpPr>
            <a:cxnSpLocks/>
          </p:cNvCxnSpPr>
          <p:nvPr/>
        </p:nvCxnSpPr>
        <p:spPr>
          <a:xfrm>
            <a:off x="4956463" y="3911600"/>
            <a:ext cx="16221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8A217A3-F980-41BB-9FCF-E72AF6948493}"/>
              </a:ext>
            </a:extLst>
          </p:cNvPr>
          <p:cNvCxnSpPr>
            <a:cxnSpLocks/>
          </p:cNvCxnSpPr>
          <p:nvPr/>
        </p:nvCxnSpPr>
        <p:spPr>
          <a:xfrm>
            <a:off x="4956463" y="4876800"/>
            <a:ext cx="16221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9382B66-A3BC-442E-AD89-38AB4CD6F4D7}"/>
              </a:ext>
            </a:extLst>
          </p:cNvPr>
          <p:cNvCxnSpPr>
            <a:stCxn id="5" idx="2"/>
          </p:cNvCxnSpPr>
          <p:nvPr/>
        </p:nvCxnSpPr>
        <p:spPr>
          <a:xfrm>
            <a:off x="4061113" y="2400300"/>
            <a:ext cx="15587" cy="393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127360B-4A07-4469-AE5C-5BA35FC103C1}"/>
              </a:ext>
            </a:extLst>
          </p:cNvPr>
          <p:cNvCxnSpPr/>
          <p:nvPr/>
        </p:nvCxnSpPr>
        <p:spPr>
          <a:xfrm>
            <a:off x="7198013" y="2400300"/>
            <a:ext cx="15587" cy="393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B7A3F7C-0FD7-4EBD-AE31-2257F373D16F}"/>
              </a:ext>
            </a:extLst>
          </p:cNvPr>
          <p:cNvCxnSpPr/>
          <p:nvPr/>
        </p:nvCxnSpPr>
        <p:spPr>
          <a:xfrm>
            <a:off x="4086513" y="3213100"/>
            <a:ext cx="15587" cy="393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8581D4C-FF17-4E89-8908-D373D06B074B}"/>
              </a:ext>
            </a:extLst>
          </p:cNvPr>
          <p:cNvCxnSpPr/>
          <p:nvPr/>
        </p:nvCxnSpPr>
        <p:spPr>
          <a:xfrm>
            <a:off x="7223413" y="3213100"/>
            <a:ext cx="15587" cy="393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4187652-E961-4FF8-8467-9399ADC0564B}"/>
              </a:ext>
            </a:extLst>
          </p:cNvPr>
          <p:cNvCxnSpPr/>
          <p:nvPr/>
        </p:nvCxnSpPr>
        <p:spPr>
          <a:xfrm>
            <a:off x="4137313" y="4279900"/>
            <a:ext cx="15587" cy="393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3B0B565-0B83-4000-9AED-063C80DCD9F1}"/>
              </a:ext>
            </a:extLst>
          </p:cNvPr>
          <p:cNvCxnSpPr/>
          <p:nvPr/>
        </p:nvCxnSpPr>
        <p:spPr>
          <a:xfrm>
            <a:off x="7274213" y="4279900"/>
            <a:ext cx="15587" cy="393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27540AF-A082-4DE1-AEF2-0302BDA4997A}"/>
              </a:ext>
            </a:extLst>
          </p:cNvPr>
          <p:cNvCxnSpPr>
            <a:cxnSpLocks/>
          </p:cNvCxnSpPr>
          <p:nvPr/>
        </p:nvCxnSpPr>
        <p:spPr>
          <a:xfrm>
            <a:off x="4137313" y="5143500"/>
            <a:ext cx="15587" cy="393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70E043A-6A7B-4CCC-A009-0AB31D71B8D9}"/>
              </a:ext>
            </a:extLst>
          </p:cNvPr>
          <p:cNvCxnSpPr>
            <a:cxnSpLocks/>
          </p:cNvCxnSpPr>
          <p:nvPr/>
        </p:nvCxnSpPr>
        <p:spPr>
          <a:xfrm>
            <a:off x="7289800" y="5955434"/>
            <a:ext cx="25400" cy="33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17575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>
            <a:normAutofit/>
          </a:bodyPr>
          <a:lstStyle/>
          <a:p>
            <a:r>
              <a:rPr lang="en-IN" dirty="0"/>
              <a:t>Case 3.. Contd..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037" y="1399309"/>
            <a:ext cx="10515600" cy="5121275"/>
          </a:xfrm>
        </p:spPr>
        <p:txBody>
          <a:bodyPr>
            <a:normAutofit/>
          </a:bodyPr>
          <a:lstStyle/>
          <a:p>
            <a:r>
              <a:rPr lang="en-US" dirty="0"/>
              <a:t> New product development process 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332EE2-01DE-4729-AD4F-7F56A890554D}"/>
              </a:ext>
            </a:extLst>
          </p:cNvPr>
          <p:cNvSpPr txBox="1"/>
          <p:nvPr/>
        </p:nvSpPr>
        <p:spPr>
          <a:xfrm>
            <a:off x="2708563" y="2073308"/>
            <a:ext cx="2222500" cy="9233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Second BASES snapshot Concept Test</a:t>
            </a:r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7921C5-8D98-480C-8BB6-C12E9F28B0D5}"/>
              </a:ext>
            </a:extLst>
          </p:cNvPr>
          <p:cNvSpPr txBox="1"/>
          <p:nvPr/>
        </p:nvSpPr>
        <p:spPr>
          <a:xfrm>
            <a:off x="6553199" y="1903988"/>
            <a:ext cx="2686613" cy="147732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70% cocoa with health vs. taste (link Swiss heritage) positioning and 3.5 oz. bar vs. squares in 5 oz stand up pouch – 4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7CDEA0-1FD2-4DE4-BB67-337494194C94}"/>
              </a:ext>
            </a:extLst>
          </p:cNvPr>
          <p:cNvSpPr txBox="1"/>
          <p:nvPr/>
        </p:nvSpPr>
        <p:spPr>
          <a:xfrm>
            <a:off x="2753013" y="3676697"/>
            <a:ext cx="2222500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BASES II	</a:t>
            </a:r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76F9D4-5851-402A-8B11-F30654DF7DEB}"/>
              </a:ext>
            </a:extLst>
          </p:cNvPr>
          <p:cNvSpPr txBox="1"/>
          <p:nvPr/>
        </p:nvSpPr>
        <p:spPr>
          <a:xfrm>
            <a:off x="6553200" y="3788764"/>
            <a:ext cx="2451100" cy="9233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70% cocoa healthy messaging squares in 5 oz stand up pouch – 1</a:t>
            </a:r>
            <a:endParaRPr lang="en-IN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CD4D16A-3126-4DC3-AA4A-32B5B57BF1C4}"/>
              </a:ext>
            </a:extLst>
          </p:cNvPr>
          <p:cNvCxnSpPr>
            <a:cxnSpLocks/>
          </p:cNvCxnSpPr>
          <p:nvPr/>
        </p:nvCxnSpPr>
        <p:spPr>
          <a:xfrm>
            <a:off x="4092863" y="3072293"/>
            <a:ext cx="0" cy="598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22DF9AA-B17A-4162-86C0-D69A086BBB12}"/>
              </a:ext>
            </a:extLst>
          </p:cNvPr>
          <p:cNvCxnSpPr>
            <a:cxnSpLocks/>
          </p:cNvCxnSpPr>
          <p:nvPr/>
        </p:nvCxnSpPr>
        <p:spPr>
          <a:xfrm>
            <a:off x="7237266" y="3379891"/>
            <a:ext cx="15587" cy="393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B5534CB-EF02-4325-9CFE-8E5E2EE3493C}"/>
              </a:ext>
            </a:extLst>
          </p:cNvPr>
          <p:cNvCxnSpPr>
            <a:cxnSpLocks/>
          </p:cNvCxnSpPr>
          <p:nvPr/>
        </p:nvCxnSpPr>
        <p:spPr>
          <a:xfrm>
            <a:off x="4092863" y="1821103"/>
            <a:ext cx="0" cy="196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71A517A-A3E5-47B9-AEA3-74657DBFD06D}"/>
              </a:ext>
            </a:extLst>
          </p:cNvPr>
          <p:cNvCxnSpPr/>
          <p:nvPr/>
        </p:nvCxnSpPr>
        <p:spPr>
          <a:xfrm>
            <a:off x="7214176" y="1535353"/>
            <a:ext cx="15587" cy="393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7813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>
            <a:normAutofit/>
          </a:bodyPr>
          <a:lstStyle/>
          <a:p>
            <a:r>
              <a:rPr lang="en-IN" dirty="0"/>
              <a:t>Case 3… </a:t>
            </a:r>
            <a:r>
              <a:rPr lang="en-IN" dirty="0" err="1"/>
              <a:t>contd</a:t>
            </a:r>
            <a:r>
              <a:rPr lang="en-IN" dirty="0"/>
              <a:t>…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EA548DE-FC28-4DC8-B551-DC3AB01AA9E4}"/>
              </a:ext>
            </a:extLst>
          </p:cNvPr>
          <p:cNvGraphicFramePr>
            <a:graphicFrameLocks noGrp="1"/>
          </p:cNvGraphicFramePr>
          <p:nvPr/>
        </p:nvGraphicFramePr>
        <p:xfrm>
          <a:off x="660400" y="1672166"/>
          <a:ext cx="50165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0128">
                  <a:extLst>
                    <a:ext uri="{9D8B030D-6E8A-4147-A177-3AD203B41FA5}">
                      <a16:colId xmlns:a16="http://schemas.microsoft.com/office/drawing/2014/main" val="4005159622"/>
                    </a:ext>
                  </a:extLst>
                </a:gridCol>
                <a:gridCol w="2086372">
                  <a:extLst>
                    <a:ext uri="{9D8B030D-6E8A-4147-A177-3AD203B41FA5}">
                      <a16:colId xmlns:a16="http://schemas.microsoft.com/office/drawing/2014/main" val="1871329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Definitely would buy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63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‘</a:t>
                      </a:r>
                      <a:r>
                        <a:rPr lang="en-US" dirty="0" err="1"/>
                        <a:t>Definites</a:t>
                      </a:r>
                      <a:r>
                        <a:rPr lang="en-US" dirty="0"/>
                        <a:t>’ % would buy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80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‘Definite’ purchases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80% of 23% = 18.4%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64234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B73CDD0-6A8D-4E52-BA3D-1C80C3F0D32E}"/>
              </a:ext>
            </a:extLst>
          </p:cNvPr>
          <p:cNvGraphicFramePr>
            <a:graphicFrameLocks noGrp="1"/>
          </p:cNvGraphicFramePr>
          <p:nvPr/>
        </p:nvGraphicFramePr>
        <p:xfrm>
          <a:off x="6337300" y="1672166"/>
          <a:ext cx="50165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0128">
                  <a:extLst>
                    <a:ext uri="{9D8B030D-6E8A-4147-A177-3AD203B41FA5}">
                      <a16:colId xmlns:a16="http://schemas.microsoft.com/office/drawing/2014/main" val="4005159622"/>
                    </a:ext>
                  </a:extLst>
                </a:gridCol>
                <a:gridCol w="2086372">
                  <a:extLst>
                    <a:ext uri="{9D8B030D-6E8A-4147-A177-3AD203B41FA5}">
                      <a16:colId xmlns:a16="http://schemas.microsoft.com/office/drawing/2014/main" val="1871329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Probably would buy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63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‘</a:t>
                      </a:r>
                      <a:r>
                        <a:rPr lang="en-US" dirty="0" err="1"/>
                        <a:t>Probables</a:t>
                      </a:r>
                      <a:r>
                        <a:rPr lang="en-US" dirty="0"/>
                        <a:t>’ % would buy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80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‘Probable’ purchases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30% of 40% = 12%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64234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9AD1159-DAEA-4CD6-BA7C-1D07148D9CDA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2899832"/>
          <a:ext cx="74041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2050">
                  <a:extLst>
                    <a:ext uri="{9D8B030D-6E8A-4147-A177-3AD203B41FA5}">
                      <a16:colId xmlns:a16="http://schemas.microsoft.com/office/drawing/2014/main" val="493631236"/>
                    </a:ext>
                  </a:extLst>
                </a:gridCol>
                <a:gridCol w="3702050">
                  <a:extLst>
                    <a:ext uri="{9D8B030D-6E8A-4147-A177-3AD203B41FA5}">
                      <a16:colId xmlns:a16="http://schemas.microsoft.com/office/drawing/2014/main" val="1637349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Trial rate (Definite + Probable)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18.4% + 12% = 30.4%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40508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6EC0309-BBAE-4468-81D3-3452A4DC6F43}"/>
              </a:ext>
            </a:extLst>
          </p:cNvPr>
          <p:cNvGraphicFramePr>
            <a:graphicFrameLocks noGrp="1"/>
          </p:cNvGraphicFramePr>
          <p:nvPr/>
        </p:nvGraphicFramePr>
        <p:xfrm>
          <a:off x="660400" y="3559384"/>
          <a:ext cx="80518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4005159622"/>
                    </a:ext>
                  </a:extLst>
                </a:gridCol>
                <a:gridCol w="5080000">
                  <a:extLst>
                    <a:ext uri="{9D8B030D-6E8A-4147-A177-3AD203B41FA5}">
                      <a16:colId xmlns:a16="http://schemas.microsoft.com/office/drawing/2014/main" val="1871329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US Households (MM)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63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Penetration %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80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Awareness (Medium)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64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ACV (Medium)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65%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55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Trial households (MM)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120*30.4%*92%*17%* 65% = 3.71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233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6472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>
            <a:normAutofit/>
          </a:bodyPr>
          <a:lstStyle/>
          <a:p>
            <a:r>
              <a:rPr lang="en-IN" dirty="0"/>
              <a:t>Case 3… contd..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9AD1159-DAEA-4CD6-BA7C-1D07148D9CDA}"/>
              </a:ext>
            </a:extLst>
          </p:cNvPr>
          <p:cNvGraphicFramePr>
            <a:graphicFrameLocks noGrp="1"/>
          </p:cNvGraphicFramePr>
          <p:nvPr/>
        </p:nvGraphicFramePr>
        <p:xfrm>
          <a:off x="1295400" y="2976880"/>
          <a:ext cx="736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2050">
                  <a:extLst>
                    <a:ext uri="{9D8B030D-6E8A-4147-A177-3AD203B41FA5}">
                      <a16:colId xmlns:a16="http://schemas.microsoft.com/office/drawing/2014/main" val="493631236"/>
                    </a:ext>
                  </a:extLst>
                </a:gridCol>
                <a:gridCol w="3663950">
                  <a:extLst>
                    <a:ext uri="{9D8B030D-6E8A-4147-A177-3AD203B41FA5}">
                      <a16:colId xmlns:a16="http://schemas.microsoft.com/office/drawing/2014/main" val="1637349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Purchases (Trial + Repeat) MM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3.7 + 4.9 = 8.6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40508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6EC0309-BBAE-4468-81D3-3452A4DC6F43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1579880"/>
          <a:ext cx="805180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7000">
                  <a:extLst>
                    <a:ext uri="{9D8B030D-6E8A-4147-A177-3AD203B41FA5}">
                      <a16:colId xmlns:a16="http://schemas.microsoft.com/office/drawing/2014/main" val="400515962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871329874"/>
                    </a:ext>
                  </a:extLst>
                </a:gridCol>
              </a:tblGrid>
              <a:tr h="272624">
                <a:tc>
                  <a:txBody>
                    <a:bodyPr/>
                    <a:lstStyle/>
                    <a:p>
                      <a:r>
                        <a:rPr lang="en-US" dirty="0"/>
                        <a:t>Repeat rate % Households (average)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33%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63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Repeat rate occasions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80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repeat volume (households MM)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3.71*33%* 4 = 4.9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64234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73EED0A-8527-45A0-AF19-ED4F5296A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010336"/>
              </p:ext>
            </p:extLst>
          </p:nvPr>
        </p:nvGraphicFramePr>
        <p:xfrm>
          <a:off x="965200" y="3764280"/>
          <a:ext cx="8051800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7000">
                  <a:extLst>
                    <a:ext uri="{9D8B030D-6E8A-4147-A177-3AD203B41FA5}">
                      <a16:colId xmlns:a16="http://schemas.microsoft.com/office/drawing/2014/main" val="400515962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871329874"/>
                    </a:ext>
                  </a:extLst>
                </a:gridCol>
              </a:tblGrid>
              <a:tr h="272624">
                <a:tc>
                  <a:txBody>
                    <a:bodyPr/>
                    <a:lstStyle/>
                    <a:p>
                      <a:r>
                        <a:rPr lang="en-US" dirty="0"/>
                        <a:t>Retail selling price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$ 4.49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63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Retail sales value (MM)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4.49 * 8.6 = $ 38.6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80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Retailer gross margin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35%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64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Sales volume (MM)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38.6 * (1-35%) = $25.1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86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Applicable hurdle rate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$ 30MM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787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30154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>
            <a:normAutofit/>
          </a:bodyPr>
          <a:lstStyle/>
          <a:p>
            <a:r>
              <a:rPr lang="en-IN" dirty="0"/>
              <a:t>Product Launch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3BB-974B-4CA1-BEB4-B2C635B90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037" y="1399309"/>
            <a:ext cx="10515600" cy="5121275"/>
          </a:xfrm>
        </p:spPr>
        <p:txBody>
          <a:bodyPr>
            <a:normAutofit/>
          </a:bodyPr>
          <a:lstStyle/>
          <a:p>
            <a:r>
              <a:rPr lang="en-US" dirty="0"/>
              <a:t>Prelaunch – build capabilities to compete – train the sales force, build service capability</a:t>
            </a:r>
          </a:p>
          <a:p>
            <a:r>
              <a:rPr lang="en-US" dirty="0"/>
              <a:t>Preannouncement – promos, advertising – signals to market for arrival</a:t>
            </a:r>
          </a:p>
          <a:p>
            <a:r>
              <a:rPr lang="en-US" dirty="0"/>
              <a:t>ATAR paradigm – Awareness-Trial-Availability-Repeat purchase</a:t>
            </a:r>
          </a:p>
          <a:p>
            <a:r>
              <a:rPr lang="en-US" dirty="0"/>
              <a:t>Role of launch stage – maximize the chances of profitably achieving acceptance in target market</a:t>
            </a:r>
          </a:p>
          <a:p>
            <a:r>
              <a:rPr lang="en-US" dirty="0"/>
              <a:t>Establish demand outcomes based on </a:t>
            </a:r>
          </a:p>
          <a:p>
            <a:pPr lvl="1"/>
            <a:r>
              <a:rPr lang="en-US" dirty="0"/>
              <a:t>Trial and repurchase</a:t>
            </a:r>
          </a:p>
          <a:p>
            <a:pPr lvl="1"/>
            <a:r>
              <a:rPr lang="en-US" dirty="0"/>
              <a:t>Customer migration</a:t>
            </a:r>
          </a:p>
          <a:p>
            <a:pPr lvl="1"/>
            <a:r>
              <a:rPr lang="en-US" dirty="0"/>
              <a:t>Innovation adoption and diffusion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5389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8DCC7-4D60-4465-B7F8-DC9A79206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0290"/>
          </a:xfrm>
        </p:spPr>
        <p:txBody>
          <a:bodyPr/>
          <a:lstStyle/>
          <a:p>
            <a:r>
              <a:rPr lang="en-US" dirty="0"/>
              <a:t>How launch tactics influence demands?</a:t>
            </a:r>
            <a:endParaRPr lang="en-IN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DA2B260-6738-46C2-9D07-563BB93888D3}"/>
              </a:ext>
            </a:extLst>
          </p:cNvPr>
          <p:cNvGraphicFramePr>
            <a:graphicFrameLocks noGrp="1"/>
          </p:cNvGraphicFramePr>
          <p:nvPr/>
        </p:nvGraphicFramePr>
        <p:xfrm>
          <a:off x="513275" y="975360"/>
          <a:ext cx="11408899" cy="588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7342">
                  <a:extLst>
                    <a:ext uri="{9D8B030D-6E8A-4147-A177-3AD203B41FA5}">
                      <a16:colId xmlns:a16="http://schemas.microsoft.com/office/drawing/2014/main" val="3779417748"/>
                    </a:ext>
                  </a:extLst>
                </a:gridCol>
                <a:gridCol w="2594665">
                  <a:extLst>
                    <a:ext uri="{9D8B030D-6E8A-4147-A177-3AD203B41FA5}">
                      <a16:colId xmlns:a16="http://schemas.microsoft.com/office/drawing/2014/main" val="983608986"/>
                    </a:ext>
                  </a:extLst>
                </a:gridCol>
                <a:gridCol w="5676892">
                  <a:extLst>
                    <a:ext uri="{9D8B030D-6E8A-4147-A177-3AD203B41FA5}">
                      <a16:colId xmlns:a16="http://schemas.microsoft.com/office/drawing/2014/main" val="2516188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Launch Tactics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Influence demand by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108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Promotion 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Advertising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Helps to stimulate trails through awareness and knowledge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51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Coupons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Effective to reinforce awareness where relative advantage is less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04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Publicity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Useful for high usage risk products, new and controversial product technologies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10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Sampling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Help learn via usage, word-of-mouth important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923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Reference Test sites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For potential buyers and helps share experiences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94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Sales &amp; Distribution support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Shows and demos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To clear uncertainty about product usage </a:t>
                      </a:r>
                      <a:r>
                        <a:rPr lang="en-US" sz="2000" dirty="0" err="1"/>
                        <a:t>etc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32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Technical support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To reduce usage process complexities, support customization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327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Distribution structure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For new target markets, detailed selling </a:t>
                      </a:r>
                      <a:r>
                        <a:rPr lang="en-US" sz="2000" dirty="0" err="1"/>
                        <a:t>etc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948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Coverage intensity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Reduce risk of product usage problems through high availability, display space and other services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17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Distribution incentives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To stimulate availability through active support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244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29255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8DCC7-4D60-4465-B7F8-DC9A79206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launch tactics influence demands?</a:t>
            </a:r>
            <a:endParaRPr lang="en-IN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DA2B260-6738-46C2-9D07-563BB93888D3}"/>
              </a:ext>
            </a:extLst>
          </p:cNvPr>
          <p:cNvGraphicFramePr>
            <a:graphicFrameLocks noGrp="1"/>
          </p:cNvGraphicFramePr>
          <p:nvPr/>
        </p:nvGraphicFramePr>
        <p:xfrm>
          <a:off x="703385" y="1277644"/>
          <a:ext cx="11113477" cy="551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1569">
                  <a:extLst>
                    <a:ext uri="{9D8B030D-6E8A-4147-A177-3AD203B41FA5}">
                      <a16:colId xmlns:a16="http://schemas.microsoft.com/office/drawing/2014/main" val="3779417748"/>
                    </a:ext>
                  </a:extLst>
                </a:gridCol>
                <a:gridCol w="2765360">
                  <a:extLst>
                    <a:ext uri="{9D8B030D-6E8A-4147-A177-3AD203B41FA5}">
                      <a16:colId xmlns:a16="http://schemas.microsoft.com/office/drawing/2014/main" val="983608986"/>
                    </a:ext>
                  </a:extLst>
                </a:gridCol>
                <a:gridCol w="6466548">
                  <a:extLst>
                    <a:ext uri="{9D8B030D-6E8A-4147-A177-3AD203B41FA5}">
                      <a16:colId xmlns:a16="http://schemas.microsoft.com/office/drawing/2014/main" val="2516188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Launch Tactics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Influence demand by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108107"/>
                  </a:ext>
                </a:extLst>
              </a:tr>
              <a:tr h="368666">
                <a:tc>
                  <a:txBody>
                    <a:bodyPr/>
                    <a:lstStyle/>
                    <a:p>
                      <a:r>
                        <a:rPr lang="en-US" sz="2000" dirty="0"/>
                        <a:t>Pricing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Introductory pricing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Market skimming, penetration if low prices encourage early adopters and speed diffusion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573564"/>
                  </a:ext>
                </a:extLst>
              </a:tr>
              <a:tr h="368666"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Price administration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Leasing, rebates, money-back guarantees reduce economic risks. Tie-in sales and bundling enhance compatibility with established products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751003"/>
                  </a:ext>
                </a:extLst>
              </a:tr>
              <a:tr h="368666">
                <a:tc>
                  <a:txBody>
                    <a:bodyPr/>
                    <a:lstStyle/>
                    <a:p>
                      <a:r>
                        <a:rPr lang="en-US" sz="2000" dirty="0"/>
                        <a:t>Product 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Breadth of assortment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Introducing new categories and facilitate customization of industrial products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51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Branding 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Positive associations, enhance compatibility, gain trade acceptance 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04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Timing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Product deletion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Helps in faster deletion if new products have higher margins, slow deletion if psychological or switching costs are substantial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10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Pre-announcing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Help build hype for new products, help establish reputation, more time to buyers to learn technology or modify related systems 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923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48252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58FAE-FCAA-34CE-8018-082E0C905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Another example – TACO BELL 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D85C5-2CE8-86C3-EA89-7B9F0C717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5405"/>
            <a:ext cx="10515600" cy="4947470"/>
          </a:xfrm>
        </p:spPr>
        <p:txBody>
          <a:bodyPr/>
          <a:lstStyle/>
          <a:p>
            <a:r>
              <a:rPr lang="en-IN" sz="2200" kern="0" dirty="0">
                <a:solidFill>
                  <a:srgbClr val="6666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New product development – </a:t>
            </a:r>
            <a:r>
              <a:rPr lang="en-IN" sz="2200" kern="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Unique approach </a:t>
            </a:r>
          </a:p>
          <a:p>
            <a:r>
              <a:rPr lang="en-IN" sz="2200" kern="0" dirty="0">
                <a:solidFill>
                  <a:srgbClr val="6666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Its innovation team looks to </a:t>
            </a:r>
            <a:r>
              <a:rPr lang="en-IN" sz="2200" kern="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grocery stores, social media and competitors </a:t>
            </a:r>
            <a:r>
              <a:rPr lang="en-IN" sz="2200" kern="0" dirty="0">
                <a:solidFill>
                  <a:srgbClr val="6666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for its inspiration.</a:t>
            </a:r>
          </a:p>
          <a:p>
            <a:r>
              <a:rPr lang="en-IN" sz="2200" kern="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Idea generation </a:t>
            </a:r>
            <a:r>
              <a:rPr lang="en-IN" sz="2200" kern="0" dirty="0">
                <a:solidFill>
                  <a:srgbClr val="6666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– development team </a:t>
            </a:r>
            <a:r>
              <a:rPr lang="en-IN" sz="2200" kern="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reviews about 4,500 new product ideas every year</a:t>
            </a:r>
            <a:r>
              <a:rPr lang="en-IN" sz="2200" kern="0" dirty="0">
                <a:solidFill>
                  <a:srgbClr val="6666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sz="2200" kern="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Concept development and testing </a:t>
            </a:r>
            <a:r>
              <a:rPr lang="en-IN" sz="2200" kern="0" dirty="0">
                <a:solidFill>
                  <a:srgbClr val="6666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– Generated </a:t>
            </a:r>
            <a:r>
              <a:rPr lang="en-IN" sz="2200" kern="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80 iterations </a:t>
            </a:r>
            <a:r>
              <a:rPr lang="en-IN" sz="2200" kern="0" dirty="0">
                <a:solidFill>
                  <a:srgbClr val="6666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of the Waffle Taco before deciding on the final one. Unfortunately, Taco Bell discontinued the Waffle Taco after only a year, replacing it with the Biscuit Taco.</a:t>
            </a:r>
          </a:p>
          <a:p>
            <a:r>
              <a:rPr lang="en-IN" sz="2200" kern="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Product technical design </a:t>
            </a:r>
            <a:r>
              <a:rPr lang="en-IN" sz="2200" kern="0" dirty="0">
                <a:solidFill>
                  <a:srgbClr val="6666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- For the Doritos Locos Taco, the product team </a:t>
            </a:r>
            <a:r>
              <a:rPr lang="en-IN" sz="2200" kern="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discovered a process to evenly distribute seasoning</a:t>
            </a:r>
            <a:r>
              <a:rPr lang="en-IN" sz="2200" kern="0" dirty="0">
                <a:solidFill>
                  <a:srgbClr val="6666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on the shells and contain cheese dust in the production process.</a:t>
            </a:r>
          </a:p>
          <a:p>
            <a:r>
              <a:rPr lang="en-IN" sz="2200" kern="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Test marketing </a:t>
            </a:r>
            <a:r>
              <a:rPr lang="en-IN" sz="2200" kern="0" dirty="0">
                <a:solidFill>
                  <a:srgbClr val="6666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– Between </a:t>
            </a:r>
            <a:r>
              <a:rPr lang="en-IN" sz="2200" kern="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350-500 ideas end up in consumer tests</a:t>
            </a:r>
            <a:r>
              <a:rPr lang="en-IN" sz="2200" kern="0" dirty="0">
                <a:solidFill>
                  <a:srgbClr val="6666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sz="2200" kern="0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Market entry - 8 to 10 products end up on the national menu</a:t>
            </a:r>
            <a:r>
              <a:rPr lang="en-IN" sz="2200" kern="0" dirty="0">
                <a:solidFill>
                  <a:srgbClr val="6666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IN" sz="2200" kern="0" dirty="0">
              <a:solidFill>
                <a:srgbClr val="666666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IN" sz="2200" kern="0" dirty="0">
              <a:solidFill>
                <a:srgbClr val="666666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260663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BEF69-0084-420B-B326-BF126A09C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621" y="2103437"/>
            <a:ext cx="10515600" cy="1325563"/>
          </a:xfrm>
        </p:spPr>
        <p:txBody>
          <a:bodyPr/>
          <a:lstStyle/>
          <a:p>
            <a:r>
              <a:rPr lang="en-IN" dirty="0"/>
              <a:t>Thank you !!!</a:t>
            </a:r>
          </a:p>
        </p:txBody>
      </p:sp>
    </p:spTree>
    <p:extLst>
      <p:ext uri="{BB962C8B-B14F-4D97-AF65-F5344CB8AC3E}">
        <p14:creationId xmlns:p14="http://schemas.microsoft.com/office/powerpoint/2010/main" val="3825716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2324</Words>
  <Application>Microsoft Office PowerPoint</Application>
  <PresentationFormat>Widescreen</PresentationFormat>
  <Paragraphs>419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Office Theme</vt:lpstr>
      <vt:lpstr>    Building an innovation culture Session 2  </vt:lpstr>
      <vt:lpstr>Case 2 : You are the idea generator</vt:lpstr>
      <vt:lpstr>Case 2… contd…</vt:lpstr>
      <vt:lpstr>Case 2… contd…</vt:lpstr>
      <vt:lpstr>Case 2… contd…</vt:lpstr>
      <vt:lpstr>Case 2… contd… learnings..</vt:lpstr>
      <vt:lpstr>How to screen ideas?</vt:lpstr>
      <vt:lpstr>Concept generation</vt:lpstr>
      <vt:lpstr>Concept testing</vt:lpstr>
      <vt:lpstr>How new product development works?</vt:lpstr>
      <vt:lpstr>How to work on technology strategies?</vt:lpstr>
      <vt:lpstr>Technology development strategies</vt:lpstr>
      <vt:lpstr>Some tools …...</vt:lpstr>
      <vt:lpstr>McKinsey 7S framework </vt:lpstr>
      <vt:lpstr>Christensen’s JTBD framework</vt:lpstr>
      <vt:lpstr>Connect with Balanced scorecard(BSC)</vt:lpstr>
      <vt:lpstr>PowerPoint Presentation</vt:lpstr>
      <vt:lpstr>Business Model Canvas</vt:lpstr>
      <vt:lpstr>Business model innovation</vt:lpstr>
      <vt:lpstr>Understanding customers</vt:lpstr>
      <vt:lpstr>PowerPoint Presentation</vt:lpstr>
      <vt:lpstr>Why new product design and development?`</vt:lpstr>
      <vt:lpstr>Design development</vt:lpstr>
      <vt:lpstr>Product use testing</vt:lpstr>
      <vt:lpstr>Major decisions in product testing</vt:lpstr>
      <vt:lpstr>Results of product testing</vt:lpstr>
      <vt:lpstr>Case 3 : PQR Co Ltd..</vt:lpstr>
      <vt:lpstr>Case 3.. Contd..</vt:lpstr>
      <vt:lpstr>Case 3… contd…</vt:lpstr>
      <vt:lpstr>Case 3… contd..</vt:lpstr>
      <vt:lpstr>Product Launch</vt:lpstr>
      <vt:lpstr>How launch tactics influence demands?</vt:lpstr>
      <vt:lpstr>How launch tactics influence demands?</vt:lpstr>
      <vt:lpstr>Another example – TACO BELL !!</vt:lpstr>
      <vt:lpstr>Thank you 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INNOVATION   General Mills Canada  </dc:title>
  <dc:creator>HP</dc:creator>
  <cp:lastModifiedBy>Deepika Gupta</cp:lastModifiedBy>
  <cp:revision>46</cp:revision>
  <dcterms:created xsi:type="dcterms:W3CDTF">2018-09-09T15:49:28Z</dcterms:created>
  <dcterms:modified xsi:type="dcterms:W3CDTF">2024-01-06T16:49:04Z</dcterms:modified>
</cp:coreProperties>
</file>