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6"/>
  </p:notesMasterIdLst>
  <p:sldIdLst>
    <p:sldId id="256" r:id="rId2"/>
    <p:sldId id="260" r:id="rId3"/>
    <p:sldId id="391" r:id="rId4"/>
    <p:sldId id="272" r:id="rId5"/>
    <p:sldId id="701" r:id="rId6"/>
    <p:sldId id="395" r:id="rId7"/>
    <p:sldId id="333" r:id="rId8"/>
    <p:sldId id="332" r:id="rId9"/>
    <p:sldId id="335" r:id="rId10"/>
    <p:sldId id="334" r:id="rId11"/>
    <p:sldId id="397" r:id="rId12"/>
    <p:sldId id="398" r:id="rId13"/>
    <p:sldId id="357" r:id="rId14"/>
    <p:sldId id="358" r:id="rId15"/>
    <p:sldId id="340" r:id="rId16"/>
    <p:sldId id="399" r:id="rId17"/>
    <p:sldId id="400" r:id="rId18"/>
    <p:sldId id="401" r:id="rId19"/>
    <p:sldId id="402" r:id="rId20"/>
    <p:sldId id="403" r:id="rId21"/>
    <p:sldId id="359" r:id="rId22"/>
    <p:sldId id="360" r:id="rId23"/>
    <p:sldId id="275" r:id="rId24"/>
    <p:sldId id="694" r:id="rId25"/>
    <p:sldId id="458" r:id="rId26"/>
    <p:sldId id="406" r:id="rId27"/>
    <p:sldId id="407" r:id="rId28"/>
    <p:sldId id="408" r:id="rId29"/>
    <p:sldId id="409" r:id="rId30"/>
    <p:sldId id="410" r:id="rId31"/>
    <p:sldId id="411" r:id="rId32"/>
    <p:sldId id="412" r:id="rId33"/>
    <p:sldId id="413" r:id="rId34"/>
    <p:sldId id="414" r:id="rId35"/>
    <p:sldId id="415" r:id="rId36"/>
    <p:sldId id="416" r:id="rId37"/>
    <p:sldId id="417" r:id="rId38"/>
    <p:sldId id="418" r:id="rId39"/>
    <p:sldId id="419" r:id="rId40"/>
    <p:sldId id="420" r:id="rId41"/>
    <p:sldId id="421" r:id="rId42"/>
    <p:sldId id="422" r:id="rId43"/>
    <p:sldId id="423" r:id="rId44"/>
    <p:sldId id="424" r:id="rId45"/>
    <p:sldId id="426" r:id="rId46"/>
    <p:sldId id="695" r:id="rId47"/>
    <p:sldId id="427" r:id="rId48"/>
    <p:sldId id="428" r:id="rId49"/>
    <p:sldId id="429" r:id="rId50"/>
    <p:sldId id="430" r:id="rId51"/>
    <p:sldId id="431" r:id="rId52"/>
    <p:sldId id="432" r:id="rId53"/>
    <p:sldId id="433" r:id="rId54"/>
    <p:sldId id="434" r:id="rId55"/>
    <p:sldId id="435" r:id="rId56"/>
    <p:sldId id="436" r:id="rId57"/>
    <p:sldId id="437" r:id="rId58"/>
    <p:sldId id="438" r:id="rId59"/>
    <p:sldId id="439" r:id="rId60"/>
    <p:sldId id="441" r:id="rId61"/>
    <p:sldId id="442" r:id="rId62"/>
    <p:sldId id="443" r:id="rId63"/>
    <p:sldId id="444" r:id="rId64"/>
    <p:sldId id="445" r:id="rId65"/>
    <p:sldId id="446" r:id="rId66"/>
    <p:sldId id="447" r:id="rId67"/>
    <p:sldId id="448" r:id="rId68"/>
    <p:sldId id="449" r:id="rId69"/>
    <p:sldId id="450" r:id="rId70"/>
    <p:sldId id="451" r:id="rId71"/>
    <p:sldId id="452" r:id="rId72"/>
    <p:sldId id="453" r:id="rId73"/>
    <p:sldId id="454" r:id="rId74"/>
    <p:sldId id="693"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2" d="100"/>
          <a:sy n="122" d="100"/>
        </p:scale>
        <p:origin x="24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1FFD7B-C2C7-4139-8E62-B7678E169502}" type="doc">
      <dgm:prSet loTypeId="urn:microsoft.com/office/officeart/2005/8/layout/list1" loCatId="list" qsTypeId="urn:microsoft.com/office/officeart/2005/8/quickstyle/simple4" qsCatId="simple" csTypeId="urn:microsoft.com/office/officeart/2005/8/colors/colorful2" csCatId="colorful"/>
      <dgm:spPr/>
      <dgm:t>
        <a:bodyPr/>
        <a:lstStyle/>
        <a:p>
          <a:endParaRPr lang="en-US"/>
        </a:p>
      </dgm:t>
    </dgm:pt>
    <dgm:pt modelId="{2F027634-10D8-4EA7-A8E3-96C26CE32400}">
      <dgm:prSet/>
      <dgm:spPr/>
      <dgm:t>
        <a:bodyPr/>
        <a:lstStyle/>
        <a:p>
          <a:r>
            <a:rPr lang="en-US"/>
            <a:t>Ratios facilitate comparison of:</a:t>
          </a:r>
        </a:p>
      </dgm:t>
    </dgm:pt>
    <dgm:pt modelId="{EB3E9C74-FB1C-4948-BC3F-F3C152DE25E7}" type="parTrans" cxnId="{78F91B6A-1F19-425B-8F0C-7F5976CEB995}">
      <dgm:prSet/>
      <dgm:spPr/>
      <dgm:t>
        <a:bodyPr/>
        <a:lstStyle/>
        <a:p>
          <a:endParaRPr lang="en-US"/>
        </a:p>
      </dgm:t>
    </dgm:pt>
    <dgm:pt modelId="{14E3CC53-6E5B-415F-86A9-459A5B93DC07}" type="sibTrans" cxnId="{78F91B6A-1F19-425B-8F0C-7F5976CEB995}">
      <dgm:prSet/>
      <dgm:spPr/>
      <dgm:t>
        <a:bodyPr/>
        <a:lstStyle/>
        <a:p>
          <a:endParaRPr lang="en-US"/>
        </a:p>
      </dgm:t>
    </dgm:pt>
    <dgm:pt modelId="{1B662439-3457-4819-911C-0D927D81F439}">
      <dgm:prSet/>
      <dgm:spPr/>
      <dgm:t>
        <a:bodyPr/>
        <a:lstStyle/>
        <a:p>
          <a:r>
            <a:rPr lang="en-US"/>
            <a:t>One company over time</a:t>
          </a:r>
        </a:p>
      </dgm:t>
    </dgm:pt>
    <dgm:pt modelId="{CDA5DEA1-225C-4870-981B-F3F3FC8CF9E1}" type="parTrans" cxnId="{158E3D50-55FA-472A-91BB-E3B564CFDE3E}">
      <dgm:prSet/>
      <dgm:spPr/>
      <dgm:t>
        <a:bodyPr/>
        <a:lstStyle/>
        <a:p>
          <a:endParaRPr lang="en-US"/>
        </a:p>
      </dgm:t>
    </dgm:pt>
    <dgm:pt modelId="{1A046E16-7FA4-4875-B35D-0635EE5C4C27}" type="sibTrans" cxnId="{158E3D50-55FA-472A-91BB-E3B564CFDE3E}">
      <dgm:prSet/>
      <dgm:spPr/>
      <dgm:t>
        <a:bodyPr/>
        <a:lstStyle/>
        <a:p>
          <a:endParaRPr lang="en-US"/>
        </a:p>
      </dgm:t>
    </dgm:pt>
    <dgm:pt modelId="{856D6D86-28D6-4D5A-B32F-53FDC67F99E9}">
      <dgm:prSet/>
      <dgm:spPr/>
      <dgm:t>
        <a:bodyPr/>
        <a:lstStyle/>
        <a:p>
          <a:r>
            <a:rPr lang="en-US"/>
            <a:t>One company versus other companies</a:t>
          </a:r>
        </a:p>
      </dgm:t>
    </dgm:pt>
    <dgm:pt modelId="{258E28C1-1EB9-46F6-A94F-69FE9FBAA6F9}" type="parTrans" cxnId="{C175280C-4D76-4E62-B9A5-7FAA775D7632}">
      <dgm:prSet/>
      <dgm:spPr/>
      <dgm:t>
        <a:bodyPr/>
        <a:lstStyle/>
        <a:p>
          <a:endParaRPr lang="en-US"/>
        </a:p>
      </dgm:t>
    </dgm:pt>
    <dgm:pt modelId="{4F611584-FA5A-4118-8BC3-D128E022A296}" type="sibTrans" cxnId="{C175280C-4D76-4E62-B9A5-7FAA775D7632}">
      <dgm:prSet/>
      <dgm:spPr/>
      <dgm:t>
        <a:bodyPr/>
        <a:lstStyle/>
        <a:p>
          <a:endParaRPr lang="en-US"/>
        </a:p>
      </dgm:t>
    </dgm:pt>
    <dgm:pt modelId="{534C1420-2C2B-4A1B-8F3A-28096B855FC7}">
      <dgm:prSet/>
      <dgm:spPr/>
      <dgm:t>
        <a:bodyPr/>
        <a:lstStyle/>
        <a:p>
          <a:r>
            <a:rPr lang="en-US"/>
            <a:t>Ratios are used by:</a:t>
          </a:r>
        </a:p>
      </dgm:t>
    </dgm:pt>
    <dgm:pt modelId="{62321003-06A6-4D10-AC37-68AD8242F4B4}" type="parTrans" cxnId="{1B73E099-F974-4C35-B1CF-A1DDD5169151}">
      <dgm:prSet/>
      <dgm:spPr/>
      <dgm:t>
        <a:bodyPr/>
        <a:lstStyle/>
        <a:p>
          <a:endParaRPr lang="en-US"/>
        </a:p>
      </dgm:t>
    </dgm:pt>
    <dgm:pt modelId="{AA775FBF-E407-40BC-B417-DBC9B21B0BD7}" type="sibTrans" cxnId="{1B73E099-F974-4C35-B1CF-A1DDD5169151}">
      <dgm:prSet/>
      <dgm:spPr/>
      <dgm:t>
        <a:bodyPr/>
        <a:lstStyle/>
        <a:p>
          <a:endParaRPr lang="en-US"/>
        </a:p>
      </dgm:t>
    </dgm:pt>
    <dgm:pt modelId="{55B1DE8D-829F-448A-BEE0-1974E05F6A50}">
      <dgm:prSet/>
      <dgm:spPr/>
      <dgm:t>
        <a:bodyPr/>
        <a:lstStyle/>
        <a:p>
          <a:r>
            <a:rPr lang="en-US" b="1"/>
            <a:t>Lenders</a:t>
          </a:r>
          <a:r>
            <a:rPr lang="en-US"/>
            <a:t> to determine </a:t>
          </a:r>
          <a:r>
            <a:rPr lang="en-US" b="1"/>
            <a:t>creditworthiness</a:t>
          </a:r>
          <a:endParaRPr lang="en-US"/>
        </a:p>
      </dgm:t>
    </dgm:pt>
    <dgm:pt modelId="{C225CBF4-9F94-4C6B-84DB-3CC30D57A350}" type="parTrans" cxnId="{330AF14C-B3DC-4221-8732-EA8729C49545}">
      <dgm:prSet/>
      <dgm:spPr/>
      <dgm:t>
        <a:bodyPr/>
        <a:lstStyle/>
        <a:p>
          <a:endParaRPr lang="en-US"/>
        </a:p>
      </dgm:t>
    </dgm:pt>
    <dgm:pt modelId="{40435976-81FF-41DE-9332-30B9925D306D}" type="sibTrans" cxnId="{330AF14C-B3DC-4221-8732-EA8729C49545}">
      <dgm:prSet/>
      <dgm:spPr/>
      <dgm:t>
        <a:bodyPr/>
        <a:lstStyle/>
        <a:p>
          <a:endParaRPr lang="en-US"/>
        </a:p>
      </dgm:t>
    </dgm:pt>
    <dgm:pt modelId="{8C97BFAB-E0DD-4C1F-B414-017F824CA6A0}">
      <dgm:prSet/>
      <dgm:spPr/>
      <dgm:t>
        <a:bodyPr/>
        <a:lstStyle/>
        <a:p>
          <a:r>
            <a:rPr lang="en-US" b="1"/>
            <a:t>Stockholders</a:t>
          </a:r>
          <a:r>
            <a:rPr lang="en-US"/>
            <a:t> to estimate </a:t>
          </a:r>
          <a:r>
            <a:rPr lang="en-US" b="1"/>
            <a:t>future cash flows</a:t>
          </a:r>
          <a:r>
            <a:rPr lang="en-US"/>
            <a:t> and </a:t>
          </a:r>
          <a:r>
            <a:rPr lang="en-US" b="1"/>
            <a:t>risk</a:t>
          </a:r>
          <a:endParaRPr lang="en-US"/>
        </a:p>
      </dgm:t>
    </dgm:pt>
    <dgm:pt modelId="{5E988B84-35DC-4E84-B313-F580F6F0C679}" type="parTrans" cxnId="{26BEE84E-B046-45A1-B657-8ED5BE9CA5A8}">
      <dgm:prSet/>
      <dgm:spPr/>
      <dgm:t>
        <a:bodyPr/>
        <a:lstStyle/>
        <a:p>
          <a:endParaRPr lang="en-US"/>
        </a:p>
      </dgm:t>
    </dgm:pt>
    <dgm:pt modelId="{D9EC9480-97A4-43DC-B867-40D5FB653538}" type="sibTrans" cxnId="{26BEE84E-B046-45A1-B657-8ED5BE9CA5A8}">
      <dgm:prSet/>
      <dgm:spPr/>
      <dgm:t>
        <a:bodyPr/>
        <a:lstStyle/>
        <a:p>
          <a:endParaRPr lang="en-US"/>
        </a:p>
      </dgm:t>
    </dgm:pt>
    <dgm:pt modelId="{D4D0326F-B4EE-4713-9C94-66E59E66DCAF}">
      <dgm:prSet/>
      <dgm:spPr/>
      <dgm:t>
        <a:bodyPr/>
        <a:lstStyle/>
        <a:p>
          <a:r>
            <a:rPr lang="en-US" b="1"/>
            <a:t>Managers</a:t>
          </a:r>
          <a:r>
            <a:rPr lang="en-US"/>
            <a:t> to identify </a:t>
          </a:r>
          <a:r>
            <a:rPr lang="en-US" i="1"/>
            <a:t>areas of</a:t>
          </a:r>
          <a:r>
            <a:rPr lang="en-US"/>
            <a:t> </a:t>
          </a:r>
          <a:r>
            <a:rPr lang="en-US" b="1"/>
            <a:t>weakness</a:t>
          </a:r>
          <a:r>
            <a:rPr lang="en-US"/>
            <a:t> and </a:t>
          </a:r>
          <a:r>
            <a:rPr lang="en-US" b="1"/>
            <a:t>strength</a:t>
          </a:r>
          <a:endParaRPr lang="en-US"/>
        </a:p>
      </dgm:t>
    </dgm:pt>
    <dgm:pt modelId="{C5CD5C1B-D291-4B72-8B28-92EA41BAFCEB}" type="parTrans" cxnId="{BC95BDBD-430D-4E1D-B803-F122F46AFE01}">
      <dgm:prSet/>
      <dgm:spPr/>
      <dgm:t>
        <a:bodyPr/>
        <a:lstStyle/>
        <a:p>
          <a:endParaRPr lang="en-US"/>
        </a:p>
      </dgm:t>
    </dgm:pt>
    <dgm:pt modelId="{4DDC44BC-B188-4F01-9758-C2C870485B2C}" type="sibTrans" cxnId="{BC95BDBD-430D-4E1D-B803-F122F46AFE01}">
      <dgm:prSet/>
      <dgm:spPr/>
      <dgm:t>
        <a:bodyPr/>
        <a:lstStyle/>
        <a:p>
          <a:endParaRPr lang="en-US"/>
        </a:p>
      </dgm:t>
    </dgm:pt>
    <dgm:pt modelId="{4837C84B-3870-3649-834F-F7E9D5747854}" type="pres">
      <dgm:prSet presAssocID="{9B1FFD7B-C2C7-4139-8E62-B7678E169502}" presName="linear" presStyleCnt="0">
        <dgm:presLayoutVars>
          <dgm:dir/>
          <dgm:animLvl val="lvl"/>
          <dgm:resizeHandles val="exact"/>
        </dgm:presLayoutVars>
      </dgm:prSet>
      <dgm:spPr/>
    </dgm:pt>
    <dgm:pt modelId="{745447FD-509E-7D42-A3DB-77CF89BD7323}" type="pres">
      <dgm:prSet presAssocID="{2F027634-10D8-4EA7-A8E3-96C26CE32400}" presName="parentLin" presStyleCnt="0"/>
      <dgm:spPr/>
    </dgm:pt>
    <dgm:pt modelId="{3B77DD30-C43B-B14B-BFB9-2DB82BF00CA6}" type="pres">
      <dgm:prSet presAssocID="{2F027634-10D8-4EA7-A8E3-96C26CE32400}" presName="parentLeftMargin" presStyleLbl="node1" presStyleIdx="0" presStyleCnt="2"/>
      <dgm:spPr/>
    </dgm:pt>
    <dgm:pt modelId="{02133780-AE94-3E4C-AE6B-51FFD48E065A}" type="pres">
      <dgm:prSet presAssocID="{2F027634-10D8-4EA7-A8E3-96C26CE32400}" presName="parentText" presStyleLbl="node1" presStyleIdx="0" presStyleCnt="2">
        <dgm:presLayoutVars>
          <dgm:chMax val="0"/>
          <dgm:bulletEnabled val="1"/>
        </dgm:presLayoutVars>
      </dgm:prSet>
      <dgm:spPr/>
    </dgm:pt>
    <dgm:pt modelId="{DD549F81-83E0-9E4B-A4CA-D8A50501EE44}" type="pres">
      <dgm:prSet presAssocID="{2F027634-10D8-4EA7-A8E3-96C26CE32400}" presName="negativeSpace" presStyleCnt="0"/>
      <dgm:spPr/>
    </dgm:pt>
    <dgm:pt modelId="{7DC8FAA6-E2D6-4D42-8485-9ABB83D9A89D}" type="pres">
      <dgm:prSet presAssocID="{2F027634-10D8-4EA7-A8E3-96C26CE32400}" presName="childText" presStyleLbl="conFgAcc1" presStyleIdx="0" presStyleCnt="2">
        <dgm:presLayoutVars>
          <dgm:bulletEnabled val="1"/>
        </dgm:presLayoutVars>
      </dgm:prSet>
      <dgm:spPr/>
    </dgm:pt>
    <dgm:pt modelId="{129AA971-CD4E-0C4E-9891-1F0F0373A4E3}" type="pres">
      <dgm:prSet presAssocID="{14E3CC53-6E5B-415F-86A9-459A5B93DC07}" presName="spaceBetweenRectangles" presStyleCnt="0"/>
      <dgm:spPr/>
    </dgm:pt>
    <dgm:pt modelId="{C42E9D56-823A-0B4D-84A4-042091018741}" type="pres">
      <dgm:prSet presAssocID="{534C1420-2C2B-4A1B-8F3A-28096B855FC7}" presName="parentLin" presStyleCnt="0"/>
      <dgm:spPr/>
    </dgm:pt>
    <dgm:pt modelId="{CB105870-BC2D-8842-919E-F4427A39220C}" type="pres">
      <dgm:prSet presAssocID="{534C1420-2C2B-4A1B-8F3A-28096B855FC7}" presName="parentLeftMargin" presStyleLbl="node1" presStyleIdx="0" presStyleCnt="2"/>
      <dgm:spPr/>
    </dgm:pt>
    <dgm:pt modelId="{0E4782A2-FC7E-3B42-81CD-D9A774B7D574}" type="pres">
      <dgm:prSet presAssocID="{534C1420-2C2B-4A1B-8F3A-28096B855FC7}" presName="parentText" presStyleLbl="node1" presStyleIdx="1" presStyleCnt="2">
        <dgm:presLayoutVars>
          <dgm:chMax val="0"/>
          <dgm:bulletEnabled val="1"/>
        </dgm:presLayoutVars>
      </dgm:prSet>
      <dgm:spPr/>
    </dgm:pt>
    <dgm:pt modelId="{78D5D7AB-E75C-4B47-9E60-D32AA98B6763}" type="pres">
      <dgm:prSet presAssocID="{534C1420-2C2B-4A1B-8F3A-28096B855FC7}" presName="negativeSpace" presStyleCnt="0"/>
      <dgm:spPr/>
    </dgm:pt>
    <dgm:pt modelId="{8F681531-9F28-6E48-855C-F005A684E699}" type="pres">
      <dgm:prSet presAssocID="{534C1420-2C2B-4A1B-8F3A-28096B855FC7}" presName="childText" presStyleLbl="conFgAcc1" presStyleIdx="1" presStyleCnt="2">
        <dgm:presLayoutVars>
          <dgm:bulletEnabled val="1"/>
        </dgm:presLayoutVars>
      </dgm:prSet>
      <dgm:spPr/>
    </dgm:pt>
  </dgm:ptLst>
  <dgm:cxnLst>
    <dgm:cxn modelId="{C175280C-4D76-4E62-B9A5-7FAA775D7632}" srcId="{2F027634-10D8-4EA7-A8E3-96C26CE32400}" destId="{856D6D86-28D6-4D5A-B32F-53FDC67F99E9}" srcOrd="1" destOrd="0" parTransId="{258E28C1-1EB9-46F6-A94F-69FE9FBAA6F9}" sibTransId="{4F611584-FA5A-4118-8BC3-D128E022A296}"/>
    <dgm:cxn modelId="{48680110-0867-9A40-B924-8E66B5ACF1A9}" type="presOf" srcId="{534C1420-2C2B-4A1B-8F3A-28096B855FC7}" destId="{CB105870-BC2D-8842-919E-F4427A39220C}" srcOrd="0" destOrd="0" presId="urn:microsoft.com/office/officeart/2005/8/layout/list1"/>
    <dgm:cxn modelId="{065A501F-B49F-B049-85F6-0A471440751D}" type="presOf" srcId="{55B1DE8D-829F-448A-BEE0-1974E05F6A50}" destId="{8F681531-9F28-6E48-855C-F005A684E699}" srcOrd="0" destOrd="0" presId="urn:microsoft.com/office/officeart/2005/8/layout/list1"/>
    <dgm:cxn modelId="{330AF14C-B3DC-4221-8732-EA8729C49545}" srcId="{534C1420-2C2B-4A1B-8F3A-28096B855FC7}" destId="{55B1DE8D-829F-448A-BEE0-1974E05F6A50}" srcOrd="0" destOrd="0" parTransId="{C225CBF4-9F94-4C6B-84DB-3CC30D57A350}" sibTransId="{40435976-81FF-41DE-9332-30B9925D306D}"/>
    <dgm:cxn modelId="{26BEE84E-B046-45A1-B657-8ED5BE9CA5A8}" srcId="{534C1420-2C2B-4A1B-8F3A-28096B855FC7}" destId="{8C97BFAB-E0DD-4C1F-B414-017F824CA6A0}" srcOrd="1" destOrd="0" parTransId="{5E988B84-35DC-4E84-B313-F580F6F0C679}" sibTransId="{D9EC9480-97A4-43DC-B867-40D5FB653538}"/>
    <dgm:cxn modelId="{158E3D50-55FA-472A-91BB-E3B564CFDE3E}" srcId="{2F027634-10D8-4EA7-A8E3-96C26CE32400}" destId="{1B662439-3457-4819-911C-0D927D81F439}" srcOrd="0" destOrd="0" parTransId="{CDA5DEA1-225C-4870-981B-F3F3FC8CF9E1}" sibTransId="{1A046E16-7FA4-4875-B35D-0635EE5C4C27}"/>
    <dgm:cxn modelId="{3BEAFB54-717F-114E-8373-4E57226CBC66}" type="presOf" srcId="{534C1420-2C2B-4A1B-8F3A-28096B855FC7}" destId="{0E4782A2-FC7E-3B42-81CD-D9A774B7D574}" srcOrd="1" destOrd="0" presId="urn:microsoft.com/office/officeart/2005/8/layout/list1"/>
    <dgm:cxn modelId="{8EF85460-1AD9-6945-AA57-A1E44511F4EE}" type="presOf" srcId="{2F027634-10D8-4EA7-A8E3-96C26CE32400}" destId="{3B77DD30-C43B-B14B-BFB9-2DB82BF00CA6}" srcOrd="0" destOrd="0" presId="urn:microsoft.com/office/officeart/2005/8/layout/list1"/>
    <dgm:cxn modelId="{6B18C862-B4DE-E943-8136-7462FE66EAFD}" type="presOf" srcId="{856D6D86-28D6-4D5A-B32F-53FDC67F99E9}" destId="{7DC8FAA6-E2D6-4D42-8485-9ABB83D9A89D}" srcOrd="0" destOrd="1" presId="urn:microsoft.com/office/officeart/2005/8/layout/list1"/>
    <dgm:cxn modelId="{78F91B6A-1F19-425B-8F0C-7F5976CEB995}" srcId="{9B1FFD7B-C2C7-4139-8E62-B7678E169502}" destId="{2F027634-10D8-4EA7-A8E3-96C26CE32400}" srcOrd="0" destOrd="0" parTransId="{EB3E9C74-FB1C-4948-BC3F-F3C152DE25E7}" sibTransId="{14E3CC53-6E5B-415F-86A9-459A5B93DC07}"/>
    <dgm:cxn modelId="{5B963993-70DE-D94C-924D-98E22DA70DEA}" type="presOf" srcId="{8C97BFAB-E0DD-4C1F-B414-017F824CA6A0}" destId="{8F681531-9F28-6E48-855C-F005A684E699}" srcOrd="0" destOrd="1" presId="urn:microsoft.com/office/officeart/2005/8/layout/list1"/>
    <dgm:cxn modelId="{1B73E099-F974-4C35-B1CF-A1DDD5169151}" srcId="{9B1FFD7B-C2C7-4139-8E62-B7678E169502}" destId="{534C1420-2C2B-4A1B-8F3A-28096B855FC7}" srcOrd="1" destOrd="0" parTransId="{62321003-06A6-4D10-AC37-68AD8242F4B4}" sibTransId="{AA775FBF-E407-40BC-B417-DBC9B21B0BD7}"/>
    <dgm:cxn modelId="{05E2179E-1FED-A94E-BD18-45DC2C302723}" type="presOf" srcId="{2F027634-10D8-4EA7-A8E3-96C26CE32400}" destId="{02133780-AE94-3E4C-AE6B-51FFD48E065A}" srcOrd="1" destOrd="0" presId="urn:microsoft.com/office/officeart/2005/8/layout/list1"/>
    <dgm:cxn modelId="{BC95BDBD-430D-4E1D-B803-F122F46AFE01}" srcId="{534C1420-2C2B-4A1B-8F3A-28096B855FC7}" destId="{D4D0326F-B4EE-4713-9C94-66E59E66DCAF}" srcOrd="2" destOrd="0" parTransId="{C5CD5C1B-D291-4B72-8B28-92EA41BAFCEB}" sibTransId="{4DDC44BC-B188-4F01-9758-C2C870485B2C}"/>
    <dgm:cxn modelId="{0EE496DD-736C-4449-A5C8-1510481EC70C}" type="presOf" srcId="{1B662439-3457-4819-911C-0D927D81F439}" destId="{7DC8FAA6-E2D6-4D42-8485-9ABB83D9A89D}" srcOrd="0" destOrd="0" presId="urn:microsoft.com/office/officeart/2005/8/layout/list1"/>
    <dgm:cxn modelId="{317F38DF-AAFA-7142-9D50-5760B3DD0807}" type="presOf" srcId="{D4D0326F-B4EE-4713-9C94-66E59E66DCAF}" destId="{8F681531-9F28-6E48-855C-F005A684E699}" srcOrd="0" destOrd="2" presId="urn:microsoft.com/office/officeart/2005/8/layout/list1"/>
    <dgm:cxn modelId="{DE607EF4-0876-1E41-A36F-33304D8A6B9C}" type="presOf" srcId="{9B1FFD7B-C2C7-4139-8E62-B7678E169502}" destId="{4837C84B-3870-3649-834F-F7E9D5747854}" srcOrd="0" destOrd="0" presId="urn:microsoft.com/office/officeart/2005/8/layout/list1"/>
    <dgm:cxn modelId="{7E66028F-5FF4-4440-9FEA-26014D1A7B4F}" type="presParOf" srcId="{4837C84B-3870-3649-834F-F7E9D5747854}" destId="{745447FD-509E-7D42-A3DB-77CF89BD7323}" srcOrd="0" destOrd="0" presId="urn:microsoft.com/office/officeart/2005/8/layout/list1"/>
    <dgm:cxn modelId="{25B82DE8-B72F-1B45-87A3-AFAABA7777DB}" type="presParOf" srcId="{745447FD-509E-7D42-A3DB-77CF89BD7323}" destId="{3B77DD30-C43B-B14B-BFB9-2DB82BF00CA6}" srcOrd="0" destOrd="0" presId="urn:microsoft.com/office/officeart/2005/8/layout/list1"/>
    <dgm:cxn modelId="{00DA46C0-6B07-E74B-BD4B-4DBC31612C08}" type="presParOf" srcId="{745447FD-509E-7D42-A3DB-77CF89BD7323}" destId="{02133780-AE94-3E4C-AE6B-51FFD48E065A}" srcOrd="1" destOrd="0" presId="urn:microsoft.com/office/officeart/2005/8/layout/list1"/>
    <dgm:cxn modelId="{D634F98A-3E04-D047-8151-8F53302435B6}" type="presParOf" srcId="{4837C84B-3870-3649-834F-F7E9D5747854}" destId="{DD549F81-83E0-9E4B-A4CA-D8A50501EE44}" srcOrd="1" destOrd="0" presId="urn:microsoft.com/office/officeart/2005/8/layout/list1"/>
    <dgm:cxn modelId="{7B650B00-7AC8-774D-97AA-6F5B4D957A8D}" type="presParOf" srcId="{4837C84B-3870-3649-834F-F7E9D5747854}" destId="{7DC8FAA6-E2D6-4D42-8485-9ABB83D9A89D}" srcOrd="2" destOrd="0" presId="urn:microsoft.com/office/officeart/2005/8/layout/list1"/>
    <dgm:cxn modelId="{3BD35389-1762-8944-9035-8BC4DFD64189}" type="presParOf" srcId="{4837C84B-3870-3649-834F-F7E9D5747854}" destId="{129AA971-CD4E-0C4E-9891-1F0F0373A4E3}" srcOrd="3" destOrd="0" presId="urn:microsoft.com/office/officeart/2005/8/layout/list1"/>
    <dgm:cxn modelId="{9AC5F778-9576-6844-ACCF-E015CFA621B9}" type="presParOf" srcId="{4837C84B-3870-3649-834F-F7E9D5747854}" destId="{C42E9D56-823A-0B4D-84A4-042091018741}" srcOrd="4" destOrd="0" presId="urn:microsoft.com/office/officeart/2005/8/layout/list1"/>
    <dgm:cxn modelId="{5EB64EC4-8B63-E948-8CD1-7EFB2AF848AB}" type="presParOf" srcId="{C42E9D56-823A-0B4D-84A4-042091018741}" destId="{CB105870-BC2D-8842-919E-F4427A39220C}" srcOrd="0" destOrd="0" presId="urn:microsoft.com/office/officeart/2005/8/layout/list1"/>
    <dgm:cxn modelId="{D199CDAD-456C-1748-923C-F610FD206655}" type="presParOf" srcId="{C42E9D56-823A-0B4D-84A4-042091018741}" destId="{0E4782A2-FC7E-3B42-81CD-D9A774B7D574}" srcOrd="1" destOrd="0" presId="urn:microsoft.com/office/officeart/2005/8/layout/list1"/>
    <dgm:cxn modelId="{C7B95FCC-1DAD-B242-BEC8-8D9BB86A9DFC}" type="presParOf" srcId="{4837C84B-3870-3649-834F-F7E9D5747854}" destId="{78D5D7AB-E75C-4B47-9E60-D32AA98B6763}" srcOrd="5" destOrd="0" presId="urn:microsoft.com/office/officeart/2005/8/layout/list1"/>
    <dgm:cxn modelId="{E1810599-86FA-1941-A589-D5177775F0D8}" type="presParOf" srcId="{4837C84B-3870-3649-834F-F7E9D5747854}" destId="{8F681531-9F28-6E48-855C-F005A684E699}"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F897CC-CEDA-428B-B5BA-16B327006B1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34604D3-151D-40AD-ABDB-1CF317B19517}">
      <dgm:prSet/>
      <dgm:spPr/>
      <dgm:t>
        <a:bodyPr/>
        <a:lstStyle/>
        <a:p>
          <a:pPr>
            <a:lnSpc>
              <a:spcPct val="100000"/>
            </a:lnSpc>
          </a:pPr>
          <a:r>
            <a:rPr lang="en-US"/>
            <a:t>How efficiently does the firm use its assets?</a:t>
          </a:r>
        </a:p>
      </dgm:t>
    </dgm:pt>
    <dgm:pt modelId="{628B2006-F9FC-48BD-9846-355AE1D0297E}" type="parTrans" cxnId="{90DF370C-BC57-4B09-9E01-87BB8908822F}">
      <dgm:prSet/>
      <dgm:spPr/>
      <dgm:t>
        <a:bodyPr/>
        <a:lstStyle/>
        <a:p>
          <a:endParaRPr lang="en-US"/>
        </a:p>
      </dgm:t>
    </dgm:pt>
    <dgm:pt modelId="{2CBDBE32-F008-4F2B-BE46-24E10BAD9E56}" type="sibTrans" cxnId="{90DF370C-BC57-4B09-9E01-87BB8908822F}">
      <dgm:prSet/>
      <dgm:spPr/>
      <dgm:t>
        <a:bodyPr/>
        <a:lstStyle/>
        <a:p>
          <a:endParaRPr lang="en-US"/>
        </a:p>
      </dgm:t>
    </dgm:pt>
    <dgm:pt modelId="{21C8EDA6-A694-4589-9343-B292910B52F2}">
      <dgm:prSet/>
      <dgm:spPr/>
      <dgm:t>
        <a:bodyPr/>
        <a:lstStyle/>
        <a:p>
          <a:pPr>
            <a:lnSpc>
              <a:spcPct val="100000"/>
            </a:lnSpc>
          </a:pPr>
          <a:r>
            <a:rPr lang="en-US" dirty="0"/>
            <a:t>How much tied up in assets for each dollar of sales?</a:t>
          </a:r>
        </a:p>
      </dgm:t>
    </dgm:pt>
    <dgm:pt modelId="{3E7FF8A6-B6A2-45B2-8240-8E93355C1087}" type="parTrans" cxnId="{DD2C50F2-BE02-442A-B0B6-9A84F59A220B}">
      <dgm:prSet/>
      <dgm:spPr/>
      <dgm:t>
        <a:bodyPr/>
        <a:lstStyle/>
        <a:p>
          <a:endParaRPr lang="en-US"/>
        </a:p>
      </dgm:t>
    </dgm:pt>
    <dgm:pt modelId="{F855EAB9-FEE3-41CE-9DC0-DE922E62AD77}" type="sibTrans" cxnId="{DD2C50F2-BE02-442A-B0B6-9A84F59A220B}">
      <dgm:prSet/>
      <dgm:spPr/>
      <dgm:t>
        <a:bodyPr/>
        <a:lstStyle/>
        <a:p>
          <a:endParaRPr lang="en-US"/>
        </a:p>
      </dgm:t>
    </dgm:pt>
    <dgm:pt modelId="{337EBF71-7CA3-4E17-853F-354CE3880B79}" type="pres">
      <dgm:prSet presAssocID="{3AF897CC-CEDA-428B-B5BA-16B327006B1D}" presName="root" presStyleCnt="0">
        <dgm:presLayoutVars>
          <dgm:dir/>
          <dgm:resizeHandles val="exact"/>
        </dgm:presLayoutVars>
      </dgm:prSet>
      <dgm:spPr/>
    </dgm:pt>
    <dgm:pt modelId="{E57F3433-21A4-4FF5-8346-8D645C2FD3AE}" type="pres">
      <dgm:prSet presAssocID="{B34604D3-151D-40AD-ABDB-1CF317B19517}" presName="compNode" presStyleCnt="0"/>
      <dgm:spPr/>
    </dgm:pt>
    <dgm:pt modelId="{D662546B-BC53-4084-BB57-3D706CF026E8}" type="pres">
      <dgm:prSet presAssocID="{B34604D3-151D-40AD-ABDB-1CF317B19517}" presName="bgRect" presStyleLbl="bgShp" presStyleIdx="0" presStyleCnt="2"/>
      <dgm:spPr/>
    </dgm:pt>
    <dgm:pt modelId="{CC03CE86-B8F0-4A90-ABD3-58D4FDCA4D96}" type="pres">
      <dgm:prSet presAssocID="{B34604D3-151D-40AD-ABDB-1CF317B1951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D01A4019-9D9C-43B1-948F-0EE3C4AB8619}" type="pres">
      <dgm:prSet presAssocID="{B34604D3-151D-40AD-ABDB-1CF317B19517}" presName="spaceRect" presStyleCnt="0"/>
      <dgm:spPr/>
    </dgm:pt>
    <dgm:pt modelId="{6112165C-C7CE-4EBA-8411-D0420A5270B3}" type="pres">
      <dgm:prSet presAssocID="{B34604D3-151D-40AD-ABDB-1CF317B19517}" presName="parTx" presStyleLbl="revTx" presStyleIdx="0" presStyleCnt="2">
        <dgm:presLayoutVars>
          <dgm:chMax val="0"/>
          <dgm:chPref val="0"/>
        </dgm:presLayoutVars>
      </dgm:prSet>
      <dgm:spPr/>
    </dgm:pt>
    <dgm:pt modelId="{5673D2C1-A157-44CE-A730-9102784442E1}" type="pres">
      <dgm:prSet presAssocID="{2CBDBE32-F008-4F2B-BE46-24E10BAD9E56}" presName="sibTrans" presStyleCnt="0"/>
      <dgm:spPr/>
    </dgm:pt>
    <dgm:pt modelId="{0B3E24A9-C9FF-4947-A18D-E428A0DF19E3}" type="pres">
      <dgm:prSet presAssocID="{21C8EDA6-A694-4589-9343-B292910B52F2}" presName="compNode" presStyleCnt="0"/>
      <dgm:spPr/>
    </dgm:pt>
    <dgm:pt modelId="{8A6C72EE-CE53-4906-852D-DDF5480B1745}" type="pres">
      <dgm:prSet presAssocID="{21C8EDA6-A694-4589-9343-B292910B52F2}" presName="bgRect" presStyleLbl="bgShp" presStyleIdx="1" presStyleCnt="2"/>
      <dgm:spPr/>
    </dgm:pt>
    <dgm:pt modelId="{42174256-9BFB-46EF-8C9F-163CBC0FE2FD}" type="pres">
      <dgm:prSet presAssocID="{21C8EDA6-A694-4589-9343-B292910B52F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0E11ECDB-9DDB-48B2-B727-0EA25925D40F}" type="pres">
      <dgm:prSet presAssocID="{21C8EDA6-A694-4589-9343-B292910B52F2}" presName="spaceRect" presStyleCnt="0"/>
      <dgm:spPr/>
    </dgm:pt>
    <dgm:pt modelId="{143ACCE6-FB44-4F0B-960F-C4D6E8D59FEC}" type="pres">
      <dgm:prSet presAssocID="{21C8EDA6-A694-4589-9343-B292910B52F2}" presName="parTx" presStyleLbl="revTx" presStyleIdx="1" presStyleCnt="2">
        <dgm:presLayoutVars>
          <dgm:chMax val="0"/>
          <dgm:chPref val="0"/>
        </dgm:presLayoutVars>
      </dgm:prSet>
      <dgm:spPr/>
    </dgm:pt>
  </dgm:ptLst>
  <dgm:cxnLst>
    <dgm:cxn modelId="{5B693C0A-C7C6-DB4B-A8BD-DABDD5557D39}" type="presOf" srcId="{3AF897CC-CEDA-428B-B5BA-16B327006B1D}" destId="{337EBF71-7CA3-4E17-853F-354CE3880B79}" srcOrd="0" destOrd="0" presId="urn:microsoft.com/office/officeart/2018/2/layout/IconVerticalSolidList"/>
    <dgm:cxn modelId="{90DF370C-BC57-4B09-9E01-87BB8908822F}" srcId="{3AF897CC-CEDA-428B-B5BA-16B327006B1D}" destId="{B34604D3-151D-40AD-ABDB-1CF317B19517}" srcOrd="0" destOrd="0" parTransId="{628B2006-F9FC-48BD-9846-355AE1D0297E}" sibTransId="{2CBDBE32-F008-4F2B-BE46-24E10BAD9E56}"/>
    <dgm:cxn modelId="{4BD3648F-DD52-C548-A49C-E4B0135E4F55}" type="presOf" srcId="{B34604D3-151D-40AD-ABDB-1CF317B19517}" destId="{6112165C-C7CE-4EBA-8411-D0420A5270B3}" srcOrd="0" destOrd="0" presId="urn:microsoft.com/office/officeart/2018/2/layout/IconVerticalSolidList"/>
    <dgm:cxn modelId="{F98088EB-D24B-574E-923E-B0838B35D67B}" type="presOf" srcId="{21C8EDA6-A694-4589-9343-B292910B52F2}" destId="{143ACCE6-FB44-4F0B-960F-C4D6E8D59FEC}" srcOrd="0" destOrd="0" presId="urn:microsoft.com/office/officeart/2018/2/layout/IconVerticalSolidList"/>
    <dgm:cxn modelId="{DD2C50F2-BE02-442A-B0B6-9A84F59A220B}" srcId="{3AF897CC-CEDA-428B-B5BA-16B327006B1D}" destId="{21C8EDA6-A694-4589-9343-B292910B52F2}" srcOrd="1" destOrd="0" parTransId="{3E7FF8A6-B6A2-45B2-8240-8E93355C1087}" sibTransId="{F855EAB9-FEE3-41CE-9DC0-DE922E62AD77}"/>
    <dgm:cxn modelId="{F991C4F7-2F44-B14D-A219-33363C99C7B2}" type="presParOf" srcId="{337EBF71-7CA3-4E17-853F-354CE3880B79}" destId="{E57F3433-21A4-4FF5-8346-8D645C2FD3AE}" srcOrd="0" destOrd="0" presId="urn:microsoft.com/office/officeart/2018/2/layout/IconVerticalSolidList"/>
    <dgm:cxn modelId="{F568105D-C5AF-6B4C-94F1-661D1670A5FA}" type="presParOf" srcId="{E57F3433-21A4-4FF5-8346-8D645C2FD3AE}" destId="{D662546B-BC53-4084-BB57-3D706CF026E8}" srcOrd="0" destOrd="0" presId="urn:microsoft.com/office/officeart/2018/2/layout/IconVerticalSolidList"/>
    <dgm:cxn modelId="{14DFD570-5808-704B-AF19-12F9F296CCD7}" type="presParOf" srcId="{E57F3433-21A4-4FF5-8346-8D645C2FD3AE}" destId="{CC03CE86-B8F0-4A90-ABD3-58D4FDCA4D96}" srcOrd="1" destOrd="0" presId="urn:microsoft.com/office/officeart/2018/2/layout/IconVerticalSolidList"/>
    <dgm:cxn modelId="{32689012-7ECA-3941-8729-011A54A1F08C}" type="presParOf" srcId="{E57F3433-21A4-4FF5-8346-8D645C2FD3AE}" destId="{D01A4019-9D9C-43B1-948F-0EE3C4AB8619}" srcOrd="2" destOrd="0" presId="urn:microsoft.com/office/officeart/2018/2/layout/IconVerticalSolidList"/>
    <dgm:cxn modelId="{BC6DAFD7-E229-374B-B612-6CAF2BB72AEB}" type="presParOf" srcId="{E57F3433-21A4-4FF5-8346-8D645C2FD3AE}" destId="{6112165C-C7CE-4EBA-8411-D0420A5270B3}" srcOrd="3" destOrd="0" presId="urn:microsoft.com/office/officeart/2018/2/layout/IconVerticalSolidList"/>
    <dgm:cxn modelId="{67AFEBC4-D054-CA43-BFCB-F11BDC275D7F}" type="presParOf" srcId="{337EBF71-7CA3-4E17-853F-354CE3880B79}" destId="{5673D2C1-A157-44CE-A730-9102784442E1}" srcOrd="1" destOrd="0" presId="urn:microsoft.com/office/officeart/2018/2/layout/IconVerticalSolidList"/>
    <dgm:cxn modelId="{3521607B-59F6-DB4D-9E22-0CB9729F95DD}" type="presParOf" srcId="{337EBF71-7CA3-4E17-853F-354CE3880B79}" destId="{0B3E24A9-C9FF-4947-A18D-E428A0DF19E3}" srcOrd="2" destOrd="0" presId="urn:microsoft.com/office/officeart/2018/2/layout/IconVerticalSolidList"/>
    <dgm:cxn modelId="{B3FD1B4A-4D2B-764F-B7E3-4D8BDFFEB6EC}" type="presParOf" srcId="{0B3E24A9-C9FF-4947-A18D-E428A0DF19E3}" destId="{8A6C72EE-CE53-4906-852D-DDF5480B1745}" srcOrd="0" destOrd="0" presId="urn:microsoft.com/office/officeart/2018/2/layout/IconVerticalSolidList"/>
    <dgm:cxn modelId="{54C45E14-F37E-2048-8FDE-04AB404C2E59}" type="presParOf" srcId="{0B3E24A9-C9FF-4947-A18D-E428A0DF19E3}" destId="{42174256-9BFB-46EF-8C9F-163CBC0FE2FD}" srcOrd="1" destOrd="0" presId="urn:microsoft.com/office/officeart/2018/2/layout/IconVerticalSolidList"/>
    <dgm:cxn modelId="{6A49D43B-1449-9C49-A0A1-CA37D7324DE7}" type="presParOf" srcId="{0B3E24A9-C9FF-4947-A18D-E428A0DF19E3}" destId="{0E11ECDB-9DDB-48B2-B727-0EA25925D40F}" srcOrd="2" destOrd="0" presId="urn:microsoft.com/office/officeart/2018/2/layout/IconVerticalSolidList"/>
    <dgm:cxn modelId="{91B0786A-DE91-9C47-A091-ADF3F9A6A223}" type="presParOf" srcId="{0B3E24A9-C9FF-4947-A18D-E428A0DF19E3}" destId="{143ACCE6-FB44-4F0B-960F-C4D6E8D59FE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48E80F-A9F9-4EC4-B649-29EFCE5C2FD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36795CF-8257-4B00-8BC8-CE5B161C03CD}">
      <dgm:prSet/>
      <dgm:spPr/>
      <dgm:t>
        <a:bodyPr/>
        <a:lstStyle/>
        <a:p>
          <a:pPr>
            <a:lnSpc>
              <a:spcPct val="100000"/>
            </a:lnSpc>
          </a:pPr>
          <a:r>
            <a:rPr lang="en-US"/>
            <a:t>Company have too much debt?</a:t>
          </a:r>
        </a:p>
      </dgm:t>
    </dgm:pt>
    <dgm:pt modelId="{7BC088A5-F748-4FBC-8E90-0C74AEF550BE}" type="parTrans" cxnId="{727EFC5C-42EB-4BC6-8E6F-0B7AA8F39B49}">
      <dgm:prSet/>
      <dgm:spPr/>
      <dgm:t>
        <a:bodyPr/>
        <a:lstStyle/>
        <a:p>
          <a:endParaRPr lang="en-US"/>
        </a:p>
      </dgm:t>
    </dgm:pt>
    <dgm:pt modelId="{21A53A2E-A118-43AA-96D6-FCD90EE1A5A5}" type="sibTrans" cxnId="{727EFC5C-42EB-4BC6-8E6F-0B7AA8F39B49}">
      <dgm:prSet/>
      <dgm:spPr/>
      <dgm:t>
        <a:bodyPr/>
        <a:lstStyle/>
        <a:p>
          <a:endParaRPr lang="en-US"/>
        </a:p>
      </dgm:t>
    </dgm:pt>
    <dgm:pt modelId="{97589422-9377-4A45-AAEC-F74753C2D3B7}">
      <dgm:prSet/>
      <dgm:spPr/>
      <dgm:t>
        <a:bodyPr/>
        <a:lstStyle/>
        <a:p>
          <a:pPr>
            <a:lnSpc>
              <a:spcPct val="100000"/>
            </a:lnSpc>
          </a:pPr>
          <a:r>
            <a:rPr lang="en-US"/>
            <a:t>Can the company’s earnings meet its debt servicing requirements? </a:t>
          </a:r>
        </a:p>
      </dgm:t>
    </dgm:pt>
    <dgm:pt modelId="{AC727E59-E434-45DD-8C7B-DCAD7B1A0B76}" type="parTrans" cxnId="{983D4A32-5387-44AB-A979-8A702B5859CE}">
      <dgm:prSet/>
      <dgm:spPr/>
      <dgm:t>
        <a:bodyPr/>
        <a:lstStyle/>
        <a:p>
          <a:endParaRPr lang="en-US"/>
        </a:p>
      </dgm:t>
    </dgm:pt>
    <dgm:pt modelId="{34882139-C8CF-4AED-BA09-1AF2F8F4009B}" type="sibTrans" cxnId="{983D4A32-5387-44AB-A979-8A702B5859CE}">
      <dgm:prSet/>
      <dgm:spPr/>
      <dgm:t>
        <a:bodyPr/>
        <a:lstStyle/>
        <a:p>
          <a:endParaRPr lang="en-US"/>
        </a:p>
      </dgm:t>
    </dgm:pt>
    <dgm:pt modelId="{E0434EF0-3595-4DFC-9C6F-610A682A5761}" type="pres">
      <dgm:prSet presAssocID="{2E48E80F-A9F9-4EC4-B649-29EFCE5C2FDE}" presName="root" presStyleCnt="0">
        <dgm:presLayoutVars>
          <dgm:dir/>
          <dgm:resizeHandles val="exact"/>
        </dgm:presLayoutVars>
      </dgm:prSet>
      <dgm:spPr/>
    </dgm:pt>
    <dgm:pt modelId="{A632C2BE-0C26-4A87-9CB2-FB5E9A2FD373}" type="pres">
      <dgm:prSet presAssocID="{236795CF-8257-4B00-8BC8-CE5B161C03CD}" presName="compNode" presStyleCnt="0"/>
      <dgm:spPr/>
    </dgm:pt>
    <dgm:pt modelId="{155E7C06-A612-469A-9DF9-2A9EFB7229CD}" type="pres">
      <dgm:prSet presAssocID="{236795CF-8257-4B00-8BC8-CE5B161C03CD}" presName="bgRect" presStyleLbl="bgShp" presStyleIdx="0" presStyleCnt="2"/>
      <dgm:spPr/>
    </dgm:pt>
    <dgm:pt modelId="{81B4438E-9538-45FD-A7A7-55CA3AD9E6E6}" type="pres">
      <dgm:prSet presAssocID="{236795CF-8257-4B00-8BC8-CE5B161C03C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6D10A3E3-65F3-4B9C-9DE4-80930066019E}" type="pres">
      <dgm:prSet presAssocID="{236795CF-8257-4B00-8BC8-CE5B161C03CD}" presName="spaceRect" presStyleCnt="0"/>
      <dgm:spPr/>
    </dgm:pt>
    <dgm:pt modelId="{FBD07CFB-E023-4F3B-9765-A2388A6771F3}" type="pres">
      <dgm:prSet presAssocID="{236795CF-8257-4B00-8BC8-CE5B161C03CD}" presName="parTx" presStyleLbl="revTx" presStyleIdx="0" presStyleCnt="2">
        <dgm:presLayoutVars>
          <dgm:chMax val="0"/>
          <dgm:chPref val="0"/>
        </dgm:presLayoutVars>
      </dgm:prSet>
      <dgm:spPr/>
    </dgm:pt>
    <dgm:pt modelId="{B95A13AE-EA07-4864-BA86-48F4AC4681EA}" type="pres">
      <dgm:prSet presAssocID="{21A53A2E-A118-43AA-96D6-FCD90EE1A5A5}" presName="sibTrans" presStyleCnt="0"/>
      <dgm:spPr/>
    </dgm:pt>
    <dgm:pt modelId="{1A3C63FB-1311-4914-BAB0-88C1281C431A}" type="pres">
      <dgm:prSet presAssocID="{97589422-9377-4A45-AAEC-F74753C2D3B7}" presName="compNode" presStyleCnt="0"/>
      <dgm:spPr/>
    </dgm:pt>
    <dgm:pt modelId="{2B621F35-6C4E-4C6D-8AB0-D134245DE737}" type="pres">
      <dgm:prSet presAssocID="{97589422-9377-4A45-AAEC-F74753C2D3B7}" presName="bgRect" presStyleLbl="bgShp" presStyleIdx="1" presStyleCnt="2"/>
      <dgm:spPr/>
    </dgm:pt>
    <dgm:pt modelId="{AF40B8A9-ECA2-4986-8442-076F2B98DD4C}" type="pres">
      <dgm:prSet presAssocID="{97589422-9377-4A45-AAEC-F74753C2D3B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llar"/>
        </a:ext>
      </dgm:extLst>
    </dgm:pt>
    <dgm:pt modelId="{0E82659A-FD54-47F0-86BF-53DDE40BB4FA}" type="pres">
      <dgm:prSet presAssocID="{97589422-9377-4A45-AAEC-F74753C2D3B7}" presName="spaceRect" presStyleCnt="0"/>
      <dgm:spPr/>
    </dgm:pt>
    <dgm:pt modelId="{D7B068E4-4CF8-4517-A895-0448FCAA329E}" type="pres">
      <dgm:prSet presAssocID="{97589422-9377-4A45-AAEC-F74753C2D3B7}" presName="parTx" presStyleLbl="revTx" presStyleIdx="1" presStyleCnt="2">
        <dgm:presLayoutVars>
          <dgm:chMax val="0"/>
          <dgm:chPref val="0"/>
        </dgm:presLayoutVars>
      </dgm:prSet>
      <dgm:spPr/>
    </dgm:pt>
  </dgm:ptLst>
  <dgm:cxnLst>
    <dgm:cxn modelId="{983D4A32-5387-44AB-A979-8A702B5859CE}" srcId="{2E48E80F-A9F9-4EC4-B649-29EFCE5C2FDE}" destId="{97589422-9377-4A45-AAEC-F74753C2D3B7}" srcOrd="1" destOrd="0" parTransId="{AC727E59-E434-45DD-8C7B-DCAD7B1A0B76}" sibTransId="{34882139-C8CF-4AED-BA09-1AF2F8F4009B}"/>
    <dgm:cxn modelId="{F854F852-C243-4F59-BC3D-5DAB90882CBB}" type="presOf" srcId="{97589422-9377-4A45-AAEC-F74753C2D3B7}" destId="{D7B068E4-4CF8-4517-A895-0448FCAA329E}" srcOrd="0" destOrd="0" presId="urn:microsoft.com/office/officeart/2018/2/layout/IconVerticalSolidList"/>
    <dgm:cxn modelId="{727EFC5C-42EB-4BC6-8E6F-0B7AA8F39B49}" srcId="{2E48E80F-A9F9-4EC4-B649-29EFCE5C2FDE}" destId="{236795CF-8257-4B00-8BC8-CE5B161C03CD}" srcOrd="0" destOrd="0" parTransId="{7BC088A5-F748-4FBC-8E90-0C74AEF550BE}" sibTransId="{21A53A2E-A118-43AA-96D6-FCD90EE1A5A5}"/>
    <dgm:cxn modelId="{A78F25EB-2885-4A7E-B019-92DD46928EFA}" type="presOf" srcId="{2E48E80F-A9F9-4EC4-B649-29EFCE5C2FDE}" destId="{E0434EF0-3595-4DFC-9C6F-610A682A5761}" srcOrd="0" destOrd="0" presId="urn:microsoft.com/office/officeart/2018/2/layout/IconVerticalSolidList"/>
    <dgm:cxn modelId="{D52DF1F3-5EAC-4BE0-9066-AD006BC72EF4}" type="presOf" srcId="{236795CF-8257-4B00-8BC8-CE5B161C03CD}" destId="{FBD07CFB-E023-4F3B-9765-A2388A6771F3}" srcOrd="0" destOrd="0" presId="urn:microsoft.com/office/officeart/2018/2/layout/IconVerticalSolidList"/>
    <dgm:cxn modelId="{A2007152-8319-4704-97A7-FF5A6C870DE8}" type="presParOf" srcId="{E0434EF0-3595-4DFC-9C6F-610A682A5761}" destId="{A632C2BE-0C26-4A87-9CB2-FB5E9A2FD373}" srcOrd="0" destOrd="0" presId="urn:microsoft.com/office/officeart/2018/2/layout/IconVerticalSolidList"/>
    <dgm:cxn modelId="{DAD298D2-F2B6-4A82-B78A-6A40E9F8F737}" type="presParOf" srcId="{A632C2BE-0C26-4A87-9CB2-FB5E9A2FD373}" destId="{155E7C06-A612-469A-9DF9-2A9EFB7229CD}" srcOrd="0" destOrd="0" presId="urn:microsoft.com/office/officeart/2018/2/layout/IconVerticalSolidList"/>
    <dgm:cxn modelId="{E61B0264-A66A-4EAE-85A5-AEC0FD031216}" type="presParOf" srcId="{A632C2BE-0C26-4A87-9CB2-FB5E9A2FD373}" destId="{81B4438E-9538-45FD-A7A7-55CA3AD9E6E6}" srcOrd="1" destOrd="0" presId="urn:microsoft.com/office/officeart/2018/2/layout/IconVerticalSolidList"/>
    <dgm:cxn modelId="{799445CD-6158-4485-9F5A-9293C4AA8375}" type="presParOf" srcId="{A632C2BE-0C26-4A87-9CB2-FB5E9A2FD373}" destId="{6D10A3E3-65F3-4B9C-9DE4-80930066019E}" srcOrd="2" destOrd="0" presId="urn:microsoft.com/office/officeart/2018/2/layout/IconVerticalSolidList"/>
    <dgm:cxn modelId="{0EE88CC8-2FBD-40B5-B21D-30CE37A4F5A9}" type="presParOf" srcId="{A632C2BE-0C26-4A87-9CB2-FB5E9A2FD373}" destId="{FBD07CFB-E023-4F3B-9765-A2388A6771F3}" srcOrd="3" destOrd="0" presId="urn:microsoft.com/office/officeart/2018/2/layout/IconVerticalSolidList"/>
    <dgm:cxn modelId="{020CF293-3E1B-4AB9-AA36-96749DA1438A}" type="presParOf" srcId="{E0434EF0-3595-4DFC-9C6F-610A682A5761}" destId="{B95A13AE-EA07-4864-BA86-48F4AC4681EA}" srcOrd="1" destOrd="0" presId="urn:microsoft.com/office/officeart/2018/2/layout/IconVerticalSolidList"/>
    <dgm:cxn modelId="{A2AC18E8-1288-4D42-B2FA-02EC9636B51A}" type="presParOf" srcId="{E0434EF0-3595-4DFC-9C6F-610A682A5761}" destId="{1A3C63FB-1311-4914-BAB0-88C1281C431A}" srcOrd="2" destOrd="0" presId="urn:microsoft.com/office/officeart/2018/2/layout/IconVerticalSolidList"/>
    <dgm:cxn modelId="{513B9020-1A1A-4C43-AF7D-B19F021FDCF3}" type="presParOf" srcId="{1A3C63FB-1311-4914-BAB0-88C1281C431A}" destId="{2B621F35-6C4E-4C6D-8AB0-D134245DE737}" srcOrd="0" destOrd="0" presId="urn:microsoft.com/office/officeart/2018/2/layout/IconVerticalSolidList"/>
    <dgm:cxn modelId="{E51D7A98-51B5-4F8C-9E7F-A7878D9431F8}" type="presParOf" srcId="{1A3C63FB-1311-4914-BAB0-88C1281C431A}" destId="{AF40B8A9-ECA2-4986-8442-076F2B98DD4C}" srcOrd="1" destOrd="0" presId="urn:microsoft.com/office/officeart/2018/2/layout/IconVerticalSolidList"/>
    <dgm:cxn modelId="{5B237BD9-4C9B-4D40-941D-FB9D38D0D685}" type="presParOf" srcId="{1A3C63FB-1311-4914-BAB0-88C1281C431A}" destId="{0E82659A-FD54-47F0-86BF-53DDE40BB4FA}" srcOrd="2" destOrd="0" presId="urn:microsoft.com/office/officeart/2018/2/layout/IconVerticalSolidList"/>
    <dgm:cxn modelId="{7C9CA4BF-D998-4821-A79F-CD1E41D87C2A}" type="presParOf" srcId="{1A3C63FB-1311-4914-BAB0-88C1281C431A}" destId="{D7B068E4-4CF8-4517-A895-0448FCAA329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8FAA6-E2D6-4D42-8485-9ABB83D9A89D}">
      <dsp:nvSpPr>
        <dsp:cNvPr id="0" name=""/>
        <dsp:cNvSpPr/>
      </dsp:nvSpPr>
      <dsp:spPr>
        <a:xfrm>
          <a:off x="0" y="562018"/>
          <a:ext cx="6797675" cy="1573424"/>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7575" tIns="562356" rIns="527575" bIns="192024" numCol="1" spcCol="1270" anchor="t" anchorCtr="0">
          <a:noAutofit/>
        </a:bodyPr>
        <a:lstStyle/>
        <a:p>
          <a:pPr marL="228600" lvl="1" indent="-228600" algn="l" defTabSz="1200150">
            <a:lnSpc>
              <a:spcPct val="90000"/>
            </a:lnSpc>
            <a:spcBef>
              <a:spcPct val="0"/>
            </a:spcBef>
            <a:spcAft>
              <a:spcPct val="15000"/>
            </a:spcAft>
            <a:buChar char="•"/>
          </a:pPr>
          <a:r>
            <a:rPr lang="en-US" sz="2700" kern="1200"/>
            <a:t>One company over time</a:t>
          </a:r>
        </a:p>
        <a:p>
          <a:pPr marL="228600" lvl="1" indent="-228600" algn="l" defTabSz="1200150">
            <a:lnSpc>
              <a:spcPct val="90000"/>
            </a:lnSpc>
            <a:spcBef>
              <a:spcPct val="0"/>
            </a:spcBef>
            <a:spcAft>
              <a:spcPct val="15000"/>
            </a:spcAft>
            <a:buChar char="•"/>
          </a:pPr>
          <a:r>
            <a:rPr lang="en-US" sz="2700" kern="1200"/>
            <a:t>One company versus other companies</a:t>
          </a:r>
        </a:p>
      </dsp:txBody>
      <dsp:txXfrm>
        <a:off x="0" y="562018"/>
        <a:ext cx="6797675" cy="1573424"/>
      </dsp:txXfrm>
    </dsp:sp>
    <dsp:sp modelId="{02133780-AE94-3E4C-AE6B-51FFD48E065A}">
      <dsp:nvSpPr>
        <dsp:cNvPr id="0" name=""/>
        <dsp:cNvSpPr/>
      </dsp:nvSpPr>
      <dsp:spPr>
        <a:xfrm>
          <a:off x="339883" y="163498"/>
          <a:ext cx="4758372" cy="797039"/>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1200150">
            <a:lnSpc>
              <a:spcPct val="90000"/>
            </a:lnSpc>
            <a:spcBef>
              <a:spcPct val="0"/>
            </a:spcBef>
            <a:spcAft>
              <a:spcPct val="35000"/>
            </a:spcAft>
            <a:buNone/>
          </a:pPr>
          <a:r>
            <a:rPr lang="en-US" sz="2700" kern="1200"/>
            <a:t>Ratios facilitate comparison of:</a:t>
          </a:r>
        </a:p>
      </dsp:txBody>
      <dsp:txXfrm>
        <a:off x="378791" y="202406"/>
        <a:ext cx="4680556" cy="719223"/>
      </dsp:txXfrm>
    </dsp:sp>
    <dsp:sp modelId="{8F681531-9F28-6E48-855C-F005A684E699}">
      <dsp:nvSpPr>
        <dsp:cNvPr id="0" name=""/>
        <dsp:cNvSpPr/>
      </dsp:nvSpPr>
      <dsp:spPr>
        <a:xfrm>
          <a:off x="0" y="2679763"/>
          <a:ext cx="6797675" cy="2806650"/>
        </a:xfrm>
        <a:prstGeom prst="rect">
          <a:avLst/>
        </a:prstGeom>
        <a:solidFill>
          <a:schemeClr val="lt1">
            <a:alpha val="90000"/>
            <a:hueOff val="0"/>
            <a:satOff val="0"/>
            <a:lumOff val="0"/>
            <a:alphaOff val="0"/>
          </a:schemeClr>
        </a:solidFill>
        <a:ln w="12700" cap="flat" cmpd="sng" algn="ctr">
          <a:solidFill>
            <a:schemeClr val="accent2">
              <a:hueOff val="1907789"/>
              <a:satOff val="-43528"/>
              <a:lumOff val="1607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7575" tIns="562356" rIns="527575" bIns="192024" numCol="1" spcCol="1270" anchor="t" anchorCtr="0">
          <a:noAutofit/>
        </a:bodyPr>
        <a:lstStyle/>
        <a:p>
          <a:pPr marL="228600" lvl="1" indent="-228600" algn="l" defTabSz="1200150">
            <a:lnSpc>
              <a:spcPct val="90000"/>
            </a:lnSpc>
            <a:spcBef>
              <a:spcPct val="0"/>
            </a:spcBef>
            <a:spcAft>
              <a:spcPct val="15000"/>
            </a:spcAft>
            <a:buChar char="•"/>
          </a:pPr>
          <a:r>
            <a:rPr lang="en-US" sz="2700" b="1" kern="1200"/>
            <a:t>Lenders</a:t>
          </a:r>
          <a:r>
            <a:rPr lang="en-US" sz="2700" kern="1200"/>
            <a:t> to determine </a:t>
          </a:r>
          <a:r>
            <a:rPr lang="en-US" sz="2700" b="1" kern="1200"/>
            <a:t>creditworthiness</a:t>
          </a:r>
          <a:endParaRPr lang="en-US" sz="2700" kern="1200"/>
        </a:p>
        <a:p>
          <a:pPr marL="228600" lvl="1" indent="-228600" algn="l" defTabSz="1200150">
            <a:lnSpc>
              <a:spcPct val="90000"/>
            </a:lnSpc>
            <a:spcBef>
              <a:spcPct val="0"/>
            </a:spcBef>
            <a:spcAft>
              <a:spcPct val="15000"/>
            </a:spcAft>
            <a:buChar char="•"/>
          </a:pPr>
          <a:r>
            <a:rPr lang="en-US" sz="2700" b="1" kern="1200"/>
            <a:t>Stockholders</a:t>
          </a:r>
          <a:r>
            <a:rPr lang="en-US" sz="2700" kern="1200"/>
            <a:t> to estimate </a:t>
          </a:r>
          <a:r>
            <a:rPr lang="en-US" sz="2700" b="1" kern="1200"/>
            <a:t>future cash flows</a:t>
          </a:r>
          <a:r>
            <a:rPr lang="en-US" sz="2700" kern="1200"/>
            <a:t> and </a:t>
          </a:r>
          <a:r>
            <a:rPr lang="en-US" sz="2700" b="1" kern="1200"/>
            <a:t>risk</a:t>
          </a:r>
          <a:endParaRPr lang="en-US" sz="2700" kern="1200"/>
        </a:p>
        <a:p>
          <a:pPr marL="228600" lvl="1" indent="-228600" algn="l" defTabSz="1200150">
            <a:lnSpc>
              <a:spcPct val="90000"/>
            </a:lnSpc>
            <a:spcBef>
              <a:spcPct val="0"/>
            </a:spcBef>
            <a:spcAft>
              <a:spcPct val="15000"/>
            </a:spcAft>
            <a:buChar char="•"/>
          </a:pPr>
          <a:r>
            <a:rPr lang="en-US" sz="2700" b="1" kern="1200"/>
            <a:t>Managers</a:t>
          </a:r>
          <a:r>
            <a:rPr lang="en-US" sz="2700" kern="1200"/>
            <a:t> to identify </a:t>
          </a:r>
          <a:r>
            <a:rPr lang="en-US" sz="2700" i="1" kern="1200"/>
            <a:t>areas of</a:t>
          </a:r>
          <a:r>
            <a:rPr lang="en-US" sz="2700" kern="1200"/>
            <a:t> </a:t>
          </a:r>
          <a:r>
            <a:rPr lang="en-US" sz="2700" b="1" kern="1200"/>
            <a:t>weakness</a:t>
          </a:r>
          <a:r>
            <a:rPr lang="en-US" sz="2700" kern="1200"/>
            <a:t> and </a:t>
          </a:r>
          <a:r>
            <a:rPr lang="en-US" sz="2700" b="1" kern="1200"/>
            <a:t>strength</a:t>
          </a:r>
          <a:endParaRPr lang="en-US" sz="2700" kern="1200"/>
        </a:p>
      </dsp:txBody>
      <dsp:txXfrm>
        <a:off x="0" y="2679763"/>
        <a:ext cx="6797675" cy="2806650"/>
      </dsp:txXfrm>
    </dsp:sp>
    <dsp:sp modelId="{0E4782A2-FC7E-3B42-81CD-D9A774B7D574}">
      <dsp:nvSpPr>
        <dsp:cNvPr id="0" name=""/>
        <dsp:cNvSpPr/>
      </dsp:nvSpPr>
      <dsp:spPr>
        <a:xfrm>
          <a:off x="339883" y="2281243"/>
          <a:ext cx="4758372" cy="797039"/>
        </a:xfrm>
        <a:prstGeom prst="roundRect">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1200150">
            <a:lnSpc>
              <a:spcPct val="90000"/>
            </a:lnSpc>
            <a:spcBef>
              <a:spcPct val="0"/>
            </a:spcBef>
            <a:spcAft>
              <a:spcPct val="35000"/>
            </a:spcAft>
            <a:buNone/>
          </a:pPr>
          <a:r>
            <a:rPr lang="en-US" sz="2700" kern="1200"/>
            <a:t>Ratios are used by:</a:t>
          </a:r>
        </a:p>
      </dsp:txBody>
      <dsp:txXfrm>
        <a:off x="378791" y="2320151"/>
        <a:ext cx="4680556" cy="7192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2546B-BC53-4084-BB57-3D706CF026E8}">
      <dsp:nvSpPr>
        <dsp:cNvPr id="0" name=""/>
        <dsp:cNvSpPr/>
      </dsp:nvSpPr>
      <dsp:spPr>
        <a:xfrm>
          <a:off x="0" y="918110"/>
          <a:ext cx="6797675" cy="1694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03CE86-B8F0-4A90-ABD3-58D4FDCA4D96}">
      <dsp:nvSpPr>
        <dsp:cNvPr id="0" name=""/>
        <dsp:cNvSpPr/>
      </dsp:nvSpPr>
      <dsp:spPr>
        <a:xfrm>
          <a:off x="512729" y="1299479"/>
          <a:ext cx="932235" cy="9322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12165C-C7CE-4EBA-8411-D0420A5270B3}">
      <dsp:nvSpPr>
        <dsp:cNvPr id="0" name=""/>
        <dsp:cNvSpPr/>
      </dsp:nvSpPr>
      <dsp:spPr>
        <a:xfrm>
          <a:off x="1957694" y="918110"/>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111250">
            <a:lnSpc>
              <a:spcPct val="100000"/>
            </a:lnSpc>
            <a:spcBef>
              <a:spcPct val="0"/>
            </a:spcBef>
            <a:spcAft>
              <a:spcPct val="35000"/>
            </a:spcAft>
            <a:buNone/>
          </a:pPr>
          <a:r>
            <a:rPr lang="en-US" sz="2500" kern="1200"/>
            <a:t>How efficiently does the firm use its assets?</a:t>
          </a:r>
        </a:p>
      </dsp:txBody>
      <dsp:txXfrm>
        <a:off x="1957694" y="918110"/>
        <a:ext cx="4839980" cy="1694973"/>
      </dsp:txXfrm>
    </dsp:sp>
    <dsp:sp modelId="{8A6C72EE-CE53-4906-852D-DDF5480B1745}">
      <dsp:nvSpPr>
        <dsp:cNvPr id="0" name=""/>
        <dsp:cNvSpPr/>
      </dsp:nvSpPr>
      <dsp:spPr>
        <a:xfrm>
          <a:off x="0" y="3036827"/>
          <a:ext cx="6797675" cy="1694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174256-9BFB-46EF-8C9F-163CBC0FE2FD}">
      <dsp:nvSpPr>
        <dsp:cNvPr id="0" name=""/>
        <dsp:cNvSpPr/>
      </dsp:nvSpPr>
      <dsp:spPr>
        <a:xfrm>
          <a:off x="512729" y="3418196"/>
          <a:ext cx="932235" cy="9322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3ACCE6-FB44-4F0B-960F-C4D6E8D59FEC}">
      <dsp:nvSpPr>
        <dsp:cNvPr id="0" name=""/>
        <dsp:cNvSpPr/>
      </dsp:nvSpPr>
      <dsp:spPr>
        <a:xfrm>
          <a:off x="1957694" y="3036827"/>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111250">
            <a:lnSpc>
              <a:spcPct val="100000"/>
            </a:lnSpc>
            <a:spcBef>
              <a:spcPct val="0"/>
            </a:spcBef>
            <a:spcAft>
              <a:spcPct val="35000"/>
            </a:spcAft>
            <a:buNone/>
          </a:pPr>
          <a:r>
            <a:rPr lang="en-US" sz="2500" kern="1200" dirty="0"/>
            <a:t>How much tied up in assets for each dollar of sales?</a:t>
          </a:r>
        </a:p>
      </dsp:txBody>
      <dsp:txXfrm>
        <a:off x="1957694" y="3036827"/>
        <a:ext cx="4839980" cy="16949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E7C06-A612-469A-9DF9-2A9EFB7229CD}">
      <dsp:nvSpPr>
        <dsp:cNvPr id="0" name=""/>
        <dsp:cNvSpPr/>
      </dsp:nvSpPr>
      <dsp:spPr>
        <a:xfrm>
          <a:off x="0" y="653796"/>
          <a:ext cx="10058399" cy="12070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B4438E-9538-45FD-A7A7-55CA3AD9E6E6}">
      <dsp:nvSpPr>
        <dsp:cNvPr id="0" name=""/>
        <dsp:cNvSpPr/>
      </dsp:nvSpPr>
      <dsp:spPr>
        <a:xfrm>
          <a:off x="365119" y="925372"/>
          <a:ext cx="663854" cy="663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D07CFB-E023-4F3B-9765-A2388A6771F3}">
      <dsp:nvSpPr>
        <dsp:cNvPr id="0" name=""/>
        <dsp:cNvSpPr/>
      </dsp:nvSpPr>
      <dsp:spPr>
        <a:xfrm>
          <a:off x="1394094" y="653796"/>
          <a:ext cx="8664305" cy="1207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42" tIns="127742" rIns="127742" bIns="127742" numCol="1" spcCol="1270" anchor="ctr" anchorCtr="0">
          <a:noAutofit/>
        </a:bodyPr>
        <a:lstStyle/>
        <a:p>
          <a:pPr marL="0" lvl="0" indent="0" algn="l" defTabSz="1111250">
            <a:lnSpc>
              <a:spcPct val="100000"/>
            </a:lnSpc>
            <a:spcBef>
              <a:spcPct val="0"/>
            </a:spcBef>
            <a:spcAft>
              <a:spcPct val="35000"/>
            </a:spcAft>
            <a:buNone/>
          </a:pPr>
          <a:r>
            <a:rPr lang="en-US" sz="2500" kern="1200"/>
            <a:t>Company have too much debt?</a:t>
          </a:r>
        </a:p>
      </dsp:txBody>
      <dsp:txXfrm>
        <a:off x="1394094" y="653796"/>
        <a:ext cx="8664305" cy="1207008"/>
      </dsp:txXfrm>
    </dsp:sp>
    <dsp:sp modelId="{2B621F35-6C4E-4C6D-8AB0-D134245DE737}">
      <dsp:nvSpPr>
        <dsp:cNvPr id="0" name=""/>
        <dsp:cNvSpPr/>
      </dsp:nvSpPr>
      <dsp:spPr>
        <a:xfrm>
          <a:off x="0" y="2162556"/>
          <a:ext cx="10058399" cy="12070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40B8A9-ECA2-4986-8442-076F2B98DD4C}">
      <dsp:nvSpPr>
        <dsp:cNvPr id="0" name=""/>
        <dsp:cNvSpPr/>
      </dsp:nvSpPr>
      <dsp:spPr>
        <a:xfrm>
          <a:off x="365119" y="2434132"/>
          <a:ext cx="663854" cy="663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B068E4-4CF8-4517-A895-0448FCAA329E}">
      <dsp:nvSpPr>
        <dsp:cNvPr id="0" name=""/>
        <dsp:cNvSpPr/>
      </dsp:nvSpPr>
      <dsp:spPr>
        <a:xfrm>
          <a:off x="1394094" y="2162556"/>
          <a:ext cx="8664305" cy="1207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42" tIns="127742" rIns="127742" bIns="127742" numCol="1" spcCol="1270" anchor="ctr" anchorCtr="0">
          <a:noAutofit/>
        </a:bodyPr>
        <a:lstStyle/>
        <a:p>
          <a:pPr marL="0" lvl="0" indent="0" algn="l" defTabSz="1111250">
            <a:lnSpc>
              <a:spcPct val="100000"/>
            </a:lnSpc>
            <a:spcBef>
              <a:spcPct val="0"/>
            </a:spcBef>
            <a:spcAft>
              <a:spcPct val="35000"/>
            </a:spcAft>
            <a:buNone/>
          </a:pPr>
          <a:r>
            <a:rPr lang="en-US" sz="2500" kern="1200"/>
            <a:t>Can the company’s earnings meet its debt servicing requirements? </a:t>
          </a:r>
        </a:p>
      </dsp:txBody>
      <dsp:txXfrm>
        <a:off x="1394094" y="2162556"/>
        <a:ext cx="8664305" cy="120700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B7B4D-2121-4010-9C25-EFEF95BC3E66}" type="datetimeFigureOut">
              <a:rPr lang="en-IN" smtClean="0"/>
              <a:t>12/01/25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3B1C58-010F-4840-A570-FE4258C4ACE4}" type="slidenum">
              <a:rPr lang="en-IN" smtClean="0"/>
              <a:t>‹#›</a:t>
            </a:fld>
            <a:endParaRPr lang="en-IN"/>
          </a:p>
        </p:txBody>
      </p:sp>
    </p:spTree>
    <p:extLst>
      <p:ext uri="{BB962C8B-B14F-4D97-AF65-F5344CB8AC3E}">
        <p14:creationId xmlns:p14="http://schemas.microsoft.com/office/powerpoint/2010/main" val="329730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4EC0B30D-C07A-425B-A90C-BA7BEB191079}" type="slidenum">
              <a:rPr lang="en-GB" smtClean="0"/>
              <a:t>2</a:t>
            </a:fld>
            <a:endParaRPr lang="en-GB" dirty="0"/>
          </a:p>
        </p:txBody>
      </p:sp>
    </p:spTree>
    <p:extLst>
      <p:ext uri="{BB962C8B-B14F-4D97-AF65-F5344CB8AC3E}">
        <p14:creationId xmlns:p14="http://schemas.microsoft.com/office/powerpoint/2010/main" val="1417049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83B1C58-010F-4840-A570-FE4258C4ACE4}" type="slidenum">
              <a:rPr lang="en-IN" smtClean="0"/>
              <a:t>4</a:t>
            </a:fld>
            <a:endParaRPr lang="en-IN"/>
          </a:p>
        </p:txBody>
      </p:sp>
    </p:spTree>
    <p:extLst>
      <p:ext uri="{BB962C8B-B14F-4D97-AF65-F5344CB8AC3E}">
        <p14:creationId xmlns:p14="http://schemas.microsoft.com/office/powerpoint/2010/main" val="1228633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92EFCFE9-26B4-6B46-B267-23CEBD6A8321}" type="slidenum">
              <a:rPr lang="en-US">
                <a:latin typeface="Arial" charset="0"/>
              </a:rPr>
              <a:pPr/>
              <a:t>6</a:t>
            </a:fld>
            <a:endParaRPr lang="en-US">
              <a:latin typeface="Arial" charset="0"/>
            </a:endParaRPr>
          </a:p>
        </p:txBody>
      </p:sp>
      <p:sp>
        <p:nvSpPr>
          <p:cNvPr id="37891" name="Rectangle 2"/>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488" tIns="44450" rIns="90488" bIns="44450"/>
          <a:lstStyle/>
          <a:p>
            <a:pPr eaLnBrk="1" hangingPunct="1"/>
            <a:endParaRPr lang="en-US">
              <a:latin typeface="Arial" charset="0"/>
            </a:endParaRPr>
          </a:p>
        </p:txBody>
      </p:sp>
      <p:sp>
        <p:nvSpPr>
          <p:cNvPr id="37892" name="Rectangle 3"/>
          <p:cNvSpPr>
            <a:spLocks noGrp="1" noRot="1" noChangeAspect="1" noChangeArrowheads="1" noTextEdit="1"/>
          </p:cNvSpPr>
          <p:nvPr>
            <p:ph type="sldImg"/>
          </p:nvPr>
        </p:nvSpPr>
        <p:spPr>
          <a:xfrm>
            <a:off x="393700" y="692150"/>
            <a:ext cx="6070600" cy="3416300"/>
          </a:xfrm>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358FC63-16EA-5D40-A58C-268140DE4870}" type="slidenum">
              <a:rPr lang="en-US">
                <a:latin typeface="Arial" charset="0"/>
              </a:rPr>
              <a:pPr/>
              <a:t>7</a:t>
            </a:fld>
            <a:endParaRPr lang="en-US">
              <a:latin typeface="Arial" charset="0"/>
            </a:endParaRPr>
          </a:p>
        </p:txBody>
      </p:sp>
      <p:sp>
        <p:nvSpPr>
          <p:cNvPr id="40963" name="Rectangle 2"/>
          <p:cNvSpPr>
            <a:spLocks noGrp="1" noRot="1" noChangeAspect="1" noChangeArrowheads="1" noTextEdit="1"/>
          </p:cNvSpPr>
          <p:nvPr>
            <p:ph type="sldImg"/>
          </p:nvPr>
        </p:nvSpPr>
        <p:spPr>
          <a:xfrm>
            <a:off x="393700" y="692150"/>
            <a:ext cx="6070600" cy="3416300"/>
          </a:xfrm>
          <a:ln/>
        </p:spPr>
      </p:sp>
      <p:sp>
        <p:nvSpPr>
          <p:cNvPr id="40964"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450398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00FB922-51D6-9E49-9941-E625E41FEA94}" type="slidenum">
              <a:rPr lang="en-US">
                <a:latin typeface="Arial" charset="0"/>
              </a:rPr>
              <a:pPr/>
              <a:t>8</a:t>
            </a:fld>
            <a:endParaRPr lang="en-US">
              <a:latin typeface="Arial" charset="0"/>
            </a:endParaRPr>
          </a:p>
        </p:txBody>
      </p:sp>
      <p:sp>
        <p:nvSpPr>
          <p:cNvPr id="39939" name="Rectangle 2"/>
          <p:cNvSpPr>
            <a:spLocks noGrp="1" noRot="1" noChangeAspect="1" noChangeArrowheads="1" noTextEdit="1"/>
          </p:cNvSpPr>
          <p:nvPr>
            <p:ph type="sldImg"/>
          </p:nvPr>
        </p:nvSpPr>
        <p:spPr>
          <a:xfrm>
            <a:off x="393700" y="692150"/>
            <a:ext cx="6070600" cy="3416300"/>
          </a:xfrm>
          <a:ln/>
        </p:spPr>
      </p:sp>
      <p:sp>
        <p:nvSpPr>
          <p:cNvPr id="39940"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817335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DBE7B3D6-D3B9-A042-B7D7-4110BB857568}" type="slidenum">
              <a:rPr lang="en-US">
                <a:latin typeface="Arial" charset="0"/>
              </a:rPr>
              <a:pPr/>
              <a:t>9</a:t>
            </a:fld>
            <a:endParaRPr lang="en-US">
              <a:latin typeface="Arial" charset="0"/>
            </a:endParaRPr>
          </a:p>
        </p:txBody>
      </p:sp>
      <p:sp>
        <p:nvSpPr>
          <p:cNvPr id="43011" name="Rectangle 2"/>
          <p:cNvSpPr>
            <a:spLocks noGrp="1" noRot="1" noChangeAspect="1" noChangeArrowheads="1" noTextEdit="1"/>
          </p:cNvSpPr>
          <p:nvPr>
            <p:ph type="sldImg"/>
          </p:nvPr>
        </p:nvSpPr>
        <p:spPr>
          <a:xfrm>
            <a:off x="393700" y="692150"/>
            <a:ext cx="6070600" cy="3416300"/>
          </a:xfrm>
          <a:ln/>
        </p:spPr>
      </p:sp>
      <p:sp>
        <p:nvSpPr>
          <p:cNvPr id="43012"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39543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A82C873-1C91-D24A-82FF-98FB6B8E9FAC}" type="slidenum">
              <a:rPr lang="en-US">
                <a:latin typeface="Arial" charset="0"/>
              </a:rPr>
              <a:pPr/>
              <a:t>10</a:t>
            </a:fld>
            <a:endParaRPr lang="en-US">
              <a:latin typeface="Arial" charset="0"/>
            </a:endParaRPr>
          </a:p>
        </p:txBody>
      </p:sp>
      <p:sp>
        <p:nvSpPr>
          <p:cNvPr id="41987" name="Rectangle 2"/>
          <p:cNvSpPr>
            <a:spLocks noGrp="1" noRot="1" noChangeAspect="1" noChangeArrowheads="1" noTextEdit="1"/>
          </p:cNvSpPr>
          <p:nvPr>
            <p:ph type="sldImg"/>
          </p:nvPr>
        </p:nvSpPr>
        <p:spPr>
          <a:xfrm>
            <a:off x="393700" y="692150"/>
            <a:ext cx="6070600" cy="3416300"/>
          </a:xfrm>
          <a:ln/>
        </p:spPr>
      </p:sp>
      <p:sp>
        <p:nvSpPr>
          <p:cNvPr id="41988"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217559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B1E8814F-5F7E-AB4C-882A-1248928EBF6D}" type="slidenum">
              <a:rPr lang="en-US">
                <a:latin typeface="Arial" charset="0"/>
              </a:rPr>
              <a:pPr/>
              <a:t>11</a:t>
            </a:fld>
            <a:endParaRPr lang="en-US">
              <a:latin typeface="Arial" charset="0"/>
            </a:endParaRPr>
          </a:p>
        </p:txBody>
      </p:sp>
      <p:sp>
        <p:nvSpPr>
          <p:cNvPr id="45059" name="Rectangle 2"/>
          <p:cNvSpPr>
            <a:spLocks noGrp="1" noRot="1" noChangeAspect="1" noChangeArrowheads="1" noTextEdit="1"/>
          </p:cNvSpPr>
          <p:nvPr>
            <p:ph type="sldImg"/>
          </p:nvPr>
        </p:nvSpPr>
        <p:spPr>
          <a:xfrm>
            <a:off x="393700" y="692150"/>
            <a:ext cx="6070600" cy="3416300"/>
          </a:xfrm>
          <a:ln/>
        </p:spPr>
      </p:sp>
      <p:sp>
        <p:nvSpPr>
          <p:cNvPr id="450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1CBF3F3D-B3AF-A94B-A914-B6D6385A5A22}" type="slidenum">
              <a:rPr lang="en-US">
                <a:latin typeface="Arial" charset="0"/>
              </a:rPr>
              <a:pPr/>
              <a:t>12</a:t>
            </a:fld>
            <a:endParaRPr lang="en-US">
              <a:latin typeface="Arial" charset="0"/>
            </a:endParaRPr>
          </a:p>
        </p:txBody>
      </p:sp>
      <p:sp>
        <p:nvSpPr>
          <p:cNvPr id="46083" name="Rectangle 2"/>
          <p:cNvSpPr>
            <a:spLocks noGrp="1" noRot="1" noChangeAspect="1" noChangeArrowheads="1" noTextEdit="1"/>
          </p:cNvSpPr>
          <p:nvPr>
            <p:ph type="sldImg"/>
          </p:nvPr>
        </p:nvSpPr>
        <p:spPr>
          <a:xfrm>
            <a:off x="393700" y="692150"/>
            <a:ext cx="6070600" cy="3416300"/>
          </a:xfrm>
          <a:ln/>
        </p:spPr>
      </p:sp>
      <p:sp>
        <p:nvSpPr>
          <p:cNvPr id="4608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911D520-3176-A149-BD4B-D8D48CDABD8B}" type="slidenum">
              <a:rPr lang="en-US">
                <a:latin typeface="Arial" charset="0"/>
              </a:rPr>
              <a:pPr/>
              <a:t>15</a:t>
            </a:fld>
            <a:endParaRPr lang="en-US">
              <a:latin typeface="Arial" charset="0"/>
            </a:endParaRPr>
          </a:p>
        </p:txBody>
      </p:sp>
      <p:sp>
        <p:nvSpPr>
          <p:cNvPr id="48131" name="Rectangle 2"/>
          <p:cNvSpPr>
            <a:spLocks noGrp="1" noRot="1" noChangeAspect="1" noChangeArrowheads="1" noTextEdit="1"/>
          </p:cNvSpPr>
          <p:nvPr>
            <p:ph type="sldImg"/>
          </p:nvPr>
        </p:nvSpPr>
        <p:spPr>
          <a:xfrm>
            <a:off x="393700" y="692150"/>
            <a:ext cx="6070600" cy="3416300"/>
          </a:xfrm>
          <a:ln/>
        </p:spPr>
      </p:sp>
      <p:sp>
        <p:nvSpPr>
          <p:cNvPr id="481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5117D95-93BE-7541-942D-EA2E68AE6E13}" type="slidenum">
              <a:rPr lang="en-US">
                <a:latin typeface="Arial" charset="0"/>
              </a:rPr>
              <a:pPr/>
              <a:t>19</a:t>
            </a:fld>
            <a:endParaRPr lang="en-US">
              <a:latin typeface="Arial" charset="0"/>
            </a:endParaRPr>
          </a:p>
        </p:txBody>
      </p:sp>
      <p:sp>
        <p:nvSpPr>
          <p:cNvPr id="51203" name="Rectangle 2"/>
          <p:cNvSpPr>
            <a:spLocks noGrp="1" noRot="1" noChangeAspect="1" noChangeArrowheads="1" noTextEdit="1"/>
          </p:cNvSpPr>
          <p:nvPr>
            <p:ph type="sldImg"/>
          </p:nvPr>
        </p:nvSpPr>
        <p:spPr>
          <a:xfrm>
            <a:off x="393700" y="692150"/>
            <a:ext cx="6070600" cy="3416300"/>
          </a:xfrm>
          <a:ln/>
        </p:spPr>
      </p:sp>
      <p:sp>
        <p:nvSpPr>
          <p:cNvPr id="5120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4B90DECD-4199-384C-9A63-ED0771C37D46}" type="slidenum">
              <a:rPr lang="en-US">
                <a:latin typeface="Arial" charset="0"/>
              </a:rPr>
              <a:pPr/>
              <a:t>20</a:t>
            </a:fld>
            <a:endParaRPr lang="en-US">
              <a:latin typeface="Arial" charset="0"/>
            </a:endParaRPr>
          </a:p>
        </p:txBody>
      </p:sp>
      <p:sp>
        <p:nvSpPr>
          <p:cNvPr id="52227" name="Rectangle 2"/>
          <p:cNvSpPr>
            <a:spLocks noGrp="1" noRot="1" noChangeAspect="1" noChangeArrowheads="1" noTextEdit="1"/>
          </p:cNvSpPr>
          <p:nvPr>
            <p:ph type="sldImg"/>
          </p:nvPr>
        </p:nvSpPr>
        <p:spPr>
          <a:xfrm>
            <a:off x="393700" y="692150"/>
            <a:ext cx="6070600" cy="3416300"/>
          </a:xfrm>
          <a:ln/>
        </p:spPr>
      </p:sp>
      <p:sp>
        <p:nvSpPr>
          <p:cNvPr id="5222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0C2796C-803A-43C0-A179-468E1EE064F6}" type="slidenum">
              <a:rPr lang="en-US" sz="1300" smtClean="0"/>
              <a:pPr eaLnBrk="1" hangingPunct="1"/>
              <a:t>74</a:t>
            </a:fld>
            <a:endParaRPr lang="en-US" sz="1300"/>
          </a:p>
        </p:txBody>
      </p:sp>
      <p:sp>
        <p:nvSpPr>
          <p:cNvPr id="48131" name="Rectangle 2"/>
          <p:cNvSpPr>
            <a:spLocks noGrp="1" noRot="1" noChangeAspect="1" noChangeArrowheads="1" noTextEdit="1"/>
          </p:cNvSpPr>
          <p:nvPr>
            <p:ph type="sldImg"/>
          </p:nvPr>
        </p:nvSpPr>
        <p:spPr>
          <a:xfrm>
            <a:off x="381000" y="685800"/>
            <a:ext cx="6096000" cy="3429000"/>
          </a:xfrm>
          <a:ln/>
        </p:spPr>
      </p:sp>
      <p:sp>
        <p:nvSpPr>
          <p:cNvPr id="481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7778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12/01/25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710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12/01/25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95962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DEFD21-FCF4-41B7-8CF9-2390161E1778}" type="datetimeFigureOut">
              <a:rPr lang="en-IN" smtClean="0"/>
              <a:t>12/01/25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432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DEFD21-FCF4-41B7-8CF9-2390161E1778}" type="datetimeFigureOut">
              <a:rPr lang="en-IN" smtClean="0"/>
              <a:t>12/01/25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37325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DEFD21-FCF4-41B7-8CF9-2390161E1778}" type="datetimeFigureOut">
              <a:rPr lang="en-IN" smtClean="0"/>
              <a:t>12/01/25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952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DEFD21-FCF4-41B7-8CF9-2390161E1778}" type="datetimeFigureOut">
              <a:rPr lang="en-IN" smtClean="0"/>
              <a:t>12/01/25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9049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FDEFD21-FCF4-41B7-8CF9-2390161E1778}" type="datetimeFigureOut">
              <a:rPr lang="en-IN" smtClean="0"/>
              <a:t>12/01/25</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77026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FDEFD21-FCF4-41B7-8CF9-2390161E1778}" type="datetimeFigureOut">
              <a:rPr lang="en-IN" smtClean="0"/>
              <a:t>12/01/25</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06FC21-F9B9-4D3D-AD6E-3B580E8357D3}" type="slidenum">
              <a:rPr lang="en-IN" smtClean="0"/>
              <a:t>‹#›</a:t>
            </a:fld>
            <a:endParaRPr lang="en-IN"/>
          </a:p>
        </p:txBody>
      </p:sp>
    </p:spTree>
    <p:extLst>
      <p:ext uri="{BB962C8B-B14F-4D97-AF65-F5344CB8AC3E}">
        <p14:creationId xmlns:p14="http://schemas.microsoft.com/office/powerpoint/2010/main" val="505105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FDEFD21-FCF4-41B7-8CF9-2390161E1778}" type="datetimeFigureOut">
              <a:rPr lang="en-IN" smtClean="0"/>
              <a:t>12/01/25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55369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12/01/25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5802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12/01/25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37145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able Placeholder 2"/>
          <p:cNvSpPr>
            <a:spLocks noGrp="1"/>
          </p:cNvSpPr>
          <p:nvPr>
            <p:ph type="tbl" idx="1"/>
          </p:nvPr>
        </p:nvSpPr>
        <p:spPr>
          <a:xfrm>
            <a:off x="1576917" y="2017713"/>
            <a:ext cx="10363200" cy="4114800"/>
          </a:xfrm>
        </p:spPr>
        <p:txBody>
          <a:bodyPr/>
          <a:lstStyle/>
          <a:p>
            <a:endParaRPr lang="en-US"/>
          </a:p>
        </p:txBody>
      </p:sp>
      <p:sp>
        <p:nvSpPr>
          <p:cNvPr id="4" name="Date Placeholder 3"/>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9389533" y="6243638"/>
            <a:ext cx="2540000" cy="457200"/>
          </a:xfrm>
        </p:spPr>
        <p:txBody>
          <a:bodyPr/>
          <a:lstStyle>
            <a:lvl1pPr>
              <a:defRPr/>
            </a:lvl1pPr>
          </a:lstStyle>
          <a:p>
            <a:fld id="{F9583E88-8561-4279-97D5-5D440122DEE0}" type="slidenum">
              <a:rPr lang="en-US"/>
              <a:pPr/>
              <a:t>‹#›</a:t>
            </a:fld>
            <a:endParaRPr lang="en-US"/>
          </a:p>
        </p:txBody>
      </p:sp>
    </p:spTree>
    <p:extLst>
      <p:ext uri="{BB962C8B-B14F-4D97-AF65-F5344CB8AC3E}">
        <p14:creationId xmlns:p14="http://schemas.microsoft.com/office/powerpoint/2010/main" val="283845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Content Placeholder 2"/>
          <p:cNvSpPr>
            <a:spLocks noGrp="1"/>
          </p:cNvSpPr>
          <p:nvPr>
            <p:ph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04A70C52-D73B-459B-B693-DA3E1D72D93C}" type="slidenum">
              <a:rPr lang="en-US"/>
              <a:pPr/>
              <a:t>‹#›</a:t>
            </a:fld>
            <a:endParaRPr lang="en-US"/>
          </a:p>
        </p:txBody>
      </p:sp>
    </p:spTree>
    <p:extLst>
      <p:ext uri="{BB962C8B-B14F-4D97-AF65-F5344CB8AC3E}">
        <p14:creationId xmlns:p14="http://schemas.microsoft.com/office/powerpoint/2010/main" val="1525182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ext Placeholder 2"/>
          <p:cNvSpPr>
            <a:spLocks noGrp="1"/>
          </p:cNvSpPr>
          <p:nvPr>
            <p:ph type="body"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35338856-89DC-41C3-A524-C7EA5844DF7E}" type="slidenum">
              <a:rPr lang="en-US"/>
              <a:pPr/>
              <a:t>‹#›</a:t>
            </a:fld>
            <a:endParaRPr lang="en-US"/>
          </a:p>
        </p:txBody>
      </p:sp>
    </p:spTree>
    <p:extLst>
      <p:ext uri="{BB962C8B-B14F-4D97-AF65-F5344CB8AC3E}">
        <p14:creationId xmlns:p14="http://schemas.microsoft.com/office/powerpoint/2010/main" val="210400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FDEFD21-FCF4-41B7-8CF9-2390161E1778}" type="datetimeFigureOut">
              <a:rPr lang="en-IN" smtClean="0"/>
              <a:t>12/01/25</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06FC21-F9B9-4D3D-AD6E-3B580E8357D3}"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4135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sjawed@iimv.ac.in"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jpeg"/><Relationship Id="rId4" Type="http://schemas.openxmlformats.org/officeDocument/2006/relationships/hyperlink" Target="https://scholar.google.com/citations?user=Krpct3MAAAAJ&amp;hl=en&amp;oi=a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9">
            <a:extLst>
              <a:ext uri="{FF2B5EF4-FFF2-40B4-BE49-F238E27FC236}">
                <a16:creationId xmlns:a16="http://schemas.microsoft.com/office/drawing/2014/main" id="{448A6F93-54E3-457B-848B-965C35165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11">
            <a:extLst>
              <a:ext uri="{FF2B5EF4-FFF2-40B4-BE49-F238E27FC236}">
                <a16:creationId xmlns:a16="http://schemas.microsoft.com/office/drawing/2014/main" id="{D71F2F7B-1CD1-4341-8300-D3AB8CC5EB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88387CE-A87A-45B7-8A56-5561ACD2C8DF}"/>
              </a:ext>
            </a:extLst>
          </p:cNvPr>
          <p:cNvSpPr>
            <a:spLocks noGrp="1"/>
          </p:cNvSpPr>
          <p:nvPr>
            <p:ph type="ctrTitle"/>
          </p:nvPr>
        </p:nvSpPr>
        <p:spPr>
          <a:xfrm>
            <a:off x="3836504" y="758952"/>
            <a:ext cx="7319175" cy="3566160"/>
          </a:xfrm>
        </p:spPr>
        <p:txBody>
          <a:bodyPr>
            <a:normAutofit/>
          </a:bodyPr>
          <a:lstStyle/>
          <a:p>
            <a:pPr algn="ctr"/>
            <a:r>
              <a:rPr lang="en-IN" sz="4800" b="1" i="0" dirty="0">
                <a:solidFill>
                  <a:srgbClr val="000000"/>
                </a:solidFill>
                <a:effectLst/>
                <a:latin typeface="Aptos" panose="020B0004020202020204" pitchFamily="34" charset="0"/>
              </a:rPr>
              <a:t>Financial Management for Leaders</a:t>
            </a:r>
            <a:endParaRPr lang="en-IN" sz="5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31B45EC-3292-4C1E-9E71-933F65715681}"/>
              </a:ext>
            </a:extLst>
          </p:cNvPr>
          <p:cNvSpPr>
            <a:spLocks noGrp="1"/>
          </p:cNvSpPr>
          <p:nvPr>
            <p:ph type="subTitle" idx="1"/>
          </p:nvPr>
        </p:nvSpPr>
        <p:spPr>
          <a:xfrm>
            <a:off x="3836503" y="4394393"/>
            <a:ext cx="7755421" cy="1143000"/>
          </a:xfrm>
        </p:spPr>
        <p:txBody>
          <a:bodyPr>
            <a:normAutofit fontScale="92500" lnSpcReduction="10000"/>
          </a:bodyPr>
          <a:lstStyle/>
          <a:p>
            <a:pPr algn="l"/>
            <a:endParaRPr lang="en-IN" sz="1800" b="0" i="0" u="none" strike="noStrike" baseline="0" dirty="0">
              <a:solidFill>
                <a:srgbClr val="000000"/>
              </a:solidFill>
              <a:latin typeface="Trebuchet MS" panose="020B0603020202020204" pitchFamily="34" charset="0"/>
            </a:endParaRPr>
          </a:p>
          <a:p>
            <a:pPr algn="ctr"/>
            <a:r>
              <a:rPr lang="en-IN" b="1" dirty="0">
                <a:solidFill>
                  <a:srgbClr val="000000"/>
                </a:solidFill>
                <a:latin typeface="Trebuchet MS" panose="020B0603020202020204" pitchFamily="34" charset="0"/>
              </a:rPr>
              <a:t>IIM Visakhapatnam </a:t>
            </a:r>
          </a:p>
          <a:p>
            <a:pPr algn="ctr"/>
            <a:r>
              <a:rPr lang="en-IN" sz="1800" dirty="0">
                <a:latin typeface="Times New Roman" panose="02020603050405020304" pitchFamily="18" charset="0"/>
                <a:cs typeface="Times New Roman" panose="02020603050405020304" pitchFamily="18" charset="0"/>
              </a:rPr>
              <a:t>Session – 1&amp;2 (Prof. M Shameem Jawed)</a:t>
            </a:r>
          </a:p>
        </p:txBody>
      </p:sp>
      <p:pic>
        <p:nvPicPr>
          <p:cNvPr id="7" name="Graphic 6" descr="Meeting">
            <a:extLst>
              <a:ext uri="{FF2B5EF4-FFF2-40B4-BE49-F238E27FC236}">
                <a16:creationId xmlns:a16="http://schemas.microsoft.com/office/drawing/2014/main" id="{E2E9A9A6-5D71-4F2B-B71C-EE2FA4AB37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9" name="Rectangle 13">
            <a:extLst>
              <a:ext uri="{FF2B5EF4-FFF2-40B4-BE49-F238E27FC236}">
                <a16:creationId xmlns:a16="http://schemas.microsoft.com/office/drawing/2014/main" id="{51F59CD9-29E6-4943-8931-5BC720133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5">
            <a:extLst>
              <a:ext uri="{FF2B5EF4-FFF2-40B4-BE49-F238E27FC236}">
                <a16:creationId xmlns:a16="http://schemas.microsoft.com/office/drawing/2014/main" id="{5B76B32D-AA83-45A4-9609-F96830AD4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90772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136" y="208499"/>
            <a:ext cx="8037817" cy="902849"/>
          </a:xfrm>
        </p:spPr>
        <p:txBody>
          <a:bodyPr rtlCol="0">
            <a:normAutofit fontScale="90000"/>
          </a:bodyPr>
          <a:lstStyle/>
          <a:p>
            <a:pPr marL="0" indent="0">
              <a:buNone/>
            </a:pPr>
            <a:r>
              <a:rPr lang="en-IN" dirty="0"/>
              <a:t>M Shameem Jawed</a:t>
            </a:r>
            <a:br>
              <a:rPr lang="en-IN" dirty="0"/>
            </a:br>
            <a:r>
              <a:rPr lang="en-US" sz="2000" b="1" dirty="0">
                <a:solidFill>
                  <a:srgbClr val="000000"/>
                </a:solidFill>
                <a:latin typeface="DINWebBold"/>
              </a:rPr>
              <a:t>Associate Professor</a:t>
            </a:r>
            <a:r>
              <a:rPr lang="en-US" sz="2000" dirty="0">
                <a:solidFill>
                  <a:srgbClr val="000000"/>
                </a:solidFill>
                <a:latin typeface="DINWebBold"/>
              </a:rPr>
              <a:t> (F&amp;A) &amp; </a:t>
            </a:r>
            <a:r>
              <a:rPr lang="en-US" sz="2000" b="1" dirty="0">
                <a:solidFill>
                  <a:srgbClr val="000000"/>
                </a:solidFill>
                <a:latin typeface="DINWebBold"/>
              </a:rPr>
              <a:t>Chairperson</a:t>
            </a:r>
            <a:r>
              <a:rPr lang="en-US" sz="2000" dirty="0">
                <a:solidFill>
                  <a:srgbClr val="000000"/>
                </a:solidFill>
                <a:latin typeface="DINWebBold"/>
              </a:rPr>
              <a:t> PGPMCI, IIM Visakhapatnam </a:t>
            </a:r>
            <a:br>
              <a:rPr lang="en-US" sz="2000" dirty="0">
                <a:solidFill>
                  <a:srgbClr val="000000"/>
                </a:solidFill>
                <a:latin typeface="DINWebBold"/>
              </a:rPr>
            </a:br>
            <a:r>
              <a:rPr lang="en-US" sz="2000" dirty="0">
                <a:solidFill>
                  <a:srgbClr val="000000"/>
                </a:solidFill>
                <a:latin typeface="DINWebBold"/>
              </a:rPr>
              <a:t>Founding </a:t>
            </a:r>
            <a:r>
              <a:rPr lang="en-US" sz="2000" b="1" dirty="0">
                <a:solidFill>
                  <a:srgbClr val="000000"/>
                </a:solidFill>
                <a:latin typeface="DINWebBold"/>
              </a:rPr>
              <a:t>Director - </a:t>
            </a:r>
            <a:r>
              <a:rPr lang="en-US" sz="2000" dirty="0">
                <a:solidFill>
                  <a:srgbClr val="000000"/>
                </a:solidFill>
                <a:latin typeface="DINWebBold"/>
              </a:rPr>
              <a:t>IIMV FIELD &amp; AIC – IIMVFIELD.</a:t>
            </a:r>
            <a:endParaRPr lang="en-GB" dirty="0"/>
          </a:p>
        </p:txBody>
      </p:sp>
      <p:sp>
        <p:nvSpPr>
          <p:cNvPr id="6" name="Content Placeholder 5">
            <a:extLst>
              <a:ext uri="{FF2B5EF4-FFF2-40B4-BE49-F238E27FC236}">
                <a16:creationId xmlns:a16="http://schemas.microsoft.com/office/drawing/2014/main" id="{0531D223-B0DA-2882-DAEC-C088F150DC5B}"/>
              </a:ext>
            </a:extLst>
          </p:cNvPr>
          <p:cNvSpPr>
            <a:spLocks noGrp="1"/>
          </p:cNvSpPr>
          <p:nvPr>
            <p:ph sz="half" idx="1"/>
          </p:nvPr>
        </p:nvSpPr>
        <p:spPr>
          <a:xfrm>
            <a:off x="473137" y="1308295"/>
            <a:ext cx="11484401" cy="5215168"/>
          </a:xfrm>
        </p:spPr>
        <p:txBody>
          <a:bodyPr>
            <a:normAutofit fontScale="92500" lnSpcReduction="10000"/>
          </a:bodyPr>
          <a:lstStyle/>
          <a:p>
            <a:pPr marL="0" indent="0">
              <a:buNone/>
            </a:pPr>
            <a:r>
              <a:rPr lang="en-IN" b="1" i="0" u="none" strike="noStrike" cap="all" dirty="0">
                <a:solidFill>
                  <a:srgbClr val="555555"/>
                </a:solidFill>
                <a:effectLst/>
                <a:latin typeface="DINWeb"/>
              </a:rPr>
              <a:t>EMAIL</a:t>
            </a:r>
            <a:r>
              <a:rPr lang="en-IN" b="0" i="0" u="none" strike="noStrike" cap="all" dirty="0">
                <a:solidFill>
                  <a:srgbClr val="555555"/>
                </a:solidFill>
                <a:effectLst/>
                <a:latin typeface="DINWeb"/>
              </a:rPr>
              <a:t>: </a:t>
            </a:r>
            <a:r>
              <a:rPr lang="en-IN" b="0" i="0" u="none" strike="noStrike" dirty="0">
                <a:solidFill>
                  <a:srgbClr val="555555"/>
                </a:solidFill>
                <a:effectLst/>
                <a:latin typeface="DINWeb"/>
                <a:hlinkClick r:id="rId3"/>
              </a:rPr>
              <a:t>msjawed@iimv.ac.in</a:t>
            </a:r>
            <a:r>
              <a:rPr lang="en-IN" b="0" i="0" u="none" strike="noStrike" dirty="0">
                <a:solidFill>
                  <a:srgbClr val="555555"/>
                </a:solidFill>
                <a:effectLst/>
                <a:latin typeface="DINWeb"/>
              </a:rPr>
              <a:t>  </a:t>
            </a:r>
            <a:r>
              <a:rPr lang="en-IN" b="0" i="0" u="none" strike="noStrike" dirty="0">
                <a:solidFill>
                  <a:srgbClr val="000000"/>
                </a:solidFill>
                <a:effectLst/>
                <a:latin typeface="Cambria" panose="02040503050406030204" pitchFamily="18" charset="0"/>
              </a:rPr>
              <a:t> </a:t>
            </a:r>
            <a:r>
              <a:rPr lang="en-IN" b="0" i="0" u="none" strike="noStrike" dirty="0">
                <a:solidFill>
                  <a:srgbClr val="A6192E"/>
                </a:solidFill>
                <a:effectLst/>
                <a:latin typeface="Cambria" panose="02040503050406030204" pitchFamily="18" charset="0"/>
              </a:rPr>
              <a:t> </a:t>
            </a:r>
            <a:endParaRPr lang="en-IN" b="0" i="0" u="none" strike="noStrike" dirty="0">
              <a:solidFill>
                <a:srgbClr val="000000"/>
              </a:solidFill>
              <a:effectLst/>
              <a:latin typeface="Cambria" panose="02040503050406030204" pitchFamily="18" charset="0"/>
            </a:endParaRPr>
          </a:p>
          <a:p>
            <a:pPr marL="0" indent="0">
              <a:buNone/>
            </a:pPr>
            <a:r>
              <a:rPr lang="en-IN" b="1" i="0" u="none" strike="noStrike" dirty="0">
                <a:solidFill>
                  <a:srgbClr val="000000"/>
                </a:solidFill>
                <a:effectLst/>
                <a:latin typeface="DINWebBold"/>
              </a:rPr>
              <a:t>Education</a:t>
            </a:r>
            <a:r>
              <a:rPr lang="en-IN" b="0" i="0" u="none" strike="noStrike" dirty="0">
                <a:solidFill>
                  <a:srgbClr val="000000"/>
                </a:solidFill>
                <a:effectLst/>
                <a:latin typeface="DINWebBold"/>
              </a:rPr>
              <a:t>: </a:t>
            </a:r>
            <a:r>
              <a:rPr lang="en-IN" b="0" i="0" u="none" strike="noStrike" dirty="0">
                <a:solidFill>
                  <a:srgbClr val="000000"/>
                </a:solidFill>
                <a:effectLst/>
                <a:latin typeface="Cambria" panose="02040503050406030204" pitchFamily="18" charset="0"/>
              </a:rPr>
              <a:t>BTech </a:t>
            </a:r>
            <a:r>
              <a:rPr lang="en-IN" dirty="0">
                <a:solidFill>
                  <a:srgbClr val="000000"/>
                </a:solidFill>
                <a:latin typeface="Cambria" panose="02040503050406030204" pitchFamily="18" charset="0"/>
              </a:rPr>
              <a:t>(Mech. </a:t>
            </a:r>
            <a:r>
              <a:rPr lang="en-IN" dirty="0" err="1">
                <a:solidFill>
                  <a:srgbClr val="000000"/>
                </a:solidFill>
                <a:latin typeface="Cambria" panose="02040503050406030204" pitchFamily="18" charset="0"/>
              </a:rPr>
              <a:t>Engg</a:t>
            </a:r>
            <a:r>
              <a:rPr lang="en-IN" dirty="0">
                <a:solidFill>
                  <a:srgbClr val="000000"/>
                </a:solidFill>
                <a:latin typeface="Cambria" panose="02040503050406030204" pitchFamily="18" charset="0"/>
              </a:rPr>
              <a:t>) &amp; PhD (Finance &amp; Accounting)</a:t>
            </a:r>
            <a:endParaRPr lang="en-US" sz="2900" spc="-1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n-US" dirty="0">
                <a:solidFill>
                  <a:srgbClr val="000000"/>
                </a:solidFill>
                <a:latin typeface="DINWebBold"/>
              </a:rPr>
              <a:t>FPM (PhD) in Finance &amp; Accounting area from IIM Indore. </a:t>
            </a:r>
          </a:p>
          <a:p>
            <a:pPr marL="0" indent="0" algn="just">
              <a:buNone/>
            </a:pPr>
            <a:r>
              <a:rPr lang="en-US" b="1" dirty="0">
                <a:solidFill>
                  <a:srgbClr val="000000"/>
                </a:solidFill>
                <a:latin typeface="DINWebBold"/>
              </a:rPr>
              <a:t>Previously</a:t>
            </a:r>
            <a:r>
              <a:rPr lang="en-US" dirty="0">
                <a:solidFill>
                  <a:srgbClr val="000000"/>
                </a:solidFill>
                <a:latin typeface="DINWebBold"/>
              </a:rPr>
              <a:t> -  Assistant Professor at MDI &amp; Consultant at SunGard (now FIS) 5+ Years</a:t>
            </a:r>
          </a:p>
          <a:p>
            <a:pPr marL="0" indent="0" algn="just">
              <a:buNone/>
            </a:pPr>
            <a:r>
              <a:rPr lang="en-US" b="1" dirty="0">
                <a:solidFill>
                  <a:srgbClr val="000000"/>
                </a:solidFill>
                <a:latin typeface="DINWebBold"/>
              </a:rPr>
              <a:t>Teaching interests:</a:t>
            </a:r>
            <a:r>
              <a:rPr lang="en-US" dirty="0">
                <a:solidFill>
                  <a:srgbClr val="000000"/>
                </a:solidFill>
                <a:latin typeface="DINWebBold"/>
              </a:rPr>
              <a:t> Corporate Finance, Cost Management, Corporate Governance, Finance, Start-up Financing and Financial Analytics. </a:t>
            </a:r>
          </a:p>
          <a:p>
            <a:pPr marL="0" indent="0" algn="just">
              <a:buNone/>
            </a:pPr>
            <a:r>
              <a:rPr lang="en-US" dirty="0">
                <a:solidFill>
                  <a:srgbClr val="000000"/>
                </a:solidFill>
                <a:latin typeface="DINWebBold"/>
              </a:rPr>
              <a:t>Shameem has been training and mentoring Start-ups and handheld them from ideation to implementation phase since the inception of the IIM Visakhapatnam Incubation center in 2018. </a:t>
            </a:r>
          </a:p>
          <a:p>
            <a:pPr marL="0" indent="0" algn="just">
              <a:buNone/>
            </a:pPr>
            <a:r>
              <a:rPr lang="en-US" dirty="0">
                <a:solidFill>
                  <a:srgbClr val="000000"/>
                </a:solidFill>
                <a:latin typeface="DINWebBold"/>
              </a:rPr>
              <a:t>Currently, he leads seven flagship Pre-Incubation, Incubation, and Accelerator Programs at IIMV FIELD, and has incubated 144+ startups at FIELD. The focus of the incubator is women-led, technology-led, and social ventures. Incubator is working on developing FinTech &amp; EdTech Labs. </a:t>
            </a:r>
          </a:p>
          <a:p>
            <a:pPr marL="0" indent="0" algn="just">
              <a:buNone/>
            </a:pPr>
            <a:r>
              <a:rPr lang="en-US" dirty="0">
                <a:solidFill>
                  <a:srgbClr val="000000"/>
                </a:solidFill>
                <a:latin typeface="DINWebBold"/>
              </a:rPr>
              <a:t>Shameem also lead Ministry of Skill Development and Entrepreneurship (MSDE) sponsored Mahatma Gandhi National fellowship Program, in which 76 trained fellows are working on promotion of skill development in various districts of the country.</a:t>
            </a:r>
            <a:endParaRPr lang="en-IN" dirty="0">
              <a:solidFill>
                <a:srgbClr val="000000"/>
              </a:solidFill>
              <a:latin typeface="DINWebBold"/>
            </a:endParaRPr>
          </a:p>
          <a:p>
            <a:pPr marL="0" indent="0">
              <a:buNone/>
            </a:pPr>
            <a:r>
              <a:rPr lang="en-IN" b="1" i="0" u="none" strike="noStrike" dirty="0">
                <a:solidFill>
                  <a:srgbClr val="000000"/>
                </a:solidFill>
                <a:effectLst/>
                <a:latin typeface="DINWebBold"/>
              </a:rPr>
              <a:t>Research Interests</a:t>
            </a:r>
            <a:r>
              <a:rPr lang="en-IN" b="0" i="0" u="none" strike="noStrike" dirty="0">
                <a:solidFill>
                  <a:srgbClr val="000000"/>
                </a:solidFill>
                <a:effectLst/>
                <a:latin typeface="DINWebBold"/>
              </a:rPr>
              <a:t>: </a:t>
            </a:r>
            <a:r>
              <a:rPr lang="en-IN" dirty="0"/>
              <a:t> </a:t>
            </a:r>
            <a:r>
              <a:rPr lang="en-IN" dirty="0">
                <a:hlinkClick r:id="rId4"/>
              </a:rPr>
              <a:t>https://scholar.google.com/citations?user=Krpct3MAAAAJ&amp;hl=en&amp;oi=ao</a:t>
            </a:r>
            <a:r>
              <a:rPr lang="en-IN" dirty="0"/>
              <a:t> </a:t>
            </a:r>
          </a:p>
        </p:txBody>
      </p:sp>
      <p:pic>
        <p:nvPicPr>
          <p:cNvPr id="1028" name="Picture 4" descr="Mohammad Shameem Jawed">
            <a:extLst>
              <a:ext uri="{FF2B5EF4-FFF2-40B4-BE49-F238E27FC236}">
                <a16:creationId xmlns:a16="http://schemas.microsoft.com/office/drawing/2014/main" id="{186BB662-1DA4-1912-6065-E8B14C842F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7629" y="334537"/>
            <a:ext cx="2043607" cy="1646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508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Have we heard of these in our organization?</a:t>
            </a:r>
          </a:p>
        </p:txBody>
      </p:sp>
      <p:sp>
        <p:nvSpPr>
          <p:cNvPr id="3" name="Content Placeholder 2"/>
          <p:cNvSpPr>
            <a:spLocks noGrp="1"/>
          </p:cNvSpPr>
          <p:nvPr>
            <p:ph idx="1"/>
          </p:nvPr>
        </p:nvSpPr>
        <p:spPr/>
        <p:txBody>
          <a:bodyPr>
            <a:normAutofit/>
          </a:bodyPr>
          <a:lstStyle/>
          <a:p>
            <a:pPr>
              <a:lnSpc>
                <a:spcPct val="110000"/>
              </a:lnSpc>
            </a:pPr>
            <a:r>
              <a:rPr lang="en-US" sz="2400" dirty="0"/>
              <a:t>“What’s the </a:t>
            </a:r>
            <a:r>
              <a:rPr lang="en-US" sz="2400" b="1" i="1" dirty="0"/>
              <a:t>ROI</a:t>
            </a:r>
            <a:r>
              <a:rPr lang="en-US" sz="2400" dirty="0"/>
              <a:t> on that software your department wants to buy?” </a:t>
            </a:r>
          </a:p>
          <a:p>
            <a:pPr>
              <a:lnSpc>
                <a:spcPct val="110000"/>
              </a:lnSpc>
            </a:pPr>
            <a:r>
              <a:rPr lang="en-US" sz="2400" dirty="0"/>
              <a:t>“The CFO says </a:t>
            </a:r>
            <a:r>
              <a:rPr lang="en-US" sz="2400" b="1" i="1" dirty="0"/>
              <a:t>profits are great but money’s tight</a:t>
            </a:r>
            <a:r>
              <a:rPr lang="en-US" sz="2400" dirty="0"/>
              <a:t>— everyone needs to conserve cash.” </a:t>
            </a:r>
          </a:p>
          <a:p>
            <a:pPr>
              <a:lnSpc>
                <a:spcPct val="110000"/>
              </a:lnSpc>
            </a:pPr>
            <a:r>
              <a:rPr lang="en-US" sz="2400" dirty="0"/>
              <a:t>“I’ve been studying the figures, and it looks as if your sales reps are sacrificing </a:t>
            </a:r>
            <a:r>
              <a:rPr lang="en-US" sz="2400" b="1" i="1" dirty="0"/>
              <a:t>gross margin for revenue</a:t>
            </a:r>
            <a:r>
              <a:rPr lang="en-US" sz="2400" dirty="0"/>
              <a:t>. Have you talked to them about that?” </a:t>
            </a:r>
          </a:p>
          <a:p>
            <a:pPr>
              <a:lnSpc>
                <a:spcPct val="110000"/>
              </a:lnSpc>
            </a:pPr>
            <a:r>
              <a:rPr lang="en-US" sz="2400" dirty="0"/>
              <a:t>“Our </a:t>
            </a:r>
            <a:r>
              <a:rPr lang="en-US" sz="2400" b="1" i="1" dirty="0"/>
              <a:t>inventory days</a:t>
            </a:r>
            <a:r>
              <a:rPr lang="en-US" sz="2400" dirty="0"/>
              <a:t> are creeping upward. We have to find a way to reverse that trend.” </a:t>
            </a:r>
          </a:p>
          <a:p>
            <a:endParaRPr lang="en-US" dirty="0"/>
          </a:p>
        </p:txBody>
      </p:sp>
    </p:spTree>
    <p:extLst>
      <p:ext uri="{BB962C8B-B14F-4D97-AF65-F5344CB8AC3E}">
        <p14:creationId xmlns:p14="http://schemas.microsoft.com/office/powerpoint/2010/main" val="428949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ADB42-542C-412C-A09D-52052BEF622C}"/>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Business Structure</a:t>
            </a:r>
          </a:p>
        </p:txBody>
      </p:sp>
      <p:pic>
        <p:nvPicPr>
          <p:cNvPr id="4" name="Content Placeholder 3">
            <a:extLst>
              <a:ext uri="{FF2B5EF4-FFF2-40B4-BE49-F238E27FC236}">
                <a16:creationId xmlns:a16="http://schemas.microsoft.com/office/drawing/2014/main" id="{ADA43AF4-F75C-4F8C-B01C-00C2ADE810C4}"/>
              </a:ext>
            </a:extLst>
          </p:cNvPr>
          <p:cNvPicPr>
            <a:picLocks noGrp="1" noChangeAspect="1"/>
          </p:cNvPicPr>
          <p:nvPr>
            <p:ph idx="1"/>
          </p:nvPr>
        </p:nvPicPr>
        <p:blipFill>
          <a:blip r:embed="rId3"/>
          <a:stretch>
            <a:fillRect/>
          </a:stretch>
        </p:blipFill>
        <p:spPr>
          <a:xfrm>
            <a:off x="2556591" y="1846263"/>
            <a:ext cx="7139144" cy="4022725"/>
          </a:xfrm>
          <a:prstGeom prst="rect">
            <a:avLst/>
          </a:prstGeom>
        </p:spPr>
      </p:pic>
    </p:spTree>
    <p:extLst>
      <p:ext uri="{BB962C8B-B14F-4D97-AF65-F5344CB8AC3E}">
        <p14:creationId xmlns:p14="http://schemas.microsoft.com/office/powerpoint/2010/main" val="99804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DEDFA-2E16-5A26-8BFD-E928843F903D}"/>
              </a:ext>
            </a:extLst>
          </p:cNvPr>
          <p:cNvSpPr>
            <a:spLocks noGrp="1"/>
          </p:cNvSpPr>
          <p:nvPr>
            <p:ph type="title"/>
          </p:nvPr>
        </p:nvSpPr>
        <p:spPr/>
        <p:txBody>
          <a:bodyPr/>
          <a:lstStyle/>
          <a:p>
            <a:r>
              <a:rPr lang="en-US" b="1" dirty="0"/>
              <a:t>Agenda</a:t>
            </a:r>
          </a:p>
        </p:txBody>
      </p:sp>
      <p:sp>
        <p:nvSpPr>
          <p:cNvPr id="3" name="Content Placeholder 2">
            <a:extLst>
              <a:ext uri="{FF2B5EF4-FFF2-40B4-BE49-F238E27FC236}">
                <a16:creationId xmlns:a16="http://schemas.microsoft.com/office/drawing/2014/main" id="{72C6FFCE-F570-1B14-4F6C-06D17A79A877}"/>
              </a:ext>
            </a:extLst>
          </p:cNvPr>
          <p:cNvSpPr>
            <a:spLocks noGrp="1"/>
          </p:cNvSpPr>
          <p:nvPr>
            <p:ph idx="1"/>
          </p:nvPr>
        </p:nvSpPr>
        <p:spPr/>
        <p:txBody>
          <a:bodyPr>
            <a:normAutofit/>
          </a:bodyPr>
          <a:lstStyle/>
          <a:p>
            <a:r>
              <a:rPr lang="en-IN" sz="3600" b="0" i="0" dirty="0">
                <a:solidFill>
                  <a:srgbClr val="000000"/>
                </a:solidFill>
                <a:effectLst/>
                <a:latin typeface="Aptos" panose="020B0004020202020204" pitchFamily="34" charset="0"/>
              </a:rPr>
              <a:t>This session provides an overview of financial statements but emphasizes on the interpretation and strategic use of financial information in decision-making</a:t>
            </a:r>
            <a:endParaRPr lang="en-US" sz="3600" dirty="0"/>
          </a:p>
        </p:txBody>
      </p:sp>
    </p:spTree>
    <p:extLst>
      <p:ext uri="{BB962C8B-B14F-4D97-AF65-F5344CB8AC3E}">
        <p14:creationId xmlns:p14="http://schemas.microsoft.com/office/powerpoint/2010/main" val="1943065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vert="horz" lIns="90488" tIns="44450" rIns="90488" bIns="44450" rtlCol="0" anchor="b">
            <a:normAutofit/>
          </a:bodyPr>
          <a:lstStyle/>
          <a:p>
            <a:pPr eaLnBrk="1" hangingPunct="1"/>
            <a:r>
              <a:rPr lang="en-US" dirty="0">
                <a:latin typeface="Garamond" charset="0"/>
              </a:rPr>
              <a:t>Accounting</a:t>
            </a:r>
          </a:p>
        </p:txBody>
      </p:sp>
      <p:sp>
        <p:nvSpPr>
          <p:cNvPr id="15363" name="Rectangle 3"/>
          <p:cNvSpPr>
            <a:spLocks noGrp="1" noChangeArrowheads="1"/>
          </p:cNvSpPr>
          <p:nvPr>
            <p:ph type="body" idx="1"/>
          </p:nvPr>
        </p:nvSpPr>
        <p:spPr>
          <a:xfrm>
            <a:off x="965675" y="1991170"/>
            <a:ext cx="9473725" cy="4714430"/>
          </a:xfrm>
        </p:spPr>
        <p:txBody>
          <a:bodyPr vert="horz" lIns="90488" tIns="44450" rIns="90488" bIns="44450" rtlCol="0">
            <a:normAutofit/>
          </a:bodyPr>
          <a:lstStyle/>
          <a:p>
            <a:pPr eaLnBrk="1" hangingPunct="1"/>
            <a:r>
              <a:rPr lang="en-US" sz="3200" dirty="0">
                <a:latin typeface="Garamond" charset="0"/>
              </a:rPr>
              <a:t>The </a:t>
            </a:r>
            <a:r>
              <a:rPr lang="en-US" sz="3200" u="sng" dirty="0">
                <a:solidFill>
                  <a:schemeClr val="accent1"/>
                </a:solidFill>
                <a:latin typeface="Garamond" charset="0"/>
              </a:rPr>
              <a:t>accounting system</a:t>
            </a:r>
            <a:r>
              <a:rPr lang="en-US" sz="3200" dirty="0">
                <a:latin typeface="Garamond" charset="0"/>
              </a:rPr>
              <a:t> is a series of steps  performed to analyze, record, quantify, accumulate, summarize, classify, report, and interpret economic events and their effects on an organization and to prepare the financial statements.</a:t>
            </a:r>
          </a:p>
        </p:txBody>
      </p:sp>
      <p:pic>
        <p:nvPicPr>
          <p:cNvPr id="6148"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7138" y="4535489"/>
            <a:ext cx="2405062" cy="1912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584362320"/>
      </p:ext>
    </p:extLst>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Accounting as an Aid to Decision Making</a:t>
            </a:r>
            <a:endParaRPr lang="en-US" dirty="0">
              <a:latin typeface="Garamond" charset="0"/>
            </a:endParaRPr>
          </a:p>
        </p:txBody>
      </p:sp>
      <p:sp>
        <p:nvSpPr>
          <p:cNvPr id="21507" name="Rectangle 3"/>
          <p:cNvSpPr>
            <a:spLocks noGrp="1" noChangeArrowheads="1"/>
          </p:cNvSpPr>
          <p:nvPr>
            <p:ph type="body" idx="1"/>
          </p:nvPr>
        </p:nvSpPr>
        <p:spPr>
          <a:xfrm>
            <a:off x="1981200" y="2227006"/>
            <a:ext cx="8229600" cy="3192720"/>
          </a:xfrm>
        </p:spPr>
        <p:txBody>
          <a:bodyPr vert="horz" lIns="90488" tIns="44450" rIns="90488" bIns="44450" rtlCol="0">
            <a:normAutofit/>
          </a:bodyPr>
          <a:lstStyle/>
          <a:p>
            <a:pPr eaLnBrk="1" hangingPunct="1"/>
            <a:r>
              <a:rPr lang="en-US" sz="2800" dirty="0">
                <a:latin typeface="Garamond" charset="0"/>
              </a:rPr>
              <a:t>Fundamental relationships in the decision-making process:</a:t>
            </a:r>
          </a:p>
        </p:txBody>
      </p:sp>
      <p:sp>
        <p:nvSpPr>
          <p:cNvPr id="21508" name="Rectangle 4"/>
          <p:cNvSpPr>
            <a:spLocks noChangeArrowheads="1"/>
          </p:cNvSpPr>
          <p:nvPr/>
        </p:nvSpPr>
        <p:spPr bwMode="auto">
          <a:xfrm>
            <a:off x="2139950" y="3968750"/>
            <a:ext cx="15875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21509" name="Rectangle 5"/>
          <p:cNvSpPr>
            <a:spLocks noChangeArrowheads="1"/>
          </p:cNvSpPr>
          <p:nvPr/>
        </p:nvSpPr>
        <p:spPr bwMode="auto">
          <a:xfrm>
            <a:off x="4273550" y="3968750"/>
            <a:ext cx="15875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21510" name="Rectangle 6"/>
          <p:cNvSpPr>
            <a:spLocks noChangeArrowheads="1"/>
          </p:cNvSpPr>
          <p:nvPr/>
        </p:nvSpPr>
        <p:spPr bwMode="auto">
          <a:xfrm>
            <a:off x="6407150" y="3968750"/>
            <a:ext cx="15875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21511" name="Rectangle 7"/>
          <p:cNvSpPr>
            <a:spLocks noChangeArrowheads="1"/>
          </p:cNvSpPr>
          <p:nvPr/>
        </p:nvSpPr>
        <p:spPr bwMode="auto">
          <a:xfrm>
            <a:off x="8540750" y="3968750"/>
            <a:ext cx="1511300" cy="1206500"/>
          </a:xfrm>
          <a:prstGeom prst="rect">
            <a:avLst/>
          </a:prstGeom>
          <a:solidFill>
            <a:schemeClr val="accent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latin typeface="Garamond" pitchFamily="18" charset="0"/>
            </a:endParaRPr>
          </a:p>
        </p:txBody>
      </p:sp>
      <p:sp>
        <p:nvSpPr>
          <p:cNvPr id="9224" name="Rectangle 8"/>
          <p:cNvSpPr>
            <a:spLocks noChangeArrowheads="1"/>
          </p:cNvSpPr>
          <p:nvPr/>
        </p:nvSpPr>
        <p:spPr bwMode="auto">
          <a:xfrm>
            <a:off x="2574925" y="4373564"/>
            <a:ext cx="776288"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sz="2000">
                <a:solidFill>
                  <a:srgbClr val="FFFFFF"/>
                </a:solidFill>
                <a:latin typeface="Times New Roman" charset="0"/>
              </a:rPr>
              <a:t>Event</a:t>
            </a:r>
          </a:p>
        </p:txBody>
      </p:sp>
      <p:sp>
        <p:nvSpPr>
          <p:cNvPr id="9225" name="Rectangle 9"/>
          <p:cNvSpPr>
            <a:spLocks noChangeArrowheads="1"/>
          </p:cNvSpPr>
          <p:nvPr/>
        </p:nvSpPr>
        <p:spPr bwMode="auto">
          <a:xfrm>
            <a:off x="4234104" y="4068763"/>
            <a:ext cx="1591783" cy="10130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a:r>
              <a:rPr lang="en-US" sz="2000">
                <a:solidFill>
                  <a:srgbClr val="FFFFFF"/>
                </a:solidFill>
                <a:latin typeface="Times New Roman" charset="0"/>
              </a:rPr>
              <a:t>Accountant</a:t>
            </a:r>
            <a:r>
              <a:rPr lang="ja-JP" altLang="en-US" sz="2000">
                <a:solidFill>
                  <a:srgbClr val="FFFFFF"/>
                </a:solidFill>
                <a:latin typeface="Times New Roman" charset="0"/>
              </a:rPr>
              <a:t>’</a:t>
            </a:r>
            <a:r>
              <a:rPr lang="en-US" sz="2000">
                <a:solidFill>
                  <a:srgbClr val="FFFFFF"/>
                </a:solidFill>
                <a:latin typeface="Times New Roman" charset="0"/>
              </a:rPr>
              <a:t>s</a:t>
            </a:r>
          </a:p>
          <a:p>
            <a:pPr algn="ctr"/>
            <a:r>
              <a:rPr lang="en-US" sz="2000">
                <a:solidFill>
                  <a:srgbClr val="FFFFFF"/>
                </a:solidFill>
                <a:latin typeface="Times New Roman" charset="0"/>
              </a:rPr>
              <a:t>analysis &amp;</a:t>
            </a:r>
          </a:p>
          <a:p>
            <a:pPr algn="ctr"/>
            <a:r>
              <a:rPr lang="en-US" sz="2000">
                <a:solidFill>
                  <a:srgbClr val="FFFFFF"/>
                </a:solidFill>
                <a:latin typeface="Times New Roman" charset="0"/>
              </a:rPr>
              <a:t>recording</a:t>
            </a:r>
          </a:p>
        </p:txBody>
      </p:sp>
      <p:sp>
        <p:nvSpPr>
          <p:cNvPr id="9226" name="Rectangle 10"/>
          <p:cNvSpPr>
            <a:spLocks noChangeArrowheads="1"/>
          </p:cNvSpPr>
          <p:nvPr/>
        </p:nvSpPr>
        <p:spPr bwMode="auto">
          <a:xfrm>
            <a:off x="6537326" y="4221164"/>
            <a:ext cx="12985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a:r>
              <a:rPr lang="en-US" sz="2000">
                <a:solidFill>
                  <a:srgbClr val="FFFFFF"/>
                </a:solidFill>
                <a:latin typeface="Times New Roman" charset="0"/>
              </a:rPr>
              <a:t>Financial</a:t>
            </a:r>
          </a:p>
          <a:p>
            <a:pPr algn="ctr"/>
            <a:r>
              <a:rPr lang="en-US" sz="2000">
                <a:solidFill>
                  <a:srgbClr val="FFFFFF"/>
                </a:solidFill>
                <a:latin typeface="Times New Roman" charset="0"/>
              </a:rPr>
              <a:t>Statements</a:t>
            </a:r>
          </a:p>
        </p:txBody>
      </p:sp>
      <p:sp>
        <p:nvSpPr>
          <p:cNvPr id="9227" name="Rectangle 11"/>
          <p:cNvSpPr>
            <a:spLocks noChangeArrowheads="1"/>
          </p:cNvSpPr>
          <p:nvPr/>
        </p:nvSpPr>
        <p:spPr bwMode="auto">
          <a:xfrm>
            <a:off x="8899525" y="4373564"/>
            <a:ext cx="76200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US" sz="2000">
                <a:solidFill>
                  <a:srgbClr val="FFFFFF"/>
                </a:solidFill>
                <a:latin typeface="Times New Roman" charset="0"/>
              </a:rPr>
              <a:t>Users</a:t>
            </a:r>
          </a:p>
        </p:txBody>
      </p:sp>
      <p:sp>
        <p:nvSpPr>
          <p:cNvPr id="9228" name="AutoShape 12"/>
          <p:cNvSpPr>
            <a:spLocks noChangeArrowheads="1"/>
          </p:cNvSpPr>
          <p:nvPr/>
        </p:nvSpPr>
        <p:spPr bwMode="auto">
          <a:xfrm>
            <a:off x="3740150" y="4502150"/>
            <a:ext cx="520700" cy="139700"/>
          </a:xfrm>
          <a:prstGeom prst="rightArrow">
            <a:avLst>
              <a:gd name="adj1" fmla="val 50000"/>
              <a:gd name="adj2" fmla="val 186381"/>
            </a:avLst>
          </a:prstGeom>
          <a:solidFill>
            <a:schemeClr val="accent1"/>
          </a:solidFill>
          <a:ln w="12700">
            <a:solidFill>
              <a:schemeClr val="tx1"/>
            </a:solidFill>
            <a:miter lim="800000"/>
            <a:headEnd/>
            <a:tailEnd/>
          </a:ln>
        </p:spPr>
        <p:txBody>
          <a:bodyPr wrap="none" anchor="ctr"/>
          <a:lstStyle/>
          <a:p>
            <a:endParaRPr lang="en-US"/>
          </a:p>
        </p:txBody>
      </p:sp>
      <p:sp>
        <p:nvSpPr>
          <p:cNvPr id="9229" name="AutoShape 13"/>
          <p:cNvSpPr>
            <a:spLocks noChangeArrowheads="1"/>
          </p:cNvSpPr>
          <p:nvPr/>
        </p:nvSpPr>
        <p:spPr bwMode="auto">
          <a:xfrm>
            <a:off x="5873750" y="4502150"/>
            <a:ext cx="520700" cy="139700"/>
          </a:xfrm>
          <a:prstGeom prst="rightArrow">
            <a:avLst>
              <a:gd name="adj1" fmla="val 50000"/>
              <a:gd name="adj2" fmla="val 186381"/>
            </a:avLst>
          </a:prstGeom>
          <a:solidFill>
            <a:schemeClr val="accent1"/>
          </a:solidFill>
          <a:ln w="12700">
            <a:solidFill>
              <a:schemeClr val="tx1"/>
            </a:solidFill>
            <a:miter lim="800000"/>
            <a:headEnd/>
            <a:tailEnd/>
          </a:ln>
        </p:spPr>
        <p:txBody>
          <a:bodyPr wrap="none" anchor="ctr"/>
          <a:lstStyle/>
          <a:p>
            <a:endParaRPr lang="en-US"/>
          </a:p>
        </p:txBody>
      </p:sp>
      <p:sp>
        <p:nvSpPr>
          <p:cNvPr id="9230" name="AutoShape 14"/>
          <p:cNvSpPr>
            <a:spLocks noChangeArrowheads="1"/>
          </p:cNvSpPr>
          <p:nvPr/>
        </p:nvSpPr>
        <p:spPr bwMode="auto">
          <a:xfrm>
            <a:off x="8007350" y="4502150"/>
            <a:ext cx="520700" cy="139700"/>
          </a:xfrm>
          <a:prstGeom prst="rightArrow">
            <a:avLst>
              <a:gd name="adj1" fmla="val 50000"/>
              <a:gd name="adj2" fmla="val 186381"/>
            </a:avLst>
          </a:prstGeom>
          <a:solidFill>
            <a:schemeClr val="accent1"/>
          </a:solidFill>
          <a:ln w="1270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530689242"/>
      </p:ext>
    </p:extLst>
  </p:cSld>
  <p:clrMapOvr>
    <a:masterClrMapping/>
  </p:clrMapOvr>
  <p:transition>
    <p:cover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1165123" y="699744"/>
            <a:ext cx="8512277" cy="895123"/>
          </a:xfrm>
        </p:spPr>
        <p:txBody>
          <a:bodyPr vert="horz" lIns="90488" tIns="44450" rIns="90488" bIns="44450" rtlCol="0" anchor="b">
            <a:normAutofit/>
          </a:bodyPr>
          <a:lstStyle/>
          <a:p>
            <a:pPr algn="l" eaLnBrk="1" hangingPunct="1"/>
            <a:r>
              <a:rPr lang="en-US" sz="4000" dirty="0">
                <a:latin typeface="Garamond" charset="0"/>
              </a:rPr>
              <a:t>Accounting as an Aid to Decision Making</a:t>
            </a:r>
          </a:p>
        </p:txBody>
      </p:sp>
      <p:sp>
        <p:nvSpPr>
          <p:cNvPr id="19459" name="Rectangle 3"/>
          <p:cNvSpPr>
            <a:spLocks noGrp="1" noChangeArrowheads="1"/>
          </p:cNvSpPr>
          <p:nvPr>
            <p:ph type="body" idx="1"/>
          </p:nvPr>
        </p:nvSpPr>
        <p:spPr>
          <a:xfrm>
            <a:off x="1165123" y="1371600"/>
            <a:ext cx="10735725" cy="5105400"/>
          </a:xfrm>
        </p:spPr>
        <p:txBody>
          <a:bodyPr vert="horz" lIns="90488" tIns="44450" rIns="90488" bIns="44450" rtlCol="0">
            <a:normAutofit fontScale="92500"/>
          </a:bodyPr>
          <a:lstStyle/>
          <a:p>
            <a:pPr eaLnBrk="1" hangingPunct="1">
              <a:lnSpc>
                <a:spcPct val="90000"/>
              </a:lnSpc>
            </a:pPr>
            <a:endParaRPr lang="en-US" sz="3600" dirty="0">
              <a:latin typeface="Garamond" charset="0"/>
            </a:endParaRPr>
          </a:p>
          <a:p>
            <a:pPr eaLnBrk="1" hangingPunct="1">
              <a:lnSpc>
                <a:spcPct val="90000"/>
              </a:lnSpc>
            </a:pPr>
            <a:r>
              <a:rPr lang="en-US" sz="3600" dirty="0">
                <a:latin typeface="Garamond" charset="0"/>
              </a:rPr>
              <a:t>Accounting information is useful to anyone who makes decisions that have economic results.</a:t>
            </a:r>
          </a:p>
          <a:p>
            <a:pPr lvl="1" eaLnBrk="1" hangingPunct="1">
              <a:lnSpc>
                <a:spcPct val="150000"/>
              </a:lnSpc>
              <a:buFont typeface="Bauhaus 93" charset="0"/>
              <a:buChar char="•"/>
            </a:pPr>
            <a:r>
              <a:rPr lang="en-US" sz="2300" b="1" dirty="0">
                <a:latin typeface="Garamond" charset="0"/>
              </a:rPr>
              <a:t>Managers</a:t>
            </a:r>
            <a:r>
              <a:rPr lang="en-US" sz="2300" dirty="0">
                <a:latin typeface="Garamond" charset="0"/>
              </a:rPr>
              <a:t> want to know if a </a:t>
            </a:r>
            <a:r>
              <a:rPr lang="en-US" sz="2300" b="1" dirty="0">
                <a:latin typeface="Garamond" charset="0"/>
              </a:rPr>
              <a:t>new product will be profitable.</a:t>
            </a:r>
          </a:p>
          <a:p>
            <a:pPr lvl="1" eaLnBrk="1" hangingPunct="1">
              <a:lnSpc>
                <a:spcPct val="150000"/>
              </a:lnSpc>
              <a:buFont typeface="Bauhaus 93" charset="0"/>
              <a:buChar char="•"/>
            </a:pPr>
            <a:r>
              <a:rPr lang="en-US" sz="2300" b="1" dirty="0">
                <a:latin typeface="Garamond" charset="0"/>
              </a:rPr>
              <a:t>Owners</a:t>
            </a:r>
            <a:r>
              <a:rPr lang="en-US" sz="2300" dirty="0">
                <a:latin typeface="Garamond" charset="0"/>
              </a:rPr>
              <a:t> want to know which </a:t>
            </a:r>
            <a:r>
              <a:rPr lang="en-US" sz="2300" b="1" dirty="0">
                <a:latin typeface="Garamond" charset="0"/>
              </a:rPr>
              <a:t>divisions are productive</a:t>
            </a:r>
            <a:r>
              <a:rPr lang="en-US" sz="2300" dirty="0">
                <a:latin typeface="Garamond" charset="0"/>
              </a:rPr>
              <a:t>.</a:t>
            </a:r>
          </a:p>
          <a:p>
            <a:pPr lvl="1" eaLnBrk="1" hangingPunct="1">
              <a:lnSpc>
                <a:spcPct val="150000"/>
              </a:lnSpc>
              <a:buFont typeface="Bauhaus 93" charset="0"/>
              <a:buChar char="•"/>
            </a:pPr>
            <a:r>
              <a:rPr lang="en-US" sz="2300" b="1" dirty="0">
                <a:latin typeface="Garamond" charset="0"/>
              </a:rPr>
              <a:t>Investors</a:t>
            </a:r>
            <a:r>
              <a:rPr lang="en-US" sz="2300" dirty="0">
                <a:latin typeface="Garamond" charset="0"/>
              </a:rPr>
              <a:t> want to know if a </a:t>
            </a:r>
            <a:r>
              <a:rPr lang="en-US" sz="2300" b="1" dirty="0">
                <a:latin typeface="Garamond" charset="0"/>
              </a:rPr>
              <a:t>company is a good investment.</a:t>
            </a:r>
          </a:p>
          <a:p>
            <a:pPr lvl="1" eaLnBrk="1" hangingPunct="1">
              <a:lnSpc>
                <a:spcPct val="150000"/>
              </a:lnSpc>
              <a:buFont typeface="Bauhaus 93" charset="0"/>
              <a:buChar char="•"/>
            </a:pPr>
            <a:r>
              <a:rPr lang="en-US" sz="2300" b="1" dirty="0">
                <a:latin typeface="Garamond" charset="0"/>
              </a:rPr>
              <a:t>Creditors</a:t>
            </a:r>
            <a:r>
              <a:rPr lang="en-US" sz="2300" dirty="0">
                <a:latin typeface="Garamond" charset="0"/>
              </a:rPr>
              <a:t> want to know if they </a:t>
            </a:r>
            <a:r>
              <a:rPr lang="en-US" sz="2300" b="1" dirty="0">
                <a:latin typeface="Garamond" charset="0"/>
              </a:rPr>
              <a:t>should extend credit</a:t>
            </a:r>
            <a:r>
              <a:rPr lang="en-US" sz="2300" dirty="0">
                <a:latin typeface="Garamond" charset="0"/>
              </a:rPr>
              <a:t>, how much to extend, and for how long.</a:t>
            </a:r>
          </a:p>
          <a:p>
            <a:pPr lvl="1" eaLnBrk="1" hangingPunct="1">
              <a:lnSpc>
                <a:spcPct val="150000"/>
              </a:lnSpc>
              <a:buFont typeface="Bauhaus 93" charset="0"/>
              <a:buChar char="•"/>
            </a:pPr>
            <a:r>
              <a:rPr lang="en-US" sz="2300" b="1" dirty="0">
                <a:latin typeface="Garamond" charset="0"/>
              </a:rPr>
              <a:t>Government/regulators</a:t>
            </a:r>
            <a:r>
              <a:rPr lang="en-US" sz="2300" dirty="0">
                <a:latin typeface="Garamond" charset="0"/>
              </a:rPr>
              <a:t> want to know if financial statements </a:t>
            </a:r>
            <a:r>
              <a:rPr lang="en-US" sz="2300" b="1" dirty="0">
                <a:latin typeface="Garamond" charset="0"/>
              </a:rPr>
              <a:t>conform to requirements</a:t>
            </a:r>
            <a:r>
              <a:rPr lang="en-US" sz="2300" dirty="0">
                <a:latin typeface="Garamond" charset="0"/>
              </a:rPr>
              <a:t>.</a:t>
            </a:r>
          </a:p>
        </p:txBody>
      </p:sp>
    </p:spTree>
    <p:extLst>
      <p:ext uri="{BB962C8B-B14F-4D97-AF65-F5344CB8AC3E}">
        <p14:creationId xmlns:p14="http://schemas.microsoft.com/office/powerpoint/2010/main" val="338936117"/>
      </p:ext>
    </p:extLst>
  </p:cSld>
  <p:clrMapOvr>
    <a:masterClrMapping/>
  </p:clrMapOvr>
  <p:transition>
    <p:cover dir="d"/>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vert="horz" lIns="90488" tIns="44450" rIns="90488" bIns="44450" rtlCol="0" anchor="b">
            <a:normAutofit/>
          </a:bodyPr>
          <a:lstStyle/>
          <a:p>
            <a:pPr eaLnBrk="1" hangingPunct="1"/>
            <a:r>
              <a:rPr lang="en-US" dirty="0">
                <a:latin typeface="Garamond" charset="0"/>
              </a:rPr>
              <a:t>Financial and Management Accounting</a:t>
            </a:r>
          </a:p>
        </p:txBody>
      </p:sp>
      <p:sp>
        <p:nvSpPr>
          <p:cNvPr id="25603" name="Rectangle 3"/>
          <p:cNvSpPr>
            <a:spLocks noGrp="1" noChangeArrowheads="1"/>
          </p:cNvSpPr>
          <p:nvPr>
            <p:ph type="body" idx="1"/>
          </p:nvPr>
        </p:nvSpPr>
        <p:spPr>
          <a:xfrm>
            <a:off x="1097280" y="1917290"/>
            <a:ext cx="9342120" cy="3873910"/>
          </a:xfrm>
        </p:spPr>
        <p:txBody>
          <a:bodyPr vert="horz" lIns="90488" tIns="44450" rIns="90488" bIns="44450" rtlCol="0">
            <a:normAutofit/>
          </a:bodyPr>
          <a:lstStyle/>
          <a:p>
            <a:pPr eaLnBrk="1" hangingPunct="1">
              <a:spcAft>
                <a:spcPct val="75000"/>
              </a:spcAft>
              <a:buFont typeface="Wingdings" charset="0"/>
              <a:buNone/>
            </a:pPr>
            <a:r>
              <a:rPr lang="en-US" dirty="0">
                <a:latin typeface="Garamond" charset="0"/>
              </a:rPr>
              <a:t>	</a:t>
            </a:r>
            <a:r>
              <a:rPr lang="en-US" sz="3200" dirty="0">
                <a:latin typeface="Garamond" charset="0"/>
              </a:rPr>
              <a:t>The primary questions about an organization</a:t>
            </a:r>
            <a:r>
              <a:rPr lang="ja-JP" altLang="en-US" sz="3200" dirty="0">
                <a:latin typeface="Garamond" charset="0"/>
              </a:rPr>
              <a:t>’</a:t>
            </a:r>
            <a:r>
              <a:rPr lang="en-US" sz="3200" dirty="0">
                <a:latin typeface="Garamond" charset="0"/>
              </a:rPr>
              <a:t>s success that decision makers want to know are:</a:t>
            </a:r>
          </a:p>
          <a:p>
            <a:pPr eaLnBrk="1" hangingPunct="1">
              <a:spcAft>
                <a:spcPct val="50000"/>
              </a:spcAft>
              <a:buFont typeface="Wingdings" charset="0"/>
              <a:buNone/>
            </a:pPr>
            <a:r>
              <a:rPr lang="en-US" sz="3200" dirty="0">
                <a:solidFill>
                  <a:schemeClr val="accent2"/>
                </a:solidFill>
                <a:latin typeface="Garamond" charset="0"/>
              </a:rPr>
              <a:t>	What is the financial picture of the organization on a given day?</a:t>
            </a:r>
          </a:p>
          <a:p>
            <a:pPr eaLnBrk="1" hangingPunct="1">
              <a:buFont typeface="Wingdings" charset="0"/>
              <a:buNone/>
            </a:pPr>
            <a:r>
              <a:rPr lang="en-US" sz="3200" dirty="0">
                <a:solidFill>
                  <a:schemeClr val="accent2"/>
                </a:solidFill>
                <a:latin typeface="Garamond" charset="0"/>
              </a:rPr>
              <a:t>	How well did the organization do during a given period?</a:t>
            </a:r>
            <a:endParaRPr lang="en-US" sz="2800" dirty="0">
              <a:solidFill>
                <a:schemeClr val="accent2"/>
              </a:solidFill>
              <a:latin typeface="Garamond" charset="0"/>
            </a:endParaRPr>
          </a:p>
        </p:txBody>
      </p:sp>
    </p:spTree>
    <p:extLst>
      <p:ext uri="{BB962C8B-B14F-4D97-AF65-F5344CB8AC3E}">
        <p14:creationId xmlns:p14="http://schemas.microsoft.com/office/powerpoint/2010/main" val="305840033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vert="horz" lIns="90488" tIns="44450" rIns="90488" bIns="44450" rtlCol="0" anchor="b">
            <a:normAutofit/>
          </a:bodyPr>
          <a:lstStyle/>
          <a:p>
            <a:pPr eaLnBrk="1" hangingPunct="1"/>
            <a:r>
              <a:rPr lang="en-US">
                <a:latin typeface="Garamond" charset="0"/>
              </a:rPr>
              <a:t>Financial and Management Accounting</a:t>
            </a:r>
          </a:p>
        </p:txBody>
      </p:sp>
      <p:sp>
        <p:nvSpPr>
          <p:cNvPr id="23555" name="Rectangle 3"/>
          <p:cNvSpPr>
            <a:spLocks noGrp="1" noChangeArrowheads="1"/>
          </p:cNvSpPr>
          <p:nvPr>
            <p:ph type="body" idx="1"/>
          </p:nvPr>
        </p:nvSpPr>
        <p:spPr>
          <a:xfrm>
            <a:off x="1097280" y="2201862"/>
            <a:ext cx="9113520" cy="3217864"/>
          </a:xfrm>
        </p:spPr>
        <p:txBody>
          <a:bodyPr vert="horz" lIns="90488" tIns="44450" rIns="90488" bIns="44450" rtlCol="0">
            <a:normAutofit/>
          </a:bodyPr>
          <a:lstStyle/>
          <a:p>
            <a:pPr lvl="1" eaLnBrk="1" hangingPunct="1">
              <a:buClr>
                <a:schemeClr val="accent1"/>
              </a:buClr>
            </a:pPr>
            <a:r>
              <a:rPr lang="en-US" sz="2800" b="1" u="sng" dirty="0">
                <a:solidFill>
                  <a:schemeClr val="accent1"/>
                </a:solidFill>
                <a:latin typeface="Garamond" charset="0"/>
              </a:rPr>
              <a:t>Financial accounting</a:t>
            </a:r>
            <a:r>
              <a:rPr lang="en-US" sz="2800" b="1" dirty="0">
                <a:latin typeface="Garamond" charset="0"/>
              </a:rPr>
              <a:t> </a:t>
            </a:r>
            <a:r>
              <a:rPr lang="en-US" sz="2800" dirty="0">
                <a:latin typeface="Garamond" charset="0"/>
              </a:rPr>
              <a:t>serves external users.</a:t>
            </a:r>
          </a:p>
          <a:p>
            <a:pPr lvl="1" eaLnBrk="1" hangingPunct="1">
              <a:buClr>
                <a:schemeClr val="accent1"/>
              </a:buClr>
            </a:pPr>
            <a:endParaRPr lang="en-US" sz="2800" dirty="0">
              <a:latin typeface="Garamond" charset="0"/>
            </a:endParaRPr>
          </a:p>
          <a:p>
            <a:pPr lvl="1" eaLnBrk="1" hangingPunct="1">
              <a:buClr>
                <a:schemeClr val="accent1"/>
              </a:buClr>
            </a:pPr>
            <a:r>
              <a:rPr lang="en-US" sz="2800" b="1" u="sng" dirty="0">
                <a:solidFill>
                  <a:schemeClr val="accent1"/>
                </a:solidFill>
                <a:latin typeface="Garamond" charset="0"/>
              </a:rPr>
              <a:t>Management accounting</a:t>
            </a:r>
            <a:r>
              <a:rPr lang="en-US" sz="2800" b="1" dirty="0">
                <a:solidFill>
                  <a:schemeClr val="accent1"/>
                </a:solidFill>
                <a:latin typeface="Garamond" charset="0"/>
              </a:rPr>
              <a:t> </a:t>
            </a:r>
            <a:r>
              <a:rPr lang="en-US" sz="2800" dirty="0">
                <a:latin typeface="Garamond" charset="0"/>
              </a:rPr>
              <a:t>serves internal users, such as top executives, management, and administrators within organizations.</a:t>
            </a:r>
            <a:endParaRPr lang="en-US" dirty="0">
              <a:latin typeface="Garamond" charset="0"/>
            </a:endParaRPr>
          </a:p>
        </p:txBody>
      </p:sp>
      <p:pic>
        <p:nvPicPr>
          <p:cNvPr id="1024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7088" y="4656138"/>
            <a:ext cx="3490913" cy="2201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80292940"/>
      </p:ext>
    </p:extLst>
  </p:cSld>
  <p:clrMapOvr>
    <a:masterClrMapping/>
  </p:clrMapOvr>
  <p:transition>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vert="horz" lIns="90488" tIns="44450" rIns="90488" bIns="44450" rtlCol="0" anchor="b">
            <a:normAutofit/>
          </a:bodyPr>
          <a:lstStyle/>
          <a:p>
            <a:r>
              <a:rPr lang="en-US" dirty="0">
                <a:latin typeface="Garamond" charset="0"/>
              </a:rPr>
              <a:t>The Annual Report</a:t>
            </a:r>
          </a:p>
        </p:txBody>
      </p:sp>
      <p:sp>
        <p:nvSpPr>
          <p:cNvPr id="29699" name="Rectangle 3"/>
          <p:cNvSpPr>
            <a:spLocks noGrp="1" noChangeArrowheads="1"/>
          </p:cNvSpPr>
          <p:nvPr>
            <p:ph type="body" idx="1"/>
          </p:nvPr>
        </p:nvSpPr>
        <p:spPr>
          <a:xfrm>
            <a:off x="1097280" y="1982708"/>
            <a:ext cx="9113520" cy="4075191"/>
          </a:xfrm>
        </p:spPr>
        <p:txBody>
          <a:bodyPr vert="horz" lIns="90488" tIns="44450" rIns="90488" bIns="44450" rtlCol="0">
            <a:normAutofit/>
          </a:bodyPr>
          <a:lstStyle/>
          <a:p>
            <a:pPr eaLnBrk="1" hangingPunct="1"/>
            <a:r>
              <a:rPr lang="en-US" sz="2800" u="sng" dirty="0">
                <a:solidFill>
                  <a:schemeClr val="accent1"/>
                </a:solidFill>
                <a:latin typeface="Garamond" charset="0"/>
              </a:rPr>
              <a:t>Annual report</a:t>
            </a:r>
            <a:r>
              <a:rPr lang="en-US" sz="2800" dirty="0">
                <a:latin typeface="Garamond" charset="0"/>
              </a:rPr>
              <a:t> -  a document prepared by management and distributed to current and potential investors to inform them about the company</a:t>
            </a:r>
            <a:r>
              <a:rPr lang="ja-JP" altLang="en-US" sz="2800" dirty="0">
                <a:latin typeface="Garamond" charset="0"/>
              </a:rPr>
              <a:t>’</a:t>
            </a:r>
            <a:r>
              <a:rPr lang="en-US" sz="2800" dirty="0">
                <a:latin typeface="Garamond" charset="0"/>
              </a:rPr>
              <a:t>s past performance and future prospects.</a:t>
            </a:r>
          </a:p>
          <a:p>
            <a:pPr eaLnBrk="1" hangingPunct="1"/>
            <a:endParaRPr lang="en-US" sz="2800" dirty="0">
              <a:latin typeface="Garamond" charset="0"/>
            </a:endParaRPr>
          </a:p>
          <a:p>
            <a:pPr lvl="1" eaLnBrk="1" hangingPunct="1"/>
            <a:r>
              <a:rPr lang="en-US" sz="2800" dirty="0">
                <a:latin typeface="Garamond" charset="0"/>
              </a:rPr>
              <a:t>The annual report is one of the most common sources of financial information used by investors and managers.</a:t>
            </a:r>
          </a:p>
        </p:txBody>
      </p:sp>
    </p:spTree>
    <p:extLst>
      <p:ext uri="{BB962C8B-B14F-4D97-AF65-F5344CB8AC3E}">
        <p14:creationId xmlns:p14="http://schemas.microsoft.com/office/powerpoint/2010/main" val="3091039745"/>
      </p:ext>
    </p:extLst>
  </p:cSld>
  <p:clrMapOvr>
    <a:masterClrMapping/>
  </p:clrMapOvr>
  <p:transition>
    <p:cover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1149927" y="457200"/>
            <a:ext cx="8229600" cy="1143000"/>
          </a:xfrm>
        </p:spPr>
        <p:txBody>
          <a:bodyPr vert="horz" lIns="90488" tIns="44450" rIns="90488" bIns="44450" rtlCol="0" anchor="b">
            <a:normAutofit/>
          </a:bodyPr>
          <a:lstStyle/>
          <a:p>
            <a:r>
              <a:rPr lang="en-US" dirty="0">
                <a:latin typeface="Garamond" charset="0"/>
              </a:rPr>
              <a:t>The Annual Report</a:t>
            </a:r>
          </a:p>
        </p:txBody>
      </p:sp>
      <p:sp>
        <p:nvSpPr>
          <p:cNvPr id="31747" name="Rectangle 3"/>
          <p:cNvSpPr>
            <a:spLocks noGrp="1" noChangeArrowheads="1"/>
          </p:cNvSpPr>
          <p:nvPr>
            <p:ph type="body" idx="1"/>
          </p:nvPr>
        </p:nvSpPr>
        <p:spPr>
          <a:xfrm>
            <a:off x="1149927" y="1447800"/>
            <a:ext cx="9289473" cy="4953000"/>
          </a:xfrm>
        </p:spPr>
        <p:txBody>
          <a:bodyPr vert="horz" lIns="90488" tIns="44450" rIns="90488" bIns="44450" rtlCol="0">
            <a:normAutofit lnSpcReduction="10000"/>
          </a:bodyPr>
          <a:lstStyle/>
          <a:p>
            <a:pPr eaLnBrk="1" hangingPunct="1"/>
            <a:endParaRPr lang="en-US" dirty="0">
              <a:latin typeface="Garamond" charset="0"/>
            </a:endParaRPr>
          </a:p>
          <a:p>
            <a:pPr marL="0" indent="0" eaLnBrk="1" hangingPunct="1">
              <a:buNone/>
            </a:pPr>
            <a:r>
              <a:rPr lang="en-US" sz="3200" dirty="0">
                <a:latin typeface="Garamond" charset="0"/>
              </a:rPr>
              <a:t>Typically, along with the key financial statements, any annual report would have:</a:t>
            </a:r>
          </a:p>
          <a:p>
            <a:pPr lvl="1" eaLnBrk="1" hangingPunct="1">
              <a:buClr>
                <a:schemeClr val="accent1"/>
              </a:buClr>
            </a:pPr>
            <a:r>
              <a:rPr lang="en-US" sz="2800" dirty="0">
                <a:latin typeface="Garamond" charset="0"/>
              </a:rPr>
              <a:t>a letter from corporate management</a:t>
            </a:r>
          </a:p>
          <a:p>
            <a:pPr lvl="1" eaLnBrk="1" hangingPunct="1">
              <a:buClr>
                <a:schemeClr val="accent1"/>
              </a:buClr>
            </a:pPr>
            <a:r>
              <a:rPr lang="en-US" sz="2800" dirty="0">
                <a:latin typeface="Garamond" charset="0"/>
              </a:rPr>
              <a:t>a discussion and analysis of recent economic events by management</a:t>
            </a:r>
          </a:p>
          <a:p>
            <a:pPr lvl="1" eaLnBrk="1" hangingPunct="1">
              <a:buClr>
                <a:schemeClr val="accent1"/>
              </a:buClr>
            </a:pPr>
            <a:r>
              <a:rPr lang="en-US" sz="2800" dirty="0">
                <a:latin typeface="Garamond" charset="0"/>
              </a:rPr>
              <a:t>footnotes that explain many elements of the financial statements in more detail</a:t>
            </a:r>
          </a:p>
          <a:p>
            <a:pPr lvl="1" eaLnBrk="1" hangingPunct="1">
              <a:buClr>
                <a:schemeClr val="accent1"/>
              </a:buClr>
            </a:pPr>
            <a:r>
              <a:rPr lang="en-US" sz="2800" dirty="0">
                <a:latin typeface="Garamond" charset="0"/>
              </a:rPr>
              <a:t>the report of the independent auditors</a:t>
            </a:r>
          </a:p>
          <a:p>
            <a:pPr lvl="1" eaLnBrk="1" hangingPunct="1">
              <a:buClr>
                <a:schemeClr val="accent1"/>
              </a:buClr>
            </a:pPr>
            <a:r>
              <a:rPr lang="en-US" sz="2800" dirty="0">
                <a:latin typeface="Garamond" charset="0"/>
              </a:rPr>
              <a:t>a statement of management</a:t>
            </a:r>
            <a:r>
              <a:rPr lang="en-US" altLang="ja-JP" sz="2800" dirty="0">
                <a:latin typeface="Garamond" charset="0"/>
              </a:rPr>
              <a:t>’</a:t>
            </a:r>
            <a:r>
              <a:rPr lang="en-US" sz="2800" dirty="0">
                <a:latin typeface="Garamond" charset="0"/>
              </a:rPr>
              <a:t>s responsibility for preparation of the financial statements</a:t>
            </a:r>
          </a:p>
          <a:p>
            <a:pPr lvl="1" eaLnBrk="1" hangingPunct="1">
              <a:buClr>
                <a:schemeClr val="accent1"/>
              </a:buClr>
            </a:pPr>
            <a:r>
              <a:rPr lang="en-US" sz="2800" dirty="0">
                <a:latin typeface="Garamond" charset="0"/>
              </a:rPr>
              <a:t>other corporate information</a:t>
            </a:r>
          </a:p>
        </p:txBody>
      </p:sp>
    </p:spTree>
    <p:extLst>
      <p:ext uri="{BB962C8B-B14F-4D97-AF65-F5344CB8AC3E}">
        <p14:creationId xmlns:p14="http://schemas.microsoft.com/office/powerpoint/2010/main" val="2380187858"/>
      </p:ext>
    </p:extLst>
  </p:cSld>
  <p:clrMapOvr>
    <a:masterClrMapping/>
  </p:clrMapOvr>
  <p:transition>
    <p:cover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The Key Financial Statements</a:t>
            </a:r>
            <a:r>
              <a:rPr lang="en-US" dirty="0">
                <a:effectLst/>
              </a:rPr>
              <a:t> </a:t>
            </a:r>
            <a:endParaRPr lang="en-US" dirty="0"/>
          </a:p>
        </p:txBody>
      </p:sp>
      <p:sp>
        <p:nvSpPr>
          <p:cNvPr id="3" name="Content Placeholder 2"/>
          <p:cNvSpPr>
            <a:spLocks noGrp="1"/>
          </p:cNvSpPr>
          <p:nvPr>
            <p:ph idx="1"/>
          </p:nvPr>
        </p:nvSpPr>
        <p:spPr/>
        <p:txBody>
          <a:bodyPr>
            <a:normAutofit/>
          </a:bodyPr>
          <a:lstStyle/>
          <a:p>
            <a:r>
              <a:rPr lang="en-US" sz="2800" b="1" dirty="0"/>
              <a:t>Balance sheet</a:t>
            </a:r>
            <a:r>
              <a:rPr lang="en-US" sz="2800" dirty="0">
                <a:effectLst/>
              </a:rPr>
              <a:t> </a:t>
            </a:r>
          </a:p>
          <a:p>
            <a:r>
              <a:rPr lang="en-US" sz="2800" b="1" dirty="0"/>
              <a:t>Income statement</a:t>
            </a:r>
            <a:r>
              <a:rPr lang="en-US" sz="2800" dirty="0">
                <a:effectLst/>
              </a:rPr>
              <a:t> </a:t>
            </a:r>
            <a:endParaRPr lang="en-US" sz="2800" b="1" dirty="0"/>
          </a:p>
          <a:p>
            <a:r>
              <a:rPr lang="en-US" sz="2800" b="1" dirty="0"/>
              <a:t>Cash flow statement</a:t>
            </a:r>
            <a:r>
              <a:rPr lang="en-US" sz="2800" dirty="0">
                <a:effectLst/>
              </a:rPr>
              <a:t> </a:t>
            </a:r>
          </a:p>
          <a:p>
            <a:endParaRPr lang="en-US" sz="2800" dirty="0"/>
          </a:p>
          <a:p>
            <a:endParaRPr lang="en-US" sz="2800" dirty="0">
              <a:effectLst/>
            </a:endParaRPr>
          </a:p>
          <a:p>
            <a:pPr lvl="0"/>
            <a:r>
              <a:rPr lang="en-US" sz="2800" dirty="0"/>
              <a:t>Together these financial statements can help you understand what is going on in your company—or in any other business </a:t>
            </a:r>
          </a:p>
          <a:p>
            <a:endParaRPr lang="en-US" dirty="0">
              <a:effectLst/>
            </a:endParaRPr>
          </a:p>
          <a:p>
            <a:endParaRPr lang="en-US" dirty="0"/>
          </a:p>
        </p:txBody>
      </p:sp>
    </p:spTree>
    <p:extLst>
      <p:ext uri="{BB962C8B-B14F-4D97-AF65-F5344CB8AC3E}">
        <p14:creationId xmlns:p14="http://schemas.microsoft.com/office/powerpoint/2010/main" val="264622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Balance sheet</a:t>
            </a:r>
            <a:endParaRPr lang="en-US" dirty="0"/>
          </a:p>
        </p:txBody>
      </p:sp>
      <p:sp>
        <p:nvSpPr>
          <p:cNvPr id="3" name="Content Placeholder 2"/>
          <p:cNvSpPr>
            <a:spLocks noGrp="1"/>
          </p:cNvSpPr>
          <p:nvPr>
            <p:ph idx="1"/>
          </p:nvPr>
        </p:nvSpPr>
        <p:spPr/>
        <p:txBody>
          <a:bodyPr>
            <a:normAutofit/>
          </a:bodyPr>
          <a:lstStyle/>
          <a:p>
            <a:pPr lvl="0"/>
            <a:r>
              <a:rPr lang="en-US" sz="2800" dirty="0"/>
              <a:t>The </a:t>
            </a:r>
            <a:r>
              <a:rPr lang="en-US" sz="2800" b="1" dirty="0"/>
              <a:t>balance sheet </a:t>
            </a:r>
            <a:r>
              <a:rPr lang="en-US" sz="2800" dirty="0"/>
              <a:t>shows a company’s financial position at a specific point in time. It provides a snapshot of its assets, liabilities, and equity on a given day. </a:t>
            </a:r>
          </a:p>
          <a:p>
            <a:pPr lvl="0"/>
            <a:r>
              <a:rPr lang="en-US" sz="2800" dirty="0"/>
              <a:t>Assets = Liabilities + Owners’ Equity</a:t>
            </a:r>
          </a:p>
          <a:p>
            <a:endParaRPr lang="en-US" sz="2800" dirty="0"/>
          </a:p>
        </p:txBody>
      </p:sp>
    </p:spTree>
    <p:extLst>
      <p:ext uri="{BB962C8B-B14F-4D97-AF65-F5344CB8AC3E}">
        <p14:creationId xmlns:p14="http://schemas.microsoft.com/office/powerpoint/2010/main" val="391123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The Balance Sheet</a:t>
            </a:r>
          </a:p>
        </p:txBody>
      </p:sp>
      <p:sp>
        <p:nvSpPr>
          <p:cNvPr id="35843" name="Rectangle 3"/>
          <p:cNvSpPr>
            <a:spLocks noGrp="1" noChangeArrowheads="1"/>
          </p:cNvSpPr>
          <p:nvPr>
            <p:ph type="body" idx="1"/>
          </p:nvPr>
        </p:nvSpPr>
        <p:spPr>
          <a:xfrm>
            <a:off x="1097280" y="1874066"/>
            <a:ext cx="9113520" cy="4183833"/>
          </a:xfrm>
        </p:spPr>
        <p:txBody>
          <a:bodyPr vert="horz" lIns="90488" tIns="44450" rIns="90488" bIns="44450" rtlCol="0">
            <a:normAutofit/>
          </a:bodyPr>
          <a:lstStyle/>
          <a:p>
            <a:pPr eaLnBrk="1" hangingPunct="1">
              <a:buFont typeface="Wingdings" charset="0"/>
              <a:buNone/>
            </a:pPr>
            <a:r>
              <a:rPr lang="en-US" sz="2400" b="1" dirty="0">
                <a:latin typeface="Garamond" charset="0"/>
              </a:rPr>
              <a:t>Sections of the balance sheet:</a:t>
            </a:r>
          </a:p>
          <a:p>
            <a:pPr eaLnBrk="1" hangingPunct="1"/>
            <a:r>
              <a:rPr lang="en-US" sz="2800" u="sng" dirty="0">
                <a:solidFill>
                  <a:schemeClr val="accent2"/>
                </a:solidFill>
                <a:latin typeface="Garamond" charset="0"/>
              </a:rPr>
              <a:t>Assets</a:t>
            </a:r>
            <a:r>
              <a:rPr lang="en-US" sz="2800" dirty="0">
                <a:latin typeface="Garamond" charset="0"/>
              </a:rPr>
              <a:t> - resources of the firm that are expected to increase or cause future cash flows (everything the firm owns)</a:t>
            </a:r>
          </a:p>
          <a:p>
            <a:pPr eaLnBrk="1" hangingPunct="1"/>
            <a:r>
              <a:rPr lang="en-US" sz="2800" u="sng" dirty="0">
                <a:solidFill>
                  <a:schemeClr val="accent2"/>
                </a:solidFill>
                <a:latin typeface="Garamond" charset="0"/>
              </a:rPr>
              <a:t>Liabilities</a:t>
            </a:r>
            <a:r>
              <a:rPr lang="en-US" sz="2800" dirty="0">
                <a:latin typeface="Garamond" charset="0"/>
              </a:rPr>
              <a:t> - obligations of the firm to outsiders or claims against its assets by outsiders (debts of the firm)</a:t>
            </a:r>
          </a:p>
          <a:p>
            <a:pPr eaLnBrk="1" hangingPunct="1"/>
            <a:r>
              <a:rPr lang="en-US" sz="2800" u="sng" dirty="0">
                <a:solidFill>
                  <a:schemeClr val="accent2"/>
                </a:solidFill>
                <a:latin typeface="Garamond" charset="0"/>
              </a:rPr>
              <a:t>Owners</a:t>
            </a:r>
            <a:r>
              <a:rPr lang="ja-JP" altLang="en-US" sz="2800" u="sng" dirty="0">
                <a:solidFill>
                  <a:schemeClr val="accent2"/>
                </a:solidFill>
                <a:latin typeface="Garamond" charset="0"/>
              </a:rPr>
              <a:t>’</a:t>
            </a:r>
            <a:r>
              <a:rPr lang="en-US" sz="2800" u="sng" dirty="0">
                <a:solidFill>
                  <a:schemeClr val="accent2"/>
                </a:solidFill>
                <a:latin typeface="Garamond" charset="0"/>
              </a:rPr>
              <a:t> Equity</a:t>
            </a:r>
            <a:r>
              <a:rPr lang="en-US" sz="2800" dirty="0">
                <a:latin typeface="Garamond" charset="0"/>
              </a:rPr>
              <a:t> - the residual interest in, or remaining claims against, the firm</a:t>
            </a:r>
            <a:r>
              <a:rPr lang="ja-JP" altLang="en-US" sz="2800" dirty="0">
                <a:latin typeface="Garamond" charset="0"/>
              </a:rPr>
              <a:t>’</a:t>
            </a:r>
            <a:r>
              <a:rPr lang="en-US" sz="2800" dirty="0">
                <a:latin typeface="Garamond" charset="0"/>
              </a:rPr>
              <a:t>s assets after deducting liabilities (rights of the owners)</a:t>
            </a:r>
          </a:p>
        </p:txBody>
      </p:sp>
    </p:spTree>
    <p:extLst>
      <p:ext uri="{BB962C8B-B14F-4D97-AF65-F5344CB8AC3E}">
        <p14:creationId xmlns:p14="http://schemas.microsoft.com/office/powerpoint/2010/main" val="179436576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843">
                                            <p:txEl>
                                              <p:pRg st="1" end="1"/>
                                            </p:txEl>
                                          </p:spTgt>
                                        </p:tgtEl>
                                        <p:attrNameLst>
                                          <p:attrName>style.visibility</p:attrName>
                                        </p:attrNameLst>
                                      </p:cBhvr>
                                      <p:to>
                                        <p:strVal val="visible"/>
                                      </p:to>
                                    </p:set>
                                    <p:anim calcmode="lin" valueType="num">
                                      <p:cBhvr additive="base">
                                        <p:cTn id="13" dur="500" fill="hold"/>
                                        <p:tgtEl>
                                          <p:spTgt spid="35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5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5843">
                                            <p:txEl>
                                              <p:pRg st="2" end="2"/>
                                            </p:txEl>
                                          </p:spTgt>
                                        </p:tgtEl>
                                        <p:attrNameLst>
                                          <p:attrName>style.visibility</p:attrName>
                                        </p:attrNameLst>
                                      </p:cBhvr>
                                      <p:to>
                                        <p:strVal val="visible"/>
                                      </p:to>
                                    </p:set>
                                    <p:anim calcmode="lin" valueType="num">
                                      <p:cBhvr additive="base">
                                        <p:cTn id="19" dur="500" fill="hold"/>
                                        <p:tgtEl>
                                          <p:spTgt spid="358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58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5843">
                                            <p:txEl>
                                              <p:pRg st="3" end="3"/>
                                            </p:txEl>
                                          </p:spTgt>
                                        </p:tgtEl>
                                        <p:attrNameLst>
                                          <p:attrName>style.visibility</p:attrName>
                                        </p:attrNameLst>
                                      </p:cBhvr>
                                      <p:to>
                                        <p:strVal val="visible"/>
                                      </p:to>
                                    </p:set>
                                    <p:anim calcmode="lin" valueType="num">
                                      <p:cBhvr additive="base">
                                        <p:cTn id="25" dur="500" fill="hold"/>
                                        <p:tgtEl>
                                          <p:spTgt spid="3584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58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EB6E729A-5461-A149-8A69-C26A64BFBB97}" type="slidenum">
              <a:rPr lang="en-GB"/>
              <a:pPr/>
              <a:t>16</a:t>
            </a:fld>
            <a:endParaRPr lang="en-GB"/>
          </a:p>
        </p:txBody>
      </p:sp>
      <p:sp>
        <p:nvSpPr>
          <p:cNvPr id="35842" name="Rectangle 2"/>
          <p:cNvSpPr>
            <a:spLocks noGrp="1" noChangeArrowheads="1"/>
          </p:cNvSpPr>
          <p:nvPr>
            <p:ph type="title"/>
          </p:nvPr>
        </p:nvSpPr>
        <p:spPr>
          <a:xfrm>
            <a:off x="1108364" y="935525"/>
            <a:ext cx="8873835" cy="685800"/>
          </a:xfrm>
        </p:spPr>
        <p:txBody>
          <a:bodyPr>
            <a:normAutofit/>
          </a:bodyPr>
          <a:lstStyle/>
          <a:p>
            <a:r>
              <a:rPr lang="en-GB" sz="4000" dirty="0">
                <a:latin typeface="Garamond" charset="0"/>
              </a:rPr>
              <a:t>Assets</a:t>
            </a:r>
          </a:p>
        </p:txBody>
      </p:sp>
      <p:sp>
        <p:nvSpPr>
          <p:cNvPr id="35843" name="Rectangle 3"/>
          <p:cNvSpPr>
            <a:spLocks noGrp="1" noChangeArrowheads="1"/>
          </p:cNvSpPr>
          <p:nvPr>
            <p:ph type="body" idx="1"/>
          </p:nvPr>
        </p:nvSpPr>
        <p:spPr>
          <a:xfrm>
            <a:off x="1108365" y="1828800"/>
            <a:ext cx="9710526" cy="4419600"/>
          </a:xfrm>
        </p:spPr>
        <p:txBody>
          <a:bodyPr>
            <a:normAutofit/>
          </a:bodyPr>
          <a:lstStyle/>
          <a:p>
            <a:pPr>
              <a:buFont typeface="Wingdings" charset="0"/>
              <a:buChar char="§"/>
            </a:pPr>
            <a:r>
              <a:rPr lang="en-GB" sz="2400" dirty="0">
                <a:solidFill>
                  <a:srgbClr val="000000"/>
                </a:solidFill>
              </a:rPr>
              <a:t>Probable future economic benefits</a:t>
            </a:r>
          </a:p>
          <a:p>
            <a:pPr lvl="1">
              <a:buFont typeface="Wingdings" charset="0"/>
              <a:buChar char="§"/>
            </a:pPr>
            <a:r>
              <a:rPr lang="en-GB" sz="2000" dirty="0">
                <a:solidFill>
                  <a:srgbClr val="000000"/>
                </a:solidFill>
              </a:rPr>
              <a:t>Owned by the organisation</a:t>
            </a:r>
          </a:p>
          <a:p>
            <a:pPr lvl="1">
              <a:buFont typeface="Wingdings" charset="0"/>
              <a:buChar char="§"/>
            </a:pPr>
            <a:r>
              <a:rPr lang="en-GB" sz="2000" dirty="0">
                <a:solidFill>
                  <a:srgbClr val="000000"/>
                </a:solidFill>
              </a:rPr>
              <a:t>Has current or future value to the organisation</a:t>
            </a:r>
          </a:p>
          <a:p>
            <a:pPr lvl="1">
              <a:buFont typeface="Wingdings" charset="0"/>
              <a:buChar char="§"/>
            </a:pPr>
            <a:r>
              <a:rPr lang="en-GB" sz="2000" dirty="0">
                <a:solidFill>
                  <a:srgbClr val="000000"/>
                </a:solidFill>
              </a:rPr>
              <a:t>Has been acquired at a cost that can be measured.</a:t>
            </a:r>
          </a:p>
          <a:p>
            <a:pPr>
              <a:buFont typeface="Wingdings" charset="0"/>
              <a:buChar char="§"/>
            </a:pPr>
            <a:r>
              <a:rPr lang="en-GB" sz="2400" dirty="0">
                <a:solidFill>
                  <a:srgbClr val="000000"/>
                </a:solidFill>
              </a:rPr>
              <a:t>What a business “</a:t>
            </a:r>
            <a:r>
              <a:rPr lang="en-GB" sz="2400" dirty="0">
                <a:solidFill>
                  <a:srgbClr val="FF0000"/>
                </a:solidFill>
              </a:rPr>
              <a:t>owns</a:t>
            </a:r>
            <a:r>
              <a:rPr lang="en-GB" sz="2400" dirty="0">
                <a:solidFill>
                  <a:srgbClr val="000000"/>
                </a:solidFill>
              </a:rPr>
              <a:t>”!</a:t>
            </a:r>
          </a:p>
          <a:p>
            <a:pPr>
              <a:buFont typeface="Wingdings" charset="0"/>
              <a:buChar char="§"/>
            </a:pPr>
            <a:r>
              <a:rPr lang="en-GB" sz="2400" dirty="0">
                <a:solidFill>
                  <a:srgbClr val="000000"/>
                </a:solidFill>
              </a:rPr>
              <a:t>Examples</a:t>
            </a:r>
          </a:p>
          <a:p>
            <a:pPr lvl="1">
              <a:buFont typeface="Wingdings" charset="0"/>
              <a:buChar char="§"/>
            </a:pPr>
            <a:r>
              <a:rPr lang="en-GB" sz="2000" dirty="0">
                <a:solidFill>
                  <a:srgbClr val="000000"/>
                </a:solidFill>
              </a:rPr>
              <a:t>Cash, Investments, Buildings, Plant and machinery, Patents and copyrights</a:t>
            </a:r>
          </a:p>
          <a:p>
            <a:pPr lvl="1">
              <a:buFont typeface="Wingdings" charset="0"/>
              <a:buChar char="§"/>
            </a:pPr>
            <a:endParaRPr lang="en-GB" sz="2000" dirty="0">
              <a:solidFill>
                <a:srgbClr val="000000"/>
              </a:solidFill>
            </a:endParaRPr>
          </a:p>
          <a:p>
            <a:pPr>
              <a:buFont typeface="Wingdings" charset="0"/>
              <a:buChar char="§"/>
            </a:pPr>
            <a:r>
              <a:rPr lang="en-GB" sz="2400" b="1" dirty="0">
                <a:solidFill>
                  <a:srgbClr val="000000"/>
                </a:solidFill>
              </a:rPr>
              <a:t>Current</a:t>
            </a:r>
            <a:r>
              <a:rPr lang="en-GB" sz="2400" dirty="0">
                <a:solidFill>
                  <a:srgbClr val="000000"/>
                </a:solidFill>
              </a:rPr>
              <a:t> vs </a:t>
            </a:r>
            <a:r>
              <a:rPr lang="en-GB" sz="2400" b="1" dirty="0">
                <a:solidFill>
                  <a:srgbClr val="000000"/>
                </a:solidFill>
              </a:rPr>
              <a:t>Non-Current</a:t>
            </a:r>
            <a:r>
              <a:rPr lang="en-GB" sz="2400" dirty="0">
                <a:solidFill>
                  <a:srgbClr val="000000"/>
                </a:solidFill>
              </a:rPr>
              <a:t> </a:t>
            </a:r>
            <a:r>
              <a:rPr lang="en-GB" sz="2400" dirty="0">
                <a:solidFill>
                  <a:srgbClr val="FF0000"/>
                </a:solidFill>
              </a:rPr>
              <a:t>Assets</a:t>
            </a:r>
            <a:r>
              <a:rPr lang="en-GB" sz="2400" dirty="0">
                <a:solidFill>
                  <a:srgbClr val="000000"/>
                </a:solidFill>
              </a:rPr>
              <a:t> &amp; the,</a:t>
            </a:r>
          </a:p>
          <a:p>
            <a:pPr>
              <a:buFont typeface="Wingdings" charset="0"/>
              <a:buChar char="§"/>
            </a:pPr>
            <a:r>
              <a:rPr lang="en-GB" sz="2400" dirty="0">
                <a:solidFill>
                  <a:srgbClr val="000000"/>
                </a:solidFill>
              </a:rPr>
              <a:t> Concept of </a:t>
            </a:r>
            <a:r>
              <a:rPr lang="en-GB" sz="2400" b="1" dirty="0">
                <a:solidFill>
                  <a:srgbClr val="0070C0"/>
                </a:solidFill>
              </a:rPr>
              <a:t>Depreciation</a:t>
            </a:r>
            <a:r>
              <a:rPr lang="en-GB" sz="2400" dirty="0">
                <a:solidFill>
                  <a:srgbClr val="000000"/>
                </a:solidFill>
              </a:rPr>
              <a:t> |&amp; </a:t>
            </a:r>
            <a:r>
              <a:rPr lang="en-GB" sz="2400" b="1" dirty="0">
                <a:solidFill>
                  <a:srgbClr val="0070C0"/>
                </a:solidFill>
              </a:rPr>
              <a:t>Amortization</a:t>
            </a:r>
            <a:r>
              <a:rPr lang="en-GB" sz="2400" dirty="0">
                <a:solidFill>
                  <a:srgbClr val="000000"/>
                </a:solidFill>
              </a:rPr>
              <a:t>. </a:t>
            </a:r>
          </a:p>
        </p:txBody>
      </p:sp>
      <p:sp>
        <p:nvSpPr>
          <p:cNvPr id="35845"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6229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dissolve">
                                      <p:cBhvr>
                                        <p:cTn id="7" dur="500"/>
                                        <p:tgtEl>
                                          <p:spTgt spid="3584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5843">
                                            <p:txEl>
                                              <p:pRg st="1" end="1"/>
                                            </p:txEl>
                                          </p:spTgt>
                                        </p:tgtEl>
                                        <p:attrNameLst>
                                          <p:attrName>style.visibility</p:attrName>
                                        </p:attrNameLst>
                                      </p:cBhvr>
                                      <p:to>
                                        <p:strVal val="visible"/>
                                      </p:to>
                                    </p:set>
                                    <p:animEffect transition="in" filter="dissolve">
                                      <p:cBhvr>
                                        <p:cTn id="10" dur="500"/>
                                        <p:tgtEl>
                                          <p:spTgt spid="3584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Effect transition="in" filter="dissolve">
                                      <p:cBhvr>
                                        <p:cTn id="13" dur="500"/>
                                        <p:tgtEl>
                                          <p:spTgt spid="3584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5843">
                                            <p:txEl>
                                              <p:pRg st="3" end="3"/>
                                            </p:txEl>
                                          </p:spTgt>
                                        </p:tgtEl>
                                        <p:attrNameLst>
                                          <p:attrName>style.visibility</p:attrName>
                                        </p:attrNameLst>
                                      </p:cBhvr>
                                      <p:to>
                                        <p:strVal val="visible"/>
                                      </p:to>
                                    </p:set>
                                    <p:animEffect transition="in" filter="dissolve">
                                      <p:cBhvr>
                                        <p:cTn id="16" dur="500"/>
                                        <p:tgtEl>
                                          <p:spTgt spid="3584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5843">
                                            <p:txEl>
                                              <p:pRg st="4" end="4"/>
                                            </p:txEl>
                                          </p:spTgt>
                                        </p:tgtEl>
                                        <p:attrNameLst>
                                          <p:attrName>style.visibility</p:attrName>
                                        </p:attrNameLst>
                                      </p:cBhvr>
                                      <p:to>
                                        <p:strVal val="visible"/>
                                      </p:to>
                                    </p:set>
                                    <p:animEffect transition="in" filter="dissolve">
                                      <p:cBhvr>
                                        <p:cTn id="21" dur="500"/>
                                        <p:tgtEl>
                                          <p:spTgt spid="3584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5843">
                                            <p:txEl>
                                              <p:pRg st="5" end="5"/>
                                            </p:txEl>
                                          </p:spTgt>
                                        </p:tgtEl>
                                        <p:attrNameLst>
                                          <p:attrName>style.visibility</p:attrName>
                                        </p:attrNameLst>
                                      </p:cBhvr>
                                      <p:to>
                                        <p:strVal val="visible"/>
                                      </p:to>
                                    </p:set>
                                    <p:animEffect transition="in" filter="dissolve">
                                      <p:cBhvr>
                                        <p:cTn id="26" dur="500"/>
                                        <p:tgtEl>
                                          <p:spTgt spid="35843">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5843">
                                            <p:txEl>
                                              <p:pRg st="6" end="6"/>
                                            </p:txEl>
                                          </p:spTgt>
                                        </p:tgtEl>
                                        <p:attrNameLst>
                                          <p:attrName>style.visibility</p:attrName>
                                        </p:attrNameLst>
                                      </p:cBhvr>
                                      <p:to>
                                        <p:strVal val="visible"/>
                                      </p:to>
                                    </p:set>
                                    <p:animEffect transition="in" filter="dissolve">
                                      <p:cBhvr>
                                        <p:cTn id="29" dur="500"/>
                                        <p:tgtEl>
                                          <p:spTgt spid="3584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5843">
                                            <p:txEl>
                                              <p:pRg st="8" end="8"/>
                                            </p:txEl>
                                          </p:spTgt>
                                        </p:tgtEl>
                                        <p:attrNameLst>
                                          <p:attrName>style.visibility</p:attrName>
                                        </p:attrNameLst>
                                      </p:cBhvr>
                                      <p:to>
                                        <p:strVal val="visible"/>
                                      </p:to>
                                    </p:set>
                                    <p:animEffect transition="in" filter="dissolve">
                                      <p:cBhvr>
                                        <p:cTn id="34" dur="500"/>
                                        <p:tgtEl>
                                          <p:spTgt spid="35843">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35843">
                                            <p:txEl>
                                              <p:pRg st="9" end="9"/>
                                            </p:txEl>
                                          </p:spTgt>
                                        </p:tgtEl>
                                        <p:attrNameLst>
                                          <p:attrName>style.visibility</p:attrName>
                                        </p:attrNameLst>
                                      </p:cBhvr>
                                      <p:to>
                                        <p:strVal val="visible"/>
                                      </p:to>
                                    </p:set>
                                    <p:animEffect transition="in" filter="dissolve">
                                      <p:cBhvr>
                                        <p:cTn id="39" dur="500"/>
                                        <p:tgtEl>
                                          <p:spTgt spid="3584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C48D746A-A19F-334F-845F-F5B856B684BB}" type="slidenum">
              <a:rPr lang="en-GB"/>
              <a:pPr/>
              <a:t>17</a:t>
            </a:fld>
            <a:endParaRPr lang="en-GB"/>
          </a:p>
        </p:txBody>
      </p:sp>
      <p:sp>
        <p:nvSpPr>
          <p:cNvPr id="79874" name="Rectangle 2"/>
          <p:cNvSpPr>
            <a:spLocks noGrp="1" noChangeArrowheads="1"/>
          </p:cNvSpPr>
          <p:nvPr>
            <p:ph type="title"/>
          </p:nvPr>
        </p:nvSpPr>
        <p:spPr>
          <a:xfrm>
            <a:off x="1210340" y="1147836"/>
            <a:ext cx="7772400" cy="533400"/>
          </a:xfrm>
        </p:spPr>
        <p:txBody>
          <a:bodyPr>
            <a:noAutofit/>
          </a:bodyPr>
          <a:lstStyle/>
          <a:p>
            <a:r>
              <a:rPr lang="en-GB" sz="4000" dirty="0">
                <a:latin typeface="Garamond" charset="0"/>
              </a:rPr>
              <a:t>Liabilities</a:t>
            </a:r>
          </a:p>
        </p:txBody>
      </p:sp>
      <p:sp>
        <p:nvSpPr>
          <p:cNvPr id="79875" name="Rectangle 3"/>
          <p:cNvSpPr>
            <a:spLocks noGrp="1" noChangeArrowheads="1"/>
          </p:cNvSpPr>
          <p:nvPr>
            <p:ph type="body" idx="1"/>
          </p:nvPr>
        </p:nvSpPr>
        <p:spPr>
          <a:xfrm>
            <a:off x="1210340" y="2011224"/>
            <a:ext cx="7772400" cy="4118572"/>
          </a:xfrm>
        </p:spPr>
        <p:txBody>
          <a:bodyPr/>
          <a:lstStyle/>
          <a:p>
            <a:pPr>
              <a:lnSpc>
                <a:spcPct val="90000"/>
              </a:lnSpc>
              <a:buFont typeface="Wingdings" charset="0"/>
              <a:buChar char="§"/>
            </a:pPr>
            <a:r>
              <a:rPr lang="en-US" dirty="0">
                <a:solidFill>
                  <a:srgbClr val="000000"/>
                </a:solidFill>
              </a:rPr>
              <a:t> </a:t>
            </a:r>
            <a:r>
              <a:rPr lang="en-US" sz="2800" dirty="0">
                <a:solidFill>
                  <a:srgbClr val="000000"/>
                </a:solidFill>
              </a:rPr>
              <a:t>Probable </a:t>
            </a:r>
            <a:r>
              <a:rPr lang="en-US" sz="2800" b="1" dirty="0">
                <a:solidFill>
                  <a:srgbClr val="000000"/>
                </a:solidFill>
              </a:rPr>
              <a:t>future sacrifices</a:t>
            </a:r>
            <a:r>
              <a:rPr lang="en-US" sz="2800" dirty="0">
                <a:solidFill>
                  <a:srgbClr val="000000"/>
                </a:solidFill>
              </a:rPr>
              <a:t> of economic benefits</a:t>
            </a:r>
          </a:p>
          <a:p>
            <a:pPr>
              <a:lnSpc>
                <a:spcPct val="90000"/>
              </a:lnSpc>
              <a:buFont typeface="Wingdings" charset="0"/>
              <a:buChar char="§"/>
            </a:pPr>
            <a:r>
              <a:rPr lang="en-GB" sz="2800" dirty="0">
                <a:solidFill>
                  <a:srgbClr val="000000"/>
                </a:solidFill>
              </a:rPr>
              <a:t> What a business “</a:t>
            </a:r>
            <a:r>
              <a:rPr lang="en-GB" sz="2800" dirty="0">
                <a:solidFill>
                  <a:srgbClr val="FF0000"/>
                </a:solidFill>
              </a:rPr>
              <a:t>owes</a:t>
            </a:r>
            <a:r>
              <a:rPr lang="en-GB" sz="2800" dirty="0">
                <a:solidFill>
                  <a:srgbClr val="000000"/>
                </a:solidFill>
              </a:rPr>
              <a:t>”</a:t>
            </a:r>
          </a:p>
          <a:p>
            <a:pPr>
              <a:lnSpc>
                <a:spcPct val="90000"/>
              </a:lnSpc>
              <a:buFont typeface="Wingdings" charset="0"/>
              <a:buChar char="§"/>
            </a:pPr>
            <a:r>
              <a:rPr lang="en-GB" sz="2800" dirty="0">
                <a:solidFill>
                  <a:srgbClr val="000000"/>
                </a:solidFill>
              </a:rPr>
              <a:t> Contractual, statutory, or constructive</a:t>
            </a:r>
          </a:p>
          <a:p>
            <a:pPr>
              <a:lnSpc>
                <a:spcPct val="90000"/>
              </a:lnSpc>
              <a:buFont typeface="Wingdings" charset="0"/>
              <a:buChar char="§"/>
            </a:pPr>
            <a:r>
              <a:rPr lang="en-GB" sz="2800" dirty="0">
                <a:solidFill>
                  <a:srgbClr val="000000"/>
                </a:solidFill>
              </a:rPr>
              <a:t> Examples</a:t>
            </a:r>
          </a:p>
          <a:p>
            <a:pPr lvl="1">
              <a:lnSpc>
                <a:spcPct val="90000"/>
              </a:lnSpc>
              <a:buFont typeface="Wingdings" charset="0"/>
              <a:buChar char="§"/>
            </a:pPr>
            <a:r>
              <a:rPr lang="en-GB" sz="2400" dirty="0">
                <a:solidFill>
                  <a:srgbClr val="000000"/>
                </a:solidFill>
              </a:rPr>
              <a:t>Loans payable, Warranty obligations, Pensions payable, Income tax payable, Account Payables</a:t>
            </a:r>
            <a:endParaRPr lang="en-GB" sz="2000" dirty="0">
              <a:solidFill>
                <a:srgbClr val="000000"/>
              </a:solidFill>
            </a:endParaRPr>
          </a:p>
        </p:txBody>
      </p:sp>
      <p:sp>
        <p:nvSpPr>
          <p:cNvPr id="79877"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28558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9D8F369A-557A-6C46-BA75-F285A43D50DE}" type="slidenum">
              <a:rPr lang="en-GB"/>
              <a:pPr/>
              <a:t>18</a:t>
            </a:fld>
            <a:endParaRPr lang="en-GB"/>
          </a:p>
        </p:txBody>
      </p:sp>
      <p:sp>
        <p:nvSpPr>
          <p:cNvPr id="39938" name="Rectangle 2"/>
          <p:cNvSpPr>
            <a:spLocks noGrp="1" noChangeArrowheads="1"/>
          </p:cNvSpPr>
          <p:nvPr>
            <p:ph type="title"/>
          </p:nvPr>
        </p:nvSpPr>
        <p:spPr>
          <a:xfrm>
            <a:off x="1163782" y="990600"/>
            <a:ext cx="8818418" cy="609600"/>
          </a:xfrm>
        </p:spPr>
        <p:txBody>
          <a:bodyPr>
            <a:noAutofit/>
          </a:bodyPr>
          <a:lstStyle/>
          <a:p>
            <a:r>
              <a:rPr lang="en-GB" sz="4000" dirty="0">
                <a:latin typeface="Garamond" charset="0"/>
              </a:rPr>
              <a:t>Equity</a:t>
            </a:r>
          </a:p>
        </p:txBody>
      </p:sp>
      <p:sp>
        <p:nvSpPr>
          <p:cNvPr id="39939" name="Rectangle 3"/>
          <p:cNvSpPr>
            <a:spLocks noGrp="1" noChangeArrowheads="1"/>
          </p:cNvSpPr>
          <p:nvPr>
            <p:ph type="body" idx="1"/>
          </p:nvPr>
        </p:nvSpPr>
        <p:spPr>
          <a:xfrm>
            <a:off x="1163782" y="1955548"/>
            <a:ext cx="8818418" cy="3759451"/>
          </a:xfrm>
        </p:spPr>
        <p:txBody>
          <a:bodyPr>
            <a:normAutofit/>
          </a:bodyPr>
          <a:lstStyle/>
          <a:p>
            <a:pPr>
              <a:lnSpc>
                <a:spcPct val="90000"/>
              </a:lnSpc>
              <a:buFont typeface="Wingdings" charset="0"/>
              <a:buChar char="§"/>
            </a:pPr>
            <a:r>
              <a:rPr lang="en-GB" sz="2800" dirty="0">
                <a:solidFill>
                  <a:srgbClr val="000000"/>
                </a:solidFill>
              </a:rPr>
              <a:t>Residual interest of owners</a:t>
            </a:r>
          </a:p>
          <a:p>
            <a:pPr>
              <a:lnSpc>
                <a:spcPct val="90000"/>
              </a:lnSpc>
              <a:buFont typeface="Wingdings" charset="0"/>
              <a:buChar char="§"/>
            </a:pPr>
            <a:r>
              <a:rPr lang="en-GB" sz="2800" dirty="0">
                <a:solidFill>
                  <a:srgbClr val="000000"/>
                </a:solidFill>
              </a:rPr>
              <a:t>Examples</a:t>
            </a:r>
          </a:p>
          <a:p>
            <a:pPr lvl="1">
              <a:lnSpc>
                <a:spcPct val="90000"/>
              </a:lnSpc>
              <a:buFont typeface="Wingdings" charset="0"/>
              <a:buChar char="§"/>
            </a:pPr>
            <a:r>
              <a:rPr lang="en-GB" sz="2400" dirty="0">
                <a:solidFill>
                  <a:srgbClr val="000000"/>
                </a:solidFill>
              </a:rPr>
              <a:t>Share capital</a:t>
            </a:r>
          </a:p>
          <a:p>
            <a:pPr lvl="1">
              <a:lnSpc>
                <a:spcPct val="90000"/>
              </a:lnSpc>
              <a:buFont typeface="Wingdings" charset="0"/>
              <a:buChar char="§"/>
            </a:pPr>
            <a:r>
              <a:rPr lang="en-GB" sz="2400" dirty="0">
                <a:solidFill>
                  <a:srgbClr val="000000"/>
                </a:solidFill>
              </a:rPr>
              <a:t>Share premium</a:t>
            </a:r>
          </a:p>
          <a:p>
            <a:pPr lvl="1">
              <a:lnSpc>
                <a:spcPct val="90000"/>
              </a:lnSpc>
              <a:buFont typeface="Wingdings" charset="0"/>
              <a:buChar char="§"/>
            </a:pPr>
            <a:r>
              <a:rPr lang="en-GB" sz="2400" dirty="0">
                <a:solidFill>
                  <a:srgbClr val="000000"/>
                </a:solidFill>
              </a:rPr>
              <a:t>Revenues &amp; Expenses</a:t>
            </a:r>
          </a:p>
          <a:p>
            <a:pPr lvl="1">
              <a:lnSpc>
                <a:spcPct val="90000"/>
              </a:lnSpc>
              <a:buFont typeface="Wingdings" charset="0"/>
              <a:buChar char="§"/>
            </a:pPr>
            <a:r>
              <a:rPr lang="en-GB" sz="2400" dirty="0">
                <a:solidFill>
                  <a:srgbClr val="000000"/>
                </a:solidFill>
              </a:rPr>
              <a:t>Dividends</a:t>
            </a:r>
          </a:p>
          <a:p>
            <a:pPr lvl="1">
              <a:lnSpc>
                <a:spcPct val="90000"/>
              </a:lnSpc>
              <a:buFont typeface="Wingdings" charset="0"/>
              <a:buChar char="§"/>
            </a:pPr>
            <a:r>
              <a:rPr lang="en-GB" sz="2400" dirty="0">
                <a:solidFill>
                  <a:srgbClr val="000000"/>
                </a:solidFill>
              </a:rPr>
              <a:t>Retained profit</a:t>
            </a:r>
            <a:endParaRPr lang="en-GB" sz="2000" dirty="0">
              <a:solidFill>
                <a:srgbClr val="000000"/>
              </a:solidFill>
            </a:endParaRPr>
          </a:p>
        </p:txBody>
      </p:sp>
      <p:sp>
        <p:nvSpPr>
          <p:cNvPr id="39941"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3812147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1097280" y="1173274"/>
            <a:ext cx="10058400" cy="488887"/>
          </a:xfrm>
        </p:spPr>
        <p:txBody>
          <a:bodyPr vert="horz" lIns="90488" tIns="44450" rIns="90488" bIns="44450" rtlCol="0" anchor="b">
            <a:noAutofit/>
          </a:bodyPr>
          <a:lstStyle/>
          <a:p>
            <a:pPr eaLnBrk="1" hangingPunct="1"/>
            <a:r>
              <a:rPr lang="en-US" sz="4000" dirty="0">
                <a:latin typeface="Garamond" charset="0"/>
              </a:rPr>
              <a:t>Balance Sheet Transactions</a:t>
            </a:r>
          </a:p>
        </p:txBody>
      </p:sp>
      <p:sp>
        <p:nvSpPr>
          <p:cNvPr id="41987" name="Rectangle 3"/>
          <p:cNvSpPr>
            <a:spLocks noGrp="1" noChangeArrowheads="1"/>
          </p:cNvSpPr>
          <p:nvPr>
            <p:ph type="body" idx="1"/>
          </p:nvPr>
        </p:nvSpPr>
        <p:spPr>
          <a:xfrm>
            <a:off x="1097280" y="1837853"/>
            <a:ext cx="8686800" cy="4786265"/>
          </a:xfrm>
        </p:spPr>
        <p:txBody>
          <a:bodyPr vert="horz" lIns="90488" tIns="44450" rIns="90488" bIns="44450" rtlCol="0">
            <a:normAutofit/>
          </a:bodyPr>
          <a:lstStyle/>
          <a:p>
            <a:r>
              <a:rPr lang="en-US" sz="2800" dirty="0">
                <a:latin typeface="Garamond" charset="0"/>
              </a:rPr>
              <a:t>The balance sheet is affected by every transaction that an entity encounters.</a:t>
            </a:r>
          </a:p>
          <a:p>
            <a:pPr eaLnBrk="1" hangingPunct="1"/>
            <a:r>
              <a:rPr lang="en-US" sz="2800" dirty="0">
                <a:latin typeface="Garamond" charset="0"/>
              </a:rPr>
              <a:t>Each transaction has counterbalancing entries that keep total assets equal to total liabilities and owners</a:t>
            </a:r>
            <a:r>
              <a:rPr lang="ja-JP" altLang="en-US" sz="2800" dirty="0">
                <a:latin typeface="Garamond" charset="0"/>
              </a:rPr>
              <a:t>’</a:t>
            </a:r>
            <a:r>
              <a:rPr lang="en-US" sz="2800" dirty="0">
                <a:latin typeface="Garamond" charset="0"/>
              </a:rPr>
              <a:t> equity, </a:t>
            </a:r>
          </a:p>
          <a:p>
            <a:r>
              <a:rPr lang="en-US" sz="2800" dirty="0">
                <a:latin typeface="Garamond" charset="0"/>
              </a:rPr>
              <a:t> - i.e., the balance sheet equation </a:t>
            </a:r>
            <a:r>
              <a:rPr lang="en-US" sz="2800" b="1" i="1" dirty="0">
                <a:latin typeface="Garamond" charset="0"/>
              </a:rPr>
              <a:t>must always</a:t>
            </a:r>
            <a:r>
              <a:rPr lang="en-US" sz="2800" b="1" dirty="0">
                <a:latin typeface="Garamond" charset="0"/>
              </a:rPr>
              <a:t> </a:t>
            </a:r>
            <a:r>
              <a:rPr lang="en-US" sz="2800" dirty="0">
                <a:latin typeface="Garamond" charset="0"/>
              </a:rPr>
              <a:t>be balanced.</a:t>
            </a:r>
          </a:p>
        </p:txBody>
      </p:sp>
      <p:pic>
        <p:nvPicPr>
          <p:cNvPr id="1946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6300" y="4343401"/>
            <a:ext cx="2146300" cy="2105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val="2447313446"/>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ox(ou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ox(out)">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ox(out)">
                                      <p:cBhvr>
                                        <p:cTn id="17"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Balance Sheet Transactions</a:t>
            </a:r>
          </a:p>
        </p:txBody>
      </p:sp>
      <p:sp>
        <p:nvSpPr>
          <p:cNvPr id="44035" name="Rectangle 3"/>
          <p:cNvSpPr>
            <a:spLocks noGrp="1" noChangeArrowheads="1"/>
          </p:cNvSpPr>
          <p:nvPr>
            <p:ph type="body" idx="1"/>
          </p:nvPr>
        </p:nvSpPr>
        <p:spPr/>
        <p:txBody>
          <a:bodyPr vert="horz" lIns="90488" tIns="44450" rIns="90488" bIns="44450" rtlCol="0">
            <a:normAutofit/>
          </a:bodyPr>
          <a:lstStyle/>
          <a:p>
            <a:pPr eaLnBrk="1" hangingPunct="1">
              <a:spcAft>
                <a:spcPct val="50000"/>
              </a:spcAft>
            </a:pPr>
            <a:r>
              <a:rPr lang="en-US" sz="2400" dirty="0"/>
              <a:t>Just as the balance sheet equation must always balance, the balance sheet must also always balance.</a:t>
            </a:r>
          </a:p>
          <a:p>
            <a:pPr eaLnBrk="1" hangingPunct="1"/>
            <a:r>
              <a:rPr lang="en-US" sz="2400" dirty="0"/>
              <a:t>A balance sheet could be prepared after every transaction, but this practice would be awkward and unnecessary.</a:t>
            </a:r>
          </a:p>
          <a:p>
            <a:pPr lvl="1" eaLnBrk="1" hangingPunct="1"/>
            <a:endParaRPr lang="en-US" sz="2400" dirty="0"/>
          </a:p>
          <a:p>
            <a:pPr lvl="1" eaLnBrk="1" hangingPunct="1"/>
            <a:r>
              <a:rPr lang="en-US" sz="2400" dirty="0"/>
              <a:t>Therefore, balance sheets are usually prepared monthly or on some other periodic schedule.</a:t>
            </a:r>
          </a:p>
        </p:txBody>
      </p:sp>
    </p:spTree>
    <p:extLst>
      <p:ext uri="{BB962C8B-B14F-4D97-AF65-F5344CB8AC3E}">
        <p14:creationId xmlns:p14="http://schemas.microsoft.com/office/powerpoint/2010/main" val="2409423527"/>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barn(outVertical)">
                                      <p:cBhvr>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barn(outVertical)">
                                      <p:cBhvr>
                                        <p:cTn id="12" dur="500"/>
                                        <p:tgtEl>
                                          <p:spTgt spid="44035">
                                            <p:txEl>
                                              <p:pRg st="1" end="1"/>
                                            </p:txEl>
                                          </p:spTgt>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44035">
                                            <p:txEl>
                                              <p:pRg st="3" end="3"/>
                                            </p:txEl>
                                          </p:spTgt>
                                        </p:tgtEl>
                                        <p:attrNameLst>
                                          <p:attrName>style.visibility</p:attrName>
                                        </p:attrNameLst>
                                      </p:cBhvr>
                                      <p:to>
                                        <p:strVal val="visible"/>
                                      </p:to>
                                    </p:set>
                                    <p:animEffect transition="in" filter="barn(outVertical)">
                                      <p:cBhvr>
                                        <p:cTn id="15" dur="500"/>
                                        <p:tgtEl>
                                          <p:spTgt spid="440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latin typeface="Garamond" charset="0"/>
              </a:rPr>
              <a:t>Income statement </a:t>
            </a:r>
          </a:p>
        </p:txBody>
      </p:sp>
      <p:sp>
        <p:nvSpPr>
          <p:cNvPr id="3" name="Content Placeholder 2"/>
          <p:cNvSpPr>
            <a:spLocks noGrp="1"/>
          </p:cNvSpPr>
          <p:nvPr>
            <p:ph idx="1"/>
          </p:nvPr>
        </p:nvSpPr>
        <p:spPr/>
        <p:txBody>
          <a:bodyPr/>
          <a:lstStyle/>
          <a:p>
            <a:pPr lvl="0"/>
            <a:r>
              <a:rPr lang="en-US" sz="2400" dirty="0"/>
              <a:t>The </a:t>
            </a:r>
            <a:r>
              <a:rPr lang="en-US" sz="2400" b="1" dirty="0"/>
              <a:t>income statement </a:t>
            </a:r>
            <a:r>
              <a:rPr lang="en-US" sz="2400" dirty="0"/>
              <a:t>shows the bottom line. It indicates how much profit or loss was generated over a period of time—usually a month, a quarter, or a Year</a:t>
            </a:r>
          </a:p>
          <a:p>
            <a:pPr lvl="0"/>
            <a:endParaRPr lang="en-US" sz="2400" dirty="0"/>
          </a:p>
          <a:p>
            <a:pPr lvl="0"/>
            <a:r>
              <a:rPr lang="en-US" sz="2400" dirty="0"/>
              <a:t>Net Income = Revenues – Expenses</a:t>
            </a:r>
          </a:p>
          <a:p>
            <a:endParaRPr lang="en-US" dirty="0"/>
          </a:p>
        </p:txBody>
      </p:sp>
    </p:spTree>
    <p:extLst>
      <p:ext uri="{BB962C8B-B14F-4D97-AF65-F5344CB8AC3E}">
        <p14:creationId xmlns:p14="http://schemas.microsoft.com/office/powerpoint/2010/main" val="122685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latin typeface="Garamond" charset="0"/>
              </a:rPr>
              <a:t>Cash flow statement </a:t>
            </a:r>
          </a:p>
        </p:txBody>
      </p:sp>
      <p:sp>
        <p:nvSpPr>
          <p:cNvPr id="3" name="Content Placeholder 2"/>
          <p:cNvSpPr>
            <a:spLocks noGrp="1"/>
          </p:cNvSpPr>
          <p:nvPr>
            <p:ph idx="1"/>
          </p:nvPr>
        </p:nvSpPr>
        <p:spPr/>
        <p:txBody>
          <a:bodyPr/>
          <a:lstStyle/>
          <a:p>
            <a:pPr lvl="0"/>
            <a:r>
              <a:rPr lang="en-US" sz="2400" dirty="0"/>
              <a:t>The </a:t>
            </a:r>
            <a:r>
              <a:rPr lang="en-US" sz="2400" b="1" dirty="0"/>
              <a:t>cash flow statement </a:t>
            </a:r>
            <a:r>
              <a:rPr lang="en-US" sz="2400" dirty="0"/>
              <a:t>tells where the company’s cash came from and where it went. </a:t>
            </a:r>
          </a:p>
          <a:p>
            <a:pPr lvl="0"/>
            <a:r>
              <a:rPr lang="en-US" sz="2400" dirty="0"/>
              <a:t>It shows the relationship between net profit and the change in cash recorded from one balance sheet to the next. </a:t>
            </a:r>
          </a:p>
          <a:p>
            <a:pPr marL="342900" lvl="1" indent="-342900">
              <a:buFont typeface="Arial"/>
              <a:buChar char="•"/>
            </a:pPr>
            <a:endParaRPr lang="en-US" sz="2000" dirty="0"/>
          </a:p>
          <a:p>
            <a:pPr marL="342900" lvl="1" indent="-342900">
              <a:buFont typeface="Arial"/>
              <a:buChar char="•"/>
            </a:pPr>
            <a:r>
              <a:rPr lang="en-US" sz="2400" dirty="0"/>
              <a:t>Operating Activities + Investing Activities + Financing Activities</a:t>
            </a:r>
            <a:endParaRPr lang="en-US" sz="2800" dirty="0"/>
          </a:p>
          <a:p>
            <a:endParaRPr lang="en-US" dirty="0"/>
          </a:p>
        </p:txBody>
      </p:sp>
    </p:spTree>
    <p:extLst>
      <p:ext uri="{BB962C8B-B14F-4D97-AF65-F5344CB8AC3E}">
        <p14:creationId xmlns:p14="http://schemas.microsoft.com/office/powerpoint/2010/main" val="8742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Garamond" charset="0"/>
              </a:rPr>
              <a:t>Cash or Profit, which is more Important?</a:t>
            </a:r>
          </a:p>
        </p:txBody>
      </p:sp>
      <p:sp>
        <p:nvSpPr>
          <p:cNvPr id="3" name="Content Placeholder 2"/>
          <p:cNvSpPr>
            <a:spLocks noGrp="1"/>
          </p:cNvSpPr>
          <p:nvPr>
            <p:ph idx="1"/>
          </p:nvPr>
        </p:nvSpPr>
        <p:spPr>
          <a:xfrm>
            <a:off x="1097280" y="1919335"/>
            <a:ext cx="9343225" cy="4653871"/>
          </a:xfrm>
        </p:spPr>
        <p:txBody>
          <a:bodyPr>
            <a:normAutofit fontScale="92500"/>
          </a:bodyPr>
          <a:lstStyle/>
          <a:p>
            <a:r>
              <a:rPr lang="en-US" sz="2800" dirty="0"/>
              <a:t>Let’s understand it with the help of cases:</a:t>
            </a:r>
          </a:p>
          <a:p>
            <a:r>
              <a:rPr lang="en-IN" b="1" dirty="0">
                <a:solidFill>
                  <a:srgbClr val="0D0D0D"/>
                </a:solidFill>
                <a:latin typeface="Söhne"/>
              </a:rPr>
              <a:t>Case 1: </a:t>
            </a:r>
            <a:r>
              <a:rPr lang="en-IN" b="1" dirty="0" err="1">
                <a:solidFill>
                  <a:srgbClr val="0D0D0D"/>
                </a:solidFill>
                <a:latin typeface="Söhne"/>
              </a:rPr>
              <a:t>AgriTech</a:t>
            </a:r>
            <a:r>
              <a:rPr lang="en-IN" b="1" dirty="0">
                <a:solidFill>
                  <a:srgbClr val="0D0D0D"/>
                </a:solidFill>
                <a:latin typeface="Söhne"/>
              </a:rPr>
              <a:t> </a:t>
            </a:r>
            <a:r>
              <a:rPr lang="en-IN" b="1" dirty="0" err="1">
                <a:solidFill>
                  <a:srgbClr val="0D0D0D"/>
                </a:solidFill>
                <a:latin typeface="Söhne"/>
              </a:rPr>
              <a:t>Startup</a:t>
            </a:r>
            <a:r>
              <a:rPr lang="en-IN" b="1" dirty="0">
                <a:solidFill>
                  <a:srgbClr val="0D0D0D"/>
                </a:solidFill>
                <a:latin typeface="Söhne"/>
              </a:rPr>
              <a:t> at Tech Valley</a:t>
            </a:r>
            <a:endParaRPr lang="en-IN" dirty="0">
              <a:solidFill>
                <a:srgbClr val="0D0D0D"/>
              </a:solidFill>
              <a:latin typeface="Söhne"/>
            </a:endParaRPr>
          </a:p>
          <a:p>
            <a:pPr lvl="1">
              <a:buFont typeface="Arial" panose="020B0604020202020204" pitchFamily="34" charset="0"/>
              <a:buChar char="•"/>
            </a:pPr>
            <a:endParaRPr lang="en-IN" sz="900" b="1" dirty="0">
              <a:solidFill>
                <a:srgbClr val="0D0D0D"/>
              </a:solidFill>
              <a:latin typeface="Söhne"/>
            </a:endParaRPr>
          </a:p>
          <a:p>
            <a:pPr lvl="1">
              <a:buFont typeface="Arial" panose="020B0604020202020204" pitchFamily="34" charset="0"/>
              <a:buChar char="•"/>
            </a:pPr>
            <a:r>
              <a:rPr lang="en-IN" b="1" dirty="0">
                <a:solidFill>
                  <a:srgbClr val="0D0D0D"/>
                </a:solidFill>
                <a:latin typeface="Söhne"/>
              </a:rPr>
              <a:t>Business Model</a:t>
            </a:r>
            <a:r>
              <a:rPr lang="en-IN" dirty="0">
                <a:solidFill>
                  <a:srgbClr val="0D0D0D"/>
                </a:solidFill>
                <a:latin typeface="Söhne"/>
              </a:rPr>
              <a:t>: This </a:t>
            </a:r>
            <a:r>
              <a:rPr lang="en-IN" dirty="0" err="1">
                <a:solidFill>
                  <a:srgbClr val="0D0D0D"/>
                </a:solidFill>
                <a:latin typeface="Söhne"/>
              </a:rPr>
              <a:t>startup</a:t>
            </a:r>
            <a:r>
              <a:rPr lang="en-IN" dirty="0">
                <a:solidFill>
                  <a:srgbClr val="0D0D0D"/>
                </a:solidFill>
                <a:latin typeface="Söhne"/>
              </a:rPr>
              <a:t> provides advanced IoT-based monitoring systems for agriculture. It offers its solutions on a subscription basis with significant upfront costs due to hardware installation.</a:t>
            </a:r>
          </a:p>
          <a:p>
            <a:pPr lvl="1">
              <a:buFont typeface="Arial" panose="020B0604020202020204" pitchFamily="34" charset="0"/>
              <a:buChar char="•"/>
            </a:pPr>
            <a:endParaRPr lang="en-IN" sz="1000" b="1" dirty="0">
              <a:solidFill>
                <a:srgbClr val="0D0D0D"/>
              </a:solidFill>
              <a:latin typeface="Söhne"/>
            </a:endParaRPr>
          </a:p>
          <a:p>
            <a:pPr lvl="1">
              <a:buFont typeface="Arial" panose="020B0604020202020204" pitchFamily="34" charset="0"/>
              <a:buChar char="•"/>
            </a:pPr>
            <a:r>
              <a:rPr lang="en-IN" b="1" dirty="0">
                <a:solidFill>
                  <a:srgbClr val="0D0D0D"/>
                </a:solidFill>
                <a:latin typeface="Söhne"/>
              </a:rPr>
              <a:t>Sales for the first three months</a:t>
            </a:r>
            <a:r>
              <a:rPr lang="en-IN" dirty="0">
                <a:solidFill>
                  <a:srgbClr val="0D0D0D"/>
                </a:solidFill>
                <a:latin typeface="Söhne"/>
              </a:rPr>
              <a:t>: $20,000, $30,000, and $45,000.</a:t>
            </a:r>
          </a:p>
          <a:p>
            <a:pPr lvl="1">
              <a:buFont typeface="Arial" panose="020B0604020202020204" pitchFamily="34" charset="0"/>
              <a:buChar char="•"/>
            </a:pPr>
            <a:endParaRPr lang="en-IN" sz="900" b="1" dirty="0">
              <a:solidFill>
                <a:srgbClr val="0D0D0D"/>
              </a:solidFill>
              <a:latin typeface="Söhne"/>
            </a:endParaRPr>
          </a:p>
          <a:p>
            <a:pPr lvl="1">
              <a:buFont typeface="Arial" panose="020B0604020202020204" pitchFamily="34" charset="0"/>
              <a:buChar char="•"/>
            </a:pPr>
            <a:r>
              <a:rPr lang="en-IN" b="1" dirty="0">
                <a:solidFill>
                  <a:srgbClr val="0D0D0D"/>
                </a:solidFill>
                <a:latin typeface="Söhne"/>
              </a:rPr>
              <a:t>Cost of Goods Sold (COGS)</a:t>
            </a:r>
            <a:r>
              <a:rPr lang="en-IN" dirty="0">
                <a:solidFill>
                  <a:srgbClr val="0D0D0D"/>
                </a:solidFill>
                <a:latin typeface="Söhne"/>
              </a:rPr>
              <a:t>: 60% of sales, attributed to hardware and installation costs.</a:t>
            </a:r>
          </a:p>
          <a:p>
            <a:pPr lvl="1">
              <a:buFont typeface="Arial" panose="020B0604020202020204" pitchFamily="34" charset="0"/>
              <a:buChar char="•"/>
            </a:pPr>
            <a:endParaRPr lang="en-IN" sz="1050" b="1" dirty="0">
              <a:solidFill>
                <a:srgbClr val="0D0D0D"/>
              </a:solidFill>
              <a:latin typeface="Söhne"/>
            </a:endParaRPr>
          </a:p>
          <a:p>
            <a:pPr lvl="1">
              <a:buFont typeface="Arial" panose="020B0604020202020204" pitchFamily="34" charset="0"/>
              <a:buChar char="•"/>
            </a:pPr>
            <a:r>
              <a:rPr lang="en-IN" b="1" dirty="0">
                <a:solidFill>
                  <a:srgbClr val="0D0D0D"/>
                </a:solidFill>
                <a:latin typeface="Söhne"/>
              </a:rPr>
              <a:t>Monthly Operating Expenses</a:t>
            </a:r>
            <a:r>
              <a:rPr lang="en-IN" dirty="0">
                <a:solidFill>
                  <a:srgbClr val="0D0D0D"/>
                </a:solidFill>
                <a:latin typeface="Söhne"/>
              </a:rPr>
              <a:t>: $10,000, including software support and staff salaries.</a:t>
            </a:r>
          </a:p>
          <a:p>
            <a:pPr lvl="1">
              <a:buFont typeface="Arial" panose="020B0604020202020204" pitchFamily="34" charset="0"/>
              <a:buChar char="•"/>
            </a:pPr>
            <a:endParaRPr lang="en-IN" sz="800" b="1" dirty="0">
              <a:solidFill>
                <a:srgbClr val="0D0D0D"/>
              </a:solidFill>
              <a:latin typeface="Söhne"/>
            </a:endParaRPr>
          </a:p>
          <a:p>
            <a:pPr lvl="1">
              <a:buFont typeface="Arial" panose="020B0604020202020204" pitchFamily="34" charset="0"/>
              <a:buChar char="•"/>
            </a:pPr>
            <a:r>
              <a:rPr lang="en-IN" b="1" dirty="0">
                <a:solidFill>
                  <a:srgbClr val="0D0D0D"/>
                </a:solidFill>
                <a:latin typeface="Söhne"/>
              </a:rPr>
              <a:t>Sales Terms</a:t>
            </a:r>
            <a:r>
              <a:rPr lang="en-IN" dirty="0">
                <a:solidFill>
                  <a:srgbClr val="0D0D0D"/>
                </a:solidFill>
                <a:latin typeface="Söhne"/>
              </a:rPr>
              <a:t>: Due to government incentives for tech adoption in agriculture, the company offers its solutions on credit terms of 75 days to farmers, with govt. guarantee under Digital India Mission.</a:t>
            </a:r>
          </a:p>
          <a:p>
            <a:pPr marL="384048" lvl="2" indent="0">
              <a:buNone/>
            </a:pPr>
            <a:endParaRPr lang="en-US" sz="1100" dirty="0"/>
          </a:p>
          <a:p>
            <a:pPr lvl="1"/>
            <a:r>
              <a:rPr lang="en-US" sz="2400" dirty="0"/>
              <a:t>Let’s see their profit and cash positions…! </a:t>
            </a:r>
            <a:endParaRPr lang="en-US" sz="2000" dirty="0"/>
          </a:p>
        </p:txBody>
      </p:sp>
    </p:spTree>
    <p:extLst>
      <p:ext uri="{BB962C8B-B14F-4D97-AF65-F5344CB8AC3E}">
        <p14:creationId xmlns:p14="http://schemas.microsoft.com/office/powerpoint/2010/main" val="239111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3" end="13"/>
                                            </p:txEl>
                                          </p:spTgt>
                                        </p:tgtEl>
                                        <p:attrNameLst>
                                          <p:attrName>style.visibility</p:attrName>
                                        </p:attrNameLst>
                                      </p:cBhvr>
                                      <p:to>
                                        <p:strVal val="visible"/>
                                      </p:to>
                                    </p:set>
                                    <p:animEffect transition="in" filter="dissolve">
                                      <p:cBhvr>
                                        <p:cTn id="10"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Garamond" charset="0"/>
              </a:rPr>
              <a:t>Cash or Profit, which is more Important? (</a:t>
            </a:r>
            <a:r>
              <a:rPr lang="en-US" sz="3600" dirty="0" err="1">
                <a:latin typeface="Garamond" charset="0"/>
              </a:rPr>
              <a:t>contd</a:t>
            </a:r>
            <a:r>
              <a:rPr lang="en-US" sz="3600" dirty="0">
                <a:latin typeface="Garamond" charset="0"/>
              </a:rPr>
              <a:t>…)</a:t>
            </a:r>
            <a:endParaRPr lang="en-US" sz="4000" dirty="0">
              <a:latin typeface="Garamond" charset="0"/>
            </a:endParaRPr>
          </a:p>
        </p:txBody>
      </p:sp>
      <p:sp>
        <p:nvSpPr>
          <p:cNvPr id="3" name="Content Placeholder 2"/>
          <p:cNvSpPr>
            <a:spLocks noGrp="1"/>
          </p:cNvSpPr>
          <p:nvPr>
            <p:ph idx="1"/>
          </p:nvPr>
        </p:nvSpPr>
        <p:spPr>
          <a:xfrm>
            <a:off x="1097280" y="1919335"/>
            <a:ext cx="9343225" cy="3798293"/>
          </a:xfrm>
        </p:spPr>
        <p:txBody>
          <a:bodyPr>
            <a:normAutofit fontScale="92500" lnSpcReduction="20000"/>
          </a:bodyPr>
          <a:lstStyle/>
          <a:p>
            <a:r>
              <a:rPr lang="en-IN" sz="2400" b="1" dirty="0">
                <a:solidFill>
                  <a:srgbClr val="0D0D0D"/>
                </a:solidFill>
                <a:latin typeface="Söhne"/>
              </a:rPr>
              <a:t>Case 2: E-commerce Platform for Artisan Products at Coastal Hub</a:t>
            </a:r>
            <a:endParaRPr lang="en-IN" sz="2400" dirty="0">
              <a:solidFill>
                <a:srgbClr val="0D0D0D"/>
              </a:solidFill>
              <a:latin typeface="Söhne"/>
            </a:endParaRPr>
          </a:p>
          <a:p>
            <a:pPr lvl="1">
              <a:buFont typeface="Arial" panose="020B0604020202020204" pitchFamily="34" charset="0"/>
              <a:buChar char="•"/>
            </a:pPr>
            <a:endParaRPr lang="en-IN" sz="2000" b="1" dirty="0">
              <a:solidFill>
                <a:srgbClr val="0D0D0D"/>
              </a:solidFill>
              <a:latin typeface="Söhne"/>
            </a:endParaRPr>
          </a:p>
          <a:p>
            <a:pPr lvl="1">
              <a:buFont typeface="Arial" panose="020B0604020202020204" pitchFamily="34" charset="0"/>
              <a:buChar char="•"/>
            </a:pPr>
            <a:r>
              <a:rPr lang="en-IN" sz="2000" b="1" dirty="0">
                <a:solidFill>
                  <a:srgbClr val="0D0D0D"/>
                </a:solidFill>
                <a:latin typeface="Söhne"/>
              </a:rPr>
              <a:t>Business Model</a:t>
            </a:r>
            <a:r>
              <a:rPr lang="en-IN" sz="2000" dirty="0">
                <a:solidFill>
                  <a:srgbClr val="0D0D0D"/>
                </a:solidFill>
                <a:latin typeface="Söhne"/>
              </a:rPr>
              <a:t>: This platform curates high-end artisan products and provides a marketplace for luxury goods, benefiting from high visibility and premium pricing.</a:t>
            </a:r>
          </a:p>
          <a:p>
            <a:pPr lvl="1">
              <a:buFont typeface="Arial" panose="020B0604020202020204" pitchFamily="34" charset="0"/>
              <a:buChar char="•"/>
            </a:pPr>
            <a:endParaRPr lang="en-IN" sz="900" b="1" dirty="0">
              <a:solidFill>
                <a:srgbClr val="0D0D0D"/>
              </a:solidFill>
              <a:latin typeface="Söhne"/>
            </a:endParaRPr>
          </a:p>
          <a:p>
            <a:pPr lvl="1">
              <a:buFont typeface="Arial" panose="020B0604020202020204" pitchFamily="34" charset="0"/>
              <a:buChar char="•"/>
            </a:pPr>
            <a:r>
              <a:rPr lang="en-IN" sz="2000" b="1" dirty="0">
                <a:solidFill>
                  <a:srgbClr val="0D0D0D"/>
                </a:solidFill>
                <a:latin typeface="Söhne"/>
              </a:rPr>
              <a:t>Sales for the first three months</a:t>
            </a:r>
            <a:r>
              <a:rPr lang="en-IN" sz="2000" dirty="0">
                <a:solidFill>
                  <a:srgbClr val="0D0D0D"/>
                </a:solidFill>
                <a:latin typeface="Söhne"/>
              </a:rPr>
              <a:t>: $50,000, $75,000, and $95,000.</a:t>
            </a:r>
          </a:p>
          <a:p>
            <a:pPr lvl="1">
              <a:buFont typeface="Arial" panose="020B0604020202020204" pitchFamily="34" charset="0"/>
              <a:buChar char="•"/>
            </a:pPr>
            <a:endParaRPr lang="en-IN" sz="1100" b="1" dirty="0">
              <a:solidFill>
                <a:srgbClr val="0D0D0D"/>
              </a:solidFill>
              <a:latin typeface="Söhne"/>
            </a:endParaRPr>
          </a:p>
          <a:p>
            <a:pPr lvl="1">
              <a:buFont typeface="Arial" panose="020B0604020202020204" pitchFamily="34" charset="0"/>
              <a:buChar char="•"/>
            </a:pPr>
            <a:r>
              <a:rPr lang="en-IN" sz="2000" b="1" dirty="0">
                <a:solidFill>
                  <a:srgbClr val="0D0D0D"/>
                </a:solidFill>
                <a:latin typeface="Söhne"/>
              </a:rPr>
              <a:t>Cost of Goods Sold (COGS)</a:t>
            </a:r>
            <a:r>
              <a:rPr lang="en-IN" sz="2000" dirty="0">
                <a:solidFill>
                  <a:srgbClr val="0D0D0D"/>
                </a:solidFill>
                <a:latin typeface="Söhne"/>
              </a:rPr>
              <a:t>: 60% of sales, reflecting the procurement of premium artisan products.</a:t>
            </a:r>
          </a:p>
          <a:p>
            <a:pPr lvl="1">
              <a:buFont typeface="Arial" panose="020B0604020202020204" pitchFamily="34" charset="0"/>
              <a:buChar char="•"/>
            </a:pPr>
            <a:endParaRPr lang="en-IN" sz="1100" b="1" dirty="0">
              <a:solidFill>
                <a:srgbClr val="0D0D0D"/>
              </a:solidFill>
              <a:latin typeface="Söhne"/>
            </a:endParaRPr>
          </a:p>
          <a:p>
            <a:pPr lvl="1">
              <a:buFont typeface="Arial" panose="020B0604020202020204" pitchFamily="34" charset="0"/>
              <a:buChar char="•"/>
            </a:pPr>
            <a:r>
              <a:rPr lang="en-IN" sz="2000" b="1" dirty="0">
                <a:solidFill>
                  <a:srgbClr val="0D0D0D"/>
                </a:solidFill>
                <a:latin typeface="Söhne"/>
              </a:rPr>
              <a:t>Monthly Operating Expenses</a:t>
            </a:r>
            <a:r>
              <a:rPr lang="en-IN" sz="2000" dirty="0">
                <a:solidFill>
                  <a:srgbClr val="0D0D0D"/>
                </a:solidFill>
                <a:latin typeface="Söhne"/>
              </a:rPr>
              <a:t>: $30,000, primarily due to high marketing spend and platform maintenance costs.</a:t>
            </a:r>
            <a:endParaRPr lang="en-IN" dirty="0">
              <a:solidFill>
                <a:srgbClr val="0D0D0D"/>
              </a:solidFill>
              <a:latin typeface="Söhne"/>
            </a:endParaRPr>
          </a:p>
          <a:p>
            <a:pPr lvl="2"/>
            <a:endParaRPr lang="en-US" sz="1800" dirty="0"/>
          </a:p>
          <a:p>
            <a:pPr lvl="2"/>
            <a:endParaRPr lang="en-US" sz="1800" dirty="0"/>
          </a:p>
          <a:p>
            <a:pPr lvl="1"/>
            <a:r>
              <a:rPr lang="en-US" sz="2400" dirty="0"/>
              <a:t>Let’s see their profit and cash positions…! </a:t>
            </a:r>
            <a:endParaRPr lang="en-US" sz="2000" dirty="0"/>
          </a:p>
        </p:txBody>
      </p:sp>
    </p:spTree>
    <p:extLst>
      <p:ext uri="{BB962C8B-B14F-4D97-AF65-F5344CB8AC3E}">
        <p14:creationId xmlns:p14="http://schemas.microsoft.com/office/powerpoint/2010/main" val="403323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dissolve">
                                      <p:cBhvr>
                                        <p:cTn id="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D9A7F5-759F-405A-B7A5-C34486A1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E21CAE0-236D-AFBA-711C-EBD0091C8805}"/>
              </a:ext>
            </a:extLst>
          </p:cNvPr>
          <p:cNvSpPr>
            <a:spLocks noGrp="1"/>
          </p:cNvSpPr>
          <p:nvPr>
            <p:ph type="title"/>
          </p:nvPr>
        </p:nvSpPr>
        <p:spPr>
          <a:xfrm>
            <a:off x="1097280" y="516835"/>
            <a:ext cx="5977937" cy="1666501"/>
          </a:xfrm>
        </p:spPr>
        <p:txBody>
          <a:bodyPr>
            <a:normAutofit/>
          </a:bodyPr>
          <a:lstStyle/>
          <a:p>
            <a:r>
              <a:rPr lang="en-IN" sz="3400">
                <a:solidFill>
                  <a:srgbClr val="FFFFFF"/>
                </a:solidFill>
                <a:latin typeface="Garamond" charset="0"/>
              </a:rPr>
              <a:t>How to access the health of a firm using information published in financial statements? </a:t>
            </a:r>
          </a:p>
        </p:txBody>
      </p:sp>
      <p:sp>
        <p:nvSpPr>
          <p:cNvPr id="3" name="Content Placeholder 2">
            <a:extLst>
              <a:ext uri="{FF2B5EF4-FFF2-40B4-BE49-F238E27FC236}">
                <a16:creationId xmlns:a16="http://schemas.microsoft.com/office/drawing/2014/main" id="{AF89EEFF-CCB5-F837-9BF3-9DD06AA0A973}"/>
              </a:ext>
            </a:extLst>
          </p:cNvPr>
          <p:cNvSpPr>
            <a:spLocks noGrp="1"/>
          </p:cNvSpPr>
          <p:nvPr>
            <p:ph idx="1"/>
          </p:nvPr>
        </p:nvSpPr>
        <p:spPr>
          <a:xfrm>
            <a:off x="1097279" y="2236304"/>
            <a:ext cx="5977938" cy="3652667"/>
          </a:xfrm>
        </p:spPr>
        <p:txBody>
          <a:bodyPr>
            <a:normAutofit/>
          </a:bodyPr>
          <a:lstStyle/>
          <a:p>
            <a:endParaRPr lang="en-IN" sz="1800" b="1">
              <a:solidFill>
                <a:srgbClr val="FFFFFF"/>
              </a:solidFill>
            </a:endParaRPr>
          </a:p>
          <a:p>
            <a:endParaRPr lang="en-IN" sz="1800" b="1">
              <a:solidFill>
                <a:srgbClr val="FFFFFF"/>
              </a:solidFill>
            </a:endParaRPr>
          </a:p>
          <a:p>
            <a:r>
              <a:rPr lang="en-IN" sz="1800" b="1">
                <a:solidFill>
                  <a:srgbClr val="FFFFFF"/>
                </a:solidFill>
              </a:rPr>
              <a:t>Ratio Analysis</a:t>
            </a:r>
            <a:endParaRPr lang="en-IN" sz="1800">
              <a:solidFill>
                <a:srgbClr val="FFFFFF"/>
              </a:solidFill>
            </a:endParaRPr>
          </a:p>
        </p:txBody>
      </p:sp>
      <p:sp>
        <p:nvSpPr>
          <p:cNvPr id="11" name="Rectangle 10">
            <a:extLst>
              <a:ext uri="{FF2B5EF4-FFF2-40B4-BE49-F238E27FC236}">
                <a16:creationId xmlns:a16="http://schemas.microsoft.com/office/drawing/2014/main" id="{FBCF6FDC-4730-4E9A-91F7-2C3C1B77D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Graph">
            <a:extLst>
              <a:ext uri="{FF2B5EF4-FFF2-40B4-BE49-F238E27FC236}">
                <a16:creationId xmlns:a16="http://schemas.microsoft.com/office/drawing/2014/main" id="{DE95F851-CDCD-5D44-694F-3949677C9D95}"/>
              </a:ext>
            </a:extLst>
          </p:cNvPr>
          <p:cNvPicPr>
            <a:picLocks noChangeAspect="1"/>
          </p:cNvPicPr>
          <p:nvPr/>
        </p:nvPicPr>
        <p:blipFill rotWithShape="1">
          <a:blip r:embed="rId2"/>
          <a:srcRect l="23497" r="34763"/>
          <a:stretch/>
        </p:blipFill>
        <p:spPr>
          <a:xfrm>
            <a:off x="7611902" y="10"/>
            <a:ext cx="4580097" cy="6857990"/>
          </a:xfrm>
          <a:prstGeom prst="rect">
            <a:avLst/>
          </a:prstGeom>
        </p:spPr>
      </p:pic>
    </p:spTree>
    <p:extLst>
      <p:ext uri="{BB962C8B-B14F-4D97-AF65-F5344CB8AC3E}">
        <p14:creationId xmlns:p14="http://schemas.microsoft.com/office/powerpoint/2010/main" val="795575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6825" name="Rectangle 546824">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546827" name="Rectangle 546826">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818" name="Rectangle 2"/>
          <p:cNvSpPr>
            <a:spLocks noGrp="1" noChangeArrowheads="1"/>
          </p:cNvSpPr>
          <p:nvPr>
            <p:ph type="title"/>
          </p:nvPr>
        </p:nvSpPr>
        <p:spPr>
          <a:xfrm>
            <a:off x="492370" y="516835"/>
            <a:ext cx="3084844" cy="5772840"/>
          </a:xfrm>
        </p:spPr>
        <p:txBody>
          <a:bodyPr anchor="ctr">
            <a:normAutofit/>
          </a:bodyPr>
          <a:lstStyle/>
          <a:p>
            <a:r>
              <a:rPr lang="en-US" sz="3600">
                <a:solidFill>
                  <a:srgbClr val="FFFFFF"/>
                </a:solidFill>
                <a:latin typeface="Garamond" charset="0"/>
              </a:rPr>
              <a:t>Ratio Analysis: Overview</a:t>
            </a:r>
          </a:p>
        </p:txBody>
      </p:sp>
      <p:sp>
        <p:nvSpPr>
          <p:cNvPr id="546829" name="Rectangle 546828">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5"/>
          <p:cNvSpPr>
            <a:spLocks noGrp="1"/>
          </p:cNvSpPr>
          <p:nvPr>
            <p:ph type="sldNum" sz="quarter" idx="12"/>
          </p:nvPr>
        </p:nvSpPr>
        <p:spPr>
          <a:xfrm>
            <a:off x="10123055" y="6459785"/>
            <a:ext cx="1089428" cy="365125"/>
          </a:xfrm>
        </p:spPr>
        <p:txBody>
          <a:bodyPr>
            <a:normAutofit/>
          </a:bodyPr>
          <a:lstStyle/>
          <a:p>
            <a:pPr>
              <a:spcAft>
                <a:spcPts val="600"/>
              </a:spcAft>
            </a:pPr>
            <a:fld id="{EA795DDC-4CD6-48A6-9B0B-5C66635B4741}" type="slidenum">
              <a:rPr lang="en-US">
                <a:solidFill>
                  <a:schemeClr val="tx2"/>
                </a:solidFill>
              </a:rPr>
              <a:pPr>
                <a:spcAft>
                  <a:spcPts val="600"/>
                </a:spcAft>
              </a:pPr>
              <a:t>26</a:t>
            </a:fld>
            <a:endParaRPr lang="en-US">
              <a:solidFill>
                <a:schemeClr val="tx2"/>
              </a:solidFill>
            </a:endParaRPr>
          </a:p>
        </p:txBody>
      </p:sp>
      <p:graphicFrame>
        <p:nvGraphicFramePr>
          <p:cNvPr id="546821" name="Rectangle 3">
            <a:extLst>
              <a:ext uri="{FF2B5EF4-FFF2-40B4-BE49-F238E27FC236}">
                <a16:creationId xmlns:a16="http://schemas.microsoft.com/office/drawing/2014/main" id="{054353EB-BD2D-04C7-7013-87FB3041F41B}"/>
              </a:ext>
            </a:extLst>
          </p:cNvPr>
          <p:cNvGraphicFramePr/>
          <p:nvPr>
            <p:extLst>
              <p:ext uri="{D42A27DB-BD31-4B8C-83A1-F6EECF244321}">
                <p14:modId xmlns:p14="http://schemas.microsoft.com/office/powerpoint/2010/main" val="680429283"/>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85685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5"/>
          <p:cNvSpPr>
            <a:spLocks noGrp="1"/>
          </p:cNvSpPr>
          <p:nvPr>
            <p:ph type="sldNum" sz="quarter" idx="12"/>
          </p:nvPr>
        </p:nvSpPr>
        <p:spPr/>
        <p:txBody>
          <a:bodyPr/>
          <a:lstStyle/>
          <a:p>
            <a:fld id="{1218D684-4825-4727-BDF9-EB0A20FA18C5}" type="slidenum">
              <a:rPr lang="en-US"/>
              <a:pPr/>
              <a:t>27</a:t>
            </a:fld>
            <a:endParaRPr lang="en-US"/>
          </a:p>
        </p:txBody>
      </p:sp>
      <p:sp>
        <p:nvSpPr>
          <p:cNvPr id="131278" name="Rectangle 206"/>
          <p:cNvSpPr>
            <a:spLocks noGrp="1" noChangeArrowheads="1"/>
          </p:cNvSpPr>
          <p:nvPr>
            <p:ph type="title"/>
          </p:nvPr>
        </p:nvSpPr>
        <p:spPr>
          <a:xfrm>
            <a:off x="1538817" y="157162"/>
            <a:ext cx="10390716" cy="1462087"/>
          </a:xfrm>
        </p:spPr>
        <p:txBody>
          <a:bodyPr>
            <a:normAutofit/>
          </a:bodyPr>
          <a:lstStyle/>
          <a:p>
            <a:r>
              <a:rPr lang="en-US" sz="4000" dirty="0">
                <a:latin typeface="Garamond" charset="0"/>
              </a:rPr>
              <a:t>Income Statement</a:t>
            </a:r>
          </a:p>
        </p:txBody>
      </p:sp>
      <p:graphicFrame>
        <p:nvGraphicFramePr>
          <p:cNvPr id="131282" name="Group 210"/>
          <p:cNvGraphicFramePr>
            <a:graphicFrameLocks noGrp="1"/>
          </p:cNvGraphicFramePr>
          <p:nvPr>
            <p:ph type="tbl" idx="1"/>
            <p:extLst>
              <p:ext uri="{D42A27DB-BD31-4B8C-83A1-F6EECF244321}">
                <p14:modId xmlns:p14="http://schemas.microsoft.com/office/powerpoint/2010/main" val="3987642854"/>
              </p:ext>
            </p:extLst>
          </p:nvPr>
        </p:nvGraphicFramePr>
        <p:xfrm>
          <a:off x="2706688" y="2017713"/>
          <a:ext cx="7772400" cy="435864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2024E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$5,834,400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$7,035,600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 except </a:t>
                      </a: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4,980,000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Other expenses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Deprec.</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120,000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Tot. op. costs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5,816,960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6,532,960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23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17,440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502,640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Int. expense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176,000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(158,560)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422,640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 (40%)</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(63,424)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169,056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9"/>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Net income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  95,136)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$ 253,584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52400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8646179C-1556-4342-BBD7-4403D843BD05}" type="slidenum">
              <a:rPr lang="en-US"/>
              <a:pPr/>
              <a:t>28</a:t>
            </a:fld>
            <a:endParaRPr lang="en-US"/>
          </a:p>
        </p:txBody>
      </p:sp>
      <p:sp>
        <p:nvSpPr>
          <p:cNvPr id="139424" name="Rectangle 160"/>
          <p:cNvSpPr>
            <a:spLocks noGrp="1" noChangeArrowheads="1"/>
          </p:cNvSpPr>
          <p:nvPr>
            <p:ph type="title"/>
          </p:nvPr>
        </p:nvSpPr>
        <p:spPr>
          <a:xfrm>
            <a:off x="1235482" y="157162"/>
            <a:ext cx="10390716" cy="1462087"/>
          </a:xfrm>
        </p:spPr>
        <p:txBody>
          <a:bodyPr>
            <a:normAutofit/>
          </a:bodyPr>
          <a:lstStyle/>
          <a:p>
            <a:r>
              <a:rPr lang="en-US" sz="4000" dirty="0">
                <a:latin typeface="Garamond" charset="0"/>
              </a:rPr>
              <a:t>Balance Sheets: Assets</a:t>
            </a:r>
          </a:p>
        </p:txBody>
      </p:sp>
      <p:graphicFrame>
        <p:nvGraphicFramePr>
          <p:cNvPr id="139427" name="Group 163"/>
          <p:cNvGraphicFramePr>
            <a:graphicFrameLocks noGrp="1"/>
          </p:cNvGraphicFramePr>
          <p:nvPr>
            <p:ph type="tbl" idx="1"/>
            <p:extLst>
              <p:ext uri="{D42A27DB-BD31-4B8C-83A1-F6EECF244321}">
                <p14:modId xmlns:p14="http://schemas.microsoft.com/office/powerpoint/2010/main" val="1614151762"/>
              </p:ext>
            </p:extLst>
          </p:nvPr>
        </p:nvGraphicFramePr>
        <p:xfrm>
          <a:off x="2706688" y="2017714"/>
          <a:ext cx="7772400" cy="414528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7,282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14,000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71,632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632,160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878,000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Inventories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1,287,360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1,716,480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1,946,802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2,680,112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939,790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836,840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assets</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$2,886,592</a:t>
                      </a:r>
                      <a:r>
                        <a:rPr kumimoji="0" lang="en-US" sz="28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73453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84C63382-2959-463C-BF8C-F05913CCE7CE}" type="slidenum">
              <a:rPr lang="en-US"/>
              <a:pPr/>
              <a:t>29</a:t>
            </a:fld>
            <a:endParaRPr lang="en-US"/>
          </a:p>
        </p:txBody>
      </p:sp>
      <p:sp>
        <p:nvSpPr>
          <p:cNvPr id="144569" name="Rectangle 185"/>
          <p:cNvSpPr>
            <a:spLocks noGrp="1" noChangeArrowheads="1"/>
          </p:cNvSpPr>
          <p:nvPr>
            <p:ph type="title"/>
          </p:nvPr>
        </p:nvSpPr>
        <p:spPr>
          <a:xfrm>
            <a:off x="1832226" y="214314"/>
            <a:ext cx="8635750" cy="1462087"/>
          </a:xfrm>
        </p:spPr>
        <p:txBody>
          <a:bodyPr>
            <a:normAutofit/>
          </a:bodyPr>
          <a:lstStyle/>
          <a:p>
            <a:r>
              <a:rPr lang="en-US" sz="4000" dirty="0">
                <a:latin typeface="Garamond" charset="0"/>
              </a:rPr>
              <a:t>Balance Sheets: Liabilities &amp; Equity</a:t>
            </a:r>
          </a:p>
        </p:txBody>
      </p:sp>
      <p:graphicFrame>
        <p:nvGraphicFramePr>
          <p:cNvPr id="144572" name="Group 188"/>
          <p:cNvGraphicFramePr>
            <a:graphicFrameLocks noGrp="1"/>
          </p:cNvGraphicFramePr>
          <p:nvPr>
            <p:ph type="tbl" idx="1"/>
            <p:extLst>
              <p:ext uri="{D42A27DB-BD31-4B8C-83A1-F6EECF244321}">
                <p14:modId xmlns:p14="http://schemas.microsoft.com/office/powerpoint/2010/main" val="1508956147"/>
              </p:ext>
            </p:extLst>
          </p:nvPr>
        </p:nvGraphicFramePr>
        <p:xfrm>
          <a:off x="2706688" y="1828800"/>
          <a:ext cx="7772400" cy="4572000"/>
        </p:xfrm>
        <a:graphic>
          <a:graphicData uri="http://schemas.openxmlformats.org/drawingml/2006/table">
            <a:tbl>
              <a:tblPr/>
              <a:tblGrid>
                <a:gridCol w="2617787">
                  <a:extLst>
                    <a:ext uri="{9D8B030D-6E8A-4147-A177-3AD203B41FA5}">
                      <a16:colId xmlns:a16="http://schemas.microsoft.com/office/drawing/2014/main" val="20000"/>
                    </a:ext>
                  </a:extLst>
                </a:gridCol>
                <a:gridCol w="2524125">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4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2024E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Accts.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324,000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359,800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Notes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300,000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284,960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380,000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1,328,960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1,039,800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Long-term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1,000,000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500,000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Common stock</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460,000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1,680,936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Ret. earnings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97,632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296,216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equity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557,632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1,977,152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$2,886,592</a:t>
                      </a:r>
                      <a:r>
                        <a:rPr kumimoji="0" lang="en-US" sz="24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2832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BEE683EC-A854-44C8-A3E1-EE52ED5A7ED9}" type="slidenum">
              <a:rPr lang="en-US"/>
              <a:pPr/>
              <a:t>30</a:t>
            </a:fld>
            <a:endParaRPr lang="en-US"/>
          </a:p>
        </p:txBody>
      </p:sp>
      <p:sp>
        <p:nvSpPr>
          <p:cNvPr id="146601" name="Rectangle 169"/>
          <p:cNvSpPr>
            <a:spLocks noGrp="1" noChangeArrowheads="1"/>
          </p:cNvSpPr>
          <p:nvPr>
            <p:ph type="title"/>
          </p:nvPr>
        </p:nvSpPr>
        <p:spPr/>
        <p:txBody>
          <a:bodyPr>
            <a:normAutofit/>
          </a:bodyPr>
          <a:lstStyle/>
          <a:p>
            <a:r>
              <a:rPr lang="en-US" sz="4000" dirty="0">
                <a:latin typeface="Garamond" charset="0"/>
              </a:rPr>
              <a:t>Other Data</a:t>
            </a:r>
          </a:p>
        </p:txBody>
      </p:sp>
      <p:graphicFrame>
        <p:nvGraphicFramePr>
          <p:cNvPr id="146605" name="Group 173"/>
          <p:cNvGraphicFramePr>
            <a:graphicFrameLocks noGrp="1"/>
          </p:cNvGraphicFramePr>
          <p:nvPr>
            <p:ph type="tbl" idx="1"/>
            <p:extLst>
              <p:ext uri="{D42A27DB-BD31-4B8C-83A1-F6EECF244321}">
                <p14:modId xmlns:p14="http://schemas.microsoft.com/office/powerpoint/2010/main" val="229768915"/>
              </p:ext>
            </p:extLst>
          </p:nvPr>
        </p:nvGraphicFramePr>
        <p:xfrm>
          <a:off x="2706688" y="2017714"/>
          <a:ext cx="7772400" cy="4145280"/>
        </p:xfrm>
        <a:graphic>
          <a:graphicData uri="http://schemas.openxmlformats.org/drawingml/2006/table">
            <a:tbl>
              <a:tblPr/>
              <a:tblGrid>
                <a:gridCol w="3109912">
                  <a:extLst>
                    <a:ext uri="{9D8B030D-6E8A-4147-A177-3AD203B41FA5}">
                      <a16:colId xmlns:a16="http://schemas.microsoft.com/office/drawing/2014/main" val="20000"/>
                    </a:ext>
                  </a:extLst>
                </a:gridCol>
                <a:gridCol w="2397125">
                  <a:extLst>
                    <a:ext uri="{9D8B030D-6E8A-4147-A177-3AD203B41FA5}">
                      <a16:colId xmlns:a16="http://schemas.microsoft.com/office/drawing/2014/main" val="20001"/>
                    </a:ext>
                  </a:extLst>
                </a:gridCol>
                <a:gridCol w="2265363">
                  <a:extLst>
                    <a:ext uri="{9D8B030D-6E8A-4147-A177-3AD203B41FA5}">
                      <a16:colId xmlns:a16="http://schemas.microsoft.com/office/drawing/2014/main" val="20002"/>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2023</a:t>
                      </a:r>
                    </a:p>
                  </a:txBody>
                  <a:tcPr anchor="b"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2024E</a:t>
                      </a:r>
                    </a:p>
                  </a:txBody>
                  <a:tcPr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Stock price</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$12.17</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of shares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100,000 </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EPS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-$0.95</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DPS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$0.11</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$0.22</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Book val. per sh.</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$5.58</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$7.91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92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Lease payments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476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Tax rate</a:t>
                      </a:r>
                    </a:p>
                  </a:txBody>
                  <a:tcPr anchor="b"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0.4</a:t>
                      </a:r>
                    </a:p>
                  </a:txBody>
                  <a:tcPr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92995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88C148F-6162-4012-9432-16A1B9CA1A15}" type="slidenum">
              <a:rPr lang="en-US"/>
              <a:pPr/>
              <a:t>31</a:t>
            </a:fld>
            <a:endParaRPr lang="en-US"/>
          </a:p>
        </p:txBody>
      </p:sp>
      <p:sp>
        <p:nvSpPr>
          <p:cNvPr id="16392" name="Rectangle 8"/>
          <p:cNvSpPr>
            <a:spLocks noGrp="1" noChangeArrowheads="1"/>
          </p:cNvSpPr>
          <p:nvPr>
            <p:ph type="title"/>
          </p:nvPr>
        </p:nvSpPr>
        <p:spPr/>
        <p:txBody>
          <a:bodyPr/>
          <a:lstStyle/>
          <a:p>
            <a:r>
              <a:rPr lang="en-US" dirty="0">
                <a:solidFill>
                  <a:srgbClr val="0000FF"/>
                </a:solidFill>
              </a:rPr>
              <a:t>Liquidity Ratios</a:t>
            </a:r>
          </a:p>
        </p:txBody>
      </p:sp>
      <p:sp>
        <p:nvSpPr>
          <p:cNvPr id="16393" name="Rectangle 9"/>
          <p:cNvSpPr>
            <a:spLocks noGrp="1" noChangeArrowheads="1"/>
          </p:cNvSpPr>
          <p:nvPr>
            <p:ph type="body" idx="1"/>
          </p:nvPr>
        </p:nvSpPr>
        <p:spPr/>
        <p:txBody>
          <a:bodyPr>
            <a:normAutofit/>
          </a:bodyPr>
          <a:lstStyle/>
          <a:p>
            <a:r>
              <a:rPr lang="en-US" sz="3200" dirty="0"/>
              <a:t>Can the company meet its short-term obligations using the resources it currently has on hand?</a:t>
            </a:r>
          </a:p>
        </p:txBody>
      </p:sp>
    </p:spTree>
    <p:extLst>
      <p:ext uri="{BB962C8B-B14F-4D97-AF65-F5344CB8AC3E}">
        <p14:creationId xmlns:p14="http://schemas.microsoft.com/office/powerpoint/2010/main" val="209607733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2A3FFC2B-AB0E-4748-A19B-76C1B72A63EC}" type="slidenum">
              <a:rPr lang="en-US"/>
              <a:pPr/>
              <a:t>32</a:t>
            </a:fld>
            <a:endParaRPr lang="en-US"/>
          </a:p>
        </p:txBody>
      </p:sp>
      <p:sp>
        <p:nvSpPr>
          <p:cNvPr id="20496" name="Rectangle 16"/>
          <p:cNvSpPr>
            <a:spLocks noGrp="1" noChangeArrowheads="1"/>
          </p:cNvSpPr>
          <p:nvPr>
            <p:ph type="title"/>
          </p:nvPr>
        </p:nvSpPr>
        <p:spPr/>
        <p:txBody>
          <a:bodyPr>
            <a:normAutofit/>
          </a:bodyPr>
          <a:lstStyle/>
          <a:p>
            <a:r>
              <a:rPr lang="en-US" sz="4000" dirty="0">
                <a:latin typeface="Garamond" charset="0"/>
              </a:rPr>
              <a:t>Forecasted Current and Quick Ratios for 2014.</a:t>
            </a:r>
          </a:p>
        </p:txBody>
      </p:sp>
      <p:grpSp>
        <p:nvGrpSpPr>
          <p:cNvPr id="20497" name="Group 17"/>
          <p:cNvGrpSpPr>
            <a:grpSpLocks/>
          </p:cNvGrpSpPr>
          <p:nvPr/>
        </p:nvGrpSpPr>
        <p:grpSpPr bwMode="auto">
          <a:xfrm>
            <a:off x="2359025" y="2552701"/>
            <a:ext cx="6550026" cy="3592513"/>
            <a:chOff x="526" y="1608"/>
            <a:chExt cx="4126" cy="2263"/>
          </a:xfrm>
        </p:grpSpPr>
        <p:sp>
          <p:nvSpPr>
            <p:cNvPr id="20488" name="Rectangle 8"/>
            <p:cNvSpPr>
              <a:spLocks noChangeArrowheads="1"/>
            </p:cNvSpPr>
            <p:nvPr/>
          </p:nvSpPr>
          <p:spPr bwMode="auto">
            <a:xfrm>
              <a:off x="527" y="1713"/>
              <a:ext cx="4120"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CR</a:t>
              </a:r>
              <a:r>
                <a:rPr lang="en-US" sz="3200" baseline="-25000" dirty="0">
                  <a:latin typeface="Tahoma" pitchFamily="34" charset="0"/>
                </a:rPr>
                <a:t>24</a:t>
              </a:r>
              <a:r>
                <a:rPr lang="en-US" sz="3200" dirty="0">
                  <a:latin typeface="Tahoma" pitchFamily="34" charset="0"/>
                </a:rPr>
                <a:t> =           =               = 2.58.</a:t>
              </a:r>
            </a:p>
          </p:txBody>
        </p:sp>
        <p:sp>
          <p:nvSpPr>
            <p:cNvPr id="20489" name="Rectangle 9"/>
            <p:cNvSpPr>
              <a:spLocks noChangeArrowheads="1"/>
            </p:cNvSpPr>
            <p:nvPr/>
          </p:nvSpPr>
          <p:spPr bwMode="auto">
            <a:xfrm>
              <a:off x="526" y="2699"/>
              <a:ext cx="2847"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QR</a:t>
              </a:r>
              <a:r>
                <a:rPr lang="en-US" sz="3200" baseline="-25000" dirty="0">
                  <a:latin typeface="Tahoma" pitchFamily="34" charset="0"/>
                </a:rPr>
                <a:t>24 </a:t>
              </a:r>
              <a:r>
                <a:rPr lang="en-US" sz="3200" dirty="0">
                  <a:latin typeface="Tahoma" pitchFamily="34" charset="0"/>
                </a:rPr>
                <a:t> (Acid Test Ratio)=</a:t>
              </a:r>
            </a:p>
          </p:txBody>
        </p:sp>
        <p:sp>
          <p:nvSpPr>
            <p:cNvPr id="20490" name="Rectangle 10"/>
            <p:cNvSpPr>
              <a:spLocks noChangeArrowheads="1"/>
            </p:cNvSpPr>
            <p:nvPr/>
          </p:nvSpPr>
          <p:spPr bwMode="auto">
            <a:xfrm>
              <a:off x="1156" y="3391"/>
              <a:ext cx="34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 0.93.</a:t>
              </a:r>
            </a:p>
          </p:txBody>
        </p:sp>
        <p:sp>
          <p:nvSpPr>
            <p:cNvPr id="20491" name="Rectangle 11"/>
            <p:cNvSpPr>
              <a:spLocks noChangeArrowheads="1"/>
            </p:cNvSpPr>
            <p:nvPr/>
          </p:nvSpPr>
          <p:spPr bwMode="auto">
            <a:xfrm>
              <a:off x="1404" y="1615"/>
              <a:ext cx="42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CA</a:t>
              </a:r>
              <a:endParaRPr lang="en-US" sz="3200">
                <a:latin typeface="Tahoma" pitchFamily="34" charset="0"/>
              </a:endParaRPr>
            </a:p>
            <a:p>
              <a:pPr algn="ctr">
                <a:lnSpc>
                  <a:spcPct val="85000"/>
                </a:lnSpc>
              </a:pPr>
              <a:r>
                <a:rPr lang="en-US" sz="3200">
                  <a:latin typeface="Tahoma" pitchFamily="34" charset="0"/>
                </a:rPr>
                <a:t>CL</a:t>
              </a:r>
            </a:p>
          </p:txBody>
        </p:sp>
        <p:sp>
          <p:nvSpPr>
            <p:cNvPr id="20492" name="Rectangle 12"/>
            <p:cNvSpPr>
              <a:spLocks noChangeArrowheads="1"/>
            </p:cNvSpPr>
            <p:nvPr/>
          </p:nvSpPr>
          <p:spPr bwMode="auto">
            <a:xfrm>
              <a:off x="2363" y="1608"/>
              <a:ext cx="901"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a:t>
              </a:r>
              <a:endParaRPr lang="en-US" sz="3200">
                <a:latin typeface="Tahoma" pitchFamily="34" charset="0"/>
              </a:endParaRPr>
            </a:p>
            <a:p>
              <a:pPr algn="ctr">
                <a:lnSpc>
                  <a:spcPct val="85000"/>
                </a:lnSpc>
              </a:pPr>
              <a:r>
                <a:rPr lang="en-US" sz="3200">
                  <a:latin typeface="Tahoma" pitchFamily="34" charset="0"/>
                </a:rPr>
                <a:t>$1,040</a:t>
              </a:r>
            </a:p>
          </p:txBody>
        </p:sp>
        <p:sp>
          <p:nvSpPr>
            <p:cNvPr id="20493" name="Rectangle 13"/>
            <p:cNvSpPr>
              <a:spLocks noChangeArrowheads="1"/>
            </p:cNvSpPr>
            <p:nvPr/>
          </p:nvSpPr>
          <p:spPr bwMode="auto">
            <a:xfrm>
              <a:off x="1407" y="3287"/>
              <a:ext cx="19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$2,680 - $1,716</a:t>
              </a:r>
              <a:endParaRPr lang="en-US" sz="3200">
                <a:latin typeface="Tahoma" pitchFamily="34" charset="0"/>
              </a:endParaRPr>
            </a:p>
            <a:p>
              <a:pPr algn="ctr">
                <a:lnSpc>
                  <a:spcPct val="85000"/>
                </a:lnSpc>
              </a:pPr>
              <a:r>
                <a:rPr lang="en-US" sz="3200">
                  <a:latin typeface="Tahoma" pitchFamily="34" charset="0"/>
                </a:rPr>
                <a:t>$1,040</a:t>
              </a:r>
            </a:p>
          </p:txBody>
        </p:sp>
        <p:sp>
          <p:nvSpPr>
            <p:cNvPr id="20494" name="Rectangle 14"/>
            <p:cNvSpPr>
              <a:spLocks noChangeArrowheads="1"/>
            </p:cNvSpPr>
            <p:nvPr/>
          </p:nvSpPr>
          <p:spPr bwMode="auto">
            <a:xfrm>
              <a:off x="3346" y="2610"/>
              <a:ext cx="110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CA - Inv.</a:t>
              </a:r>
              <a:endParaRPr lang="en-US" sz="3200" dirty="0">
                <a:latin typeface="Tahoma" pitchFamily="34" charset="0"/>
              </a:endParaRPr>
            </a:p>
            <a:p>
              <a:pPr algn="ctr">
                <a:lnSpc>
                  <a:spcPct val="85000"/>
                </a:lnSpc>
              </a:pPr>
              <a:r>
                <a:rPr lang="en-US" sz="3200" dirty="0">
                  <a:latin typeface="Tahoma" pitchFamily="34" charset="0"/>
                </a:rPr>
                <a:t>CL</a:t>
              </a:r>
            </a:p>
          </p:txBody>
        </p:sp>
      </p:grpSp>
    </p:spTree>
    <p:extLst>
      <p:ext uri="{BB962C8B-B14F-4D97-AF65-F5344CB8AC3E}">
        <p14:creationId xmlns:p14="http://schemas.microsoft.com/office/powerpoint/2010/main" val="172820226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49A57FB3-32EF-47B3-B05E-8E9B905C6CC6}" type="slidenum">
              <a:rPr lang="en-US"/>
              <a:pPr/>
              <a:t>33</a:t>
            </a:fld>
            <a:endParaRPr lang="en-US"/>
          </a:p>
        </p:txBody>
      </p:sp>
      <p:sp>
        <p:nvSpPr>
          <p:cNvPr id="183338" name="Rectangle 42"/>
          <p:cNvSpPr>
            <a:spLocks noGrp="1" noChangeArrowheads="1"/>
          </p:cNvSpPr>
          <p:nvPr>
            <p:ph type="title"/>
          </p:nvPr>
        </p:nvSpPr>
        <p:spPr/>
        <p:txBody>
          <a:bodyPr>
            <a:normAutofit/>
          </a:bodyPr>
          <a:lstStyle/>
          <a:p>
            <a:r>
              <a:rPr lang="en-US" sz="4000" dirty="0">
                <a:latin typeface="Garamond" charset="0"/>
              </a:rPr>
              <a:t>Comments on CR and QR</a:t>
            </a:r>
          </a:p>
        </p:txBody>
      </p:sp>
      <p:graphicFrame>
        <p:nvGraphicFramePr>
          <p:cNvPr id="183340" name="Group 44"/>
          <p:cNvGraphicFramePr>
            <a:graphicFrameLocks noGrp="1"/>
          </p:cNvGraphicFramePr>
          <p:nvPr>
            <p:ph sz="half" idx="1"/>
            <p:extLst>
              <p:ext uri="{D42A27DB-BD31-4B8C-83A1-F6EECF244321}">
                <p14:modId xmlns:p14="http://schemas.microsoft.com/office/powerpoint/2010/main" val="2880894241"/>
              </p:ext>
            </p:extLst>
          </p:nvPr>
        </p:nvGraphicFramePr>
        <p:xfrm>
          <a:off x="2706688" y="2017713"/>
          <a:ext cx="6665912" cy="1981200"/>
        </p:xfrm>
        <a:graphic>
          <a:graphicData uri="http://schemas.openxmlformats.org/drawingml/2006/table">
            <a:tbl>
              <a:tblPr/>
              <a:tblGrid>
                <a:gridCol w="1333500">
                  <a:extLst>
                    <a:ext uri="{9D8B030D-6E8A-4147-A177-3AD203B41FA5}">
                      <a16:colId xmlns:a16="http://schemas.microsoft.com/office/drawing/2014/main" val="20000"/>
                    </a:ext>
                  </a:extLst>
                </a:gridCol>
                <a:gridCol w="1331912">
                  <a:extLst>
                    <a:ext uri="{9D8B030D-6E8A-4147-A177-3AD203B41FA5}">
                      <a16:colId xmlns:a16="http://schemas.microsoft.com/office/drawing/2014/main" val="20001"/>
                    </a:ext>
                  </a:extLst>
                </a:gridCol>
                <a:gridCol w="1335088">
                  <a:extLst>
                    <a:ext uri="{9D8B030D-6E8A-4147-A177-3AD203B41FA5}">
                      <a16:colId xmlns:a16="http://schemas.microsoft.com/office/drawing/2014/main" val="20002"/>
                    </a:ext>
                  </a:extLst>
                </a:gridCol>
                <a:gridCol w="1331912">
                  <a:extLst>
                    <a:ext uri="{9D8B030D-6E8A-4147-A177-3AD203B41FA5}">
                      <a16:colId xmlns:a16="http://schemas.microsoft.com/office/drawing/2014/main" val="20003"/>
                    </a:ext>
                  </a:extLst>
                </a:gridCol>
                <a:gridCol w="1333500">
                  <a:extLst>
                    <a:ext uri="{9D8B030D-6E8A-4147-A177-3AD203B41FA5}">
                      <a16:colId xmlns:a16="http://schemas.microsoft.com/office/drawing/2014/main" val="20004"/>
                    </a:ext>
                  </a:extLst>
                </a:gridCol>
              </a:tblGrid>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2024E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2023</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2022</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CR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2.58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1.46</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2.7</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QR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0.93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0.5</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1.0</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83341" name="Rectangle 45"/>
          <p:cNvSpPr>
            <a:spLocks noGrp="1" noChangeArrowheads="1"/>
          </p:cNvSpPr>
          <p:nvPr>
            <p:ph type="body" sz="half" idx="2"/>
          </p:nvPr>
        </p:nvSpPr>
        <p:spPr/>
        <p:txBody>
          <a:bodyPr/>
          <a:lstStyle/>
          <a:p>
            <a:r>
              <a:rPr lang="en-US" sz="2800"/>
              <a:t>Expected to improve but still below the industry average.</a:t>
            </a:r>
          </a:p>
          <a:p>
            <a:r>
              <a:rPr lang="en-US" sz="2800"/>
              <a:t>Liquidity position is weak.</a:t>
            </a:r>
          </a:p>
        </p:txBody>
      </p:sp>
    </p:spTree>
    <p:extLst>
      <p:ext uri="{BB962C8B-B14F-4D97-AF65-F5344CB8AC3E}">
        <p14:creationId xmlns:p14="http://schemas.microsoft.com/office/powerpoint/2010/main" val="3627168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9898" name="Rectangle 549897">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549900" name="Rectangle 549899">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890" name="Rectangle 2"/>
          <p:cNvSpPr>
            <a:spLocks noGrp="1" noChangeArrowheads="1"/>
          </p:cNvSpPr>
          <p:nvPr>
            <p:ph type="title"/>
          </p:nvPr>
        </p:nvSpPr>
        <p:spPr>
          <a:xfrm>
            <a:off x="492370" y="516835"/>
            <a:ext cx="3084844" cy="5772840"/>
          </a:xfrm>
        </p:spPr>
        <p:txBody>
          <a:bodyPr anchor="ctr">
            <a:normAutofit/>
          </a:bodyPr>
          <a:lstStyle/>
          <a:p>
            <a:r>
              <a:rPr lang="en-US" sz="3600">
                <a:solidFill>
                  <a:srgbClr val="FFFFFF"/>
                </a:solidFill>
              </a:rPr>
              <a:t>Asset Management / Efficiency Ratios</a:t>
            </a:r>
          </a:p>
        </p:txBody>
      </p:sp>
      <p:sp>
        <p:nvSpPr>
          <p:cNvPr id="549902" name="Rectangle 549901">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5"/>
          <p:cNvSpPr>
            <a:spLocks noGrp="1"/>
          </p:cNvSpPr>
          <p:nvPr>
            <p:ph type="sldNum" sz="quarter" idx="12"/>
          </p:nvPr>
        </p:nvSpPr>
        <p:spPr>
          <a:xfrm>
            <a:off x="10123055" y="6459785"/>
            <a:ext cx="1089428" cy="365125"/>
          </a:xfrm>
        </p:spPr>
        <p:txBody>
          <a:bodyPr>
            <a:normAutofit/>
          </a:bodyPr>
          <a:lstStyle/>
          <a:p>
            <a:pPr>
              <a:spcAft>
                <a:spcPts val="600"/>
              </a:spcAft>
            </a:pPr>
            <a:fld id="{5652A4E2-2559-4F0B-9DC2-B5D6EEA8D3A2}" type="slidenum">
              <a:rPr lang="en-US">
                <a:solidFill>
                  <a:schemeClr val="tx2"/>
                </a:solidFill>
              </a:rPr>
              <a:pPr>
                <a:spcAft>
                  <a:spcPts val="600"/>
                </a:spcAft>
              </a:pPr>
              <a:t>34</a:t>
            </a:fld>
            <a:endParaRPr lang="en-US">
              <a:solidFill>
                <a:schemeClr val="tx2"/>
              </a:solidFill>
            </a:endParaRPr>
          </a:p>
        </p:txBody>
      </p:sp>
      <p:graphicFrame>
        <p:nvGraphicFramePr>
          <p:cNvPr id="549893" name="Rectangle 3">
            <a:extLst>
              <a:ext uri="{FF2B5EF4-FFF2-40B4-BE49-F238E27FC236}">
                <a16:creationId xmlns:a16="http://schemas.microsoft.com/office/drawing/2014/main" id="{04B1FA52-C70D-5880-7E34-6098065A9135}"/>
              </a:ext>
            </a:extLst>
          </p:cNvPr>
          <p:cNvGraphicFramePr/>
          <p:nvPr>
            <p:extLst>
              <p:ext uri="{D42A27DB-BD31-4B8C-83A1-F6EECF244321}">
                <p14:modId xmlns:p14="http://schemas.microsoft.com/office/powerpoint/2010/main" val="27720173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146587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A25F18B-C158-4ACF-A341-75EEE1A04772}" type="slidenum">
              <a:rPr lang="en-US"/>
              <a:pPr/>
              <a:t>35</a:t>
            </a:fld>
            <a:endParaRPr lang="en-US"/>
          </a:p>
        </p:txBody>
      </p:sp>
      <p:sp>
        <p:nvSpPr>
          <p:cNvPr id="24592" name="Rectangle 16"/>
          <p:cNvSpPr>
            <a:spLocks noGrp="1" noChangeArrowheads="1"/>
          </p:cNvSpPr>
          <p:nvPr>
            <p:ph type="title"/>
          </p:nvPr>
        </p:nvSpPr>
        <p:spPr/>
        <p:txBody>
          <a:bodyPr>
            <a:normAutofit/>
          </a:bodyPr>
          <a:lstStyle/>
          <a:p>
            <a:r>
              <a:rPr lang="en-US" sz="4000" dirty="0">
                <a:latin typeface="Garamond" charset="0"/>
              </a:rPr>
              <a:t>Inventory Turnover Ratio</a:t>
            </a:r>
          </a:p>
        </p:txBody>
      </p:sp>
      <p:grpSp>
        <p:nvGrpSpPr>
          <p:cNvPr id="24587" name="Group 11"/>
          <p:cNvGrpSpPr>
            <a:grpSpLocks/>
          </p:cNvGrpSpPr>
          <p:nvPr/>
        </p:nvGrpSpPr>
        <p:grpSpPr bwMode="auto">
          <a:xfrm>
            <a:off x="2403476" y="2286002"/>
            <a:ext cx="6472241" cy="1909763"/>
            <a:chOff x="554" y="1440"/>
            <a:chExt cx="4077" cy="1203"/>
          </a:xfrm>
        </p:grpSpPr>
        <p:sp>
          <p:nvSpPr>
            <p:cNvPr id="24582" name="Rectangle 6"/>
            <p:cNvSpPr>
              <a:spLocks noChangeArrowheads="1"/>
            </p:cNvSpPr>
            <p:nvPr/>
          </p:nvSpPr>
          <p:spPr bwMode="auto">
            <a:xfrm>
              <a:off x="554" y="1530"/>
              <a:ext cx="4077"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Inv. Turnover =</a:t>
              </a:r>
            </a:p>
            <a:p>
              <a:endParaRPr lang="en-US" sz="3200" dirty="0">
                <a:latin typeface="Tahoma" pitchFamily="34" charset="0"/>
              </a:endParaRPr>
            </a:p>
            <a:p>
              <a:r>
                <a:rPr lang="en-US" sz="3200" dirty="0">
                  <a:latin typeface="Tahoma" pitchFamily="34" charset="0"/>
                </a:rPr>
                <a:t>		     =                       =  3.45.</a:t>
              </a:r>
            </a:p>
          </p:txBody>
        </p:sp>
        <p:grpSp>
          <p:nvGrpSpPr>
            <p:cNvPr id="24585" name="Group 9"/>
            <p:cNvGrpSpPr>
              <a:grpSpLocks/>
            </p:cNvGrpSpPr>
            <p:nvPr/>
          </p:nvGrpSpPr>
          <p:grpSpPr bwMode="auto">
            <a:xfrm>
              <a:off x="2438" y="1440"/>
              <a:ext cx="1402" cy="584"/>
              <a:chOff x="2438" y="1440"/>
              <a:chExt cx="1402" cy="584"/>
            </a:xfrm>
          </p:grpSpPr>
          <p:sp>
            <p:nvSpPr>
              <p:cNvPr id="24583" name="Rectangle 7"/>
              <p:cNvSpPr>
                <a:spLocks noChangeArrowheads="1"/>
              </p:cNvSpPr>
              <p:nvPr/>
            </p:nvSpPr>
            <p:spPr bwMode="auto">
              <a:xfrm>
                <a:off x="2448" y="1440"/>
                <a:ext cx="1392"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COGS</a:t>
                </a:r>
              </a:p>
              <a:p>
                <a:pPr algn="ctr">
                  <a:lnSpc>
                    <a:spcPct val="85000"/>
                  </a:lnSpc>
                </a:pPr>
                <a:r>
                  <a:rPr lang="en-US" sz="3200" dirty="0">
                    <a:latin typeface="Tahoma" pitchFamily="34" charset="0"/>
                  </a:rPr>
                  <a:t>Inventories</a:t>
                </a:r>
              </a:p>
            </p:txBody>
          </p:sp>
          <p:sp>
            <p:nvSpPr>
              <p:cNvPr id="24584" name="Line 8"/>
              <p:cNvSpPr>
                <a:spLocks noChangeShapeType="1"/>
              </p:cNvSpPr>
              <p:nvPr/>
            </p:nvSpPr>
            <p:spPr bwMode="auto">
              <a:xfrm>
                <a:off x="2438" y="1732"/>
                <a:ext cx="1402" cy="0"/>
              </a:xfrm>
              <a:prstGeom prst="line">
                <a:avLst/>
              </a:prstGeom>
              <a:noFill/>
              <a:ln w="25400">
                <a:solidFill>
                  <a:schemeClr val="tx1"/>
                </a:solidFill>
                <a:round/>
                <a:headEnd/>
                <a:tailEnd/>
              </a:ln>
              <a:effectLst/>
            </p:spPr>
            <p:txBody>
              <a:bodyPr wrap="none" anchor="ctr"/>
              <a:lstStyle/>
              <a:p>
                <a:endParaRPr lang="en-US"/>
              </a:p>
            </p:txBody>
          </p:sp>
        </p:grpSp>
        <p:sp>
          <p:nvSpPr>
            <p:cNvPr id="24586" name="Rectangle 10"/>
            <p:cNvSpPr>
              <a:spLocks noChangeArrowheads="1"/>
            </p:cNvSpPr>
            <p:nvPr/>
          </p:nvSpPr>
          <p:spPr bwMode="auto">
            <a:xfrm>
              <a:off x="2352" y="2059"/>
              <a:ext cx="181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$5,800 + $120</a:t>
              </a:r>
              <a:endParaRPr lang="en-US" sz="3200" dirty="0">
                <a:latin typeface="Tahoma" pitchFamily="34" charset="0"/>
              </a:endParaRPr>
            </a:p>
            <a:p>
              <a:pPr algn="ctr">
                <a:lnSpc>
                  <a:spcPct val="85000"/>
                </a:lnSpc>
              </a:pPr>
              <a:r>
                <a:rPr lang="en-US" sz="3200" dirty="0">
                  <a:latin typeface="Tahoma" pitchFamily="34" charset="0"/>
                </a:rPr>
                <a:t>$1,716</a:t>
              </a:r>
            </a:p>
          </p:txBody>
        </p:sp>
      </p:grpSp>
      <p:grpSp>
        <p:nvGrpSpPr>
          <p:cNvPr id="24591" name="Group 15"/>
          <p:cNvGrpSpPr>
            <a:grpSpLocks/>
          </p:cNvGrpSpPr>
          <p:nvPr/>
        </p:nvGrpSpPr>
        <p:grpSpPr bwMode="auto">
          <a:xfrm>
            <a:off x="2403476" y="4824413"/>
            <a:ext cx="7751763" cy="1319212"/>
            <a:chOff x="554" y="3039"/>
            <a:chExt cx="4883" cy="831"/>
          </a:xfrm>
        </p:grpSpPr>
        <p:sp>
          <p:nvSpPr>
            <p:cNvPr id="24588" name="Rectangle 12"/>
            <p:cNvSpPr>
              <a:spLocks noChangeArrowheads="1"/>
            </p:cNvSpPr>
            <p:nvPr/>
          </p:nvSpPr>
          <p:spPr bwMode="auto">
            <a:xfrm>
              <a:off x="554" y="3039"/>
              <a:ext cx="4883" cy="824"/>
            </a:xfrm>
            <a:prstGeom prst="rect">
              <a:avLst/>
            </a:prstGeom>
            <a:noFill/>
            <a:ln w="12700">
              <a:noFill/>
              <a:miter lim="800000"/>
              <a:headEnd/>
              <a:tailEnd/>
            </a:ln>
            <a:effectLst/>
          </p:spPr>
          <p:txBody>
            <a:bodyPr lIns="90488" tIns="44450" rIns="90488" bIns="44450">
              <a:spAutoFit/>
            </a:bodyPr>
            <a:lstStyle/>
            <a:p>
              <a:pPr>
                <a:spcBef>
                  <a:spcPct val="50000"/>
                </a:spcBef>
                <a:tabLst>
                  <a:tab pos="1370013" algn="l"/>
                  <a:tab pos="2973388" algn="l"/>
                  <a:tab pos="4576763" algn="l"/>
                  <a:tab pos="6110288" algn="l"/>
                </a:tabLst>
              </a:pPr>
              <a:r>
                <a:rPr lang="en-US" sz="3200" dirty="0">
                  <a:latin typeface="Tahoma" pitchFamily="34" charset="0"/>
                </a:rPr>
                <a:t>	2024E	2023	2022	Ind.</a:t>
              </a:r>
            </a:p>
            <a:p>
              <a:pPr>
                <a:spcBef>
                  <a:spcPct val="50000"/>
                </a:spcBef>
                <a:tabLst>
                  <a:tab pos="1370013" algn="l"/>
                  <a:tab pos="2973388" algn="l"/>
                  <a:tab pos="4576763" algn="l"/>
                  <a:tab pos="6110288" algn="l"/>
                </a:tabLst>
              </a:pPr>
              <a:r>
                <a:rPr lang="en-US" sz="3200" dirty="0">
                  <a:latin typeface="Tahoma" pitchFamily="34" charset="0"/>
                </a:rPr>
                <a:t>Inv. T.	3.45	4.0	4.0	6.1</a:t>
              </a:r>
            </a:p>
          </p:txBody>
        </p:sp>
        <p:sp>
          <p:nvSpPr>
            <p:cNvPr id="24589" name="Line 13"/>
            <p:cNvSpPr>
              <a:spLocks noChangeShapeType="1"/>
            </p:cNvSpPr>
            <p:nvPr/>
          </p:nvSpPr>
          <p:spPr bwMode="auto">
            <a:xfrm>
              <a:off x="1404" y="3409"/>
              <a:ext cx="3637" cy="0"/>
            </a:xfrm>
            <a:prstGeom prst="line">
              <a:avLst/>
            </a:prstGeom>
            <a:noFill/>
            <a:ln w="25400">
              <a:solidFill>
                <a:schemeClr val="tx1"/>
              </a:solidFill>
              <a:round/>
              <a:headEnd/>
              <a:tailEnd/>
            </a:ln>
            <a:effectLst/>
          </p:spPr>
          <p:txBody>
            <a:bodyPr wrap="none" anchor="ctr"/>
            <a:lstStyle/>
            <a:p>
              <a:endParaRPr lang="en-US"/>
            </a:p>
          </p:txBody>
        </p:sp>
        <p:sp>
          <p:nvSpPr>
            <p:cNvPr id="24590" name="Line 14"/>
            <p:cNvSpPr>
              <a:spLocks noChangeShapeType="1"/>
            </p:cNvSpPr>
            <p:nvPr/>
          </p:nvSpPr>
          <p:spPr bwMode="auto">
            <a:xfrm>
              <a:off x="1403" y="3421"/>
              <a:ext cx="0" cy="449"/>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207743181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36531A5-0BEB-4757-B80F-CF4D941E2482}" type="slidenum">
              <a:rPr lang="en-US"/>
              <a:pPr/>
              <a:t>36</a:t>
            </a:fld>
            <a:endParaRPr lang="en-US"/>
          </a:p>
        </p:txBody>
      </p:sp>
      <p:sp>
        <p:nvSpPr>
          <p:cNvPr id="26631" name="Rectangle 7"/>
          <p:cNvSpPr>
            <a:spLocks noGrp="1" noChangeArrowheads="1"/>
          </p:cNvSpPr>
          <p:nvPr>
            <p:ph type="title"/>
          </p:nvPr>
        </p:nvSpPr>
        <p:spPr/>
        <p:txBody>
          <a:bodyPr>
            <a:normAutofit/>
          </a:bodyPr>
          <a:lstStyle/>
          <a:p>
            <a:r>
              <a:rPr lang="en-US" sz="4000" dirty="0">
                <a:latin typeface="Garamond" charset="0"/>
              </a:rPr>
              <a:t>Comments on Inventory Turnover</a:t>
            </a:r>
          </a:p>
        </p:txBody>
      </p:sp>
      <p:sp>
        <p:nvSpPr>
          <p:cNvPr id="26632" name="Rectangle 8"/>
          <p:cNvSpPr>
            <a:spLocks noGrp="1" noChangeArrowheads="1"/>
          </p:cNvSpPr>
          <p:nvPr>
            <p:ph type="body" idx="1"/>
          </p:nvPr>
        </p:nvSpPr>
        <p:spPr/>
        <p:txBody>
          <a:bodyPr>
            <a:normAutofit/>
          </a:bodyPr>
          <a:lstStyle/>
          <a:p>
            <a:pPr>
              <a:buFont typeface="Courier New" panose="02070309020205020404" pitchFamily="49" charset="0"/>
              <a:buChar char="o"/>
            </a:pPr>
            <a:r>
              <a:rPr lang="en-US" sz="2800" dirty="0"/>
              <a:t>Inventory turnover is below industry average.</a:t>
            </a:r>
          </a:p>
          <a:p>
            <a:pPr>
              <a:buFont typeface="Courier New" panose="02070309020205020404" pitchFamily="49" charset="0"/>
              <a:buChar char="o"/>
            </a:pPr>
            <a:r>
              <a:rPr lang="en-US" sz="2800" dirty="0"/>
              <a:t>Firm might have old inventory, or its control might be poor.</a:t>
            </a:r>
          </a:p>
          <a:p>
            <a:pPr>
              <a:buFont typeface="Courier New" panose="02070309020205020404" pitchFamily="49" charset="0"/>
              <a:buChar char="o"/>
            </a:pPr>
            <a:r>
              <a:rPr lang="en-US" sz="2800" dirty="0"/>
              <a:t>No improvement is currently forecasted.</a:t>
            </a:r>
          </a:p>
        </p:txBody>
      </p:sp>
    </p:spTree>
    <p:extLst>
      <p:ext uri="{BB962C8B-B14F-4D97-AF65-F5344CB8AC3E}">
        <p14:creationId xmlns:p14="http://schemas.microsoft.com/office/powerpoint/2010/main" val="235748487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87D6AFA6-FB8F-4A3E-816F-21FDA0F79C5E}" type="slidenum">
              <a:rPr lang="en-US"/>
              <a:pPr/>
              <a:t>37</a:t>
            </a:fld>
            <a:endParaRPr lang="en-US"/>
          </a:p>
        </p:txBody>
      </p:sp>
      <p:grpSp>
        <p:nvGrpSpPr>
          <p:cNvPr id="28689" name="Group 17"/>
          <p:cNvGrpSpPr>
            <a:grpSpLocks/>
          </p:cNvGrpSpPr>
          <p:nvPr/>
        </p:nvGrpSpPr>
        <p:grpSpPr bwMode="auto">
          <a:xfrm>
            <a:off x="2514600" y="2362201"/>
            <a:ext cx="7010400" cy="3121025"/>
            <a:chOff x="672" y="2160"/>
            <a:chExt cx="4416" cy="1966"/>
          </a:xfrm>
        </p:grpSpPr>
        <p:sp>
          <p:nvSpPr>
            <p:cNvPr id="28681" name="Rectangle 9"/>
            <p:cNvSpPr>
              <a:spLocks noChangeArrowheads="1"/>
            </p:cNvSpPr>
            <p:nvPr/>
          </p:nvSpPr>
          <p:spPr bwMode="auto">
            <a:xfrm>
              <a:off x="672" y="2208"/>
              <a:ext cx="4416" cy="1918"/>
            </a:xfrm>
            <a:prstGeom prst="rect">
              <a:avLst/>
            </a:prstGeom>
            <a:noFill/>
            <a:ln w="12700">
              <a:noFill/>
              <a:miter lim="800000"/>
              <a:headEnd/>
              <a:tailEnd/>
            </a:ln>
            <a:effectLst/>
          </p:spPr>
          <p:txBody>
            <a:bodyPr lIns="90488" tIns="44450" rIns="90488" bIns="44450">
              <a:spAutoFit/>
            </a:bodyPr>
            <a:lstStyle/>
            <a:p>
              <a:pPr>
                <a:tabLst>
                  <a:tab pos="1022350" algn="l"/>
                </a:tabLst>
              </a:pPr>
              <a:r>
                <a:rPr lang="en-US" sz="3200" dirty="0">
                  <a:latin typeface="Tahoma" pitchFamily="34" charset="0"/>
                </a:rPr>
                <a:t>DSO	=</a:t>
              </a:r>
              <a:endParaRPr lang="en-US" sz="3200" u="sng" dirty="0">
                <a:latin typeface="Tahoma" pitchFamily="34" charset="0"/>
              </a:endParaRPr>
            </a:p>
            <a:p>
              <a:pPr>
                <a:tabLst>
                  <a:tab pos="1022350" algn="l"/>
                </a:tabLst>
              </a:pPr>
              <a:endParaRPr lang="en-US" sz="3200" dirty="0">
                <a:latin typeface="Tahoma" pitchFamily="34" charset="0"/>
              </a:endParaRP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                     </a:t>
              </a: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45.5 days. </a:t>
              </a:r>
            </a:p>
          </p:txBody>
        </p:sp>
        <p:sp>
          <p:nvSpPr>
            <p:cNvPr id="28676" name="Rectangle 4"/>
            <p:cNvSpPr>
              <a:spLocks noChangeArrowheads="1"/>
            </p:cNvSpPr>
            <p:nvPr/>
          </p:nvSpPr>
          <p:spPr bwMode="auto">
            <a:xfrm>
              <a:off x="1710" y="2160"/>
              <a:ext cx="2617"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Receivables</a:t>
              </a:r>
            </a:p>
            <a:p>
              <a:pPr algn="ctr">
                <a:lnSpc>
                  <a:spcPct val="85000"/>
                </a:lnSpc>
              </a:pPr>
              <a:r>
                <a:rPr lang="en-US" sz="3200" dirty="0">
                  <a:latin typeface="Tahoma" pitchFamily="34" charset="0"/>
                </a:rPr>
                <a:t>Average sales per day</a:t>
              </a:r>
            </a:p>
          </p:txBody>
        </p:sp>
        <p:sp>
          <p:nvSpPr>
            <p:cNvPr id="28677" name="Line 5"/>
            <p:cNvSpPr>
              <a:spLocks noChangeShapeType="1"/>
            </p:cNvSpPr>
            <p:nvPr/>
          </p:nvSpPr>
          <p:spPr bwMode="auto">
            <a:xfrm>
              <a:off x="3696" y="3360"/>
              <a:ext cx="1249" cy="0"/>
            </a:xfrm>
            <a:prstGeom prst="line">
              <a:avLst/>
            </a:prstGeom>
            <a:noFill/>
            <a:ln w="25400">
              <a:solidFill>
                <a:schemeClr val="tx1"/>
              </a:solidFill>
              <a:round/>
              <a:headEnd/>
              <a:tailEnd/>
            </a:ln>
            <a:effectLst/>
          </p:spPr>
          <p:txBody>
            <a:bodyPr wrap="none" anchor="ctr"/>
            <a:lstStyle/>
            <a:p>
              <a:endParaRPr lang="en-US"/>
            </a:p>
          </p:txBody>
        </p:sp>
        <p:sp>
          <p:nvSpPr>
            <p:cNvPr id="28678" name="Line 6"/>
            <p:cNvSpPr>
              <a:spLocks noChangeShapeType="1"/>
            </p:cNvSpPr>
            <p:nvPr/>
          </p:nvSpPr>
          <p:spPr bwMode="auto">
            <a:xfrm flipV="1">
              <a:off x="1717" y="2448"/>
              <a:ext cx="2516" cy="1"/>
            </a:xfrm>
            <a:prstGeom prst="line">
              <a:avLst/>
            </a:prstGeom>
            <a:noFill/>
            <a:ln w="25400">
              <a:solidFill>
                <a:schemeClr val="tx1"/>
              </a:solidFill>
              <a:round/>
              <a:headEnd/>
              <a:tailEnd/>
            </a:ln>
            <a:effectLst/>
          </p:spPr>
          <p:txBody>
            <a:bodyPr wrap="none" anchor="ctr"/>
            <a:lstStyle/>
            <a:p>
              <a:endParaRPr lang="en-US"/>
            </a:p>
          </p:txBody>
        </p:sp>
        <p:sp>
          <p:nvSpPr>
            <p:cNvPr id="28683" name="Rectangle 11"/>
            <p:cNvSpPr>
              <a:spLocks noChangeArrowheads="1"/>
            </p:cNvSpPr>
            <p:nvPr/>
          </p:nvSpPr>
          <p:spPr bwMode="auto">
            <a:xfrm>
              <a:off x="3594" y="3070"/>
              <a:ext cx="1405"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$878</a:t>
              </a:r>
            </a:p>
            <a:p>
              <a:pPr algn="ctr">
                <a:lnSpc>
                  <a:spcPct val="85000"/>
                </a:lnSpc>
              </a:pPr>
              <a:r>
                <a:rPr lang="en-US" sz="3200" dirty="0">
                  <a:latin typeface="Tahoma" pitchFamily="34" charset="0"/>
                </a:rPr>
                <a:t>$7,036/365</a:t>
              </a:r>
            </a:p>
          </p:txBody>
        </p:sp>
        <p:sp>
          <p:nvSpPr>
            <p:cNvPr id="28682" name="Rectangle 10"/>
            <p:cNvSpPr>
              <a:spLocks noChangeArrowheads="1"/>
            </p:cNvSpPr>
            <p:nvPr/>
          </p:nvSpPr>
          <p:spPr bwMode="auto">
            <a:xfrm>
              <a:off x="1565" y="3120"/>
              <a:ext cx="14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Receivables</a:t>
              </a:r>
              <a:endParaRPr lang="en-US" sz="3200">
                <a:latin typeface="Tahoma" pitchFamily="34" charset="0"/>
              </a:endParaRPr>
            </a:p>
            <a:p>
              <a:pPr algn="ctr">
                <a:lnSpc>
                  <a:spcPct val="85000"/>
                </a:lnSpc>
              </a:pPr>
              <a:r>
                <a:rPr lang="en-US" sz="3200">
                  <a:latin typeface="Tahoma" pitchFamily="34" charset="0"/>
                </a:rPr>
                <a:t>Sales/365</a:t>
              </a:r>
            </a:p>
          </p:txBody>
        </p:sp>
      </p:grpSp>
      <p:sp>
        <p:nvSpPr>
          <p:cNvPr id="28686" name="Rectangle 14"/>
          <p:cNvSpPr>
            <a:spLocks noGrp="1" noChangeArrowheads="1"/>
          </p:cNvSpPr>
          <p:nvPr>
            <p:ph type="title"/>
          </p:nvPr>
        </p:nvSpPr>
        <p:spPr>
          <a:xfrm>
            <a:off x="1097280" y="286603"/>
            <a:ext cx="10852982" cy="1450757"/>
          </a:xfrm>
        </p:spPr>
        <p:txBody>
          <a:bodyPr>
            <a:normAutofit/>
          </a:bodyPr>
          <a:lstStyle/>
          <a:p>
            <a:r>
              <a:rPr lang="en-US" sz="4000" dirty="0">
                <a:latin typeface="Garamond" charset="0"/>
              </a:rPr>
              <a:t>Days Sales Outstanding (or) Receivable Turnover Days</a:t>
            </a:r>
          </a:p>
        </p:txBody>
      </p:sp>
    </p:spTree>
    <p:extLst>
      <p:ext uri="{BB962C8B-B14F-4D97-AF65-F5344CB8AC3E}">
        <p14:creationId xmlns:p14="http://schemas.microsoft.com/office/powerpoint/2010/main" val="205260434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95401D78-04E7-444A-83B8-946A7107A375}" type="slidenum">
              <a:rPr lang="en-US"/>
              <a:pPr/>
              <a:t>38</a:t>
            </a:fld>
            <a:endParaRPr lang="en-US"/>
          </a:p>
        </p:txBody>
      </p:sp>
      <p:sp>
        <p:nvSpPr>
          <p:cNvPr id="30731" name="Rectangle 11"/>
          <p:cNvSpPr>
            <a:spLocks noGrp="1" noChangeArrowheads="1"/>
          </p:cNvSpPr>
          <p:nvPr>
            <p:ph type="title"/>
          </p:nvPr>
        </p:nvSpPr>
        <p:spPr/>
        <p:txBody>
          <a:bodyPr>
            <a:normAutofit/>
          </a:bodyPr>
          <a:lstStyle/>
          <a:p>
            <a:r>
              <a:rPr lang="en-US" sz="4000" dirty="0">
                <a:latin typeface="Garamond" charset="0"/>
              </a:rPr>
              <a:t>Appraisal of DSO</a:t>
            </a:r>
          </a:p>
        </p:txBody>
      </p:sp>
      <p:sp>
        <p:nvSpPr>
          <p:cNvPr id="30732" name="Rectangle 12"/>
          <p:cNvSpPr>
            <a:spLocks noGrp="1" noChangeArrowheads="1"/>
          </p:cNvSpPr>
          <p:nvPr>
            <p:ph type="body" idx="1"/>
          </p:nvPr>
        </p:nvSpPr>
        <p:spPr/>
        <p:txBody>
          <a:bodyPr>
            <a:normAutofit lnSpcReduction="10000"/>
          </a:bodyPr>
          <a:lstStyle/>
          <a:p>
            <a:r>
              <a:rPr lang="en-US" sz="2800" dirty="0"/>
              <a:t>Firm collects too slowly, and situation is getting worse.</a:t>
            </a:r>
          </a:p>
          <a:p>
            <a:r>
              <a:rPr lang="en-US" sz="2800" dirty="0"/>
              <a:t>Poor credit policy.</a:t>
            </a:r>
          </a:p>
          <a:p>
            <a:endParaRPr lang="en-US" dirty="0"/>
          </a:p>
          <a:p>
            <a:endParaRPr lang="en-US" dirty="0"/>
          </a:p>
          <a:p>
            <a:endParaRPr lang="en-US" dirty="0"/>
          </a:p>
          <a:p>
            <a:endParaRPr lang="en-US" dirty="0"/>
          </a:p>
          <a:p>
            <a:endParaRPr lang="en-US" dirty="0"/>
          </a:p>
          <a:p>
            <a:r>
              <a:rPr lang="en-US" sz="2800" dirty="0"/>
              <a:t>Other important one is </a:t>
            </a:r>
          </a:p>
          <a:p>
            <a:pPr marL="457200" lvl="1" indent="0">
              <a:buNone/>
            </a:pPr>
            <a:r>
              <a:rPr lang="en-US" sz="2400" dirty="0"/>
              <a:t>– Days Payable Outstanding (DPO) = Acc. Payable/COGS per day</a:t>
            </a:r>
          </a:p>
          <a:p>
            <a:endParaRPr lang="en-US" dirty="0"/>
          </a:p>
          <a:p>
            <a:endParaRPr lang="en-US" dirty="0"/>
          </a:p>
        </p:txBody>
      </p:sp>
      <p:grpSp>
        <p:nvGrpSpPr>
          <p:cNvPr id="30733" name="Group 13"/>
          <p:cNvGrpSpPr>
            <a:grpSpLocks/>
          </p:cNvGrpSpPr>
          <p:nvPr/>
        </p:nvGrpSpPr>
        <p:grpSpPr bwMode="auto">
          <a:xfrm>
            <a:off x="2829509" y="2758740"/>
            <a:ext cx="6970713" cy="1162050"/>
            <a:chOff x="768" y="2928"/>
            <a:chExt cx="4391" cy="732"/>
          </a:xfrm>
        </p:grpSpPr>
        <p:sp>
          <p:nvSpPr>
            <p:cNvPr id="30727" name="Rectangle 7"/>
            <p:cNvSpPr>
              <a:spLocks noChangeArrowheads="1"/>
            </p:cNvSpPr>
            <p:nvPr/>
          </p:nvSpPr>
          <p:spPr bwMode="auto">
            <a:xfrm>
              <a:off x="768" y="2928"/>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762125" algn="ctr"/>
                  <a:tab pos="3143250" algn="ctr"/>
                  <a:tab pos="4524375" algn="ctr"/>
                  <a:tab pos="5881688" algn="ctr"/>
                </a:tabLst>
              </a:pPr>
              <a:r>
                <a:rPr lang="en-US" sz="3200" dirty="0">
                  <a:latin typeface="Tahoma" pitchFamily="34" charset="0"/>
                </a:rPr>
                <a:t>	2024	2023	2022	Ind.</a:t>
              </a:r>
            </a:p>
            <a:p>
              <a:pPr>
                <a:lnSpc>
                  <a:spcPct val="110000"/>
                </a:lnSpc>
                <a:tabLst>
                  <a:tab pos="1762125" algn="ctr"/>
                  <a:tab pos="3143250" algn="ctr"/>
                  <a:tab pos="4524375" algn="ctr"/>
                  <a:tab pos="5881688" algn="ctr"/>
                </a:tabLst>
              </a:pPr>
              <a:r>
                <a:rPr lang="en-US" sz="3200" dirty="0">
                  <a:latin typeface="Tahoma" pitchFamily="34" charset="0"/>
                </a:rPr>
                <a:t>DSO	45.5	39.5	37.4	32.0</a:t>
              </a:r>
            </a:p>
          </p:txBody>
        </p:sp>
        <p:sp>
          <p:nvSpPr>
            <p:cNvPr id="30728" name="Line 8"/>
            <p:cNvSpPr>
              <a:spLocks noChangeShapeType="1"/>
            </p:cNvSpPr>
            <p:nvPr/>
          </p:nvSpPr>
          <p:spPr bwMode="auto">
            <a:xfrm>
              <a:off x="1441" y="3276"/>
              <a:ext cx="3478" cy="0"/>
            </a:xfrm>
            <a:prstGeom prst="line">
              <a:avLst/>
            </a:prstGeom>
            <a:noFill/>
            <a:ln w="25400">
              <a:solidFill>
                <a:schemeClr val="tx1"/>
              </a:solidFill>
              <a:round/>
              <a:headEnd/>
              <a:tailEnd/>
            </a:ln>
            <a:effectLst/>
          </p:spPr>
          <p:txBody>
            <a:bodyPr wrap="none" anchor="ctr"/>
            <a:lstStyle/>
            <a:p>
              <a:endParaRPr lang="en-US"/>
            </a:p>
          </p:txBody>
        </p:sp>
        <p:sp>
          <p:nvSpPr>
            <p:cNvPr id="30729" name="Line 9"/>
            <p:cNvSpPr>
              <a:spLocks noChangeShapeType="1"/>
            </p:cNvSpPr>
            <p:nvPr/>
          </p:nvSpPr>
          <p:spPr bwMode="auto">
            <a:xfrm>
              <a:off x="1440" y="3277"/>
              <a:ext cx="0" cy="358"/>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191011638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4"/>
          <p:cNvSpPr>
            <a:spLocks noGrp="1"/>
          </p:cNvSpPr>
          <p:nvPr>
            <p:ph type="sldNum" sz="quarter" idx="12"/>
          </p:nvPr>
        </p:nvSpPr>
        <p:spPr/>
        <p:txBody>
          <a:bodyPr/>
          <a:lstStyle/>
          <a:p>
            <a:fld id="{6C5C250F-301C-4B58-B7F0-2DB0901A71D1}" type="slidenum">
              <a:rPr lang="en-US"/>
              <a:pPr/>
              <a:t>39</a:t>
            </a:fld>
            <a:endParaRPr lang="en-US"/>
          </a:p>
        </p:txBody>
      </p:sp>
      <p:sp>
        <p:nvSpPr>
          <p:cNvPr id="32781" name="Rectangle 13"/>
          <p:cNvSpPr>
            <a:spLocks noChangeArrowheads="1"/>
          </p:cNvSpPr>
          <p:nvPr/>
        </p:nvSpPr>
        <p:spPr bwMode="auto">
          <a:xfrm>
            <a:off x="2932213" y="4273551"/>
            <a:ext cx="2296912"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Total assets</a:t>
            </a:r>
          </a:p>
          <a:p>
            <a:pPr algn="ctr">
              <a:lnSpc>
                <a:spcPct val="85000"/>
              </a:lnSpc>
            </a:pPr>
            <a:r>
              <a:rPr lang="en-US" sz="3200">
                <a:latin typeface="Tahoma" pitchFamily="34" charset="0"/>
              </a:rPr>
              <a:t>turnover</a:t>
            </a:r>
          </a:p>
        </p:txBody>
      </p:sp>
      <p:sp>
        <p:nvSpPr>
          <p:cNvPr id="32783" name="Rectangle 15"/>
          <p:cNvSpPr>
            <a:spLocks noChangeArrowheads="1"/>
          </p:cNvSpPr>
          <p:nvPr/>
        </p:nvSpPr>
        <p:spPr bwMode="auto">
          <a:xfrm>
            <a:off x="5483225" y="4481513"/>
            <a:ext cx="3882474" cy="1567096"/>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a:t>
            </a:r>
          </a:p>
          <a:p>
            <a:endParaRPr lang="en-US" sz="3200">
              <a:latin typeface="Tahoma" pitchFamily="34" charset="0"/>
            </a:endParaRPr>
          </a:p>
          <a:p>
            <a:r>
              <a:rPr lang="en-US" sz="3200">
                <a:latin typeface="Tahoma" pitchFamily="34" charset="0"/>
              </a:rPr>
              <a:t>=                = 2.00.</a:t>
            </a:r>
          </a:p>
        </p:txBody>
      </p:sp>
      <p:sp>
        <p:nvSpPr>
          <p:cNvPr id="32782" name="Rectangle 14"/>
          <p:cNvSpPr>
            <a:spLocks noChangeArrowheads="1"/>
          </p:cNvSpPr>
          <p:nvPr/>
        </p:nvSpPr>
        <p:spPr bwMode="auto">
          <a:xfrm>
            <a:off x="6052166" y="4273551"/>
            <a:ext cx="2499083" cy="1074653"/>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a:t>
            </a:r>
            <a:r>
              <a:rPr lang="en-US" u="sng">
                <a:latin typeface="Tahoma" pitchFamily="34" charset="0"/>
              </a:rPr>
              <a:t>     </a:t>
            </a:r>
            <a:r>
              <a:rPr lang="en-US" sz="3200" u="sng">
                <a:latin typeface="Tahoma" pitchFamily="34" charset="0"/>
              </a:rPr>
              <a:t>Sales</a:t>
            </a:r>
            <a:r>
              <a:rPr lang="en-US" u="sng">
                <a:latin typeface="Tahoma" pitchFamily="34" charset="0"/>
              </a:rPr>
              <a:t>       </a:t>
            </a:r>
            <a:r>
              <a:rPr lang="en-US" sz="3200" u="sng">
                <a:latin typeface="Tahoma" pitchFamily="34" charset="0"/>
              </a:rPr>
              <a:t> </a:t>
            </a:r>
          </a:p>
          <a:p>
            <a:pPr algn="ctr"/>
            <a:r>
              <a:rPr lang="en-US" sz="3200">
                <a:latin typeface="Tahoma" pitchFamily="34" charset="0"/>
              </a:rPr>
              <a:t>Total assets</a:t>
            </a:r>
          </a:p>
        </p:txBody>
      </p:sp>
      <p:sp>
        <p:nvSpPr>
          <p:cNvPr id="32784" name="Rectangle 16"/>
          <p:cNvSpPr>
            <a:spLocks noChangeArrowheads="1"/>
          </p:cNvSpPr>
          <p:nvPr/>
        </p:nvSpPr>
        <p:spPr bwMode="auto">
          <a:xfrm>
            <a:off x="6003360" y="5259389"/>
            <a:ext cx="1429880" cy="100078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$3,517</a:t>
            </a:r>
          </a:p>
        </p:txBody>
      </p:sp>
      <p:grpSp>
        <p:nvGrpSpPr>
          <p:cNvPr id="32796" name="Group 28"/>
          <p:cNvGrpSpPr>
            <a:grpSpLocks/>
          </p:cNvGrpSpPr>
          <p:nvPr/>
        </p:nvGrpSpPr>
        <p:grpSpPr bwMode="auto">
          <a:xfrm>
            <a:off x="2935289" y="2209801"/>
            <a:ext cx="6478587" cy="1985963"/>
            <a:chOff x="889" y="1536"/>
            <a:chExt cx="4081" cy="1251"/>
          </a:xfrm>
        </p:grpSpPr>
        <p:sp>
          <p:nvSpPr>
            <p:cNvPr id="32776" name="Rectangle 8"/>
            <p:cNvSpPr>
              <a:spLocks noChangeArrowheads="1"/>
            </p:cNvSpPr>
            <p:nvPr/>
          </p:nvSpPr>
          <p:spPr bwMode="auto">
            <a:xfrm>
              <a:off x="889" y="1536"/>
              <a:ext cx="1499" cy="630"/>
            </a:xfrm>
            <a:prstGeom prst="rect">
              <a:avLst/>
            </a:prstGeom>
            <a:noFill/>
            <a:ln w="12700">
              <a:noFill/>
              <a:miter lim="800000"/>
              <a:headEnd/>
              <a:tailEnd/>
            </a:ln>
            <a:effectLst/>
          </p:spPr>
          <p:txBody>
            <a:bodyPr wrap="none" lIns="90488" tIns="44450" rIns="90488" bIns="44450">
              <a:spAutoFit/>
            </a:bodyPr>
            <a:lstStyle/>
            <a:p>
              <a:pPr algn="ctr"/>
              <a:r>
                <a:rPr lang="en-US" sz="3200" dirty="0">
                  <a:latin typeface="Tahoma" pitchFamily="34" charset="0"/>
                </a:rPr>
                <a:t>Fixed assets</a:t>
              </a:r>
            </a:p>
            <a:p>
              <a:pPr algn="ctr">
                <a:lnSpc>
                  <a:spcPct val="85000"/>
                </a:lnSpc>
              </a:pPr>
              <a:r>
                <a:rPr lang="en-US" sz="3200" dirty="0">
                  <a:latin typeface="Tahoma" pitchFamily="34" charset="0"/>
                </a:rPr>
                <a:t>turnover</a:t>
              </a:r>
            </a:p>
          </p:txBody>
        </p:sp>
        <p:sp>
          <p:nvSpPr>
            <p:cNvPr id="32777" name="Rectangle 9"/>
            <p:cNvSpPr>
              <a:spLocks noChangeArrowheads="1"/>
            </p:cNvSpPr>
            <p:nvPr/>
          </p:nvSpPr>
          <p:spPr bwMode="auto">
            <a:xfrm>
              <a:off x="2922" y="1536"/>
              <a:ext cx="1923" cy="630"/>
            </a:xfrm>
            <a:prstGeom prst="rect">
              <a:avLst/>
            </a:prstGeom>
            <a:noFill/>
            <a:ln w="12700">
              <a:noFill/>
              <a:miter lim="800000"/>
              <a:headEnd/>
              <a:tailEnd/>
            </a:ln>
            <a:effectLst/>
          </p:spPr>
          <p:txBody>
            <a:bodyPr wrap="none" lIns="90488" tIns="44450" rIns="90488" bIns="44450">
              <a:spAutoFit/>
            </a:bodyPr>
            <a:lstStyle/>
            <a:p>
              <a:pPr algn="ctr"/>
              <a:r>
                <a:rPr lang="en-US" u="sng">
                  <a:latin typeface="Tahoma" pitchFamily="34" charset="0"/>
                </a:rPr>
                <a:t>    </a:t>
              </a:r>
              <a:r>
                <a:rPr lang="en-US" sz="3200" u="sng">
                  <a:latin typeface="Tahoma" pitchFamily="34" charset="0"/>
                </a:rPr>
                <a:t>     Sales </a:t>
              </a:r>
              <a:r>
                <a:rPr lang="en-US" u="sng">
                  <a:latin typeface="Tahoma" pitchFamily="34" charset="0"/>
                </a:rPr>
                <a:t>            </a:t>
              </a:r>
              <a:endParaRPr lang="en-US" sz="3200" u="sng">
                <a:latin typeface="Tahoma" pitchFamily="34" charset="0"/>
              </a:endParaRPr>
            </a:p>
            <a:p>
              <a:pPr algn="ctr">
                <a:lnSpc>
                  <a:spcPct val="85000"/>
                </a:lnSpc>
              </a:pPr>
              <a:r>
                <a:rPr lang="en-US" sz="3200">
                  <a:latin typeface="Tahoma" pitchFamily="34" charset="0"/>
                </a:rPr>
                <a:t>Net fixed assets</a:t>
              </a:r>
            </a:p>
          </p:txBody>
        </p:sp>
        <p:sp>
          <p:nvSpPr>
            <p:cNvPr id="32778" name="Rectangle 10"/>
            <p:cNvSpPr>
              <a:spLocks noChangeArrowheads="1"/>
            </p:cNvSpPr>
            <p:nvPr/>
          </p:nvSpPr>
          <p:spPr bwMode="auto">
            <a:xfrm>
              <a:off x="2524" y="1667"/>
              <a:ext cx="2446"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a:t>
              </a:r>
            </a:p>
            <a:p>
              <a:endParaRPr lang="en-US" sz="3200" dirty="0">
                <a:latin typeface="Tahoma" pitchFamily="34" charset="0"/>
              </a:endParaRPr>
            </a:p>
            <a:p>
              <a:r>
                <a:rPr lang="en-US" sz="3200" dirty="0">
                  <a:latin typeface="Tahoma" pitchFamily="34" charset="0"/>
                </a:rPr>
                <a:t>=                = 8.41.</a:t>
              </a:r>
            </a:p>
          </p:txBody>
        </p:sp>
        <p:sp>
          <p:nvSpPr>
            <p:cNvPr id="32779" name="Rectangle 11"/>
            <p:cNvSpPr>
              <a:spLocks noChangeArrowheads="1"/>
            </p:cNvSpPr>
            <p:nvPr/>
          </p:nvSpPr>
          <p:spPr bwMode="auto">
            <a:xfrm>
              <a:off x="2861" y="2157"/>
              <a:ext cx="88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$837</a:t>
              </a:r>
            </a:p>
          </p:txBody>
        </p:sp>
      </p:grpSp>
      <p:sp>
        <p:nvSpPr>
          <p:cNvPr id="32787" name="Rectangle 19"/>
          <p:cNvSpPr>
            <a:spLocks noChangeArrowheads="1"/>
          </p:cNvSpPr>
          <p:nvPr/>
        </p:nvSpPr>
        <p:spPr bwMode="auto">
          <a:xfrm>
            <a:off x="8993188" y="5945189"/>
            <a:ext cx="1371600" cy="396875"/>
          </a:xfrm>
          <a:prstGeom prst="rect">
            <a:avLst/>
          </a:prstGeom>
          <a:noFill/>
          <a:ln w="12700">
            <a:noFill/>
            <a:miter lim="800000"/>
            <a:headEnd/>
            <a:tailEnd/>
          </a:ln>
          <a:effectLst/>
        </p:spPr>
        <p:txBody>
          <a:bodyPr>
            <a:spAutoFit/>
          </a:bodyPr>
          <a:lstStyle/>
          <a:p>
            <a:r>
              <a:rPr lang="en-US" sz="2000" b="1"/>
              <a:t>(More…)</a:t>
            </a:r>
          </a:p>
        </p:txBody>
      </p:sp>
      <p:sp>
        <p:nvSpPr>
          <p:cNvPr id="32791" name="Rectangle 23"/>
          <p:cNvSpPr>
            <a:spLocks noGrp="1" noChangeArrowheads="1"/>
          </p:cNvSpPr>
          <p:nvPr>
            <p:ph type="title"/>
          </p:nvPr>
        </p:nvSpPr>
        <p:spPr/>
        <p:txBody>
          <a:bodyPr>
            <a:normAutofit/>
          </a:bodyPr>
          <a:lstStyle/>
          <a:p>
            <a:r>
              <a:rPr lang="en-US" sz="4000" dirty="0">
                <a:latin typeface="Garamond" charset="0"/>
              </a:rPr>
              <a:t>Fixed Assets and Total Assets Turnover Ratios</a:t>
            </a:r>
          </a:p>
        </p:txBody>
      </p:sp>
      <p:sp>
        <p:nvSpPr>
          <p:cNvPr id="32792" name="Rectangle 24"/>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3" name="Rectangle 25"/>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4" name="Rectangle 26"/>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Tree>
    <p:extLst>
      <p:ext uri="{BB962C8B-B14F-4D97-AF65-F5344CB8AC3E}">
        <p14:creationId xmlns:p14="http://schemas.microsoft.com/office/powerpoint/2010/main" val="203785364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C5097363-75E5-48D4-88D4-BE20A1C0A181}" type="slidenum">
              <a:rPr lang="en-US"/>
              <a:pPr/>
              <a:t>40</a:t>
            </a:fld>
            <a:endParaRPr lang="en-US"/>
          </a:p>
        </p:txBody>
      </p:sp>
      <p:sp>
        <p:nvSpPr>
          <p:cNvPr id="246788" name="Rectangle 4"/>
          <p:cNvSpPr>
            <a:spLocks noGrp="1" noChangeArrowheads="1"/>
          </p:cNvSpPr>
          <p:nvPr>
            <p:ph type="title"/>
          </p:nvPr>
        </p:nvSpPr>
        <p:spPr/>
        <p:txBody>
          <a:bodyPr>
            <a:normAutofit/>
          </a:bodyPr>
          <a:lstStyle/>
          <a:p>
            <a:r>
              <a:rPr lang="en-US" sz="4000" dirty="0">
                <a:latin typeface="Garamond" charset="0"/>
              </a:rPr>
              <a:t>Fixed Assets and Total Assets </a:t>
            </a:r>
            <a:r>
              <a:rPr lang="en-US" sz="4000" b="1" dirty="0">
                <a:latin typeface="Garamond" charset="0"/>
              </a:rPr>
              <a:t>Turnover Ratios</a:t>
            </a:r>
          </a:p>
        </p:txBody>
      </p:sp>
      <p:sp>
        <p:nvSpPr>
          <p:cNvPr id="246789" name="Rectangle 5"/>
          <p:cNvSpPr>
            <a:spLocks noGrp="1" noChangeArrowheads="1"/>
          </p:cNvSpPr>
          <p:nvPr>
            <p:ph type="body" sz="half" idx="1"/>
          </p:nvPr>
        </p:nvSpPr>
        <p:spPr>
          <a:xfrm>
            <a:off x="2706688" y="2017713"/>
            <a:ext cx="7772400" cy="1973262"/>
          </a:xfrm>
        </p:spPr>
        <p:txBody>
          <a:bodyPr/>
          <a:lstStyle/>
          <a:p>
            <a:r>
              <a:rPr lang="en-US" sz="2400" dirty="0"/>
              <a:t>FA turnover is expected to exceed industry average.  Good.</a:t>
            </a:r>
          </a:p>
          <a:p>
            <a:r>
              <a:rPr lang="en-US" sz="2400" dirty="0"/>
              <a:t>TA turnover not up to industry average.  Caused by excessive current assets (A/R and inventory).</a:t>
            </a:r>
          </a:p>
        </p:txBody>
      </p:sp>
      <p:graphicFrame>
        <p:nvGraphicFramePr>
          <p:cNvPr id="246816" name="Group 32"/>
          <p:cNvGraphicFramePr>
            <a:graphicFrameLocks noGrp="1"/>
          </p:cNvGraphicFramePr>
          <p:nvPr>
            <p:ph sz="half" idx="2"/>
            <p:extLst>
              <p:ext uri="{D42A27DB-BD31-4B8C-83A1-F6EECF244321}">
                <p14:modId xmlns:p14="http://schemas.microsoft.com/office/powerpoint/2010/main" val="1446549427"/>
              </p:ext>
            </p:extLst>
          </p:nvPr>
        </p:nvGraphicFramePr>
        <p:xfrm>
          <a:off x="2706688" y="4159251"/>
          <a:ext cx="7772400" cy="1973263"/>
        </p:xfrm>
        <a:graphic>
          <a:graphicData uri="http://schemas.openxmlformats.org/drawingml/2006/table">
            <a:tbl>
              <a:tblPr/>
              <a:tblGrid>
                <a:gridCol w="1554162">
                  <a:extLst>
                    <a:ext uri="{9D8B030D-6E8A-4147-A177-3AD203B41FA5}">
                      <a16:colId xmlns:a16="http://schemas.microsoft.com/office/drawing/2014/main" val="20000"/>
                    </a:ext>
                  </a:extLst>
                </a:gridCol>
                <a:gridCol w="1554163">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24</a:t>
                      </a:r>
                      <a:r>
                        <a:rPr kumimoji="0" lang="pl-PL" sz="2800" b="0" i="0" u="none" strike="noStrike" cap="none" normalizeH="0" baseline="0" dirty="0">
                          <a:ln>
                            <a:noFill/>
                          </a:ln>
                          <a:solidFill>
                            <a:schemeClr val="tx1"/>
                          </a:solidFill>
                          <a:effectLst/>
                          <a:latin typeface="Tahoma" pitchFamily="34" charset="0"/>
                        </a:rPr>
                        <a:t>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88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FA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8.4</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6.2</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10.0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7.0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TA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2.5</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4623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6A5FD1F-9BB3-4CEB-8FA8-86616DAF1EEB}" type="slidenum">
              <a:rPr lang="en-US"/>
              <a:pPr/>
              <a:t>41</a:t>
            </a:fld>
            <a:endParaRPr lang="en-US"/>
          </a:p>
        </p:txBody>
      </p:sp>
      <p:sp>
        <p:nvSpPr>
          <p:cNvPr id="553986" name="Rectangle 2"/>
          <p:cNvSpPr>
            <a:spLocks noGrp="1" noChangeArrowheads="1"/>
          </p:cNvSpPr>
          <p:nvPr>
            <p:ph type="title"/>
          </p:nvPr>
        </p:nvSpPr>
        <p:spPr/>
        <p:txBody>
          <a:bodyPr/>
          <a:lstStyle/>
          <a:p>
            <a:r>
              <a:rPr lang="en-US" dirty="0">
                <a:solidFill>
                  <a:srgbClr val="0000FF"/>
                </a:solidFill>
              </a:rPr>
              <a:t>Debt Management Ratios</a:t>
            </a:r>
          </a:p>
        </p:txBody>
      </p:sp>
      <p:graphicFrame>
        <p:nvGraphicFramePr>
          <p:cNvPr id="553989" name="Rectangle 3">
            <a:extLst>
              <a:ext uri="{FF2B5EF4-FFF2-40B4-BE49-F238E27FC236}">
                <a16:creationId xmlns:a16="http://schemas.microsoft.com/office/drawing/2014/main" id="{66B55FB6-402E-AEFF-C2B2-67C16832F276}"/>
              </a:ext>
            </a:extLst>
          </p:cNvPr>
          <p:cNvGraphicFramePr/>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359395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42</a:t>
            </a:fld>
            <a:endParaRPr lang="en-US"/>
          </a:p>
        </p:txBody>
      </p:sp>
      <p:grpSp>
        <p:nvGrpSpPr>
          <p:cNvPr id="39955" name="Group 19"/>
          <p:cNvGrpSpPr>
            <a:grpSpLocks/>
          </p:cNvGrpSpPr>
          <p:nvPr/>
        </p:nvGrpSpPr>
        <p:grpSpPr bwMode="auto">
          <a:xfrm>
            <a:off x="2438400" y="2209800"/>
            <a:ext cx="7820026" cy="3105150"/>
            <a:chOff x="576" y="1392"/>
            <a:chExt cx="4926"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697" y="1414"/>
              <a:ext cx="157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debt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816" y="1558"/>
              <a:ext cx="4686" cy="987"/>
            </a:xfrm>
            <a:prstGeom prst="rect">
              <a:avLst/>
            </a:prstGeom>
            <a:noFill/>
            <a:ln w="12700">
              <a:noFill/>
              <a:miter lim="800000"/>
              <a:headEnd/>
              <a:tailEnd/>
            </a:ln>
            <a:effectLst/>
          </p:spPr>
          <p:txBody>
            <a:bodyPr wrap="none" lIns="90488" tIns="44450" rIns="90488" bIns="44450">
              <a:spAutoFit/>
            </a:bodyPr>
            <a:lstStyle/>
            <a:p>
              <a:pPr>
                <a:tabLst>
                  <a:tab pos="2119313" algn="l"/>
                </a:tabLst>
              </a:pPr>
              <a:r>
                <a:rPr lang="en-US" sz="3200" dirty="0">
                  <a:latin typeface="Tahoma" pitchFamily="34" charset="0"/>
                </a:rPr>
                <a:t>Debt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22.7%.</a:t>
              </a:r>
            </a:p>
          </p:txBody>
        </p:sp>
        <p:sp>
          <p:nvSpPr>
            <p:cNvPr id="39946" name="Rectangle 10"/>
            <p:cNvSpPr>
              <a:spLocks noChangeArrowheads="1"/>
            </p:cNvSpPr>
            <p:nvPr/>
          </p:nvSpPr>
          <p:spPr bwMode="auto">
            <a:xfrm>
              <a:off x="2467" y="2035"/>
              <a:ext cx="1595"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$300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935665"/>
            <a:ext cx="10058400" cy="801695"/>
          </a:xfrm>
        </p:spPr>
        <p:txBody>
          <a:bodyPr>
            <a:noAutofit/>
          </a:bodyPr>
          <a:lstStyle/>
          <a:p>
            <a:r>
              <a:rPr lang="en-US" sz="4000" dirty="0">
                <a:latin typeface="Garamond" charset="0"/>
              </a:rPr>
              <a:t>Leverage Ratios: Debt Ratio</a:t>
            </a:r>
          </a:p>
        </p:txBody>
      </p:sp>
    </p:spTree>
    <p:extLst>
      <p:ext uri="{BB962C8B-B14F-4D97-AF65-F5344CB8AC3E}">
        <p14:creationId xmlns:p14="http://schemas.microsoft.com/office/powerpoint/2010/main" val="32642446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43</a:t>
            </a:fld>
            <a:endParaRPr lang="en-US"/>
          </a:p>
        </p:txBody>
      </p:sp>
      <p:grpSp>
        <p:nvGrpSpPr>
          <p:cNvPr id="39955" name="Group 19"/>
          <p:cNvGrpSpPr>
            <a:grpSpLocks/>
          </p:cNvGrpSpPr>
          <p:nvPr/>
        </p:nvGrpSpPr>
        <p:grpSpPr bwMode="auto">
          <a:xfrm>
            <a:off x="2362200" y="2209800"/>
            <a:ext cx="7972426" cy="3105150"/>
            <a:chOff x="528" y="1392"/>
            <a:chExt cx="502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990" y="1392"/>
              <a:ext cx="2042"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liabilities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528" y="1488"/>
              <a:ext cx="5022" cy="1608"/>
            </a:xfrm>
            <a:prstGeom prst="rect">
              <a:avLst/>
            </a:prstGeom>
            <a:noFill/>
            <a:ln w="12700">
              <a:noFill/>
              <a:miter lim="800000"/>
              <a:headEnd/>
              <a:tailEnd/>
            </a:ln>
            <a:effectLst/>
          </p:spPr>
          <p:txBody>
            <a:bodyPr wrap="square" lIns="90488" tIns="44450" rIns="90488" bIns="44450">
              <a:spAutoFit/>
            </a:bodyPr>
            <a:lstStyle/>
            <a:p>
              <a:pPr>
                <a:tabLst>
                  <a:tab pos="2119313" algn="l"/>
                </a:tabLst>
              </a:pPr>
              <a:r>
                <a:rPr lang="en-US" sz="3200" dirty="0">
                  <a:latin typeface="Tahoma" pitchFamily="34" charset="0"/>
                </a:rPr>
                <a:t>Liabilities/TA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=43.8%.</a:t>
              </a:r>
            </a:p>
          </p:txBody>
        </p:sp>
        <p:sp>
          <p:nvSpPr>
            <p:cNvPr id="39946" name="Rectangle 10"/>
            <p:cNvSpPr>
              <a:spLocks noChangeArrowheads="1"/>
            </p:cNvSpPr>
            <p:nvPr/>
          </p:nvSpPr>
          <p:spPr bwMode="auto">
            <a:xfrm>
              <a:off x="2979" y="2057"/>
              <a:ext cx="203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$1,039.8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817315"/>
            <a:ext cx="10058400" cy="920045"/>
          </a:xfrm>
        </p:spPr>
        <p:txBody>
          <a:bodyPr>
            <a:noAutofit/>
          </a:bodyPr>
          <a:lstStyle/>
          <a:p>
            <a:r>
              <a:rPr lang="en-US" sz="4000" dirty="0">
                <a:latin typeface="Garamond" charset="0"/>
              </a:rPr>
              <a:t>Leverage Ratios: Liabilities-to-Assets Ratio</a:t>
            </a:r>
          </a:p>
        </p:txBody>
      </p:sp>
    </p:spTree>
    <p:extLst>
      <p:ext uri="{BB962C8B-B14F-4D97-AF65-F5344CB8AC3E}">
        <p14:creationId xmlns:p14="http://schemas.microsoft.com/office/powerpoint/2010/main" val="57762480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44</a:t>
            </a:fld>
            <a:endParaRPr lang="en-US"/>
          </a:p>
        </p:txBody>
      </p:sp>
      <p:grpSp>
        <p:nvGrpSpPr>
          <p:cNvPr id="39955" name="Group 19"/>
          <p:cNvGrpSpPr>
            <a:grpSpLocks/>
          </p:cNvGrpSpPr>
          <p:nvPr/>
        </p:nvGrpSpPr>
        <p:grpSpPr bwMode="auto">
          <a:xfrm>
            <a:off x="2438400" y="2209800"/>
            <a:ext cx="6400800" cy="3105150"/>
            <a:chOff x="576" y="1392"/>
            <a:chExt cx="403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7" name="Rectangle 11"/>
            <p:cNvSpPr>
              <a:spLocks noChangeArrowheads="1"/>
            </p:cNvSpPr>
            <p:nvPr/>
          </p:nvSpPr>
          <p:spPr bwMode="auto">
            <a:xfrm>
              <a:off x="2382" y="1584"/>
              <a:ext cx="1668" cy="630"/>
            </a:xfrm>
            <a:prstGeom prst="rect">
              <a:avLst/>
            </a:prstGeom>
            <a:noFill/>
            <a:ln w="12700">
              <a:noFill/>
              <a:miter lim="800000"/>
              <a:headEnd/>
              <a:tailEnd/>
            </a:ln>
            <a:effectLst/>
          </p:spPr>
          <p:txBody>
            <a:bodyPr lIns="90488" tIns="44450" rIns="90488" bIns="44450">
              <a:spAutoFit/>
            </a:bodyPr>
            <a:lstStyle/>
            <a:p>
              <a:r>
                <a:rPr lang="en-US" u="sng" dirty="0"/>
                <a:t>            </a:t>
              </a:r>
              <a:r>
                <a:rPr lang="en-US" sz="3200" u="sng" dirty="0">
                  <a:latin typeface="Tahoma" pitchFamily="34" charset="0"/>
                </a:rPr>
                <a:t>EBIT</a:t>
              </a:r>
              <a:r>
                <a:rPr lang="en-US" sz="3200" u="sng" dirty="0">
                  <a:latin typeface="Times New Roman" pitchFamily="18" charset="0"/>
                </a:rPr>
                <a:t> </a:t>
              </a:r>
              <a:r>
                <a:rPr lang="en-US" u="sng" dirty="0"/>
                <a:t>       </a:t>
              </a:r>
              <a:r>
                <a:rPr lang="en-US" sz="3200" u="sng" dirty="0">
                  <a:latin typeface="Tahoma" pitchFamily="34" charset="0"/>
                </a:rPr>
                <a:t>       </a:t>
              </a:r>
              <a:endParaRPr lang="en-US" sz="3200" dirty="0">
                <a:latin typeface="Tahoma" pitchFamily="34" charset="0"/>
              </a:endParaRPr>
            </a:p>
            <a:p>
              <a:pPr>
                <a:lnSpc>
                  <a:spcPct val="85000"/>
                </a:lnSpc>
              </a:pPr>
              <a:r>
                <a:rPr lang="en-US" sz="3200" dirty="0">
                  <a:latin typeface="Tahoma" pitchFamily="34" charset="0"/>
                </a:rPr>
                <a:t>Int. expense</a:t>
              </a:r>
            </a:p>
          </p:txBody>
        </p:sp>
        <p:sp>
          <p:nvSpPr>
            <p:cNvPr id="39948" name="Rectangle 12"/>
            <p:cNvSpPr>
              <a:spLocks noChangeArrowheads="1"/>
            </p:cNvSpPr>
            <p:nvPr/>
          </p:nvSpPr>
          <p:spPr bwMode="auto">
            <a:xfrm>
              <a:off x="756" y="1680"/>
              <a:ext cx="3671" cy="987"/>
            </a:xfrm>
            <a:prstGeom prst="rect">
              <a:avLst/>
            </a:prstGeom>
            <a:noFill/>
            <a:ln w="12700">
              <a:noFill/>
              <a:miter lim="800000"/>
              <a:headEnd/>
              <a:tailEnd/>
            </a:ln>
            <a:effectLst/>
          </p:spPr>
          <p:txBody>
            <a:bodyPr lIns="90488" tIns="44450" rIns="90488" bIns="44450">
              <a:spAutoFit/>
            </a:bodyPr>
            <a:lstStyle/>
            <a:p>
              <a:pPr>
                <a:tabLst>
                  <a:tab pos="2119313" algn="l"/>
                </a:tabLst>
              </a:pPr>
              <a:r>
                <a:rPr lang="en-US" sz="3200" dirty="0">
                  <a:latin typeface="Tahoma" pitchFamily="34" charset="0"/>
                </a:rPr>
                <a:t>           TIE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6.3.</a:t>
              </a:r>
            </a:p>
          </p:txBody>
        </p:sp>
        <p:sp>
          <p:nvSpPr>
            <p:cNvPr id="39949" name="Rectangle 13"/>
            <p:cNvSpPr>
              <a:spLocks noChangeArrowheads="1"/>
            </p:cNvSpPr>
            <p:nvPr/>
          </p:nvSpPr>
          <p:spPr bwMode="auto">
            <a:xfrm>
              <a:off x="2492" y="2219"/>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$502.6</a:t>
              </a:r>
              <a:endParaRPr lang="en-US" sz="3200" dirty="0">
                <a:latin typeface="Tahoma" pitchFamily="34" charset="0"/>
              </a:endParaRPr>
            </a:p>
            <a:p>
              <a:pPr algn="ctr">
                <a:lnSpc>
                  <a:spcPct val="85000"/>
                </a:lnSpc>
              </a:pPr>
              <a:r>
                <a:rPr lang="en-US" sz="3200" dirty="0">
                  <a:latin typeface="Tahoma" pitchFamily="34" charset="0"/>
                </a:rPr>
                <a:t>$80</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p:txBody>
          <a:bodyPr>
            <a:normAutofit/>
          </a:bodyPr>
          <a:lstStyle/>
          <a:p>
            <a:r>
              <a:rPr lang="en-US" sz="4000" dirty="0">
                <a:latin typeface="Garamond" charset="0"/>
              </a:rPr>
              <a:t>Times Interest Earned Ratio</a:t>
            </a:r>
          </a:p>
        </p:txBody>
      </p:sp>
    </p:spTree>
    <p:extLst>
      <p:ext uri="{BB962C8B-B14F-4D97-AF65-F5344CB8AC3E}">
        <p14:creationId xmlns:p14="http://schemas.microsoft.com/office/powerpoint/2010/main" val="238180896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7D9C1403-E672-4C80-9713-58BC9DC9B525}" type="slidenum">
              <a:rPr lang="en-US"/>
              <a:pPr/>
              <a:t>45</a:t>
            </a:fld>
            <a:endParaRPr lang="en-US"/>
          </a:p>
        </p:txBody>
      </p:sp>
      <p:sp>
        <p:nvSpPr>
          <p:cNvPr id="44036" name="Rectangle 1028"/>
          <p:cNvSpPr>
            <a:spLocks noChangeArrowheads="1"/>
          </p:cNvSpPr>
          <p:nvPr/>
        </p:nvSpPr>
        <p:spPr bwMode="auto">
          <a:xfrm>
            <a:off x="2501900" y="5264151"/>
            <a:ext cx="7473950" cy="532966"/>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t>Recapitalization improved situation.</a:t>
            </a:r>
          </a:p>
        </p:txBody>
      </p:sp>
      <p:grpSp>
        <p:nvGrpSpPr>
          <p:cNvPr id="44045" name="Group 1037"/>
          <p:cNvGrpSpPr>
            <a:grpSpLocks/>
          </p:cNvGrpSpPr>
          <p:nvPr/>
        </p:nvGrpSpPr>
        <p:grpSpPr bwMode="auto">
          <a:xfrm>
            <a:off x="2433638" y="2495551"/>
            <a:ext cx="7446962" cy="2609850"/>
            <a:chOff x="573" y="1572"/>
            <a:chExt cx="4691" cy="1644"/>
          </a:xfrm>
        </p:grpSpPr>
        <p:sp>
          <p:nvSpPr>
            <p:cNvPr id="44039" name="Rectangle 1031"/>
            <p:cNvSpPr>
              <a:spLocks noChangeArrowheads="1"/>
            </p:cNvSpPr>
            <p:nvPr/>
          </p:nvSpPr>
          <p:spPr bwMode="auto">
            <a:xfrm>
              <a:off x="573" y="1572"/>
              <a:ext cx="4691" cy="1389"/>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2024E	   2023   2022	      Ind.</a:t>
              </a:r>
            </a:p>
            <a:p>
              <a:pPr>
                <a:lnSpc>
                  <a:spcPct val="110000"/>
                </a:lnSpc>
                <a:tabLst>
                  <a:tab pos="2047875" algn="dec"/>
                  <a:tab pos="3381375" algn="dec"/>
                  <a:tab pos="4738688" algn="dec"/>
                  <a:tab pos="6119813" algn="dec"/>
                </a:tabLst>
              </a:pPr>
              <a:r>
                <a:rPr lang="en-US" sz="3200" dirty="0">
                  <a:latin typeface="Tahoma" pitchFamily="34" charset="0"/>
                </a:rPr>
                <a:t>D/TA	22.7%	59.6%	35.6%	32.0%</a:t>
              </a:r>
            </a:p>
            <a:p>
              <a:pPr>
                <a:lnSpc>
                  <a:spcPct val="110000"/>
                </a:lnSpc>
                <a:tabLst>
                  <a:tab pos="2047875" algn="dec"/>
                  <a:tab pos="3381375" algn="dec"/>
                  <a:tab pos="4738688" algn="dec"/>
                  <a:tab pos="6119813" algn="dec"/>
                </a:tabLst>
              </a:pPr>
              <a:r>
                <a:rPr lang="en-US" sz="3200" dirty="0">
                  <a:latin typeface="Tahoma" pitchFamily="34" charset="0"/>
                </a:rPr>
                <a:t>TL/TA	43.8%	80.7%	54.8%	50.0%</a:t>
              </a:r>
            </a:p>
            <a:p>
              <a:pPr>
                <a:lnSpc>
                  <a:spcPct val="110000"/>
                </a:lnSpc>
                <a:tabLst>
                  <a:tab pos="2047875" algn="dec"/>
                  <a:tab pos="3381375" algn="dec"/>
                  <a:tab pos="4738688" algn="dec"/>
                  <a:tab pos="6119813" algn="dec"/>
                </a:tabLst>
              </a:pPr>
              <a:r>
                <a:rPr lang="en-US" sz="3200" dirty="0">
                  <a:latin typeface="Tahoma" pitchFamily="34" charset="0"/>
                </a:rPr>
                <a:t>TIE	6.3	0.1	3.3	6.2</a:t>
              </a:r>
            </a:p>
          </p:txBody>
        </p:sp>
        <p:sp>
          <p:nvSpPr>
            <p:cNvPr id="44040" name="Line 1032"/>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44041" name="Line 1033"/>
            <p:cNvSpPr>
              <a:spLocks noChangeShapeType="1"/>
            </p:cNvSpPr>
            <p:nvPr/>
          </p:nvSpPr>
          <p:spPr bwMode="auto">
            <a:xfrm>
              <a:off x="1545" y="1921"/>
              <a:ext cx="0" cy="1295"/>
            </a:xfrm>
            <a:prstGeom prst="line">
              <a:avLst/>
            </a:prstGeom>
            <a:noFill/>
            <a:ln w="25400">
              <a:solidFill>
                <a:schemeClr val="tx1"/>
              </a:solidFill>
              <a:round/>
              <a:headEnd/>
              <a:tailEnd/>
            </a:ln>
            <a:effectLst/>
          </p:spPr>
          <p:txBody>
            <a:bodyPr wrap="none" anchor="ctr"/>
            <a:lstStyle/>
            <a:p>
              <a:endParaRPr lang="en-US"/>
            </a:p>
          </p:txBody>
        </p:sp>
      </p:grpSp>
      <p:sp>
        <p:nvSpPr>
          <p:cNvPr id="44044" name="Rectangle 1036"/>
          <p:cNvSpPr>
            <a:spLocks noGrp="1" noChangeArrowheads="1"/>
          </p:cNvSpPr>
          <p:nvPr>
            <p:ph type="title"/>
          </p:nvPr>
        </p:nvSpPr>
        <p:spPr/>
        <p:txBody>
          <a:bodyPr>
            <a:normAutofit/>
          </a:bodyPr>
          <a:lstStyle/>
          <a:p>
            <a:r>
              <a:rPr lang="en-US" sz="4000" dirty="0">
                <a:latin typeface="Garamond" charset="0"/>
              </a:rPr>
              <a:t>Debt Management Ratios vs. Industry Averages</a:t>
            </a:r>
          </a:p>
        </p:txBody>
      </p:sp>
    </p:spTree>
    <p:extLst>
      <p:ext uri="{BB962C8B-B14F-4D97-AF65-F5344CB8AC3E}">
        <p14:creationId xmlns:p14="http://schemas.microsoft.com/office/powerpoint/2010/main" val="349133155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1" name="Rectangle 1060">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63" name="Rectangle 1062">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65" name="Straight Connector 1064">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67" name="Rectangle 1066">
            <a:extLst>
              <a:ext uri="{FF2B5EF4-FFF2-40B4-BE49-F238E27FC236}">
                <a16:creationId xmlns:a16="http://schemas.microsoft.com/office/drawing/2014/main" id="{5E477566-BA87-486F-9315-1DEC183A3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F19AED-C363-0E7B-68B7-9779D44AFB0C}"/>
              </a:ext>
            </a:extLst>
          </p:cNvPr>
          <p:cNvSpPr>
            <a:spLocks noGrp="1"/>
          </p:cNvSpPr>
          <p:nvPr>
            <p:ph type="title"/>
          </p:nvPr>
        </p:nvSpPr>
        <p:spPr>
          <a:xfrm>
            <a:off x="633999" y="4550229"/>
            <a:ext cx="10909073" cy="1057655"/>
          </a:xfrm>
        </p:spPr>
        <p:txBody>
          <a:bodyPr vert="horz" lIns="91440" tIns="45720" rIns="91440" bIns="45720" rtlCol="0" anchor="b">
            <a:normAutofit/>
          </a:bodyPr>
          <a:lstStyle/>
          <a:p>
            <a:pPr algn="ctr"/>
            <a:r>
              <a:rPr lang="en-US" sz="6000" b="1" dirty="0">
                <a:solidFill>
                  <a:schemeClr val="tx1">
                    <a:lumMod val="85000"/>
                    <a:lumOff val="15000"/>
                  </a:schemeClr>
                </a:solidFill>
              </a:rPr>
              <a:t>Debt</a:t>
            </a:r>
            <a:r>
              <a:rPr lang="en-US" sz="6000" dirty="0">
                <a:solidFill>
                  <a:schemeClr val="tx1">
                    <a:lumMod val="85000"/>
                    <a:lumOff val="15000"/>
                  </a:schemeClr>
                </a:solidFill>
              </a:rPr>
              <a:t> is good or bad?</a:t>
            </a:r>
          </a:p>
        </p:txBody>
      </p:sp>
      <p:cxnSp>
        <p:nvCxnSpPr>
          <p:cNvPr id="1069" name="Straight Connector 1068">
            <a:extLst>
              <a:ext uri="{FF2B5EF4-FFF2-40B4-BE49-F238E27FC236}">
                <a16:creationId xmlns:a16="http://schemas.microsoft.com/office/drawing/2014/main" id="{239B1C7E-64E8-4731-AF98-95F9228404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071" name="Rectangle 1070">
            <a:extLst>
              <a:ext uri="{FF2B5EF4-FFF2-40B4-BE49-F238E27FC236}">
                <a16:creationId xmlns:a16="http://schemas.microsoft.com/office/drawing/2014/main" id="{A808F6F9-F2DD-4B73-9A95-C2B1C69BC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73" name="Rectangle 1072">
            <a:extLst>
              <a:ext uri="{FF2B5EF4-FFF2-40B4-BE49-F238E27FC236}">
                <a16:creationId xmlns:a16="http://schemas.microsoft.com/office/drawing/2014/main" id="{BD511A03-A49E-41D0-B2FE-222F6168E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Good Vs Bad Images – Browse 9,680 Stock Photos, Vectors, and Video | Adobe  Stock">
            <a:extLst>
              <a:ext uri="{FF2B5EF4-FFF2-40B4-BE49-F238E27FC236}">
                <a16:creationId xmlns:a16="http://schemas.microsoft.com/office/drawing/2014/main" id="{04BA6C0F-507A-7832-E1FA-5E54B05034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253" r="-1" b="23090"/>
          <a:stretch/>
        </p:blipFill>
        <p:spPr bwMode="auto">
          <a:xfrm>
            <a:off x="635457" y="640080"/>
            <a:ext cx="10916463" cy="3602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3214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9126" name="Rectangle 559125">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59128" name="Rectangle 559127">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106" name="Rectangle 2"/>
          <p:cNvSpPr>
            <a:spLocks noGrp="1" noChangeArrowheads="1"/>
          </p:cNvSpPr>
          <p:nvPr>
            <p:ph type="title"/>
          </p:nvPr>
        </p:nvSpPr>
        <p:spPr>
          <a:xfrm>
            <a:off x="5181601" y="634946"/>
            <a:ext cx="6368142" cy="1450757"/>
          </a:xfrm>
        </p:spPr>
        <p:txBody>
          <a:bodyPr>
            <a:normAutofit/>
          </a:bodyPr>
          <a:lstStyle/>
          <a:p>
            <a:r>
              <a:rPr lang="en-US" b="1" dirty="0"/>
              <a:t>Profitability Ratios</a:t>
            </a:r>
          </a:p>
        </p:txBody>
      </p:sp>
      <p:cxnSp>
        <p:nvCxnSpPr>
          <p:cNvPr id="559130" name="Straight Connector 559129">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59107" name="Rectangle 3"/>
          <p:cNvSpPr>
            <a:spLocks noGrp="1" noChangeArrowheads="1"/>
          </p:cNvSpPr>
          <p:nvPr>
            <p:ph type="body" idx="1"/>
          </p:nvPr>
        </p:nvSpPr>
        <p:spPr>
          <a:xfrm>
            <a:off x="5181601" y="2198914"/>
            <a:ext cx="6368142" cy="3670180"/>
          </a:xfrm>
        </p:spPr>
        <p:txBody>
          <a:bodyPr>
            <a:normAutofit/>
          </a:bodyPr>
          <a:lstStyle/>
          <a:p>
            <a:r>
              <a:rPr lang="en-US" sz="3200" dirty="0"/>
              <a:t>What is the company’s rate of return on:</a:t>
            </a:r>
          </a:p>
          <a:p>
            <a:pPr lvl="1"/>
            <a:r>
              <a:rPr lang="en-US" sz="2800" dirty="0"/>
              <a:t>Sales?</a:t>
            </a:r>
          </a:p>
          <a:p>
            <a:pPr lvl="1"/>
            <a:r>
              <a:rPr lang="en-US" sz="2800" dirty="0"/>
              <a:t>Assets?</a:t>
            </a:r>
            <a:endParaRPr lang="en-US" dirty="0"/>
          </a:p>
        </p:txBody>
      </p:sp>
      <p:sp>
        <p:nvSpPr>
          <p:cNvPr id="5" name="Slide Number Placeholder 5"/>
          <p:cNvSpPr>
            <a:spLocks noGrp="1"/>
          </p:cNvSpPr>
          <p:nvPr>
            <p:ph type="sldNum" sz="quarter" idx="12"/>
          </p:nvPr>
        </p:nvSpPr>
        <p:spPr>
          <a:xfrm>
            <a:off x="9900458" y="6459785"/>
            <a:ext cx="1312025" cy="365125"/>
          </a:xfrm>
        </p:spPr>
        <p:txBody>
          <a:bodyPr>
            <a:normAutofit/>
          </a:bodyPr>
          <a:lstStyle/>
          <a:p>
            <a:pPr>
              <a:spcAft>
                <a:spcPts val="600"/>
              </a:spcAft>
            </a:pPr>
            <a:fld id="{FFF49BD5-BB4B-41A2-8CE5-1520E0B7FCA1}" type="slidenum">
              <a:rPr lang="en-US">
                <a:solidFill>
                  <a:schemeClr val="tx1">
                    <a:lumMod val="75000"/>
                    <a:lumOff val="25000"/>
                  </a:schemeClr>
                </a:solidFill>
              </a:rPr>
              <a:pPr>
                <a:spcAft>
                  <a:spcPts val="600"/>
                </a:spcAft>
              </a:pPr>
              <a:t>47</a:t>
            </a:fld>
            <a:endParaRPr lang="en-US">
              <a:solidFill>
                <a:schemeClr val="tx1">
                  <a:lumMod val="75000"/>
                  <a:lumOff val="25000"/>
                </a:schemeClr>
              </a:solidFill>
            </a:endParaRPr>
          </a:p>
        </p:txBody>
      </p:sp>
      <p:pic>
        <p:nvPicPr>
          <p:cNvPr id="2" name="Picture 559108" descr="Angled shot of pen on a graph">
            <a:extLst>
              <a:ext uri="{FF2B5EF4-FFF2-40B4-BE49-F238E27FC236}">
                <a16:creationId xmlns:a16="http://schemas.microsoft.com/office/drawing/2014/main" id="{99EC5118-60E4-F02F-085A-5DF1E75C8408}"/>
              </a:ext>
            </a:extLst>
          </p:cNvPr>
          <p:cNvPicPr>
            <a:picLocks noChangeAspect="1"/>
          </p:cNvPicPr>
          <p:nvPr/>
        </p:nvPicPr>
        <p:blipFill rotWithShape="1">
          <a:blip r:embed="rId2"/>
          <a:srcRect l="16864" r="37915" b="1"/>
          <a:stretch/>
        </p:blipFill>
        <p:spPr>
          <a:xfrm>
            <a:off x="20" y="-12128"/>
            <a:ext cx="4654276" cy="6870127"/>
          </a:xfrm>
          <a:prstGeom prst="rect">
            <a:avLst/>
          </a:prstGeom>
        </p:spPr>
      </p:pic>
    </p:spTree>
    <p:extLst>
      <p:ext uri="{BB962C8B-B14F-4D97-AF65-F5344CB8AC3E}">
        <p14:creationId xmlns:p14="http://schemas.microsoft.com/office/powerpoint/2010/main" val="169027823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p:txBody>
          <a:bodyPr/>
          <a:lstStyle/>
          <a:p>
            <a:fld id="{1C8A7E8A-2E9B-469E-9584-DBB509E08CCB}" type="slidenum">
              <a:rPr lang="en-US"/>
              <a:pPr/>
              <a:t>48</a:t>
            </a:fld>
            <a:endParaRPr lang="en-US"/>
          </a:p>
        </p:txBody>
      </p:sp>
      <p:sp>
        <p:nvSpPr>
          <p:cNvPr id="48143" name="Rectangle 15"/>
          <p:cNvSpPr>
            <a:spLocks noGrp="1" noChangeArrowheads="1"/>
          </p:cNvSpPr>
          <p:nvPr>
            <p:ph type="title"/>
          </p:nvPr>
        </p:nvSpPr>
        <p:spPr/>
        <p:txBody>
          <a:bodyPr>
            <a:normAutofit/>
          </a:bodyPr>
          <a:lstStyle/>
          <a:p>
            <a:r>
              <a:rPr lang="en-US" sz="4000" dirty="0">
                <a:latin typeface="Garamond" charset="0"/>
              </a:rPr>
              <a:t>Profit Margins</a:t>
            </a:r>
          </a:p>
        </p:txBody>
      </p:sp>
      <p:grpSp>
        <p:nvGrpSpPr>
          <p:cNvPr id="532490" name="Group 10"/>
          <p:cNvGrpSpPr>
            <a:grpSpLocks/>
          </p:cNvGrpSpPr>
          <p:nvPr/>
        </p:nvGrpSpPr>
        <p:grpSpPr bwMode="auto">
          <a:xfrm>
            <a:off x="2667000" y="1981201"/>
            <a:ext cx="7697788" cy="4437063"/>
            <a:chOff x="720" y="1344"/>
            <a:chExt cx="4849" cy="2795"/>
          </a:xfrm>
        </p:grpSpPr>
        <p:grpSp>
          <p:nvGrpSpPr>
            <p:cNvPr id="48141" name="Group 13"/>
            <p:cNvGrpSpPr>
              <a:grpSpLocks/>
            </p:cNvGrpSpPr>
            <p:nvPr/>
          </p:nvGrpSpPr>
          <p:grpSpPr bwMode="auto">
            <a:xfrm>
              <a:off x="720" y="1824"/>
              <a:ext cx="3974" cy="630"/>
              <a:chOff x="753" y="1118"/>
              <a:chExt cx="3974" cy="630"/>
            </a:xfrm>
          </p:grpSpPr>
          <p:sp>
            <p:nvSpPr>
              <p:cNvPr id="48138" name="Rectangle 10"/>
              <p:cNvSpPr>
                <a:spLocks noChangeArrowheads="1"/>
              </p:cNvSpPr>
              <p:nvPr/>
            </p:nvSpPr>
            <p:spPr bwMode="auto">
              <a:xfrm>
                <a:off x="753" y="1257"/>
                <a:ext cx="3974"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PM  =          =              = 3.6%.</a:t>
                </a:r>
              </a:p>
            </p:txBody>
          </p:sp>
          <p:sp>
            <p:nvSpPr>
              <p:cNvPr id="48139" name="Rectangle 11"/>
              <p:cNvSpPr>
                <a:spLocks noChangeArrowheads="1"/>
              </p:cNvSpPr>
              <p:nvPr/>
            </p:nvSpPr>
            <p:spPr bwMode="auto">
              <a:xfrm>
                <a:off x="1618" y="1118"/>
                <a:ext cx="770"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   NI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48140" name="Rectangle 12"/>
              <p:cNvSpPr>
                <a:spLocks noChangeArrowheads="1"/>
              </p:cNvSpPr>
              <p:nvPr/>
            </p:nvSpPr>
            <p:spPr bwMode="auto">
              <a:xfrm>
                <a:off x="2693" y="111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$7,036</a:t>
                </a:r>
              </a:p>
            </p:txBody>
          </p:sp>
        </p:grpSp>
        <p:grpSp>
          <p:nvGrpSpPr>
            <p:cNvPr id="532482" name="Group 2"/>
            <p:cNvGrpSpPr>
              <a:grpSpLocks/>
            </p:cNvGrpSpPr>
            <p:nvPr/>
          </p:nvGrpSpPr>
          <p:grpSpPr bwMode="auto">
            <a:xfrm>
              <a:off x="768" y="2976"/>
              <a:ext cx="3996" cy="630"/>
              <a:chOff x="753" y="1118"/>
              <a:chExt cx="3996" cy="630"/>
            </a:xfrm>
          </p:grpSpPr>
          <p:sp>
            <p:nvSpPr>
              <p:cNvPr id="532483" name="Rectangle 3"/>
              <p:cNvSpPr>
                <a:spLocks noChangeArrowheads="1"/>
              </p:cNvSpPr>
              <p:nvPr/>
            </p:nvSpPr>
            <p:spPr bwMode="auto">
              <a:xfrm>
                <a:off x="753" y="1257"/>
                <a:ext cx="39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OM  =          =              = 7.1%.</a:t>
                </a:r>
              </a:p>
            </p:txBody>
          </p:sp>
          <p:sp>
            <p:nvSpPr>
              <p:cNvPr id="532484" name="Rectangle 4"/>
              <p:cNvSpPr>
                <a:spLocks noChangeArrowheads="1"/>
              </p:cNvSpPr>
              <p:nvPr/>
            </p:nvSpPr>
            <p:spPr bwMode="auto">
              <a:xfrm>
                <a:off x="1650" y="1118"/>
                <a:ext cx="706"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EBIT</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32485" name="Rectangle 5"/>
              <p:cNvSpPr>
                <a:spLocks noChangeArrowheads="1"/>
              </p:cNvSpPr>
              <p:nvPr/>
            </p:nvSpPr>
            <p:spPr bwMode="auto">
              <a:xfrm>
                <a:off x="2601" y="1118"/>
                <a:ext cx="1084" cy="630"/>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$503 </a:t>
                </a:r>
                <a:r>
                  <a:rPr lang="en-US" sz="3200">
                    <a:latin typeface="Tahoma" pitchFamily="34" charset="0"/>
                  </a:rPr>
                  <a:t> </a:t>
                </a:r>
              </a:p>
              <a:p>
                <a:pPr algn="ctr">
                  <a:lnSpc>
                    <a:spcPct val="85000"/>
                  </a:lnSpc>
                </a:pPr>
                <a:r>
                  <a:rPr lang="en-US" sz="3200">
                    <a:latin typeface="Tahoma" pitchFamily="34" charset="0"/>
                  </a:rPr>
                  <a:t>$7,036</a:t>
                </a:r>
              </a:p>
            </p:txBody>
          </p:sp>
        </p:grpSp>
        <p:sp>
          <p:nvSpPr>
            <p:cNvPr id="532486" name="Text Box 6"/>
            <p:cNvSpPr txBox="1">
              <a:spLocks noChangeArrowheads="1"/>
            </p:cNvSpPr>
            <p:nvPr/>
          </p:nvSpPr>
          <p:spPr bwMode="auto">
            <a:xfrm>
              <a:off x="816" y="1344"/>
              <a:ext cx="3216"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Net profit margin (PM):</a:t>
              </a:r>
            </a:p>
          </p:txBody>
        </p:sp>
        <p:sp>
          <p:nvSpPr>
            <p:cNvPr id="532487" name="Text Box 7"/>
            <p:cNvSpPr txBox="1">
              <a:spLocks noChangeArrowheads="1"/>
            </p:cNvSpPr>
            <p:nvPr/>
          </p:nvSpPr>
          <p:spPr bwMode="auto">
            <a:xfrm>
              <a:off x="816" y="2544"/>
              <a:ext cx="3792"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Operating profit margin (OM):</a:t>
              </a:r>
            </a:p>
          </p:txBody>
        </p:sp>
        <p:sp>
          <p:nvSpPr>
            <p:cNvPr id="532488" name="Rectangle 8"/>
            <p:cNvSpPr>
              <a:spLocks noChangeArrowheads="1"/>
            </p:cNvSpPr>
            <p:nvPr/>
          </p:nvSpPr>
          <p:spPr bwMode="auto">
            <a:xfrm>
              <a:off x="4705" y="3889"/>
              <a:ext cx="864" cy="250"/>
            </a:xfrm>
            <a:prstGeom prst="rect">
              <a:avLst/>
            </a:prstGeom>
            <a:noFill/>
            <a:ln w="12700">
              <a:noFill/>
              <a:miter lim="800000"/>
              <a:headEnd/>
              <a:tailEnd/>
            </a:ln>
            <a:effectLst/>
          </p:spPr>
          <p:txBody>
            <a:bodyPr>
              <a:spAutoFit/>
            </a:bodyPr>
            <a:lstStyle/>
            <a:p>
              <a:r>
                <a:rPr lang="en-US" sz="2000" b="1" dirty="0"/>
                <a:t>(More…)</a:t>
              </a:r>
            </a:p>
          </p:txBody>
        </p:sp>
      </p:grpSp>
    </p:spTree>
    <p:extLst>
      <p:ext uri="{BB962C8B-B14F-4D97-AF65-F5344CB8AC3E}">
        <p14:creationId xmlns:p14="http://schemas.microsoft.com/office/powerpoint/2010/main" val="302250773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1442B789-40C2-4092-9A5F-F5EE4BD86661}" type="slidenum">
              <a:rPr lang="en-US"/>
              <a:pPr/>
              <a:t>49</a:t>
            </a:fld>
            <a:endParaRPr lang="en-US"/>
          </a:p>
        </p:txBody>
      </p:sp>
      <p:sp>
        <p:nvSpPr>
          <p:cNvPr id="568326" name="Rectangle 6"/>
          <p:cNvSpPr>
            <a:spLocks noChangeArrowheads="1"/>
          </p:cNvSpPr>
          <p:nvPr/>
        </p:nvSpPr>
        <p:spPr bwMode="auto">
          <a:xfrm>
            <a:off x="3733800" y="2895601"/>
            <a:ext cx="2819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Sales </a:t>
            </a:r>
            <a:r>
              <a:rPr lang="en-US" sz="3200" u="sng">
                <a:latin typeface="Tahoma" pitchFamily="34" charset="0"/>
                <a:cs typeface="Tahoma" pitchFamily="34" charset="0"/>
              </a:rPr>
              <a:t>− COGS</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68322" name="Rectangle 2"/>
          <p:cNvSpPr>
            <a:spLocks noGrp="1" noChangeArrowheads="1"/>
          </p:cNvSpPr>
          <p:nvPr>
            <p:ph type="title"/>
          </p:nvPr>
        </p:nvSpPr>
        <p:spPr/>
        <p:txBody>
          <a:bodyPr/>
          <a:lstStyle/>
          <a:p>
            <a:r>
              <a:rPr lang="en-US" sz="4000" dirty="0">
                <a:latin typeface="Garamond" charset="0"/>
              </a:rPr>
              <a:t>Profit Margins </a:t>
            </a:r>
            <a:r>
              <a:rPr lang="en-US" sz="3200" dirty="0"/>
              <a:t>(Continued)</a:t>
            </a:r>
          </a:p>
        </p:txBody>
      </p:sp>
      <p:sp>
        <p:nvSpPr>
          <p:cNvPr id="568325" name="Rectangle 5"/>
          <p:cNvSpPr>
            <a:spLocks noChangeArrowheads="1"/>
          </p:cNvSpPr>
          <p:nvPr/>
        </p:nvSpPr>
        <p:spPr bwMode="auto">
          <a:xfrm>
            <a:off x="2209800" y="3116264"/>
            <a:ext cx="4953000" cy="582211"/>
          </a:xfrm>
          <a:prstGeom prst="rect">
            <a:avLst/>
          </a:prstGeom>
          <a:noFill/>
          <a:ln w="12700">
            <a:noFill/>
            <a:miter lim="800000"/>
            <a:headEnd/>
            <a:tailEnd/>
          </a:ln>
          <a:effectLst/>
        </p:spPr>
        <p:txBody>
          <a:bodyPr lIns="90488" tIns="44450" rIns="90488" bIns="44450">
            <a:spAutoFit/>
          </a:bodyPr>
          <a:lstStyle/>
          <a:p>
            <a:r>
              <a:rPr lang="en-US" sz="3200">
                <a:latin typeface="Tahoma" pitchFamily="34" charset="0"/>
              </a:rPr>
              <a:t> GPM =                        =</a:t>
            </a:r>
          </a:p>
        </p:txBody>
      </p:sp>
      <p:sp>
        <p:nvSpPr>
          <p:cNvPr id="568327" name="Rectangle 7"/>
          <p:cNvSpPr>
            <a:spLocks noChangeArrowheads="1"/>
          </p:cNvSpPr>
          <p:nvPr/>
        </p:nvSpPr>
        <p:spPr bwMode="auto">
          <a:xfrm>
            <a:off x="5912522" y="2895601"/>
            <a:ext cx="182808" cy="582211"/>
          </a:xfrm>
          <a:prstGeom prst="rect">
            <a:avLst/>
          </a:prstGeom>
          <a:noFill/>
          <a:ln w="12700">
            <a:noFill/>
            <a:miter lim="800000"/>
            <a:headEnd/>
            <a:tailEnd/>
          </a:ln>
          <a:effectLst/>
        </p:spPr>
        <p:txBody>
          <a:bodyPr wrap="none" lIns="90488" tIns="44450" rIns="90488" bIns="44450">
            <a:spAutoFit/>
          </a:bodyPr>
          <a:lstStyle/>
          <a:p>
            <a:pPr algn="ctr"/>
            <a:endParaRPr lang="en-US" sz="3200">
              <a:latin typeface="Tahoma" pitchFamily="34" charset="0"/>
            </a:endParaRPr>
          </a:p>
        </p:txBody>
      </p:sp>
      <p:sp>
        <p:nvSpPr>
          <p:cNvPr id="568329" name="Rectangle 9"/>
          <p:cNvSpPr>
            <a:spLocks noChangeArrowheads="1"/>
          </p:cNvSpPr>
          <p:nvPr/>
        </p:nvSpPr>
        <p:spPr bwMode="auto">
          <a:xfrm>
            <a:off x="2286001" y="4487864"/>
            <a:ext cx="4812601" cy="582211"/>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GPM =             = 17.6%.</a:t>
            </a:r>
          </a:p>
        </p:txBody>
      </p:sp>
      <p:sp>
        <p:nvSpPr>
          <p:cNvPr id="568331" name="Rectangle 11"/>
          <p:cNvSpPr>
            <a:spLocks noChangeArrowheads="1"/>
          </p:cNvSpPr>
          <p:nvPr/>
        </p:nvSpPr>
        <p:spPr bwMode="auto">
          <a:xfrm>
            <a:off x="3462469" y="4267201"/>
            <a:ext cx="1942841"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$1,236 </a:t>
            </a:r>
            <a:r>
              <a:rPr lang="en-US" sz="3200">
                <a:latin typeface="Tahoma" pitchFamily="34" charset="0"/>
              </a:rPr>
              <a:t> </a:t>
            </a:r>
          </a:p>
          <a:p>
            <a:pPr algn="ctr">
              <a:lnSpc>
                <a:spcPct val="85000"/>
              </a:lnSpc>
            </a:pPr>
            <a:r>
              <a:rPr lang="en-US" sz="3200">
                <a:latin typeface="Tahoma" pitchFamily="34" charset="0"/>
              </a:rPr>
              <a:t>$7,036</a:t>
            </a:r>
          </a:p>
        </p:txBody>
      </p:sp>
      <p:sp>
        <p:nvSpPr>
          <p:cNvPr id="568332" name="Text Box 12"/>
          <p:cNvSpPr txBox="1">
            <a:spLocks noChangeArrowheads="1"/>
          </p:cNvSpPr>
          <p:nvPr/>
        </p:nvSpPr>
        <p:spPr bwMode="auto">
          <a:xfrm>
            <a:off x="2362200" y="2133600"/>
            <a:ext cx="5105400" cy="579438"/>
          </a:xfrm>
          <a:prstGeom prst="rect">
            <a:avLst/>
          </a:prstGeom>
          <a:noFill/>
          <a:ln w="12700">
            <a:noFill/>
            <a:miter lim="800000"/>
            <a:headEnd/>
            <a:tailEnd/>
          </a:ln>
          <a:effectLst/>
        </p:spPr>
        <p:txBody>
          <a:bodyPr>
            <a:spAutoFit/>
          </a:bodyPr>
          <a:lstStyle/>
          <a:p>
            <a:pPr>
              <a:spcBef>
                <a:spcPct val="50000"/>
              </a:spcBef>
            </a:pPr>
            <a:r>
              <a:rPr lang="en-US" sz="3200">
                <a:latin typeface="Tahoma" pitchFamily="34" charset="0"/>
              </a:rPr>
              <a:t>Gross profit margin (GPM):</a:t>
            </a:r>
          </a:p>
        </p:txBody>
      </p:sp>
      <p:sp>
        <p:nvSpPr>
          <p:cNvPr id="568335" name="Rectangle 15"/>
          <p:cNvSpPr>
            <a:spLocks noChangeArrowheads="1"/>
          </p:cNvSpPr>
          <p:nvPr/>
        </p:nvSpPr>
        <p:spPr bwMode="auto">
          <a:xfrm>
            <a:off x="7010400" y="2971801"/>
            <a:ext cx="3200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$7,036 </a:t>
            </a:r>
            <a:r>
              <a:rPr lang="en-US" sz="3200" u="sng">
                <a:latin typeface="Tahoma" pitchFamily="34" charset="0"/>
                <a:cs typeface="Tahoma" pitchFamily="34" charset="0"/>
              </a:rPr>
              <a:t>− $5,800</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$7,036</a:t>
            </a:r>
          </a:p>
        </p:txBody>
      </p:sp>
    </p:spTree>
    <p:extLst>
      <p:ext uri="{BB962C8B-B14F-4D97-AF65-F5344CB8AC3E}">
        <p14:creationId xmlns:p14="http://schemas.microsoft.com/office/powerpoint/2010/main" val="300576417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BFC0ACF8-5969-4E4F-9B2E-173733CD8E76}" type="slidenum">
              <a:rPr lang="en-US"/>
              <a:pPr/>
              <a:t>50</a:t>
            </a:fld>
            <a:endParaRPr lang="en-US"/>
          </a:p>
        </p:txBody>
      </p:sp>
      <p:sp>
        <p:nvSpPr>
          <p:cNvPr id="570370" name="Rectangle 2"/>
          <p:cNvSpPr>
            <a:spLocks noChangeArrowheads="1"/>
          </p:cNvSpPr>
          <p:nvPr/>
        </p:nvSpPr>
        <p:spPr bwMode="auto">
          <a:xfrm>
            <a:off x="2514600" y="4953001"/>
            <a:ext cx="7473950" cy="1419363"/>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latin typeface="Tahoma" pitchFamily="34" charset="0"/>
              </a:rPr>
              <a:t>Very bad in 2023, but projected to </a:t>
            </a:r>
          </a:p>
          <a:p>
            <a:pPr>
              <a:lnSpc>
                <a:spcPct val="90000"/>
              </a:lnSpc>
            </a:pPr>
            <a:r>
              <a:rPr lang="en-US" sz="3200" dirty="0">
                <a:latin typeface="Tahoma" pitchFamily="34" charset="0"/>
              </a:rPr>
              <a:t>meet or exceed industry average in 2024.</a:t>
            </a:r>
          </a:p>
        </p:txBody>
      </p:sp>
      <p:grpSp>
        <p:nvGrpSpPr>
          <p:cNvPr id="570371" name="Group 3"/>
          <p:cNvGrpSpPr>
            <a:grpSpLocks/>
          </p:cNvGrpSpPr>
          <p:nvPr/>
        </p:nvGrpSpPr>
        <p:grpSpPr bwMode="auto">
          <a:xfrm>
            <a:off x="2419570" y="2495550"/>
            <a:ext cx="7446962" cy="2235200"/>
            <a:chOff x="573" y="1572"/>
            <a:chExt cx="4691" cy="1408"/>
          </a:xfrm>
        </p:grpSpPr>
        <p:sp>
          <p:nvSpPr>
            <p:cNvPr id="570372" name="Rectangle 4"/>
            <p:cNvSpPr>
              <a:spLocks noChangeArrowheads="1"/>
            </p:cNvSpPr>
            <p:nvPr/>
          </p:nvSpPr>
          <p:spPr bwMode="auto">
            <a:xfrm>
              <a:off x="573" y="1572"/>
              <a:ext cx="4691" cy="1408"/>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2024E	   2023   2022	      Ind.</a:t>
              </a:r>
            </a:p>
            <a:p>
              <a:pPr>
                <a:lnSpc>
                  <a:spcPct val="110000"/>
                </a:lnSpc>
                <a:tabLst>
                  <a:tab pos="2047875" algn="dec"/>
                  <a:tab pos="3381375" algn="dec"/>
                  <a:tab pos="4738688" algn="dec"/>
                  <a:tab pos="6119813" algn="dec"/>
                </a:tabLst>
              </a:pPr>
              <a:r>
                <a:rPr lang="en-US" sz="3200" dirty="0">
                  <a:latin typeface="Tahoma" pitchFamily="34" charset="0"/>
                </a:rPr>
                <a:t>PM	3.6%	-1.6%	2.6%	3.6%</a:t>
              </a:r>
            </a:p>
            <a:p>
              <a:pPr>
                <a:lnSpc>
                  <a:spcPct val="110000"/>
                </a:lnSpc>
                <a:tabLst>
                  <a:tab pos="2047875" algn="dec"/>
                  <a:tab pos="3381375" algn="dec"/>
                  <a:tab pos="4738688" algn="dec"/>
                  <a:tab pos="6119813" algn="dec"/>
                </a:tabLst>
              </a:pPr>
              <a:r>
                <a:rPr lang="en-US" sz="3200" dirty="0">
                  <a:latin typeface="Tahoma" pitchFamily="34" charset="0"/>
                </a:rPr>
                <a:t>OPM	7.1	0.3	6.1	7.1</a:t>
              </a:r>
            </a:p>
            <a:p>
              <a:pPr>
                <a:lnSpc>
                  <a:spcPct val="110000"/>
                </a:lnSpc>
                <a:tabLst>
                  <a:tab pos="2047875" algn="dec"/>
                  <a:tab pos="3381375" algn="dec"/>
                  <a:tab pos="4738688" algn="dec"/>
                  <a:tab pos="6119813" algn="dec"/>
                </a:tabLst>
              </a:pPr>
              <a:r>
                <a:rPr lang="en-US" sz="3200" dirty="0">
                  <a:latin typeface="Tahoma" pitchFamily="34" charset="0"/>
                </a:rPr>
                <a:t>GPM	17.6	14.6	16.6	15.5</a:t>
              </a:r>
            </a:p>
          </p:txBody>
        </p:sp>
        <p:sp>
          <p:nvSpPr>
            <p:cNvPr id="570373" name="Line 5"/>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570374" name="Line 6"/>
            <p:cNvSpPr>
              <a:spLocks noChangeShapeType="1"/>
            </p:cNvSpPr>
            <p:nvPr/>
          </p:nvSpPr>
          <p:spPr bwMode="auto">
            <a:xfrm>
              <a:off x="1545" y="1921"/>
              <a:ext cx="0" cy="1003"/>
            </a:xfrm>
            <a:prstGeom prst="line">
              <a:avLst/>
            </a:prstGeom>
            <a:noFill/>
            <a:ln w="25400">
              <a:solidFill>
                <a:schemeClr val="tx1"/>
              </a:solidFill>
              <a:round/>
              <a:headEnd/>
              <a:tailEnd/>
            </a:ln>
            <a:effectLst/>
          </p:spPr>
          <p:txBody>
            <a:bodyPr wrap="none" anchor="ctr"/>
            <a:lstStyle/>
            <a:p>
              <a:endParaRPr lang="en-US"/>
            </a:p>
          </p:txBody>
        </p:sp>
      </p:grpSp>
      <p:sp>
        <p:nvSpPr>
          <p:cNvPr id="570375" name="Rectangle 7"/>
          <p:cNvSpPr>
            <a:spLocks noGrp="1" noChangeArrowheads="1"/>
          </p:cNvSpPr>
          <p:nvPr>
            <p:ph type="title"/>
          </p:nvPr>
        </p:nvSpPr>
        <p:spPr/>
        <p:txBody>
          <a:bodyPr>
            <a:normAutofit/>
          </a:bodyPr>
          <a:lstStyle/>
          <a:p>
            <a:r>
              <a:rPr lang="en-US" sz="4000" dirty="0">
                <a:latin typeface="Garamond" charset="0"/>
              </a:rPr>
              <a:t>Profit Margins vs. Industry Averages</a:t>
            </a:r>
          </a:p>
        </p:txBody>
      </p:sp>
    </p:spTree>
    <p:extLst>
      <p:ext uri="{BB962C8B-B14F-4D97-AF65-F5344CB8AC3E}">
        <p14:creationId xmlns:p14="http://schemas.microsoft.com/office/powerpoint/2010/main" val="289660276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48684E21-86B3-4695-92CE-89D48B813CC1}" type="slidenum">
              <a:rPr lang="en-US"/>
              <a:pPr/>
              <a:t>51</a:t>
            </a:fld>
            <a:endParaRPr lang="en-US"/>
          </a:p>
        </p:txBody>
      </p:sp>
      <p:grpSp>
        <p:nvGrpSpPr>
          <p:cNvPr id="289800" name="Group 8"/>
          <p:cNvGrpSpPr>
            <a:grpSpLocks/>
          </p:cNvGrpSpPr>
          <p:nvPr/>
        </p:nvGrpSpPr>
        <p:grpSpPr bwMode="auto">
          <a:xfrm>
            <a:off x="4114801" y="2536825"/>
            <a:ext cx="5991225" cy="3714750"/>
            <a:chOff x="1632" y="1598"/>
            <a:chExt cx="3774" cy="2340"/>
          </a:xfrm>
        </p:grpSpPr>
        <p:sp>
          <p:nvSpPr>
            <p:cNvPr id="289795"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BEP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14.3%.</a:t>
              </a:r>
            </a:p>
          </p:txBody>
        </p:sp>
        <p:sp>
          <p:nvSpPr>
            <p:cNvPr id="289796"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EBIT	</a:t>
              </a:r>
            </a:p>
            <a:p>
              <a:pPr algn="ctr" defTabSz="1374775">
                <a:tabLst>
                  <a:tab pos="2393950" algn="l"/>
                  <a:tab pos="2566988" algn="l"/>
                </a:tabLst>
              </a:pPr>
              <a:r>
                <a:rPr lang="en-US" sz="3200">
                  <a:latin typeface="Tahoma" pitchFamily="34" charset="0"/>
                </a:rPr>
                <a:t>Total assets</a:t>
              </a:r>
            </a:p>
          </p:txBody>
        </p:sp>
        <p:sp>
          <p:nvSpPr>
            <p:cNvPr id="289797"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$502.6 </a:t>
              </a:r>
              <a:endParaRPr lang="en-US" sz="3200">
                <a:latin typeface="Tahoma" pitchFamily="34" charset="0"/>
              </a:endParaRPr>
            </a:p>
            <a:p>
              <a:pPr algn="ctr">
                <a:lnSpc>
                  <a:spcPct val="85000"/>
                </a:lnSpc>
              </a:pPr>
              <a:r>
                <a:rPr lang="en-US" sz="3200">
                  <a:latin typeface="Tahoma" pitchFamily="34" charset="0"/>
                </a:rPr>
                <a:t>$3,517</a:t>
              </a:r>
            </a:p>
          </p:txBody>
        </p:sp>
        <p:sp>
          <p:nvSpPr>
            <p:cNvPr id="289798"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289801" name="Rectangle 9"/>
          <p:cNvSpPr>
            <a:spLocks noGrp="1" noChangeArrowheads="1"/>
          </p:cNvSpPr>
          <p:nvPr>
            <p:ph type="title"/>
          </p:nvPr>
        </p:nvSpPr>
        <p:spPr/>
        <p:txBody>
          <a:bodyPr>
            <a:normAutofit/>
          </a:bodyPr>
          <a:lstStyle/>
          <a:p>
            <a:r>
              <a:rPr lang="en-US" sz="4000" dirty="0">
                <a:latin typeface="Garamond" charset="0"/>
              </a:rPr>
              <a:t>Basic Earning Power (BEP)</a:t>
            </a:r>
          </a:p>
        </p:txBody>
      </p:sp>
    </p:spTree>
    <p:extLst>
      <p:ext uri="{BB962C8B-B14F-4D97-AF65-F5344CB8AC3E}">
        <p14:creationId xmlns:p14="http://schemas.microsoft.com/office/powerpoint/2010/main" val="1459986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2A365533-1062-466F-B7F1-B9B8B7AE952D}" type="slidenum">
              <a:rPr lang="en-US"/>
              <a:pPr/>
              <a:t>52</a:t>
            </a:fld>
            <a:endParaRPr lang="en-US"/>
          </a:p>
        </p:txBody>
      </p:sp>
      <p:sp>
        <p:nvSpPr>
          <p:cNvPr id="52236" name="Rectangle 12"/>
          <p:cNvSpPr>
            <a:spLocks noGrp="1" noChangeArrowheads="1"/>
          </p:cNvSpPr>
          <p:nvPr>
            <p:ph type="title"/>
          </p:nvPr>
        </p:nvSpPr>
        <p:spPr/>
        <p:txBody>
          <a:bodyPr>
            <a:normAutofit/>
          </a:bodyPr>
          <a:lstStyle/>
          <a:p>
            <a:r>
              <a:rPr lang="en-US" sz="4000" dirty="0">
                <a:latin typeface="Garamond" charset="0"/>
              </a:rPr>
              <a:t>Basic Earning Power vs. Industry Average</a:t>
            </a:r>
          </a:p>
        </p:txBody>
      </p:sp>
      <p:sp>
        <p:nvSpPr>
          <p:cNvPr id="52237" name="Rectangle 13"/>
          <p:cNvSpPr>
            <a:spLocks noGrp="1" noChangeArrowheads="1"/>
          </p:cNvSpPr>
          <p:nvPr>
            <p:ph type="body" idx="1"/>
          </p:nvPr>
        </p:nvSpPr>
        <p:spPr>
          <a:xfrm>
            <a:off x="1097281" y="1977656"/>
            <a:ext cx="9113520" cy="4148508"/>
          </a:xfrm>
        </p:spPr>
        <p:txBody>
          <a:bodyPr>
            <a:normAutofit/>
          </a:bodyPr>
          <a:lstStyle/>
          <a:p>
            <a:r>
              <a:rPr lang="en-US" sz="3200" dirty="0"/>
              <a:t>-BEP removes effect of taxes and financial leverage.  Useful for comparison.</a:t>
            </a:r>
          </a:p>
          <a:p>
            <a:r>
              <a:rPr lang="en-US" sz="3200" dirty="0"/>
              <a:t>-Projected to be below average.</a:t>
            </a:r>
          </a:p>
          <a:p>
            <a:r>
              <a:rPr lang="en-US" sz="3200" dirty="0"/>
              <a:t>-Room for improvement.</a:t>
            </a:r>
          </a:p>
        </p:txBody>
      </p:sp>
      <p:grpSp>
        <p:nvGrpSpPr>
          <p:cNvPr id="52235" name="Group 11"/>
          <p:cNvGrpSpPr>
            <a:grpSpLocks/>
          </p:cNvGrpSpPr>
          <p:nvPr/>
        </p:nvGrpSpPr>
        <p:grpSpPr bwMode="auto">
          <a:xfrm>
            <a:off x="2590801" y="4724401"/>
            <a:ext cx="6970713" cy="1179513"/>
            <a:chOff x="768" y="1296"/>
            <a:chExt cx="4391" cy="743"/>
          </a:xfrm>
        </p:grpSpPr>
        <p:sp>
          <p:nvSpPr>
            <p:cNvPr id="52229" name="Rectangle 5"/>
            <p:cNvSpPr>
              <a:spLocks noChangeArrowheads="1"/>
            </p:cNvSpPr>
            <p:nvPr/>
          </p:nvSpPr>
          <p:spPr bwMode="auto">
            <a:xfrm>
              <a:off x="768" y="1296"/>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881188" algn="ctr"/>
                  <a:tab pos="3262313" algn="ctr"/>
                  <a:tab pos="4691063" algn="ctr"/>
                  <a:tab pos="6000750" algn="ctr"/>
                </a:tabLst>
              </a:pPr>
              <a:r>
                <a:rPr lang="en-US" sz="3200" dirty="0">
                  <a:latin typeface="Tahoma" pitchFamily="34" charset="0"/>
                </a:rPr>
                <a:t>	2024E	2023	2022	Ind.</a:t>
              </a:r>
            </a:p>
            <a:p>
              <a:pPr>
                <a:lnSpc>
                  <a:spcPct val="110000"/>
                </a:lnSpc>
                <a:tabLst>
                  <a:tab pos="1881188" algn="ctr"/>
                  <a:tab pos="3262313" algn="ctr"/>
                  <a:tab pos="4691063" algn="ctr"/>
                  <a:tab pos="6000750" algn="ctr"/>
                </a:tabLst>
              </a:pPr>
              <a:r>
                <a:rPr lang="en-US" sz="3200" dirty="0">
                  <a:latin typeface="Tahoma" pitchFamily="34" charset="0"/>
                </a:rPr>
                <a:t>BEP	14.3%	0.6%	14.2%	17.8%</a:t>
              </a:r>
            </a:p>
          </p:txBody>
        </p:sp>
        <p:grpSp>
          <p:nvGrpSpPr>
            <p:cNvPr id="52232" name="Group 8"/>
            <p:cNvGrpSpPr>
              <a:grpSpLocks/>
            </p:cNvGrpSpPr>
            <p:nvPr/>
          </p:nvGrpSpPr>
          <p:grpSpPr bwMode="auto">
            <a:xfrm>
              <a:off x="1488" y="1680"/>
              <a:ext cx="3569" cy="359"/>
              <a:chOff x="1365" y="1193"/>
              <a:chExt cx="3569" cy="359"/>
            </a:xfrm>
          </p:grpSpPr>
          <p:sp>
            <p:nvSpPr>
              <p:cNvPr id="52230" name="Line 6"/>
              <p:cNvSpPr>
                <a:spLocks noChangeShapeType="1"/>
              </p:cNvSpPr>
              <p:nvPr/>
            </p:nvSpPr>
            <p:spPr bwMode="auto">
              <a:xfrm>
                <a:off x="1366" y="1193"/>
                <a:ext cx="3568" cy="0"/>
              </a:xfrm>
              <a:prstGeom prst="line">
                <a:avLst/>
              </a:prstGeom>
              <a:noFill/>
              <a:ln w="25400">
                <a:solidFill>
                  <a:schemeClr val="tx1"/>
                </a:solidFill>
                <a:round/>
                <a:headEnd/>
                <a:tailEnd/>
              </a:ln>
              <a:effectLst/>
            </p:spPr>
            <p:txBody>
              <a:bodyPr wrap="none" anchor="ctr"/>
              <a:lstStyle/>
              <a:p>
                <a:endParaRPr lang="en-US"/>
              </a:p>
            </p:txBody>
          </p:sp>
          <p:sp>
            <p:nvSpPr>
              <p:cNvPr id="52231" name="Line 7"/>
              <p:cNvSpPr>
                <a:spLocks noChangeShapeType="1"/>
              </p:cNvSpPr>
              <p:nvPr/>
            </p:nvSpPr>
            <p:spPr bwMode="auto">
              <a:xfrm>
                <a:off x="1365" y="1194"/>
                <a:ext cx="0" cy="358"/>
              </a:xfrm>
              <a:prstGeom prst="line">
                <a:avLst/>
              </a:prstGeom>
              <a:noFill/>
              <a:ln w="25400">
                <a:solidFill>
                  <a:schemeClr val="tx1"/>
                </a:solidFill>
                <a:round/>
                <a:headEnd/>
                <a:tailEnd/>
              </a:ln>
              <a:effectLst/>
            </p:spPr>
            <p:txBody>
              <a:bodyPr wrap="none" anchor="ctr"/>
              <a:lstStyle/>
              <a:p>
                <a:endParaRPr lang="en-US"/>
              </a:p>
            </p:txBody>
          </p:sp>
        </p:grpSp>
      </p:grpSp>
    </p:spTree>
    <p:extLst>
      <p:ext uri="{BB962C8B-B14F-4D97-AF65-F5344CB8AC3E}">
        <p14:creationId xmlns:p14="http://schemas.microsoft.com/office/powerpoint/2010/main" val="195831347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E31D9CC2-87C4-4CCB-8B97-936B52730A3E}" type="slidenum">
              <a:rPr lang="en-US"/>
              <a:pPr/>
              <a:t>53</a:t>
            </a:fld>
            <a:endParaRPr lang="en-US"/>
          </a:p>
        </p:txBody>
      </p:sp>
      <p:grpSp>
        <p:nvGrpSpPr>
          <p:cNvPr id="359426" name="Group 2"/>
          <p:cNvGrpSpPr>
            <a:grpSpLocks/>
          </p:cNvGrpSpPr>
          <p:nvPr/>
        </p:nvGrpSpPr>
        <p:grpSpPr bwMode="auto">
          <a:xfrm>
            <a:off x="4114801" y="2536825"/>
            <a:ext cx="5991225" cy="3714750"/>
            <a:chOff x="1632" y="1598"/>
            <a:chExt cx="3774" cy="2340"/>
          </a:xfrm>
        </p:grpSpPr>
        <p:sp>
          <p:nvSpPr>
            <p:cNvPr id="359427"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ROA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7.2%.</a:t>
              </a:r>
            </a:p>
          </p:txBody>
        </p:sp>
        <p:sp>
          <p:nvSpPr>
            <p:cNvPr id="359428"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Total assets</a:t>
              </a:r>
            </a:p>
          </p:txBody>
        </p:sp>
        <p:sp>
          <p:nvSpPr>
            <p:cNvPr id="359429"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$3,517</a:t>
              </a:r>
            </a:p>
          </p:txBody>
        </p:sp>
        <p:sp>
          <p:nvSpPr>
            <p:cNvPr id="359430"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359431" name="Rectangle 7"/>
          <p:cNvSpPr>
            <a:spLocks noGrp="1" noChangeArrowheads="1"/>
          </p:cNvSpPr>
          <p:nvPr>
            <p:ph type="title"/>
          </p:nvPr>
        </p:nvSpPr>
        <p:spPr>
          <a:xfrm>
            <a:off x="1097280" y="286603"/>
            <a:ext cx="10691446" cy="1450757"/>
          </a:xfrm>
        </p:spPr>
        <p:txBody>
          <a:bodyPr>
            <a:normAutofit/>
          </a:bodyPr>
          <a:lstStyle/>
          <a:p>
            <a:r>
              <a:rPr lang="en-US" sz="4000" dirty="0">
                <a:latin typeface="Garamond" charset="0"/>
              </a:rPr>
              <a:t>Return on Assets (ROA) and Return on Equity (ROE)</a:t>
            </a:r>
          </a:p>
        </p:txBody>
      </p:sp>
    </p:spTree>
    <p:extLst>
      <p:ext uri="{BB962C8B-B14F-4D97-AF65-F5344CB8AC3E}">
        <p14:creationId xmlns:p14="http://schemas.microsoft.com/office/powerpoint/2010/main" val="15572639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8377DA46-44ED-46A4-A8BB-8312E5CE814B}" type="slidenum">
              <a:rPr lang="en-US"/>
              <a:pPr/>
              <a:t>54</a:t>
            </a:fld>
            <a:endParaRPr lang="en-US"/>
          </a:p>
        </p:txBody>
      </p:sp>
      <p:grpSp>
        <p:nvGrpSpPr>
          <p:cNvPr id="360457" name="Group 9"/>
          <p:cNvGrpSpPr>
            <a:grpSpLocks/>
          </p:cNvGrpSpPr>
          <p:nvPr/>
        </p:nvGrpSpPr>
        <p:grpSpPr bwMode="auto">
          <a:xfrm>
            <a:off x="4114800" y="2514600"/>
            <a:ext cx="6197600" cy="3729038"/>
            <a:chOff x="1632" y="1584"/>
            <a:chExt cx="3904" cy="2349"/>
          </a:xfrm>
        </p:grpSpPr>
        <p:sp>
          <p:nvSpPr>
            <p:cNvPr id="360451"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ROE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12.8%.</a:t>
              </a:r>
            </a:p>
          </p:txBody>
        </p:sp>
        <p:sp>
          <p:nvSpPr>
            <p:cNvPr id="360452" name="Rectangle 4"/>
            <p:cNvSpPr>
              <a:spLocks noChangeArrowheads="1"/>
            </p:cNvSpPr>
            <p:nvPr/>
          </p:nvSpPr>
          <p:spPr bwMode="auto">
            <a:xfrm>
              <a:off x="2719" y="1584"/>
              <a:ext cx="191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Common Equity</a:t>
              </a:r>
            </a:p>
          </p:txBody>
        </p:sp>
        <p:sp>
          <p:nvSpPr>
            <p:cNvPr id="360453"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$1,977</a:t>
              </a:r>
            </a:p>
          </p:txBody>
        </p:sp>
        <p:sp>
          <p:nvSpPr>
            <p:cNvPr id="360454" name="Rectangle 6"/>
            <p:cNvSpPr>
              <a:spLocks noChangeArrowheads="1"/>
            </p:cNvSpPr>
            <p:nvPr/>
          </p:nvSpPr>
          <p:spPr bwMode="auto">
            <a:xfrm>
              <a:off x="4708" y="3683"/>
              <a:ext cx="828" cy="250"/>
            </a:xfrm>
            <a:prstGeom prst="rect">
              <a:avLst/>
            </a:prstGeom>
            <a:noFill/>
            <a:ln w="12700">
              <a:noFill/>
              <a:miter lim="800000"/>
              <a:headEnd/>
              <a:tailEnd/>
            </a:ln>
            <a:effectLst/>
          </p:spPr>
          <p:txBody>
            <a:bodyPr wrap="none">
              <a:spAutoFit/>
            </a:bodyPr>
            <a:lstStyle/>
            <a:p>
              <a:r>
                <a:rPr lang="en-US" sz="2000" b="1">
                  <a:latin typeface="Tahoma" pitchFamily="34" charset="0"/>
                </a:rPr>
                <a:t>(More…)</a:t>
              </a:r>
            </a:p>
          </p:txBody>
        </p:sp>
      </p:grpSp>
      <p:sp>
        <p:nvSpPr>
          <p:cNvPr id="360458" name="Rectangle 10"/>
          <p:cNvSpPr>
            <a:spLocks noGrp="1" noChangeArrowheads="1"/>
          </p:cNvSpPr>
          <p:nvPr>
            <p:ph type="title"/>
          </p:nvPr>
        </p:nvSpPr>
        <p:spPr>
          <a:xfrm>
            <a:off x="1154082" y="230391"/>
            <a:ext cx="10564305" cy="1450757"/>
          </a:xfrm>
        </p:spPr>
        <p:txBody>
          <a:bodyPr>
            <a:normAutofit/>
          </a:bodyPr>
          <a:lstStyle/>
          <a:p>
            <a:r>
              <a:rPr lang="en-US" sz="4000" dirty="0">
                <a:latin typeface="Garamond" charset="0"/>
              </a:rPr>
              <a:t>Return on Assets (ROA) and Return on Equity (ROE)</a:t>
            </a:r>
          </a:p>
        </p:txBody>
      </p:sp>
    </p:spTree>
    <p:extLst>
      <p:ext uri="{BB962C8B-B14F-4D97-AF65-F5344CB8AC3E}">
        <p14:creationId xmlns:p14="http://schemas.microsoft.com/office/powerpoint/2010/main" val="800174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994EE583-8042-41A9-BA1C-5BF633A0BA0D}" type="slidenum">
              <a:rPr lang="en-US"/>
              <a:pPr/>
              <a:t>55</a:t>
            </a:fld>
            <a:endParaRPr lang="en-US"/>
          </a:p>
        </p:txBody>
      </p:sp>
      <p:grpSp>
        <p:nvGrpSpPr>
          <p:cNvPr id="56334" name="Group 14"/>
          <p:cNvGrpSpPr>
            <a:grpSpLocks/>
          </p:cNvGrpSpPr>
          <p:nvPr/>
        </p:nvGrpSpPr>
        <p:grpSpPr bwMode="auto">
          <a:xfrm>
            <a:off x="2590801" y="2667001"/>
            <a:ext cx="7446963" cy="1698625"/>
            <a:chOff x="720" y="1968"/>
            <a:chExt cx="4691" cy="1070"/>
          </a:xfrm>
        </p:grpSpPr>
        <p:sp>
          <p:nvSpPr>
            <p:cNvPr id="56329" name="Rectangle 9"/>
            <p:cNvSpPr>
              <a:spLocks noChangeArrowheads="1"/>
            </p:cNvSpPr>
            <p:nvPr/>
          </p:nvSpPr>
          <p:spPr bwMode="auto">
            <a:xfrm>
              <a:off x="720" y="1968"/>
              <a:ext cx="4691" cy="1070"/>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2024E	    2023    2022    Ind.</a:t>
              </a:r>
            </a:p>
            <a:p>
              <a:pPr>
                <a:lnSpc>
                  <a:spcPct val="110000"/>
                </a:lnSpc>
                <a:tabLst>
                  <a:tab pos="1833563" algn="dec"/>
                  <a:tab pos="3548063" algn="dec"/>
                  <a:tab pos="4857750" algn="dec"/>
                  <a:tab pos="6286500" algn="dec"/>
                </a:tabLst>
              </a:pPr>
              <a:r>
                <a:rPr lang="en-US" sz="3200" dirty="0">
                  <a:latin typeface="Tahoma" pitchFamily="34" charset="0"/>
                </a:rPr>
                <a:t>ROA	7.2%	-3.3%	6.0%	9.0%</a:t>
              </a:r>
            </a:p>
            <a:p>
              <a:pPr>
                <a:lnSpc>
                  <a:spcPct val="110000"/>
                </a:lnSpc>
                <a:tabLst>
                  <a:tab pos="1833563" algn="dec"/>
                  <a:tab pos="3548063" algn="dec"/>
                  <a:tab pos="4857750" algn="dec"/>
                  <a:tab pos="6286500" algn="dec"/>
                </a:tabLst>
              </a:pPr>
              <a:r>
                <a:rPr lang="en-US" sz="3200" dirty="0">
                  <a:latin typeface="Tahoma" pitchFamily="34" charset="0"/>
                </a:rPr>
                <a:t>ROE	12.8%	-17.1%	13.3%	18.0%</a:t>
              </a:r>
            </a:p>
          </p:txBody>
        </p:sp>
        <p:sp>
          <p:nvSpPr>
            <p:cNvPr id="56330" name="Line 10"/>
            <p:cNvSpPr>
              <a:spLocks noChangeShapeType="1"/>
            </p:cNvSpPr>
            <p:nvPr/>
          </p:nvSpPr>
          <p:spPr bwMode="auto">
            <a:xfrm>
              <a:off x="1513" y="2316"/>
              <a:ext cx="3798" cy="0"/>
            </a:xfrm>
            <a:prstGeom prst="line">
              <a:avLst/>
            </a:prstGeom>
            <a:noFill/>
            <a:ln w="25400">
              <a:solidFill>
                <a:schemeClr val="tx1"/>
              </a:solidFill>
              <a:round/>
              <a:headEnd/>
              <a:tailEnd/>
            </a:ln>
            <a:effectLst/>
          </p:spPr>
          <p:txBody>
            <a:bodyPr wrap="none" anchor="ctr"/>
            <a:lstStyle/>
            <a:p>
              <a:endParaRPr lang="en-US"/>
            </a:p>
          </p:txBody>
        </p:sp>
        <p:sp>
          <p:nvSpPr>
            <p:cNvPr id="56331" name="Line 11"/>
            <p:cNvSpPr>
              <a:spLocks noChangeShapeType="1"/>
            </p:cNvSpPr>
            <p:nvPr/>
          </p:nvSpPr>
          <p:spPr bwMode="auto">
            <a:xfrm>
              <a:off x="1512" y="2317"/>
              <a:ext cx="0" cy="673"/>
            </a:xfrm>
            <a:prstGeom prst="line">
              <a:avLst/>
            </a:prstGeom>
            <a:noFill/>
            <a:ln w="25400">
              <a:solidFill>
                <a:schemeClr val="tx1"/>
              </a:solidFill>
              <a:round/>
              <a:headEnd/>
              <a:tailEnd/>
            </a:ln>
            <a:effectLst/>
          </p:spPr>
          <p:txBody>
            <a:bodyPr wrap="none" anchor="ctr"/>
            <a:lstStyle/>
            <a:p>
              <a:endParaRPr lang="en-US"/>
            </a:p>
          </p:txBody>
        </p:sp>
      </p:grpSp>
      <p:sp>
        <p:nvSpPr>
          <p:cNvPr id="56332" name="Rectangle 12"/>
          <p:cNvSpPr>
            <a:spLocks noChangeArrowheads="1"/>
          </p:cNvSpPr>
          <p:nvPr/>
        </p:nvSpPr>
        <p:spPr bwMode="auto">
          <a:xfrm>
            <a:off x="2667001" y="5410201"/>
            <a:ext cx="7239355" cy="582211"/>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Both are below average but improving.</a:t>
            </a:r>
          </a:p>
        </p:txBody>
      </p:sp>
      <p:sp>
        <p:nvSpPr>
          <p:cNvPr id="56333" name="Rectangle 13"/>
          <p:cNvSpPr>
            <a:spLocks noGrp="1" noChangeArrowheads="1"/>
          </p:cNvSpPr>
          <p:nvPr>
            <p:ph type="title"/>
          </p:nvPr>
        </p:nvSpPr>
        <p:spPr/>
        <p:txBody>
          <a:bodyPr>
            <a:normAutofit/>
          </a:bodyPr>
          <a:lstStyle/>
          <a:p>
            <a:r>
              <a:rPr lang="en-US" sz="4000" dirty="0">
                <a:latin typeface="Garamond" charset="0"/>
              </a:rPr>
              <a:t>ROA and ROE vs. Industry Averages</a:t>
            </a:r>
          </a:p>
        </p:txBody>
      </p:sp>
    </p:spTree>
    <p:extLst>
      <p:ext uri="{BB962C8B-B14F-4D97-AF65-F5344CB8AC3E}">
        <p14:creationId xmlns:p14="http://schemas.microsoft.com/office/powerpoint/2010/main" val="329937122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54FFDA8-C699-416F-9D97-BE7B8A54D5AC}" type="slidenum">
              <a:rPr lang="en-US"/>
              <a:pPr/>
              <a:t>56</a:t>
            </a:fld>
            <a:endParaRPr lang="en-US"/>
          </a:p>
        </p:txBody>
      </p:sp>
      <p:sp>
        <p:nvSpPr>
          <p:cNvPr id="58377" name="Rectangle 9"/>
          <p:cNvSpPr>
            <a:spLocks noGrp="1" noChangeArrowheads="1"/>
          </p:cNvSpPr>
          <p:nvPr>
            <p:ph type="title"/>
          </p:nvPr>
        </p:nvSpPr>
        <p:spPr/>
        <p:txBody>
          <a:bodyPr>
            <a:normAutofit/>
          </a:bodyPr>
          <a:lstStyle/>
          <a:p>
            <a:r>
              <a:rPr lang="en-US" sz="4000" dirty="0">
                <a:latin typeface="Garamond" charset="0"/>
              </a:rPr>
              <a:t>Effects of Debt on ROA and ROE</a:t>
            </a:r>
          </a:p>
        </p:txBody>
      </p:sp>
      <p:sp>
        <p:nvSpPr>
          <p:cNvPr id="58378" name="Rectangle 10"/>
          <p:cNvSpPr>
            <a:spLocks noGrp="1" noChangeArrowheads="1"/>
          </p:cNvSpPr>
          <p:nvPr>
            <p:ph type="body" idx="1"/>
          </p:nvPr>
        </p:nvSpPr>
        <p:spPr/>
        <p:txBody>
          <a:bodyPr>
            <a:normAutofit/>
          </a:bodyPr>
          <a:lstStyle/>
          <a:p>
            <a:r>
              <a:rPr lang="en-US" sz="3600" dirty="0"/>
              <a:t>ROA is lowered by debt-</a:t>
            </a:r>
          </a:p>
          <a:p>
            <a:pPr lvl="1"/>
            <a:r>
              <a:rPr lang="en-US" sz="3200" dirty="0"/>
              <a:t>Interest expense lowers net income, which also lowers ROA.</a:t>
            </a:r>
            <a:endParaRPr lang="en-US" sz="3000" dirty="0"/>
          </a:p>
          <a:p>
            <a:pPr lvl="1"/>
            <a:endParaRPr lang="en-US" sz="3200" dirty="0"/>
          </a:p>
          <a:p>
            <a:r>
              <a:rPr lang="en-US" sz="3600" dirty="0"/>
              <a:t>ROE is enhanced by debt - </a:t>
            </a:r>
          </a:p>
          <a:p>
            <a:pPr lvl="1">
              <a:buFont typeface="Courier New" panose="02070309020205020404" pitchFamily="49" charset="0"/>
              <a:buChar char="o"/>
            </a:pPr>
            <a:r>
              <a:rPr lang="en-US" sz="2800" dirty="0"/>
              <a:t>use of debt lowers equity, and if equity is lowered more than net income, ROE would increase.</a:t>
            </a:r>
            <a:endParaRPr lang="en-US" sz="3200" dirty="0"/>
          </a:p>
        </p:txBody>
      </p:sp>
    </p:spTree>
    <p:extLst>
      <p:ext uri="{BB962C8B-B14F-4D97-AF65-F5344CB8AC3E}">
        <p14:creationId xmlns:p14="http://schemas.microsoft.com/office/powerpoint/2010/main" val="169931239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0170" name="Rectangle 560161">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130" name="Rectangle 2"/>
          <p:cNvSpPr>
            <a:spLocks noGrp="1" noChangeArrowheads="1"/>
          </p:cNvSpPr>
          <p:nvPr>
            <p:ph type="title"/>
          </p:nvPr>
        </p:nvSpPr>
        <p:spPr>
          <a:xfrm>
            <a:off x="6411685" y="634946"/>
            <a:ext cx="5127171" cy="1450757"/>
          </a:xfrm>
        </p:spPr>
        <p:txBody>
          <a:bodyPr>
            <a:normAutofit/>
          </a:bodyPr>
          <a:lstStyle/>
          <a:p>
            <a:r>
              <a:rPr lang="en-US"/>
              <a:t>Market Value Ratios</a:t>
            </a:r>
          </a:p>
        </p:txBody>
      </p:sp>
      <p:pic>
        <p:nvPicPr>
          <p:cNvPr id="2054" name="Picture 6" descr="Market Value Ratios and How They Are Used">
            <a:extLst>
              <a:ext uri="{FF2B5EF4-FFF2-40B4-BE49-F238E27FC236}">
                <a16:creationId xmlns:a16="http://schemas.microsoft.com/office/drawing/2014/main" id="{246F0010-B37C-125A-963D-4C5CD78657B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1242304"/>
            <a:ext cx="6576529" cy="4373391"/>
          </a:xfrm>
          <a:prstGeom prst="rect">
            <a:avLst/>
          </a:prstGeom>
          <a:noFill/>
          <a:effectLst>
            <a:softEdge rad="568622"/>
          </a:effectLst>
          <a:extLst>
            <a:ext uri="{909E8E84-426E-40DD-AFC4-6F175D3DCCD1}">
              <a14:hiddenFill xmlns:a14="http://schemas.microsoft.com/office/drawing/2010/main">
                <a:solidFill>
                  <a:srgbClr val="FFFFFF"/>
                </a:solidFill>
              </a14:hiddenFill>
            </a:ext>
          </a:extLst>
        </p:spPr>
      </p:pic>
      <p:cxnSp>
        <p:nvCxnSpPr>
          <p:cNvPr id="560171" name="Straight Connector 560163">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60131" name="Rectangle 3"/>
          <p:cNvSpPr>
            <a:spLocks noGrp="1" noChangeArrowheads="1"/>
          </p:cNvSpPr>
          <p:nvPr>
            <p:ph type="body" idx="1"/>
          </p:nvPr>
        </p:nvSpPr>
        <p:spPr>
          <a:xfrm>
            <a:off x="6411684" y="2198914"/>
            <a:ext cx="5127172" cy="3670180"/>
          </a:xfrm>
        </p:spPr>
        <p:txBody>
          <a:bodyPr>
            <a:normAutofit/>
          </a:bodyPr>
          <a:lstStyle/>
          <a:p>
            <a:r>
              <a:rPr lang="en-US" dirty="0"/>
              <a:t>Market value ratios incorporate the:</a:t>
            </a:r>
          </a:p>
          <a:p>
            <a:pPr lvl="1"/>
            <a:endParaRPr lang="en-US" sz="1000" dirty="0"/>
          </a:p>
          <a:p>
            <a:pPr lvl="1"/>
            <a:r>
              <a:rPr lang="en-US" sz="2000" dirty="0"/>
              <a:t>High current levels of earnings and cash flow </a:t>
            </a:r>
            <a:r>
              <a:rPr lang="en-US" sz="2000" i="1" u="sng" dirty="0"/>
              <a:t>increase</a:t>
            </a:r>
            <a:r>
              <a:rPr lang="en-US" sz="2000" dirty="0"/>
              <a:t> market value ratios</a:t>
            </a:r>
          </a:p>
          <a:p>
            <a:pPr lvl="1"/>
            <a:endParaRPr lang="en-US" sz="1050" dirty="0"/>
          </a:p>
          <a:p>
            <a:pPr lvl="1"/>
            <a:r>
              <a:rPr lang="en-US" sz="2000" dirty="0"/>
              <a:t>High expected growth in earnings and cash flow </a:t>
            </a:r>
            <a:r>
              <a:rPr lang="en-US" sz="2000" i="1" u="sng" dirty="0"/>
              <a:t>increases</a:t>
            </a:r>
            <a:r>
              <a:rPr lang="en-US" sz="2000" dirty="0"/>
              <a:t> market value ratios</a:t>
            </a:r>
          </a:p>
          <a:p>
            <a:pPr lvl="1"/>
            <a:endParaRPr lang="en-US" sz="1050" dirty="0"/>
          </a:p>
          <a:p>
            <a:pPr lvl="1"/>
            <a:r>
              <a:rPr lang="en-US" sz="2000" dirty="0"/>
              <a:t>High risk of expected growth in earnings and cash flow </a:t>
            </a:r>
            <a:r>
              <a:rPr lang="en-US" sz="2000" i="1" u="sng" dirty="0"/>
              <a:t>decreases</a:t>
            </a:r>
            <a:r>
              <a:rPr lang="en-US" sz="2000" dirty="0"/>
              <a:t> market value ratios</a:t>
            </a:r>
            <a:endParaRPr lang="en-US" dirty="0"/>
          </a:p>
        </p:txBody>
      </p:sp>
      <p:sp>
        <p:nvSpPr>
          <p:cNvPr id="560172" name="Rectangle 560165">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173" name="Rectangle 560167">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5"/>
          <p:cNvSpPr>
            <a:spLocks noGrp="1"/>
          </p:cNvSpPr>
          <p:nvPr>
            <p:ph type="sldNum" sz="quarter" idx="12"/>
          </p:nvPr>
        </p:nvSpPr>
        <p:spPr>
          <a:xfrm>
            <a:off x="9900458" y="6459785"/>
            <a:ext cx="1312025" cy="365125"/>
          </a:xfrm>
        </p:spPr>
        <p:txBody>
          <a:bodyPr>
            <a:normAutofit/>
          </a:bodyPr>
          <a:lstStyle/>
          <a:p>
            <a:pPr>
              <a:spcAft>
                <a:spcPts val="600"/>
              </a:spcAft>
            </a:pPr>
            <a:fld id="{089CB520-7430-4785-9526-BF208A226F0F}" type="slidenum">
              <a:rPr lang="en-US"/>
              <a:pPr>
                <a:spcAft>
                  <a:spcPts val="600"/>
                </a:spcAft>
              </a:pPr>
              <a:t>57</a:t>
            </a:fld>
            <a:endParaRPr lang="en-US"/>
          </a:p>
        </p:txBody>
      </p:sp>
    </p:spTree>
    <p:extLst>
      <p:ext uri="{BB962C8B-B14F-4D97-AF65-F5344CB8AC3E}">
        <p14:creationId xmlns:p14="http://schemas.microsoft.com/office/powerpoint/2010/main" val="82994777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BCDDDB7-0079-4E72-81BE-140E292ADB81}" type="slidenum">
              <a:rPr lang="en-US"/>
              <a:pPr/>
              <a:t>58</a:t>
            </a:fld>
            <a:endParaRPr lang="en-US"/>
          </a:p>
        </p:txBody>
      </p:sp>
      <p:sp>
        <p:nvSpPr>
          <p:cNvPr id="407554" name="Rectangle 2"/>
          <p:cNvSpPr>
            <a:spLocks noGrp="1" noChangeArrowheads="1"/>
          </p:cNvSpPr>
          <p:nvPr>
            <p:ph type="title"/>
          </p:nvPr>
        </p:nvSpPr>
        <p:spPr/>
        <p:txBody>
          <a:bodyPr>
            <a:normAutofit/>
          </a:bodyPr>
          <a:lstStyle/>
          <a:p>
            <a:r>
              <a:rPr lang="en-US" sz="4400" dirty="0">
                <a:latin typeface="Garamond" charset="0"/>
              </a:rPr>
              <a:t>Interpreting Market Based Ratios</a:t>
            </a:r>
          </a:p>
        </p:txBody>
      </p:sp>
      <p:sp>
        <p:nvSpPr>
          <p:cNvPr id="407555" name="Rectangle 3"/>
          <p:cNvSpPr>
            <a:spLocks noGrp="1" noChangeArrowheads="1"/>
          </p:cNvSpPr>
          <p:nvPr>
            <p:ph type="body" idx="1"/>
          </p:nvPr>
        </p:nvSpPr>
        <p:spPr/>
        <p:txBody>
          <a:bodyPr>
            <a:normAutofit/>
          </a:bodyPr>
          <a:lstStyle/>
          <a:p>
            <a:pPr>
              <a:buFont typeface="Wingdings" pitchFamily="2" charset="2"/>
              <a:buChar char="v"/>
            </a:pPr>
            <a:r>
              <a:rPr lang="en-US" sz="3200" b="1" dirty="0"/>
              <a:t>P/E:</a:t>
            </a:r>
            <a:r>
              <a:rPr lang="en-US" sz="3200" dirty="0"/>
              <a:t> How much investors will pay for $1 of earnings.  Higher is better.</a:t>
            </a:r>
          </a:p>
          <a:p>
            <a:pPr>
              <a:buFont typeface="Wingdings" pitchFamily="2" charset="2"/>
              <a:buChar char="v"/>
            </a:pPr>
            <a:endParaRPr lang="en-US" sz="3200" dirty="0"/>
          </a:p>
          <a:p>
            <a:pPr>
              <a:buFont typeface="Wingdings" pitchFamily="2" charset="2"/>
              <a:buChar char="v"/>
            </a:pPr>
            <a:r>
              <a:rPr lang="en-US" sz="3200" b="1" dirty="0"/>
              <a:t>M/B: </a:t>
            </a:r>
            <a:r>
              <a:rPr lang="en-US" sz="3200" dirty="0"/>
              <a:t>How much paid for $1 of book value. Higher is better.</a:t>
            </a:r>
          </a:p>
          <a:p>
            <a:pPr>
              <a:buFont typeface="Wingdings" pitchFamily="2" charset="2"/>
              <a:buChar char="v"/>
            </a:pPr>
            <a:endParaRPr lang="en-US" sz="3200" dirty="0"/>
          </a:p>
          <a:p>
            <a:pPr>
              <a:buFont typeface="Wingdings" pitchFamily="2" charset="2"/>
              <a:buChar char="v"/>
            </a:pPr>
            <a:r>
              <a:rPr lang="en-US" sz="3200" dirty="0"/>
              <a:t>P/E and M/B are high if ROE is high, risk is low.</a:t>
            </a:r>
          </a:p>
        </p:txBody>
      </p:sp>
    </p:spTree>
    <p:extLst>
      <p:ext uri="{BB962C8B-B14F-4D97-AF65-F5344CB8AC3E}">
        <p14:creationId xmlns:p14="http://schemas.microsoft.com/office/powerpoint/2010/main" val="28015882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2"/>
          </p:nvPr>
        </p:nvSpPr>
        <p:spPr/>
        <p:txBody>
          <a:bodyPr/>
          <a:lstStyle/>
          <a:p>
            <a:fld id="{8EFD70CA-9F44-44DB-AF8C-B40E96878BC1}" type="slidenum">
              <a:rPr lang="en-US"/>
              <a:pPr/>
              <a:t>59</a:t>
            </a:fld>
            <a:endParaRPr lang="en-US"/>
          </a:p>
        </p:txBody>
      </p:sp>
      <p:grpSp>
        <p:nvGrpSpPr>
          <p:cNvPr id="60428" name="Group 12"/>
          <p:cNvGrpSpPr>
            <a:grpSpLocks/>
          </p:cNvGrpSpPr>
          <p:nvPr/>
        </p:nvGrpSpPr>
        <p:grpSpPr bwMode="auto">
          <a:xfrm>
            <a:off x="2386013" y="2519364"/>
            <a:ext cx="7912100" cy="3214687"/>
            <a:chOff x="543" y="1587"/>
            <a:chExt cx="4984" cy="2025"/>
          </a:xfrm>
        </p:grpSpPr>
        <p:sp>
          <p:nvSpPr>
            <p:cNvPr id="60423" name="Rectangle 7"/>
            <p:cNvSpPr>
              <a:spLocks noChangeArrowheads="1"/>
            </p:cNvSpPr>
            <p:nvPr/>
          </p:nvSpPr>
          <p:spPr bwMode="auto">
            <a:xfrm>
              <a:off x="543" y="1587"/>
              <a:ext cx="4984" cy="1918"/>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Price = $12.17.</a:t>
              </a:r>
            </a:p>
            <a:p>
              <a:endParaRPr lang="en-US" sz="3200">
                <a:latin typeface="Tahoma" pitchFamily="34" charset="0"/>
              </a:endParaRPr>
            </a:p>
            <a:p>
              <a:r>
                <a:rPr lang="en-US" sz="3200">
                  <a:latin typeface="Tahoma" pitchFamily="34" charset="0"/>
                </a:rPr>
                <a:t>EPS =                     =                = $1.01.</a:t>
              </a:r>
            </a:p>
            <a:p>
              <a:endParaRPr lang="en-US" sz="3200">
                <a:latin typeface="Tahoma" pitchFamily="34" charset="0"/>
              </a:endParaRPr>
            </a:p>
            <a:p>
              <a:endParaRPr lang="en-US" sz="3200">
                <a:latin typeface="Tahoma" pitchFamily="34" charset="0"/>
              </a:endParaRPr>
            </a:p>
            <a:p>
              <a:r>
                <a:rPr lang="en-US" sz="3200">
                  <a:latin typeface="Tahoma" pitchFamily="34" charset="0"/>
                </a:rPr>
                <a:t>P/E =                          =                = 12.</a:t>
              </a:r>
            </a:p>
          </p:txBody>
        </p:sp>
        <p:sp>
          <p:nvSpPr>
            <p:cNvPr id="60424" name="Rectangle 8"/>
            <p:cNvSpPr>
              <a:spLocks noChangeArrowheads="1"/>
            </p:cNvSpPr>
            <p:nvPr/>
          </p:nvSpPr>
          <p:spPr bwMode="auto">
            <a:xfrm>
              <a:off x="1364" y="2067"/>
              <a:ext cx="1502" cy="630"/>
            </a:xfrm>
            <a:prstGeom prst="rect">
              <a:avLst/>
            </a:prstGeom>
            <a:noFill/>
            <a:ln w="12700">
              <a:noFill/>
              <a:miter lim="800000"/>
              <a:headEnd/>
              <a:tailEnd/>
            </a:ln>
            <a:effectLst/>
          </p:spPr>
          <p:txBody>
            <a:bodyPr wrap="none" lIns="90488" tIns="44450" rIns="90488" bIns="44450">
              <a:spAutoFit/>
            </a:bodyPr>
            <a:lstStyle/>
            <a:p>
              <a:pPr algn="ctr">
                <a:tabLst>
                  <a:tab pos="2179638" algn="l"/>
                </a:tabLst>
              </a:pPr>
              <a:r>
                <a:rPr lang="en-US" sz="3200" u="sng">
                  <a:latin typeface="Tahoma" pitchFamily="34" charset="0"/>
                </a:rPr>
                <a:t>      NI	</a:t>
              </a:r>
            </a:p>
            <a:p>
              <a:pPr algn="ctr">
                <a:lnSpc>
                  <a:spcPct val="85000"/>
                </a:lnSpc>
                <a:tabLst>
                  <a:tab pos="2179638" algn="l"/>
                </a:tabLst>
              </a:pPr>
              <a:r>
                <a:rPr lang="en-US" sz="3200">
                  <a:latin typeface="Tahoma" pitchFamily="34" charset="0"/>
                </a:rPr>
                <a:t>Shares out.</a:t>
              </a:r>
            </a:p>
          </p:txBody>
        </p:sp>
        <p:sp>
          <p:nvSpPr>
            <p:cNvPr id="60425" name="Rectangle 9"/>
            <p:cNvSpPr>
              <a:spLocks noChangeArrowheads="1"/>
            </p:cNvSpPr>
            <p:nvPr/>
          </p:nvSpPr>
          <p:spPr bwMode="auto">
            <a:xfrm>
              <a:off x="3176" y="2067"/>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250</a:t>
              </a:r>
            </a:p>
          </p:txBody>
        </p:sp>
        <p:sp>
          <p:nvSpPr>
            <p:cNvPr id="60426" name="Rectangle 10"/>
            <p:cNvSpPr>
              <a:spLocks noChangeArrowheads="1"/>
            </p:cNvSpPr>
            <p:nvPr/>
          </p:nvSpPr>
          <p:spPr bwMode="auto">
            <a:xfrm>
              <a:off x="1351" y="2982"/>
              <a:ext cx="182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Price per share</a:t>
              </a:r>
              <a:endParaRPr lang="en-US" sz="3200">
                <a:latin typeface="Tahoma" pitchFamily="34" charset="0"/>
              </a:endParaRPr>
            </a:p>
            <a:p>
              <a:pPr algn="ctr">
                <a:lnSpc>
                  <a:spcPct val="85000"/>
                </a:lnSpc>
              </a:pPr>
              <a:r>
                <a:rPr lang="en-US" sz="3200">
                  <a:latin typeface="Tahoma" pitchFamily="34" charset="0"/>
                </a:rPr>
                <a:t>EPS</a:t>
              </a:r>
            </a:p>
          </p:txBody>
        </p:sp>
        <p:sp>
          <p:nvSpPr>
            <p:cNvPr id="60427" name="Rectangle 11"/>
            <p:cNvSpPr>
              <a:spLocks noChangeArrowheads="1"/>
            </p:cNvSpPr>
            <p:nvPr/>
          </p:nvSpPr>
          <p:spPr bwMode="auto">
            <a:xfrm>
              <a:off x="3491" y="2982"/>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$1.01</a:t>
              </a:r>
            </a:p>
          </p:txBody>
        </p:sp>
      </p:grpSp>
      <p:sp>
        <p:nvSpPr>
          <p:cNvPr id="60432" name="Rectangle 16"/>
          <p:cNvSpPr>
            <a:spLocks noGrp="1" noChangeArrowheads="1"/>
          </p:cNvSpPr>
          <p:nvPr>
            <p:ph type="title"/>
          </p:nvPr>
        </p:nvSpPr>
        <p:spPr/>
        <p:txBody>
          <a:bodyPr>
            <a:normAutofit/>
          </a:bodyPr>
          <a:lstStyle/>
          <a:p>
            <a:r>
              <a:rPr lang="en-US" sz="4000" dirty="0">
                <a:latin typeface="Garamond" charset="0"/>
              </a:rPr>
              <a:t>Calculate and appraise the</a:t>
            </a:r>
            <a:br>
              <a:rPr lang="en-US" sz="4000" dirty="0">
                <a:latin typeface="Garamond" charset="0"/>
              </a:rPr>
            </a:br>
            <a:r>
              <a:rPr lang="en-US" sz="4000" dirty="0">
                <a:latin typeface="Garamond" charset="0"/>
              </a:rPr>
              <a:t>P/E, P/CF, and M/B ratios</a:t>
            </a:r>
            <a:r>
              <a:rPr lang="en-US" dirty="0"/>
              <a:t>.</a:t>
            </a:r>
          </a:p>
        </p:txBody>
      </p:sp>
    </p:spTree>
    <p:extLst>
      <p:ext uri="{BB962C8B-B14F-4D97-AF65-F5344CB8AC3E}">
        <p14:creationId xmlns:p14="http://schemas.microsoft.com/office/powerpoint/2010/main" val="406939312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E62ADDBE-34AC-4405-B4B4-D4D2828F4651}" type="slidenum">
              <a:rPr lang="en-US"/>
              <a:pPr/>
              <a:t>60</a:t>
            </a:fld>
            <a:endParaRPr lang="en-US"/>
          </a:p>
        </p:txBody>
      </p:sp>
      <p:grpSp>
        <p:nvGrpSpPr>
          <p:cNvPr id="62479" name="Group 15"/>
          <p:cNvGrpSpPr>
            <a:grpSpLocks/>
          </p:cNvGrpSpPr>
          <p:nvPr/>
        </p:nvGrpSpPr>
        <p:grpSpPr bwMode="auto">
          <a:xfrm>
            <a:off x="3124201" y="2438401"/>
            <a:ext cx="5851525" cy="1990725"/>
            <a:chOff x="1008" y="2784"/>
            <a:chExt cx="3686" cy="1254"/>
          </a:xfrm>
        </p:grpSpPr>
        <p:sp>
          <p:nvSpPr>
            <p:cNvPr id="62473" name="Rectangle 9"/>
            <p:cNvSpPr>
              <a:spLocks noChangeArrowheads="1"/>
            </p:cNvSpPr>
            <p:nvPr/>
          </p:nvSpPr>
          <p:spPr bwMode="auto">
            <a:xfrm>
              <a:off x="2134" y="2784"/>
              <a:ext cx="2560" cy="67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Mkt. price per share </a:t>
              </a:r>
              <a:endParaRPr lang="en-US" sz="3200">
                <a:latin typeface="Tahoma" pitchFamily="34" charset="0"/>
              </a:endParaRPr>
            </a:p>
            <a:p>
              <a:pPr algn="ctr"/>
              <a:r>
                <a:rPr lang="en-US" sz="3200">
                  <a:latin typeface="Tahoma" pitchFamily="34" charset="0"/>
                </a:rPr>
                <a:t>Book value per share</a:t>
              </a:r>
            </a:p>
          </p:txBody>
        </p:sp>
        <p:sp>
          <p:nvSpPr>
            <p:cNvPr id="62474" name="Rectangle 10"/>
            <p:cNvSpPr>
              <a:spLocks noChangeArrowheads="1"/>
            </p:cNvSpPr>
            <p:nvPr/>
          </p:nvSpPr>
          <p:spPr bwMode="auto">
            <a:xfrm>
              <a:off x="1008" y="2976"/>
              <a:ext cx="3671" cy="987"/>
            </a:xfrm>
            <a:prstGeom prst="rect">
              <a:avLst/>
            </a:prstGeom>
            <a:noFill/>
            <a:ln w="12700">
              <a:noFill/>
              <a:miter lim="800000"/>
              <a:headEnd/>
              <a:tailEnd/>
            </a:ln>
            <a:effectLst/>
          </p:spPr>
          <p:txBody>
            <a:bodyPr lIns="90488" tIns="44450" rIns="90488" bIns="44450">
              <a:spAutoFit/>
            </a:bodyPr>
            <a:lstStyle/>
            <a:p>
              <a:pPr>
                <a:tabLst>
                  <a:tab pos="1262063" algn="l"/>
                </a:tabLst>
              </a:pPr>
              <a:r>
                <a:rPr lang="en-US" sz="3200">
                  <a:latin typeface="Tahoma" pitchFamily="34" charset="0"/>
                </a:rPr>
                <a:t>   M/B	=</a:t>
              </a:r>
            </a:p>
            <a:p>
              <a:pPr>
                <a:tabLst>
                  <a:tab pos="1262063" algn="l"/>
                </a:tabLst>
              </a:pPr>
              <a:endParaRPr lang="en-US" sz="3200">
                <a:latin typeface="Tahoma" pitchFamily="34" charset="0"/>
              </a:endParaRPr>
            </a:p>
            <a:p>
              <a:pPr>
                <a:tabLst>
                  <a:tab pos="1262063" algn="l"/>
                </a:tabLst>
              </a:pPr>
              <a:r>
                <a:rPr lang="en-US" sz="3200">
                  <a:latin typeface="Tahoma" pitchFamily="34" charset="0"/>
                </a:rPr>
                <a:t>	=               = 1.54.</a:t>
              </a:r>
            </a:p>
          </p:txBody>
        </p:sp>
        <p:sp>
          <p:nvSpPr>
            <p:cNvPr id="62475" name="Rectangle 11"/>
            <p:cNvSpPr>
              <a:spLocks noChangeArrowheads="1"/>
            </p:cNvSpPr>
            <p:nvPr/>
          </p:nvSpPr>
          <p:spPr bwMode="auto">
            <a:xfrm>
              <a:off x="2061" y="340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$7.91</a:t>
              </a:r>
            </a:p>
          </p:txBody>
        </p:sp>
      </p:grpSp>
      <p:sp>
        <p:nvSpPr>
          <p:cNvPr id="62478" name="Rectangle 14"/>
          <p:cNvSpPr>
            <a:spLocks noGrp="1" noChangeArrowheads="1"/>
          </p:cNvSpPr>
          <p:nvPr>
            <p:ph type="title"/>
          </p:nvPr>
        </p:nvSpPr>
        <p:spPr/>
        <p:txBody>
          <a:bodyPr>
            <a:normAutofit/>
          </a:bodyPr>
          <a:lstStyle/>
          <a:p>
            <a:r>
              <a:rPr lang="en-US" sz="4000" dirty="0">
                <a:latin typeface="Garamond" charset="0"/>
              </a:rPr>
              <a:t>Market Based Ratios (Continued)</a:t>
            </a:r>
          </a:p>
        </p:txBody>
      </p:sp>
    </p:spTree>
    <p:extLst>
      <p:ext uri="{BB962C8B-B14F-4D97-AF65-F5344CB8AC3E}">
        <p14:creationId xmlns:p14="http://schemas.microsoft.com/office/powerpoint/2010/main" val="326445542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49287010-46F5-452E-97D1-E61B94D2944B}" type="slidenum">
              <a:rPr lang="en-US"/>
              <a:pPr/>
              <a:t>61</a:t>
            </a:fld>
            <a:endParaRPr lang="en-US"/>
          </a:p>
        </p:txBody>
      </p:sp>
      <p:grpSp>
        <p:nvGrpSpPr>
          <p:cNvPr id="64522" name="Group 10"/>
          <p:cNvGrpSpPr>
            <a:grpSpLocks/>
          </p:cNvGrpSpPr>
          <p:nvPr/>
        </p:nvGrpSpPr>
        <p:grpSpPr bwMode="auto">
          <a:xfrm>
            <a:off x="2667001" y="2484438"/>
            <a:ext cx="7446963" cy="2073275"/>
            <a:chOff x="720" y="1872"/>
            <a:chExt cx="4691" cy="1306"/>
          </a:xfrm>
        </p:grpSpPr>
        <p:sp>
          <p:nvSpPr>
            <p:cNvPr id="64517" name="Rectangle 5"/>
            <p:cNvSpPr>
              <a:spLocks noChangeArrowheads="1"/>
            </p:cNvSpPr>
            <p:nvPr/>
          </p:nvSpPr>
          <p:spPr bwMode="auto">
            <a:xfrm>
              <a:off x="720" y="1872"/>
              <a:ext cx="4691" cy="1075"/>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2024E	    2023    2022      Ind.</a:t>
              </a:r>
            </a:p>
            <a:p>
              <a:pPr>
                <a:lnSpc>
                  <a:spcPct val="110000"/>
                </a:lnSpc>
                <a:tabLst>
                  <a:tab pos="1833563" algn="dec"/>
                  <a:tab pos="3548063" algn="dec"/>
                  <a:tab pos="4857750" algn="dec"/>
                  <a:tab pos="6286500" algn="dec"/>
                </a:tabLst>
              </a:pPr>
              <a:r>
                <a:rPr lang="en-US" sz="3200" dirty="0">
                  <a:latin typeface="Tahoma" pitchFamily="34" charset="0"/>
                </a:rPr>
                <a:t>P/E	12.0	-6.3	9.7	14.2</a:t>
              </a:r>
            </a:p>
            <a:p>
              <a:pPr>
                <a:lnSpc>
                  <a:spcPct val="110000"/>
                </a:lnSpc>
                <a:tabLst>
                  <a:tab pos="1833563" algn="dec"/>
                  <a:tab pos="3548063" algn="dec"/>
                  <a:tab pos="4857750" algn="dec"/>
                  <a:tab pos="6286500" algn="dec"/>
                </a:tabLst>
              </a:pPr>
              <a:r>
                <a:rPr lang="en-US" sz="3200" dirty="0">
                  <a:latin typeface="Tahoma" pitchFamily="34" charset="0"/>
                </a:rPr>
                <a:t>M/B	1.5	1.1	1.3	2.9</a:t>
              </a:r>
            </a:p>
          </p:txBody>
        </p:sp>
        <p:sp>
          <p:nvSpPr>
            <p:cNvPr id="64518" name="Line 6"/>
            <p:cNvSpPr>
              <a:spLocks noChangeShapeType="1"/>
            </p:cNvSpPr>
            <p:nvPr/>
          </p:nvSpPr>
          <p:spPr bwMode="auto">
            <a:xfrm>
              <a:off x="1427" y="2220"/>
              <a:ext cx="3786" cy="0"/>
            </a:xfrm>
            <a:prstGeom prst="line">
              <a:avLst/>
            </a:prstGeom>
            <a:noFill/>
            <a:ln w="25400">
              <a:solidFill>
                <a:schemeClr val="tx1"/>
              </a:solidFill>
              <a:round/>
              <a:headEnd/>
              <a:tailEnd/>
            </a:ln>
            <a:effectLst/>
          </p:spPr>
          <p:txBody>
            <a:bodyPr wrap="none" anchor="ctr"/>
            <a:lstStyle/>
            <a:p>
              <a:endParaRPr lang="en-US"/>
            </a:p>
          </p:txBody>
        </p:sp>
        <p:sp>
          <p:nvSpPr>
            <p:cNvPr id="64520" name="Line 8"/>
            <p:cNvSpPr>
              <a:spLocks noChangeShapeType="1"/>
            </p:cNvSpPr>
            <p:nvPr/>
          </p:nvSpPr>
          <p:spPr bwMode="auto">
            <a:xfrm>
              <a:off x="1415" y="2218"/>
              <a:ext cx="0" cy="960"/>
            </a:xfrm>
            <a:prstGeom prst="line">
              <a:avLst/>
            </a:prstGeom>
            <a:noFill/>
            <a:ln w="25400">
              <a:solidFill>
                <a:schemeClr val="tx1"/>
              </a:solidFill>
              <a:round/>
              <a:headEnd/>
              <a:tailEnd/>
            </a:ln>
            <a:effectLst/>
          </p:spPr>
          <p:txBody>
            <a:bodyPr/>
            <a:lstStyle/>
            <a:p>
              <a:endParaRPr lang="en-US"/>
            </a:p>
          </p:txBody>
        </p:sp>
      </p:grpSp>
      <p:sp>
        <p:nvSpPr>
          <p:cNvPr id="64521" name="Rectangle 9"/>
          <p:cNvSpPr>
            <a:spLocks noGrp="1" noChangeArrowheads="1"/>
          </p:cNvSpPr>
          <p:nvPr>
            <p:ph type="title"/>
          </p:nvPr>
        </p:nvSpPr>
        <p:spPr/>
        <p:txBody>
          <a:bodyPr>
            <a:normAutofit/>
          </a:bodyPr>
          <a:lstStyle/>
          <a:p>
            <a:r>
              <a:rPr lang="en-US" sz="4000" dirty="0">
                <a:latin typeface="Garamond" charset="0"/>
              </a:rPr>
              <a:t>Comparison with Industry Averages</a:t>
            </a:r>
          </a:p>
        </p:txBody>
      </p:sp>
    </p:spTree>
    <p:extLst>
      <p:ext uri="{BB962C8B-B14F-4D97-AF65-F5344CB8AC3E}">
        <p14:creationId xmlns:p14="http://schemas.microsoft.com/office/powerpoint/2010/main" val="229166384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1F415F84-8F43-472D-89AB-4534DBC280D7}" type="slidenum">
              <a:rPr lang="en-US"/>
              <a:pPr/>
              <a:t>62</a:t>
            </a:fld>
            <a:endParaRPr lang="en-US"/>
          </a:p>
        </p:txBody>
      </p:sp>
      <p:sp>
        <p:nvSpPr>
          <p:cNvPr id="409771" name="Rectangle 171"/>
          <p:cNvSpPr>
            <a:spLocks noGrp="1" noChangeArrowheads="1"/>
          </p:cNvSpPr>
          <p:nvPr>
            <p:ph type="title"/>
          </p:nvPr>
        </p:nvSpPr>
        <p:spPr/>
        <p:txBody>
          <a:bodyPr/>
          <a:lstStyle/>
          <a:p>
            <a:r>
              <a:rPr lang="en-US" sz="4000" dirty="0">
                <a:solidFill>
                  <a:srgbClr val="0000FF"/>
                </a:solidFill>
              </a:rPr>
              <a:t>Common Size Balance Sheets</a:t>
            </a:r>
            <a:r>
              <a:rPr lang="en-US" sz="4000" dirty="0"/>
              <a:t>:</a:t>
            </a:r>
            <a:br>
              <a:rPr lang="en-US" sz="4000" dirty="0"/>
            </a:br>
            <a:r>
              <a:rPr lang="en-US" sz="4000" dirty="0">
                <a:latin typeface="Garamond" charset="0"/>
              </a:rPr>
              <a:t>Divide all items by Total Assets</a:t>
            </a:r>
          </a:p>
        </p:txBody>
      </p:sp>
      <p:graphicFrame>
        <p:nvGraphicFramePr>
          <p:cNvPr id="409775" name="Group 175"/>
          <p:cNvGraphicFramePr>
            <a:graphicFrameLocks noGrp="1"/>
          </p:cNvGraphicFramePr>
          <p:nvPr>
            <p:ph type="tbl" idx="1"/>
            <p:extLst>
              <p:ext uri="{D42A27DB-BD31-4B8C-83A1-F6EECF244321}">
                <p14:modId xmlns:p14="http://schemas.microsoft.com/office/powerpoint/2010/main" val="1857495435"/>
              </p:ext>
            </p:extLst>
          </p:nvPr>
        </p:nvGraphicFramePr>
        <p:xfrm>
          <a:off x="2438400" y="2017714"/>
          <a:ext cx="7772400" cy="4145280"/>
        </p:xfrm>
        <a:graphic>
          <a:graphicData uri="http://schemas.openxmlformats.org/drawingml/2006/table">
            <a:tbl>
              <a:tblPr/>
              <a:tblGrid>
                <a:gridCol w="1554162">
                  <a:extLst>
                    <a:ext uri="{9D8B030D-6E8A-4147-A177-3AD203B41FA5}">
                      <a16:colId xmlns:a16="http://schemas.microsoft.com/office/drawing/2014/main" val="20000"/>
                    </a:ext>
                  </a:extLst>
                </a:gridCol>
                <a:gridCol w="1530350">
                  <a:extLst>
                    <a:ext uri="{9D8B030D-6E8A-4147-A177-3AD203B41FA5}">
                      <a16:colId xmlns:a16="http://schemas.microsoft.com/office/drawing/2014/main" val="20001"/>
                    </a:ext>
                  </a:extLst>
                </a:gridCol>
                <a:gridCol w="1579563">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21.9%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67.4%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64.1%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23.5%</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32.6%</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23.8%</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35.9%</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793541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066855EB-5D0C-41E3-8504-DECF5C01ECDA}" type="slidenum">
              <a:rPr lang="en-US"/>
              <a:pPr/>
              <a:t>63</a:t>
            </a:fld>
            <a:endParaRPr lang="en-US"/>
          </a:p>
        </p:txBody>
      </p:sp>
      <p:sp>
        <p:nvSpPr>
          <p:cNvPr id="417891" name="Rectangle 99"/>
          <p:cNvSpPr>
            <a:spLocks noGrp="1" noChangeArrowheads="1"/>
          </p:cNvSpPr>
          <p:nvPr>
            <p:ph type="title"/>
          </p:nvPr>
        </p:nvSpPr>
        <p:spPr/>
        <p:txBody>
          <a:bodyPr>
            <a:normAutofit/>
          </a:bodyPr>
          <a:lstStyle/>
          <a:p>
            <a:r>
              <a:rPr lang="en-US" sz="4000" dirty="0">
                <a:latin typeface="Garamond" charset="0"/>
              </a:rPr>
              <a:t>Divide all items by Total Liabilities &amp; Equity</a:t>
            </a:r>
          </a:p>
        </p:txBody>
      </p:sp>
      <p:graphicFrame>
        <p:nvGraphicFramePr>
          <p:cNvPr id="417894" name="Group 102"/>
          <p:cNvGraphicFramePr>
            <a:graphicFrameLocks noGrp="1"/>
          </p:cNvGraphicFramePr>
          <p:nvPr>
            <p:ph type="tbl" idx="1"/>
            <p:extLst>
              <p:ext uri="{D42A27DB-BD31-4B8C-83A1-F6EECF244321}">
                <p14:modId xmlns:p14="http://schemas.microsoft.com/office/powerpoint/2010/main" val="627367926"/>
              </p:ext>
            </p:extLst>
          </p:nvPr>
        </p:nvGraphicFramePr>
        <p:xfrm>
          <a:off x="2514600" y="2017714"/>
          <a:ext cx="7772400" cy="4145280"/>
        </p:xfrm>
        <a:graphic>
          <a:graphicData uri="http://schemas.openxmlformats.org/drawingml/2006/table">
            <a:tbl>
              <a:tblPr/>
              <a:tblGrid>
                <a:gridCol w="1847850">
                  <a:extLst>
                    <a:ext uri="{9D8B030D-6E8A-4147-A177-3AD203B41FA5}">
                      <a16:colId xmlns:a16="http://schemas.microsoft.com/office/drawing/2014/main" val="20000"/>
                    </a:ext>
                  </a:extLst>
                </a:gridCol>
                <a:gridCol w="1465262">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57325">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2400" b="0" i="1" u="sng" strike="noStrike" cap="none" normalizeH="0" baseline="0" dirty="0" err="1">
                          <a:ln>
                            <a:noFill/>
                          </a:ln>
                          <a:solidFill>
                            <a:schemeClr val="tx1"/>
                          </a:solidFill>
                          <a:effectLst/>
                          <a:latin typeface="Tahoma" pitchFamily="34" charset="0"/>
                        </a:rPr>
                        <a:t>Liab</a:t>
                      </a:r>
                      <a:r>
                        <a:rPr kumimoji="0" lang="en-US" sz="24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29.6%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45.2%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19.3%</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56.2%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606803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76823E9-F26F-46B5-8D41-3F48EF5C667A}" type="slidenum">
              <a:rPr lang="en-US"/>
              <a:pPr/>
              <a:t>64</a:t>
            </a:fld>
            <a:endParaRPr lang="en-US"/>
          </a:p>
        </p:txBody>
      </p:sp>
      <p:sp>
        <p:nvSpPr>
          <p:cNvPr id="108548" name="Rectangle 2052"/>
          <p:cNvSpPr>
            <a:spLocks noGrp="1" noChangeArrowheads="1"/>
          </p:cNvSpPr>
          <p:nvPr>
            <p:ph type="title"/>
          </p:nvPr>
        </p:nvSpPr>
        <p:spPr/>
        <p:txBody>
          <a:bodyPr>
            <a:normAutofit/>
          </a:bodyPr>
          <a:lstStyle/>
          <a:p>
            <a:r>
              <a:rPr lang="en-US" sz="4400" dirty="0">
                <a:latin typeface="Garamond" charset="0"/>
              </a:rPr>
              <a:t>Analysis of Common Size Balance Sheets</a:t>
            </a:r>
          </a:p>
        </p:txBody>
      </p:sp>
      <p:sp>
        <p:nvSpPr>
          <p:cNvPr id="108549" name="Rectangle 2053"/>
          <p:cNvSpPr>
            <a:spLocks noGrp="1" noChangeArrowheads="1"/>
          </p:cNvSpPr>
          <p:nvPr>
            <p:ph type="body" idx="1"/>
          </p:nvPr>
        </p:nvSpPr>
        <p:spPr/>
        <p:txBody>
          <a:bodyPr>
            <a:normAutofit/>
          </a:bodyPr>
          <a:lstStyle/>
          <a:p>
            <a:pPr>
              <a:lnSpc>
                <a:spcPct val="90000"/>
              </a:lnSpc>
              <a:buFont typeface="Wingdings" pitchFamily="2" charset="2"/>
              <a:buChar char="Ø"/>
            </a:pPr>
            <a:r>
              <a:rPr lang="en-US" sz="3200" dirty="0" err="1"/>
              <a:t>Computron</a:t>
            </a:r>
            <a:r>
              <a:rPr lang="en-US" sz="3200" dirty="0"/>
              <a:t> has higher proportion of inventory and current assets than Industry.</a:t>
            </a:r>
          </a:p>
          <a:p>
            <a:pPr>
              <a:lnSpc>
                <a:spcPct val="90000"/>
              </a:lnSpc>
              <a:buFont typeface="Wingdings" pitchFamily="2" charset="2"/>
              <a:buChar char="Ø"/>
            </a:pPr>
            <a:r>
              <a:rPr lang="en-US" sz="3200" dirty="0" err="1"/>
              <a:t>Computron</a:t>
            </a:r>
            <a:r>
              <a:rPr lang="en-US" sz="3200" dirty="0"/>
              <a:t> now has more equity (which means LESS debt) than Industry.</a:t>
            </a:r>
          </a:p>
          <a:p>
            <a:pPr>
              <a:lnSpc>
                <a:spcPct val="90000"/>
              </a:lnSpc>
              <a:buFont typeface="Wingdings" pitchFamily="2" charset="2"/>
              <a:buChar char="Ø"/>
            </a:pPr>
            <a:r>
              <a:rPr lang="en-US" sz="3200" dirty="0" err="1"/>
              <a:t>Computron</a:t>
            </a:r>
            <a:r>
              <a:rPr lang="en-US" sz="3200" dirty="0"/>
              <a:t> has more short-term debt than industry, but less long-term debt than industry.</a:t>
            </a:r>
          </a:p>
        </p:txBody>
      </p:sp>
    </p:spTree>
    <p:extLst>
      <p:ext uri="{BB962C8B-B14F-4D97-AF65-F5344CB8AC3E}">
        <p14:creationId xmlns:p14="http://schemas.microsoft.com/office/powerpoint/2010/main" val="31124853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lide Number Placeholder 5"/>
          <p:cNvSpPr>
            <a:spLocks noGrp="1"/>
          </p:cNvSpPr>
          <p:nvPr>
            <p:ph type="sldNum" sz="quarter" idx="12"/>
          </p:nvPr>
        </p:nvSpPr>
        <p:spPr/>
        <p:txBody>
          <a:bodyPr/>
          <a:lstStyle/>
          <a:p>
            <a:fld id="{837A1F3C-309F-463F-B30B-91B8A32412EC}" type="slidenum">
              <a:rPr lang="en-US"/>
              <a:pPr/>
              <a:t>65</a:t>
            </a:fld>
            <a:endParaRPr lang="en-US"/>
          </a:p>
        </p:txBody>
      </p:sp>
      <p:sp>
        <p:nvSpPr>
          <p:cNvPr id="419005" name="Rectangle 189"/>
          <p:cNvSpPr>
            <a:spLocks noGrp="1" noChangeArrowheads="1"/>
          </p:cNvSpPr>
          <p:nvPr>
            <p:ph type="title"/>
          </p:nvPr>
        </p:nvSpPr>
        <p:spPr/>
        <p:txBody>
          <a:bodyPr/>
          <a:lstStyle/>
          <a:p>
            <a:r>
              <a:rPr lang="en-US" sz="4000" dirty="0">
                <a:solidFill>
                  <a:srgbClr val="0000FF"/>
                </a:solidFill>
              </a:rPr>
              <a:t>Common Size Income Statement</a:t>
            </a:r>
            <a:r>
              <a:rPr lang="en-US" sz="4000" dirty="0"/>
              <a:t>:</a:t>
            </a:r>
            <a:br>
              <a:rPr lang="en-US" sz="4000" dirty="0"/>
            </a:br>
            <a:r>
              <a:rPr lang="en-US" sz="4000" dirty="0">
                <a:latin typeface="Garamond" charset="0"/>
              </a:rPr>
              <a:t>Divide all items by Sales</a:t>
            </a:r>
          </a:p>
        </p:txBody>
      </p:sp>
      <p:graphicFrame>
        <p:nvGraphicFramePr>
          <p:cNvPr id="419008" name="Group 192"/>
          <p:cNvGraphicFramePr>
            <a:graphicFrameLocks noGrp="1"/>
          </p:cNvGraphicFramePr>
          <p:nvPr>
            <p:ph type="tbl" idx="1"/>
            <p:extLst>
              <p:ext uri="{D42A27DB-BD31-4B8C-83A1-F6EECF244321}">
                <p14:modId xmlns:p14="http://schemas.microsoft.com/office/powerpoint/2010/main" val="1332010599"/>
              </p:ext>
            </p:extLst>
          </p:nvPr>
        </p:nvGraphicFramePr>
        <p:xfrm>
          <a:off x="1905000" y="2017713"/>
          <a:ext cx="8421688" cy="3962400"/>
        </p:xfrm>
        <a:graphic>
          <a:graphicData uri="http://schemas.openxmlformats.org/drawingml/2006/table">
            <a:tbl>
              <a:tblPr/>
              <a:tblGrid>
                <a:gridCol w="1981199">
                  <a:extLst>
                    <a:ext uri="{9D8B030D-6E8A-4147-A177-3AD203B41FA5}">
                      <a16:colId xmlns:a16="http://schemas.microsoft.com/office/drawing/2014/main" val="20000"/>
                    </a:ext>
                  </a:extLst>
                </a:gridCol>
                <a:gridCol w="1386788">
                  <a:extLst>
                    <a:ext uri="{9D8B030D-6E8A-4147-A177-3AD203B41FA5}">
                      <a16:colId xmlns:a16="http://schemas.microsoft.com/office/drawing/2014/main" val="20001"/>
                    </a:ext>
                  </a:extLst>
                </a:gridCol>
                <a:gridCol w="1685714">
                  <a:extLst>
                    <a:ext uri="{9D8B030D-6E8A-4147-A177-3AD203B41FA5}">
                      <a16:colId xmlns:a16="http://schemas.microsoft.com/office/drawing/2014/main" val="20002"/>
                    </a:ext>
                  </a:extLst>
                </a:gridCol>
                <a:gridCol w="1683993">
                  <a:extLst>
                    <a:ext uri="{9D8B030D-6E8A-4147-A177-3AD203B41FA5}">
                      <a16:colId xmlns:a16="http://schemas.microsoft.com/office/drawing/2014/main" val="20003"/>
                    </a:ext>
                  </a:extLst>
                </a:gridCol>
                <a:gridCol w="1683994">
                  <a:extLst>
                    <a:ext uri="{9D8B030D-6E8A-4147-A177-3AD203B41FA5}">
                      <a16:colId xmlns:a16="http://schemas.microsoft.com/office/drawing/2014/main" val="20004"/>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2022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2024E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83.4%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85.4%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84.5%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12.3%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4.4%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3.0%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Pre-tax earn.</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3.6%</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5555153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71AF45F-FD2A-48F5-A931-8FEC678F1B0A}" type="slidenum">
              <a:rPr lang="en-US"/>
              <a:pPr/>
              <a:t>66</a:t>
            </a:fld>
            <a:endParaRPr lang="en-US"/>
          </a:p>
        </p:txBody>
      </p:sp>
      <p:sp>
        <p:nvSpPr>
          <p:cNvPr id="110596" name="Rectangle 4"/>
          <p:cNvSpPr>
            <a:spLocks noGrp="1" noChangeArrowheads="1"/>
          </p:cNvSpPr>
          <p:nvPr>
            <p:ph type="title"/>
          </p:nvPr>
        </p:nvSpPr>
        <p:spPr/>
        <p:txBody>
          <a:bodyPr>
            <a:normAutofit/>
          </a:bodyPr>
          <a:lstStyle/>
          <a:p>
            <a:r>
              <a:rPr lang="en-US" sz="4400" dirty="0">
                <a:latin typeface="Garamond" charset="0"/>
              </a:rPr>
              <a:t>Analysis of Common Size Income Statements</a:t>
            </a:r>
            <a:endParaRPr lang="en-US" sz="4000" dirty="0">
              <a:latin typeface="Garamond" charset="0"/>
            </a:endParaRPr>
          </a:p>
        </p:txBody>
      </p:sp>
      <p:sp>
        <p:nvSpPr>
          <p:cNvPr id="110597" name="Rectangle 5"/>
          <p:cNvSpPr>
            <a:spLocks noGrp="1" noChangeArrowheads="1"/>
          </p:cNvSpPr>
          <p:nvPr>
            <p:ph type="body" idx="1"/>
          </p:nvPr>
        </p:nvSpPr>
        <p:spPr/>
        <p:txBody>
          <a:bodyPr>
            <a:normAutofit/>
          </a:bodyPr>
          <a:lstStyle/>
          <a:p>
            <a:pPr>
              <a:buFont typeface="Wingdings" pitchFamily="2" charset="2"/>
              <a:buChar char="§"/>
            </a:pPr>
            <a:r>
              <a:rPr lang="en-US" sz="3600" dirty="0" err="1"/>
              <a:t>Computron</a:t>
            </a:r>
            <a:r>
              <a:rPr lang="en-US" sz="3600" dirty="0"/>
              <a:t> has lower COGS (86.7) than industry (84.5), but higher other expenses.  </a:t>
            </a:r>
          </a:p>
          <a:p>
            <a:pPr>
              <a:buFont typeface="Wingdings" pitchFamily="2" charset="2"/>
              <a:buChar char="§"/>
            </a:pPr>
            <a:endParaRPr lang="en-US" sz="3600" dirty="0"/>
          </a:p>
          <a:p>
            <a:pPr>
              <a:buFont typeface="Wingdings" pitchFamily="2" charset="2"/>
              <a:buChar char="§"/>
            </a:pPr>
            <a:r>
              <a:rPr lang="en-US" sz="3600" dirty="0"/>
              <a:t>Result is that </a:t>
            </a:r>
            <a:r>
              <a:rPr lang="en-US" sz="3600" dirty="0" err="1"/>
              <a:t>Computron</a:t>
            </a:r>
            <a:r>
              <a:rPr lang="en-US" sz="3600" dirty="0"/>
              <a:t> has similar EBIT (7.1) as industry.</a:t>
            </a:r>
          </a:p>
        </p:txBody>
      </p:sp>
    </p:spTree>
    <p:extLst>
      <p:ext uri="{BB962C8B-B14F-4D97-AF65-F5344CB8AC3E}">
        <p14:creationId xmlns:p14="http://schemas.microsoft.com/office/powerpoint/2010/main" val="35773820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Number Placeholder 5"/>
          <p:cNvSpPr>
            <a:spLocks noGrp="1"/>
          </p:cNvSpPr>
          <p:nvPr>
            <p:ph type="sldNum" sz="quarter" idx="12"/>
          </p:nvPr>
        </p:nvSpPr>
        <p:spPr/>
        <p:txBody>
          <a:bodyPr/>
          <a:lstStyle/>
          <a:p>
            <a:fld id="{1D2670DA-80A3-4EA9-9A36-BF7F13FEECA4}" type="slidenum">
              <a:rPr lang="en-US"/>
              <a:pPr/>
              <a:t>67</a:t>
            </a:fld>
            <a:endParaRPr lang="en-US"/>
          </a:p>
        </p:txBody>
      </p:sp>
      <p:sp>
        <p:nvSpPr>
          <p:cNvPr id="421022" name="Rectangle 158"/>
          <p:cNvSpPr>
            <a:spLocks noGrp="1" noChangeArrowheads="1"/>
          </p:cNvSpPr>
          <p:nvPr>
            <p:ph type="title"/>
          </p:nvPr>
        </p:nvSpPr>
        <p:spPr/>
        <p:txBody>
          <a:bodyPr>
            <a:normAutofit/>
          </a:bodyPr>
          <a:lstStyle/>
          <a:p>
            <a:r>
              <a:rPr lang="en-US" sz="4000" dirty="0">
                <a:latin typeface="Garamond" charset="0"/>
              </a:rPr>
              <a:t>Percentage Change Analysis: % Change from First Year (2022)</a:t>
            </a:r>
          </a:p>
        </p:txBody>
      </p:sp>
      <p:graphicFrame>
        <p:nvGraphicFramePr>
          <p:cNvPr id="421025" name="Group 161"/>
          <p:cNvGraphicFramePr>
            <a:graphicFrameLocks noGrp="1"/>
          </p:cNvGraphicFramePr>
          <p:nvPr>
            <p:ph type="tbl" idx="1"/>
            <p:extLst>
              <p:ext uri="{D42A27DB-BD31-4B8C-83A1-F6EECF244321}">
                <p14:modId xmlns:p14="http://schemas.microsoft.com/office/powerpoint/2010/main" val="2395339006"/>
              </p:ext>
            </p:extLst>
          </p:nvPr>
        </p:nvGraphicFramePr>
        <p:xfrm>
          <a:off x="2590800" y="1828800"/>
          <a:ext cx="7772400" cy="457200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1" u="sng" strike="noStrike" cap="none" normalizeH="0" baseline="0" dirty="0">
                          <a:ln>
                            <a:noFill/>
                          </a:ln>
                          <a:solidFill>
                            <a:schemeClr val="tx1"/>
                          </a:solidFill>
                          <a:effectLst/>
                          <a:latin typeface="Tahoma" pitchFamily="34" charset="0"/>
                        </a:rPr>
                        <a:t>Income St.</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2022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2024E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105.0%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102.5%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err="1">
                          <a:ln>
                            <a:noFill/>
                          </a:ln>
                          <a:solidFill>
                            <a:schemeClr val="tx1"/>
                          </a:solidFill>
                          <a:effectLst/>
                          <a:latin typeface="Tahoma" pitchFamily="34" charset="0"/>
                        </a:rPr>
                        <a:t>Depr</a:t>
                      </a:r>
                      <a:r>
                        <a:rPr kumimoji="0" lang="en-US" sz="24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518.8%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534.9%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111.8%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80.3%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-91.7%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140.4%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181.6%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188.3%</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821426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C1E57CE-0400-4951-B8FB-8B758B349E6D}" type="slidenum">
              <a:rPr lang="en-US"/>
              <a:pPr/>
              <a:t>68</a:t>
            </a:fld>
            <a:endParaRPr lang="en-US"/>
          </a:p>
        </p:txBody>
      </p:sp>
      <p:sp>
        <p:nvSpPr>
          <p:cNvPr id="112644" name="Rectangle 2052"/>
          <p:cNvSpPr>
            <a:spLocks noGrp="1" noChangeArrowheads="1"/>
          </p:cNvSpPr>
          <p:nvPr>
            <p:ph type="title"/>
          </p:nvPr>
        </p:nvSpPr>
        <p:spPr/>
        <p:txBody>
          <a:bodyPr>
            <a:normAutofit/>
          </a:bodyPr>
          <a:lstStyle/>
          <a:p>
            <a:r>
              <a:rPr lang="en-US" sz="4400" dirty="0">
                <a:latin typeface="Garamond" charset="0"/>
              </a:rPr>
              <a:t>Analysis of Percent Change Income Statement</a:t>
            </a:r>
          </a:p>
        </p:txBody>
      </p:sp>
      <p:sp>
        <p:nvSpPr>
          <p:cNvPr id="112645" name="Rectangle 2053"/>
          <p:cNvSpPr>
            <a:spLocks noGrp="1" noChangeArrowheads="1"/>
          </p:cNvSpPr>
          <p:nvPr>
            <p:ph type="body" idx="1"/>
          </p:nvPr>
        </p:nvSpPr>
        <p:spPr/>
        <p:txBody>
          <a:bodyPr>
            <a:normAutofit/>
          </a:bodyPr>
          <a:lstStyle/>
          <a:p>
            <a:r>
              <a:rPr lang="en-US" sz="3200" dirty="0"/>
              <a:t>We see that 2024 sales grew 105% from 2022, and that NI grew 188% from 2022.</a:t>
            </a:r>
          </a:p>
          <a:p>
            <a:endParaRPr lang="en-US" sz="3200" dirty="0"/>
          </a:p>
          <a:p>
            <a:r>
              <a:rPr lang="en-US" sz="3200" dirty="0"/>
              <a:t>So </a:t>
            </a:r>
            <a:r>
              <a:rPr lang="en-US" sz="3200" dirty="0" err="1"/>
              <a:t>Computron</a:t>
            </a:r>
            <a:r>
              <a:rPr lang="en-US" sz="3200" dirty="0"/>
              <a:t> has become more profitable.</a:t>
            </a:r>
          </a:p>
        </p:txBody>
      </p:sp>
    </p:spTree>
    <p:extLst>
      <p:ext uri="{BB962C8B-B14F-4D97-AF65-F5344CB8AC3E}">
        <p14:creationId xmlns:p14="http://schemas.microsoft.com/office/powerpoint/2010/main" val="107141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2D795E08-848E-4B11-A065-C4DC92391246}" type="slidenum">
              <a:rPr lang="en-US"/>
              <a:pPr/>
              <a:t>69</a:t>
            </a:fld>
            <a:endParaRPr lang="en-US"/>
          </a:p>
        </p:txBody>
      </p:sp>
      <p:sp>
        <p:nvSpPr>
          <p:cNvPr id="423037" name="Rectangle 125"/>
          <p:cNvSpPr>
            <a:spLocks noGrp="1" noChangeArrowheads="1"/>
          </p:cNvSpPr>
          <p:nvPr>
            <p:ph type="title"/>
          </p:nvPr>
        </p:nvSpPr>
        <p:spPr/>
        <p:txBody>
          <a:bodyPr>
            <a:normAutofit/>
          </a:bodyPr>
          <a:lstStyle/>
          <a:p>
            <a:r>
              <a:rPr lang="en-US" sz="4000" dirty="0">
                <a:latin typeface="Garamond" charset="0"/>
              </a:rPr>
              <a:t>Percentage Change Balance Sheets: Assets</a:t>
            </a:r>
          </a:p>
        </p:txBody>
      </p:sp>
      <p:graphicFrame>
        <p:nvGraphicFramePr>
          <p:cNvPr id="423040" name="Group 128"/>
          <p:cNvGraphicFramePr>
            <a:graphicFrameLocks noGrp="1"/>
          </p:cNvGraphicFramePr>
          <p:nvPr>
            <p:ph type="tbl" idx="1"/>
            <p:extLst>
              <p:ext uri="{D42A27DB-BD31-4B8C-83A1-F6EECF244321}">
                <p14:modId xmlns:p14="http://schemas.microsoft.com/office/powerpoint/2010/main" val="1973259432"/>
              </p:ext>
            </p:extLst>
          </p:nvPr>
        </p:nvGraphicFramePr>
        <p:xfrm>
          <a:off x="2706688" y="2017714"/>
          <a:ext cx="7772400" cy="4145280"/>
        </p:xfrm>
        <a:graphic>
          <a:graphicData uri="http://schemas.openxmlformats.org/drawingml/2006/table">
            <a:tbl>
              <a:tblPr/>
              <a:tblGrid>
                <a:gridCol w="1944687">
                  <a:extLst>
                    <a:ext uri="{9D8B030D-6E8A-4147-A177-3AD203B41FA5}">
                      <a16:colId xmlns:a16="http://schemas.microsoft.com/office/drawing/2014/main" val="20000"/>
                    </a:ext>
                  </a:extLst>
                </a:gridCol>
                <a:gridCol w="1901825">
                  <a:extLst>
                    <a:ext uri="{9D8B030D-6E8A-4147-A177-3AD203B41FA5}">
                      <a16:colId xmlns:a16="http://schemas.microsoft.com/office/drawing/2014/main" val="20001"/>
                    </a:ext>
                  </a:extLst>
                </a:gridCol>
                <a:gridCol w="1984375">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47.4%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73.2%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138.4%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172.6%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142.7%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15298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9ECFF013-8FB4-48AC-A548-C8D78E839EDC}" type="slidenum">
              <a:rPr lang="en-US"/>
              <a:pPr/>
              <a:t>70</a:t>
            </a:fld>
            <a:endParaRPr lang="en-US"/>
          </a:p>
        </p:txBody>
      </p:sp>
      <p:sp>
        <p:nvSpPr>
          <p:cNvPr id="425038" name="Rectangle 78"/>
          <p:cNvSpPr>
            <a:spLocks noGrp="1" noChangeArrowheads="1"/>
          </p:cNvSpPr>
          <p:nvPr>
            <p:ph type="title"/>
          </p:nvPr>
        </p:nvSpPr>
        <p:spPr/>
        <p:txBody>
          <a:bodyPr>
            <a:normAutofit/>
          </a:bodyPr>
          <a:lstStyle/>
          <a:p>
            <a:r>
              <a:rPr lang="en-US" sz="4000" dirty="0">
                <a:latin typeface="Garamond" charset="0"/>
              </a:rPr>
              <a:t>Percentage Change Balance Sheets: Liabilities &amp; Equity</a:t>
            </a:r>
          </a:p>
        </p:txBody>
      </p:sp>
      <p:graphicFrame>
        <p:nvGraphicFramePr>
          <p:cNvPr id="425041" name="Group 81"/>
          <p:cNvGraphicFramePr>
            <a:graphicFrameLocks noGrp="1"/>
          </p:cNvGraphicFramePr>
          <p:nvPr>
            <p:ph type="tbl" idx="1"/>
            <p:extLst>
              <p:ext uri="{D42A27DB-BD31-4B8C-83A1-F6EECF244321}">
                <p14:modId xmlns:p14="http://schemas.microsoft.com/office/powerpoint/2010/main" val="1238629370"/>
              </p:ext>
            </p:extLst>
          </p:nvPr>
        </p:nvGraphicFramePr>
        <p:xfrm>
          <a:off x="2590800" y="1905001"/>
          <a:ext cx="7772400" cy="447802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850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err="1">
                          <a:ln>
                            <a:noFill/>
                          </a:ln>
                          <a:solidFill>
                            <a:schemeClr val="tx1"/>
                          </a:solidFill>
                          <a:effectLst/>
                          <a:latin typeface="Tahoma" pitchFamily="34" charset="0"/>
                        </a:rPr>
                        <a:t>Liab</a:t>
                      </a:r>
                      <a:r>
                        <a:rPr kumimoji="0" lang="en-US" sz="28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2024E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122.5%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109.5%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179.4%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175.9%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209.2%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54.6%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197.9%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490140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895C89E-EF93-401A-9CB3-2B8E96B324F3}" type="slidenum">
              <a:rPr lang="en-US"/>
              <a:pPr/>
              <a:t>71</a:t>
            </a:fld>
            <a:endParaRPr lang="en-US"/>
          </a:p>
        </p:txBody>
      </p:sp>
      <p:sp>
        <p:nvSpPr>
          <p:cNvPr id="115716" name="Rectangle 4"/>
          <p:cNvSpPr>
            <a:spLocks noGrp="1" noChangeArrowheads="1"/>
          </p:cNvSpPr>
          <p:nvPr>
            <p:ph type="title"/>
          </p:nvPr>
        </p:nvSpPr>
        <p:spPr/>
        <p:txBody>
          <a:bodyPr>
            <a:normAutofit/>
          </a:bodyPr>
          <a:lstStyle/>
          <a:p>
            <a:r>
              <a:rPr lang="en-US" sz="4000" dirty="0">
                <a:latin typeface="Garamond" charset="0"/>
              </a:rPr>
              <a:t>Analysis of Percent Change Balance Sheets</a:t>
            </a:r>
          </a:p>
        </p:txBody>
      </p:sp>
      <p:sp>
        <p:nvSpPr>
          <p:cNvPr id="115717" name="Rectangle 5"/>
          <p:cNvSpPr>
            <a:spLocks noGrp="1" noChangeArrowheads="1"/>
          </p:cNvSpPr>
          <p:nvPr>
            <p:ph type="body" idx="1"/>
          </p:nvPr>
        </p:nvSpPr>
        <p:spPr/>
        <p:txBody>
          <a:bodyPr>
            <a:normAutofit/>
          </a:bodyPr>
          <a:lstStyle/>
          <a:p>
            <a:r>
              <a:rPr lang="en-US" sz="3600" dirty="0"/>
              <a:t>We see that total assets grew 139%, while sales grew only 105%.  </a:t>
            </a:r>
          </a:p>
          <a:p>
            <a:r>
              <a:rPr lang="en-US" sz="3600" dirty="0"/>
              <a:t>So, asset utilization remains a problem.</a:t>
            </a:r>
            <a:endParaRPr lang="en-US" sz="4000" dirty="0"/>
          </a:p>
        </p:txBody>
      </p:sp>
    </p:spTree>
    <p:extLst>
      <p:ext uri="{BB962C8B-B14F-4D97-AF65-F5344CB8AC3E}">
        <p14:creationId xmlns:p14="http://schemas.microsoft.com/office/powerpoint/2010/main" val="2176278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D7EDC86-199E-49D3-B735-43DD9F486033}" type="slidenum">
              <a:rPr lang="en-US"/>
              <a:pPr/>
              <a:t>72</a:t>
            </a:fld>
            <a:endParaRPr lang="en-US"/>
          </a:p>
        </p:txBody>
      </p:sp>
      <p:sp>
        <p:nvSpPr>
          <p:cNvPr id="85000" name="Rectangle 1032"/>
          <p:cNvSpPr>
            <a:spLocks noGrp="1" noChangeArrowheads="1"/>
          </p:cNvSpPr>
          <p:nvPr>
            <p:ph type="title"/>
          </p:nvPr>
        </p:nvSpPr>
        <p:spPr>
          <a:xfrm>
            <a:off x="717451" y="263527"/>
            <a:ext cx="11826241" cy="1450757"/>
          </a:xfrm>
        </p:spPr>
        <p:txBody>
          <a:bodyPr>
            <a:normAutofit/>
          </a:bodyPr>
          <a:lstStyle/>
          <a:p>
            <a:r>
              <a:rPr lang="en-US" sz="4400" dirty="0">
                <a:solidFill>
                  <a:srgbClr val="FF0000"/>
                </a:solidFill>
                <a:latin typeface="Garamond" charset="0"/>
              </a:rPr>
              <a:t>Potential Problems and Limitations of Ratio Analysis</a:t>
            </a:r>
            <a:endParaRPr lang="en-US" sz="4000" dirty="0">
              <a:solidFill>
                <a:srgbClr val="FF0000"/>
              </a:solidFill>
              <a:latin typeface="Garamond" charset="0"/>
            </a:endParaRPr>
          </a:p>
        </p:txBody>
      </p:sp>
      <p:sp>
        <p:nvSpPr>
          <p:cNvPr id="85001" name="Rectangle 1033"/>
          <p:cNvSpPr>
            <a:spLocks noGrp="1" noChangeArrowheads="1"/>
          </p:cNvSpPr>
          <p:nvPr>
            <p:ph type="body" idx="1"/>
          </p:nvPr>
        </p:nvSpPr>
        <p:spPr/>
        <p:txBody>
          <a:bodyPr>
            <a:normAutofit/>
          </a:bodyPr>
          <a:lstStyle/>
          <a:p>
            <a:pPr>
              <a:lnSpc>
                <a:spcPct val="90000"/>
              </a:lnSpc>
              <a:buFont typeface="Wingdings" pitchFamily="2" charset="2"/>
              <a:buChar char="v"/>
            </a:pPr>
            <a:r>
              <a:rPr lang="en-US" sz="3200" dirty="0"/>
              <a:t>Comparison with industry averages is difficult if the firm operates many different divisions.</a:t>
            </a:r>
          </a:p>
          <a:p>
            <a:pPr>
              <a:lnSpc>
                <a:spcPct val="90000"/>
              </a:lnSpc>
              <a:buFont typeface="Wingdings" pitchFamily="2" charset="2"/>
              <a:buChar char="v"/>
            </a:pPr>
            <a:r>
              <a:rPr lang="en-US" sz="3200" dirty="0"/>
              <a:t>Seasonal factors can distort ratios.</a:t>
            </a:r>
          </a:p>
          <a:p>
            <a:pPr>
              <a:lnSpc>
                <a:spcPct val="90000"/>
              </a:lnSpc>
              <a:buFont typeface="Wingdings" pitchFamily="2" charset="2"/>
              <a:buChar char="v"/>
            </a:pPr>
            <a:r>
              <a:rPr lang="en-US" sz="3200" dirty="0"/>
              <a:t>Window dressing techniques can make statements and ratios look better.</a:t>
            </a:r>
          </a:p>
          <a:p>
            <a:pPr>
              <a:lnSpc>
                <a:spcPct val="90000"/>
              </a:lnSpc>
              <a:buFont typeface="Wingdings" pitchFamily="2" charset="2"/>
              <a:buChar char="v"/>
            </a:pPr>
            <a:r>
              <a:rPr lang="en-US" sz="3200" dirty="0"/>
              <a:t>Different accounting and operating practices can distort comparisons.</a:t>
            </a:r>
          </a:p>
        </p:txBody>
      </p:sp>
    </p:spTree>
    <p:extLst>
      <p:ext uri="{BB962C8B-B14F-4D97-AF65-F5344CB8AC3E}">
        <p14:creationId xmlns:p14="http://schemas.microsoft.com/office/powerpoint/2010/main" val="64444772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C0C164CC-61B7-48F0-A73D-48030E0969B9}" type="slidenum">
              <a:rPr lang="en-US"/>
              <a:pPr/>
              <a:t>73</a:t>
            </a:fld>
            <a:endParaRPr lang="en-US"/>
          </a:p>
        </p:txBody>
      </p:sp>
      <p:sp>
        <p:nvSpPr>
          <p:cNvPr id="91146" name="Rectangle 1034"/>
          <p:cNvSpPr>
            <a:spLocks noGrp="1" noChangeArrowheads="1"/>
          </p:cNvSpPr>
          <p:nvPr>
            <p:ph type="title"/>
          </p:nvPr>
        </p:nvSpPr>
        <p:spPr/>
        <p:txBody>
          <a:bodyPr>
            <a:normAutofit/>
          </a:bodyPr>
          <a:lstStyle/>
          <a:p>
            <a:r>
              <a:rPr lang="en-US" sz="4400" dirty="0">
                <a:latin typeface="Garamond" charset="0"/>
              </a:rPr>
              <a:t>Qualitative Factors to be considered as well…!</a:t>
            </a:r>
          </a:p>
        </p:txBody>
      </p:sp>
      <p:sp>
        <p:nvSpPr>
          <p:cNvPr id="91147" name="Rectangle 1035"/>
          <p:cNvSpPr>
            <a:spLocks noGrp="1" noChangeArrowheads="1"/>
          </p:cNvSpPr>
          <p:nvPr>
            <p:ph type="body" idx="1"/>
          </p:nvPr>
        </p:nvSpPr>
        <p:spPr>
          <a:xfrm>
            <a:off x="1097279" y="1845734"/>
            <a:ext cx="10298601" cy="4336702"/>
          </a:xfrm>
        </p:spPr>
        <p:txBody>
          <a:bodyPr>
            <a:normAutofit/>
          </a:bodyPr>
          <a:lstStyle/>
          <a:p>
            <a:pPr>
              <a:lnSpc>
                <a:spcPct val="90000"/>
              </a:lnSpc>
            </a:pPr>
            <a:r>
              <a:rPr lang="en-US" sz="3200" dirty="0"/>
              <a:t>There is greater risk if:</a:t>
            </a:r>
          </a:p>
          <a:p>
            <a:pPr lvl="1">
              <a:lnSpc>
                <a:spcPct val="90000"/>
              </a:lnSpc>
            </a:pPr>
            <a:r>
              <a:rPr lang="en-US" sz="2800" dirty="0"/>
              <a:t>revenues tied to a single customer</a:t>
            </a:r>
          </a:p>
          <a:p>
            <a:pPr lvl="1">
              <a:lnSpc>
                <a:spcPct val="90000"/>
              </a:lnSpc>
            </a:pPr>
            <a:r>
              <a:rPr lang="en-US" sz="2800" dirty="0"/>
              <a:t>revenues tied to a single product</a:t>
            </a:r>
          </a:p>
          <a:p>
            <a:pPr lvl="1">
              <a:lnSpc>
                <a:spcPct val="90000"/>
              </a:lnSpc>
            </a:pPr>
            <a:r>
              <a:rPr lang="en-US" sz="2800" dirty="0"/>
              <a:t>reliance on a single supplier?</a:t>
            </a:r>
          </a:p>
          <a:p>
            <a:pPr lvl="1">
              <a:lnSpc>
                <a:spcPct val="90000"/>
              </a:lnSpc>
            </a:pPr>
            <a:r>
              <a:rPr lang="en-US" sz="2800" dirty="0"/>
              <a:t>High percentage of business is generated overseas?</a:t>
            </a:r>
          </a:p>
          <a:p>
            <a:pPr>
              <a:lnSpc>
                <a:spcPct val="90000"/>
              </a:lnSpc>
            </a:pPr>
            <a:r>
              <a:rPr lang="en-US" sz="2800" dirty="0"/>
              <a:t>What is the competitive situation?</a:t>
            </a:r>
          </a:p>
          <a:p>
            <a:pPr>
              <a:lnSpc>
                <a:spcPct val="90000"/>
              </a:lnSpc>
            </a:pPr>
            <a:r>
              <a:rPr lang="en-US" sz="2800" dirty="0"/>
              <a:t>What products are in the pipeline?</a:t>
            </a:r>
          </a:p>
          <a:p>
            <a:pPr>
              <a:lnSpc>
                <a:spcPct val="90000"/>
              </a:lnSpc>
            </a:pPr>
            <a:r>
              <a:rPr lang="en-US" sz="2800" dirty="0"/>
              <a:t>What are the legal and regulatory issues?</a:t>
            </a:r>
          </a:p>
        </p:txBody>
      </p:sp>
    </p:spTree>
    <p:extLst>
      <p:ext uri="{BB962C8B-B14F-4D97-AF65-F5344CB8AC3E}">
        <p14:creationId xmlns:p14="http://schemas.microsoft.com/office/powerpoint/2010/main" val="2119561881"/>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FF8DEAC-2E0F-41B6-B105-94BB44336430}" type="slidenum">
              <a:rPr lang="en-US" sz="1200">
                <a:latin typeface="Arial Narrow" pitchFamily="34" charset="0"/>
              </a:rPr>
              <a:pPr eaLnBrk="1" hangingPunct="1"/>
              <a:t>74</a:t>
            </a:fld>
            <a:endParaRPr lang="en-US" sz="1200">
              <a:latin typeface="Arial Narrow" pitchFamily="34" charset="0"/>
            </a:endParaRPr>
          </a:p>
        </p:txBody>
      </p:sp>
      <p:sp>
        <p:nvSpPr>
          <p:cNvPr id="6" name="Title 1"/>
          <p:cNvSpPr>
            <a:spLocks noGrp="1"/>
          </p:cNvSpPr>
          <p:nvPr>
            <p:ph type="title"/>
          </p:nvPr>
        </p:nvSpPr>
        <p:spPr>
          <a:xfrm>
            <a:off x="2190910" y="4944253"/>
            <a:ext cx="8119211" cy="1160051"/>
          </a:xfrm>
        </p:spPr>
        <p:txBody>
          <a:bodyPr>
            <a:normAutofit/>
          </a:bodyPr>
          <a:lstStyle/>
          <a:p>
            <a:r>
              <a:rPr lang="en-US" sz="3600" b="1" dirty="0">
                <a:latin typeface="Blackadder ITC" panose="04020505051007020D02" pitchFamily="82" charset="0"/>
              </a:rPr>
              <a:t>Wish you </a:t>
            </a:r>
            <a:r>
              <a:rPr lang="en-US" sz="3600" b="1" dirty="0">
                <a:solidFill>
                  <a:srgbClr val="0070C0"/>
                </a:solidFill>
                <a:latin typeface="Blackadder ITC" panose="04020505051007020D02" pitchFamily="82" charset="0"/>
              </a:rPr>
              <a:t>BEST</a:t>
            </a:r>
            <a:r>
              <a:rPr lang="en-US" sz="3600" b="1" dirty="0">
                <a:solidFill>
                  <a:srgbClr val="FF0000"/>
                </a:solidFill>
                <a:latin typeface="Blackadder ITC" panose="04020505051007020D02" pitchFamily="82" charset="0"/>
              </a:rPr>
              <a:t> </a:t>
            </a:r>
            <a:r>
              <a:rPr lang="en-US" sz="3600" b="1" dirty="0">
                <a:latin typeface="Blackadder ITC" panose="04020505051007020D02" pitchFamily="82" charset="0"/>
              </a:rPr>
              <a:t>for all your future endeavors!!!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1167" y="1778542"/>
            <a:ext cx="4392673" cy="3225538"/>
          </a:xfrm>
          <a:prstGeom prst="rect">
            <a:avLst/>
          </a:prstGeom>
        </p:spPr>
      </p:pic>
      <p:sp>
        <p:nvSpPr>
          <p:cNvPr id="5" name="Text Box 7"/>
          <p:cNvSpPr txBox="1">
            <a:spLocks noChangeArrowheads="1"/>
          </p:cNvSpPr>
          <p:nvPr/>
        </p:nvSpPr>
        <p:spPr bwMode="auto">
          <a:xfrm>
            <a:off x="1981200" y="126726"/>
            <a:ext cx="8538633" cy="1508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is-IS" sz="3600" b="1" dirty="0">
              <a:solidFill>
                <a:srgbClr val="FF0000"/>
              </a:solidFill>
              <a:latin typeface="Calibri" pitchFamily="34" charset="0"/>
            </a:endParaRPr>
          </a:p>
          <a:p>
            <a:pPr algn="ctr" eaLnBrk="1" hangingPunct="1"/>
            <a:r>
              <a:rPr lang="x-none" sz="2800" b="1" dirty="0">
                <a:solidFill>
                  <a:schemeClr val="accent1">
                    <a:lumMod val="75000"/>
                  </a:schemeClr>
                </a:solidFill>
              </a:rPr>
              <a:t>I hope you had a Good Learning Experience</a:t>
            </a:r>
            <a:r>
              <a:rPr lang="is-IS" sz="2800" b="1" dirty="0">
                <a:solidFill>
                  <a:schemeClr val="accent1">
                    <a:lumMod val="75000"/>
                  </a:schemeClr>
                </a:solidFill>
              </a:rPr>
              <a:t>…!</a:t>
            </a:r>
          </a:p>
          <a:p>
            <a:pPr algn="ctr" eaLnBrk="1" hangingPunct="1"/>
            <a:endParaRPr lang="en-US" sz="2800" b="1" dirty="0">
              <a:solidFill>
                <a:srgbClr val="FF0000"/>
              </a:solidFill>
              <a:latin typeface="Calibri" pitchFamily="34" charset="0"/>
            </a:endParaRPr>
          </a:p>
        </p:txBody>
      </p:sp>
      <p:sp>
        <p:nvSpPr>
          <p:cNvPr id="4" name="TextBox 3">
            <a:extLst>
              <a:ext uri="{FF2B5EF4-FFF2-40B4-BE49-F238E27FC236}">
                <a16:creationId xmlns:a16="http://schemas.microsoft.com/office/drawing/2014/main" id="{C141E288-6473-C4A9-D319-0581889867B7}"/>
              </a:ext>
            </a:extLst>
          </p:cNvPr>
          <p:cNvSpPr txBox="1"/>
          <p:nvPr/>
        </p:nvSpPr>
        <p:spPr>
          <a:xfrm>
            <a:off x="2378065" y="4777644"/>
            <a:ext cx="7435869" cy="461665"/>
          </a:xfrm>
          <a:prstGeom prst="rect">
            <a:avLst/>
          </a:prstGeom>
          <a:noFill/>
        </p:spPr>
        <p:txBody>
          <a:bodyPr wrap="square">
            <a:spAutoFit/>
          </a:bodyPr>
          <a:lstStyle/>
          <a:p>
            <a:r>
              <a:rPr lang="en-US" sz="2400" b="1" dirty="0">
                <a:solidFill>
                  <a:srgbClr val="0070C0"/>
                </a:solidFill>
                <a:latin typeface="Calibri" pitchFamily="34" charset="0"/>
              </a:rPr>
              <a:t>It was indeed a pleasure learning along with you all</a:t>
            </a:r>
            <a:r>
              <a:rPr lang="is-IS" sz="2400" b="1" dirty="0">
                <a:solidFill>
                  <a:srgbClr val="0070C0"/>
                </a:solidFill>
                <a:latin typeface="Calibri" pitchFamily="34" charset="0"/>
              </a:rPr>
              <a:t>…</a:t>
            </a:r>
            <a:endParaRPr lang="en-IN" dirty="0">
              <a:solidFill>
                <a:srgbClr val="0070C0"/>
              </a:solidFill>
            </a:endParaRPr>
          </a:p>
        </p:txBody>
      </p:sp>
    </p:spTree>
    <p:extLst>
      <p:ext uri="{BB962C8B-B14F-4D97-AF65-F5344CB8AC3E}">
        <p14:creationId xmlns:p14="http://schemas.microsoft.com/office/powerpoint/2010/main" val="198358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22636</TotalTime>
  <Words>3764</Words>
  <Application>Microsoft Macintosh PowerPoint</Application>
  <PresentationFormat>Widescreen</PresentationFormat>
  <Paragraphs>882</Paragraphs>
  <Slides>74</Slides>
  <Notes>13</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74</vt:i4>
      </vt:variant>
    </vt:vector>
  </HeadingPairs>
  <TitlesOfParts>
    <vt:vector size="92" baseType="lpstr">
      <vt:lpstr>Aptos</vt:lpstr>
      <vt:lpstr>Arial</vt:lpstr>
      <vt:lpstr>Arial Narrow</vt:lpstr>
      <vt:lpstr>Bauhaus 93</vt:lpstr>
      <vt:lpstr>Blackadder ITC</vt:lpstr>
      <vt:lpstr>Calibri</vt:lpstr>
      <vt:lpstr>Calibri Light</vt:lpstr>
      <vt:lpstr>Cambria</vt:lpstr>
      <vt:lpstr>Courier New</vt:lpstr>
      <vt:lpstr>DINWeb</vt:lpstr>
      <vt:lpstr>DINWebBold</vt:lpstr>
      <vt:lpstr>Garamond</vt:lpstr>
      <vt:lpstr>Söhne</vt:lpstr>
      <vt:lpstr>Tahoma</vt:lpstr>
      <vt:lpstr>Times New Roman</vt:lpstr>
      <vt:lpstr>Trebuchet MS</vt:lpstr>
      <vt:lpstr>Wingdings</vt:lpstr>
      <vt:lpstr>Retrospect</vt:lpstr>
      <vt:lpstr>Financial Management for Leaders</vt:lpstr>
      <vt:lpstr>M Shameem Jawed Associate Professor (F&amp;A) &amp; Chairperson PGPMCI, IIM Visakhapatnam  Founding Director - IIMV FIELD &amp; AIC – IIMVFIELD.</vt:lpstr>
      <vt:lpstr>Have we heard of these in our organization?</vt:lpstr>
      <vt:lpstr>Business Structure</vt:lpstr>
      <vt:lpstr>Agenda</vt:lpstr>
      <vt:lpstr>Accounting</vt:lpstr>
      <vt:lpstr>Accounting as an Aid to Decision Making</vt:lpstr>
      <vt:lpstr>Accounting as an Aid to Decision Making</vt:lpstr>
      <vt:lpstr>Financial and Management Accounting</vt:lpstr>
      <vt:lpstr>Financial and Management Accounting</vt:lpstr>
      <vt:lpstr>The Annual Report</vt:lpstr>
      <vt:lpstr>The Annual Report</vt:lpstr>
      <vt:lpstr>The Key Financial Statements </vt:lpstr>
      <vt:lpstr>Balance sheet</vt:lpstr>
      <vt:lpstr>The Balance Sheet</vt:lpstr>
      <vt:lpstr>Assets</vt:lpstr>
      <vt:lpstr>Liabilities</vt:lpstr>
      <vt:lpstr>Equity</vt:lpstr>
      <vt:lpstr>Balance Sheet Transactions</vt:lpstr>
      <vt:lpstr>Balance Sheet Transactions</vt:lpstr>
      <vt:lpstr>Income statement </vt:lpstr>
      <vt:lpstr>Cash flow statement </vt:lpstr>
      <vt:lpstr>Cash or Profit, which is more Important?</vt:lpstr>
      <vt:lpstr>Cash or Profit, which is more Important? (contd…)</vt:lpstr>
      <vt:lpstr>How to access the health of a firm using information published in financial statements? </vt:lpstr>
      <vt:lpstr>Ratio Analysis: Overview</vt:lpstr>
      <vt:lpstr>Income Statement</vt:lpstr>
      <vt:lpstr>Balance Sheets: Assets</vt:lpstr>
      <vt:lpstr>Balance Sheets: Liabilities &amp; Equity</vt:lpstr>
      <vt:lpstr>Other Data</vt:lpstr>
      <vt:lpstr>Liquidity Ratios</vt:lpstr>
      <vt:lpstr>Forecasted Current and Quick Ratios for 2014.</vt:lpstr>
      <vt:lpstr>Comments on CR and QR</vt:lpstr>
      <vt:lpstr>Asset Management / Efficiency Ratios</vt:lpstr>
      <vt:lpstr>Inventory Turnover Ratio</vt:lpstr>
      <vt:lpstr>Comments on Inventory Turnover</vt:lpstr>
      <vt:lpstr>Days Sales Outstanding (or) Receivable Turnover Days</vt:lpstr>
      <vt:lpstr>Appraisal of DSO</vt:lpstr>
      <vt:lpstr>Fixed Assets and Total Assets Turnover Ratios</vt:lpstr>
      <vt:lpstr>Fixed Assets and Total Assets Turnover Ratios</vt:lpstr>
      <vt:lpstr>Debt Management Ratios</vt:lpstr>
      <vt:lpstr>Leverage Ratios: Debt Ratio</vt:lpstr>
      <vt:lpstr>Leverage Ratios: Liabilities-to-Assets Ratio</vt:lpstr>
      <vt:lpstr>Times Interest Earned Ratio</vt:lpstr>
      <vt:lpstr>Debt Management Ratios vs. Industry Averages</vt:lpstr>
      <vt:lpstr>Debt is good or bad?</vt:lpstr>
      <vt:lpstr>Profitability Ratios</vt:lpstr>
      <vt:lpstr>Profit Margins</vt:lpstr>
      <vt:lpstr>Profit Margins (Continued)</vt:lpstr>
      <vt:lpstr>Profit Margins vs. Industry Averages</vt:lpstr>
      <vt:lpstr>Basic Earning Power (BEP)</vt:lpstr>
      <vt:lpstr>Basic Earning Power vs. Industry Average</vt:lpstr>
      <vt:lpstr>Return on Assets (ROA) and Return on Equity (ROE)</vt:lpstr>
      <vt:lpstr>Return on Assets (ROA) and Return on Equity (ROE)</vt:lpstr>
      <vt:lpstr>ROA and ROE vs. Industry Averages</vt:lpstr>
      <vt:lpstr>Effects of Debt on ROA and ROE</vt:lpstr>
      <vt:lpstr>Market Value Ratios</vt:lpstr>
      <vt:lpstr>Interpreting Market Based Ratios</vt:lpstr>
      <vt:lpstr>Calculate and appraise the P/E, P/CF, and M/B ratios.</vt:lpstr>
      <vt:lpstr>Market Based Ratios (Continued)</vt:lpstr>
      <vt:lpstr>Comparison with Industry Averages</vt:lpstr>
      <vt:lpstr>Common Size Balance Sheets: Divide all items by Total Assets</vt:lpstr>
      <vt:lpstr>Divide all items by Total Liabilities &amp; Equity</vt:lpstr>
      <vt:lpstr>Analysis of Common Size Balance Sheets</vt:lpstr>
      <vt:lpstr>Common Size Income Statement: Divide all items by Sales</vt:lpstr>
      <vt:lpstr>Analysis of Common Size Income Statements</vt:lpstr>
      <vt:lpstr>Percentage Change Analysis: % Change from First Year (2022)</vt:lpstr>
      <vt:lpstr>Analysis of Percent Change Income Statement</vt:lpstr>
      <vt:lpstr>Percentage Change Balance Sheets: Assets</vt:lpstr>
      <vt:lpstr>Percentage Change Balance Sheets: Liabilities &amp; Equity</vt:lpstr>
      <vt:lpstr>Analysis of Percent Change Balance Sheets</vt:lpstr>
      <vt:lpstr>Potential Problems and Limitations of Ratio Analysis</vt:lpstr>
      <vt:lpstr>Qualitative Factors to be considered as well…!</vt:lpstr>
      <vt:lpstr>Wish you BEST for all your future endeavors!!!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Corporate Finance </dc:title>
  <dc:creator>Kaveri Krishnan</dc:creator>
  <cp:lastModifiedBy>Mohammad Shameem Jawed</cp:lastModifiedBy>
  <cp:revision>70</cp:revision>
  <dcterms:created xsi:type="dcterms:W3CDTF">2018-10-15T10:28:22Z</dcterms:created>
  <dcterms:modified xsi:type="dcterms:W3CDTF">2025-01-19T13:11:02Z</dcterms:modified>
</cp:coreProperties>
</file>