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3"/>
  </p:notesMasterIdLst>
  <p:handoutMasterIdLst>
    <p:handoutMasterId r:id="rId84"/>
  </p:handoutMasterIdLst>
  <p:sldIdLst>
    <p:sldId id="256" r:id="rId2"/>
    <p:sldId id="384" r:id="rId3"/>
    <p:sldId id="386" r:id="rId4"/>
    <p:sldId id="387" r:id="rId5"/>
    <p:sldId id="341" r:id="rId6"/>
    <p:sldId id="429" r:id="rId7"/>
    <p:sldId id="477" r:id="rId8"/>
    <p:sldId id="431" r:id="rId9"/>
    <p:sldId id="478" r:id="rId10"/>
    <p:sldId id="479" r:id="rId11"/>
    <p:sldId id="449" r:id="rId12"/>
    <p:sldId id="450" r:id="rId13"/>
    <p:sldId id="451" r:id="rId14"/>
    <p:sldId id="454" r:id="rId15"/>
    <p:sldId id="457" r:id="rId16"/>
    <p:sldId id="459" r:id="rId17"/>
    <p:sldId id="525" r:id="rId18"/>
    <p:sldId id="404" r:id="rId19"/>
    <p:sldId id="406" r:id="rId20"/>
    <p:sldId id="411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1" r:id="rId29"/>
    <p:sldId id="422" r:id="rId30"/>
    <p:sldId id="490" r:id="rId31"/>
    <p:sldId id="381" r:id="rId32"/>
    <p:sldId id="480" r:id="rId33"/>
    <p:sldId id="481" r:id="rId34"/>
    <p:sldId id="482" r:id="rId35"/>
    <p:sldId id="385" r:id="rId36"/>
    <p:sldId id="433" r:id="rId37"/>
    <p:sldId id="388" r:id="rId38"/>
    <p:sldId id="446" r:id="rId39"/>
    <p:sldId id="390" r:id="rId40"/>
    <p:sldId id="447" r:id="rId41"/>
    <p:sldId id="448" r:id="rId42"/>
    <p:sldId id="483" r:id="rId43"/>
    <p:sldId id="484" r:id="rId44"/>
    <p:sldId id="485" r:id="rId45"/>
    <p:sldId id="486" r:id="rId46"/>
    <p:sldId id="453" r:id="rId47"/>
    <p:sldId id="487" r:id="rId48"/>
    <p:sldId id="391" r:id="rId49"/>
    <p:sldId id="488" r:id="rId50"/>
    <p:sldId id="456" r:id="rId51"/>
    <p:sldId id="489" r:id="rId52"/>
    <p:sldId id="458" r:id="rId53"/>
    <p:sldId id="399" r:id="rId54"/>
    <p:sldId id="492" r:id="rId55"/>
    <p:sldId id="397" r:id="rId56"/>
    <p:sldId id="401" r:id="rId57"/>
    <p:sldId id="398" r:id="rId58"/>
    <p:sldId id="494" r:id="rId59"/>
    <p:sldId id="495" r:id="rId60"/>
    <p:sldId id="496" r:id="rId61"/>
    <p:sldId id="497" r:id="rId62"/>
    <p:sldId id="498" r:id="rId63"/>
    <p:sldId id="499" r:id="rId64"/>
    <p:sldId id="500" r:id="rId65"/>
    <p:sldId id="513" r:id="rId66"/>
    <p:sldId id="502" r:id="rId67"/>
    <p:sldId id="514" r:id="rId68"/>
    <p:sldId id="510" r:id="rId69"/>
    <p:sldId id="515" r:id="rId70"/>
    <p:sldId id="516" r:id="rId71"/>
    <p:sldId id="262" r:id="rId72"/>
    <p:sldId id="286" r:id="rId73"/>
    <p:sldId id="518" r:id="rId74"/>
    <p:sldId id="517" r:id="rId75"/>
    <p:sldId id="473" r:id="rId76"/>
    <p:sldId id="476" r:id="rId77"/>
    <p:sldId id="519" r:id="rId78"/>
    <p:sldId id="520" r:id="rId79"/>
    <p:sldId id="521" r:id="rId80"/>
    <p:sldId id="522" r:id="rId81"/>
    <p:sldId id="524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/>
        </p14:section>
        <p14:section name="Design, Annotate, Work Together, Tell Me" id="{B9B51309-D148-4332-87C2-07BE32FBCA3B}">
          <p14:sldIdLst>
            <p14:sldId id="256"/>
            <p14:sldId id="384"/>
            <p14:sldId id="386"/>
            <p14:sldId id="387"/>
            <p14:sldId id="341"/>
            <p14:sldId id="429"/>
            <p14:sldId id="477"/>
            <p14:sldId id="431"/>
            <p14:sldId id="478"/>
            <p14:sldId id="479"/>
            <p14:sldId id="449"/>
            <p14:sldId id="450"/>
            <p14:sldId id="451"/>
            <p14:sldId id="454"/>
            <p14:sldId id="457"/>
            <p14:sldId id="459"/>
            <p14:sldId id="525"/>
            <p14:sldId id="404"/>
            <p14:sldId id="406"/>
            <p14:sldId id="411"/>
            <p14:sldId id="413"/>
            <p14:sldId id="414"/>
            <p14:sldId id="415"/>
            <p14:sldId id="416"/>
            <p14:sldId id="417"/>
            <p14:sldId id="418"/>
            <p14:sldId id="419"/>
            <p14:sldId id="421"/>
            <p14:sldId id="422"/>
            <p14:sldId id="490"/>
            <p14:sldId id="381"/>
            <p14:sldId id="480"/>
            <p14:sldId id="481"/>
            <p14:sldId id="482"/>
            <p14:sldId id="385"/>
            <p14:sldId id="433"/>
            <p14:sldId id="388"/>
            <p14:sldId id="446"/>
            <p14:sldId id="390"/>
            <p14:sldId id="447"/>
            <p14:sldId id="448"/>
            <p14:sldId id="483"/>
            <p14:sldId id="484"/>
            <p14:sldId id="485"/>
            <p14:sldId id="486"/>
            <p14:sldId id="453"/>
            <p14:sldId id="487"/>
            <p14:sldId id="391"/>
            <p14:sldId id="488"/>
            <p14:sldId id="456"/>
            <p14:sldId id="489"/>
            <p14:sldId id="458"/>
            <p14:sldId id="399"/>
            <p14:sldId id="492"/>
            <p14:sldId id="397"/>
            <p14:sldId id="401"/>
            <p14:sldId id="398"/>
            <p14:sldId id="494"/>
            <p14:sldId id="495"/>
            <p14:sldId id="496"/>
            <p14:sldId id="497"/>
            <p14:sldId id="498"/>
            <p14:sldId id="499"/>
            <p14:sldId id="500"/>
            <p14:sldId id="513"/>
            <p14:sldId id="502"/>
            <p14:sldId id="514"/>
            <p14:sldId id="510"/>
            <p14:sldId id="515"/>
            <p14:sldId id="516"/>
            <p14:sldId id="262"/>
            <p14:sldId id="286"/>
            <p14:sldId id="518"/>
            <p14:sldId id="517"/>
            <p14:sldId id="473"/>
            <p14:sldId id="476"/>
            <p14:sldId id="519"/>
            <p14:sldId id="520"/>
            <p14:sldId id="521"/>
            <p14:sldId id="522"/>
            <p14:sldId id="5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86144" autoAdjust="0"/>
  </p:normalViewPr>
  <p:slideViewPr>
    <p:cSldViewPr snapToGrid="0">
      <p:cViewPr varScale="1">
        <p:scale>
          <a:sx n="71" d="100"/>
          <a:sy n="71" d="100"/>
        </p:scale>
        <p:origin x="1162" y="53"/>
      </p:cViewPr>
      <p:guideLst>
        <p:guide orient="horz" pos="2184"/>
        <p:guide pos="3840"/>
        <p:guide pos="3940"/>
        <p:guide pos="4040"/>
      </p:guideLst>
    </p:cSldViewPr>
  </p:slideViewPr>
  <p:outlineViewPr>
    <p:cViewPr>
      <p:scale>
        <a:sx n="33" d="100"/>
        <a:sy n="33" d="100"/>
      </p:scale>
      <p:origin x="0" y="-47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Data, Technologies, Processes,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65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3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38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IN" dirty="0"/>
              <a:t>Smart Space and Robotics, Digital Twin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0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93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2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Strategies to Manage Digital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67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295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35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9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003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886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2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lang="en-US" sz="2800" b="1" kern="12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7"/>
            <a:ext cx="11190686" cy="49743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6427-2375-57D2-6847-08668DA7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84E7A-957B-2366-EA9F-0BEC10DD9E9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7FAA4-EC89-F103-C830-A17A1E36B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6F772-4A17-A3EE-D112-A1900154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8A342-09FB-B525-598D-F78C1B418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3BD7F-050C-D15E-BBCE-054E262E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2E08CA6-9767-4053-A1F1-CB8AF23EE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1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8494-A1C0-922F-EC5B-34101BD7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A4B40-A801-3FC5-D8E8-995A0CC0A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7DD9A-FDB0-4409-C61A-2D42D5CD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6F29C-79CF-C180-E20E-9BBFB8B3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00E60-F88C-01C3-DFAD-B9FB947C1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CAFD9-9A3E-44D1-9F1B-E9C98FD7A3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092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6897"/>
            <a:ext cx="10515600" cy="32748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Crafting value in the digital era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DIKW Pyramid (1 of 4)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34" y="1470989"/>
            <a:ext cx="3346994" cy="48894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32555" y="1307396"/>
            <a:ext cx="64309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Know-why</a:t>
            </a:r>
            <a:r>
              <a:rPr lang="en-US" dirty="0"/>
              <a:t>: Wisdom is the ability to increase effectiveness. Makes use of knowledge to create value through correct and well-informed decisions.</a:t>
            </a:r>
          </a:p>
          <a:p>
            <a:r>
              <a:rPr lang="en-US" dirty="0"/>
              <a:t>Ex. Keep more branded dish detergent compared to other dish detergent to increase profit.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4832555" y="2914927"/>
            <a:ext cx="64309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Know-how</a:t>
            </a:r>
            <a:r>
              <a:rPr lang="en-US" dirty="0"/>
              <a:t>: Knowledge is applied information that actively guides task execution, problem solving and decision making.</a:t>
            </a:r>
          </a:p>
          <a:p>
            <a:r>
              <a:rPr lang="en-US" dirty="0"/>
              <a:t>Ex. Brands of dish detergent -&gt;most rapidly selling at that store.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32555" y="4245459"/>
            <a:ext cx="6430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Know-what</a:t>
            </a:r>
            <a:r>
              <a:rPr lang="en-US" dirty="0"/>
              <a:t>: Data shaped into a meaningful and useful form. Ex. Total number of bottles of dish detergent sold at a store.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832555" y="5160076"/>
            <a:ext cx="64309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Know-nothing: </a:t>
            </a:r>
            <a:r>
              <a:rPr lang="en-US" dirty="0"/>
              <a:t>Streams of raw facts. Discrete facts about events.</a:t>
            </a:r>
          </a:p>
          <a:p>
            <a:r>
              <a:rPr lang="en-US" dirty="0"/>
              <a:t>Ex. Supermarket or mall checkout counters scans millions of pieces of data from bar codes. </a:t>
            </a:r>
          </a:p>
        </p:txBody>
      </p:sp>
    </p:spTree>
    <p:extLst>
      <p:ext uri="{BB962C8B-B14F-4D97-AF65-F5344CB8AC3E}">
        <p14:creationId xmlns:p14="http://schemas.microsoft.com/office/powerpoint/2010/main" val="371398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DIKW Pyramid (3 of 4)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61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</a:t>
            </a:r>
            <a:r>
              <a:rPr lang="en-US" altLang="en-US" dirty="0"/>
              <a:t>: Discrete, objective facts or observations, which are unorganized and unprocessed and therefore have no meaning or value because of lack of context and interpretation.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Information</a:t>
            </a:r>
            <a:r>
              <a:rPr lang="en-US" altLang="en-US" dirty="0"/>
              <a:t>: Organized or structured data, which has been processed in such a way that the information now has relevance for a specific purpose or context, and is therefore meaningful, valuable, useful and relevant.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Knowledge: </a:t>
            </a:r>
            <a:r>
              <a:rPr lang="en-US" altLang="en-US" dirty="0"/>
              <a:t>An awareness and understanding of a set of information and ways that information can be made useful to support a specific task or reach a decision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81666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DIKW Pyramid (4 of 4)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Wisdom: The quality of having experience, knowledge, and good judgment – or my favorite…knowledge rightly applied.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Why is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Who do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Appreciation of why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Ability to create effectiveness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Adds Value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69676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2" y="549561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Processes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5026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 processes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Flows of material, information, knowledge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Logically related set of tasks that define how specific business tasks are performed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May be tied to functional area or be cross-functional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Businesses: Can be seen as collection of business processes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 processes may be assets or liabilities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 Process: </a:t>
            </a:r>
            <a:r>
              <a:rPr lang="en-US" altLang="en-US" dirty="0"/>
              <a:t>A collection of inter-related events, activities, and decision points that involve several actors and objects, which collectively lead to an outcome that is of value to a customer.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11994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Examples of Business Processes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prstClr val="black"/>
                </a:solidFill>
                <a:latin typeface="Calibri" panose="020F0502020204030204"/>
              </a:rPr>
              <a:t>Order-to-cash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Quote-to-order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Procure-to-pay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Issue-to-resolution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Application-to-approval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solidFill>
                  <a:prstClr val="black"/>
                </a:solidFill>
                <a:latin typeface="Calibri" panose="020F0502020204030204"/>
              </a:rPr>
              <a:t>Claim-to-Settlement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2821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The BPM Lifecycle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E556F-3C44-B062-9948-20BB92DB0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771" y="1315828"/>
            <a:ext cx="6413592" cy="509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1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926814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How digital technologies can Improves Business Processes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378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Increasing efficiency of existing processes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Automating steps that were manual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Enabling entirely new processes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Changing flow of information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Replacing sequential steps with parallel steps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Eliminating delays in decision making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Supporting new business models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Leveraging new technologies</a:t>
            </a:r>
            <a:endParaRPr lang="en-US" altLang="en-US" dirty="0"/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7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How digital technologies can Improves Business Processes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7F9F72-2318-911D-8272-22632DA84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52" y="2982424"/>
            <a:ext cx="11649095" cy="133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Emerging Technology Enablers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17120"/>
            <a:ext cx="110611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            VR,AR		        Sensor Technology          </a:t>
            </a: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Streaming Analytics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lvl="8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Blockchain, GPS, RFID, SOA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AB7F3-1D04-044F-486A-A819E7AA0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769" y="2059795"/>
            <a:ext cx="8650462" cy="380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1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926814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Collaboration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4195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Collaboration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Short lived or long term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Informal or formal (teams)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Growing importance of collaboration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Changing nature of work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Growth of professional work—“interaction jobs”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Changing organization of the firm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Changing scope of the firm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Emphasis on innovation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Changing culture of work</a:t>
            </a:r>
          </a:p>
        </p:txBody>
      </p:sp>
    </p:spTree>
    <p:extLst>
      <p:ext uri="{BB962C8B-B14F-4D97-AF65-F5344CB8AC3E}">
        <p14:creationId xmlns:p14="http://schemas.microsoft.com/office/powerpoint/2010/main" val="17040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926814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What is Social Business?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Social business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Use of social networking platforms (internal and external) to engage employees, customers, and suppliers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Aims to deepen interactions and expedite information sharing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“Conversations” to strengthen bonds with customers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Requires information transparency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Seen as way to drive operational efficiency, spur innovation, accelerate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05309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926814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Benefits of Collaboration and Teamwork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Investment in collaboration technology can return large rewards, especially in sales and marketing, research and development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Productivity: Sharing knowledge and resolving problems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Quality: Faster resolution of quality issues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Innovation: More ideas for products and services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Customer service: Complaints handled more rapidly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Financial performance: Generated by improvements in factors above</a:t>
            </a:r>
          </a:p>
        </p:txBody>
      </p:sp>
    </p:spTree>
    <p:extLst>
      <p:ext uri="{BB962C8B-B14F-4D97-AF65-F5344CB8AC3E}">
        <p14:creationId xmlns:p14="http://schemas.microsoft.com/office/powerpoint/2010/main" val="395834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926814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Building a Collaborative Culture and Business Processes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“Command and control” organizations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No value placed on teamwork or lower-level participation in decisions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Collaborative business culture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Senior managers rely on teams of employees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Policies, products, designs, processes, and systems rely on teams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managers purpose is to build teams</a:t>
            </a:r>
          </a:p>
        </p:txBody>
      </p:sp>
    </p:spTree>
    <p:extLst>
      <p:ext uri="{BB962C8B-B14F-4D97-AF65-F5344CB8AC3E}">
        <p14:creationId xmlns:p14="http://schemas.microsoft.com/office/powerpoint/2010/main" val="425505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11539400" cy="640080"/>
          </a:xfrm>
        </p:spPr>
        <p:txBody>
          <a:bodyPr>
            <a:noAutofit/>
          </a:bodyPr>
          <a:lstStyle/>
          <a:p>
            <a:r>
              <a:rPr lang="en-US" altLang="en-US" b="1"/>
              <a:t>The Time/Space Collaboration and Social Tool Matrix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523211"/>
            <a:ext cx="9335729" cy="511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4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4781" y="549561"/>
            <a:ext cx="11539400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Organizing the Information Systems Function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282" y="1418080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 T governance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Strategies and policies for using I T in the organization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Decision rights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Accountability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Organization of information systems function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Centralized, decentralized, and so on</a:t>
            </a:r>
          </a:p>
        </p:txBody>
      </p:sp>
    </p:spTree>
    <p:extLst>
      <p:ext uri="{BB962C8B-B14F-4D97-AF65-F5344CB8AC3E}">
        <p14:creationId xmlns:p14="http://schemas.microsoft.com/office/powerpoint/2010/main" val="6219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128B-0567-A384-8210-1218A82C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1431B-298E-03C3-C105-46852B64CB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067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3" y="559214"/>
            <a:ext cx="1027103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What’s Driving Digital Businesses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IT Innovations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Cloud computing, Big data, Internet of Things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Mobile digital platform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AI and machine learning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New Business Models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Online streaming music and video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On-demand e-commerce services </a:t>
            </a:r>
          </a:p>
        </p:txBody>
      </p:sp>
    </p:spTree>
    <p:extLst>
      <p:ext uri="{BB962C8B-B14F-4D97-AF65-F5344CB8AC3E}">
        <p14:creationId xmlns:p14="http://schemas.microsoft.com/office/powerpoint/2010/main" val="339517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3" y="559214"/>
            <a:ext cx="10271037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What’s Driving Digital Businesses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Firms and Organizations Change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More collaborative, less emphasis on hierarchy and structure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Greater emphasis on competencies and skills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Higher-speed/more accurate decision making based on data and analysis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More willingness to interact with consumers (social media)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Better understanding of the importance of I T</a:t>
            </a:r>
          </a:p>
        </p:txBody>
      </p:sp>
    </p:spTree>
    <p:extLst>
      <p:ext uri="{BB962C8B-B14F-4D97-AF65-F5344CB8AC3E}">
        <p14:creationId xmlns:p14="http://schemas.microsoft.com/office/powerpoint/2010/main" val="335967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0537" y="559214"/>
            <a:ext cx="1251279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Objectives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Firms invest heavily in information systems to achieve six strategic business objectives: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Operational excellence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New products, services, and business models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Customer and supplier intimacy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Improved decision making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Competitive advantage</a:t>
            </a:r>
          </a:p>
          <a:p>
            <a:pPr marL="1714500" lvl="3" indent="-3429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Survival</a:t>
            </a:r>
          </a:p>
        </p:txBody>
      </p:sp>
    </p:spTree>
    <p:extLst>
      <p:ext uri="{BB962C8B-B14F-4D97-AF65-F5344CB8AC3E}">
        <p14:creationId xmlns:p14="http://schemas.microsoft.com/office/powerpoint/2010/main" val="381656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0537" y="559214"/>
            <a:ext cx="1251279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Operational Excellence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Improved efficiency results in higher profits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Information systems and technologies help improve efficiency and productivity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Example: Walmart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Power of combining information systems and best business practices to achieve operational efficiency—and over $485 billion in sales in 2017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Most efficient retail store in world as result of digital links between suppliers and stores</a:t>
            </a:r>
          </a:p>
        </p:txBody>
      </p:sp>
    </p:spTree>
    <p:extLst>
      <p:ext uri="{BB962C8B-B14F-4D97-AF65-F5344CB8AC3E}">
        <p14:creationId xmlns:p14="http://schemas.microsoft.com/office/powerpoint/2010/main" val="204644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0537" y="559214"/>
            <a:ext cx="1251279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New Products, Services, and Business Models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Information systems and technologies enable firms to create new products, services, and business models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Business model: how a company produces, delivers, and sells its products and services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Example: Apple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Transformed old model of music distribution with iTunes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Constant innovations—iPod, iPhone, iPad, etc.</a:t>
            </a:r>
          </a:p>
        </p:txBody>
      </p:sp>
    </p:spTree>
    <p:extLst>
      <p:ext uri="{BB962C8B-B14F-4D97-AF65-F5344CB8AC3E}">
        <p14:creationId xmlns:p14="http://schemas.microsoft.com/office/powerpoint/2010/main" val="287695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0537" y="559214"/>
            <a:ext cx="1251279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Customer and Supplier Intimacy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Customers who are served well become repeat customers who purchase more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Example: Mandarin Oriental Hotel, Harrah's Hotels And Casinos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Uses I T to foster an intimate relationship with its customers, keeping track of preferences, etc.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Close relationships with suppliers result in lower costs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Examples: Mandarin Oriental Hotel and J C Penney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J C Penney uses I T to enhance relationship with supplier in Hong Kong</a:t>
            </a:r>
          </a:p>
        </p:txBody>
      </p:sp>
    </p:spTree>
    <p:extLst>
      <p:ext uri="{BB962C8B-B14F-4D97-AF65-F5344CB8AC3E}">
        <p14:creationId xmlns:p14="http://schemas.microsoft.com/office/powerpoint/2010/main" val="373326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0537" y="559214"/>
            <a:ext cx="12512793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Improved Decision Making (1 of 2)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Without accurate information: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Managers must use forecasts, best guesses, luck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Results in: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Overproduction, underproduction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Misallocation of resources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Poor response times</a:t>
            </a:r>
          </a:p>
        </p:txBody>
      </p:sp>
    </p:spTree>
    <p:extLst>
      <p:ext uri="{BB962C8B-B14F-4D97-AF65-F5344CB8AC3E}">
        <p14:creationId xmlns:p14="http://schemas.microsoft.com/office/powerpoint/2010/main" val="19186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2671" y="559214"/>
            <a:ext cx="12270659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Improved Decision Making (2 of 2)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Poor outcomes raise costs, lose customers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Real-time data improves ability of managers to make decisions.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Example: Web-based digital dashboard to provide managers with real-time data on customer complaints, network performance, line outages, etc.</a:t>
            </a:r>
          </a:p>
        </p:txBody>
      </p:sp>
    </p:spTree>
    <p:extLst>
      <p:ext uri="{BB962C8B-B14F-4D97-AF65-F5344CB8AC3E}">
        <p14:creationId xmlns:p14="http://schemas.microsoft.com/office/powerpoint/2010/main" val="379469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2671" y="559214"/>
            <a:ext cx="12270659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Competitive Advantage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Often results from achieving previous business objectives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Advantages over competitors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Charging less for superior products, better performance, and better response to suppliers and customers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Examples: Apple, Walmart, U P S are industry leaders because they know how to leverage digital information systems for this purpose</a:t>
            </a:r>
          </a:p>
        </p:txBody>
      </p:sp>
    </p:spTree>
    <p:extLst>
      <p:ext uri="{BB962C8B-B14F-4D97-AF65-F5344CB8AC3E}">
        <p14:creationId xmlns:p14="http://schemas.microsoft.com/office/powerpoint/2010/main" val="89608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2671" y="559214"/>
            <a:ext cx="12270659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Survival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Businesses may need to invest in information systems out of necessity; simply the cost of doing business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Keeping up with competitors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Introduction of chatbots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Federal and state regulations and reporting requirements</a:t>
            </a:r>
          </a:p>
        </p:txBody>
      </p:sp>
    </p:spTree>
    <p:extLst>
      <p:ext uri="{BB962C8B-B14F-4D97-AF65-F5344CB8AC3E}">
        <p14:creationId xmlns:p14="http://schemas.microsoft.com/office/powerpoint/2010/main" val="154216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42453" y="559214"/>
            <a:ext cx="13627508" cy="640080"/>
          </a:xfrm>
        </p:spPr>
        <p:txBody>
          <a:bodyPr>
            <a:noAutofit/>
          </a:bodyPr>
          <a:lstStyle/>
          <a:p>
            <a:r>
              <a:rPr lang="en-US" altLang="en-US" sz="2400" b="1" dirty="0"/>
              <a:t>Complementary Assets: Organizational Capital and the Right Business Model (1 of 2)</a:t>
            </a:r>
            <a:endParaRPr lang="en-U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Assets required to derive value from a primary investment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Firms supporting technology investments with investment in complementary assets receive superior returns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Example: Invest in technology and the people to make it work properly</a:t>
            </a:r>
          </a:p>
        </p:txBody>
      </p:sp>
    </p:spTree>
    <p:extLst>
      <p:ext uri="{BB962C8B-B14F-4D97-AF65-F5344CB8AC3E}">
        <p14:creationId xmlns:p14="http://schemas.microsoft.com/office/powerpoint/2010/main" val="167461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42453" y="559214"/>
            <a:ext cx="13627508" cy="640080"/>
          </a:xfrm>
        </p:spPr>
        <p:txBody>
          <a:bodyPr>
            <a:noAutofit/>
          </a:bodyPr>
          <a:lstStyle/>
          <a:p>
            <a:r>
              <a:rPr lang="en-US" altLang="en-US" sz="2400" b="1" dirty="0"/>
              <a:t>Complementary Assets: Organizational Capital and the Right Business Model (2 of 2)</a:t>
            </a:r>
            <a:endParaRPr lang="en-U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374" y="1609809"/>
            <a:ext cx="11008353" cy="4195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Complementary assets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Examples of organizational assets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Appropriate business model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Efficient business processes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Examples of managerial assets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Incentives for management innovation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Teamwork and collaborative work environments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Examples of social assets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Internet and telecommunications infrastructure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Technology standards</a:t>
            </a:r>
          </a:p>
        </p:txBody>
      </p:sp>
    </p:spTree>
    <p:extLst>
      <p:ext uri="{BB962C8B-B14F-4D97-AF65-F5344CB8AC3E}">
        <p14:creationId xmlns:p14="http://schemas.microsoft.com/office/powerpoint/2010/main" val="38384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87FFC-A486-A205-B650-6AB85F1F4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3A92-EDF2-1638-7EC9-D6CDE238F62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503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Tools for Analyzing Business Strategies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820" y="1543564"/>
            <a:ext cx="8833870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1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Sample SWOT Analysis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013" y="1368746"/>
            <a:ext cx="11066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 SWOT analysis evaluates an organization’s strengths, weaknesses, opportunities, and threats to identify significant influences that work for or against business strategies. The framework is used to evaluate a company's competitive position and to develop strategic planning</a:t>
            </a:r>
            <a:r>
              <a:rPr lang="en-US" dirty="0"/>
              <a:t>.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622" y="2268556"/>
            <a:ext cx="7815749" cy="43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5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Porter’s Five Forces Model (1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58" y="1293696"/>
            <a:ext cx="8766808" cy="52734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812259" y="5392834"/>
            <a:ext cx="4159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five forces are frequently used to </a:t>
            </a:r>
            <a:r>
              <a:rPr lang="en-US" b="1" dirty="0"/>
              <a:t>measure competition intensity, attractiveness, and profitability of an industry or market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807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Porter’s Three Generic Strategies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75" y="1767072"/>
            <a:ext cx="8687553" cy="40907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4070" y="5898374"/>
            <a:ext cx="10865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Framework for </a:t>
            </a:r>
            <a:r>
              <a:rPr lang="en-US" b="1" dirty="0" err="1"/>
              <a:t>organisations</a:t>
            </a:r>
            <a:r>
              <a:rPr lang="en-US" b="1" dirty="0"/>
              <a:t> to identify a potential niche in which they can gain a competitive advantage in any industry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860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Strategy Planning Process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195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Where are we now?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What is possible?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What are the best practices?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Assessment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Where do we want to be?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Future business direction sets the IS direction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Gap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How will we get there?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Roadmap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6061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Strategy Planning Process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An ongoing process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to keep current as business and technology changes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 </a:t>
            </a:r>
            <a:r>
              <a:rPr lang="en-US" altLang="en-US" b="1" dirty="0"/>
              <a:t>Enables technologies to help the organization meet its business objectives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013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(1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Areas, for any business, where things must go right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 Areas of activity that must receive constant and careful attention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current status of performance in each area to be continuously measured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 Support the attainment of </a:t>
            </a:r>
            <a:r>
              <a:rPr lang="en-US" altLang="en-US" b="1" dirty="0" err="1"/>
              <a:t>organisational</a:t>
            </a:r>
            <a:r>
              <a:rPr lang="en-US" altLang="en-US" b="1" dirty="0"/>
              <a:t> goals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goals – end points that an </a:t>
            </a:r>
            <a:r>
              <a:rPr lang="en-US" altLang="en-US" dirty="0" err="1"/>
              <a:t>organisation</a:t>
            </a:r>
            <a:r>
              <a:rPr lang="en-US" altLang="en-US" dirty="0"/>
              <a:t> hopes to reach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 CSFs are areas in which good performance is necessary to attain the goals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Are generally activities that a firm performs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 Specific to the product/market domain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 Normally 3 to 6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85444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(2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56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/>
              <a:t>Organizational Goals – supported by CSFs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94" y="2284070"/>
            <a:ext cx="3066554" cy="36762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591" y="2279974"/>
            <a:ext cx="3731075" cy="646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0576" y="2760274"/>
            <a:ext cx="4724809" cy="30482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882" y="2747316"/>
            <a:ext cx="4377307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(3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Sources of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Industry Level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Firm specific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Environmental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Temporal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78822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(4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Industry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Nature of the industry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Its inherent characteristics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38585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(5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Firm level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Company’s resulting </a:t>
            </a:r>
            <a:r>
              <a:rPr lang="en-US" altLang="en-US" dirty="0">
                <a:solidFill>
                  <a:schemeClr val="accent1"/>
                </a:solidFill>
              </a:rPr>
              <a:t>position</a:t>
            </a:r>
            <a:r>
              <a:rPr lang="en-US" altLang="en-US" dirty="0"/>
              <a:t> in the </a:t>
            </a:r>
            <a:r>
              <a:rPr lang="en-US" altLang="en-US" dirty="0">
                <a:solidFill>
                  <a:schemeClr val="accent1"/>
                </a:solidFill>
              </a:rPr>
              <a:t>industry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its situation, determined by its history, and current competitive strategy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 small company – needs to establish its niche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an industry dominated by one firm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maintain the lead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all others need to understand the leader’s strategies, and their probable impacts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Geographic positioning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retail firm in a rural area</a:t>
            </a:r>
          </a:p>
          <a:p>
            <a:pPr marL="1657350" lvl="3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transportation management will be a CSF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180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(6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Environmental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Areas where organizations have little control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needs to accomplish its mission while riding the tides of environmental change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Fluctuations of the economy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Government legislative policies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National politics/Government change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Population trends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Demographics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Regulatory trends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Energy issues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078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(7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Temporal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Critical for a particular period of time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Something out of the ordinary  has taken place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Loss of a large number of executives (due to a plane crash)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rebuilding the executive leadership team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Extreme case of over or under-stocking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inventory Control suddenly a CSF for a CEO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Lack of skilled personnel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89143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(8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5690" y="1329590"/>
            <a:ext cx="109801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CSFs for Three Medical Group Practices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20" y="1821811"/>
            <a:ext cx="11443184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Critical Success Factors (9 of 9)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 few more points on CSFs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 firm’s situation changes over time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At any time, factors that are crucial to the success of the firm in the period for which he is planning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IS in constant flux </a:t>
            </a:r>
            <a:r>
              <a:rPr lang="en-US" altLang="en-US" sz="2000" dirty="0"/>
              <a:t>→</a:t>
            </a:r>
            <a:r>
              <a:rPr lang="en-US" altLang="en-US" dirty="0"/>
              <a:t>accommodate changes in organization's strategy, environment or structure</a:t>
            </a:r>
          </a:p>
          <a:p>
            <a:pPr lvl="2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→ changes in an IS an inevitable and predictable part of systems development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2802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Gap Analysis (1 of 2)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Gaps by Type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Gaps by Function/Processes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Gaps of Integration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020" y="1371461"/>
            <a:ext cx="6902246" cy="485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9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Gap Analysis (2 of 2)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6026" y="1403332"/>
            <a:ext cx="614873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Gaps by Type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Type of IS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TPS, MIS, DSS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DSS – most common gap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550607" y="3376476"/>
            <a:ext cx="480305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prstClr val="black"/>
                </a:solidFill>
              </a:rPr>
              <a:t>Gaps of Integration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Links between activities not being reflected in the IT application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SILOs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Information linkages are not exploited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1704" y="1412397"/>
            <a:ext cx="6096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prstClr val="black"/>
                </a:solidFill>
              </a:rPr>
              <a:t>Gaps by Function/Processes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prstClr val="black"/>
                </a:solidFill>
              </a:rPr>
              <a:t>Functions: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Individual business Functions 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Prioritize Functions which are more important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prstClr val="black"/>
                </a:solidFill>
              </a:rPr>
              <a:t>Processes: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Core Processes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prstClr val="black"/>
                </a:solidFill>
              </a:rPr>
              <a:t>Value-addition</a:t>
            </a:r>
            <a:endParaRPr lang="en-US" alt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28934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System Audit Matrix (1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28" y="1613347"/>
            <a:ext cx="10364638" cy="443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1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28934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System Audit Matrix (2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30" y="1784376"/>
            <a:ext cx="4529721" cy="41151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946" y="2221446"/>
            <a:ext cx="5529551" cy="35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0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28934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System Audit Matrix (3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62" y="1636892"/>
            <a:ext cx="4529721" cy="4115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696" y="1636309"/>
            <a:ext cx="5401524" cy="39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2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28934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System Audit Matrix (4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26" y="1636892"/>
            <a:ext cx="4529721" cy="4115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766" y="2965222"/>
            <a:ext cx="549297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28934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System Audit Matrix (5 of 5)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90" y="1622144"/>
            <a:ext cx="4529721" cy="41151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692" y="2937736"/>
            <a:ext cx="5407621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3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37298"/>
            <a:ext cx="6877119" cy="640080"/>
          </a:xfrm>
        </p:spPr>
        <p:txBody>
          <a:bodyPr/>
          <a:lstStyle/>
          <a:p>
            <a:r>
              <a:rPr lang="en-IN" dirty="0"/>
              <a:t>MDCM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History and Growth Strategy</a:t>
            </a:r>
          </a:p>
        </p:txBody>
      </p:sp>
    </p:spTree>
    <p:extLst>
      <p:ext uri="{BB962C8B-B14F-4D97-AF65-F5344CB8AC3E}">
        <p14:creationId xmlns:p14="http://schemas.microsoft.com/office/powerpoint/2010/main" val="140406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3938E4-7826-296B-4E80-8E0877D8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MDCM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Growth strategy change – 1987 – acquisitions</a:t>
            </a:r>
          </a:p>
          <a:p>
            <a:pPr lvl="1"/>
            <a:r>
              <a:rPr lang="en-IN" dirty="0"/>
              <a:t>20+ acquisitions in less than eighty years</a:t>
            </a:r>
          </a:p>
          <a:p>
            <a:pPr lvl="1"/>
            <a:r>
              <a:rPr lang="en-IN" dirty="0"/>
              <a:t>Experience executing integrations?</a:t>
            </a:r>
          </a:p>
          <a:p>
            <a:r>
              <a:rPr lang="en-IN" dirty="0"/>
              <a:t>Horizon 2000</a:t>
            </a:r>
          </a:p>
          <a:p>
            <a:pPr lvl="1"/>
            <a:r>
              <a:rPr lang="en-IN" dirty="0"/>
              <a:t>Changes in strategy execution</a:t>
            </a:r>
          </a:p>
          <a:p>
            <a:pPr lvl="1"/>
            <a:r>
              <a:rPr lang="en-IN" dirty="0"/>
              <a:t>Size and global presence – opportunities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9629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Business Objectives post Horizon 2000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IN" dirty="0"/>
              <a:t>Consolidate to increase scale efficiencies</a:t>
            </a:r>
          </a:p>
          <a:p>
            <a:pPr lvl="1"/>
            <a:r>
              <a:rPr lang="en-IN" dirty="0"/>
              <a:t>Reduce headcount</a:t>
            </a:r>
          </a:p>
          <a:p>
            <a:pPr lvl="1"/>
            <a:r>
              <a:rPr lang="en-IN" dirty="0"/>
              <a:t>Rationalize suppliers</a:t>
            </a:r>
          </a:p>
          <a:p>
            <a:pPr lvl="1"/>
            <a:r>
              <a:rPr lang="en-IN" dirty="0"/>
              <a:t>Combine production facilities</a:t>
            </a:r>
          </a:p>
          <a:p>
            <a:r>
              <a:rPr lang="en-IN" dirty="0"/>
              <a:t>Global focus – one company globally</a:t>
            </a:r>
          </a:p>
          <a:p>
            <a:pPr lvl="1"/>
            <a:r>
              <a:rPr lang="en-IN" dirty="0"/>
              <a:t>Strategy formation for entire company</a:t>
            </a:r>
          </a:p>
          <a:p>
            <a:pPr lvl="1"/>
            <a:r>
              <a:rPr lang="en-IN" dirty="0"/>
              <a:t>Unify brand</a:t>
            </a:r>
          </a:p>
          <a:p>
            <a:r>
              <a:rPr lang="en-IN" dirty="0"/>
              <a:t>Core competencies become focus</a:t>
            </a:r>
          </a:p>
          <a:p>
            <a:pPr lvl="1"/>
            <a:r>
              <a:rPr lang="en-IN" dirty="0"/>
              <a:t>Outsource logistics</a:t>
            </a:r>
          </a:p>
          <a:p>
            <a:r>
              <a:rPr lang="en-IN" dirty="0"/>
              <a:t>Improve customer relationships</a:t>
            </a:r>
          </a:p>
          <a:p>
            <a:pPr lvl="1"/>
            <a:r>
              <a:rPr lang="en-IN" dirty="0"/>
              <a:t>Reorganize business units and sales force</a:t>
            </a:r>
          </a:p>
          <a:p>
            <a:pPr lvl="1"/>
            <a:r>
              <a:rPr lang="en-IN" dirty="0"/>
              <a:t>Maintain close ties in production development</a:t>
            </a:r>
          </a:p>
        </p:txBody>
      </p:sp>
    </p:spTree>
    <p:extLst>
      <p:ext uri="{BB962C8B-B14F-4D97-AF65-F5344CB8AC3E}">
        <p14:creationId xmlns:p14="http://schemas.microsoft.com/office/powerpoint/2010/main" val="17805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Traditional View of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Cost - centre</a:t>
            </a:r>
          </a:p>
          <a:p>
            <a:r>
              <a:rPr lang="en-IN" dirty="0"/>
              <a:t>Reactive to needs of business</a:t>
            </a:r>
          </a:p>
          <a:p>
            <a:r>
              <a:rPr lang="en-IN" dirty="0"/>
              <a:t>IT not involved in planning and strategy – no part in senior management</a:t>
            </a:r>
          </a:p>
        </p:txBody>
      </p:sp>
    </p:spTree>
    <p:extLst>
      <p:ext uri="{BB962C8B-B14F-4D97-AF65-F5344CB8AC3E}">
        <p14:creationId xmlns:p14="http://schemas.microsoft.com/office/powerpoint/2010/main" val="348763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Aligned IT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IN" dirty="0"/>
              <a:t>Consolidate to increase scale efficiencies</a:t>
            </a:r>
          </a:p>
          <a:p>
            <a:r>
              <a:rPr lang="en-IN" dirty="0"/>
              <a:t>Global focus – one company globally</a:t>
            </a:r>
          </a:p>
          <a:p>
            <a:r>
              <a:rPr lang="en-IN" dirty="0"/>
              <a:t>Core competencies become focus</a:t>
            </a:r>
          </a:p>
          <a:p>
            <a:r>
              <a:rPr lang="en-IN" dirty="0"/>
              <a:t>Improve customer relationships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306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Consolidate to increase scale efficiencies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Develop enterprise architectures, unify standards, standardize platforms</a:t>
            </a:r>
          </a:p>
          <a:p>
            <a:pPr lvl="1"/>
            <a:r>
              <a:rPr lang="en-IN" dirty="0"/>
              <a:t>Increase scale efficiencies in purchasing</a:t>
            </a:r>
          </a:p>
          <a:p>
            <a:pPr lvl="1"/>
            <a:r>
              <a:rPr lang="en-IN" dirty="0"/>
              <a:t>Greater curve for climbing the learning curve and develop tacit knowledge</a:t>
            </a:r>
          </a:p>
          <a:p>
            <a:r>
              <a:rPr lang="en-IN" dirty="0"/>
              <a:t>Combine IT facilities</a:t>
            </a:r>
          </a:p>
          <a:p>
            <a:pPr lvl="1"/>
            <a:r>
              <a:rPr lang="en-IN" dirty="0"/>
              <a:t>Improve utilization of tech staff and resources</a:t>
            </a:r>
          </a:p>
          <a:p>
            <a:r>
              <a:rPr lang="en-IN" dirty="0"/>
              <a:t>Pool IT resources and capabilities</a:t>
            </a:r>
          </a:p>
          <a:p>
            <a:pPr lvl="1"/>
            <a:r>
              <a:rPr lang="en-IN" dirty="0"/>
              <a:t>Extend overall capabilities &amp; reduce the need for outsourcing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961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Global focus – one company globally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Manage IT portfolio across the entire company</a:t>
            </a:r>
          </a:p>
          <a:p>
            <a:pPr lvl="1"/>
            <a:r>
              <a:rPr lang="en-IN" dirty="0"/>
              <a:t>Remove redundancies</a:t>
            </a:r>
          </a:p>
          <a:p>
            <a:pPr lvl="1"/>
            <a:r>
              <a:rPr lang="en-IN" dirty="0"/>
              <a:t>Improve decision making</a:t>
            </a:r>
          </a:p>
          <a:p>
            <a:r>
              <a:rPr lang="en-IN" dirty="0"/>
              <a:t>Integrate data and communication networks</a:t>
            </a:r>
          </a:p>
          <a:p>
            <a:pPr lvl="1"/>
            <a:r>
              <a:rPr lang="en-IN" dirty="0"/>
              <a:t>Reduce inefficiencies</a:t>
            </a:r>
          </a:p>
          <a:p>
            <a:r>
              <a:rPr lang="en-IN" dirty="0"/>
              <a:t>Improve communication and collaborative tools</a:t>
            </a:r>
          </a:p>
          <a:p>
            <a:pPr lvl="1"/>
            <a:r>
              <a:rPr lang="en-IN" dirty="0"/>
              <a:t>Lower cost of communication</a:t>
            </a:r>
          </a:p>
          <a:p>
            <a:pPr lvl="1"/>
            <a:r>
              <a:rPr lang="en-IN" dirty="0"/>
              <a:t>Time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49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Core competencies become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IN" dirty="0"/>
              <a:t>Outsourcing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IN" dirty="0"/>
              <a:t>Nonstrategic IT services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IN" dirty="0"/>
              <a:t>Need control over strategic functionalities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IN" dirty="0"/>
              <a:t>Flexibility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880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Improve customer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IN" dirty="0"/>
              <a:t>Develop CRM application</a:t>
            </a:r>
          </a:p>
        </p:txBody>
      </p:sp>
    </p:spTree>
    <p:extLst>
      <p:ext uri="{BB962C8B-B14F-4D97-AF65-F5344CB8AC3E}">
        <p14:creationId xmlns:p14="http://schemas.microsoft.com/office/powerpoint/2010/main" val="2870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IT Portfolio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Potential projects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Unify methodology and technical standards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Consolidate data centers and networks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Outsource nonstrategic IT services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Standardize server hardware and platforms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Implement enterprise resource planning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Create employee intranet portal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Manage supply chain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Streamline design systems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Improve collaboration systems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Begin CRM/create data warehouse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Implement e-procurement system</a:t>
            </a:r>
            <a:endParaRPr lang="en-IN" sz="4000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Establish customer self-service portal</a:t>
            </a:r>
            <a:endParaRPr lang="en-IN" sz="4000" dirty="0"/>
          </a:p>
          <a:p>
            <a:pPr lvl="0"/>
            <a:endParaRPr lang="en-IN" sz="4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9E1CAF-DD11-04BE-352E-CD9864BB12EF}"/>
              </a:ext>
            </a:extLst>
          </p:cNvPr>
          <p:cNvSpPr txBox="1">
            <a:spLocks/>
          </p:cNvSpPr>
          <p:nvPr/>
        </p:nvSpPr>
        <p:spPr>
          <a:xfrm>
            <a:off x="6248402" y="1194619"/>
            <a:ext cx="5016103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How do you evaluate and prioritize the projects?</a:t>
            </a:r>
          </a:p>
          <a:p>
            <a:pPr lvl="1"/>
            <a:r>
              <a:rPr lang="en-US" sz="2500" b="1" dirty="0"/>
              <a:t>Value to IT</a:t>
            </a:r>
          </a:p>
          <a:p>
            <a:pPr lvl="2"/>
            <a:r>
              <a:rPr lang="en-US" sz="2200" b="1" dirty="0"/>
              <a:t>1,4,9</a:t>
            </a:r>
          </a:p>
          <a:p>
            <a:pPr lvl="1"/>
            <a:r>
              <a:rPr lang="en-US" sz="2500" b="1" dirty="0"/>
              <a:t>Continuous Improvement</a:t>
            </a:r>
          </a:p>
          <a:p>
            <a:pPr lvl="2"/>
            <a:r>
              <a:rPr lang="en-US" sz="2200" b="1" dirty="0"/>
              <a:t>2, 3</a:t>
            </a:r>
          </a:p>
          <a:p>
            <a:pPr lvl="1"/>
            <a:r>
              <a:rPr lang="en-US" sz="2500" b="1" dirty="0"/>
              <a:t>Quickest Returns</a:t>
            </a:r>
          </a:p>
          <a:p>
            <a:pPr lvl="2"/>
            <a:r>
              <a:rPr lang="en-US" sz="2200" b="1" dirty="0"/>
              <a:t>6,8,11</a:t>
            </a:r>
          </a:p>
          <a:p>
            <a:pPr lvl="1"/>
            <a:r>
              <a:rPr lang="en-US" sz="2500" b="1"/>
              <a:t>Largest Returns</a:t>
            </a:r>
          </a:p>
          <a:p>
            <a:pPr lvl="2"/>
            <a:r>
              <a:rPr lang="en-US" sz="2200" b="1"/>
              <a:t>5</a:t>
            </a:r>
            <a:r>
              <a:rPr lang="en-US" sz="2200" b="1" dirty="0"/>
              <a:t>, 7, 10, 12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5094025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Analysis of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dirty="0"/>
              <a:t>Make a Table</a:t>
            </a:r>
          </a:p>
          <a:p>
            <a:endParaRPr lang="en-IN" dirty="0"/>
          </a:p>
          <a:p>
            <a:r>
              <a:rPr lang="en-IN" dirty="0"/>
              <a:t>Value to Business</a:t>
            </a:r>
          </a:p>
          <a:p>
            <a:pPr lvl="1"/>
            <a:r>
              <a:rPr lang="en-IN" dirty="0"/>
              <a:t>How important or high up the priority the project is?</a:t>
            </a:r>
          </a:p>
          <a:p>
            <a:pPr lvl="1"/>
            <a:r>
              <a:rPr lang="en-IN" dirty="0"/>
              <a:t>Can MDCM continue functioning without the project?</a:t>
            </a:r>
          </a:p>
          <a:p>
            <a:r>
              <a:rPr lang="en-IN" dirty="0"/>
              <a:t>Ability to Succeed (Complexity/Risk)</a:t>
            </a:r>
          </a:p>
          <a:p>
            <a:pPr lvl="1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359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71800" y="1143000"/>
            <a:ext cx="5867400" cy="5181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762001" y="3364468"/>
            <a:ext cx="1932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Value to Business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3362" y="381000"/>
            <a:ext cx="201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Ability to Succeed</a:t>
            </a:r>
          </a:p>
        </p:txBody>
      </p:sp>
      <p:cxnSp>
        <p:nvCxnSpPr>
          <p:cNvPr id="10" name="Straight Connector 9"/>
          <p:cNvCxnSpPr>
            <a:stCxn id="6" idx="0"/>
            <a:endCxn id="6" idx="2"/>
          </p:cNvCxnSpPr>
          <p:nvPr/>
        </p:nvCxnSpPr>
        <p:spPr>
          <a:xfrm>
            <a:off x="5905500" y="1143000"/>
            <a:ext cx="0" cy="518160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6" idx="3"/>
          </p:cNvCxnSpPr>
          <p:nvPr/>
        </p:nvCxnSpPr>
        <p:spPr>
          <a:xfrm>
            <a:off x="2971800" y="3733800"/>
            <a:ext cx="58674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9801" y="5029200"/>
            <a:ext cx="589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3801" y="702707"/>
            <a:ext cx="589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1905000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High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0400" y="702707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13121321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36DAD3-3119-20DC-C9BF-0778087FA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50" y="1411956"/>
            <a:ext cx="6911939" cy="480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178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140C59-233A-D865-C682-B50AA515E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IN" dirty="0"/>
              <a:t>Categorize</a:t>
            </a:r>
          </a:p>
          <a:p>
            <a:pPr lvl="1"/>
            <a:r>
              <a:rPr lang="en-US" dirty="0"/>
              <a:t>Value to IT</a:t>
            </a:r>
          </a:p>
          <a:p>
            <a:pPr lvl="1"/>
            <a:r>
              <a:rPr lang="en-US" dirty="0"/>
              <a:t>Continuous Improvement</a:t>
            </a:r>
          </a:p>
          <a:p>
            <a:pPr lvl="1"/>
            <a:r>
              <a:rPr lang="en-US" dirty="0"/>
              <a:t>Quickest Returns</a:t>
            </a:r>
          </a:p>
          <a:p>
            <a:pPr lvl="1"/>
            <a:r>
              <a:rPr lang="en-US" dirty="0"/>
              <a:t>Largest Returns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IN" dirty="0"/>
              <a:t>Turnaround time</a:t>
            </a:r>
          </a:p>
          <a:p>
            <a:pPr marL="388620" lvl="1"/>
            <a:endParaRPr lang="en-US" dirty="0"/>
          </a:p>
          <a:p>
            <a:r>
              <a:rPr lang="en-IN" dirty="0"/>
              <a:t>Dependencies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7235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F5556A-A346-C1DA-2AAE-0D4CDB99D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082" y="1363769"/>
            <a:ext cx="6873836" cy="48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271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6F120E-B5BE-EF19-1343-665C6CBB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A502B-D20B-1E8F-8972-A349AD1855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73" y="1752601"/>
            <a:ext cx="6040924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4819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PLM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1823" y="1619016"/>
            <a:ext cx="11008353" cy="1287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Product Life Cycle (PLC):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Describes the advancement of products through identifiable stages of their existence.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6FC7B7-CE9F-DB5A-3DEA-D71D15F87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754" y="2906228"/>
            <a:ext cx="6642561" cy="293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0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0034" y="559214"/>
            <a:ext cx="8935180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The Product Life Cycle Concept is Based on Four Premises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42F7234-2FB8-0B3E-3DCB-0C201FE55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676" y="2133600"/>
            <a:ext cx="3733800" cy="18288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Products have a 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limited life.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B537D76-B1EE-373C-E795-97AC9AEC1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676" y="4191000"/>
            <a:ext cx="3733800" cy="18288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Product sales pass through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distinct stages, each with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different marketing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implications.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C9A5866-D002-B0EC-BD71-AE479239D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6076" y="2133600"/>
            <a:ext cx="3733800" cy="18288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Profits from a product 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vary at different stages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in the life cycle.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124B211-DCB4-8439-C4D3-8B76F7E30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6076" y="4191000"/>
            <a:ext cx="3733800" cy="18288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Products require different 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strategies at different</a:t>
            </a:r>
          </a:p>
          <a:p>
            <a:pPr algn="ctr" eaLnBrk="0" hangingPunct="0"/>
            <a:r>
              <a:rPr lang="en-US" altLang="en-US" sz="2000" b="1">
                <a:solidFill>
                  <a:srgbClr val="FFFF00"/>
                </a:solidFill>
              </a:rPr>
              <a:t>life cycle stages.</a:t>
            </a:r>
          </a:p>
        </p:txBody>
      </p:sp>
    </p:spTree>
    <p:extLst>
      <p:ext uri="{BB962C8B-B14F-4D97-AF65-F5344CB8AC3E}">
        <p14:creationId xmlns:p14="http://schemas.microsoft.com/office/powerpoint/2010/main" val="41536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C3C4EE6-7027-D8D8-FDA3-7D1F5C00F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1207" y="431954"/>
            <a:ext cx="6877119" cy="640080"/>
          </a:xfrm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The Diffusion Process</a:t>
            </a:r>
          </a:p>
        </p:txBody>
      </p:sp>
      <p:graphicFrame>
        <p:nvGraphicFramePr>
          <p:cNvPr id="11273" name="Object 9">
            <a:extLst>
              <a:ext uri="{FF2B5EF4-FFF2-40B4-BE49-F238E27FC236}">
                <a16:creationId xmlns:a16="http://schemas.microsoft.com/office/drawing/2014/main" id="{A450D7E5-16E0-B814-DBE4-7C52155CAA45}"/>
              </a:ext>
            </a:extLst>
          </p:cNvPr>
          <p:cNvGraphicFramePr>
            <a:graphicFrameLocks noGrp="1" noChangeAspect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87180357"/>
              </p:ext>
            </p:extLst>
          </p:nvPr>
        </p:nvGraphicFramePr>
        <p:xfrm>
          <a:off x="301000" y="4684205"/>
          <a:ext cx="5056238" cy="1975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531815" imgH="2161032" progId="Visio.Drawing.6">
                  <p:embed/>
                </p:oleObj>
              </mc:Choice>
              <mc:Fallback>
                <p:oleObj name="Visio" r:id="rId2" imgW="5531815" imgH="2161032" progId="Visio.Drawing.6">
                  <p:embed/>
                  <p:pic>
                    <p:nvPicPr>
                      <p:cNvPr id="11273" name="Object 9">
                        <a:extLst>
                          <a:ext uri="{FF2B5EF4-FFF2-40B4-BE49-F238E27FC236}">
                            <a16:creationId xmlns:a16="http://schemas.microsoft.com/office/drawing/2014/main" id="{A450D7E5-16E0-B814-DBE4-7C52155CAA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00" y="4684205"/>
                        <a:ext cx="5056238" cy="1975093"/>
                      </a:xfrm>
                      <a:prstGeom prst="rect">
                        <a:avLst/>
                      </a:prstGeom>
                      <a:noFill/>
                      <a:ln w="28575" cmpd="sng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>
            <a:extLst>
              <a:ext uri="{FF2B5EF4-FFF2-40B4-BE49-F238E27FC236}">
                <a16:creationId xmlns:a16="http://schemas.microsoft.com/office/drawing/2014/main" id="{A505FC2B-BF97-4BDC-152C-417AE100D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756" y="1412838"/>
            <a:ext cx="2971800" cy="9906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400" b="1"/>
              <a:t>Innovators</a:t>
            </a:r>
          </a:p>
          <a:p>
            <a:pPr algn="ctr" eaLnBrk="0" hangingPunct="0"/>
            <a:r>
              <a:rPr lang="en-US" altLang="en-US" sz="2400" b="1"/>
              <a:t>(2.5%)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0B18FBDA-9D9F-7746-D43B-980A4905D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556" y="2479638"/>
            <a:ext cx="2971800" cy="9906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chemeClr val="bg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400" b="1"/>
              <a:t>Early Adopters</a:t>
            </a:r>
          </a:p>
          <a:p>
            <a:pPr algn="ctr" eaLnBrk="0" hangingPunct="0"/>
            <a:r>
              <a:rPr lang="en-US" altLang="en-US" sz="2400" b="1"/>
              <a:t>(13.5%)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79754C06-9EAD-B97B-9C3A-8762128F9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556" y="3546438"/>
            <a:ext cx="2971800" cy="990600"/>
          </a:xfrm>
          <a:prstGeom prst="rect">
            <a:avLst/>
          </a:prstGeom>
          <a:solidFill>
            <a:srgbClr val="FF99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400" b="1"/>
              <a:t>Early Majority</a:t>
            </a:r>
          </a:p>
          <a:p>
            <a:pPr algn="ctr" eaLnBrk="0" hangingPunct="0"/>
            <a:r>
              <a:rPr lang="en-US" altLang="en-US" sz="2400" b="1"/>
              <a:t>(34%)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EC098D42-046F-22E6-1BDA-FC63C47CE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6156" y="4613238"/>
            <a:ext cx="2971800" cy="990600"/>
          </a:xfrm>
          <a:prstGeom prst="rect">
            <a:avLst/>
          </a:prstGeom>
          <a:solidFill>
            <a:srgbClr val="84AFEE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84AFEE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400" b="1"/>
              <a:t>Late Majority</a:t>
            </a:r>
          </a:p>
          <a:p>
            <a:pPr algn="ctr" eaLnBrk="0" hangingPunct="0"/>
            <a:r>
              <a:rPr lang="en-US" altLang="en-US" sz="2400" b="1"/>
              <a:t>(34%)</a:t>
            </a:r>
          </a:p>
        </p:txBody>
      </p:sp>
      <p:sp>
        <p:nvSpPr>
          <p:cNvPr id="11272" name="Rectangle 8">
            <a:extLst>
              <a:ext uri="{FF2B5EF4-FFF2-40B4-BE49-F238E27FC236}">
                <a16:creationId xmlns:a16="http://schemas.microsoft.com/office/drawing/2014/main" id="{8F30B32E-40EB-5C79-8DEE-C56D221FD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3956" y="5680038"/>
            <a:ext cx="2971800" cy="990600"/>
          </a:xfrm>
          <a:prstGeom prst="rect">
            <a:avLst/>
          </a:prstGeom>
          <a:solidFill>
            <a:srgbClr val="87B74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87B74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 altLang="en-US" sz="2400" b="1"/>
              <a:t>Laggards</a:t>
            </a:r>
          </a:p>
          <a:p>
            <a:pPr algn="ctr" eaLnBrk="0" hangingPunct="0"/>
            <a:r>
              <a:rPr lang="en-US" altLang="en-US" sz="2400" b="1"/>
              <a:t>(16%)</a:t>
            </a:r>
          </a:p>
        </p:txBody>
      </p:sp>
      <p:sp>
        <p:nvSpPr>
          <p:cNvPr id="11275" name="AutoShape 11">
            <a:extLst>
              <a:ext uri="{FF2B5EF4-FFF2-40B4-BE49-F238E27FC236}">
                <a16:creationId xmlns:a16="http://schemas.microsoft.com/office/drawing/2014/main" id="{0D26FC66-4651-1EC0-AEDD-F5A956A82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357" y="1884326"/>
            <a:ext cx="976313" cy="976312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IN"/>
          </a:p>
        </p:txBody>
      </p:sp>
      <p:sp>
        <p:nvSpPr>
          <p:cNvPr id="11276" name="AutoShape 12">
            <a:extLst>
              <a:ext uri="{FF2B5EF4-FFF2-40B4-BE49-F238E27FC236}">
                <a16:creationId xmlns:a16="http://schemas.microsoft.com/office/drawing/2014/main" id="{5F340C68-4E20-A652-1290-7F25D5E68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957" y="2874926"/>
            <a:ext cx="976313" cy="976312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hangingPunct="0"/>
            <a:endParaRPr lang="en-US" altLang="en-US" sz="24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77" name="AutoShape 13">
            <a:extLst>
              <a:ext uri="{FF2B5EF4-FFF2-40B4-BE49-F238E27FC236}">
                <a16:creationId xmlns:a16="http://schemas.microsoft.com/office/drawing/2014/main" id="{EADC11FB-D973-97FE-ABE6-B224DB586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957" y="3941726"/>
            <a:ext cx="976313" cy="976312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IN"/>
          </a:p>
        </p:txBody>
      </p:sp>
      <p:sp>
        <p:nvSpPr>
          <p:cNvPr id="11278" name="AutoShape 14">
            <a:extLst>
              <a:ext uri="{FF2B5EF4-FFF2-40B4-BE49-F238E27FC236}">
                <a16:creationId xmlns:a16="http://schemas.microsoft.com/office/drawing/2014/main" id="{7E91AC76-E949-DEEA-EAB2-8D83CD274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557" y="5008526"/>
            <a:ext cx="976313" cy="976312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 animBg="1"/>
      <p:bldP spid="11272" grpId="0" animBg="1"/>
      <p:bldP spid="1127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B6B29A3-6294-FC7D-6B83-07B08AE64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PLC Stages and Characteristics</a:t>
            </a:r>
          </a:p>
        </p:txBody>
      </p:sp>
      <p:pic>
        <p:nvPicPr>
          <p:cNvPr id="45061" name="Picture 5">
            <a:extLst>
              <a:ext uri="{FF2B5EF4-FFF2-40B4-BE49-F238E27FC236}">
                <a16:creationId xmlns:a16="http://schemas.microsoft.com/office/drawing/2014/main" id="{FC508C8A-5DBD-6F22-0D5D-10560C214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/>
          <a:stretch/>
        </p:blipFill>
        <p:spPr bwMode="auto">
          <a:xfrm>
            <a:off x="1542547" y="2280622"/>
            <a:ext cx="9106906" cy="382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B6B29A3-6294-FC7D-6B83-07B08AE64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PLC Stages and Characteristics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BCCE48-9443-7C03-E19D-72D8BFAA3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61" y="1324136"/>
            <a:ext cx="8218678" cy="48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658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B6B29A3-6294-FC7D-6B83-07B08AE64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PLC Strategies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52C7F6-540A-E5F1-C62B-4BD7F32E4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029" y="1438550"/>
            <a:ext cx="9845942" cy="49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016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Enterprise Architecture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665018" y="1565564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Processes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Products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Data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People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Technologies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Conceptual frameworks that describes how business is constructed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How organization works?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Identifies primary component and shows relationship between them.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How value is derived from each of them?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Is applicable to any company – Private, Public, NGO, Association, A group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Simplifies the complexity and lays down how business and technology works together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796EF36-4A67-3831-AC04-107C944A1850}"/>
              </a:ext>
            </a:extLst>
          </p:cNvPr>
          <p:cNvSpPr/>
          <p:nvPr/>
        </p:nvSpPr>
        <p:spPr>
          <a:xfrm>
            <a:off x="2840018" y="1707776"/>
            <a:ext cx="591671" cy="172122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17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altLang="en-US" dirty="0"/>
              <a:t>Enterprise Architecture</a:t>
            </a:r>
            <a:br>
              <a:rPr lang="en-US" altLang="en-US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591823" y="1225689"/>
            <a:ext cx="1100835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Business  Architecture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Capturing how business operates, how process do what they do.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Information and capabilities in the organizational context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Roles and responsibilities, projects, and products. 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Application Architecture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Portfolio of applications and technology they use.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IT and business relationship, how IT supports business. 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Defines the software solutions that help business do their job.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Data Architecture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Cust, preferences, products, prices – Data is everywhere and its complex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Ways to manage data – Docs, spreadsheets, emails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Models the sources, formats, management, quality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Infra Architecture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Defines underlying infrastructure and physical technologies needed to run the business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prstClr val="black"/>
                </a:solidFill>
                <a:latin typeface="Calibri" panose="020F0502020204030204"/>
              </a:rPr>
              <a:t>Physical machines, routers, storage</a:t>
            </a:r>
          </a:p>
        </p:txBody>
      </p:sp>
    </p:spTree>
    <p:extLst>
      <p:ext uri="{BB962C8B-B14F-4D97-AF65-F5344CB8AC3E}">
        <p14:creationId xmlns:p14="http://schemas.microsoft.com/office/powerpoint/2010/main" val="145165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dirty="0"/>
              <a:t>Managing Digital Products and Services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B184A-09D9-D978-123F-02A176386D8F}"/>
              </a:ext>
            </a:extLst>
          </p:cNvPr>
          <p:cNvSpPr txBox="1"/>
          <p:nvPr/>
        </p:nvSpPr>
        <p:spPr>
          <a:xfrm>
            <a:off x="591823" y="1225689"/>
            <a:ext cx="110083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Strategy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Less about acquiring and implementation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More about reconfiguring businesses to leverage new information and capabilities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Integration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Culture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Get everyone on-board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Collaboration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Training, Workshops, Webinars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prstClr val="black"/>
                </a:solidFill>
                <a:latin typeface="Calibri" panose="020F0502020204030204"/>
              </a:rPr>
              <a:t>Flattening the organization</a:t>
            </a:r>
          </a:p>
          <a:p>
            <a:pPr marL="342900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Talent Management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/>
                </a:solidFill>
                <a:latin typeface="Calibri" panose="020F0502020204030204"/>
              </a:rPr>
              <a:t>Agility</a:t>
            </a:r>
          </a:p>
          <a:p>
            <a:pPr marL="800100" lvl="1" indent="-342900" algn="just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Upskilling/Reskilling</a:t>
            </a:r>
            <a:endParaRPr lang="en-US" alt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2E97BC-0ED6-E7EF-FAC1-CF283936AB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82"/>
          <a:stretch/>
        </p:blipFill>
        <p:spPr>
          <a:xfrm>
            <a:off x="6427514" y="3010306"/>
            <a:ext cx="5298697" cy="299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5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dirty="0"/>
              <a:t>Managing Digital Products and Services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26AEB8-121C-F42F-F87A-75E3AD952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699" y="1419715"/>
            <a:ext cx="4971609" cy="46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1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9485036" cy="640080"/>
          </a:xfrm>
        </p:spPr>
        <p:txBody>
          <a:bodyPr>
            <a:noAutofit/>
          </a:bodyPr>
          <a:lstStyle/>
          <a:p>
            <a:r>
              <a:rPr lang="en-US" dirty="0"/>
              <a:t>Managing Digital Products and Services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15E4D-13D5-7CE7-0C03-352799626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997" y="1403578"/>
            <a:ext cx="5328005" cy="49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8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Transformation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45678-4EBF-9E73-E18D-D3131F6CC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925" y="1430473"/>
            <a:ext cx="5478149" cy="491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1419715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Digital Transformation</a:t>
            </a:r>
            <a:br>
              <a:rPr lang="en-US" altLang="en-US" b="1" dirty="0"/>
            </a:br>
            <a:br>
              <a:rPr lang="en-US" altLang="en-US" b="1" dirty="0"/>
            </a:b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22B1EA-EC7A-5977-63AB-8DD316274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672" y="1660991"/>
            <a:ext cx="7218656" cy="44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_Win32.potx" id="{D9CC5ABA-9FE4-444A-92A5-6CD4234E93DA}" vid="{405B2633-D8A8-4EE3-8AC5-51C45A9BCD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3442</TotalTime>
  <Words>2803</Words>
  <Application>Microsoft Office PowerPoint</Application>
  <PresentationFormat>Widescreen</PresentationFormat>
  <Paragraphs>495</Paragraphs>
  <Slides>81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90" baseType="lpstr">
      <vt:lpstr>Arial</vt:lpstr>
      <vt:lpstr>Calibri</vt:lpstr>
      <vt:lpstr>Segoe UI</vt:lpstr>
      <vt:lpstr>Segoe UI Light</vt:lpstr>
      <vt:lpstr>Times New Roman</vt:lpstr>
      <vt:lpstr>Wingdings</vt:lpstr>
      <vt:lpstr>Wingdings 3</vt:lpstr>
      <vt:lpstr>WelcomeDoc</vt:lpstr>
      <vt:lpstr>Visio</vt:lpstr>
      <vt:lpstr>Crafting value in the digital era</vt:lpstr>
      <vt:lpstr>DIKW Pyramid (1 of 4)</vt:lpstr>
      <vt:lpstr>DIKW Pyramid (3 of 4)</vt:lpstr>
      <vt:lpstr>DIKW Pyramid (4 of 4)</vt:lpstr>
      <vt:lpstr>Business Processes</vt:lpstr>
      <vt:lpstr>Examples of Business Processes  </vt:lpstr>
      <vt:lpstr>The BPM Lifecycle  </vt:lpstr>
      <vt:lpstr>How digital technologies can Improves Business Processes</vt:lpstr>
      <vt:lpstr>How digital technologies can Improves Business Processes  </vt:lpstr>
      <vt:lpstr>Emerging Technology Enablers  </vt:lpstr>
      <vt:lpstr>Collaboration</vt:lpstr>
      <vt:lpstr>What is Social Business?</vt:lpstr>
      <vt:lpstr>Business Benefits of Collaboration and Teamwork</vt:lpstr>
      <vt:lpstr>Building a Collaborative Culture and Business Processes</vt:lpstr>
      <vt:lpstr>The Time/Space Collaboration and Social Tool Matrix</vt:lpstr>
      <vt:lpstr>Organizing the Information Systems Function</vt:lpstr>
      <vt:lpstr>PowerPoint Presentation</vt:lpstr>
      <vt:lpstr>What’s Driving Digital Businesses</vt:lpstr>
      <vt:lpstr>What’s Driving Digital Businesses</vt:lpstr>
      <vt:lpstr>Business Objectives</vt:lpstr>
      <vt:lpstr>Operational Excellence</vt:lpstr>
      <vt:lpstr>New Products, Services, and Business Models</vt:lpstr>
      <vt:lpstr>Customer and Supplier Intimacy</vt:lpstr>
      <vt:lpstr>Improved Decision Making (1 of 2)</vt:lpstr>
      <vt:lpstr>Improved Decision Making (2 of 2)</vt:lpstr>
      <vt:lpstr>Competitive Advantage</vt:lpstr>
      <vt:lpstr>Survival</vt:lpstr>
      <vt:lpstr>Complementary Assets: Organizational Capital and the Right Business Model (1 of 2)</vt:lpstr>
      <vt:lpstr>Complementary Assets: Organizational Capital and the Right Business Model (2 of 2)</vt:lpstr>
      <vt:lpstr>PowerPoint Presentation</vt:lpstr>
      <vt:lpstr>Business Tools for Analyzing Business Strategies</vt:lpstr>
      <vt:lpstr>Sample SWOT Analysis</vt:lpstr>
      <vt:lpstr>Porter’s Five Forces Model (1 of 5)</vt:lpstr>
      <vt:lpstr>Porter’s Three Generic Strategies</vt:lpstr>
      <vt:lpstr>Digital Strategy Planning Process</vt:lpstr>
      <vt:lpstr>Digital Strategy Planning Process</vt:lpstr>
      <vt:lpstr>Critical Success Factors (1 of 9)</vt:lpstr>
      <vt:lpstr>Critical Success Factors (2 of 9)</vt:lpstr>
      <vt:lpstr>Critical Success Factors (3 of 9)</vt:lpstr>
      <vt:lpstr>Critical Success Factors (4 of 9)</vt:lpstr>
      <vt:lpstr>Critical Success Factors (5 of 9)</vt:lpstr>
      <vt:lpstr>Critical Success Factors (6 of 9)</vt:lpstr>
      <vt:lpstr>Critical Success Factors (7 of 9)</vt:lpstr>
      <vt:lpstr>Critical Success Factors (8 of 9)</vt:lpstr>
      <vt:lpstr>Critical Success Factors (9 of 9)</vt:lpstr>
      <vt:lpstr>Gap Analysis (1 of 2)</vt:lpstr>
      <vt:lpstr>Gap Analysis (2 of 2)</vt:lpstr>
      <vt:lpstr>System Audit Matrix (1 of 5)</vt:lpstr>
      <vt:lpstr>System Audit Matrix (2 of 5)</vt:lpstr>
      <vt:lpstr>System Audit Matrix (3 of 5)</vt:lpstr>
      <vt:lpstr>System Audit Matrix (4 of 5)</vt:lpstr>
      <vt:lpstr>System Audit Matrix (5 of 5)</vt:lpstr>
      <vt:lpstr>MDCM Inc.</vt:lpstr>
      <vt:lpstr>MDCM Inc.</vt:lpstr>
      <vt:lpstr>Business Objectives post Horizon 2000</vt:lpstr>
      <vt:lpstr>Traditional View of IT</vt:lpstr>
      <vt:lpstr>Aligned IT objectives</vt:lpstr>
      <vt:lpstr>Consolidate to increase scale efficiencies</vt:lpstr>
      <vt:lpstr>Global focus – one company globally</vt:lpstr>
      <vt:lpstr>Core competencies become focus</vt:lpstr>
      <vt:lpstr>Improve customer relationships</vt:lpstr>
      <vt:lpstr>IT Portfolio Management</vt:lpstr>
      <vt:lpstr>Analysis of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PLM</vt:lpstr>
      <vt:lpstr>The Product Life Cycle Concept is Based on Four Premises</vt:lpstr>
      <vt:lpstr>The Diffusion Process</vt:lpstr>
      <vt:lpstr>PLC Stages and Characteristics</vt:lpstr>
      <vt:lpstr>PLC Stages and Characteristics</vt:lpstr>
      <vt:lpstr>PLC Strategies</vt:lpstr>
      <vt:lpstr>Enterprise Architecture  </vt:lpstr>
      <vt:lpstr>Enterprise Architecture  </vt:lpstr>
      <vt:lpstr>Managing Digital Products and Services  </vt:lpstr>
      <vt:lpstr>Managing Digital Products and Services  </vt:lpstr>
      <vt:lpstr>Managing Digital Products and Services  </vt:lpstr>
      <vt:lpstr>Digital Transformation  </vt:lpstr>
      <vt:lpstr>Digital Transformation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&amp; Systems</dc:title>
  <dc:creator>Venkataraghavan Krishnaswamy</dc:creator>
  <cp:keywords/>
  <cp:lastModifiedBy>harshit kumar</cp:lastModifiedBy>
  <cp:revision>545</cp:revision>
  <dcterms:created xsi:type="dcterms:W3CDTF">2017-08-18T03:12:24Z</dcterms:created>
  <dcterms:modified xsi:type="dcterms:W3CDTF">2022-09-04T13:55:17Z</dcterms:modified>
  <cp:version/>
</cp:coreProperties>
</file>