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67" r:id="rId2"/>
    <p:sldId id="439" r:id="rId3"/>
    <p:sldId id="440" r:id="rId4"/>
    <p:sldId id="372" r:id="rId5"/>
    <p:sldId id="434" r:id="rId6"/>
    <p:sldId id="457" r:id="rId7"/>
    <p:sldId id="373" r:id="rId8"/>
    <p:sldId id="435" r:id="rId9"/>
    <p:sldId id="455" r:id="rId10"/>
    <p:sldId id="456" r:id="rId11"/>
    <p:sldId id="441" r:id="rId12"/>
    <p:sldId id="458" r:id="rId13"/>
    <p:sldId id="369" r:id="rId14"/>
    <p:sldId id="378" r:id="rId15"/>
    <p:sldId id="268" r:id="rId16"/>
    <p:sldId id="425" r:id="rId17"/>
    <p:sldId id="442" r:id="rId18"/>
    <p:sldId id="445" r:id="rId19"/>
    <p:sldId id="446" r:id="rId20"/>
    <p:sldId id="447" r:id="rId21"/>
    <p:sldId id="448" r:id="rId22"/>
    <p:sldId id="449" r:id="rId23"/>
    <p:sldId id="450" r:id="rId24"/>
    <p:sldId id="451" r:id="rId25"/>
    <p:sldId id="452" r:id="rId26"/>
    <p:sldId id="453" r:id="rId27"/>
    <p:sldId id="454" r:id="rId28"/>
    <p:sldId id="42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63" d="100"/>
          <a:sy n="63" d="100"/>
        </p:scale>
        <p:origin x="732"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C:\Manoj\Work%20Exp%20File.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Sheet4!$N$8</c:f>
              <c:strCache>
                <c:ptCount val="1"/>
                <c:pt idx="0">
                  <c:v>Exp</c:v>
                </c:pt>
              </c:strCache>
            </c:strRef>
          </c:tx>
          <c:spPr>
            <a:solidFill>
              <a:schemeClr val="accent1"/>
            </a:solidFill>
            <a:ln>
              <a:noFill/>
            </a:ln>
            <a:effectLst/>
          </c:spPr>
          <c:invertIfNegative val="0"/>
          <c:dLbls>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Sheet4!$M$9:$M$15</c:f>
              <c:strCache>
                <c:ptCount val="7"/>
                <c:pt idx="0">
                  <c:v>Mobile telephony Services</c:v>
                </c:pt>
                <c:pt idx="1">
                  <c:v>Durables &amp; Small Appliances</c:v>
                </c:pt>
                <c:pt idx="2">
                  <c:v>Alcobev</c:v>
                </c:pt>
                <c:pt idx="3">
                  <c:v>Decorative Paints</c:v>
                </c:pt>
                <c:pt idx="4">
                  <c:v>Agri Inputs</c:v>
                </c:pt>
                <c:pt idx="5">
                  <c:v>FMCG</c:v>
                </c:pt>
                <c:pt idx="6">
                  <c:v>IT</c:v>
                </c:pt>
              </c:strCache>
            </c:strRef>
          </c:cat>
          <c:val>
            <c:numRef>
              <c:f>Sheet4!$N$9:$N$15</c:f>
              <c:numCache>
                <c:formatCode>General</c:formatCode>
                <c:ptCount val="7"/>
                <c:pt idx="0">
                  <c:v>8</c:v>
                </c:pt>
                <c:pt idx="1">
                  <c:v>6</c:v>
                </c:pt>
                <c:pt idx="2">
                  <c:v>5</c:v>
                </c:pt>
                <c:pt idx="3">
                  <c:v>2</c:v>
                </c:pt>
                <c:pt idx="4">
                  <c:v>2</c:v>
                </c:pt>
                <c:pt idx="5">
                  <c:v>2</c:v>
                </c:pt>
                <c:pt idx="6">
                  <c:v>1</c:v>
                </c:pt>
              </c:numCache>
            </c:numRef>
          </c:val>
          <c:extLst>
            <c:ext xmlns:c16="http://schemas.microsoft.com/office/drawing/2014/chart" uri="{C3380CC4-5D6E-409C-BE32-E72D297353CC}">
              <c16:uniqueId val="{00000000-C1E1-4481-BD50-5E9F52451D23}"/>
            </c:ext>
          </c:extLst>
        </c:ser>
        <c:dLbls>
          <c:showLegendKey val="0"/>
          <c:showVal val="0"/>
          <c:showCatName val="0"/>
          <c:showSerName val="0"/>
          <c:showPercent val="0"/>
          <c:showBubbleSize val="0"/>
        </c:dLbls>
        <c:gapWidth val="182"/>
        <c:axId val="962048592"/>
        <c:axId val="1"/>
      </c:barChart>
      <c:catAx>
        <c:axId val="9620485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1"/>
        <c:crosses val="autoZero"/>
        <c:auto val="1"/>
        <c:lblAlgn val="ctr"/>
        <c:lblOffset val="100"/>
        <c:noMultiLvlLbl val="0"/>
      </c:catAx>
      <c:valAx>
        <c:axId val="1"/>
        <c:scaling>
          <c:orientation val="minMax"/>
        </c:scaling>
        <c:delete val="1"/>
        <c:axPos val="b"/>
        <c:numFmt formatCode="General" sourceLinked="1"/>
        <c:majorTickMark val="out"/>
        <c:minorTickMark val="none"/>
        <c:tickLblPos val="nextTo"/>
        <c:crossAx val="962048592"/>
        <c:crosses val="autoZero"/>
        <c:crossBetween val="between"/>
      </c:valAx>
      <c:spPr>
        <a:noFill/>
        <a:ln w="25400">
          <a:noFill/>
        </a:ln>
      </c:spPr>
    </c:plotArea>
    <c:plotVisOnly val="1"/>
    <c:dispBlanksAs val="gap"/>
    <c:showDLblsOverMax val="0"/>
  </c:chart>
  <c:spPr>
    <a:solidFill>
      <a:schemeClr val="bg1"/>
    </a:solidFill>
    <a:ln w="9525" cap="flat" cmpd="sng" algn="ctr">
      <a:solidFill>
        <a:schemeClr val="tx1"/>
      </a:solidFill>
      <a:round/>
    </a:ln>
    <a:effectLst/>
  </c:spPr>
  <c:txPr>
    <a:bodyPr/>
    <a:lstStyle/>
    <a:p>
      <a:pPr>
        <a:defRPr sz="14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BA9812-B315-45FE-9445-C95977BFE147}" type="datetimeFigureOut">
              <a:rPr lang="en-IN" smtClean="0"/>
              <a:t>04-04-2021</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1FD98E-2F56-4640-B4C7-0D813E4362D4}" type="slidenum">
              <a:rPr lang="en-IN" smtClean="0"/>
              <a:t>‹#›</a:t>
            </a:fld>
            <a:endParaRPr lang="en-IN"/>
          </a:p>
        </p:txBody>
      </p:sp>
    </p:spTree>
    <p:extLst>
      <p:ext uri="{BB962C8B-B14F-4D97-AF65-F5344CB8AC3E}">
        <p14:creationId xmlns:p14="http://schemas.microsoft.com/office/powerpoint/2010/main" val="3280132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765CAA09-1FD7-4BDD-8B90-BF00EA2CD493}" type="datetimeFigureOut">
              <a:rPr lang="en-IN" smtClean="0"/>
              <a:t>04-04-2021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EB7F8-5B5B-4C7F-A6BA-31128DD16458}" type="slidenum">
              <a:rPr lang="en-IN" smtClean="0"/>
              <a:t>‹#›</a:t>
            </a:fld>
            <a:endParaRPr lang="en-IN"/>
          </a:p>
        </p:txBody>
      </p:sp>
    </p:spTree>
    <p:extLst>
      <p:ext uri="{BB962C8B-B14F-4D97-AF65-F5344CB8AC3E}">
        <p14:creationId xmlns:p14="http://schemas.microsoft.com/office/powerpoint/2010/main" val="2743700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65CAA09-1FD7-4BDD-8B90-BF00EA2CD493}" type="datetimeFigureOut">
              <a:rPr lang="en-IN" smtClean="0"/>
              <a:t>04-04-2021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EB7F8-5B5B-4C7F-A6BA-31128DD16458}" type="slidenum">
              <a:rPr lang="en-IN" smtClean="0"/>
              <a:t>‹#›</a:t>
            </a:fld>
            <a:endParaRPr lang="en-IN"/>
          </a:p>
        </p:txBody>
      </p:sp>
      <p:pic>
        <p:nvPicPr>
          <p:cNvPr id="7" name="Picture 6">
            <a:extLst>
              <a:ext uri="{FF2B5EF4-FFF2-40B4-BE49-F238E27FC236}">
                <a16:creationId xmlns:a16="http://schemas.microsoft.com/office/drawing/2014/main" id="{A2BC86D5-3E11-4968-9AEF-DA8659ABEBE5}"/>
              </a:ext>
            </a:extLst>
          </p:cNvPr>
          <p:cNvPicPr>
            <a:picLocks noChangeAspect="1"/>
          </p:cNvPicPr>
          <p:nvPr userDrawn="1"/>
        </p:nvPicPr>
        <p:blipFill>
          <a:blip r:embed="rId2"/>
          <a:stretch>
            <a:fillRect/>
          </a:stretch>
        </p:blipFill>
        <p:spPr>
          <a:xfrm>
            <a:off x="10627112" y="6404035"/>
            <a:ext cx="1564888" cy="453965"/>
          </a:xfrm>
          <a:prstGeom prst="rect">
            <a:avLst/>
          </a:prstGeom>
          <a:effectLst>
            <a:outerShdw algn="ctr" rotWithShape="0">
              <a:srgbClr val="000000"/>
            </a:outerShdw>
            <a:reflection stA="0" endPos="65000" dist="50800" dir="5400000" sy="-100000" algn="bl" rotWithShape="0"/>
          </a:effectLst>
        </p:spPr>
      </p:pic>
    </p:spTree>
    <p:extLst>
      <p:ext uri="{BB962C8B-B14F-4D97-AF65-F5344CB8AC3E}">
        <p14:creationId xmlns:p14="http://schemas.microsoft.com/office/powerpoint/2010/main" val="275178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5CAA09-1FD7-4BDD-8B90-BF00EA2CD493}" type="datetimeFigureOut">
              <a:rPr lang="en-IN" smtClean="0"/>
              <a:t>04-04-2021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EB7F8-5B5B-4C7F-A6BA-31128DD16458}" type="slidenum">
              <a:rPr lang="en-IN" smtClean="0"/>
              <a:t>‹#›</a:t>
            </a:fld>
            <a:endParaRPr lang="en-IN"/>
          </a:p>
        </p:txBody>
      </p:sp>
      <p:pic>
        <p:nvPicPr>
          <p:cNvPr id="7" name="Picture 6">
            <a:extLst>
              <a:ext uri="{FF2B5EF4-FFF2-40B4-BE49-F238E27FC236}">
                <a16:creationId xmlns:a16="http://schemas.microsoft.com/office/drawing/2014/main" id="{A2BC86D5-3E11-4968-9AEF-DA8659ABEBE5}"/>
              </a:ext>
            </a:extLst>
          </p:cNvPr>
          <p:cNvPicPr>
            <a:picLocks noChangeAspect="1"/>
          </p:cNvPicPr>
          <p:nvPr userDrawn="1"/>
        </p:nvPicPr>
        <p:blipFill>
          <a:blip r:embed="rId2"/>
          <a:stretch>
            <a:fillRect/>
          </a:stretch>
        </p:blipFill>
        <p:spPr>
          <a:xfrm>
            <a:off x="10627112" y="6404035"/>
            <a:ext cx="1564888" cy="453965"/>
          </a:xfrm>
          <a:prstGeom prst="rect">
            <a:avLst/>
          </a:prstGeom>
          <a:effectLst>
            <a:outerShdw algn="ctr" rotWithShape="0">
              <a:srgbClr val="000000"/>
            </a:outerShdw>
            <a:reflection stA="0" endPos="65000" dist="50800" dir="5400000" sy="-100000" algn="bl" rotWithShape="0"/>
          </a:effectLst>
        </p:spPr>
      </p:pic>
      <p:sp>
        <p:nvSpPr>
          <p:cNvPr id="8" name="Freeform 634"/>
          <p:cNvSpPr>
            <a:spLocks noEditPoints="1"/>
          </p:cNvSpPr>
          <p:nvPr userDrawn="1"/>
        </p:nvSpPr>
        <p:spPr bwMode="auto">
          <a:xfrm rot="16200000">
            <a:off x="6998764" y="1013332"/>
            <a:ext cx="6162675" cy="4202752"/>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3326329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765CAA09-1FD7-4BDD-8B90-BF00EA2CD493}" type="datetimeFigureOut">
              <a:rPr lang="en-IN" smtClean="0"/>
              <a:t>04-04-2021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4FEB7F8-5B5B-4C7F-A6BA-31128DD16458}" type="slidenum">
              <a:rPr lang="en-IN" smtClean="0"/>
              <a:t>‹#›</a:t>
            </a:fld>
            <a:endParaRPr lang="en-IN"/>
          </a:p>
        </p:txBody>
      </p:sp>
      <p:sp>
        <p:nvSpPr>
          <p:cNvPr id="8" name="Freeform 634"/>
          <p:cNvSpPr>
            <a:spLocks noEditPoints="1"/>
          </p:cNvSpPr>
          <p:nvPr userDrawn="1"/>
        </p:nvSpPr>
        <p:spPr bwMode="auto">
          <a:xfrm rot="16200000">
            <a:off x="6998764" y="1013332"/>
            <a:ext cx="6162675" cy="4202752"/>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845623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765CAA09-1FD7-4BDD-8B90-BF00EA2CD493}" type="datetimeFigureOut">
              <a:rPr lang="en-IN" smtClean="0"/>
              <a:t>04-04-2021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4FEB7F8-5B5B-4C7F-A6BA-31128DD16458}" type="slidenum">
              <a:rPr lang="en-IN" smtClean="0"/>
              <a:t>‹#›</a:t>
            </a:fld>
            <a:endParaRPr lang="en-IN"/>
          </a:p>
        </p:txBody>
      </p:sp>
      <p:sp>
        <p:nvSpPr>
          <p:cNvPr id="10" name="Freeform 634"/>
          <p:cNvSpPr>
            <a:spLocks noEditPoints="1"/>
          </p:cNvSpPr>
          <p:nvPr userDrawn="1"/>
        </p:nvSpPr>
        <p:spPr bwMode="auto">
          <a:xfrm rot="16200000">
            <a:off x="6998764" y="1013332"/>
            <a:ext cx="6162675" cy="4202752"/>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2996816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765CAA09-1FD7-4BDD-8B90-BF00EA2CD493}" type="datetimeFigureOut">
              <a:rPr lang="en-IN" smtClean="0"/>
              <a:t>04-04-2021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4FEB7F8-5B5B-4C7F-A6BA-31128DD16458}" type="slidenum">
              <a:rPr lang="en-IN" smtClean="0"/>
              <a:t>‹#›</a:t>
            </a:fld>
            <a:endParaRPr lang="en-IN"/>
          </a:p>
        </p:txBody>
      </p:sp>
      <p:sp>
        <p:nvSpPr>
          <p:cNvPr id="6" name="Freeform 634"/>
          <p:cNvSpPr>
            <a:spLocks noEditPoints="1"/>
          </p:cNvSpPr>
          <p:nvPr userDrawn="1"/>
        </p:nvSpPr>
        <p:spPr bwMode="auto">
          <a:xfrm rot="16200000">
            <a:off x="6998764" y="1013332"/>
            <a:ext cx="6162675" cy="4202752"/>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4099211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5CAA09-1FD7-4BDD-8B90-BF00EA2CD493}" type="datetimeFigureOut">
              <a:rPr lang="en-IN" smtClean="0"/>
              <a:t>04-04-2021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4FEB7F8-5B5B-4C7F-A6BA-31128DD16458}" type="slidenum">
              <a:rPr lang="en-IN" smtClean="0"/>
              <a:t>‹#›</a:t>
            </a:fld>
            <a:endParaRPr lang="en-IN"/>
          </a:p>
        </p:txBody>
      </p:sp>
    </p:spTree>
    <p:extLst>
      <p:ext uri="{BB962C8B-B14F-4D97-AF65-F5344CB8AC3E}">
        <p14:creationId xmlns:p14="http://schemas.microsoft.com/office/powerpoint/2010/main" val="1621816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5CAA09-1FD7-4BDD-8B90-BF00EA2CD493}" type="datetimeFigureOut">
              <a:rPr lang="en-IN" smtClean="0"/>
              <a:t>04-04-2021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4FEB7F8-5B5B-4C7F-A6BA-31128DD16458}" type="slidenum">
              <a:rPr lang="en-IN" smtClean="0"/>
              <a:t>‹#›</a:t>
            </a:fld>
            <a:endParaRPr lang="en-IN"/>
          </a:p>
        </p:txBody>
      </p:sp>
    </p:spTree>
    <p:extLst>
      <p:ext uri="{BB962C8B-B14F-4D97-AF65-F5344CB8AC3E}">
        <p14:creationId xmlns:p14="http://schemas.microsoft.com/office/powerpoint/2010/main" val="3028950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5CAA09-1FD7-4BDD-8B90-BF00EA2CD493}" type="datetimeFigureOut">
              <a:rPr lang="en-IN" smtClean="0"/>
              <a:t>04-04-2021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4FEB7F8-5B5B-4C7F-A6BA-31128DD16458}" type="slidenum">
              <a:rPr lang="en-IN" smtClean="0"/>
              <a:t>‹#›</a:t>
            </a:fld>
            <a:endParaRPr lang="en-IN"/>
          </a:p>
        </p:txBody>
      </p:sp>
    </p:spTree>
    <p:extLst>
      <p:ext uri="{BB962C8B-B14F-4D97-AF65-F5344CB8AC3E}">
        <p14:creationId xmlns:p14="http://schemas.microsoft.com/office/powerpoint/2010/main" val="2606259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65CAA09-1FD7-4BDD-8B90-BF00EA2CD493}" type="datetimeFigureOut">
              <a:rPr lang="en-IN" smtClean="0"/>
              <a:t>04-04-2021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EB7F8-5B5B-4C7F-A6BA-31128DD16458}" type="slidenum">
              <a:rPr lang="en-IN" smtClean="0"/>
              <a:t>‹#›</a:t>
            </a:fld>
            <a:endParaRPr lang="en-IN"/>
          </a:p>
        </p:txBody>
      </p:sp>
    </p:spTree>
    <p:extLst>
      <p:ext uri="{BB962C8B-B14F-4D97-AF65-F5344CB8AC3E}">
        <p14:creationId xmlns:p14="http://schemas.microsoft.com/office/powerpoint/2010/main" val="3372861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65CAA09-1FD7-4BDD-8B90-BF00EA2CD493}" type="datetimeFigureOut">
              <a:rPr lang="en-IN" smtClean="0"/>
              <a:t>04-04-2021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4FEB7F8-5B5B-4C7F-A6BA-31128DD16458}" type="slidenum">
              <a:rPr lang="en-IN" smtClean="0"/>
              <a:t>‹#›</a:t>
            </a:fld>
            <a:endParaRPr lang="en-IN"/>
          </a:p>
        </p:txBody>
      </p:sp>
    </p:spTree>
    <p:extLst>
      <p:ext uri="{BB962C8B-B14F-4D97-AF65-F5344CB8AC3E}">
        <p14:creationId xmlns:p14="http://schemas.microsoft.com/office/powerpoint/2010/main" val="278179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5CAA09-1FD7-4BDD-8B90-BF00EA2CD493}" type="datetimeFigureOut">
              <a:rPr lang="en-IN" smtClean="0"/>
              <a:t>04-04-2021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FEB7F8-5B5B-4C7F-A6BA-31128DD16458}" type="slidenum">
              <a:rPr lang="en-IN" smtClean="0"/>
              <a:t>‹#›</a:t>
            </a:fld>
            <a:endParaRPr lang="en-IN"/>
          </a:p>
        </p:txBody>
      </p:sp>
    </p:spTree>
    <p:extLst>
      <p:ext uri="{BB962C8B-B14F-4D97-AF65-F5344CB8AC3E}">
        <p14:creationId xmlns:p14="http://schemas.microsoft.com/office/powerpoint/2010/main" val="19544912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8.wmf"/><Relationship Id="rId5" Type="http://schemas.openxmlformats.org/officeDocument/2006/relationships/package" Target="../embeddings/Microsoft_Word_Document.docx"/><Relationship Id="rId4" Type="http://schemas.openxmlformats.org/officeDocument/2006/relationships/image" Target="../media/image7.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www.naukri.com/advertising-jobs" TargetMode="External"/><Relationship Id="rId3" Type="http://schemas.openxmlformats.org/officeDocument/2006/relationships/hyperlink" Target="https://www.naukri.com/chemicals-jobs" TargetMode="External"/><Relationship Id="rId7" Type="http://schemas.openxmlformats.org/officeDocument/2006/relationships/hyperlink" Target="https://www.naukri.com/marketing-jobs" TargetMode="External"/><Relationship Id="rId2" Type="http://schemas.openxmlformats.org/officeDocument/2006/relationships/hyperlink" Target="https://www.naukri.com/product-brand-manager-jobs" TargetMode="External"/><Relationship Id="rId1" Type="http://schemas.openxmlformats.org/officeDocument/2006/relationships/slideLayout" Target="../slideLayouts/slideLayout2.xml"/><Relationship Id="rId6" Type="http://schemas.openxmlformats.org/officeDocument/2006/relationships/hyperlink" Target="https://www.naukri.com/rubber-jobs" TargetMode="External"/><Relationship Id="rId11" Type="http://schemas.openxmlformats.org/officeDocument/2006/relationships/hyperlink" Target="https://www.naukri.com/media-planning-jobs" TargetMode="External"/><Relationship Id="rId5" Type="http://schemas.openxmlformats.org/officeDocument/2006/relationships/hyperlink" Target="https://www.naukri.com/plastic-jobs" TargetMode="External"/><Relationship Id="rId10" Type="http://schemas.openxmlformats.org/officeDocument/2006/relationships/hyperlink" Target="https://www.naukri.com/pr-jobs" TargetMode="External"/><Relationship Id="rId4" Type="http://schemas.openxmlformats.org/officeDocument/2006/relationships/hyperlink" Target="https://www.naukri.com/petrochemical-jobs" TargetMode="External"/><Relationship Id="rId9" Type="http://schemas.openxmlformats.org/officeDocument/2006/relationships/hyperlink" Target="https://www.naukri.com/mr-jobs"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634"/>
          <p:cNvSpPr>
            <a:spLocks noEditPoints="1"/>
          </p:cNvSpPr>
          <p:nvPr/>
        </p:nvSpPr>
        <p:spPr bwMode="auto">
          <a:xfrm rot="10800000">
            <a:off x="0" y="0"/>
            <a:ext cx="10039350" cy="6846524"/>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IN"/>
          </a:p>
        </p:txBody>
      </p:sp>
      <p:grpSp>
        <p:nvGrpSpPr>
          <p:cNvPr id="5" name="Group 4"/>
          <p:cNvGrpSpPr/>
          <p:nvPr/>
        </p:nvGrpSpPr>
        <p:grpSpPr>
          <a:xfrm>
            <a:off x="701525" y="999013"/>
            <a:ext cx="4225926" cy="3416320"/>
            <a:chOff x="3973511" y="633863"/>
            <a:chExt cx="4225926" cy="3416320"/>
          </a:xfrm>
        </p:grpSpPr>
        <p:sp>
          <p:nvSpPr>
            <p:cNvPr id="6" name="Rectangle 5"/>
            <p:cNvSpPr>
              <a:spLocks noChangeArrowheads="1"/>
            </p:cNvSpPr>
            <p:nvPr/>
          </p:nvSpPr>
          <p:spPr bwMode="auto">
            <a:xfrm>
              <a:off x="4386262" y="633863"/>
              <a:ext cx="3400425"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50000"/>
                </a:lnSpc>
                <a:spcBef>
                  <a:spcPct val="0"/>
                </a:spcBef>
                <a:buFontTx/>
                <a:buNone/>
              </a:pPr>
              <a:r>
                <a:rPr lang="en-US" altLang="en-US" sz="3600" dirty="0">
                  <a:latin typeface="Roboto Condensed" panose="02000000000000000000" pitchFamily="2" charset="0"/>
                  <a:ea typeface="Roboto Condensed" panose="02000000000000000000" pitchFamily="2" charset="0"/>
                </a:rPr>
                <a:t>Introduction to</a:t>
              </a:r>
            </a:p>
            <a:p>
              <a:pPr algn="ctr" eaLnBrk="1" hangingPunct="1">
                <a:lnSpc>
                  <a:spcPct val="150000"/>
                </a:lnSpc>
                <a:spcBef>
                  <a:spcPct val="0"/>
                </a:spcBef>
                <a:buFontTx/>
                <a:buNone/>
              </a:pPr>
              <a:r>
                <a:rPr lang="en-US" altLang="en-US" sz="3600" dirty="0">
                  <a:latin typeface="Roboto Condensed" panose="02000000000000000000" pitchFamily="2" charset="0"/>
                  <a:ea typeface="Roboto Condensed" panose="02000000000000000000" pitchFamily="2" charset="0"/>
                </a:rPr>
                <a:t>Product Management</a:t>
              </a:r>
            </a:p>
          </p:txBody>
        </p:sp>
        <p:sp>
          <p:nvSpPr>
            <p:cNvPr id="7" name="テキスト プレースホルダー 12"/>
            <p:cNvSpPr txBox="1">
              <a:spLocks/>
            </p:cNvSpPr>
            <p:nvPr/>
          </p:nvSpPr>
          <p:spPr>
            <a:xfrm>
              <a:off x="3973511" y="1181004"/>
              <a:ext cx="4225926" cy="498475"/>
            </a:xfrm>
            <a:prstGeom prst="rect">
              <a:avLst/>
            </a:prstGeom>
          </p:spPr>
          <p:txBody>
            <a:bodyPr anchor="ctr"/>
            <a:lstStyle>
              <a:lvl1pPr marL="0" indent="0" algn="l" defTabSz="1371417" rtl="0" eaLnBrk="1" latinLnBrk="0" hangingPunct="1">
                <a:lnSpc>
                  <a:spcPct val="100000"/>
                </a:lnSpc>
                <a:spcBef>
                  <a:spcPts val="0"/>
                </a:spcBef>
                <a:buFontTx/>
                <a:buNone/>
                <a:defRPr sz="3200" kern="1200" baseline="0">
                  <a:solidFill>
                    <a:schemeClr val="tx2"/>
                  </a:solidFill>
                  <a:latin typeface="Ubuntu Medium" panose="020B0604030602030204" pitchFamily="34" charset="0"/>
                  <a:ea typeface="+mn-ea"/>
                  <a:cs typeface="+mn-cs"/>
                </a:defRPr>
              </a:lvl1pPr>
              <a:lvl2pPr marL="685709" indent="0" algn="l" defTabSz="1371417" rtl="0" eaLnBrk="1" latinLnBrk="0" hangingPunct="1">
                <a:lnSpc>
                  <a:spcPct val="90000"/>
                </a:lnSpc>
                <a:spcBef>
                  <a:spcPts val="750"/>
                </a:spcBef>
                <a:buFontTx/>
                <a:buNone/>
                <a:defRPr sz="3600" kern="1200">
                  <a:solidFill>
                    <a:schemeClr val="tx1"/>
                  </a:solidFill>
                  <a:latin typeface="+mn-lt"/>
                  <a:ea typeface="+mn-ea"/>
                  <a:cs typeface="+mn-cs"/>
                </a:defRPr>
              </a:lvl2pPr>
              <a:lvl3pPr marL="1371417" indent="0" algn="l" defTabSz="1371417" rtl="0" eaLnBrk="1" latinLnBrk="0" hangingPunct="1">
                <a:lnSpc>
                  <a:spcPct val="90000"/>
                </a:lnSpc>
                <a:spcBef>
                  <a:spcPts val="750"/>
                </a:spcBef>
                <a:buFontTx/>
                <a:buNone/>
                <a:defRPr sz="3000" kern="1200">
                  <a:solidFill>
                    <a:schemeClr val="tx1"/>
                  </a:solidFill>
                  <a:latin typeface="+mn-lt"/>
                  <a:ea typeface="+mn-ea"/>
                  <a:cs typeface="+mn-cs"/>
                </a:defRPr>
              </a:lvl3pPr>
              <a:lvl4pPr marL="2057126" indent="0" algn="l" defTabSz="1371417" rtl="0" eaLnBrk="1" latinLnBrk="0" hangingPunct="1">
                <a:lnSpc>
                  <a:spcPct val="90000"/>
                </a:lnSpc>
                <a:spcBef>
                  <a:spcPts val="750"/>
                </a:spcBef>
                <a:buFontTx/>
                <a:buNone/>
                <a:defRPr sz="2700" kern="1200">
                  <a:solidFill>
                    <a:schemeClr val="tx1"/>
                  </a:solidFill>
                  <a:latin typeface="+mn-lt"/>
                  <a:ea typeface="+mn-ea"/>
                  <a:cs typeface="+mn-cs"/>
                </a:defRPr>
              </a:lvl4pPr>
              <a:lvl5pPr marL="2742835" indent="0" algn="l" defTabSz="1371417" rtl="0" eaLnBrk="1" latinLnBrk="0" hangingPunct="1">
                <a:lnSpc>
                  <a:spcPct val="90000"/>
                </a:lnSpc>
                <a:spcBef>
                  <a:spcPts val="750"/>
                </a:spcBef>
                <a:buFontTx/>
                <a:buNone/>
                <a:defRPr sz="2700" kern="1200">
                  <a:solidFill>
                    <a:schemeClr val="tx1"/>
                  </a:solidFill>
                  <a:latin typeface="+mn-lt"/>
                  <a:ea typeface="+mn-ea"/>
                  <a:cs typeface="+mn-cs"/>
                </a:defRPr>
              </a:lvl5pPr>
              <a:lvl6pPr marL="3771397" indent="-342854" algn="l" defTabSz="1371417"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106" indent="-342854" algn="l" defTabSz="1371417"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2814" indent="-342854" algn="l" defTabSz="1371417"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8523" indent="-342854" algn="l" defTabSz="1371417"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ctr" fontAlgn="auto">
                <a:lnSpc>
                  <a:spcPct val="150000"/>
                </a:lnSpc>
                <a:spcAft>
                  <a:spcPts val="0"/>
                </a:spcAft>
                <a:defRPr/>
              </a:pPr>
              <a:endParaRPr kumimoji="1" lang="ja-JP" altLang="en-US" sz="1470" dirty="0">
                <a:solidFill>
                  <a:schemeClr val="bg1"/>
                </a:solidFill>
                <a:latin typeface="+mn-lt"/>
              </a:endParaRPr>
            </a:p>
          </p:txBody>
        </p:sp>
      </p:grpSp>
    </p:spTree>
    <p:extLst>
      <p:ext uri="{BB962C8B-B14F-4D97-AF65-F5344CB8AC3E}">
        <p14:creationId xmlns:p14="http://schemas.microsoft.com/office/powerpoint/2010/main" val="621988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563024" cy="6803999"/>
          </a:xfrm>
          <a:prstGeom prst="rect">
            <a:avLst/>
          </a:prstGeom>
        </p:spPr>
      </p:pic>
      <p:sp>
        <p:nvSpPr>
          <p:cNvPr id="5" name="Rectangle 4"/>
          <p:cNvSpPr/>
          <p:nvPr/>
        </p:nvSpPr>
        <p:spPr>
          <a:xfrm>
            <a:off x="6805749" y="182289"/>
            <a:ext cx="4937760" cy="4247317"/>
          </a:xfrm>
          <a:prstGeom prst="rect">
            <a:avLst/>
          </a:prstGeom>
        </p:spPr>
        <p:txBody>
          <a:bodyPr wrap="square">
            <a:spAutoFit/>
          </a:bodyPr>
          <a:lstStyle/>
          <a:p>
            <a:pPr fontAlgn="base"/>
            <a:r>
              <a:rPr lang="en-US" i="1" dirty="0">
                <a:solidFill>
                  <a:srgbClr val="000000"/>
                </a:solidFill>
                <a:latin typeface="Times New Roman" panose="02020603050405020304" pitchFamily="18" charset="0"/>
                <a:cs typeface="Times New Roman" panose="02020603050405020304" pitchFamily="18" charset="0"/>
              </a:rPr>
              <a:t>Cadbury Dairy Milk</a:t>
            </a:r>
            <a:r>
              <a:rPr lang="en-US" dirty="0">
                <a:solidFill>
                  <a:srgbClr val="000000"/>
                </a:solidFill>
                <a:latin typeface="Times New Roman" panose="02020603050405020304" pitchFamily="18" charset="0"/>
                <a:cs typeface="Times New Roman" panose="02020603050405020304" pitchFamily="18" charset="0"/>
              </a:rPr>
              <a:t> chocolate is made with fresh liquid milk – a glass and a half for every half pound of chocolate to be precise. </a:t>
            </a:r>
          </a:p>
          <a:p>
            <a:pPr fontAlgn="base"/>
            <a:endParaRPr lang="en-US" dirty="0">
              <a:solidFill>
                <a:srgbClr val="000000"/>
              </a:solidFill>
              <a:latin typeface="Times New Roman" panose="02020603050405020304" pitchFamily="18" charset="0"/>
              <a:cs typeface="Times New Roman" panose="02020603050405020304" pitchFamily="18" charset="0"/>
            </a:endParaRPr>
          </a:p>
          <a:p>
            <a:pPr fontAlgn="base"/>
            <a:endParaRPr lang="en-US" i="1" dirty="0">
              <a:solidFill>
                <a:srgbClr val="000000"/>
              </a:solidFill>
              <a:latin typeface="Times New Roman" panose="02020603050405020304" pitchFamily="18" charset="0"/>
              <a:cs typeface="Times New Roman" panose="02020603050405020304" pitchFamily="18" charset="0"/>
            </a:endParaRPr>
          </a:p>
          <a:p>
            <a:pPr fontAlgn="base"/>
            <a:r>
              <a:rPr lang="en-US" dirty="0">
                <a:solidFill>
                  <a:srgbClr val="000000"/>
                </a:solidFill>
                <a:latin typeface="Times New Roman" panose="02020603050405020304" pitchFamily="18" charset="0"/>
                <a:cs typeface="Times New Roman" panose="02020603050405020304" pitchFamily="18" charset="0"/>
              </a:rPr>
              <a:t>Available in more than 23 varieties, like Fruit &amp; Nut, Whole Nut, Snack, </a:t>
            </a:r>
            <a:r>
              <a:rPr lang="en-US" dirty="0" err="1">
                <a:solidFill>
                  <a:srgbClr val="000000"/>
                </a:solidFill>
                <a:latin typeface="Times New Roman" panose="02020603050405020304" pitchFamily="18" charset="0"/>
                <a:cs typeface="Times New Roman" panose="02020603050405020304" pitchFamily="18" charset="0"/>
              </a:rPr>
              <a:t>Caramello</a:t>
            </a:r>
            <a:r>
              <a:rPr lang="en-US" dirty="0">
                <a:solidFill>
                  <a:srgbClr val="000000"/>
                </a:solidFill>
                <a:latin typeface="Times New Roman" panose="02020603050405020304" pitchFamily="18" charset="0"/>
                <a:cs typeface="Times New Roman" panose="02020603050405020304" pitchFamily="18" charset="0"/>
              </a:rPr>
              <a:t> and Breakaway, </a:t>
            </a:r>
            <a:r>
              <a:rPr lang="en-US" i="1" dirty="0">
                <a:solidFill>
                  <a:srgbClr val="000000"/>
                </a:solidFill>
                <a:latin typeface="Times New Roman" panose="02020603050405020304" pitchFamily="18" charset="0"/>
                <a:cs typeface="Times New Roman" panose="02020603050405020304" pitchFamily="18" charset="0"/>
              </a:rPr>
              <a:t>Cadbury Dairy Milk</a:t>
            </a:r>
            <a:r>
              <a:rPr lang="en-US" dirty="0">
                <a:solidFill>
                  <a:srgbClr val="000000"/>
                </a:solidFill>
                <a:latin typeface="Times New Roman" panose="02020603050405020304" pitchFamily="18" charset="0"/>
                <a:cs typeface="Times New Roman" panose="02020603050405020304" pitchFamily="18" charset="0"/>
              </a:rPr>
              <a:t> delights consumers of all ages.</a:t>
            </a:r>
          </a:p>
          <a:p>
            <a:pPr fontAlgn="base"/>
            <a:endParaRPr lang="en-US" dirty="0">
              <a:solidFill>
                <a:srgbClr val="000000"/>
              </a:solidFill>
              <a:latin typeface="Times New Roman" panose="02020603050405020304" pitchFamily="18" charset="0"/>
              <a:cs typeface="Times New Roman" panose="02020603050405020304" pitchFamily="18" charset="0"/>
            </a:endParaRPr>
          </a:p>
          <a:p>
            <a:pPr fontAlgn="base"/>
            <a:r>
              <a:rPr lang="en-US" dirty="0">
                <a:solidFill>
                  <a:srgbClr val="000000"/>
                </a:solidFill>
                <a:latin typeface="Times New Roman" panose="02020603050405020304" pitchFamily="18" charset="0"/>
                <a:cs typeface="Times New Roman" panose="02020603050405020304" pitchFamily="18" charset="0"/>
              </a:rPr>
              <a:t>In 2017 we launched Cadbury Dairy Milk in </a:t>
            </a:r>
            <a:r>
              <a:rPr lang="en-US" dirty="0" err="1">
                <a:solidFill>
                  <a:srgbClr val="000000"/>
                </a:solidFill>
                <a:latin typeface="Times New Roman" panose="02020603050405020304" pitchFamily="18" charset="0"/>
                <a:cs typeface="Times New Roman" panose="02020603050405020304" pitchFamily="18" charset="0"/>
              </a:rPr>
              <a:t>Lickables</a:t>
            </a:r>
            <a:r>
              <a:rPr lang="en-US" dirty="0">
                <a:solidFill>
                  <a:srgbClr val="000000"/>
                </a:solidFill>
                <a:latin typeface="Times New Roman" panose="02020603050405020304" pitchFamily="18" charset="0"/>
                <a:cs typeface="Times New Roman" panose="02020603050405020304" pitchFamily="18" charset="0"/>
              </a:rPr>
              <a:t>, a unique liquid chocolaty treat with a twist of Oreo bits and Wheat crispies. </a:t>
            </a:r>
          </a:p>
          <a:p>
            <a:pPr fontAlgn="base"/>
            <a:endParaRPr lang="en-US" dirty="0">
              <a:solidFill>
                <a:srgbClr val="000000"/>
              </a:solidFill>
              <a:latin typeface="Times New Roman" panose="02020603050405020304" pitchFamily="18" charset="0"/>
              <a:cs typeface="Times New Roman" panose="02020603050405020304" pitchFamily="18" charset="0"/>
            </a:endParaRPr>
          </a:p>
          <a:p>
            <a:pPr fontAlgn="base"/>
            <a:endParaRPr lang="en-US"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0109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740434" y="1918811"/>
            <a:ext cx="3704391" cy="4939189"/>
          </a:xfrm>
        </p:spPr>
      </p:pic>
      <p:graphicFrame>
        <p:nvGraphicFramePr>
          <p:cNvPr id="4" name="Object 3"/>
          <p:cNvGraphicFramePr>
            <a:graphicFrameLocks noChangeAspect="1"/>
          </p:cNvGraphicFramePr>
          <p:nvPr>
            <p:extLst>
              <p:ext uri="{D42A27DB-BD31-4B8C-83A1-F6EECF244321}">
                <p14:modId xmlns:p14="http://schemas.microsoft.com/office/powerpoint/2010/main" val="4054154204"/>
              </p:ext>
            </p:extLst>
          </p:nvPr>
        </p:nvGraphicFramePr>
        <p:xfrm>
          <a:off x="105138" y="1594303"/>
          <a:ext cx="3827463" cy="5418138"/>
        </p:xfrm>
        <a:graphic>
          <a:graphicData uri="http://schemas.openxmlformats.org/presentationml/2006/ole">
            <mc:AlternateContent xmlns:mc="http://schemas.openxmlformats.org/markup-compatibility/2006">
              <mc:Choice xmlns:v="urn:schemas-microsoft-com:vml" Requires="v">
                <p:oleObj name="Acrobat Document" r:id="rId3" imgW="13458750" imgH="19049965" progId="AcroExch.Document.11">
                  <p:embed/>
                </p:oleObj>
              </mc:Choice>
              <mc:Fallback>
                <p:oleObj name="Acrobat Document" r:id="rId3" imgW="13458750" imgH="19049965" progId="AcroExch.Document.11">
                  <p:embed/>
                  <p:pic>
                    <p:nvPicPr>
                      <p:cNvPr id="0" name=""/>
                      <p:cNvPicPr/>
                      <p:nvPr/>
                    </p:nvPicPr>
                    <p:blipFill>
                      <a:blip r:embed="rId4"/>
                      <a:stretch>
                        <a:fillRect/>
                      </a:stretch>
                    </p:blipFill>
                    <p:spPr>
                      <a:xfrm>
                        <a:off x="105138" y="1594303"/>
                        <a:ext cx="3827463" cy="5418138"/>
                      </a:xfrm>
                      <a:prstGeom prst="rect">
                        <a:avLst/>
                      </a:prstGeom>
                    </p:spPr>
                  </p:pic>
                </p:oleObj>
              </mc:Fallback>
            </mc:AlternateContent>
          </a:graphicData>
        </a:graphic>
      </p:graphicFrame>
      <p:sp>
        <p:nvSpPr>
          <p:cNvPr id="6" name="TextBox 5"/>
          <p:cNvSpPr txBox="1"/>
          <p:nvPr/>
        </p:nvSpPr>
        <p:spPr>
          <a:xfrm>
            <a:off x="1567543" y="509451"/>
            <a:ext cx="2156168" cy="369332"/>
          </a:xfrm>
          <a:prstGeom prst="rect">
            <a:avLst/>
          </a:prstGeom>
          <a:noFill/>
        </p:spPr>
        <p:txBody>
          <a:bodyPr wrap="none" rtlCol="0">
            <a:spAutoFit/>
          </a:bodyPr>
          <a:lstStyle/>
          <a:p>
            <a:r>
              <a:rPr lang="en-US" dirty="0"/>
              <a:t>Yesterday??????????</a:t>
            </a:r>
            <a:endParaRPr lang="en-IN" dirty="0"/>
          </a:p>
        </p:txBody>
      </p:sp>
    </p:spTree>
    <p:extLst>
      <p:ext uri="{BB962C8B-B14F-4D97-AF65-F5344CB8AC3E}">
        <p14:creationId xmlns:p14="http://schemas.microsoft.com/office/powerpoint/2010/main" val="3618575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634"/>
          <p:cNvSpPr>
            <a:spLocks noEditPoints="1"/>
          </p:cNvSpPr>
          <p:nvPr/>
        </p:nvSpPr>
        <p:spPr bwMode="auto">
          <a:xfrm rot="16200000">
            <a:off x="6761743" y="979962"/>
            <a:ext cx="6162675" cy="4202752"/>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IN"/>
          </a:p>
        </p:txBody>
      </p:sp>
      <p:grpSp>
        <p:nvGrpSpPr>
          <p:cNvPr id="742" name="Group 741"/>
          <p:cNvGrpSpPr/>
          <p:nvPr/>
        </p:nvGrpSpPr>
        <p:grpSpPr>
          <a:xfrm>
            <a:off x="7616486" y="142037"/>
            <a:ext cx="4225926" cy="2585323"/>
            <a:chOff x="3973511" y="633863"/>
            <a:chExt cx="4225926" cy="2585323"/>
          </a:xfrm>
        </p:grpSpPr>
        <p:sp>
          <p:nvSpPr>
            <p:cNvPr id="743" name="Rectangle 742"/>
            <p:cNvSpPr>
              <a:spLocks noChangeArrowheads="1"/>
            </p:cNvSpPr>
            <p:nvPr/>
          </p:nvSpPr>
          <p:spPr bwMode="auto">
            <a:xfrm>
              <a:off x="4386262" y="633863"/>
              <a:ext cx="3400425"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50000"/>
                </a:lnSpc>
                <a:spcBef>
                  <a:spcPct val="0"/>
                </a:spcBef>
                <a:buFontTx/>
                <a:buNone/>
              </a:pPr>
              <a:r>
                <a:rPr lang="en-US" altLang="en-US" sz="3600" dirty="0">
                  <a:latin typeface="Roboto Condensed" panose="02000000000000000000" pitchFamily="2" charset="0"/>
                  <a:ea typeface="Roboto Condensed" panose="02000000000000000000" pitchFamily="2" charset="0"/>
                </a:rPr>
                <a:t>@</a:t>
              </a:r>
            </a:p>
            <a:p>
              <a:pPr algn="ctr" eaLnBrk="1" hangingPunct="1">
                <a:lnSpc>
                  <a:spcPct val="150000"/>
                </a:lnSpc>
                <a:spcBef>
                  <a:spcPct val="0"/>
                </a:spcBef>
                <a:buFontTx/>
                <a:buNone/>
              </a:pPr>
              <a:r>
                <a:rPr lang="en-US" altLang="en-US" sz="1800" dirty="0">
                  <a:latin typeface="Roboto Condensed" panose="02000000000000000000" pitchFamily="2" charset="0"/>
                  <a:ea typeface="Roboto Condensed" panose="02000000000000000000" pitchFamily="2" charset="0"/>
                </a:rPr>
                <a:t>manoj.gour@mdim.ac.in</a:t>
              </a:r>
            </a:p>
            <a:p>
              <a:pPr algn="ctr" eaLnBrk="1" hangingPunct="1">
                <a:lnSpc>
                  <a:spcPct val="150000"/>
                </a:lnSpc>
                <a:spcBef>
                  <a:spcPct val="0"/>
                </a:spcBef>
                <a:buFontTx/>
                <a:buNone/>
              </a:pPr>
              <a:r>
                <a:rPr lang="en-US" altLang="en-US" sz="1800" dirty="0">
                  <a:latin typeface="Roboto Condensed" panose="02000000000000000000" pitchFamily="2" charset="0"/>
                  <a:ea typeface="Roboto Condensed" panose="02000000000000000000" pitchFamily="2" charset="0"/>
                </a:rPr>
                <a:t>Mobile: 8096884570</a:t>
              </a:r>
            </a:p>
            <a:p>
              <a:pPr algn="ctr" eaLnBrk="1" hangingPunct="1">
                <a:lnSpc>
                  <a:spcPct val="150000"/>
                </a:lnSpc>
                <a:spcBef>
                  <a:spcPct val="0"/>
                </a:spcBef>
                <a:buFontTx/>
                <a:buNone/>
              </a:pPr>
              <a:endParaRPr lang="en-US" altLang="en-US" sz="3600" dirty="0">
                <a:latin typeface="Roboto Condensed" panose="02000000000000000000" pitchFamily="2" charset="0"/>
                <a:ea typeface="Roboto Condensed" panose="02000000000000000000" pitchFamily="2" charset="0"/>
              </a:endParaRPr>
            </a:p>
          </p:txBody>
        </p:sp>
        <p:sp>
          <p:nvSpPr>
            <p:cNvPr id="744" name="テキスト プレースホルダー 12"/>
            <p:cNvSpPr txBox="1">
              <a:spLocks/>
            </p:cNvSpPr>
            <p:nvPr/>
          </p:nvSpPr>
          <p:spPr>
            <a:xfrm>
              <a:off x="3973511" y="1181004"/>
              <a:ext cx="4225926" cy="498475"/>
            </a:xfrm>
            <a:prstGeom prst="rect">
              <a:avLst/>
            </a:prstGeom>
          </p:spPr>
          <p:txBody>
            <a:bodyPr anchor="ctr"/>
            <a:lstStyle>
              <a:lvl1pPr marL="0" indent="0" algn="l" defTabSz="1371417" rtl="0" eaLnBrk="1" latinLnBrk="0" hangingPunct="1">
                <a:lnSpc>
                  <a:spcPct val="100000"/>
                </a:lnSpc>
                <a:spcBef>
                  <a:spcPts val="0"/>
                </a:spcBef>
                <a:buFontTx/>
                <a:buNone/>
                <a:defRPr sz="3200" kern="1200" baseline="0">
                  <a:solidFill>
                    <a:schemeClr val="tx2"/>
                  </a:solidFill>
                  <a:latin typeface="Ubuntu Medium" panose="020B0604030602030204" pitchFamily="34" charset="0"/>
                  <a:ea typeface="+mn-ea"/>
                  <a:cs typeface="+mn-cs"/>
                </a:defRPr>
              </a:lvl1pPr>
              <a:lvl2pPr marL="685709" indent="0" algn="l" defTabSz="1371417" rtl="0" eaLnBrk="1" latinLnBrk="0" hangingPunct="1">
                <a:lnSpc>
                  <a:spcPct val="90000"/>
                </a:lnSpc>
                <a:spcBef>
                  <a:spcPts val="750"/>
                </a:spcBef>
                <a:buFontTx/>
                <a:buNone/>
                <a:defRPr sz="3600" kern="1200">
                  <a:solidFill>
                    <a:schemeClr val="tx1"/>
                  </a:solidFill>
                  <a:latin typeface="+mn-lt"/>
                  <a:ea typeface="+mn-ea"/>
                  <a:cs typeface="+mn-cs"/>
                </a:defRPr>
              </a:lvl2pPr>
              <a:lvl3pPr marL="1371417" indent="0" algn="l" defTabSz="1371417" rtl="0" eaLnBrk="1" latinLnBrk="0" hangingPunct="1">
                <a:lnSpc>
                  <a:spcPct val="90000"/>
                </a:lnSpc>
                <a:spcBef>
                  <a:spcPts val="750"/>
                </a:spcBef>
                <a:buFontTx/>
                <a:buNone/>
                <a:defRPr sz="3000" kern="1200">
                  <a:solidFill>
                    <a:schemeClr val="tx1"/>
                  </a:solidFill>
                  <a:latin typeface="+mn-lt"/>
                  <a:ea typeface="+mn-ea"/>
                  <a:cs typeface="+mn-cs"/>
                </a:defRPr>
              </a:lvl3pPr>
              <a:lvl4pPr marL="2057126" indent="0" algn="l" defTabSz="1371417" rtl="0" eaLnBrk="1" latinLnBrk="0" hangingPunct="1">
                <a:lnSpc>
                  <a:spcPct val="90000"/>
                </a:lnSpc>
                <a:spcBef>
                  <a:spcPts val="750"/>
                </a:spcBef>
                <a:buFontTx/>
                <a:buNone/>
                <a:defRPr sz="2700" kern="1200">
                  <a:solidFill>
                    <a:schemeClr val="tx1"/>
                  </a:solidFill>
                  <a:latin typeface="+mn-lt"/>
                  <a:ea typeface="+mn-ea"/>
                  <a:cs typeface="+mn-cs"/>
                </a:defRPr>
              </a:lvl4pPr>
              <a:lvl5pPr marL="2742835" indent="0" algn="l" defTabSz="1371417" rtl="0" eaLnBrk="1" latinLnBrk="0" hangingPunct="1">
                <a:lnSpc>
                  <a:spcPct val="90000"/>
                </a:lnSpc>
                <a:spcBef>
                  <a:spcPts val="750"/>
                </a:spcBef>
                <a:buFontTx/>
                <a:buNone/>
                <a:defRPr sz="2700" kern="1200">
                  <a:solidFill>
                    <a:schemeClr val="tx1"/>
                  </a:solidFill>
                  <a:latin typeface="+mn-lt"/>
                  <a:ea typeface="+mn-ea"/>
                  <a:cs typeface="+mn-cs"/>
                </a:defRPr>
              </a:lvl5pPr>
              <a:lvl6pPr marL="3771397" indent="-342854" algn="l" defTabSz="1371417"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106" indent="-342854" algn="l" defTabSz="1371417"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2814" indent="-342854" algn="l" defTabSz="1371417"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8523" indent="-342854" algn="l" defTabSz="1371417"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ctr" fontAlgn="auto">
                <a:lnSpc>
                  <a:spcPct val="150000"/>
                </a:lnSpc>
                <a:spcAft>
                  <a:spcPts val="0"/>
                </a:spcAft>
                <a:defRPr/>
              </a:pPr>
              <a:endParaRPr kumimoji="1" lang="ja-JP" altLang="en-US" sz="1470" dirty="0">
                <a:solidFill>
                  <a:schemeClr val="bg1"/>
                </a:solidFill>
                <a:latin typeface="+mn-lt"/>
              </a:endParaRPr>
            </a:p>
          </p:txBody>
        </p:sp>
      </p:grpSp>
      <p:sp>
        <p:nvSpPr>
          <p:cNvPr id="2" name="TextBox 1">
            <a:extLst>
              <a:ext uri="{FF2B5EF4-FFF2-40B4-BE49-F238E27FC236}">
                <a16:creationId xmlns:a16="http://schemas.microsoft.com/office/drawing/2014/main" id="{64322BEE-ED91-4C0B-8FFC-F0D6A551046E}"/>
              </a:ext>
            </a:extLst>
          </p:cNvPr>
          <p:cNvSpPr txBox="1"/>
          <p:nvPr/>
        </p:nvSpPr>
        <p:spPr>
          <a:xfrm>
            <a:off x="606287" y="367752"/>
            <a:ext cx="4801314" cy="1200329"/>
          </a:xfrm>
          <a:prstGeom prst="rect">
            <a:avLst/>
          </a:prstGeom>
          <a:noFill/>
        </p:spPr>
        <p:txBody>
          <a:bodyPr wrap="none" rtlCol="0">
            <a:spAutoFit/>
          </a:bodyPr>
          <a:lstStyle/>
          <a:p>
            <a:r>
              <a:rPr lang="en-IN" dirty="0"/>
              <a:t>Manoj Gour Chintaluri</a:t>
            </a:r>
          </a:p>
          <a:p>
            <a:r>
              <a:rPr lang="en-IN" dirty="0"/>
              <a:t>BSc		Osmania, </a:t>
            </a:r>
            <a:r>
              <a:rPr lang="en-IN" dirty="0" err="1"/>
              <a:t>Hyd</a:t>
            </a:r>
            <a:r>
              <a:rPr lang="en-IN" dirty="0"/>
              <a:t>	1992	</a:t>
            </a:r>
          </a:p>
          <a:p>
            <a:r>
              <a:rPr lang="en-IN" dirty="0"/>
              <a:t>PGDRM		NMIMS, Mum	1998</a:t>
            </a:r>
          </a:p>
          <a:p>
            <a:r>
              <a:rPr lang="en-IN" dirty="0"/>
              <a:t>PhD		GITAM, </a:t>
            </a:r>
            <a:r>
              <a:rPr lang="en-IN" dirty="0" err="1"/>
              <a:t>Vsp</a:t>
            </a:r>
            <a:r>
              <a:rPr lang="en-IN" dirty="0"/>
              <a:t>	2020</a:t>
            </a:r>
          </a:p>
        </p:txBody>
      </p:sp>
      <p:graphicFrame>
        <p:nvGraphicFramePr>
          <p:cNvPr id="7" name="Chart 6">
            <a:extLst>
              <a:ext uri="{FF2B5EF4-FFF2-40B4-BE49-F238E27FC236}">
                <a16:creationId xmlns:a16="http://schemas.microsoft.com/office/drawing/2014/main" id="{1C76ED64-683E-4DCB-9A1B-8FB93C1E489C}"/>
              </a:ext>
            </a:extLst>
          </p:cNvPr>
          <p:cNvGraphicFramePr>
            <a:graphicFrameLocks/>
          </p:cNvGraphicFramePr>
          <p:nvPr/>
        </p:nvGraphicFramePr>
        <p:xfrm>
          <a:off x="735503" y="2406242"/>
          <a:ext cx="6591127" cy="4246018"/>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C91DB038-BC3D-4D32-B483-EA5BD0A1E49A}"/>
              </a:ext>
            </a:extLst>
          </p:cNvPr>
          <p:cNvSpPr txBox="1"/>
          <p:nvPr/>
        </p:nvSpPr>
        <p:spPr>
          <a:xfrm>
            <a:off x="606287" y="1828802"/>
            <a:ext cx="5900526" cy="369332"/>
          </a:xfrm>
          <a:prstGeom prst="rect">
            <a:avLst/>
          </a:prstGeom>
          <a:noFill/>
        </p:spPr>
        <p:txBody>
          <a:bodyPr wrap="none" rtlCol="0">
            <a:spAutoFit/>
          </a:bodyPr>
          <a:lstStyle/>
          <a:p>
            <a:r>
              <a:rPr lang="en-IN" dirty="0"/>
              <a:t>Locations worked across the country, last stint Oman-Muscat</a:t>
            </a:r>
          </a:p>
        </p:txBody>
      </p:sp>
      <p:sp>
        <p:nvSpPr>
          <p:cNvPr id="6" name="TextBox 5">
            <a:extLst>
              <a:ext uri="{FF2B5EF4-FFF2-40B4-BE49-F238E27FC236}">
                <a16:creationId xmlns:a16="http://schemas.microsoft.com/office/drawing/2014/main" id="{805AD40C-1842-4035-BEF3-CA2B9EE95F8A}"/>
              </a:ext>
            </a:extLst>
          </p:cNvPr>
          <p:cNvSpPr txBox="1"/>
          <p:nvPr/>
        </p:nvSpPr>
        <p:spPr>
          <a:xfrm>
            <a:off x="7018020" y="6057900"/>
            <a:ext cx="1624547" cy="369332"/>
          </a:xfrm>
          <a:prstGeom prst="rect">
            <a:avLst/>
          </a:prstGeom>
          <a:solidFill>
            <a:srgbClr val="0070C0"/>
          </a:solidFill>
        </p:spPr>
        <p:txBody>
          <a:bodyPr wrap="none" rtlCol="0">
            <a:spAutoFit/>
          </a:bodyPr>
          <a:lstStyle/>
          <a:p>
            <a:r>
              <a:rPr lang="en-IN" dirty="0">
                <a:solidFill>
                  <a:schemeClr val="bg1"/>
                </a:solidFill>
              </a:rPr>
              <a:t>Airtel/ Docomo</a:t>
            </a:r>
          </a:p>
        </p:txBody>
      </p:sp>
      <p:sp>
        <p:nvSpPr>
          <p:cNvPr id="12" name="TextBox 11">
            <a:extLst>
              <a:ext uri="{FF2B5EF4-FFF2-40B4-BE49-F238E27FC236}">
                <a16:creationId xmlns:a16="http://schemas.microsoft.com/office/drawing/2014/main" id="{F8865AF5-76B0-402E-924F-600127742459}"/>
              </a:ext>
            </a:extLst>
          </p:cNvPr>
          <p:cNvSpPr txBox="1"/>
          <p:nvPr/>
        </p:nvSpPr>
        <p:spPr>
          <a:xfrm>
            <a:off x="6038850" y="5490210"/>
            <a:ext cx="2006960" cy="369332"/>
          </a:xfrm>
          <a:prstGeom prst="rect">
            <a:avLst/>
          </a:prstGeom>
          <a:solidFill>
            <a:srgbClr val="0070C0"/>
          </a:solidFill>
        </p:spPr>
        <p:txBody>
          <a:bodyPr wrap="none" rtlCol="0">
            <a:spAutoFit/>
          </a:bodyPr>
          <a:lstStyle/>
          <a:p>
            <a:r>
              <a:rPr lang="en-IN" dirty="0" err="1">
                <a:solidFill>
                  <a:schemeClr val="bg1"/>
                </a:solidFill>
              </a:rPr>
              <a:t>Racold</a:t>
            </a:r>
            <a:r>
              <a:rPr lang="en-IN" dirty="0">
                <a:solidFill>
                  <a:schemeClr val="bg1"/>
                </a:solidFill>
              </a:rPr>
              <a:t>/Ariston/NHI</a:t>
            </a:r>
          </a:p>
        </p:txBody>
      </p:sp>
      <p:sp>
        <p:nvSpPr>
          <p:cNvPr id="13" name="TextBox 12">
            <a:extLst>
              <a:ext uri="{FF2B5EF4-FFF2-40B4-BE49-F238E27FC236}">
                <a16:creationId xmlns:a16="http://schemas.microsoft.com/office/drawing/2014/main" id="{60D8CA75-ACC4-46FA-A116-55566EC5F7CC}"/>
              </a:ext>
            </a:extLst>
          </p:cNvPr>
          <p:cNvSpPr txBox="1"/>
          <p:nvPr/>
        </p:nvSpPr>
        <p:spPr>
          <a:xfrm>
            <a:off x="5604510" y="4884420"/>
            <a:ext cx="2167773" cy="369332"/>
          </a:xfrm>
          <a:prstGeom prst="rect">
            <a:avLst/>
          </a:prstGeom>
          <a:solidFill>
            <a:srgbClr val="0070C0"/>
          </a:solidFill>
        </p:spPr>
        <p:txBody>
          <a:bodyPr wrap="none" rtlCol="0">
            <a:spAutoFit/>
          </a:bodyPr>
          <a:lstStyle/>
          <a:p>
            <a:r>
              <a:rPr lang="en-IN" dirty="0" err="1">
                <a:solidFill>
                  <a:schemeClr val="bg1"/>
                </a:solidFill>
              </a:rPr>
              <a:t>Mcdowell</a:t>
            </a:r>
            <a:r>
              <a:rPr lang="en-IN" dirty="0">
                <a:solidFill>
                  <a:schemeClr val="bg1"/>
                </a:solidFill>
              </a:rPr>
              <a:t>/ </a:t>
            </a:r>
            <a:r>
              <a:rPr lang="en-IN" dirty="0" err="1">
                <a:solidFill>
                  <a:schemeClr val="bg1"/>
                </a:solidFill>
              </a:rPr>
              <a:t>SABMIller</a:t>
            </a:r>
            <a:endParaRPr lang="en-IN" dirty="0">
              <a:solidFill>
                <a:schemeClr val="bg1"/>
              </a:solidFill>
            </a:endParaRPr>
          </a:p>
        </p:txBody>
      </p:sp>
      <p:sp>
        <p:nvSpPr>
          <p:cNvPr id="14" name="TextBox 13">
            <a:extLst>
              <a:ext uri="{FF2B5EF4-FFF2-40B4-BE49-F238E27FC236}">
                <a16:creationId xmlns:a16="http://schemas.microsoft.com/office/drawing/2014/main" id="{749930B8-7A0D-4F67-8A53-60F98EA6FED7}"/>
              </a:ext>
            </a:extLst>
          </p:cNvPr>
          <p:cNvSpPr txBox="1"/>
          <p:nvPr/>
        </p:nvSpPr>
        <p:spPr>
          <a:xfrm>
            <a:off x="4396740" y="4351020"/>
            <a:ext cx="723275" cy="369332"/>
          </a:xfrm>
          <a:prstGeom prst="rect">
            <a:avLst/>
          </a:prstGeom>
          <a:solidFill>
            <a:srgbClr val="0070C0"/>
          </a:solidFill>
        </p:spPr>
        <p:txBody>
          <a:bodyPr wrap="none" rtlCol="0">
            <a:spAutoFit/>
          </a:bodyPr>
          <a:lstStyle/>
          <a:p>
            <a:r>
              <a:rPr lang="en-IN" dirty="0">
                <a:solidFill>
                  <a:schemeClr val="bg1"/>
                </a:solidFill>
              </a:rPr>
              <a:t>Dulux</a:t>
            </a:r>
          </a:p>
        </p:txBody>
      </p:sp>
      <p:sp>
        <p:nvSpPr>
          <p:cNvPr id="15" name="TextBox 14">
            <a:extLst>
              <a:ext uri="{FF2B5EF4-FFF2-40B4-BE49-F238E27FC236}">
                <a16:creationId xmlns:a16="http://schemas.microsoft.com/office/drawing/2014/main" id="{79BB0233-49A9-42EB-BAE2-61D76526C6C7}"/>
              </a:ext>
            </a:extLst>
          </p:cNvPr>
          <p:cNvSpPr txBox="1"/>
          <p:nvPr/>
        </p:nvSpPr>
        <p:spPr>
          <a:xfrm>
            <a:off x="4305300" y="3768090"/>
            <a:ext cx="668773" cy="369332"/>
          </a:xfrm>
          <a:prstGeom prst="rect">
            <a:avLst/>
          </a:prstGeom>
          <a:solidFill>
            <a:srgbClr val="0070C0"/>
          </a:solidFill>
        </p:spPr>
        <p:txBody>
          <a:bodyPr wrap="none" rtlCol="0">
            <a:spAutoFit/>
          </a:bodyPr>
          <a:lstStyle/>
          <a:p>
            <a:r>
              <a:rPr lang="en-IN" dirty="0">
                <a:solidFill>
                  <a:schemeClr val="bg1"/>
                </a:solidFill>
              </a:rPr>
              <a:t>Rallis</a:t>
            </a:r>
          </a:p>
        </p:txBody>
      </p:sp>
      <p:sp>
        <p:nvSpPr>
          <p:cNvPr id="16" name="TextBox 15">
            <a:extLst>
              <a:ext uri="{FF2B5EF4-FFF2-40B4-BE49-F238E27FC236}">
                <a16:creationId xmlns:a16="http://schemas.microsoft.com/office/drawing/2014/main" id="{17D32EBC-3E96-49B7-B2D4-07AC75653249}"/>
              </a:ext>
            </a:extLst>
          </p:cNvPr>
          <p:cNvSpPr txBox="1"/>
          <p:nvPr/>
        </p:nvSpPr>
        <p:spPr>
          <a:xfrm>
            <a:off x="4305300" y="3223260"/>
            <a:ext cx="574196" cy="369332"/>
          </a:xfrm>
          <a:prstGeom prst="rect">
            <a:avLst/>
          </a:prstGeom>
          <a:solidFill>
            <a:srgbClr val="0070C0"/>
          </a:solidFill>
        </p:spPr>
        <p:txBody>
          <a:bodyPr wrap="none" rtlCol="0">
            <a:spAutoFit/>
          </a:bodyPr>
          <a:lstStyle/>
          <a:p>
            <a:r>
              <a:rPr lang="en-IN" dirty="0">
                <a:solidFill>
                  <a:schemeClr val="bg1"/>
                </a:solidFill>
              </a:rPr>
              <a:t>HUL</a:t>
            </a:r>
          </a:p>
        </p:txBody>
      </p:sp>
      <p:sp>
        <p:nvSpPr>
          <p:cNvPr id="17" name="TextBox 16">
            <a:extLst>
              <a:ext uri="{FF2B5EF4-FFF2-40B4-BE49-F238E27FC236}">
                <a16:creationId xmlns:a16="http://schemas.microsoft.com/office/drawing/2014/main" id="{B4E25B67-0D78-4EEF-9B0E-A84A3D14ED69}"/>
              </a:ext>
            </a:extLst>
          </p:cNvPr>
          <p:cNvSpPr txBox="1"/>
          <p:nvPr/>
        </p:nvSpPr>
        <p:spPr>
          <a:xfrm>
            <a:off x="3954780" y="2655570"/>
            <a:ext cx="871585" cy="369332"/>
          </a:xfrm>
          <a:prstGeom prst="rect">
            <a:avLst/>
          </a:prstGeom>
          <a:solidFill>
            <a:schemeClr val="accent1"/>
          </a:solidFill>
        </p:spPr>
        <p:txBody>
          <a:bodyPr wrap="none" rtlCol="0">
            <a:spAutoFit/>
          </a:bodyPr>
          <a:lstStyle/>
          <a:p>
            <a:r>
              <a:rPr lang="en-IN" dirty="0">
                <a:solidFill>
                  <a:schemeClr val="bg1"/>
                </a:solidFill>
              </a:rPr>
              <a:t>Satyam</a:t>
            </a:r>
          </a:p>
        </p:txBody>
      </p:sp>
    </p:spTree>
    <p:extLst>
      <p:ext uri="{BB962C8B-B14F-4D97-AF65-F5344CB8AC3E}">
        <p14:creationId xmlns:p14="http://schemas.microsoft.com/office/powerpoint/2010/main" val="11176254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heel(1)">
                                      <p:cBhvr>
                                        <p:cTn id="18" dur="2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500"/>
                                        <p:tgtEl>
                                          <p:spTgt spid="17"/>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down)">
                                      <p:cBhvr>
                                        <p:cTn id="26" dur="500"/>
                                        <p:tgtEl>
                                          <p:spTgt spid="16"/>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down)">
                                      <p:cBhvr>
                                        <p:cTn id="29" dur="500"/>
                                        <p:tgtEl>
                                          <p:spTgt spid="15"/>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down)">
                                      <p:cBhvr>
                                        <p:cTn id="32" dur="500"/>
                                        <p:tgtEl>
                                          <p:spTgt spid="14"/>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down)">
                                      <p:cBhvr>
                                        <p:cTn id="35" dur="500"/>
                                        <p:tgtEl>
                                          <p:spTgt spid="13"/>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down)">
                                      <p:cBhvr>
                                        <p:cTn id="38" dur="500"/>
                                        <p:tgtEl>
                                          <p:spTgt spid="12"/>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7" grpId="0">
        <p:bldAsOne/>
      </p:bldGraphic>
      <p:bldP spid="3" grpId="0"/>
      <p:bldP spid="6" grpId="0" animBg="1"/>
      <p:bldP spid="12" grpId="0" animBg="1"/>
      <p:bldP spid="13" grpId="0" animBg="1"/>
      <p:bldP spid="14" grpId="0" animBg="1"/>
      <p:bldP spid="15" grpId="0" animBg="1"/>
      <p:bldP spid="16"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840" y="456565"/>
            <a:ext cx="10515600" cy="498475"/>
          </a:xfrm>
        </p:spPr>
        <p:txBody>
          <a:bodyPr>
            <a:normAutofit fontScale="90000"/>
          </a:bodyPr>
          <a:lstStyle/>
          <a:p>
            <a:r>
              <a:rPr lang="en-US" dirty="0"/>
              <a:t>Participants</a:t>
            </a:r>
            <a:br>
              <a:rPr lang="en-US" dirty="0"/>
            </a:b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86609572"/>
              </p:ext>
            </p:extLst>
          </p:nvPr>
        </p:nvGraphicFramePr>
        <p:xfrm>
          <a:off x="116840" y="848812"/>
          <a:ext cx="11958320" cy="5486400"/>
        </p:xfrm>
        <a:graphic>
          <a:graphicData uri="http://schemas.openxmlformats.org/drawingml/2006/table">
            <a:tbl>
              <a:tblPr firstRow="1" bandRow="1">
                <a:tableStyleId>{1E171933-4619-4E11-9A3F-F7608DF75F80}</a:tableStyleId>
              </a:tblPr>
              <a:tblGrid>
                <a:gridCol w="1103439">
                  <a:extLst>
                    <a:ext uri="{9D8B030D-6E8A-4147-A177-3AD203B41FA5}">
                      <a16:colId xmlns:a16="http://schemas.microsoft.com/office/drawing/2014/main" val="2244400902"/>
                    </a:ext>
                  </a:extLst>
                </a:gridCol>
                <a:gridCol w="1647238">
                  <a:extLst>
                    <a:ext uri="{9D8B030D-6E8A-4147-A177-3AD203B41FA5}">
                      <a16:colId xmlns:a16="http://schemas.microsoft.com/office/drawing/2014/main" val="167916256"/>
                    </a:ext>
                  </a:extLst>
                </a:gridCol>
                <a:gridCol w="4223689">
                  <a:extLst>
                    <a:ext uri="{9D8B030D-6E8A-4147-A177-3AD203B41FA5}">
                      <a16:colId xmlns:a16="http://schemas.microsoft.com/office/drawing/2014/main" val="3424477788"/>
                    </a:ext>
                  </a:extLst>
                </a:gridCol>
                <a:gridCol w="3015806">
                  <a:extLst>
                    <a:ext uri="{9D8B030D-6E8A-4147-A177-3AD203B41FA5}">
                      <a16:colId xmlns:a16="http://schemas.microsoft.com/office/drawing/2014/main" val="1942301399"/>
                    </a:ext>
                  </a:extLst>
                </a:gridCol>
                <a:gridCol w="1968148">
                  <a:extLst>
                    <a:ext uri="{9D8B030D-6E8A-4147-A177-3AD203B41FA5}">
                      <a16:colId xmlns:a16="http://schemas.microsoft.com/office/drawing/2014/main" val="1098884214"/>
                    </a:ext>
                  </a:extLst>
                </a:gridCol>
              </a:tblGrid>
              <a:tr h="370840">
                <a:tc>
                  <a:txBody>
                    <a:bodyPr/>
                    <a:lstStyle/>
                    <a:p>
                      <a:r>
                        <a:rPr lang="en-US" dirty="0">
                          <a:latin typeface="Times New Roman" panose="02020603050405020304" pitchFamily="18" charset="0"/>
                          <a:cs typeface="Times New Roman" panose="02020603050405020304" pitchFamily="18" charset="0"/>
                        </a:rPr>
                        <a:t>Name</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City</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Company-Work</a:t>
                      </a:r>
                      <a:r>
                        <a:rPr lang="en-US" baseline="0" dirty="0">
                          <a:latin typeface="Times New Roman" panose="02020603050405020304" pitchFamily="18" charset="0"/>
                          <a:cs typeface="Times New Roman" panose="02020603050405020304" pitchFamily="18" charset="0"/>
                        </a:rPr>
                        <a:t> ex</a:t>
                      </a:r>
                      <a:endParaRPr lang="en-IN"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Edu</a:t>
                      </a:r>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Industry/ Why and what</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34570978"/>
                  </a:ext>
                </a:extLst>
              </a:tr>
              <a:tr h="370840">
                <a:tc>
                  <a:txBody>
                    <a:bodyPr/>
                    <a:lstStyle/>
                    <a:p>
                      <a:r>
                        <a:rPr lang="en-US" dirty="0">
                          <a:latin typeface="Times New Roman" panose="02020603050405020304" pitchFamily="18" charset="0"/>
                          <a:cs typeface="Times New Roman" panose="02020603050405020304" pitchFamily="18" charset="0"/>
                        </a:rPr>
                        <a:t>Raj</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Mumbai</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20 years</a:t>
                      </a:r>
                    </a:p>
                    <a:p>
                      <a:pPr algn="l"/>
                      <a:r>
                        <a:rPr lang="en-US" dirty="0">
                          <a:latin typeface="Times New Roman" panose="02020603050405020304" pitchFamily="18" charset="0"/>
                          <a:cs typeface="Times New Roman" panose="02020603050405020304" pitchFamily="18" charset="0"/>
                        </a:rPr>
                        <a:t>Repro-Print in demand- Inventory less----</a:t>
                      </a:r>
                    </a:p>
                    <a:p>
                      <a:pPr algn="l"/>
                      <a:r>
                        <a:rPr lang="en-US" dirty="0">
                          <a:latin typeface="Times New Roman" panose="02020603050405020304" pitchFamily="18" charset="0"/>
                          <a:cs typeface="Times New Roman" panose="02020603050405020304" pitchFamily="18" charset="0"/>
                        </a:rPr>
                        <a:t>Thomas cook</a:t>
                      </a:r>
                    </a:p>
                    <a:p>
                      <a:pPr algn="l"/>
                      <a:r>
                        <a:rPr lang="en-IN" dirty="0">
                          <a:latin typeface="Times New Roman" panose="02020603050405020304" pitchFamily="18" charset="0"/>
                          <a:cs typeface="Times New Roman" panose="02020603050405020304" pitchFamily="18" charset="0"/>
                        </a:rPr>
                        <a:t>Entre-Science-</a:t>
                      </a:r>
                    </a:p>
                  </a:txBody>
                  <a:tcPr/>
                </a:tc>
                <a:tc>
                  <a:txBody>
                    <a:bodyPr/>
                    <a:lstStyle/>
                    <a:p>
                      <a:pPr algn="l"/>
                      <a:r>
                        <a:rPr lang="en-US" dirty="0" err="1">
                          <a:latin typeface="Times New Roman" panose="02020603050405020304" pitchFamily="18" charset="0"/>
                          <a:cs typeface="Times New Roman" panose="02020603050405020304" pitchFamily="18" charset="0"/>
                        </a:rPr>
                        <a:t>Bsc</a:t>
                      </a:r>
                      <a:r>
                        <a:rPr lang="en-US" dirty="0">
                          <a:latin typeface="Times New Roman" panose="02020603050405020304" pitchFamily="18" charset="0"/>
                          <a:cs typeface="Times New Roman" panose="02020603050405020304" pitchFamily="18" charset="0"/>
                        </a:rPr>
                        <a:t> Chemistry</a:t>
                      </a:r>
                    </a:p>
                    <a:p>
                      <a:pPr algn="l"/>
                      <a:r>
                        <a:rPr lang="en-US" dirty="0">
                          <a:latin typeface="Times New Roman" panose="02020603050405020304" pitchFamily="18" charset="0"/>
                          <a:cs typeface="Times New Roman" panose="02020603050405020304" pitchFamily="18" charset="0"/>
                        </a:rPr>
                        <a:t>PG –Digital Mktg</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Facilitate me in the current role</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01259982"/>
                  </a:ext>
                </a:extLst>
              </a:tr>
              <a:tr h="370840">
                <a:tc>
                  <a:txBody>
                    <a:bodyPr/>
                    <a:lstStyle/>
                    <a:p>
                      <a:r>
                        <a:rPr lang="en-US" dirty="0">
                          <a:latin typeface="Times New Roman" panose="02020603050405020304" pitchFamily="18" charset="0"/>
                          <a:cs typeface="Times New Roman" panose="02020603050405020304" pitchFamily="18" charset="0"/>
                        </a:rPr>
                        <a:t>Jigar</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Hyderabad</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9 years- Health care J&amp;J- Sales </a:t>
                      </a:r>
                      <a:r>
                        <a:rPr lang="en-US" dirty="0" err="1">
                          <a:latin typeface="Times New Roman" panose="02020603050405020304" pitchFamily="18" charset="0"/>
                          <a:cs typeface="Times New Roman" panose="02020603050405020304" pitchFamily="18" charset="0"/>
                        </a:rPr>
                        <a:t>Mgr</a:t>
                      </a:r>
                      <a:r>
                        <a:rPr lang="en-US" dirty="0">
                          <a:latin typeface="Times New Roman" panose="02020603050405020304" pitchFamily="18" charset="0"/>
                          <a:cs typeface="Times New Roman" panose="02020603050405020304" pitchFamily="18" charset="0"/>
                        </a:rPr>
                        <a:t> (J&amp;J) 2 years</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B Pharm </a:t>
                      </a:r>
                      <a:r>
                        <a:rPr lang="en-US" dirty="0" err="1">
                          <a:latin typeface="Times New Roman" panose="02020603050405020304" pitchFamily="18" charset="0"/>
                          <a:cs typeface="Times New Roman" panose="02020603050405020304" pitchFamily="18" charset="0"/>
                        </a:rPr>
                        <a:t>Vignan</a:t>
                      </a:r>
                      <a:endParaRPr lang="en-US" dirty="0">
                        <a:latin typeface="Times New Roman" panose="02020603050405020304" pitchFamily="18" charset="0"/>
                        <a:cs typeface="Times New Roman" panose="02020603050405020304" pitchFamily="18" charset="0"/>
                      </a:endParaRPr>
                    </a:p>
                    <a:p>
                      <a:pPr algn="l"/>
                      <a:r>
                        <a:rPr lang="en-IN" dirty="0">
                          <a:latin typeface="Times New Roman" panose="02020603050405020304" pitchFamily="18" charset="0"/>
                          <a:cs typeface="Times New Roman" panose="02020603050405020304" pitchFamily="18" charset="0"/>
                        </a:rPr>
                        <a:t>MBA- Alliance</a:t>
                      </a:r>
                    </a:p>
                  </a:txBody>
                  <a:tcPr/>
                </a:tc>
                <a:tc>
                  <a:txBody>
                    <a:bodyPr/>
                    <a:lstStyle/>
                    <a:p>
                      <a:pPr algn="l"/>
                      <a:r>
                        <a:rPr lang="en-US" dirty="0">
                          <a:latin typeface="Times New Roman" panose="02020603050405020304" pitchFamily="18" charset="0"/>
                          <a:cs typeface="Times New Roman" panose="02020603050405020304" pitchFamily="18" charset="0"/>
                        </a:rPr>
                        <a:t>Career Shift- Mktg –Product Mgt</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72139178"/>
                  </a:ext>
                </a:extLst>
              </a:tr>
              <a:tr h="370840">
                <a:tc>
                  <a:txBody>
                    <a:bodyPr/>
                    <a:lstStyle/>
                    <a:p>
                      <a:r>
                        <a:rPr lang="en-US" dirty="0" err="1">
                          <a:latin typeface="Times New Roman" panose="02020603050405020304" pitchFamily="18" charset="0"/>
                          <a:cs typeface="Times New Roman" panose="02020603050405020304" pitchFamily="18" charset="0"/>
                        </a:rPr>
                        <a:t>Vaishal</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Gurgaon</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Vestige – 7years, Unicity- Health</a:t>
                      </a:r>
                    </a:p>
                    <a:p>
                      <a:pPr algn="l"/>
                      <a:r>
                        <a:rPr lang="en-US" dirty="0" err="1">
                          <a:latin typeface="Times New Roman" panose="02020603050405020304" pitchFamily="18" charset="0"/>
                          <a:cs typeface="Times New Roman" panose="02020603050405020304" pitchFamily="18" charset="0"/>
                        </a:rPr>
                        <a:t>Asso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Mgr</a:t>
                      </a:r>
                      <a:r>
                        <a:rPr lang="en-US" dirty="0">
                          <a:latin typeface="Times New Roman" panose="02020603050405020304" pitchFamily="18" charset="0"/>
                          <a:cs typeface="Times New Roman" panose="02020603050405020304" pitchFamily="18" charset="0"/>
                        </a:rPr>
                        <a:t>- PAN – Training- Sales team Distributors. People---/ Customers  </a:t>
                      </a:r>
                    </a:p>
                    <a:p>
                      <a:pPr algn="l"/>
                      <a:r>
                        <a:rPr lang="en-US" dirty="0">
                          <a:latin typeface="Times New Roman" panose="02020603050405020304" pitchFamily="18" charset="0"/>
                          <a:cs typeface="Times New Roman" panose="02020603050405020304" pitchFamily="18" charset="0"/>
                        </a:rPr>
                        <a:t>250/ 2500/ </a:t>
                      </a:r>
                    </a:p>
                    <a:p>
                      <a:pPr algn="l"/>
                      <a:r>
                        <a:rPr lang="en-US" dirty="0">
                          <a:latin typeface="Times New Roman" panose="02020603050405020304" pitchFamily="18" charset="0"/>
                          <a:cs typeface="Times New Roman" panose="02020603050405020304" pitchFamily="18" charset="0"/>
                        </a:rPr>
                        <a:t>(Serious Buyers, More Serious Buyers)</a:t>
                      </a:r>
                    </a:p>
                  </a:txBody>
                  <a:tcPr/>
                </a:tc>
                <a:tc>
                  <a:txBody>
                    <a:bodyPr/>
                    <a:lstStyle/>
                    <a:p>
                      <a:pPr algn="l"/>
                      <a:r>
                        <a:rPr lang="en-US" dirty="0">
                          <a:latin typeface="Times New Roman" panose="02020603050405020304" pitchFamily="18" charset="0"/>
                          <a:cs typeface="Times New Roman" panose="02020603050405020304" pitchFamily="18" charset="0"/>
                        </a:rPr>
                        <a:t>Nutrition</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Intricate understanding of Product and Brand benefits and features</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218779480"/>
                  </a:ext>
                </a:extLst>
              </a:tr>
              <a:tr h="370840">
                <a:tc>
                  <a:txBody>
                    <a:bodyPr/>
                    <a:lstStyle/>
                    <a:p>
                      <a:r>
                        <a:rPr lang="en-US" dirty="0" err="1">
                          <a:latin typeface="Times New Roman" panose="02020603050405020304" pitchFamily="18" charset="0"/>
                          <a:cs typeface="Times New Roman" panose="02020603050405020304" pitchFamily="18" charset="0"/>
                        </a:rPr>
                        <a:t>Parth</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Bharuch</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5 years- Gujarat Guardian-Glass- Quality exec-Value chain</a:t>
                      </a:r>
                    </a:p>
                  </a:txBody>
                  <a:tcPr/>
                </a:tc>
                <a:tc>
                  <a:txBody>
                    <a:bodyPr/>
                    <a:lstStyle/>
                    <a:p>
                      <a:pPr algn="l"/>
                      <a:r>
                        <a:rPr lang="en-US" dirty="0">
                          <a:latin typeface="Times New Roman" panose="02020603050405020304" pitchFamily="18" charset="0"/>
                          <a:cs typeface="Times New Roman" panose="02020603050405020304" pitchFamily="18" charset="0"/>
                        </a:rPr>
                        <a:t>BE Mechanical</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Diversified portfolio/ Commercial part</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36247568"/>
                  </a:ext>
                </a:extLst>
              </a:tr>
              <a:tr h="370840">
                <a:tc>
                  <a:txBody>
                    <a:bodyPr/>
                    <a:lstStyle/>
                    <a:p>
                      <a:r>
                        <a:rPr lang="en-US" dirty="0">
                          <a:latin typeface="Times New Roman" panose="02020603050405020304" pitchFamily="18" charset="0"/>
                          <a:cs typeface="Times New Roman" panose="02020603050405020304" pitchFamily="18" charset="0"/>
                        </a:rPr>
                        <a:t>Pradeep</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Cochin</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Kochi Metro Rail- Mktg/ Malayalam -8plus </a:t>
                      </a:r>
                    </a:p>
                  </a:txBody>
                  <a:tcPr/>
                </a:tc>
                <a:tc>
                  <a:txBody>
                    <a:bodyPr/>
                    <a:lstStyle/>
                    <a:p>
                      <a:pPr algn="l"/>
                      <a:r>
                        <a:rPr lang="en-US" dirty="0">
                          <a:latin typeface="Times New Roman" panose="02020603050405020304" pitchFamily="18" charset="0"/>
                          <a:cs typeface="Times New Roman" panose="02020603050405020304" pitchFamily="18" charset="0"/>
                        </a:rPr>
                        <a:t>MBA-Mktg</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Career enhancement</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71650042"/>
                  </a:ext>
                </a:extLst>
              </a:tr>
            </a:tbl>
          </a:graphicData>
        </a:graphic>
      </p:graphicFrame>
    </p:spTree>
    <p:extLst>
      <p:ext uri="{BB962C8B-B14F-4D97-AF65-F5344CB8AC3E}">
        <p14:creationId xmlns:p14="http://schemas.microsoft.com/office/powerpoint/2010/main" val="3393498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AEC907-A815-43D0-901B-2AF90F0F21F5}"/>
              </a:ext>
            </a:extLst>
          </p:cNvPr>
          <p:cNvSpPr>
            <a:spLocks noGrp="1"/>
          </p:cNvSpPr>
          <p:nvPr>
            <p:ph idx="1"/>
          </p:nvPr>
        </p:nvSpPr>
        <p:spPr/>
        <p:txBody>
          <a:bodyPr/>
          <a:lstStyle/>
          <a:p>
            <a:endParaRPr lang="en-IN" dirty="0"/>
          </a:p>
        </p:txBody>
      </p:sp>
      <p:graphicFrame>
        <p:nvGraphicFramePr>
          <p:cNvPr id="4" name="Content Placeholder 3">
            <a:extLst>
              <a:ext uri="{FF2B5EF4-FFF2-40B4-BE49-F238E27FC236}">
                <a16:creationId xmlns:a16="http://schemas.microsoft.com/office/drawing/2014/main" id="{A778D24D-6EF8-44AC-9700-B3D6D5496FE5}"/>
              </a:ext>
            </a:extLst>
          </p:cNvPr>
          <p:cNvGraphicFramePr>
            <a:graphicFrameLocks/>
          </p:cNvGraphicFramePr>
          <p:nvPr>
            <p:extLst>
              <p:ext uri="{D42A27DB-BD31-4B8C-83A1-F6EECF244321}">
                <p14:modId xmlns:p14="http://schemas.microsoft.com/office/powerpoint/2010/main" val="871083197"/>
              </p:ext>
            </p:extLst>
          </p:nvPr>
        </p:nvGraphicFramePr>
        <p:xfrm>
          <a:off x="487680" y="848812"/>
          <a:ext cx="10982960" cy="4389120"/>
        </p:xfrm>
        <a:graphic>
          <a:graphicData uri="http://schemas.openxmlformats.org/drawingml/2006/table">
            <a:tbl>
              <a:tblPr firstRow="1" bandRow="1">
                <a:tableStyleId>{1E171933-4619-4E11-9A3F-F7608DF75F80}</a:tableStyleId>
              </a:tblPr>
              <a:tblGrid>
                <a:gridCol w="1320381">
                  <a:extLst>
                    <a:ext uri="{9D8B030D-6E8A-4147-A177-3AD203B41FA5}">
                      <a16:colId xmlns:a16="http://schemas.microsoft.com/office/drawing/2014/main" val="2244400902"/>
                    </a:ext>
                  </a:extLst>
                </a:gridCol>
                <a:gridCol w="1382179">
                  <a:extLst>
                    <a:ext uri="{9D8B030D-6E8A-4147-A177-3AD203B41FA5}">
                      <a16:colId xmlns:a16="http://schemas.microsoft.com/office/drawing/2014/main" val="167916256"/>
                    </a:ext>
                  </a:extLst>
                </a:gridCol>
                <a:gridCol w="3702953">
                  <a:extLst>
                    <a:ext uri="{9D8B030D-6E8A-4147-A177-3AD203B41FA5}">
                      <a16:colId xmlns:a16="http://schemas.microsoft.com/office/drawing/2014/main" val="3424477788"/>
                    </a:ext>
                  </a:extLst>
                </a:gridCol>
                <a:gridCol w="2146639">
                  <a:extLst>
                    <a:ext uri="{9D8B030D-6E8A-4147-A177-3AD203B41FA5}">
                      <a16:colId xmlns:a16="http://schemas.microsoft.com/office/drawing/2014/main" val="1942301399"/>
                    </a:ext>
                  </a:extLst>
                </a:gridCol>
                <a:gridCol w="2430808">
                  <a:extLst>
                    <a:ext uri="{9D8B030D-6E8A-4147-A177-3AD203B41FA5}">
                      <a16:colId xmlns:a16="http://schemas.microsoft.com/office/drawing/2014/main" val="1098884214"/>
                    </a:ext>
                  </a:extLst>
                </a:gridCol>
              </a:tblGrid>
              <a:tr h="370840">
                <a:tc>
                  <a:txBody>
                    <a:bodyPr/>
                    <a:lstStyle/>
                    <a:p>
                      <a:r>
                        <a:rPr lang="en-US" dirty="0">
                          <a:latin typeface="Times New Roman" panose="02020603050405020304" pitchFamily="18" charset="0"/>
                          <a:cs typeface="Times New Roman" panose="02020603050405020304" pitchFamily="18" charset="0"/>
                        </a:rPr>
                        <a:t>Name</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City</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Company-Work</a:t>
                      </a:r>
                      <a:r>
                        <a:rPr lang="en-US" baseline="0" dirty="0">
                          <a:latin typeface="Times New Roman" panose="02020603050405020304" pitchFamily="18" charset="0"/>
                          <a:cs typeface="Times New Roman" panose="02020603050405020304" pitchFamily="18" charset="0"/>
                        </a:rPr>
                        <a:t> ex</a:t>
                      </a:r>
                      <a:endParaRPr lang="en-IN"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Edu</a:t>
                      </a:r>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Industry/ Why and what</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34570978"/>
                  </a:ext>
                </a:extLst>
              </a:tr>
              <a:tr h="370840">
                <a:tc>
                  <a:txBody>
                    <a:bodyPr/>
                    <a:lstStyle/>
                    <a:p>
                      <a:r>
                        <a:rPr lang="en-US" dirty="0">
                          <a:latin typeface="Times New Roman" panose="02020603050405020304" pitchFamily="18" charset="0"/>
                          <a:cs typeface="Times New Roman" panose="02020603050405020304" pitchFamily="18" charset="0"/>
                        </a:rPr>
                        <a:t>Nandakumar</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Chennai</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ITC 9 years, Consulting- MSME- Micro food</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B tech-Food </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Entre- Exposure to Prod mgt</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01259982"/>
                  </a:ext>
                </a:extLst>
              </a:tr>
              <a:tr h="370840">
                <a:tc>
                  <a:txBody>
                    <a:bodyPr/>
                    <a:lstStyle/>
                    <a:p>
                      <a:r>
                        <a:rPr lang="en-US" dirty="0" err="1">
                          <a:latin typeface="Times New Roman" panose="02020603050405020304" pitchFamily="18" charset="0"/>
                          <a:cs typeface="Times New Roman" panose="02020603050405020304" pitchFamily="18" charset="0"/>
                        </a:rPr>
                        <a:t>Shreshth</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Delhi</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9 years- Spice Jet ( Aviation -5 years) Loyalty program Mgt</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B tech</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Tech side to Commercial side</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72139178"/>
                  </a:ext>
                </a:extLst>
              </a:tr>
              <a:tr h="370840">
                <a:tc>
                  <a:txBody>
                    <a:bodyPr/>
                    <a:lstStyle/>
                    <a:p>
                      <a:r>
                        <a:rPr lang="en-US" dirty="0">
                          <a:latin typeface="Times New Roman" panose="02020603050405020304" pitchFamily="18" charset="0"/>
                          <a:cs typeface="Times New Roman" panose="02020603050405020304" pitchFamily="18" charset="0"/>
                        </a:rPr>
                        <a:t>Surbhi</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Sangrur-Punjab</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ZS Associates- Brand Analytics-Healthcare domain company – 2</a:t>
                      </a:r>
                    </a:p>
                  </a:txBody>
                  <a:tcPr/>
                </a:tc>
                <a:tc>
                  <a:txBody>
                    <a:bodyPr/>
                    <a:lstStyle/>
                    <a:p>
                      <a:pPr algn="l"/>
                      <a:r>
                        <a:rPr lang="en-US" dirty="0">
                          <a:latin typeface="Times New Roman" panose="02020603050405020304" pitchFamily="18" charset="0"/>
                          <a:cs typeface="Times New Roman" panose="02020603050405020304" pitchFamily="18" charset="0"/>
                        </a:rPr>
                        <a:t>B tech</a:t>
                      </a:r>
                    </a:p>
                    <a:p>
                      <a:pPr algn="l"/>
                      <a:r>
                        <a:rPr lang="en-US" dirty="0">
                          <a:latin typeface="Times New Roman" panose="02020603050405020304" pitchFamily="18" charset="0"/>
                          <a:cs typeface="Times New Roman" panose="02020603050405020304" pitchFamily="18" charset="0"/>
                        </a:rPr>
                        <a:t>G lake(Mktg &amp; analytics)</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Other aspects of Brand Mgt-Product Mgt</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218779480"/>
                  </a:ext>
                </a:extLst>
              </a:tr>
              <a:tr h="370840">
                <a:tc>
                  <a:txBody>
                    <a:bodyPr/>
                    <a:lstStyle/>
                    <a:p>
                      <a:r>
                        <a:rPr lang="en-US" dirty="0">
                          <a:latin typeface="Times New Roman" panose="02020603050405020304" pitchFamily="18" charset="0"/>
                          <a:cs typeface="Times New Roman" panose="02020603050405020304" pitchFamily="18" charset="0"/>
                        </a:rPr>
                        <a:t>Elizabeth</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Trivandrum</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Teacher-</a:t>
                      </a:r>
                      <a:r>
                        <a:rPr lang="en-US" dirty="0" err="1">
                          <a:latin typeface="Times New Roman" panose="02020603050405020304" pitchFamily="18" charset="0"/>
                          <a:cs typeface="Times New Roman" panose="02020603050405020304" pitchFamily="18" charset="0"/>
                        </a:rPr>
                        <a:t>Lecole</a:t>
                      </a:r>
                      <a:r>
                        <a:rPr lang="en-US" dirty="0">
                          <a:latin typeface="Times New Roman" panose="02020603050405020304" pitchFamily="18" charset="0"/>
                          <a:cs typeface="Times New Roman" panose="02020603050405020304" pitchFamily="18" charset="0"/>
                        </a:rPr>
                        <a:t> 4 years</a:t>
                      </a:r>
                    </a:p>
                  </a:txBody>
                  <a:tcPr/>
                </a:tc>
                <a:tc>
                  <a:txBody>
                    <a:bodyPr/>
                    <a:lstStyle/>
                    <a:p>
                      <a:pPr algn="l"/>
                      <a:r>
                        <a:rPr lang="en-US" dirty="0" err="1">
                          <a:latin typeface="Times New Roman" panose="02020603050405020304" pitchFamily="18" charset="0"/>
                          <a:cs typeface="Times New Roman" panose="02020603050405020304" pitchFamily="18" charset="0"/>
                        </a:rPr>
                        <a:t>Bsc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Msc</a:t>
                      </a:r>
                      <a:r>
                        <a:rPr lang="en-US" dirty="0">
                          <a:latin typeface="Times New Roman" panose="02020603050405020304" pitchFamily="18" charset="0"/>
                          <a:cs typeface="Times New Roman" panose="02020603050405020304" pitchFamily="18" charset="0"/>
                        </a:rPr>
                        <a:t>- Chemistry</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Commercial understanding of Prod Mgt</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36247568"/>
                  </a:ext>
                </a:extLst>
              </a:tr>
              <a:tr h="370840">
                <a:tc>
                  <a:txBody>
                    <a:bodyPr/>
                    <a:lstStyle/>
                    <a:p>
                      <a:r>
                        <a:rPr lang="en-US" dirty="0">
                          <a:latin typeface="Times New Roman" panose="02020603050405020304" pitchFamily="18" charset="0"/>
                          <a:cs typeface="Times New Roman" panose="02020603050405020304" pitchFamily="18" charset="0"/>
                        </a:rPr>
                        <a:t>Ravi</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Pondicherry</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Zynga-Gaming industry 16</a:t>
                      </a:r>
                    </a:p>
                  </a:txBody>
                  <a:tcPr/>
                </a:tc>
                <a:tc>
                  <a:txBody>
                    <a:bodyPr/>
                    <a:lstStyle/>
                    <a:p>
                      <a:pPr algn="l"/>
                      <a:r>
                        <a:rPr lang="en-US" dirty="0" err="1">
                          <a:latin typeface="Times New Roman" panose="02020603050405020304" pitchFamily="18" charset="0"/>
                          <a:cs typeface="Times New Roman" panose="02020603050405020304" pitchFamily="18" charset="0"/>
                        </a:rPr>
                        <a:t>Bsc</a:t>
                      </a:r>
                      <a:r>
                        <a:rPr lang="en-US" dirty="0">
                          <a:latin typeface="Times New Roman" panose="02020603050405020304" pitchFamily="18" charset="0"/>
                          <a:cs typeface="Times New Roman" panose="02020603050405020304" pitchFamily="18" charset="0"/>
                        </a:rPr>
                        <a:t> Vis Com- </a:t>
                      </a:r>
                      <a:r>
                        <a:rPr lang="en-US" dirty="0" err="1">
                          <a:latin typeface="Times New Roman" panose="02020603050405020304" pitchFamily="18" charset="0"/>
                          <a:cs typeface="Times New Roman" panose="02020603050405020304" pitchFamily="18" charset="0"/>
                        </a:rPr>
                        <a:t>annamalia</a:t>
                      </a:r>
                      <a:r>
                        <a:rPr lang="en-US" dirty="0">
                          <a:latin typeface="Times New Roman" panose="02020603050405020304" pitchFamily="18" charset="0"/>
                          <a:cs typeface="Times New Roman" panose="02020603050405020304" pitchFamily="18" charset="0"/>
                        </a:rPr>
                        <a:t> Univ</a:t>
                      </a:r>
                      <a:endParaRPr lang="en-IN" dirty="0">
                        <a:latin typeface="Times New Roman" panose="02020603050405020304" pitchFamily="18" charset="0"/>
                        <a:cs typeface="Times New Roman" panose="02020603050405020304" pitchFamily="18" charset="0"/>
                      </a:endParaRPr>
                    </a:p>
                  </a:txBody>
                  <a:tcPr/>
                </a:tc>
                <a:tc>
                  <a:txBody>
                    <a:bodyPr/>
                    <a:lstStyle/>
                    <a:p>
                      <a:pPr algn="l"/>
                      <a:r>
                        <a:rPr lang="en-US" dirty="0">
                          <a:latin typeface="Times New Roman" panose="02020603050405020304" pitchFamily="18" charset="0"/>
                          <a:cs typeface="Times New Roman" panose="02020603050405020304" pitchFamily="18" charset="0"/>
                        </a:rPr>
                        <a:t>Commercial- appreciation- users </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71650042"/>
                  </a:ext>
                </a:extLst>
              </a:tr>
            </a:tbl>
          </a:graphicData>
        </a:graphic>
      </p:graphicFrame>
    </p:spTree>
    <p:extLst>
      <p:ext uri="{BB962C8B-B14F-4D97-AF65-F5344CB8AC3E}">
        <p14:creationId xmlns:p14="http://schemas.microsoft.com/office/powerpoint/2010/main" val="4141299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Contents</a:t>
            </a:r>
            <a:endParaRPr lang="en-IN" dirty="0"/>
          </a:p>
        </p:txBody>
      </p:sp>
      <p:sp>
        <p:nvSpPr>
          <p:cNvPr id="3" name="Content Placeholder 2"/>
          <p:cNvSpPr>
            <a:spLocks noGrp="1"/>
          </p:cNvSpPr>
          <p:nvPr>
            <p:ph idx="1"/>
          </p:nvPr>
        </p:nvSpPr>
        <p:spPr/>
        <p:txBody>
          <a:bodyPr/>
          <a:lstStyle/>
          <a:p>
            <a:r>
              <a:rPr lang="en-US" dirty="0"/>
              <a:t>Understanding Product Management</a:t>
            </a:r>
          </a:p>
          <a:p>
            <a:pPr lvl="1"/>
            <a:r>
              <a:rPr lang="en-US" dirty="0"/>
              <a:t>Evolution </a:t>
            </a:r>
          </a:p>
          <a:p>
            <a:pPr lvl="1"/>
            <a:r>
              <a:rPr lang="en-US" dirty="0"/>
              <a:t>Product Vs Services Management</a:t>
            </a:r>
          </a:p>
          <a:p>
            <a:r>
              <a:rPr lang="en-US" dirty="0"/>
              <a:t>Roles of a Product Manager</a:t>
            </a:r>
          </a:p>
          <a:p>
            <a:pPr lvl="1"/>
            <a:r>
              <a:rPr lang="en-US" dirty="0"/>
              <a:t>Org structure</a:t>
            </a:r>
          </a:p>
          <a:p>
            <a:pPr lvl="1"/>
            <a:r>
              <a:rPr lang="en-US" dirty="0"/>
              <a:t>Few JD’s</a:t>
            </a:r>
          </a:p>
          <a:p>
            <a:r>
              <a:rPr lang="en-US" dirty="0"/>
              <a:t>Discussions</a:t>
            </a:r>
            <a:endParaRPr lang="en-IN" dirty="0"/>
          </a:p>
        </p:txBody>
      </p:sp>
      <p:sp>
        <p:nvSpPr>
          <p:cNvPr id="5" name="Freeform 634"/>
          <p:cNvSpPr>
            <a:spLocks noEditPoints="1"/>
          </p:cNvSpPr>
          <p:nvPr/>
        </p:nvSpPr>
        <p:spPr bwMode="auto">
          <a:xfrm rot="16200000">
            <a:off x="6633004" y="1013332"/>
            <a:ext cx="6162675" cy="4202752"/>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2606918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1977" y="960119"/>
            <a:ext cx="9794240" cy="4892040"/>
          </a:xfrm>
        </p:spPr>
        <p:txBody>
          <a:bodyPr>
            <a:normAutofit/>
          </a:bodyPr>
          <a:lstStyle/>
          <a:p>
            <a:pPr lvl="1"/>
            <a:r>
              <a:rPr lang="en-US" dirty="0"/>
              <a:t> Adam Smith- 1776- Production to consumption</a:t>
            </a:r>
          </a:p>
          <a:p>
            <a:pPr lvl="1"/>
            <a:r>
              <a:rPr lang="en-US" dirty="0"/>
              <a:t>2</a:t>
            </a:r>
            <a:r>
              <a:rPr lang="en-US" baseline="30000" dirty="0"/>
              <a:t>nd</a:t>
            </a:r>
            <a:r>
              <a:rPr lang="en-US" dirty="0"/>
              <a:t> part of the last century</a:t>
            </a:r>
          </a:p>
          <a:p>
            <a:pPr lvl="1"/>
            <a:r>
              <a:rPr lang="en-US" dirty="0"/>
              <a:t>1920- The great depression</a:t>
            </a:r>
          </a:p>
          <a:p>
            <a:pPr lvl="1"/>
            <a:r>
              <a:rPr lang="en-US" dirty="0"/>
              <a:t>1950-60- Supply exceeding demand- Consumer &amp; Markets</a:t>
            </a:r>
          </a:p>
          <a:p>
            <a:pPr lvl="1"/>
            <a:r>
              <a:rPr lang="en-US" dirty="0"/>
              <a:t>Suspecting salesmen-over kill</a:t>
            </a:r>
          </a:p>
          <a:p>
            <a:pPr lvl="1"/>
            <a:r>
              <a:rPr lang="en-US" dirty="0"/>
              <a:t>1954- Drucker defines-Marketing as the distinguishes function of a business</a:t>
            </a:r>
          </a:p>
          <a:p>
            <a:pPr marL="457200" lvl="1" indent="0">
              <a:buNone/>
            </a:pPr>
            <a:endParaRPr lang="en-US" dirty="0"/>
          </a:p>
          <a:p>
            <a:r>
              <a:rPr lang="en-US" sz="2400" dirty="0"/>
              <a:t>Indian Context</a:t>
            </a:r>
          </a:p>
          <a:p>
            <a:pPr marL="457200" lvl="1" indent="0">
              <a:buNone/>
            </a:pPr>
            <a:endParaRPr lang="en-US" dirty="0"/>
          </a:p>
          <a:p>
            <a:pPr lvl="1"/>
            <a:r>
              <a:rPr lang="en-US" dirty="0"/>
              <a:t>License raj</a:t>
            </a:r>
          </a:p>
          <a:p>
            <a:pPr lvl="1"/>
            <a:r>
              <a:rPr lang="en-US" dirty="0"/>
              <a:t>India- Post liberalization</a:t>
            </a:r>
          </a:p>
          <a:p>
            <a:pPr lvl="1"/>
            <a:endParaRPr lang="en-US" dirty="0"/>
          </a:p>
          <a:p>
            <a:pPr lvl="1"/>
            <a:endParaRPr lang="en-US" dirty="0"/>
          </a:p>
        </p:txBody>
      </p:sp>
      <p:sp>
        <p:nvSpPr>
          <p:cNvPr id="2" name="TextBox 1"/>
          <p:cNvSpPr txBox="1"/>
          <p:nvPr/>
        </p:nvSpPr>
        <p:spPr>
          <a:xfrm>
            <a:off x="1045027" y="339635"/>
            <a:ext cx="5852162"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Evolution of Product Management</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692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barn(inVertical)">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barn(inVertical)">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barn(inVertical)">
                                      <p:cBhvr>
                                        <p:cTn id="4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57835"/>
          </a:xfrm>
        </p:spPr>
        <p:txBody>
          <a:bodyPr>
            <a:normAutofit fontScale="90000"/>
          </a:bodyPr>
          <a:lstStyle/>
          <a:p>
            <a:r>
              <a:rPr lang="en-US" dirty="0"/>
              <a:t>Evolution</a:t>
            </a:r>
            <a:endParaRPr lang="en-IN" dirty="0"/>
          </a:p>
        </p:txBody>
      </p:sp>
      <p:sp>
        <p:nvSpPr>
          <p:cNvPr id="3" name="Content Placeholder 2"/>
          <p:cNvSpPr>
            <a:spLocks noGrp="1"/>
          </p:cNvSpPr>
          <p:nvPr>
            <p:ph idx="1"/>
          </p:nvPr>
        </p:nvSpPr>
        <p:spPr>
          <a:xfrm>
            <a:off x="838200" y="1097280"/>
            <a:ext cx="10515600" cy="5079683"/>
          </a:xfrm>
        </p:spPr>
        <p:txBody>
          <a:bodyPr/>
          <a:lstStyle/>
          <a:p>
            <a:r>
              <a:rPr lang="en-US" dirty="0"/>
              <a:t>Standardization ------ Customization</a:t>
            </a:r>
          </a:p>
          <a:p>
            <a:r>
              <a:rPr lang="en-US" dirty="0"/>
              <a:t>Centralization ---------Decentralization</a:t>
            </a:r>
          </a:p>
          <a:p>
            <a:r>
              <a:rPr lang="en-US" dirty="0"/>
              <a:t>Dependence------------Self Help</a:t>
            </a:r>
          </a:p>
          <a:p>
            <a:r>
              <a:rPr lang="en-US" dirty="0"/>
              <a:t>Transportation---------Communication</a:t>
            </a:r>
          </a:p>
          <a:p>
            <a:r>
              <a:rPr lang="en-US" dirty="0"/>
              <a:t>Autocracy---------------Participation</a:t>
            </a:r>
          </a:p>
          <a:p>
            <a:r>
              <a:rPr lang="en-US" dirty="0"/>
              <a:t>Hierarchy----------------Network</a:t>
            </a:r>
          </a:p>
          <a:p>
            <a:r>
              <a:rPr lang="en-US" dirty="0"/>
              <a:t>Info-Block---------------Info - overload</a:t>
            </a:r>
          </a:p>
          <a:p>
            <a:endParaRPr lang="en-IN" dirty="0"/>
          </a:p>
        </p:txBody>
      </p:sp>
    </p:spTree>
    <p:extLst>
      <p:ext uri="{BB962C8B-B14F-4D97-AF65-F5344CB8AC3E}">
        <p14:creationId xmlns:p14="http://schemas.microsoft.com/office/powerpoint/2010/main" val="1990612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Evolution Past Vs Future</a:t>
            </a:r>
            <a:endParaRPr lang="en-IN" dirty="0"/>
          </a:p>
        </p:txBody>
      </p:sp>
      <p:sp>
        <p:nvSpPr>
          <p:cNvPr id="3" name="Content Placeholder 2"/>
          <p:cNvSpPr>
            <a:spLocks noGrp="1"/>
          </p:cNvSpPr>
          <p:nvPr>
            <p:ph idx="1"/>
          </p:nvPr>
        </p:nvSpPr>
        <p:spPr/>
        <p:txBody>
          <a:bodyPr/>
          <a:lstStyle/>
          <a:p>
            <a:pPr marL="0" indent="0">
              <a:buNone/>
            </a:pPr>
            <a:r>
              <a:rPr lang="en-US" dirty="0"/>
              <a:t>Demographics------------Psychographics</a:t>
            </a:r>
          </a:p>
          <a:p>
            <a:pPr marL="0" indent="0">
              <a:buNone/>
            </a:pPr>
            <a:r>
              <a:rPr lang="en-US" dirty="0"/>
              <a:t>Individualism-------------Community-Social</a:t>
            </a:r>
          </a:p>
          <a:p>
            <a:pPr marL="0" indent="0">
              <a:buNone/>
            </a:pPr>
            <a:r>
              <a:rPr lang="en-US" dirty="0"/>
              <a:t>Status	----------------------Object of desire to Activities</a:t>
            </a:r>
          </a:p>
          <a:p>
            <a:pPr marL="0" indent="0">
              <a:buNone/>
            </a:pPr>
            <a:r>
              <a:rPr lang="en-US" dirty="0"/>
              <a:t>Corporation---------------Collaboration</a:t>
            </a:r>
          </a:p>
          <a:p>
            <a:pPr marL="0" indent="0">
              <a:buNone/>
            </a:pPr>
            <a:r>
              <a:rPr lang="en-US" dirty="0"/>
              <a:t>Transactions--------------Transformation</a:t>
            </a:r>
          </a:p>
          <a:p>
            <a:pPr marL="0" indent="0">
              <a:buNone/>
            </a:pPr>
            <a:r>
              <a:rPr lang="en-US" dirty="0"/>
              <a:t>Brand Image--------------Brand Culture</a:t>
            </a:r>
          </a:p>
          <a:p>
            <a:pPr marL="0" indent="0">
              <a:buNone/>
            </a:pPr>
            <a:endParaRPr lang="en-US" dirty="0"/>
          </a:p>
          <a:p>
            <a:pPr marL="0" indent="0">
              <a:buNone/>
            </a:pPr>
            <a:endParaRPr lang="en-IN" dirty="0"/>
          </a:p>
        </p:txBody>
      </p:sp>
    </p:spTree>
    <p:extLst>
      <p:ext uri="{BB962C8B-B14F-4D97-AF65-F5344CB8AC3E}">
        <p14:creationId xmlns:p14="http://schemas.microsoft.com/office/powerpoint/2010/main" val="1870630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772161"/>
            <a:ext cx="10254826" cy="5269202"/>
          </a:xfrm>
        </p:spPr>
        <p:txBody>
          <a:bodyPr>
            <a:normAutofit/>
          </a:bodyPr>
          <a:lstStyle/>
          <a:p>
            <a:r>
              <a:rPr lang="en-US" sz="2800" dirty="0"/>
              <a:t>One of the 4 P’s / 7 P’s</a:t>
            </a:r>
          </a:p>
          <a:p>
            <a:pPr lvl="1"/>
            <a:r>
              <a:rPr lang="en-US" dirty="0"/>
              <a:t>Product/ Price/Place/Promotion</a:t>
            </a:r>
          </a:p>
          <a:p>
            <a:pPr lvl="1"/>
            <a:r>
              <a:rPr lang="en-US" dirty="0"/>
              <a:t>People/Process &amp; Physical evidence</a:t>
            </a:r>
          </a:p>
          <a:p>
            <a:pPr lvl="1"/>
            <a:endParaRPr lang="en-US" dirty="0"/>
          </a:p>
          <a:p>
            <a:r>
              <a:rPr lang="en-US" sz="2800" dirty="0"/>
              <a:t>Product/ Idea/ Service / Concept</a:t>
            </a:r>
          </a:p>
          <a:p>
            <a:endParaRPr lang="en-US" sz="2800" dirty="0"/>
          </a:p>
          <a:p>
            <a:pPr lvl="1"/>
            <a:r>
              <a:rPr lang="en-US" sz="2400" dirty="0"/>
              <a:t>Trigger of a business</a:t>
            </a:r>
          </a:p>
          <a:p>
            <a:pPr lvl="2"/>
            <a:r>
              <a:rPr lang="en-US" sz="2000" dirty="0"/>
              <a:t>Users- I get more customers for fevicol/ Airtel Mobile?</a:t>
            </a:r>
          </a:p>
          <a:p>
            <a:pPr lvl="2"/>
            <a:r>
              <a:rPr lang="en-US" sz="2000" dirty="0"/>
              <a:t>Uses- can I develop more uses for fevicol/ Airtel Mobile – Screen -data?</a:t>
            </a:r>
          </a:p>
          <a:p>
            <a:pPr lvl="2"/>
            <a:r>
              <a:rPr lang="en-US" sz="2000" dirty="0"/>
              <a:t>Usages – can I get the consumer also brush post dinner/ More calling / more services subscription- Cross promo?</a:t>
            </a:r>
          </a:p>
          <a:p>
            <a:pPr lvl="1"/>
            <a:endParaRPr lang="en-US" sz="2400" dirty="0"/>
          </a:p>
          <a:p>
            <a:pPr lvl="1"/>
            <a:r>
              <a:rPr lang="en-US" sz="2400" dirty="0"/>
              <a:t>Does it need management	?</a:t>
            </a:r>
          </a:p>
          <a:p>
            <a:pPr lvl="1">
              <a:buNone/>
            </a:pPr>
            <a:endParaRPr lang="en-US" sz="2400" dirty="0"/>
          </a:p>
        </p:txBody>
      </p:sp>
    </p:spTree>
    <p:extLst>
      <p:ext uri="{BB962C8B-B14F-4D97-AF65-F5344CB8AC3E}">
        <p14:creationId xmlns:p14="http://schemas.microsoft.com/office/powerpoint/2010/main" val="4032609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barn(inVertical)">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barn(inVertical)">
                                      <p:cBhvr>
                                        <p:cTn id="36" dur="500"/>
                                        <p:tgtEl>
                                          <p:spTgt spid="3">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barn(inVertical)">
                                      <p:cBhvr>
                                        <p:cTn id="41" dur="500"/>
                                        <p:tgtEl>
                                          <p:spTgt spid="3">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barn(inVertical)">
                                      <p:cBhvr>
                                        <p:cTn id="46" dur="500"/>
                                        <p:tgtEl>
                                          <p:spTgt spid="3">
                                            <p:txEl>
                                              <p:pRg st="9" end="9"/>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Effect transition="in" filter="barn(inVertical)">
                                      <p:cBhvr>
                                        <p:cTn id="51"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70D251-6B0B-40B6-9E82-7B0E5DF640A4}"/>
              </a:ext>
            </a:extLst>
          </p:cNvPr>
          <p:cNvSpPr>
            <a:spLocks noGrp="1"/>
          </p:cNvSpPr>
          <p:nvPr>
            <p:ph idx="1"/>
          </p:nvPr>
        </p:nvSpPr>
        <p:spPr>
          <a:xfrm>
            <a:off x="838200" y="264160"/>
            <a:ext cx="10515600" cy="5912803"/>
          </a:xfrm>
        </p:spPr>
        <p:txBody>
          <a:bodyPr/>
          <a:lstStyle/>
          <a:p>
            <a:r>
              <a:rPr lang="en-US" dirty="0"/>
              <a:t>Utilization</a:t>
            </a:r>
          </a:p>
          <a:p>
            <a:r>
              <a:rPr lang="en-US" dirty="0"/>
              <a:t>Evolution?---Customer requirements-Market evolving and changing</a:t>
            </a:r>
          </a:p>
          <a:p>
            <a:r>
              <a:rPr lang="en-US" dirty="0"/>
              <a:t>Life cycle management</a:t>
            </a:r>
          </a:p>
          <a:p>
            <a:r>
              <a:rPr lang="en-US" dirty="0"/>
              <a:t>Nokia-Poor Product Management/ Management challenge- Competitor</a:t>
            </a:r>
          </a:p>
          <a:p>
            <a:pPr lvl="1"/>
            <a:r>
              <a:rPr lang="en-US" dirty="0"/>
              <a:t>Growth</a:t>
            </a:r>
          </a:p>
          <a:p>
            <a:pPr lvl="1"/>
            <a:r>
              <a:rPr lang="en-US" dirty="0"/>
              <a:t>Enhancement</a:t>
            </a:r>
          </a:p>
          <a:p>
            <a:pPr lvl="1"/>
            <a:r>
              <a:rPr lang="en-US" dirty="0"/>
              <a:t>More opportunities</a:t>
            </a:r>
          </a:p>
          <a:p>
            <a:pPr lvl="2"/>
            <a:r>
              <a:rPr lang="en-US" dirty="0"/>
              <a:t>Uses</a:t>
            </a:r>
          </a:p>
          <a:p>
            <a:pPr lvl="2"/>
            <a:r>
              <a:rPr lang="en-US" dirty="0"/>
              <a:t>Users</a:t>
            </a:r>
          </a:p>
          <a:p>
            <a:pPr lvl="2"/>
            <a:r>
              <a:rPr lang="en-US" dirty="0"/>
              <a:t>Usages</a:t>
            </a:r>
          </a:p>
          <a:p>
            <a:pPr lvl="1"/>
            <a:endParaRPr lang="en-US" dirty="0"/>
          </a:p>
          <a:p>
            <a:endParaRPr lang="en-US" dirty="0"/>
          </a:p>
          <a:p>
            <a:pPr marL="0" indent="0">
              <a:buNone/>
            </a:pPr>
            <a:endParaRPr lang="en-IN" dirty="0"/>
          </a:p>
        </p:txBody>
      </p:sp>
    </p:spTree>
    <p:extLst>
      <p:ext uri="{BB962C8B-B14F-4D97-AF65-F5344CB8AC3E}">
        <p14:creationId xmlns:p14="http://schemas.microsoft.com/office/powerpoint/2010/main" val="3438381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C543B-EA9E-4EF8-9D65-CBAAA59583C5}"/>
              </a:ext>
            </a:extLst>
          </p:cNvPr>
          <p:cNvSpPr>
            <a:spLocks noGrp="1"/>
          </p:cNvSpPr>
          <p:nvPr>
            <p:ph type="title"/>
          </p:nvPr>
        </p:nvSpPr>
        <p:spPr/>
        <p:txBody>
          <a:bodyPr/>
          <a:lstStyle/>
          <a:p>
            <a:r>
              <a:rPr lang="en-IN" dirty="0"/>
              <a:t>Are we product managers in life?</a:t>
            </a:r>
          </a:p>
        </p:txBody>
      </p:sp>
      <p:sp>
        <p:nvSpPr>
          <p:cNvPr id="3" name="Content Placeholder 2">
            <a:extLst>
              <a:ext uri="{FF2B5EF4-FFF2-40B4-BE49-F238E27FC236}">
                <a16:creationId xmlns:a16="http://schemas.microsoft.com/office/drawing/2014/main" id="{4E60898C-C447-456B-B47B-6BF6D7ABFEA1}"/>
              </a:ext>
            </a:extLst>
          </p:cNvPr>
          <p:cNvSpPr>
            <a:spLocks noGrp="1"/>
          </p:cNvSpPr>
          <p:nvPr>
            <p:ph idx="1"/>
          </p:nvPr>
        </p:nvSpPr>
        <p:spPr>
          <a:xfrm>
            <a:off x="1024128" y="2260599"/>
            <a:ext cx="6248739" cy="4023360"/>
          </a:xfrm>
        </p:spPr>
        <p:txBody>
          <a:bodyPr>
            <a:normAutofit fontScale="85000" lnSpcReduction="20000"/>
          </a:bodyPr>
          <a:lstStyle/>
          <a:p>
            <a:r>
              <a:rPr lang="en-IN" dirty="0"/>
              <a:t>What defines us?</a:t>
            </a:r>
          </a:p>
          <a:p>
            <a:r>
              <a:rPr lang="en-IN" dirty="0"/>
              <a:t>How does the evolution happens?</a:t>
            </a:r>
          </a:p>
          <a:p>
            <a:r>
              <a:rPr lang="en-IN" dirty="0"/>
              <a:t>Relate  @ different age groups</a:t>
            </a:r>
          </a:p>
          <a:p>
            <a:r>
              <a:rPr lang="en-IN" dirty="0"/>
              <a:t>Do we make an attempt to stand up for what we are?</a:t>
            </a:r>
          </a:p>
          <a:p>
            <a:pPr lvl="1"/>
            <a:r>
              <a:rPr lang="en-IN" dirty="0"/>
              <a:t>Intended actions</a:t>
            </a:r>
          </a:p>
          <a:p>
            <a:pPr lvl="1"/>
            <a:r>
              <a:rPr lang="en-IN" dirty="0"/>
              <a:t>Habits</a:t>
            </a:r>
          </a:p>
          <a:p>
            <a:r>
              <a:rPr lang="en-IN" dirty="0"/>
              <a:t>Social &amp; Psychological Impacts</a:t>
            </a:r>
          </a:p>
          <a:p>
            <a:pPr lvl="1"/>
            <a:r>
              <a:rPr lang="en-IN" dirty="0"/>
              <a:t>Attention seeking</a:t>
            </a:r>
          </a:p>
          <a:p>
            <a:pPr lvl="1"/>
            <a:r>
              <a:rPr lang="en-IN" dirty="0"/>
              <a:t>In the nest</a:t>
            </a:r>
          </a:p>
          <a:p>
            <a:r>
              <a:rPr lang="en-IN" dirty="0"/>
              <a:t>Mature/Brash</a:t>
            </a:r>
          </a:p>
          <a:p>
            <a:r>
              <a:rPr lang="en-IN" dirty="0"/>
              <a:t>Imagery</a:t>
            </a:r>
          </a:p>
          <a:p>
            <a:pPr marL="0" indent="0">
              <a:buNone/>
            </a:pPr>
            <a:endParaRPr lang="en-IN" dirty="0"/>
          </a:p>
          <a:p>
            <a:endParaRPr lang="en-IN" dirty="0"/>
          </a:p>
        </p:txBody>
      </p:sp>
      <p:grpSp>
        <p:nvGrpSpPr>
          <p:cNvPr id="6" name="Group 6">
            <a:extLst>
              <a:ext uri="{FF2B5EF4-FFF2-40B4-BE49-F238E27FC236}">
                <a16:creationId xmlns:a16="http://schemas.microsoft.com/office/drawing/2014/main" id="{6FA97817-FE8D-4356-BF3B-68919D386EAE}"/>
              </a:ext>
            </a:extLst>
          </p:cNvPr>
          <p:cNvGrpSpPr>
            <a:grpSpLocks/>
          </p:cNvGrpSpPr>
          <p:nvPr/>
        </p:nvGrpSpPr>
        <p:grpSpPr bwMode="auto">
          <a:xfrm>
            <a:off x="8151817" y="2383898"/>
            <a:ext cx="688975" cy="687387"/>
            <a:chOff x="5078581" y="944166"/>
            <a:chExt cx="688315" cy="687586"/>
          </a:xfrm>
        </p:grpSpPr>
        <p:sp>
          <p:nvSpPr>
            <p:cNvPr id="7" name="Freeform 1088">
              <a:extLst>
                <a:ext uri="{FF2B5EF4-FFF2-40B4-BE49-F238E27FC236}">
                  <a16:creationId xmlns:a16="http://schemas.microsoft.com/office/drawing/2014/main" id="{6FE38E84-3067-4FCA-A964-880B84D882B8}"/>
                </a:ext>
              </a:extLst>
            </p:cNvPr>
            <p:cNvSpPr>
              <a:spLocks noChangeArrowheads="1"/>
            </p:cNvSpPr>
            <p:nvPr/>
          </p:nvSpPr>
          <p:spPr bwMode="auto">
            <a:xfrm>
              <a:off x="5078581" y="944166"/>
              <a:ext cx="688315" cy="687586"/>
            </a:xfrm>
            <a:custGeom>
              <a:avLst/>
              <a:gdLst>
                <a:gd name="T0" fmla="*/ 344158 w 5096"/>
                <a:gd name="T1" fmla="*/ 687451 h 5095"/>
                <a:gd name="T2" fmla="*/ 344158 w 5096"/>
                <a:gd name="T3" fmla="*/ 687451 h 5095"/>
                <a:gd name="T4" fmla="*/ 0 w 5096"/>
                <a:gd name="T5" fmla="*/ 343860 h 5095"/>
                <a:gd name="T6" fmla="*/ 344158 w 5096"/>
                <a:gd name="T7" fmla="*/ 0 h 5095"/>
                <a:gd name="T8" fmla="*/ 688180 w 5096"/>
                <a:gd name="T9" fmla="*/ 343860 h 5095"/>
                <a:gd name="T10" fmla="*/ 344158 w 5096"/>
                <a:gd name="T11" fmla="*/ 687451 h 50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96" h="5095">
                  <a:moveTo>
                    <a:pt x="2548" y="5094"/>
                  </a:moveTo>
                  <a:lnTo>
                    <a:pt x="2548" y="5094"/>
                  </a:lnTo>
                  <a:cubicBezTo>
                    <a:pt x="1140" y="5094"/>
                    <a:pt x="0" y="3956"/>
                    <a:pt x="0" y="2548"/>
                  </a:cubicBezTo>
                  <a:cubicBezTo>
                    <a:pt x="0" y="1144"/>
                    <a:pt x="1140" y="0"/>
                    <a:pt x="2548" y="0"/>
                  </a:cubicBezTo>
                  <a:cubicBezTo>
                    <a:pt x="3950" y="0"/>
                    <a:pt x="5095" y="1144"/>
                    <a:pt x="5095" y="2548"/>
                  </a:cubicBezTo>
                  <a:cubicBezTo>
                    <a:pt x="5095" y="3956"/>
                    <a:pt x="3950" y="5094"/>
                    <a:pt x="2548" y="5094"/>
                  </a:cubicBezTo>
                </a:path>
              </a:pathLst>
            </a:custGeom>
            <a:solidFill>
              <a:srgbClr val="7B829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8" name="Freeform 1089">
              <a:extLst>
                <a:ext uri="{FF2B5EF4-FFF2-40B4-BE49-F238E27FC236}">
                  <a16:creationId xmlns:a16="http://schemas.microsoft.com/office/drawing/2014/main" id="{C67C4172-25F9-47A6-9338-493D721547E8}"/>
                </a:ext>
              </a:extLst>
            </p:cNvPr>
            <p:cNvSpPr>
              <a:spLocks noChangeArrowheads="1"/>
            </p:cNvSpPr>
            <p:nvPr/>
          </p:nvSpPr>
          <p:spPr bwMode="auto">
            <a:xfrm>
              <a:off x="5225652" y="1398389"/>
              <a:ext cx="392387" cy="233363"/>
            </a:xfrm>
            <a:custGeom>
              <a:avLst/>
              <a:gdLst>
                <a:gd name="T0" fmla="*/ 67625 w 2907"/>
                <a:gd name="T1" fmla="*/ 46133 h 1730"/>
                <a:gd name="T2" fmla="*/ 67625 w 2907"/>
                <a:gd name="T3" fmla="*/ 46133 h 1730"/>
                <a:gd name="T4" fmla="*/ 0 w 2907"/>
                <a:gd name="T5" fmla="*/ 171448 h 1730"/>
                <a:gd name="T6" fmla="*/ 197341 w 2907"/>
                <a:gd name="T7" fmla="*/ 233228 h 1730"/>
                <a:gd name="T8" fmla="*/ 392252 w 2907"/>
                <a:gd name="T9" fmla="*/ 172122 h 1730"/>
                <a:gd name="T10" fmla="*/ 324627 w 2907"/>
                <a:gd name="T11" fmla="*/ 46133 h 1730"/>
                <a:gd name="T12" fmla="*/ 195856 w 2907"/>
                <a:gd name="T13" fmla="*/ 674 h 1730"/>
                <a:gd name="T14" fmla="*/ 67625 w 2907"/>
                <a:gd name="T15" fmla="*/ 46133 h 173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07" h="1730">
                  <a:moveTo>
                    <a:pt x="501" y="342"/>
                  </a:moveTo>
                  <a:lnTo>
                    <a:pt x="501" y="342"/>
                  </a:lnTo>
                  <a:cubicBezTo>
                    <a:pt x="248" y="506"/>
                    <a:pt x="148" y="855"/>
                    <a:pt x="0" y="1271"/>
                  </a:cubicBezTo>
                  <a:cubicBezTo>
                    <a:pt x="412" y="1561"/>
                    <a:pt x="918" y="1729"/>
                    <a:pt x="1462" y="1729"/>
                  </a:cubicBezTo>
                  <a:cubicBezTo>
                    <a:pt x="2000" y="1729"/>
                    <a:pt x="2495" y="1561"/>
                    <a:pt x="2906" y="1276"/>
                  </a:cubicBezTo>
                  <a:cubicBezTo>
                    <a:pt x="2759" y="859"/>
                    <a:pt x="2659" y="506"/>
                    <a:pt x="2405" y="342"/>
                  </a:cubicBezTo>
                  <a:cubicBezTo>
                    <a:pt x="1967" y="74"/>
                    <a:pt x="1709" y="10"/>
                    <a:pt x="1451" y="5"/>
                  </a:cubicBezTo>
                  <a:cubicBezTo>
                    <a:pt x="1188" y="0"/>
                    <a:pt x="934" y="63"/>
                    <a:pt x="501" y="342"/>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9" name="Freeform 1090">
              <a:extLst>
                <a:ext uri="{FF2B5EF4-FFF2-40B4-BE49-F238E27FC236}">
                  <a16:creationId xmlns:a16="http://schemas.microsoft.com/office/drawing/2014/main" id="{2CB57964-99EA-4240-9702-10B46328A227}"/>
                </a:ext>
              </a:extLst>
            </p:cNvPr>
            <p:cNvSpPr>
              <a:spLocks noChangeArrowheads="1"/>
            </p:cNvSpPr>
            <p:nvPr/>
          </p:nvSpPr>
          <p:spPr bwMode="auto">
            <a:xfrm>
              <a:off x="5225651" y="1406724"/>
              <a:ext cx="195301" cy="216694"/>
            </a:xfrm>
            <a:custGeom>
              <a:avLst/>
              <a:gdLst>
                <a:gd name="T0" fmla="*/ 67620 w 1447"/>
                <a:gd name="T1" fmla="*/ 38367 h 1604"/>
                <a:gd name="T2" fmla="*/ 67620 w 1447"/>
                <a:gd name="T3" fmla="*/ 38367 h 1604"/>
                <a:gd name="T4" fmla="*/ 0 w 1447"/>
                <a:gd name="T5" fmla="*/ 163871 h 1604"/>
                <a:gd name="T6" fmla="*/ 117424 w 1447"/>
                <a:gd name="T7" fmla="*/ 216559 h 1604"/>
                <a:gd name="T8" fmla="*/ 123902 w 1447"/>
                <a:gd name="T9" fmla="*/ 101187 h 1604"/>
                <a:gd name="T10" fmla="*/ 195166 w 1447"/>
                <a:gd name="T11" fmla="*/ 98350 h 1604"/>
                <a:gd name="T12" fmla="*/ 144552 w 1447"/>
                <a:gd name="T13" fmla="*/ 0 h 1604"/>
                <a:gd name="T14" fmla="*/ 67620 w 1447"/>
                <a:gd name="T15" fmla="*/ 38367 h 16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47" h="1604">
                  <a:moveTo>
                    <a:pt x="501" y="284"/>
                  </a:moveTo>
                  <a:lnTo>
                    <a:pt x="501" y="284"/>
                  </a:lnTo>
                  <a:cubicBezTo>
                    <a:pt x="248" y="448"/>
                    <a:pt x="148" y="797"/>
                    <a:pt x="0" y="1213"/>
                  </a:cubicBezTo>
                  <a:cubicBezTo>
                    <a:pt x="259" y="1393"/>
                    <a:pt x="554" y="1524"/>
                    <a:pt x="870" y="1603"/>
                  </a:cubicBezTo>
                  <a:cubicBezTo>
                    <a:pt x="870" y="1318"/>
                    <a:pt x="887" y="1034"/>
                    <a:pt x="918" y="749"/>
                  </a:cubicBezTo>
                  <a:cubicBezTo>
                    <a:pt x="1076" y="717"/>
                    <a:pt x="1245" y="706"/>
                    <a:pt x="1446" y="728"/>
                  </a:cubicBezTo>
                  <a:cubicBezTo>
                    <a:pt x="1071" y="0"/>
                    <a:pt x="1071" y="0"/>
                    <a:pt x="1071" y="0"/>
                  </a:cubicBezTo>
                  <a:cubicBezTo>
                    <a:pt x="913" y="53"/>
                    <a:pt x="729" y="137"/>
                    <a:pt x="501" y="284"/>
                  </a:cubicBezTo>
                </a:path>
              </a:pathLst>
            </a:custGeom>
            <a:solidFill>
              <a:srgbClr val="E1E6F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0" name="Freeform 1091">
              <a:extLst>
                <a:ext uri="{FF2B5EF4-FFF2-40B4-BE49-F238E27FC236}">
                  <a16:creationId xmlns:a16="http://schemas.microsoft.com/office/drawing/2014/main" id="{75FBDB46-59FB-41A4-A60D-6ACD82CF8572}"/>
                </a:ext>
              </a:extLst>
            </p:cNvPr>
            <p:cNvSpPr>
              <a:spLocks noChangeArrowheads="1"/>
            </p:cNvSpPr>
            <p:nvPr/>
          </p:nvSpPr>
          <p:spPr bwMode="auto">
            <a:xfrm>
              <a:off x="5347119" y="1309093"/>
              <a:ext cx="142307" cy="195858"/>
            </a:xfrm>
            <a:custGeom>
              <a:avLst/>
              <a:gdLst>
                <a:gd name="T0" fmla="*/ 16441 w 1056"/>
                <a:gd name="T1" fmla="*/ 99683 h 1452"/>
                <a:gd name="T2" fmla="*/ 16441 w 1056"/>
                <a:gd name="T3" fmla="*/ 99683 h 1452"/>
                <a:gd name="T4" fmla="*/ 67650 w 1056"/>
                <a:gd name="T5" fmla="*/ 195723 h 1452"/>
                <a:gd name="T6" fmla="*/ 80317 w 1056"/>
                <a:gd name="T7" fmla="*/ 195723 h 1452"/>
                <a:gd name="T8" fmla="*/ 132874 w 1056"/>
                <a:gd name="T9" fmla="*/ 101031 h 1452"/>
                <a:gd name="T10" fmla="*/ 16441 w 1056"/>
                <a:gd name="T11" fmla="*/ 99683 h 14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56" h="1452">
                  <a:moveTo>
                    <a:pt x="122" y="739"/>
                  </a:moveTo>
                  <a:lnTo>
                    <a:pt x="122" y="739"/>
                  </a:lnTo>
                  <a:cubicBezTo>
                    <a:pt x="211" y="1266"/>
                    <a:pt x="348" y="1372"/>
                    <a:pt x="502" y="1451"/>
                  </a:cubicBezTo>
                  <a:cubicBezTo>
                    <a:pt x="596" y="1451"/>
                    <a:pt x="596" y="1451"/>
                    <a:pt x="596" y="1451"/>
                  </a:cubicBezTo>
                  <a:cubicBezTo>
                    <a:pt x="776" y="1324"/>
                    <a:pt x="950" y="1108"/>
                    <a:pt x="986" y="749"/>
                  </a:cubicBezTo>
                  <a:cubicBezTo>
                    <a:pt x="1055" y="0"/>
                    <a:pt x="0" y="48"/>
                    <a:pt x="122" y="739"/>
                  </a:cubicBezTo>
                </a:path>
              </a:pathLst>
            </a:custGeom>
            <a:solidFill>
              <a:srgbClr val="E1E6F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1" name="Freeform 1092">
              <a:extLst>
                <a:ext uri="{FF2B5EF4-FFF2-40B4-BE49-F238E27FC236}">
                  <a16:creationId xmlns:a16="http://schemas.microsoft.com/office/drawing/2014/main" id="{B39E5C23-C8A8-4B74-808C-5AE5ABA50C8C}"/>
                </a:ext>
              </a:extLst>
            </p:cNvPr>
            <p:cNvSpPr>
              <a:spLocks noChangeArrowheads="1"/>
            </p:cNvSpPr>
            <p:nvPr/>
          </p:nvSpPr>
          <p:spPr bwMode="auto">
            <a:xfrm>
              <a:off x="5363791" y="1406724"/>
              <a:ext cx="57161" cy="98226"/>
            </a:xfrm>
            <a:custGeom>
              <a:avLst/>
              <a:gdLst>
                <a:gd name="T0" fmla="*/ 0 w 423"/>
                <a:gd name="T1" fmla="*/ 2156 h 729"/>
                <a:gd name="T2" fmla="*/ 0 w 423"/>
                <a:gd name="T3" fmla="*/ 2156 h 729"/>
                <a:gd name="T4" fmla="*/ 49864 w 423"/>
                <a:gd name="T5" fmla="*/ 97283 h 729"/>
                <a:gd name="T6" fmla="*/ 57026 w 423"/>
                <a:gd name="T7" fmla="*/ 98091 h 729"/>
                <a:gd name="T8" fmla="*/ 6351 w 423"/>
                <a:gd name="T9" fmla="*/ 0 h 729"/>
                <a:gd name="T10" fmla="*/ 0 w 423"/>
                <a:gd name="T11" fmla="*/ 2156 h 7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3" h="729">
                  <a:moveTo>
                    <a:pt x="0" y="16"/>
                  </a:moveTo>
                  <a:lnTo>
                    <a:pt x="0" y="16"/>
                  </a:lnTo>
                  <a:cubicBezTo>
                    <a:pt x="89" y="533"/>
                    <a:pt x="221" y="643"/>
                    <a:pt x="369" y="722"/>
                  </a:cubicBezTo>
                  <a:cubicBezTo>
                    <a:pt x="384" y="722"/>
                    <a:pt x="405" y="728"/>
                    <a:pt x="422" y="728"/>
                  </a:cubicBezTo>
                  <a:cubicBezTo>
                    <a:pt x="47" y="0"/>
                    <a:pt x="47" y="0"/>
                    <a:pt x="47" y="0"/>
                  </a:cubicBezTo>
                  <a:cubicBezTo>
                    <a:pt x="31" y="5"/>
                    <a:pt x="15" y="10"/>
                    <a:pt x="0" y="16"/>
                  </a:cubicBezTo>
                </a:path>
              </a:pathLst>
            </a:custGeom>
            <a:solidFill>
              <a:srgbClr val="D1D8E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2" name="Freeform 1093">
              <a:extLst>
                <a:ext uri="{FF2B5EF4-FFF2-40B4-BE49-F238E27FC236}">
                  <a16:creationId xmlns:a16="http://schemas.microsoft.com/office/drawing/2014/main" id="{89782DE3-E90B-444E-94E8-F42BD0B74421}"/>
                </a:ext>
              </a:extLst>
            </p:cNvPr>
            <p:cNvSpPr>
              <a:spLocks noChangeArrowheads="1"/>
            </p:cNvSpPr>
            <p:nvPr/>
          </p:nvSpPr>
          <p:spPr bwMode="auto">
            <a:xfrm>
              <a:off x="5372723" y="1270397"/>
              <a:ext cx="97055" cy="192881"/>
            </a:xfrm>
            <a:custGeom>
              <a:avLst/>
              <a:gdLst>
                <a:gd name="T0" fmla="*/ 0 w 718"/>
                <a:gd name="T1" fmla="*/ 0 h 1430"/>
                <a:gd name="T2" fmla="*/ 0 w 718"/>
                <a:gd name="T3" fmla="*/ 0 h 1430"/>
                <a:gd name="T4" fmla="*/ 96920 w 718"/>
                <a:gd name="T5" fmla="*/ 0 h 1430"/>
                <a:gd name="T6" fmla="*/ 96920 w 718"/>
                <a:gd name="T7" fmla="*/ 140142 h 1430"/>
                <a:gd name="T8" fmla="*/ 0 w 718"/>
                <a:gd name="T9" fmla="*/ 140142 h 1430"/>
                <a:gd name="T10" fmla="*/ 0 w 718"/>
                <a:gd name="T11" fmla="*/ 0 h 14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18" h="1430">
                  <a:moveTo>
                    <a:pt x="0" y="0"/>
                  </a:moveTo>
                  <a:lnTo>
                    <a:pt x="0" y="0"/>
                  </a:lnTo>
                  <a:cubicBezTo>
                    <a:pt x="717" y="0"/>
                    <a:pt x="717" y="0"/>
                    <a:pt x="717" y="0"/>
                  </a:cubicBezTo>
                  <a:cubicBezTo>
                    <a:pt x="717" y="1039"/>
                    <a:pt x="717" y="1039"/>
                    <a:pt x="717" y="1039"/>
                  </a:cubicBezTo>
                  <a:cubicBezTo>
                    <a:pt x="717" y="1393"/>
                    <a:pt x="0" y="1429"/>
                    <a:pt x="0" y="1039"/>
                  </a:cubicBezTo>
                  <a:lnTo>
                    <a:pt x="0" y="0"/>
                  </a:ln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3" name="Freeform 1094">
              <a:extLst>
                <a:ext uri="{FF2B5EF4-FFF2-40B4-BE49-F238E27FC236}">
                  <a16:creationId xmlns:a16="http://schemas.microsoft.com/office/drawing/2014/main" id="{C7E1C910-CBEE-489F-BC78-41DA7AE8FE7A}"/>
                </a:ext>
              </a:extLst>
            </p:cNvPr>
            <p:cNvSpPr>
              <a:spLocks noChangeArrowheads="1"/>
            </p:cNvSpPr>
            <p:nvPr/>
          </p:nvSpPr>
          <p:spPr bwMode="auto">
            <a:xfrm>
              <a:off x="5372723" y="1340049"/>
              <a:ext cx="97055" cy="66675"/>
            </a:xfrm>
            <a:custGeom>
              <a:avLst/>
              <a:gdLst>
                <a:gd name="T0" fmla="*/ 96920 w 718"/>
                <a:gd name="T1" fmla="*/ 18566 h 492"/>
                <a:gd name="T2" fmla="*/ 96920 w 718"/>
                <a:gd name="T3" fmla="*/ 0 h 492"/>
                <a:gd name="T4" fmla="*/ 0 w 718"/>
                <a:gd name="T5" fmla="*/ 0 h 492"/>
                <a:gd name="T6" fmla="*/ 0 w 718"/>
                <a:gd name="T7" fmla="*/ 66539 h 492"/>
                <a:gd name="T8" fmla="*/ 96920 w 718"/>
                <a:gd name="T9" fmla="*/ 18566 h 4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8" h="492">
                  <a:moveTo>
                    <a:pt x="717" y="137"/>
                  </a:moveTo>
                  <a:lnTo>
                    <a:pt x="717" y="0"/>
                  </a:lnTo>
                  <a:lnTo>
                    <a:pt x="0" y="0"/>
                  </a:lnTo>
                  <a:lnTo>
                    <a:pt x="0" y="491"/>
                  </a:lnTo>
                  <a:lnTo>
                    <a:pt x="717" y="137"/>
                  </a:lnTo>
                </a:path>
              </a:pathLst>
            </a:custGeom>
            <a:solidFill>
              <a:srgbClr val="E7C5A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4" name="Freeform 1095">
              <a:extLst>
                <a:ext uri="{FF2B5EF4-FFF2-40B4-BE49-F238E27FC236}">
                  <a16:creationId xmlns:a16="http://schemas.microsoft.com/office/drawing/2014/main" id="{0A54FEE9-D05D-47B9-A5FA-5512E13F353E}"/>
                </a:ext>
              </a:extLst>
            </p:cNvPr>
            <p:cNvSpPr>
              <a:spLocks noChangeArrowheads="1"/>
            </p:cNvSpPr>
            <p:nvPr/>
          </p:nvSpPr>
          <p:spPr bwMode="auto">
            <a:xfrm>
              <a:off x="5215529" y="954882"/>
              <a:ext cx="395365" cy="251222"/>
            </a:xfrm>
            <a:custGeom>
              <a:avLst/>
              <a:gdLst>
                <a:gd name="T0" fmla="*/ 194982 w 2928"/>
                <a:gd name="T1" fmla="*/ 0 h 1863"/>
                <a:gd name="T2" fmla="*/ 194982 w 2928"/>
                <a:gd name="T3" fmla="*/ 0 h 1863"/>
                <a:gd name="T4" fmla="*/ 290582 w 2928"/>
                <a:gd name="T5" fmla="*/ 62704 h 1863"/>
                <a:gd name="T6" fmla="*/ 395230 w 2928"/>
                <a:gd name="T7" fmla="*/ 156424 h 1863"/>
                <a:gd name="T8" fmla="*/ 286937 w 2928"/>
                <a:gd name="T9" fmla="*/ 251087 h 1863"/>
                <a:gd name="T10" fmla="*/ 185125 w 2928"/>
                <a:gd name="T11" fmla="*/ 189192 h 1863"/>
                <a:gd name="T12" fmla="*/ 99651 w 2928"/>
                <a:gd name="T13" fmla="*/ 231130 h 1863"/>
                <a:gd name="T14" fmla="*/ 0 w 2928"/>
                <a:gd name="T15" fmla="*/ 144422 h 1863"/>
                <a:gd name="T16" fmla="*/ 99651 w 2928"/>
                <a:gd name="T17" fmla="*/ 57715 h 1863"/>
                <a:gd name="T18" fmla="*/ 101002 w 2928"/>
                <a:gd name="T19" fmla="*/ 57715 h 1863"/>
                <a:gd name="T20" fmla="*/ 194982 w 2928"/>
                <a:gd name="T21" fmla="*/ 0 h 186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928" h="1863">
                  <a:moveTo>
                    <a:pt x="1444" y="0"/>
                  </a:moveTo>
                  <a:lnTo>
                    <a:pt x="1444" y="0"/>
                  </a:lnTo>
                  <a:cubicBezTo>
                    <a:pt x="1777" y="0"/>
                    <a:pt x="2062" y="195"/>
                    <a:pt x="2152" y="465"/>
                  </a:cubicBezTo>
                  <a:cubicBezTo>
                    <a:pt x="2584" y="475"/>
                    <a:pt x="2927" y="786"/>
                    <a:pt x="2927" y="1160"/>
                  </a:cubicBezTo>
                  <a:cubicBezTo>
                    <a:pt x="2927" y="1551"/>
                    <a:pt x="2568" y="1862"/>
                    <a:pt x="2125" y="1862"/>
                  </a:cubicBezTo>
                  <a:cubicBezTo>
                    <a:pt x="1777" y="1862"/>
                    <a:pt x="1487" y="1672"/>
                    <a:pt x="1371" y="1403"/>
                  </a:cubicBezTo>
                  <a:cubicBezTo>
                    <a:pt x="1244" y="1593"/>
                    <a:pt x="1007" y="1714"/>
                    <a:pt x="738" y="1714"/>
                  </a:cubicBezTo>
                  <a:cubicBezTo>
                    <a:pt x="332" y="1714"/>
                    <a:pt x="0" y="1429"/>
                    <a:pt x="0" y="1071"/>
                  </a:cubicBezTo>
                  <a:cubicBezTo>
                    <a:pt x="0" y="717"/>
                    <a:pt x="332" y="428"/>
                    <a:pt x="738" y="428"/>
                  </a:cubicBezTo>
                  <a:cubicBezTo>
                    <a:pt x="748" y="428"/>
                    <a:pt x="748" y="428"/>
                    <a:pt x="748" y="428"/>
                  </a:cubicBezTo>
                  <a:cubicBezTo>
                    <a:pt x="848" y="179"/>
                    <a:pt x="1123" y="0"/>
                    <a:pt x="1444" y="0"/>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5" name="Freeform 1096">
              <a:extLst>
                <a:ext uri="{FF2B5EF4-FFF2-40B4-BE49-F238E27FC236}">
                  <a16:creationId xmlns:a16="http://schemas.microsoft.com/office/drawing/2014/main" id="{8BE57BBD-F289-4C83-B874-47E1EE0B35CA}"/>
                </a:ext>
              </a:extLst>
            </p:cNvPr>
            <p:cNvSpPr>
              <a:spLocks noChangeArrowheads="1"/>
            </p:cNvSpPr>
            <p:nvPr/>
          </p:nvSpPr>
          <p:spPr bwMode="auto">
            <a:xfrm>
              <a:off x="5215529" y="1091803"/>
              <a:ext cx="411442" cy="271463"/>
            </a:xfrm>
            <a:custGeom>
              <a:avLst/>
              <a:gdLst>
                <a:gd name="T0" fmla="*/ 205654 w 3049"/>
                <a:gd name="T1" fmla="*/ 0 h 2010"/>
                <a:gd name="T2" fmla="*/ 205654 w 3049"/>
                <a:gd name="T3" fmla="*/ 0 h 2010"/>
                <a:gd name="T4" fmla="*/ 205654 w 3049"/>
                <a:gd name="T5" fmla="*/ 271328 h 2010"/>
                <a:gd name="T6" fmla="*/ 205654 w 3049"/>
                <a:gd name="T7" fmla="*/ 0 h 20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49" h="2010">
                  <a:moveTo>
                    <a:pt x="1524" y="0"/>
                  </a:moveTo>
                  <a:lnTo>
                    <a:pt x="1524" y="0"/>
                  </a:lnTo>
                  <a:cubicBezTo>
                    <a:pt x="3048" y="0"/>
                    <a:pt x="2431" y="2009"/>
                    <a:pt x="1524" y="2009"/>
                  </a:cubicBezTo>
                  <a:cubicBezTo>
                    <a:pt x="617" y="2009"/>
                    <a:pt x="0" y="0"/>
                    <a:pt x="1524" y="0"/>
                  </a:cubicBezTo>
                </a:path>
              </a:pathLst>
            </a:custGeom>
            <a:solidFill>
              <a:srgbClr val="F6D6B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6" name="Freeform 1097">
              <a:extLst>
                <a:ext uri="{FF2B5EF4-FFF2-40B4-BE49-F238E27FC236}">
                  <a16:creationId xmlns:a16="http://schemas.microsoft.com/office/drawing/2014/main" id="{C32EACB4-BB45-4479-9427-F722CFB0696E}"/>
                </a:ext>
              </a:extLst>
            </p:cNvPr>
            <p:cNvSpPr>
              <a:spLocks noChangeArrowheads="1"/>
            </p:cNvSpPr>
            <p:nvPr/>
          </p:nvSpPr>
          <p:spPr bwMode="auto">
            <a:xfrm>
              <a:off x="5421548" y="1091803"/>
              <a:ext cx="206018" cy="271463"/>
            </a:xfrm>
            <a:custGeom>
              <a:avLst/>
              <a:gdLst>
                <a:gd name="T0" fmla="*/ 0 w 1525"/>
                <a:gd name="T1" fmla="*/ 0 h 2010"/>
                <a:gd name="T2" fmla="*/ 0 w 1525"/>
                <a:gd name="T3" fmla="*/ 0 h 2010"/>
                <a:gd name="T4" fmla="*/ 0 w 1525"/>
                <a:gd name="T5" fmla="*/ 271328 h 2010"/>
                <a:gd name="T6" fmla="*/ 0 w 1525"/>
                <a:gd name="T7" fmla="*/ 0 h 20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25" h="2010">
                  <a:moveTo>
                    <a:pt x="0" y="0"/>
                  </a:moveTo>
                  <a:lnTo>
                    <a:pt x="0" y="0"/>
                  </a:lnTo>
                  <a:cubicBezTo>
                    <a:pt x="1524" y="0"/>
                    <a:pt x="907" y="2009"/>
                    <a:pt x="0" y="2009"/>
                  </a:cubicBezTo>
                  <a:lnTo>
                    <a:pt x="0" y="0"/>
                  </a:ln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7" name="Freeform 1098">
              <a:extLst>
                <a:ext uri="{FF2B5EF4-FFF2-40B4-BE49-F238E27FC236}">
                  <a16:creationId xmlns:a16="http://schemas.microsoft.com/office/drawing/2014/main" id="{244E737C-AEA5-49B4-BFCE-7D6325C467FB}"/>
                </a:ext>
              </a:extLst>
            </p:cNvPr>
            <p:cNvSpPr>
              <a:spLocks noChangeArrowheads="1"/>
            </p:cNvSpPr>
            <p:nvPr/>
          </p:nvSpPr>
          <p:spPr bwMode="auto">
            <a:xfrm>
              <a:off x="5372723" y="1405534"/>
              <a:ext cx="97055" cy="98822"/>
            </a:xfrm>
            <a:custGeom>
              <a:avLst/>
              <a:gdLst>
                <a:gd name="T0" fmla="*/ 0 w 718"/>
                <a:gd name="T1" fmla="*/ 0 h 734"/>
                <a:gd name="T2" fmla="*/ 0 w 718"/>
                <a:gd name="T3" fmla="*/ 0 h 734"/>
                <a:gd name="T4" fmla="*/ 42174 w 718"/>
                <a:gd name="T5" fmla="*/ 98687 h 734"/>
                <a:gd name="T6" fmla="*/ 54881 w 718"/>
                <a:gd name="T7" fmla="*/ 98687 h 734"/>
                <a:gd name="T8" fmla="*/ 96920 w 718"/>
                <a:gd name="T9" fmla="*/ 0 h 734"/>
                <a:gd name="T10" fmla="*/ 0 w 718"/>
                <a:gd name="T11" fmla="*/ 0 h 73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18" h="734">
                  <a:moveTo>
                    <a:pt x="0" y="0"/>
                  </a:moveTo>
                  <a:lnTo>
                    <a:pt x="0" y="0"/>
                  </a:lnTo>
                  <a:cubicBezTo>
                    <a:pt x="0" y="368"/>
                    <a:pt x="312" y="231"/>
                    <a:pt x="312" y="733"/>
                  </a:cubicBezTo>
                  <a:cubicBezTo>
                    <a:pt x="406" y="733"/>
                    <a:pt x="406" y="733"/>
                    <a:pt x="406" y="733"/>
                  </a:cubicBezTo>
                  <a:cubicBezTo>
                    <a:pt x="406" y="231"/>
                    <a:pt x="717" y="368"/>
                    <a:pt x="717" y="0"/>
                  </a:cubicBezTo>
                  <a:lnTo>
                    <a:pt x="0" y="0"/>
                  </a:ln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8" name="Freeform 1099">
              <a:extLst>
                <a:ext uri="{FF2B5EF4-FFF2-40B4-BE49-F238E27FC236}">
                  <a16:creationId xmlns:a16="http://schemas.microsoft.com/office/drawing/2014/main" id="{93D2F33F-1887-46BD-9922-40C75BCA67FA}"/>
                </a:ext>
              </a:extLst>
            </p:cNvPr>
            <p:cNvSpPr>
              <a:spLocks noChangeArrowheads="1"/>
            </p:cNvSpPr>
            <p:nvPr/>
          </p:nvSpPr>
          <p:spPr bwMode="auto">
            <a:xfrm>
              <a:off x="5427502" y="1359694"/>
              <a:ext cx="54184" cy="145256"/>
            </a:xfrm>
            <a:custGeom>
              <a:avLst/>
              <a:gdLst>
                <a:gd name="T0" fmla="*/ 0 w 402"/>
                <a:gd name="T1" fmla="*/ 145121 h 1077"/>
                <a:gd name="T2" fmla="*/ 0 w 402"/>
                <a:gd name="T3" fmla="*/ 145121 h 1077"/>
                <a:gd name="T4" fmla="*/ 52567 w 402"/>
                <a:gd name="T5" fmla="*/ 42619 h 1077"/>
                <a:gd name="T6" fmla="*/ 41918 w 402"/>
                <a:gd name="T7" fmla="*/ 0 h 1077"/>
                <a:gd name="T8" fmla="*/ 0 w 402"/>
                <a:gd name="T9" fmla="*/ 145121 h 10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2" h="1077">
                  <a:moveTo>
                    <a:pt x="0" y="1076"/>
                  </a:moveTo>
                  <a:lnTo>
                    <a:pt x="0" y="1076"/>
                  </a:lnTo>
                  <a:cubicBezTo>
                    <a:pt x="90" y="997"/>
                    <a:pt x="380" y="506"/>
                    <a:pt x="390" y="316"/>
                  </a:cubicBezTo>
                  <a:cubicBezTo>
                    <a:pt x="401" y="121"/>
                    <a:pt x="311" y="0"/>
                    <a:pt x="311" y="0"/>
                  </a:cubicBezTo>
                  <a:cubicBezTo>
                    <a:pt x="327" y="332"/>
                    <a:pt x="16" y="511"/>
                    <a:pt x="0" y="1076"/>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9" name="Freeform 1100">
              <a:extLst>
                <a:ext uri="{FF2B5EF4-FFF2-40B4-BE49-F238E27FC236}">
                  <a16:creationId xmlns:a16="http://schemas.microsoft.com/office/drawing/2014/main" id="{E9B23E9E-8B39-457D-AABD-A329F19374F5}"/>
                </a:ext>
              </a:extLst>
            </p:cNvPr>
            <p:cNvSpPr>
              <a:spLocks noChangeArrowheads="1"/>
            </p:cNvSpPr>
            <p:nvPr/>
          </p:nvSpPr>
          <p:spPr bwMode="auto">
            <a:xfrm>
              <a:off x="5360814" y="1359694"/>
              <a:ext cx="54184" cy="145256"/>
            </a:xfrm>
            <a:custGeom>
              <a:avLst/>
              <a:gdLst>
                <a:gd name="T0" fmla="*/ 54049 w 402"/>
                <a:gd name="T1" fmla="*/ 145121 h 1077"/>
                <a:gd name="T2" fmla="*/ 54049 w 402"/>
                <a:gd name="T3" fmla="*/ 145121 h 1077"/>
                <a:gd name="T4" fmla="*/ 1348 w 402"/>
                <a:gd name="T5" fmla="*/ 42619 h 1077"/>
                <a:gd name="T6" fmla="*/ 11996 w 402"/>
                <a:gd name="T7" fmla="*/ 0 h 1077"/>
                <a:gd name="T8" fmla="*/ 54049 w 402"/>
                <a:gd name="T9" fmla="*/ 145121 h 10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2" h="1077">
                  <a:moveTo>
                    <a:pt x="401" y="1076"/>
                  </a:moveTo>
                  <a:lnTo>
                    <a:pt x="401" y="1076"/>
                  </a:lnTo>
                  <a:cubicBezTo>
                    <a:pt x="311" y="997"/>
                    <a:pt x="26" y="506"/>
                    <a:pt x="10" y="316"/>
                  </a:cubicBezTo>
                  <a:cubicBezTo>
                    <a:pt x="0" y="121"/>
                    <a:pt x="89" y="0"/>
                    <a:pt x="89" y="0"/>
                  </a:cubicBezTo>
                  <a:cubicBezTo>
                    <a:pt x="73" y="332"/>
                    <a:pt x="385" y="511"/>
                    <a:pt x="401" y="1076"/>
                  </a:cubicBezTo>
                </a:path>
              </a:pathLst>
            </a:custGeom>
            <a:solidFill>
              <a:srgbClr val="F1F0F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0" name="Freeform 1101">
              <a:extLst>
                <a:ext uri="{FF2B5EF4-FFF2-40B4-BE49-F238E27FC236}">
                  <a16:creationId xmlns:a16="http://schemas.microsoft.com/office/drawing/2014/main" id="{B891777F-C890-43BD-B583-F5AED16F7B40}"/>
                </a:ext>
              </a:extLst>
            </p:cNvPr>
            <p:cNvSpPr>
              <a:spLocks noChangeArrowheads="1"/>
            </p:cNvSpPr>
            <p:nvPr/>
          </p:nvSpPr>
          <p:spPr bwMode="auto">
            <a:xfrm>
              <a:off x="5339974" y="1499592"/>
              <a:ext cx="88719" cy="123825"/>
            </a:xfrm>
            <a:custGeom>
              <a:avLst/>
              <a:gdLst>
                <a:gd name="T0" fmla="*/ 677 w 655"/>
                <a:gd name="T1" fmla="*/ 122208 h 919"/>
                <a:gd name="T2" fmla="*/ 677 w 655"/>
                <a:gd name="T3" fmla="*/ 122208 h 919"/>
                <a:gd name="T4" fmla="*/ 6366 w 655"/>
                <a:gd name="T5" fmla="*/ 4985 h 919"/>
                <a:gd name="T6" fmla="*/ 88584 w 655"/>
                <a:gd name="T7" fmla="*/ 4985 h 919"/>
                <a:gd name="T8" fmla="*/ 40770 w 655"/>
                <a:gd name="T9" fmla="*/ 5659 h 919"/>
                <a:gd name="T10" fmla="*/ 11378 w 655"/>
                <a:gd name="T11" fmla="*/ 9836 h 919"/>
                <a:gd name="T12" fmla="*/ 5553 w 655"/>
                <a:gd name="T13" fmla="*/ 123690 h 919"/>
                <a:gd name="T14" fmla="*/ 677 w 655"/>
                <a:gd name="T15" fmla="*/ 122208 h 9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55" h="919">
                  <a:moveTo>
                    <a:pt x="5" y="907"/>
                  </a:moveTo>
                  <a:lnTo>
                    <a:pt x="5" y="907"/>
                  </a:lnTo>
                  <a:cubicBezTo>
                    <a:pt x="0" y="617"/>
                    <a:pt x="16" y="326"/>
                    <a:pt x="47" y="37"/>
                  </a:cubicBezTo>
                  <a:cubicBezTo>
                    <a:pt x="226" y="0"/>
                    <a:pt x="421" y="10"/>
                    <a:pt x="654" y="37"/>
                  </a:cubicBezTo>
                  <a:cubicBezTo>
                    <a:pt x="511" y="37"/>
                    <a:pt x="406" y="37"/>
                    <a:pt x="301" y="42"/>
                  </a:cubicBezTo>
                  <a:cubicBezTo>
                    <a:pt x="226" y="48"/>
                    <a:pt x="158" y="58"/>
                    <a:pt x="84" y="73"/>
                  </a:cubicBezTo>
                  <a:cubicBezTo>
                    <a:pt x="63" y="359"/>
                    <a:pt x="47" y="638"/>
                    <a:pt x="41" y="918"/>
                  </a:cubicBezTo>
                  <a:cubicBezTo>
                    <a:pt x="31" y="912"/>
                    <a:pt x="16" y="912"/>
                    <a:pt x="5" y="907"/>
                  </a:cubicBezTo>
                </a:path>
              </a:pathLst>
            </a:custGeom>
            <a:solidFill>
              <a:srgbClr val="D1D8E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1" name="Freeform 1102">
              <a:extLst>
                <a:ext uri="{FF2B5EF4-FFF2-40B4-BE49-F238E27FC236}">
                  <a16:creationId xmlns:a16="http://schemas.microsoft.com/office/drawing/2014/main" id="{D42AA802-4B28-4C28-90E9-8BAC8A185BEA}"/>
                </a:ext>
              </a:extLst>
            </p:cNvPr>
            <p:cNvSpPr>
              <a:spLocks noChangeArrowheads="1"/>
            </p:cNvSpPr>
            <p:nvPr/>
          </p:nvSpPr>
          <p:spPr bwMode="auto">
            <a:xfrm>
              <a:off x="5359028" y="1525786"/>
              <a:ext cx="11909" cy="12501"/>
            </a:xfrm>
            <a:custGeom>
              <a:avLst/>
              <a:gdLst>
                <a:gd name="T0" fmla="*/ 6219 w 90"/>
                <a:gd name="T1" fmla="*/ 0 h 91"/>
                <a:gd name="T2" fmla="*/ 6219 w 90"/>
                <a:gd name="T3" fmla="*/ 0 h 91"/>
                <a:gd name="T4" fmla="*/ 11777 w 90"/>
                <a:gd name="T5" fmla="*/ 6594 h 91"/>
                <a:gd name="T6" fmla="*/ 6219 w 90"/>
                <a:gd name="T7" fmla="*/ 12364 h 91"/>
                <a:gd name="T8" fmla="*/ 0 w 90"/>
                <a:gd name="T9" fmla="*/ 6594 h 91"/>
                <a:gd name="T10" fmla="*/ 6219 w 90"/>
                <a:gd name="T11" fmla="*/ 0 h 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0" h="91">
                  <a:moveTo>
                    <a:pt x="47" y="0"/>
                  </a:moveTo>
                  <a:lnTo>
                    <a:pt x="47" y="0"/>
                  </a:lnTo>
                  <a:cubicBezTo>
                    <a:pt x="68" y="0"/>
                    <a:pt x="89" y="21"/>
                    <a:pt x="89" y="48"/>
                  </a:cubicBezTo>
                  <a:cubicBezTo>
                    <a:pt x="89" y="69"/>
                    <a:pt x="68" y="90"/>
                    <a:pt x="47" y="90"/>
                  </a:cubicBezTo>
                  <a:cubicBezTo>
                    <a:pt x="21" y="90"/>
                    <a:pt x="0" y="69"/>
                    <a:pt x="0" y="48"/>
                  </a:cubicBezTo>
                  <a:cubicBezTo>
                    <a:pt x="0" y="21"/>
                    <a:pt x="21" y="0"/>
                    <a:pt x="47" y="0"/>
                  </a:cubicBezTo>
                </a:path>
              </a:pathLst>
            </a:custGeom>
            <a:solidFill>
              <a:srgbClr val="D1D8E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2" name="Freeform 1103">
              <a:extLst>
                <a:ext uri="{FF2B5EF4-FFF2-40B4-BE49-F238E27FC236}">
                  <a16:creationId xmlns:a16="http://schemas.microsoft.com/office/drawing/2014/main" id="{31D7F9E7-C76B-419D-9E17-74AFF691A64C}"/>
                </a:ext>
              </a:extLst>
            </p:cNvPr>
            <p:cNvSpPr>
              <a:spLocks noChangeArrowheads="1"/>
            </p:cNvSpPr>
            <p:nvPr/>
          </p:nvSpPr>
          <p:spPr bwMode="auto">
            <a:xfrm>
              <a:off x="5473945" y="1525786"/>
              <a:ext cx="12504" cy="12501"/>
            </a:xfrm>
            <a:custGeom>
              <a:avLst/>
              <a:gdLst>
                <a:gd name="T0" fmla="*/ 5908 w 91"/>
                <a:gd name="T1" fmla="*/ 0 h 91"/>
                <a:gd name="T2" fmla="*/ 5908 w 91"/>
                <a:gd name="T3" fmla="*/ 0 h 91"/>
                <a:gd name="T4" fmla="*/ 12367 w 91"/>
                <a:gd name="T5" fmla="*/ 6594 h 91"/>
                <a:gd name="T6" fmla="*/ 5908 w 91"/>
                <a:gd name="T7" fmla="*/ 12364 h 91"/>
                <a:gd name="T8" fmla="*/ 0 w 91"/>
                <a:gd name="T9" fmla="*/ 6594 h 91"/>
                <a:gd name="T10" fmla="*/ 5908 w 91"/>
                <a:gd name="T11" fmla="*/ 0 h 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1" h="91">
                  <a:moveTo>
                    <a:pt x="43" y="0"/>
                  </a:moveTo>
                  <a:lnTo>
                    <a:pt x="43" y="0"/>
                  </a:lnTo>
                  <a:cubicBezTo>
                    <a:pt x="68" y="0"/>
                    <a:pt x="90" y="21"/>
                    <a:pt x="90" y="48"/>
                  </a:cubicBezTo>
                  <a:cubicBezTo>
                    <a:pt x="90" y="69"/>
                    <a:pt x="68" y="90"/>
                    <a:pt x="43" y="90"/>
                  </a:cubicBezTo>
                  <a:cubicBezTo>
                    <a:pt x="22" y="90"/>
                    <a:pt x="0" y="69"/>
                    <a:pt x="0" y="48"/>
                  </a:cubicBezTo>
                  <a:cubicBezTo>
                    <a:pt x="0" y="21"/>
                    <a:pt x="22" y="0"/>
                    <a:pt x="43" y="0"/>
                  </a:cubicBezTo>
                </a:path>
              </a:pathLst>
            </a:custGeom>
            <a:solidFill>
              <a:srgbClr val="D1D8E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3" name="Freeform 1104">
              <a:extLst>
                <a:ext uri="{FF2B5EF4-FFF2-40B4-BE49-F238E27FC236}">
                  <a16:creationId xmlns:a16="http://schemas.microsoft.com/office/drawing/2014/main" id="{1B4F68A0-EB66-46D1-BB18-4B8A0BB11257}"/>
                </a:ext>
              </a:extLst>
            </p:cNvPr>
            <p:cNvSpPr>
              <a:spLocks noChangeArrowheads="1"/>
            </p:cNvSpPr>
            <p:nvPr/>
          </p:nvSpPr>
          <p:spPr bwMode="auto">
            <a:xfrm>
              <a:off x="5359028" y="1583531"/>
              <a:ext cx="11909" cy="12502"/>
            </a:xfrm>
            <a:custGeom>
              <a:avLst/>
              <a:gdLst>
                <a:gd name="T0" fmla="*/ 6219 w 90"/>
                <a:gd name="T1" fmla="*/ 0 h 91"/>
                <a:gd name="T2" fmla="*/ 6219 w 90"/>
                <a:gd name="T3" fmla="*/ 0 h 91"/>
                <a:gd name="T4" fmla="*/ 11777 w 90"/>
                <a:gd name="T5" fmla="*/ 6457 h 91"/>
                <a:gd name="T6" fmla="*/ 6219 w 90"/>
                <a:gd name="T7" fmla="*/ 12365 h 91"/>
                <a:gd name="T8" fmla="*/ 0 w 90"/>
                <a:gd name="T9" fmla="*/ 6457 h 91"/>
                <a:gd name="T10" fmla="*/ 6219 w 90"/>
                <a:gd name="T11" fmla="*/ 0 h 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0" h="91">
                  <a:moveTo>
                    <a:pt x="47" y="0"/>
                  </a:moveTo>
                  <a:lnTo>
                    <a:pt x="47" y="0"/>
                  </a:lnTo>
                  <a:cubicBezTo>
                    <a:pt x="68" y="0"/>
                    <a:pt x="89" y="21"/>
                    <a:pt x="89" y="47"/>
                  </a:cubicBezTo>
                  <a:cubicBezTo>
                    <a:pt x="89" y="69"/>
                    <a:pt x="68" y="90"/>
                    <a:pt x="47" y="90"/>
                  </a:cubicBezTo>
                  <a:cubicBezTo>
                    <a:pt x="21" y="90"/>
                    <a:pt x="0" y="69"/>
                    <a:pt x="0" y="47"/>
                  </a:cubicBezTo>
                  <a:cubicBezTo>
                    <a:pt x="0" y="21"/>
                    <a:pt x="21" y="0"/>
                    <a:pt x="47" y="0"/>
                  </a:cubicBezTo>
                </a:path>
              </a:pathLst>
            </a:custGeom>
            <a:solidFill>
              <a:srgbClr val="D1D8E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4" name="Freeform 1105">
              <a:extLst>
                <a:ext uri="{FF2B5EF4-FFF2-40B4-BE49-F238E27FC236}">
                  <a16:creationId xmlns:a16="http://schemas.microsoft.com/office/drawing/2014/main" id="{DFB6FB5D-E0C4-439E-96DB-B3FB088869BF}"/>
                </a:ext>
              </a:extLst>
            </p:cNvPr>
            <p:cNvSpPr>
              <a:spLocks noChangeArrowheads="1"/>
            </p:cNvSpPr>
            <p:nvPr/>
          </p:nvSpPr>
          <p:spPr bwMode="auto">
            <a:xfrm>
              <a:off x="5473945" y="1583531"/>
              <a:ext cx="12504" cy="12502"/>
            </a:xfrm>
            <a:custGeom>
              <a:avLst/>
              <a:gdLst>
                <a:gd name="T0" fmla="*/ 5908 w 91"/>
                <a:gd name="T1" fmla="*/ 0 h 91"/>
                <a:gd name="T2" fmla="*/ 5908 w 91"/>
                <a:gd name="T3" fmla="*/ 0 h 91"/>
                <a:gd name="T4" fmla="*/ 12367 w 91"/>
                <a:gd name="T5" fmla="*/ 6457 h 91"/>
                <a:gd name="T6" fmla="*/ 5908 w 91"/>
                <a:gd name="T7" fmla="*/ 12365 h 91"/>
                <a:gd name="T8" fmla="*/ 0 w 91"/>
                <a:gd name="T9" fmla="*/ 6457 h 91"/>
                <a:gd name="T10" fmla="*/ 5908 w 91"/>
                <a:gd name="T11" fmla="*/ 0 h 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1" h="91">
                  <a:moveTo>
                    <a:pt x="43" y="0"/>
                  </a:moveTo>
                  <a:lnTo>
                    <a:pt x="43" y="0"/>
                  </a:lnTo>
                  <a:cubicBezTo>
                    <a:pt x="68" y="0"/>
                    <a:pt x="90" y="21"/>
                    <a:pt x="90" y="47"/>
                  </a:cubicBezTo>
                  <a:cubicBezTo>
                    <a:pt x="90" y="69"/>
                    <a:pt x="68" y="90"/>
                    <a:pt x="43" y="90"/>
                  </a:cubicBezTo>
                  <a:cubicBezTo>
                    <a:pt x="22" y="90"/>
                    <a:pt x="0" y="69"/>
                    <a:pt x="0" y="47"/>
                  </a:cubicBezTo>
                  <a:cubicBezTo>
                    <a:pt x="0" y="21"/>
                    <a:pt x="22" y="0"/>
                    <a:pt x="43" y="0"/>
                  </a:cubicBezTo>
                </a:path>
              </a:pathLst>
            </a:custGeom>
            <a:solidFill>
              <a:srgbClr val="D1D8E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5" name="Freeform 1106">
              <a:extLst>
                <a:ext uri="{FF2B5EF4-FFF2-40B4-BE49-F238E27FC236}">
                  <a16:creationId xmlns:a16="http://schemas.microsoft.com/office/drawing/2014/main" id="{B88451EF-3805-4608-B9B7-5A4F9DC3468A}"/>
                </a:ext>
              </a:extLst>
            </p:cNvPr>
            <p:cNvSpPr>
              <a:spLocks noChangeArrowheads="1"/>
            </p:cNvSpPr>
            <p:nvPr/>
          </p:nvSpPr>
          <p:spPr bwMode="auto">
            <a:xfrm>
              <a:off x="5291744" y="1106687"/>
              <a:ext cx="261394" cy="129183"/>
            </a:xfrm>
            <a:custGeom>
              <a:avLst/>
              <a:gdLst>
                <a:gd name="T0" fmla="*/ 197261 w 1936"/>
                <a:gd name="T1" fmla="*/ 29999 h 956"/>
                <a:gd name="T2" fmla="*/ 197261 w 1936"/>
                <a:gd name="T3" fmla="*/ 29999 h 956"/>
                <a:gd name="T4" fmla="*/ 87626 w 1936"/>
                <a:gd name="T5" fmla="*/ 79861 h 956"/>
                <a:gd name="T6" fmla="*/ 99643 w 1936"/>
                <a:gd name="T7" fmla="*/ 67024 h 956"/>
                <a:gd name="T8" fmla="*/ 35510 w 1936"/>
                <a:gd name="T9" fmla="*/ 86212 h 956"/>
                <a:gd name="T10" fmla="*/ 41990 w 1936"/>
                <a:gd name="T11" fmla="*/ 75537 h 956"/>
                <a:gd name="T12" fmla="*/ 23493 w 1936"/>
                <a:gd name="T13" fmla="*/ 104725 h 956"/>
                <a:gd name="T14" fmla="*/ 1350 w 1936"/>
                <a:gd name="T15" fmla="*/ 96887 h 956"/>
                <a:gd name="T16" fmla="*/ 11341 w 1936"/>
                <a:gd name="T17" fmla="*/ 49998 h 956"/>
                <a:gd name="T18" fmla="*/ 173768 w 1936"/>
                <a:gd name="T19" fmla="*/ 0 h 956"/>
                <a:gd name="T20" fmla="*/ 250593 w 1936"/>
                <a:gd name="T21" fmla="*/ 52835 h 956"/>
                <a:gd name="T22" fmla="*/ 257073 w 1936"/>
                <a:gd name="T23" fmla="*/ 101346 h 956"/>
                <a:gd name="T24" fmla="*/ 240736 w 1936"/>
                <a:gd name="T25" fmla="*/ 104184 h 956"/>
                <a:gd name="T26" fmla="*/ 197261 w 1936"/>
                <a:gd name="T27" fmla="*/ 29999 h 9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936" h="956">
                  <a:moveTo>
                    <a:pt x="1461" y="222"/>
                  </a:moveTo>
                  <a:lnTo>
                    <a:pt x="1461" y="222"/>
                  </a:lnTo>
                  <a:cubicBezTo>
                    <a:pt x="1324" y="280"/>
                    <a:pt x="844" y="586"/>
                    <a:pt x="649" y="591"/>
                  </a:cubicBezTo>
                  <a:cubicBezTo>
                    <a:pt x="454" y="596"/>
                    <a:pt x="685" y="555"/>
                    <a:pt x="738" y="496"/>
                  </a:cubicBezTo>
                  <a:cubicBezTo>
                    <a:pt x="791" y="433"/>
                    <a:pt x="364" y="634"/>
                    <a:pt x="263" y="638"/>
                  </a:cubicBezTo>
                  <a:cubicBezTo>
                    <a:pt x="158" y="644"/>
                    <a:pt x="263" y="623"/>
                    <a:pt x="311" y="559"/>
                  </a:cubicBezTo>
                  <a:cubicBezTo>
                    <a:pt x="359" y="496"/>
                    <a:pt x="137" y="596"/>
                    <a:pt x="174" y="775"/>
                  </a:cubicBezTo>
                  <a:cubicBezTo>
                    <a:pt x="205" y="955"/>
                    <a:pt x="26" y="887"/>
                    <a:pt x="10" y="717"/>
                  </a:cubicBezTo>
                  <a:cubicBezTo>
                    <a:pt x="0" y="555"/>
                    <a:pt x="16" y="522"/>
                    <a:pt x="84" y="370"/>
                  </a:cubicBezTo>
                  <a:cubicBezTo>
                    <a:pt x="147" y="212"/>
                    <a:pt x="1013" y="0"/>
                    <a:pt x="1287" y="0"/>
                  </a:cubicBezTo>
                  <a:cubicBezTo>
                    <a:pt x="1561" y="0"/>
                    <a:pt x="1788" y="275"/>
                    <a:pt x="1856" y="391"/>
                  </a:cubicBezTo>
                  <a:cubicBezTo>
                    <a:pt x="1920" y="512"/>
                    <a:pt x="1935" y="638"/>
                    <a:pt x="1904" y="750"/>
                  </a:cubicBezTo>
                  <a:cubicBezTo>
                    <a:pt x="1872" y="854"/>
                    <a:pt x="1783" y="908"/>
                    <a:pt x="1783" y="771"/>
                  </a:cubicBezTo>
                  <a:cubicBezTo>
                    <a:pt x="1783" y="634"/>
                    <a:pt x="1561" y="470"/>
                    <a:pt x="1461" y="222"/>
                  </a:cubicBezTo>
                </a:path>
              </a:pathLst>
            </a:custGeom>
            <a:solidFill>
              <a:srgbClr val="7E605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6" name="Freeform 1107">
              <a:extLst>
                <a:ext uri="{FF2B5EF4-FFF2-40B4-BE49-F238E27FC236}">
                  <a16:creationId xmlns:a16="http://schemas.microsoft.com/office/drawing/2014/main" id="{78FBB294-2F0D-4A5B-879B-5C9EE814F287}"/>
                </a:ext>
              </a:extLst>
            </p:cNvPr>
            <p:cNvSpPr>
              <a:spLocks noChangeArrowheads="1"/>
            </p:cNvSpPr>
            <p:nvPr/>
          </p:nvSpPr>
          <p:spPr bwMode="auto">
            <a:xfrm>
              <a:off x="5530511" y="1183482"/>
              <a:ext cx="35130" cy="66080"/>
            </a:xfrm>
            <a:custGeom>
              <a:avLst/>
              <a:gdLst>
                <a:gd name="T0" fmla="*/ 24279 w 259"/>
                <a:gd name="T1" fmla="*/ 1346 h 491"/>
                <a:gd name="T2" fmla="*/ 24279 w 259"/>
                <a:gd name="T3" fmla="*/ 1346 h 491"/>
                <a:gd name="T4" fmla="*/ 31468 w 259"/>
                <a:gd name="T5" fmla="*/ 35395 h 491"/>
                <a:gd name="T6" fmla="*/ 10715 w 259"/>
                <a:gd name="T7" fmla="*/ 63927 h 491"/>
                <a:gd name="T8" fmla="*/ 4205 w 259"/>
                <a:gd name="T9" fmla="*/ 29877 h 491"/>
                <a:gd name="T10" fmla="*/ 24279 w 259"/>
                <a:gd name="T11" fmla="*/ 1346 h 4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9" h="491">
                  <a:moveTo>
                    <a:pt x="179" y="10"/>
                  </a:moveTo>
                  <a:lnTo>
                    <a:pt x="179" y="10"/>
                  </a:lnTo>
                  <a:cubicBezTo>
                    <a:pt x="237" y="21"/>
                    <a:pt x="258" y="137"/>
                    <a:pt x="232" y="263"/>
                  </a:cubicBezTo>
                  <a:cubicBezTo>
                    <a:pt x="201" y="396"/>
                    <a:pt x="132" y="490"/>
                    <a:pt x="79" y="475"/>
                  </a:cubicBezTo>
                  <a:cubicBezTo>
                    <a:pt x="21" y="464"/>
                    <a:pt x="0" y="348"/>
                    <a:pt x="31" y="222"/>
                  </a:cubicBezTo>
                  <a:cubicBezTo>
                    <a:pt x="58" y="95"/>
                    <a:pt x="126" y="0"/>
                    <a:pt x="179" y="10"/>
                  </a:cubicBez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7" name="Freeform 1108">
              <a:extLst>
                <a:ext uri="{FF2B5EF4-FFF2-40B4-BE49-F238E27FC236}">
                  <a16:creationId xmlns:a16="http://schemas.microsoft.com/office/drawing/2014/main" id="{C4E34157-B41E-4FB9-A79E-4B75D00A2983}"/>
                </a:ext>
              </a:extLst>
            </p:cNvPr>
            <p:cNvSpPr>
              <a:spLocks noChangeArrowheads="1"/>
            </p:cNvSpPr>
            <p:nvPr/>
          </p:nvSpPr>
          <p:spPr bwMode="auto">
            <a:xfrm>
              <a:off x="5280431" y="1183482"/>
              <a:ext cx="35130" cy="66080"/>
            </a:xfrm>
            <a:custGeom>
              <a:avLst/>
              <a:gdLst>
                <a:gd name="T0" fmla="*/ 9902 w 259"/>
                <a:gd name="T1" fmla="*/ 1346 h 491"/>
                <a:gd name="T2" fmla="*/ 9902 w 259"/>
                <a:gd name="T3" fmla="*/ 1346 h 491"/>
                <a:gd name="T4" fmla="*/ 3527 w 259"/>
                <a:gd name="T5" fmla="*/ 35395 h 491"/>
                <a:gd name="T6" fmla="*/ 24279 w 259"/>
                <a:gd name="T7" fmla="*/ 63927 h 491"/>
                <a:gd name="T8" fmla="*/ 30654 w 259"/>
                <a:gd name="T9" fmla="*/ 29877 h 491"/>
                <a:gd name="T10" fmla="*/ 9902 w 259"/>
                <a:gd name="T11" fmla="*/ 1346 h 4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9" h="491">
                  <a:moveTo>
                    <a:pt x="73" y="10"/>
                  </a:moveTo>
                  <a:lnTo>
                    <a:pt x="73" y="10"/>
                  </a:lnTo>
                  <a:cubicBezTo>
                    <a:pt x="21" y="21"/>
                    <a:pt x="0" y="137"/>
                    <a:pt x="26" y="263"/>
                  </a:cubicBezTo>
                  <a:cubicBezTo>
                    <a:pt x="52" y="396"/>
                    <a:pt x="121" y="490"/>
                    <a:pt x="179" y="475"/>
                  </a:cubicBezTo>
                  <a:cubicBezTo>
                    <a:pt x="231" y="464"/>
                    <a:pt x="258" y="348"/>
                    <a:pt x="226" y="222"/>
                  </a:cubicBezTo>
                  <a:cubicBezTo>
                    <a:pt x="200" y="95"/>
                    <a:pt x="131" y="0"/>
                    <a:pt x="73" y="10"/>
                  </a:cubicBezTo>
                </a:path>
              </a:pathLst>
            </a:custGeom>
            <a:solidFill>
              <a:srgbClr val="F6D6B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8" name="Freeform 1109">
              <a:extLst>
                <a:ext uri="{FF2B5EF4-FFF2-40B4-BE49-F238E27FC236}">
                  <a16:creationId xmlns:a16="http://schemas.microsoft.com/office/drawing/2014/main" id="{EACC7DAB-BE3A-497B-B1EE-A2536F1CB2E6}"/>
                </a:ext>
              </a:extLst>
            </p:cNvPr>
            <p:cNvSpPr>
              <a:spLocks noChangeArrowheads="1"/>
            </p:cNvSpPr>
            <p:nvPr/>
          </p:nvSpPr>
          <p:spPr bwMode="auto">
            <a:xfrm>
              <a:off x="5298294" y="1034058"/>
              <a:ext cx="246507" cy="126206"/>
            </a:xfrm>
            <a:custGeom>
              <a:avLst/>
              <a:gdLst>
                <a:gd name="T0" fmla="*/ 0 w 1826"/>
                <a:gd name="T1" fmla="*/ 126071 h 935"/>
                <a:gd name="T2" fmla="*/ 0 w 1826"/>
                <a:gd name="T3" fmla="*/ 126071 h 935"/>
                <a:gd name="T4" fmla="*/ 246372 w 1826"/>
                <a:gd name="T5" fmla="*/ 126071 h 935"/>
                <a:gd name="T6" fmla="*/ 222882 w 1826"/>
                <a:gd name="T7" fmla="*/ 29965 h 935"/>
                <a:gd name="T8" fmla="*/ 25785 w 1826"/>
                <a:gd name="T9" fmla="*/ 29965 h 935"/>
                <a:gd name="T10" fmla="*/ 0 w 1826"/>
                <a:gd name="T11" fmla="*/ 126071 h 9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26" h="935">
                  <a:moveTo>
                    <a:pt x="0" y="934"/>
                  </a:moveTo>
                  <a:lnTo>
                    <a:pt x="0" y="934"/>
                  </a:lnTo>
                  <a:cubicBezTo>
                    <a:pt x="517" y="765"/>
                    <a:pt x="1129" y="775"/>
                    <a:pt x="1825" y="934"/>
                  </a:cubicBezTo>
                  <a:cubicBezTo>
                    <a:pt x="1651" y="222"/>
                    <a:pt x="1651" y="222"/>
                    <a:pt x="1651" y="222"/>
                  </a:cubicBezTo>
                  <a:cubicBezTo>
                    <a:pt x="1161" y="38"/>
                    <a:pt x="675" y="0"/>
                    <a:pt x="191" y="222"/>
                  </a:cubicBezTo>
                  <a:lnTo>
                    <a:pt x="0" y="934"/>
                  </a:lnTo>
                </a:path>
              </a:pathLst>
            </a:custGeom>
            <a:solidFill>
              <a:srgbClr val="D1D8E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9" name="Freeform 1110">
              <a:extLst>
                <a:ext uri="{FF2B5EF4-FFF2-40B4-BE49-F238E27FC236}">
                  <a16:creationId xmlns:a16="http://schemas.microsoft.com/office/drawing/2014/main" id="{0C1D9C3A-8DA5-419B-AC68-CC1F12A8E527}"/>
                </a:ext>
              </a:extLst>
            </p:cNvPr>
            <p:cNvSpPr>
              <a:spLocks noChangeArrowheads="1"/>
            </p:cNvSpPr>
            <p:nvPr/>
          </p:nvSpPr>
          <p:spPr bwMode="auto">
            <a:xfrm>
              <a:off x="5234583" y="1022153"/>
              <a:ext cx="149453" cy="136326"/>
            </a:xfrm>
            <a:custGeom>
              <a:avLst/>
              <a:gdLst>
                <a:gd name="T0" fmla="*/ 49098 w 1108"/>
                <a:gd name="T1" fmla="*/ 17176 h 1008"/>
                <a:gd name="T2" fmla="*/ 49098 w 1108"/>
                <a:gd name="T3" fmla="*/ 17176 h 1008"/>
                <a:gd name="T4" fmla="*/ 135155 w 1108"/>
                <a:gd name="T5" fmla="*/ 37733 h 1008"/>
                <a:gd name="T6" fmla="*/ 101029 w 1108"/>
                <a:gd name="T7" fmla="*/ 119691 h 1008"/>
                <a:gd name="T8" fmla="*/ 14972 w 1108"/>
                <a:gd name="T9" fmla="*/ 99134 h 1008"/>
                <a:gd name="T10" fmla="*/ 49098 w 1108"/>
                <a:gd name="T11" fmla="*/ 17176 h 100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08" h="1008">
                  <a:moveTo>
                    <a:pt x="364" y="127"/>
                  </a:moveTo>
                  <a:lnTo>
                    <a:pt x="364" y="127"/>
                  </a:lnTo>
                  <a:cubicBezTo>
                    <a:pt x="606" y="0"/>
                    <a:pt x="897" y="69"/>
                    <a:pt x="1002" y="279"/>
                  </a:cubicBezTo>
                  <a:cubicBezTo>
                    <a:pt x="1107" y="485"/>
                    <a:pt x="997" y="759"/>
                    <a:pt x="749" y="885"/>
                  </a:cubicBezTo>
                  <a:cubicBezTo>
                    <a:pt x="501" y="1007"/>
                    <a:pt x="216" y="939"/>
                    <a:pt x="111" y="733"/>
                  </a:cubicBezTo>
                  <a:cubicBezTo>
                    <a:pt x="0" y="522"/>
                    <a:pt x="116" y="253"/>
                    <a:pt x="364" y="127"/>
                  </a:cubicBezTo>
                </a:path>
              </a:pathLst>
            </a:custGeom>
            <a:solidFill>
              <a:srgbClr val="D1D8E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0" name="Freeform 1111">
              <a:extLst>
                <a:ext uri="{FF2B5EF4-FFF2-40B4-BE49-F238E27FC236}">
                  <a16:creationId xmlns:a16="http://schemas.microsoft.com/office/drawing/2014/main" id="{94A2BFF9-0249-4CA3-B4F1-CDB91F985373}"/>
                </a:ext>
              </a:extLst>
            </p:cNvPr>
            <p:cNvSpPr>
              <a:spLocks noChangeArrowheads="1"/>
            </p:cNvSpPr>
            <p:nvPr/>
          </p:nvSpPr>
          <p:spPr bwMode="auto">
            <a:xfrm>
              <a:off x="5232202" y="1006079"/>
              <a:ext cx="167911" cy="147042"/>
            </a:xfrm>
            <a:custGeom>
              <a:avLst/>
              <a:gdLst>
                <a:gd name="T0" fmla="*/ 56914 w 1245"/>
                <a:gd name="T1" fmla="*/ 19209 h 1087"/>
                <a:gd name="T2" fmla="*/ 56914 w 1245"/>
                <a:gd name="T3" fmla="*/ 19209 h 1087"/>
                <a:gd name="T4" fmla="*/ 152941 w 1245"/>
                <a:gd name="T5" fmla="*/ 38553 h 1087"/>
                <a:gd name="T6" fmla="*/ 111671 w 1245"/>
                <a:gd name="T7" fmla="*/ 127698 h 1087"/>
                <a:gd name="T8" fmla="*/ 14836 w 1245"/>
                <a:gd name="T9" fmla="*/ 108354 h 1087"/>
                <a:gd name="T10" fmla="*/ 56914 w 1245"/>
                <a:gd name="T11" fmla="*/ 19209 h 108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45" h="1087">
                  <a:moveTo>
                    <a:pt x="422" y="142"/>
                  </a:moveTo>
                  <a:lnTo>
                    <a:pt x="422" y="142"/>
                  </a:lnTo>
                  <a:cubicBezTo>
                    <a:pt x="702" y="0"/>
                    <a:pt x="1023" y="63"/>
                    <a:pt x="1134" y="285"/>
                  </a:cubicBezTo>
                  <a:cubicBezTo>
                    <a:pt x="1244" y="501"/>
                    <a:pt x="1107" y="796"/>
                    <a:pt x="828" y="944"/>
                  </a:cubicBezTo>
                  <a:cubicBezTo>
                    <a:pt x="544" y="1086"/>
                    <a:pt x="226" y="1023"/>
                    <a:pt x="110" y="801"/>
                  </a:cubicBezTo>
                  <a:cubicBezTo>
                    <a:pt x="0" y="580"/>
                    <a:pt x="137" y="285"/>
                    <a:pt x="422" y="142"/>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1" name="Freeform 1112">
              <a:extLst>
                <a:ext uri="{FF2B5EF4-FFF2-40B4-BE49-F238E27FC236}">
                  <a16:creationId xmlns:a16="http://schemas.microsoft.com/office/drawing/2014/main" id="{92C9C97D-5453-4BCB-A280-C5C0021D4714}"/>
                </a:ext>
              </a:extLst>
            </p:cNvPr>
            <p:cNvSpPr>
              <a:spLocks noChangeArrowheads="1"/>
            </p:cNvSpPr>
            <p:nvPr/>
          </p:nvSpPr>
          <p:spPr bwMode="auto">
            <a:xfrm>
              <a:off x="5421548" y="1042988"/>
              <a:ext cx="123254" cy="116681"/>
            </a:xfrm>
            <a:custGeom>
              <a:avLst/>
              <a:gdLst>
                <a:gd name="T0" fmla="*/ 0 w 913"/>
                <a:gd name="T1" fmla="*/ 100243 h 866"/>
                <a:gd name="T2" fmla="*/ 0 w 913"/>
                <a:gd name="T3" fmla="*/ 100243 h 866"/>
                <a:gd name="T4" fmla="*/ 123119 w 913"/>
                <a:gd name="T5" fmla="*/ 116546 h 866"/>
                <a:gd name="T6" fmla="*/ 99629 w 913"/>
                <a:gd name="T7" fmla="*/ 20615 h 866"/>
                <a:gd name="T8" fmla="*/ 0 w 913"/>
                <a:gd name="T9" fmla="*/ 0 h 866"/>
                <a:gd name="T10" fmla="*/ 0 w 913"/>
                <a:gd name="T11" fmla="*/ 100243 h 8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13" h="866">
                  <a:moveTo>
                    <a:pt x="0" y="744"/>
                  </a:moveTo>
                  <a:lnTo>
                    <a:pt x="0" y="744"/>
                  </a:lnTo>
                  <a:cubicBezTo>
                    <a:pt x="285" y="749"/>
                    <a:pt x="591" y="791"/>
                    <a:pt x="912" y="865"/>
                  </a:cubicBezTo>
                  <a:cubicBezTo>
                    <a:pt x="738" y="153"/>
                    <a:pt x="738" y="153"/>
                    <a:pt x="738" y="153"/>
                  </a:cubicBezTo>
                  <a:cubicBezTo>
                    <a:pt x="491" y="58"/>
                    <a:pt x="248" y="6"/>
                    <a:pt x="0" y="0"/>
                  </a:cubicBezTo>
                  <a:lnTo>
                    <a:pt x="0" y="744"/>
                  </a:lnTo>
                </a:path>
              </a:pathLst>
            </a:custGeom>
            <a:solidFill>
              <a:srgbClr val="E1E6F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grpSp>
        <p:nvGrpSpPr>
          <p:cNvPr id="32" name="Group 11">
            <a:extLst>
              <a:ext uri="{FF2B5EF4-FFF2-40B4-BE49-F238E27FC236}">
                <a16:creationId xmlns:a16="http://schemas.microsoft.com/office/drawing/2014/main" id="{AAC0D17B-9E81-415E-ABDB-AA5D0869FE20}"/>
              </a:ext>
            </a:extLst>
          </p:cNvPr>
          <p:cNvGrpSpPr>
            <a:grpSpLocks/>
          </p:cNvGrpSpPr>
          <p:nvPr/>
        </p:nvGrpSpPr>
        <p:grpSpPr bwMode="auto">
          <a:xfrm>
            <a:off x="9848854" y="3160185"/>
            <a:ext cx="688975" cy="687388"/>
            <a:chOff x="6776148" y="1720454"/>
            <a:chExt cx="688315" cy="686991"/>
          </a:xfrm>
        </p:grpSpPr>
        <p:sp>
          <p:nvSpPr>
            <p:cNvPr id="33" name="Freeform 1114">
              <a:extLst>
                <a:ext uri="{FF2B5EF4-FFF2-40B4-BE49-F238E27FC236}">
                  <a16:creationId xmlns:a16="http://schemas.microsoft.com/office/drawing/2014/main" id="{EDB99366-7F9A-4AA1-AC55-FA6539276255}"/>
                </a:ext>
              </a:extLst>
            </p:cNvPr>
            <p:cNvSpPr>
              <a:spLocks noChangeArrowheads="1"/>
            </p:cNvSpPr>
            <p:nvPr/>
          </p:nvSpPr>
          <p:spPr bwMode="auto">
            <a:xfrm>
              <a:off x="6776148" y="1720454"/>
              <a:ext cx="688315" cy="686991"/>
            </a:xfrm>
            <a:custGeom>
              <a:avLst/>
              <a:gdLst>
                <a:gd name="T0" fmla="*/ 344022 w 5096"/>
                <a:gd name="T1" fmla="*/ 686856 h 5090"/>
                <a:gd name="T2" fmla="*/ 344022 w 5096"/>
                <a:gd name="T3" fmla="*/ 686856 h 5090"/>
                <a:gd name="T4" fmla="*/ 0 w 5096"/>
                <a:gd name="T5" fmla="*/ 343765 h 5090"/>
                <a:gd name="T6" fmla="*/ 344022 w 5096"/>
                <a:gd name="T7" fmla="*/ 0 h 5090"/>
                <a:gd name="T8" fmla="*/ 688180 w 5096"/>
                <a:gd name="T9" fmla="*/ 343765 h 5090"/>
                <a:gd name="T10" fmla="*/ 344022 w 5096"/>
                <a:gd name="T11" fmla="*/ 686856 h 50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96" h="5090">
                  <a:moveTo>
                    <a:pt x="2547" y="5089"/>
                  </a:moveTo>
                  <a:lnTo>
                    <a:pt x="2547" y="5089"/>
                  </a:lnTo>
                  <a:cubicBezTo>
                    <a:pt x="1144" y="5089"/>
                    <a:pt x="0" y="3950"/>
                    <a:pt x="0" y="2547"/>
                  </a:cubicBezTo>
                  <a:cubicBezTo>
                    <a:pt x="0" y="1139"/>
                    <a:pt x="1144" y="0"/>
                    <a:pt x="2547" y="0"/>
                  </a:cubicBezTo>
                  <a:cubicBezTo>
                    <a:pt x="3955" y="0"/>
                    <a:pt x="5095" y="1139"/>
                    <a:pt x="5095" y="2547"/>
                  </a:cubicBezTo>
                  <a:cubicBezTo>
                    <a:pt x="5095" y="3950"/>
                    <a:pt x="3955" y="5089"/>
                    <a:pt x="2547" y="5089"/>
                  </a:cubicBezTo>
                </a:path>
              </a:pathLst>
            </a:custGeom>
            <a:solidFill>
              <a:srgbClr val="7B829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4" name="Freeform 1115">
              <a:extLst>
                <a:ext uri="{FF2B5EF4-FFF2-40B4-BE49-F238E27FC236}">
                  <a16:creationId xmlns:a16="http://schemas.microsoft.com/office/drawing/2014/main" id="{308AC5DB-034E-4008-8B13-875A4B174F9D}"/>
                </a:ext>
              </a:extLst>
            </p:cNvPr>
            <p:cNvSpPr>
              <a:spLocks noChangeArrowheads="1"/>
            </p:cNvSpPr>
            <p:nvPr/>
          </p:nvSpPr>
          <p:spPr bwMode="auto">
            <a:xfrm>
              <a:off x="7073863" y="1953221"/>
              <a:ext cx="169697" cy="202406"/>
            </a:xfrm>
            <a:custGeom>
              <a:avLst/>
              <a:gdLst>
                <a:gd name="T0" fmla="*/ 151607 w 1257"/>
                <a:gd name="T1" fmla="*/ 80476 h 1499"/>
                <a:gd name="T2" fmla="*/ 151607 w 1257"/>
                <a:gd name="T3" fmla="*/ 80476 h 1499"/>
                <a:gd name="T4" fmla="*/ 155927 w 1257"/>
                <a:gd name="T5" fmla="*/ 116799 h 1499"/>
                <a:gd name="T6" fmla="*/ 66151 w 1257"/>
                <a:gd name="T7" fmla="*/ 151096 h 1499"/>
                <a:gd name="T8" fmla="*/ 151607 w 1257"/>
                <a:gd name="T9" fmla="*/ 80476 h 14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7" h="1499">
                  <a:moveTo>
                    <a:pt x="1123" y="596"/>
                  </a:moveTo>
                  <a:lnTo>
                    <a:pt x="1123" y="596"/>
                  </a:lnTo>
                  <a:cubicBezTo>
                    <a:pt x="881" y="744"/>
                    <a:pt x="1050" y="1029"/>
                    <a:pt x="1155" y="865"/>
                  </a:cubicBezTo>
                  <a:cubicBezTo>
                    <a:pt x="1256" y="1019"/>
                    <a:pt x="986" y="1498"/>
                    <a:pt x="490" y="1119"/>
                  </a:cubicBezTo>
                  <a:cubicBezTo>
                    <a:pt x="0" y="744"/>
                    <a:pt x="718" y="0"/>
                    <a:pt x="1123" y="596"/>
                  </a:cubicBezTo>
                </a:path>
              </a:pathLst>
            </a:custGeom>
            <a:solidFill>
              <a:srgbClr val="7E605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5" name="Freeform 1116">
              <a:extLst>
                <a:ext uri="{FF2B5EF4-FFF2-40B4-BE49-F238E27FC236}">
                  <a16:creationId xmlns:a16="http://schemas.microsoft.com/office/drawing/2014/main" id="{8387FE56-A083-4589-B6E7-0D9D4201FBC3}"/>
                </a:ext>
              </a:extLst>
            </p:cNvPr>
            <p:cNvSpPr>
              <a:spLocks noChangeArrowheads="1"/>
            </p:cNvSpPr>
            <p:nvPr/>
          </p:nvSpPr>
          <p:spPr bwMode="auto">
            <a:xfrm>
              <a:off x="6997648" y="1950244"/>
              <a:ext cx="169697" cy="202406"/>
            </a:xfrm>
            <a:custGeom>
              <a:avLst/>
              <a:gdLst>
                <a:gd name="T0" fmla="*/ 17834 w 1256"/>
                <a:gd name="T1" fmla="*/ 80476 h 1499"/>
                <a:gd name="T2" fmla="*/ 17834 w 1256"/>
                <a:gd name="T3" fmla="*/ 80476 h 1499"/>
                <a:gd name="T4" fmla="*/ 13511 w 1256"/>
                <a:gd name="T5" fmla="*/ 116799 h 1499"/>
                <a:gd name="T6" fmla="*/ 103358 w 1256"/>
                <a:gd name="T7" fmla="*/ 151636 h 1499"/>
                <a:gd name="T8" fmla="*/ 17834 w 1256"/>
                <a:gd name="T9" fmla="*/ 80476 h 14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56" h="1499">
                  <a:moveTo>
                    <a:pt x="132" y="596"/>
                  </a:moveTo>
                  <a:lnTo>
                    <a:pt x="132" y="596"/>
                  </a:lnTo>
                  <a:cubicBezTo>
                    <a:pt x="374" y="743"/>
                    <a:pt x="206" y="1034"/>
                    <a:pt x="100" y="865"/>
                  </a:cubicBezTo>
                  <a:cubicBezTo>
                    <a:pt x="0" y="1023"/>
                    <a:pt x="269" y="1498"/>
                    <a:pt x="765" y="1123"/>
                  </a:cubicBezTo>
                  <a:cubicBezTo>
                    <a:pt x="1255" y="743"/>
                    <a:pt x="538" y="0"/>
                    <a:pt x="132" y="596"/>
                  </a:cubicBezTo>
                </a:path>
              </a:pathLst>
            </a:custGeom>
            <a:solidFill>
              <a:srgbClr val="7E605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6" name="Freeform 1117">
              <a:extLst>
                <a:ext uri="{FF2B5EF4-FFF2-40B4-BE49-F238E27FC236}">
                  <a16:creationId xmlns:a16="http://schemas.microsoft.com/office/drawing/2014/main" id="{66A9A078-D7ED-4F2B-91BA-D17BB95CF335}"/>
                </a:ext>
              </a:extLst>
            </p:cNvPr>
            <p:cNvSpPr>
              <a:spLocks noChangeArrowheads="1"/>
            </p:cNvSpPr>
            <p:nvPr/>
          </p:nvSpPr>
          <p:spPr bwMode="auto">
            <a:xfrm>
              <a:off x="6995266" y="2011562"/>
              <a:ext cx="173865" cy="188714"/>
            </a:xfrm>
            <a:custGeom>
              <a:avLst/>
              <a:gdLst>
                <a:gd name="T0" fmla="*/ 29967 w 1288"/>
                <a:gd name="T1" fmla="*/ 66097 h 1399"/>
                <a:gd name="T2" fmla="*/ 29967 w 1288"/>
                <a:gd name="T3" fmla="*/ 66097 h 1399"/>
                <a:gd name="T4" fmla="*/ 17818 w 1288"/>
                <a:gd name="T5" fmla="*/ 100360 h 1399"/>
                <a:gd name="T6" fmla="*/ 97597 w 1288"/>
                <a:gd name="T7" fmla="*/ 154317 h 1399"/>
                <a:gd name="T8" fmla="*/ 29967 w 1288"/>
                <a:gd name="T9" fmla="*/ 66097 h 13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8" h="1399">
                  <a:moveTo>
                    <a:pt x="222" y="490"/>
                  </a:moveTo>
                  <a:lnTo>
                    <a:pt x="222" y="490"/>
                  </a:lnTo>
                  <a:cubicBezTo>
                    <a:pt x="428" y="686"/>
                    <a:pt x="200" y="928"/>
                    <a:pt x="132" y="744"/>
                  </a:cubicBezTo>
                  <a:cubicBezTo>
                    <a:pt x="0" y="870"/>
                    <a:pt x="158" y="1398"/>
                    <a:pt x="723" y="1144"/>
                  </a:cubicBezTo>
                  <a:cubicBezTo>
                    <a:pt x="1287" y="885"/>
                    <a:pt x="754" y="0"/>
                    <a:pt x="222" y="490"/>
                  </a:cubicBezTo>
                </a:path>
              </a:pathLst>
            </a:custGeom>
            <a:solidFill>
              <a:srgbClr val="7E605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7" name="Freeform 1118">
              <a:extLst>
                <a:ext uri="{FF2B5EF4-FFF2-40B4-BE49-F238E27FC236}">
                  <a16:creationId xmlns:a16="http://schemas.microsoft.com/office/drawing/2014/main" id="{8751615E-323A-49C8-8412-A6DA1F969233}"/>
                </a:ext>
              </a:extLst>
            </p:cNvPr>
            <p:cNvSpPr>
              <a:spLocks noChangeArrowheads="1"/>
            </p:cNvSpPr>
            <p:nvPr/>
          </p:nvSpPr>
          <p:spPr bwMode="auto">
            <a:xfrm>
              <a:off x="7071481" y="2011562"/>
              <a:ext cx="173865" cy="188714"/>
            </a:xfrm>
            <a:custGeom>
              <a:avLst/>
              <a:gdLst>
                <a:gd name="T0" fmla="*/ 143064 w 1287"/>
                <a:gd name="T1" fmla="*/ 66097 h 1399"/>
                <a:gd name="T2" fmla="*/ 143064 w 1287"/>
                <a:gd name="T3" fmla="*/ 66097 h 1399"/>
                <a:gd name="T4" fmla="*/ 156033 w 1287"/>
                <a:gd name="T5" fmla="*/ 100360 h 1399"/>
                <a:gd name="T6" fmla="*/ 76057 w 1287"/>
                <a:gd name="T7" fmla="*/ 154317 h 1399"/>
                <a:gd name="T8" fmla="*/ 143064 w 1287"/>
                <a:gd name="T9" fmla="*/ 66097 h 13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7" h="1399">
                  <a:moveTo>
                    <a:pt x="1059" y="490"/>
                  </a:moveTo>
                  <a:lnTo>
                    <a:pt x="1059" y="490"/>
                  </a:lnTo>
                  <a:cubicBezTo>
                    <a:pt x="859" y="686"/>
                    <a:pt x="1086" y="928"/>
                    <a:pt x="1155" y="744"/>
                  </a:cubicBezTo>
                  <a:cubicBezTo>
                    <a:pt x="1286" y="870"/>
                    <a:pt x="1128" y="1398"/>
                    <a:pt x="563" y="1144"/>
                  </a:cubicBezTo>
                  <a:cubicBezTo>
                    <a:pt x="0" y="885"/>
                    <a:pt x="532" y="0"/>
                    <a:pt x="1059" y="490"/>
                  </a:cubicBezTo>
                </a:path>
              </a:pathLst>
            </a:custGeom>
            <a:solidFill>
              <a:srgbClr val="7E605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8" name="Freeform 1119">
              <a:extLst>
                <a:ext uri="{FF2B5EF4-FFF2-40B4-BE49-F238E27FC236}">
                  <a16:creationId xmlns:a16="http://schemas.microsoft.com/office/drawing/2014/main" id="{6BBD22EE-46E0-4216-9B16-6CEFED649F87}"/>
                </a:ext>
              </a:extLst>
            </p:cNvPr>
            <p:cNvSpPr>
              <a:spLocks noChangeArrowheads="1"/>
            </p:cNvSpPr>
            <p:nvPr/>
          </p:nvSpPr>
          <p:spPr bwMode="auto">
            <a:xfrm>
              <a:off x="6923815" y="2174677"/>
              <a:ext cx="392387" cy="232767"/>
            </a:xfrm>
            <a:custGeom>
              <a:avLst/>
              <a:gdLst>
                <a:gd name="T0" fmla="*/ 67513 w 2906"/>
                <a:gd name="T1" fmla="*/ 46257 h 1726"/>
                <a:gd name="T2" fmla="*/ 67513 w 2906"/>
                <a:gd name="T3" fmla="*/ 46257 h 1726"/>
                <a:gd name="T4" fmla="*/ 0 w 2906"/>
                <a:gd name="T5" fmla="*/ 171406 h 1726"/>
                <a:gd name="T6" fmla="*/ 195788 w 2906"/>
                <a:gd name="T7" fmla="*/ 232632 h 1726"/>
                <a:gd name="T8" fmla="*/ 392252 w 2906"/>
                <a:gd name="T9" fmla="*/ 171406 h 1726"/>
                <a:gd name="T10" fmla="*/ 323929 w 2906"/>
                <a:gd name="T11" fmla="*/ 46257 h 1726"/>
                <a:gd name="T12" fmla="*/ 195788 w 2906"/>
                <a:gd name="T13" fmla="*/ 0 h 1726"/>
                <a:gd name="T14" fmla="*/ 67513 w 2906"/>
                <a:gd name="T15" fmla="*/ 46257 h 172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06" h="1726">
                  <a:moveTo>
                    <a:pt x="500" y="343"/>
                  </a:moveTo>
                  <a:lnTo>
                    <a:pt x="500" y="343"/>
                  </a:lnTo>
                  <a:cubicBezTo>
                    <a:pt x="247" y="507"/>
                    <a:pt x="142" y="855"/>
                    <a:pt x="0" y="1271"/>
                  </a:cubicBezTo>
                  <a:cubicBezTo>
                    <a:pt x="411" y="1556"/>
                    <a:pt x="912" y="1725"/>
                    <a:pt x="1450" y="1725"/>
                  </a:cubicBezTo>
                  <a:cubicBezTo>
                    <a:pt x="1993" y="1725"/>
                    <a:pt x="2494" y="1556"/>
                    <a:pt x="2905" y="1271"/>
                  </a:cubicBezTo>
                  <a:cubicBezTo>
                    <a:pt x="2758" y="855"/>
                    <a:pt x="2658" y="502"/>
                    <a:pt x="2399" y="343"/>
                  </a:cubicBezTo>
                  <a:cubicBezTo>
                    <a:pt x="1967" y="69"/>
                    <a:pt x="1709" y="6"/>
                    <a:pt x="1450" y="0"/>
                  </a:cubicBezTo>
                  <a:cubicBezTo>
                    <a:pt x="1186" y="0"/>
                    <a:pt x="928" y="64"/>
                    <a:pt x="500" y="343"/>
                  </a:cubicBez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9" name="Freeform 1120">
              <a:extLst>
                <a:ext uri="{FF2B5EF4-FFF2-40B4-BE49-F238E27FC236}">
                  <a16:creationId xmlns:a16="http://schemas.microsoft.com/office/drawing/2014/main" id="{DF92FD2F-8478-4318-A9D2-188B1C6C178A}"/>
                </a:ext>
              </a:extLst>
            </p:cNvPr>
            <p:cNvSpPr>
              <a:spLocks noChangeArrowheads="1"/>
            </p:cNvSpPr>
            <p:nvPr/>
          </p:nvSpPr>
          <p:spPr bwMode="auto">
            <a:xfrm>
              <a:off x="7071481" y="2045494"/>
              <a:ext cx="97055" cy="193477"/>
            </a:xfrm>
            <a:custGeom>
              <a:avLst/>
              <a:gdLst>
                <a:gd name="T0" fmla="*/ 0 w 718"/>
                <a:gd name="T1" fmla="*/ 0 h 1435"/>
                <a:gd name="T2" fmla="*/ 0 w 718"/>
                <a:gd name="T3" fmla="*/ 0 h 1435"/>
                <a:gd name="T4" fmla="*/ 96920 w 718"/>
                <a:gd name="T5" fmla="*/ 0 h 1435"/>
                <a:gd name="T6" fmla="*/ 96920 w 718"/>
                <a:gd name="T7" fmla="*/ 140085 h 1435"/>
                <a:gd name="T8" fmla="*/ 0 w 718"/>
                <a:gd name="T9" fmla="*/ 140085 h 1435"/>
                <a:gd name="T10" fmla="*/ 0 w 718"/>
                <a:gd name="T11" fmla="*/ 0 h 14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18" h="1435">
                  <a:moveTo>
                    <a:pt x="0" y="0"/>
                  </a:moveTo>
                  <a:lnTo>
                    <a:pt x="0" y="0"/>
                  </a:lnTo>
                  <a:cubicBezTo>
                    <a:pt x="717" y="0"/>
                    <a:pt x="717" y="0"/>
                    <a:pt x="717" y="0"/>
                  </a:cubicBezTo>
                  <a:cubicBezTo>
                    <a:pt x="717" y="1039"/>
                    <a:pt x="717" y="1039"/>
                    <a:pt x="717" y="1039"/>
                  </a:cubicBezTo>
                  <a:cubicBezTo>
                    <a:pt x="717" y="1392"/>
                    <a:pt x="0" y="1434"/>
                    <a:pt x="0" y="1039"/>
                  </a:cubicBezTo>
                  <a:lnTo>
                    <a:pt x="0" y="0"/>
                  </a:ln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0" name="Freeform 1121">
              <a:extLst>
                <a:ext uri="{FF2B5EF4-FFF2-40B4-BE49-F238E27FC236}">
                  <a16:creationId xmlns:a16="http://schemas.microsoft.com/office/drawing/2014/main" id="{65E377BA-F6D8-4E3D-A451-EE861F5903C9}"/>
                </a:ext>
              </a:extLst>
            </p:cNvPr>
            <p:cNvSpPr>
              <a:spLocks noChangeArrowheads="1"/>
            </p:cNvSpPr>
            <p:nvPr/>
          </p:nvSpPr>
          <p:spPr bwMode="auto">
            <a:xfrm>
              <a:off x="7071481" y="2116336"/>
              <a:ext cx="97055" cy="66080"/>
            </a:xfrm>
            <a:custGeom>
              <a:avLst/>
              <a:gdLst>
                <a:gd name="T0" fmla="*/ 96920 w 718"/>
                <a:gd name="T1" fmla="*/ 17765 h 491"/>
                <a:gd name="T2" fmla="*/ 96920 w 718"/>
                <a:gd name="T3" fmla="*/ 0 h 491"/>
                <a:gd name="T4" fmla="*/ 0 w 718"/>
                <a:gd name="T5" fmla="*/ 0 h 491"/>
                <a:gd name="T6" fmla="*/ 0 w 718"/>
                <a:gd name="T7" fmla="*/ 65945 h 491"/>
                <a:gd name="T8" fmla="*/ 96920 w 718"/>
                <a:gd name="T9" fmla="*/ 17765 h 4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8" h="491">
                  <a:moveTo>
                    <a:pt x="717" y="132"/>
                  </a:moveTo>
                  <a:lnTo>
                    <a:pt x="717" y="0"/>
                  </a:lnTo>
                  <a:lnTo>
                    <a:pt x="0" y="0"/>
                  </a:lnTo>
                  <a:lnTo>
                    <a:pt x="0" y="490"/>
                  </a:lnTo>
                  <a:lnTo>
                    <a:pt x="717" y="132"/>
                  </a:lnTo>
                </a:path>
              </a:pathLst>
            </a:custGeom>
            <a:solidFill>
              <a:srgbClr val="E7C5A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1" name="Freeform 1122">
              <a:extLst>
                <a:ext uri="{FF2B5EF4-FFF2-40B4-BE49-F238E27FC236}">
                  <a16:creationId xmlns:a16="http://schemas.microsoft.com/office/drawing/2014/main" id="{A01ED39A-36A1-4A64-A022-0860479D71DF}"/>
                </a:ext>
              </a:extLst>
            </p:cNvPr>
            <p:cNvSpPr>
              <a:spLocks noChangeArrowheads="1"/>
            </p:cNvSpPr>
            <p:nvPr/>
          </p:nvSpPr>
          <p:spPr bwMode="auto">
            <a:xfrm>
              <a:off x="6913692" y="1866900"/>
              <a:ext cx="412037" cy="272058"/>
            </a:xfrm>
            <a:custGeom>
              <a:avLst/>
              <a:gdLst>
                <a:gd name="T0" fmla="*/ 206019 w 3050"/>
                <a:gd name="T1" fmla="*/ 0 h 2015"/>
                <a:gd name="T2" fmla="*/ 206019 w 3050"/>
                <a:gd name="T3" fmla="*/ 0 h 2015"/>
                <a:gd name="T4" fmla="*/ 206019 w 3050"/>
                <a:gd name="T5" fmla="*/ 271923 h 2015"/>
                <a:gd name="T6" fmla="*/ 206019 w 3050"/>
                <a:gd name="T7" fmla="*/ 0 h 20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50" h="2015">
                  <a:moveTo>
                    <a:pt x="1525" y="0"/>
                  </a:moveTo>
                  <a:lnTo>
                    <a:pt x="1525" y="0"/>
                  </a:lnTo>
                  <a:cubicBezTo>
                    <a:pt x="3049" y="0"/>
                    <a:pt x="2432" y="2014"/>
                    <a:pt x="1525" y="2014"/>
                  </a:cubicBezTo>
                  <a:cubicBezTo>
                    <a:pt x="618" y="2014"/>
                    <a:pt x="0" y="0"/>
                    <a:pt x="1525" y="0"/>
                  </a:cubicBezTo>
                </a:path>
              </a:pathLst>
            </a:custGeom>
            <a:solidFill>
              <a:srgbClr val="F0CEA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2" name="Freeform 1123">
              <a:extLst>
                <a:ext uri="{FF2B5EF4-FFF2-40B4-BE49-F238E27FC236}">
                  <a16:creationId xmlns:a16="http://schemas.microsoft.com/office/drawing/2014/main" id="{C33BA9DC-96D9-485E-8170-3DB509B4317F}"/>
                </a:ext>
              </a:extLst>
            </p:cNvPr>
            <p:cNvSpPr>
              <a:spLocks noChangeArrowheads="1"/>
            </p:cNvSpPr>
            <p:nvPr/>
          </p:nvSpPr>
          <p:spPr bwMode="auto">
            <a:xfrm>
              <a:off x="7119711" y="1866900"/>
              <a:ext cx="206018" cy="272058"/>
            </a:xfrm>
            <a:custGeom>
              <a:avLst/>
              <a:gdLst>
                <a:gd name="T0" fmla="*/ 0 w 1525"/>
                <a:gd name="T1" fmla="*/ 0 h 2015"/>
                <a:gd name="T2" fmla="*/ 0 w 1525"/>
                <a:gd name="T3" fmla="*/ 0 h 2015"/>
                <a:gd name="T4" fmla="*/ 0 w 1525"/>
                <a:gd name="T5" fmla="*/ 271923 h 2015"/>
                <a:gd name="T6" fmla="*/ 0 w 1525"/>
                <a:gd name="T7" fmla="*/ 0 h 20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25" h="2015">
                  <a:moveTo>
                    <a:pt x="0" y="0"/>
                  </a:moveTo>
                  <a:lnTo>
                    <a:pt x="0" y="0"/>
                  </a:lnTo>
                  <a:cubicBezTo>
                    <a:pt x="1524" y="0"/>
                    <a:pt x="907" y="2014"/>
                    <a:pt x="0" y="2014"/>
                  </a:cubicBezTo>
                  <a:lnTo>
                    <a:pt x="0" y="0"/>
                  </a:ln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3" name="Freeform 1124">
              <a:extLst>
                <a:ext uri="{FF2B5EF4-FFF2-40B4-BE49-F238E27FC236}">
                  <a16:creationId xmlns:a16="http://schemas.microsoft.com/office/drawing/2014/main" id="{3D714421-23A0-46CC-B64D-0F9FEA18C478}"/>
                </a:ext>
              </a:extLst>
            </p:cNvPr>
            <p:cNvSpPr>
              <a:spLocks noChangeArrowheads="1"/>
            </p:cNvSpPr>
            <p:nvPr/>
          </p:nvSpPr>
          <p:spPr bwMode="auto">
            <a:xfrm>
              <a:off x="7072076" y="2193131"/>
              <a:ext cx="96459" cy="117277"/>
            </a:xfrm>
            <a:custGeom>
              <a:avLst/>
              <a:gdLst>
                <a:gd name="T0" fmla="*/ 47824 w 714"/>
                <a:gd name="T1" fmla="*/ 117142 h 867"/>
                <a:gd name="T2" fmla="*/ 47824 w 714"/>
                <a:gd name="T3" fmla="*/ 117142 h 867"/>
                <a:gd name="T4" fmla="*/ 0 w 714"/>
                <a:gd name="T5" fmla="*/ 0 h 867"/>
                <a:gd name="T6" fmla="*/ 96324 w 714"/>
                <a:gd name="T7" fmla="*/ 0 h 867"/>
                <a:gd name="T8" fmla="*/ 47824 w 714"/>
                <a:gd name="T9" fmla="*/ 117142 h 8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4" h="867">
                  <a:moveTo>
                    <a:pt x="354" y="866"/>
                  </a:moveTo>
                  <a:lnTo>
                    <a:pt x="354" y="866"/>
                  </a:lnTo>
                  <a:cubicBezTo>
                    <a:pt x="354" y="733"/>
                    <a:pt x="0" y="259"/>
                    <a:pt x="0" y="0"/>
                  </a:cubicBezTo>
                  <a:cubicBezTo>
                    <a:pt x="713" y="0"/>
                    <a:pt x="713" y="0"/>
                    <a:pt x="713" y="0"/>
                  </a:cubicBezTo>
                  <a:cubicBezTo>
                    <a:pt x="713" y="259"/>
                    <a:pt x="354" y="733"/>
                    <a:pt x="354" y="866"/>
                  </a:cubicBez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4" name="Freeform 1125">
              <a:extLst>
                <a:ext uri="{FF2B5EF4-FFF2-40B4-BE49-F238E27FC236}">
                  <a16:creationId xmlns:a16="http://schemas.microsoft.com/office/drawing/2014/main" id="{BC8743C4-C4AC-4350-B219-8E673F1AFD9D}"/>
                </a:ext>
              </a:extLst>
            </p:cNvPr>
            <p:cNvSpPr>
              <a:spLocks noChangeArrowheads="1"/>
            </p:cNvSpPr>
            <p:nvPr/>
          </p:nvSpPr>
          <p:spPr bwMode="auto">
            <a:xfrm>
              <a:off x="6994075" y="2153245"/>
              <a:ext cx="126231" cy="245269"/>
            </a:xfrm>
            <a:custGeom>
              <a:avLst/>
              <a:gdLst>
                <a:gd name="T0" fmla="*/ 126096 w 934"/>
                <a:gd name="T1" fmla="*/ 245134 h 1816"/>
                <a:gd name="T2" fmla="*/ 126096 w 934"/>
                <a:gd name="T3" fmla="*/ 245134 h 1816"/>
                <a:gd name="T4" fmla="*/ 28382 w 934"/>
                <a:gd name="T5" fmla="*/ 131819 h 1816"/>
                <a:gd name="T6" fmla="*/ 37031 w 934"/>
                <a:gd name="T7" fmla="*/ 76984 h 1816"/>
                <a:gd name="T8" fmla="*/ 5001 w 934"/>
                <a:gd name="T9" fmla="*/ 84142 h 1816"/>
                <a:gd name="T10" fmla="*/ 77712 w 934"/>
                <a:gd name="T11" fmla="*/ 0 h 1816"/>
                <a:gd name="T12" fmla="*/ 94065 w 934"/>
                <a:gd name="T13" fmla="*/ 79820 h 1816"/>
                <a:gd name="T14" fmla="*/ 126096 w 934"/>
                <a:gd name="T15" fmla="*/ 245134 h 181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34" h="1816">
                  <a:moveTo>
                    <a:pt x="933" y="1815"/>
                  </a:moveTo>
                  <a:lnTo>
                    <a:pt x="933" y="1815"/>
                  </a:lnTo>
                  <a:cubicBezTo>
                    <a:pt x="912" y="1603"/>
                    <a:pt x="548" y="934"/>
                    <a:pt x="210" y="976"/>
                  </a:cubicBezTo>
                  <a:cubicBezTo>
                    <a:pt x="168" y="823"/>
                    <a:pt x="205" y="707"/>
                    <a:pt x="274" y="570"/>
                  </a:cubicBezTo>
                  <a:cubicBezTo>
                    <a:pt x="189" y="554"/>
                    <a:pt x="137" y="570"/>
                    <a:pt x="37" y="623"/>
                  </a:cubicBezTo>
                  <a:cubicBezTo>
                    <a:pt x="0" y="428"/>
                    <a:pt x="321" y="79"/>
                    <a:pt x="575" y="0"/>
                  </a:cubicBezTo>
                  <a:cubicBezTo>
                    <a:pt x="575" y="137"/>
                    <a:pt x="558" y="412"/>
                    <a:pt x="696" y="591"/>
                  </a:cubicBezTo>
                  <a:cubicBezTo>
                    <a:pt x="838" y="775"/>
                    <a:pt x="933" y="1508"/>
                    <a:pt x="933" y="1815"/>
                  </a:cubicBezTo>
                </a:path>
              </a:pathLst>
            </a:custGeom>
            <a:solidFill>
              <a:srgbClr val="22455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5" name="Freeform 1126">
              <a:extLst>
                <a:ext uri="{FF2B5EF4-FFF2-40B4-BE49-F238E27FC236}">
                  <a16:creationId xmlns:a16="http://schemas.microsoft.com/office/drawing/2014/main" id="{2CE37CFE-BB5B-46BB-93EC-1CEB17974A88}"/>
                </a:ext>
              </a:extLst>
            </p:cNvPr>
            <p:cNvSpPr>
              <a:spLocks noChangeArrowheads="1"/>
            </p:cNvSpPr>
            <p:nvPr/>
          </p:nvSpPr>
          <p:spPr bwMode="auto">
            <a:xfrm>
              <a:off x="7000030" y="2153246"/>
              <a:ext cx="119681" cy="232172"/>
            </a:xfrm>
            <a:custGeom>
              <a:avLst/>
              <a:gdLst>
                <a:gd name="T0" fmla="*/ 119546 w 887"/>
                <a:gd name="T1" fmla="*/ 232037 h 1721"/>
                <a:gd name="T2" fmla="*/ 119546 w 887"/>
                <a:gd name="T3" fmla="*/ 232037 h 1721"/>
                <a:gd name="T4" fmla="*/ 29144 w 887"/>
                <a:gd name="T5" fmla="*/ 117368 h 1721"/>
                <a:gd name="T6" fmla="*/ 44121 w 887"/>
                <a:gd name="T7" fmla="*/ 68937 h 1721"/>
                <a:gd name="T8" fmla="*/ 0 w 887"/>
                <a:gd name="T9" fmla="*/ 76221 h 1721"/>
                <a:gd name="T10" fmla="*/ 71242 w 887"/>
                <a:gd name="T11" fmla="*/ 0 h 1721"/>
                <a:gd name="T12" fmla="*/ 87568 w 887"/>
                <a:gd name="T13" fmla="*/ 79729 h 1721"/>
                <a:gd name="T14" fmla="*/ 119546 w 887"/>
                <a:gd name="T15" fmla="*/ 232037 h 172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87" h="1721">
                  <a:moveTo>
                    <a:pt x="886" y="1720"/>
                  </a:moveTo>
                  <a:lnTo>
                    <a:pt x="886" y="1720"/>
                  </a:lnTo>
                  <a:cubicBezTo>
                    <a:pt x="865" y="1508"/>
                    <a:pt x="490" y="870"/>
                    <a:pt x="216" y="870"/>
                  </a:cubicBezTo>
                  <a:cubicBezTo>
                    <a:pt x="216" y="707"/>
                    <a:pt x="232" y="633"/>
                    <a:pt x="327" y="511"/>
                  </a:cubicBezTo>
                  <a:cubicBezTo>
                    <a:pt x="195" y="490"/>
                    <a:pt x="105" y="511"/>
                    <a:pt x="0" y="565"/>
                  </a:cubicBezTo>
                  <a:cubicBezTo>
                    <a:pt x="32" y="374"/>
                    <a:pt x="327" y="79"/>
                    <a:pt x="528" y="0"/>
                  </a:cubicBezTo>
                  <a:cubicBezTo>
                    <a:pt x="528" y="137"/>
                    <a:pt x="511" y="412"/>
                    <a:pt x="649" y="591"/>
                  </a:cubicBezTo>
                  <a:cubicBezTo>
                    <a:pt x="791" y="775"/>
                    <a:pt x="886" y="1440"/>
                    <a:pt x="886" y="1720"/>
                  </a:cubicBez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6" name="Freeform 1127">
              <a:extLst>
                <a:ext uri="{FF2B5EF4-FFF2-40B4-BE49-F238E27FC236}">
                  <a16:creationId xmlns:a16="http://schemas.microsoft.com/office/drawing/2014/main" id="{C8A0431A-67E4-466F-A2CD-44778E39526D}"/>
                </a:ext>
              </a:extLst>
            </p:cNvPr>
            <p:cNvSpPr>
              <a:spLocks noChangeArrowheads="1"/>
            </p:cNvSpPr>
            <p:nvPr/>
          </p:nvSpPr>
          <p:spPr bwMode="auto">
            <a:xfrm>
              <a:off x="7001816" y="2153245"/>
              <a:ext cx="118490" cy="161330"/>
            </a:xfrm>
            <a:custGeom>
              <a:avLst/>
              <a:gdLst>
                <a:gd name="T0" fmla="*/ 118355 w 876"/>
                <a:gd name="T1" fmla="*/ 161195 h 1193"/>
                <a:gd name="T2" fmla="*/ 118355 w 876"/>
                <a:gd name="T3" fmla="*/ 161195 h 1193"/>
                <a:gd name="T4" fmla="*/ 34221 w 876"/>
                <a:gd name="T5" fmla="*/ 101423 h 1193"/>
                <a:gd name="T6" fmla="*/ 57622 w 876"/>
                <a:gd name="T7" fmla="*/ 50035 h 1193"/>
                <a:gd name="T8" fmla="*/ 0 w 876"/>
                <a:gd name="T9" fmla="*/ 67074 h 1193"/>
                <a:gd name="T10" fmla="*/ 69931 w 876"/>
                <a:gd name="T11" fmla="*/ 0 h 1193"/>
                <a:gd name="T12" fmla="*/ 86298 w 876"/>
                <a:gd name="T13" fmla="*/ 79921 h 1193"/>
                <a:gd name="T14" fmla="*/ 118355 w 876"/>
                <a:gd name="T15" fmla="*/ 161195 h 119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76" h="1193">
                  <a:moveTo>
                    <a:pt x="875" y="1192"/>
                  </a:moveTo>
                  <a:lnTo>
                    <a:pt x="875" y="1192"/>
                  </a:lnTo>
                  <a:cubicBezTo>
                    <a:pt x="648" y="855"/>
                    <a:pt x="405" y="750"/>
                    <a:pt x="253" y="750"/>
                  </a:cubicBezTo>
                  <a:cubicBezTo>
                    <a:pt x="284" y="596"/>
                    <a:pt x="368" y="433"/>
                    <a:pt x="426" y="370"/>
                  </a:cubicBezTo>
                  <a:cubicBezTo>
                    <a:pt x="184" y="374"/>
                    <a:pt x="105" y="422"/>
                    <a:pt x="0" y="496"/>
                  </a:cubicBezTo>
                  <a:cubicBezTo>
                    <a:pt x="36" y="306"/>
                    <a:pt x="316" y="79"/>
                    <a:pt x="517" y="0"/>
                  </a:cubicBezTo>
                  <a:cubicBezTo>
                    <a:pt x="517" y="137"/>
                    <a:pt x="500" y="412"/>
                    <a:pt x="638" y="591"/>
                  </a:cubicBezTo>
                  <a:cubicBezTo>
                    <a:pt x="780" y="775"/>
                    <a:pt x="875" y="908"/>
                    <a:pt x="875" y="1192"/>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7" name="Freeform 1128">
              <a:extLst>
                <a:ext uri="{FF2B5EF4-FFF2-40B4-BE49-F238E27FC236}">
                  <a16:creationId xmlns:a16="http://schemas.microsoft.com/office/drawing/2014/main" id="{57921160-FC26-4552-BD4A-5DA504B0C40A}"/>
                </a:ext>
              </a:extLst>
            </p:cNvPr>
            <p:cNvSpPr>
              <a:spLocks noChangeArrowheads="1"/>
            </p:cNvSpPr>
            <p:nvPr/>
          </p:nvSpPr>
          <p:spPr bwMode="auto">
            <a:xfrm>
              <a:off x="7107802" y="2153245"/>
              <a:ext cx="138139" cy="245269"/>
            </a:xfrm>
            <a:custGeom>
              <a:avLst/>
              <a:gdLst>
                <a:gd name="T0" fmla="*/ 12129 w 1025"/>
                <a:gd name="T1" fmla="*/ 245134 h 1816"/>
                <a:gd name="T2" fmla="*/ 12129 w 1025"/>
                <a:gd name="T3" fmla="*/ 245134 h 1816"/>
                <a:gd name="T4" fmla="*/ 109433 w 1025"/>
                <a:gd name="T5" fmla="*/ 131819 h 1816"/>
                <a:gd name="T6" fmla="*/ 100943 w 1025"/>
                <a:gd name="T7" fmla="*/ 76984 h 1816"/>
                <a:gd name="T8" fmla="*/ 133018 w 1025"/>
                <a:gd name="T9" fmla="*/ 84142 h 1816"/>
                <a:gd name="T10" fmla="*/ 60512 w 1025"/>
                <a:gd name="T11" fmla="*/ 0 h 1816"/>
                <a:gd name="T12" fmla="*/ 47035 w 1025"/>
                <a:gd name="T13" fmla="*/ 81306 h 1816"/>
                <a:gd name="T14" fmla="*/ 12129 w 1025"/>
                <a:gd name="T15" fmla="*/ 245134 h 181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25" h="1816">
                  <a:moveTo>
                    <a:pt x="90" y="1815"/>
                  </a:moveTo>
                  <a:lnTo>
                    <a:pt x="90" y="1815"/>
                  </a:lnTo>
                  <a:cubicBezTo>
                    <a:pt x="111" y="1603"/>
                    <a:pt x="475" y="934"/>
                    <a:pt x="812" y="976"/>
                  </a:cubicBezTo>
                  <a:cubicBezTo>
                    <a:pt x="855" y="823"/>
                    <a:pt x="818" y="707"/>
                    <a:pt x="749" y="570"/>
                  </a:cubicBezTo>
                  <a:cubicBezTo>
                    <a:pt x="833" y="554"/>
                    <a:pt x="887" y="570"/>
                    <a:pt x="987" y="623"/>
                  </a:cubicBezTo>
                  <a:cubicBezTo>
                    <a:pt x="1024" y="428"/>
                    <a:pt x="702" y="79"/>
                    <a:pt x="449" y="0"/>
                  </a:cubicBezTo>
                  <a:cubicBezTo>
                    <a:pt x="449" y="137"/>
                    <a:pt x="570" y="433"/>
                    <a:pt x="349" y="602"/>
                  </a:cubicBezTo>
                  <a:cubicBezTo>
                    <a:pt x="122" y="765"/>
                    <a:pt x="0" y="1493"/>
                    <a:pt x="90" y="1815"/>
                  </a:cubicBezTo>
                </a:path>
              </a:pathLst>
            </a:custGeom>
            <a:solidFill>
              <a:srgbClr val="22455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8" name="Freeform 1129">
              <a:extLst>
                <a:ext uri="{FF2B5EF4-FFF2-40B4-BE49-F238E27FC236}">
                  <a16:creationId xmlns:a16="http://schemas.microsoft.com/office/drawing/2014/main" id="{1A075F61-396F-42DF-BC5F-75F46061A3D5}"/>
                </a:ext>
              </a:extLst>
            </p:cNvPr>
            <p:cNvSpPr>
              <a:spLocks noChangeArrowheads="1"/>
            </p:cNvSpPr>
            <p:nvPr/>
          </p:nvSpPr>
          <p:spPr bwMode="auto">
            <a:xfrm>
              <a:off x="7117924" y="2153246"/>
              <a:ext cx="122063" cy="232172"/>
            </a:xfrm>
            <a:custGeom>
              <a:avLst/>
              <a:gdLst>
                <a:gd name="T0" fmla="*/ 2163 w 903"/>
                <a:gd name="T1" fmla="*/ 232037 h 1721"/>
                <a:gd name="T2" fmla="*/ 2163 w 903"/>
                <a:gd name="T3" fmla="*/ 232037 h 1721"/>
                <a:gd name="T4" fmla="*/ 92730 w 903"/>
                <a:gd name="T5" fmla="*/ 117368 h 1721"/>
                <a:gd name="T6" fmla="*/ 77726 w 903"/>
                <a:gd name="T7" fmla="*/ 68937 h 1721"/>
                <a:gd name="T8" fmla="*/ 121928 w 903"/>
                <a:gd name="T9" fmla="*/ 76221 h 1721"/>
                <a:gd name="T10" fmla="*/ 50691 w 903"/>
                <a:gd name="T11" fmla="*/ 0 h 1721"/>
                <a:gd name="T12" fmla="*/ 34334 w 903"/>
                <a:gd name="T13" fmla="*/ 79729 h 1721"/>
                <a:gd name="T14" fmla="*/ 2163 w 903"/>
                <a:gd name="T15" fmla="*/ 232037 h 172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03" h="1721">
                  <a:moveTo>
                    <a:pt x="16" y="1720"/>
                  </a:moveTo>
                  <a:lnTo>
                    <a:pt x="16" y="1720"/>
                  </a:lnTo>
                  <a:cubicBezTo>
                    <a:pt x="37" y="1508"/>
                    <a:pt x="412" y="870"/>
                    <a:pt x="686" y="870"/>
                  </a:cubicBezTo>
                  <a:cubicBezTo>
                    <a:pt x="686" y="707"/>
                    <a:pt x="670" y="633"/>
                    <a:pt x="575" y="511"/>
                  </a:cubicBezTo>
                  <a:cubicBezTo>
                    <a:pt x="707" y="490"/>
                    <a:pt x="796" y="511"/>
                    <a:pt x="902" y="565"/>
                  </a:cubicBezTo>
                  <a:cubicBezTo>
                    <a:pt x="871" y="374"/>
                    <a:pt x="575" y="79"/>
                    <a:pt x="375" y="0"/>
                  </a:cubicBezTo>
                  <a:cubicBezTo>
                    <a:pt x="375" y="137"/>
                    <a:pt x="401" y="428"/>
                    <a:pt x="254" y="591"/>
                  </a:cubicBezTo>
                  <a:cubicBezTo>
                    <a:pt x="100" y="760"/>
                    <a:pt x="0" y="1408"/>
                    <a:pt x="16" y="1720"/>
                  </a:cubicBez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9" name="Freeform 1130">
              <a:extLst>
                <a:ext uri="{FF2B5EF4-FFF2-40B4-BE49-F238E27FC236}">
                  <a16:creationId xmlns:a16="http://schemas.microsoft.com/office/drawing/2014/main" id="{B7260F7D-403D-4A73-9085-86E515D3EEC7}"/>
                </a:ext>
              </a:extLst>
            </p:cNvPr>
            <p:cNvSpPr>
              <a:spLocks noChangeArrowheads="1"/>
            </p:cNvSpPr>
            <p:nvPr/>
          </p:nvSpPr>
          <p:spPr bwMode="auto">
            <a:xfrm>
              <a:off x="7119711" y="2153245"/>
              <a:ext cx="118490" cy="161330"/>
            </a:xfrm>
            <a:custGeom>
              <a:avLst/>
              <a:gdLst>
                <a:gd name="T0" fmla="*/ 0 w 877"/>
                <a:gd name="T1" fmla="*/ 161195 h 1193"/>
                <a:gd name="T2" fmla="*/ 0 w 877"/>
                <a:gd name="T3" fmla="*/ 161195 h 1193"/>
                <a:gd name="T4" fmla="*/ 84037 w 877"/>
                <a:gd name="T5" fmla="*/ 101423 h 1193"/>
                <a:gd name="T6" fmla="*/ 60529 w 877"/>
                <a:gd name="T7" fmla="*/ 50035 h 1193"/>
                <a:gd name="T8" fmla="*/ 118355 w 877"/>
                <a:gd name="T9" fmla="*/ 67074 h 1193"/>
                <a:gd name="T10" fmla="*/ 48504 w 877"/>
                <a:gd name="T11" fmla="*/ 0 h 1193"/>
                <a:gd name="T12" fmla="*/ 32156 w 877"/>
                <a:gd name="T13" fmla="*/ 79921 h 1193"/>
                <a:gd name="T14" fmla="*/ 0 w 877"/>
                <a:gd name="T15" fmla="*/ 161195 h 119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77" h="1193">
                  <a:moveTo>
                    <a:pt x="0" y="1192"/>
                  </a:moveTo>
                  <a:lnTo>
                    <a:pt x="0" y="1192"/>
                  </a:lnTo>
                  <a:cubicBezTo>
                    <a:pt x="227" y="855"/>
                    <a:pt x="469" y="750"/>
                    <a:pt x="622" y="750"/>
                  </a:cubicBezTo>
                  <a:cubicBezTo>
                    <a:pt x="591" y="596"/>
                    <a:pt x="506" y="433"/>
                    <a:pt x="448" y="370"/>
                  </a:cubicBezTo>
                  <a:cubicBezTo>
                    <a:pt x="691" y="374"/>
                    <a:pt x="770" y="422"/>
                    <a:pt x="876" y="496"/>
                  </a:cubicBezTo>
                  <a:cubicBezTo>
                    <a:pt x="844" y="306"/>
                    <a:pt x="559" y="79"/>
                    <a:pt x="359" y="0"/>
                  </a:cubicBezTo>
                  <a:cubicBezTo>
                    <a:pt x="359" y="137"/>
                    <a:pt x="375" y="412"/>
                    <a:pt x="238" y="591"/>
                  </a:cubicBezTo>
                  <a:cubicBezTo>
                    <a:pt x="95" y="775"/>
                    <a:pt x="0" y="908"/>
                    <a:pt x="0" y="1192"/>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50" name="Freeform 1131">
              <a:extLst>
                <a:ext uri="{FF2B5EF4-FFF2-40B4-BE49-F238E27FC236}">
                  <a16:creationId xmlns:a16="http://schemas.microsoft.com/office/drawing/2014/main" id="{D042A6A7-7146-4A96-A1F1-8E485491CE4B}"/>
                </a:ext>
              </a:extLst>
            </p:cNvPr>
            <p:cNvSpPr>
              <a:spLocks noChangeArrowheads="1"/>
            </p:cNvSpPr>
            <p:nvPr/>
          </p:nvSpPr>
          <p:spPr bwMode="auto">
            <a:xfrm>
              <a:off x="7164963" y="2120504"/>
              <a:ext cx="111941" cy="53578"/>
            </a:xfrm>
            <a:custGeom>
              <a:avLst/>
              <a:gdLst>
                <a:gd name="T0" fmla="*/ 111806 w 829"/>
                <a:gd name="T1" fmla="*/ 32795 h 397"/>
                <a:gd name="T2" fmla="*/ 111806 w 829"/>
                <a:gd name="T3" fmla="*/ 32795 h 397"/>
                <a:gd name="T4" fmla="*/ 56983 w 829"/>
                <a:gd name="T5" fmla="*/ 44941 h 397"/>
                <a:gd name="T6" fmla="*/ 7157 w 829"/>
                <a:gd name="T7" fmla="*/ 52093 h 397"/>
                <a:gd name="T8" fmla="*/ 0 w 829"/>
                <a:gd name="T9" fmla="*/ 38463 h 397"/>
                <a:gd name="T10" fmla="*/ 52122 w 829"/>
                <a:gd name="T11" fmla="*/ 19974 h 397"/>
                <a:gd name="T12" fmla="*/ 105459 w 829"/>
                <a:gd name="T13" fmla="*/ 0 h 397"/>
                <a:gd name="T14" fmla="*/ 111806 w 829"/>
                <a:gd name="T15" fmla="*/ 32795 h 39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29" h="397">
                  <a:moveTo>
                    <a:pt x="828" y="243"/>
                  </a:moveTo>
                  <a:lnTo>
                    <a:pt x="828" y="243"/>
                  </a:lnTo>
                  <a:cubicBezTo>
                    <a:pt x="739" y="354"/>
                    <a:pt x="623" y="391"/>
                    <a:pt x="422" y="333"/>
                  </a:cubicBezTo>
                  <a:cubicBezTo>
                    <a:pt x="253" y="280"/>
                    <a:pt x="111" y="333"/>
                    <a:pt x="53" y="386"/>
                  </a:cubicBezTo>
                  <a:cubicBezTo>
                    <a:pt x="43" y="396"/>
                    <a:pt x="6" y="275"/>
                    <a:pt x="0" y="285"/>
                  </a:cubicBezTo>
                  <a:cubicBezTo>
                    <a:pt x="37" y="217"/>
                    <a:pt x="190" y="112"/>
                    <a:pt x="386" y="148"/>
                  </a:cubicBezTo>
                  <a:cubicBezTo>
                    <a:pt x="581" y="180"/>
                    <a:pt x="691" y="127"/>
                    <a:pt x="781" y="0"/>
                  </a:cubicBezTo>
                  <a:cubicBezTo>
                    <a:pt x="754" y="48"/>
                    <a:pt x="770" y="206"/>
                    <a:pt x="828" y="243"/>
                  </a:cubicBezTo>
                </a:path>
              </a:pathLst>
            </a:custGeom>
            <a:solidFill>
              <a:srgbClr val="F1595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51" name="Freeform 1132">
              <a:extLst>
                <a:ext uri="{FF2B5EF4-FFF2-40B4-BE49-F238E27FC236}">
                  <a16:creationId xmlns:a16="http://schemas.microsoft.com/office/drawing/2014/main" id="{938B69CE-61AD-4769-ADB1-DE53A7C725C5}"/>
                </a:ext>
              </a:extLst>
            </p:cNvPr>
            <p:cNvSpPr>
              <a:spLocks noChangeArrowheads="1"/>
            </p:cNvSpPr>
            <p:nvPr/>
          </p:nvSpPr>
          <p:spPr bwMode="auto">
            <a:xfrm>
              <a:off x="7165559" y="2146697"/>
              <a:ext cx="113131" cy="63699"/>
            </a:xfrm>
            <a:custGeom>
              <a:avLst/>
              <a:gdLst>
                <a:gd name="T0" fmla="*/ 104377 w 840"/>
                <a:gd name="T1" fmla="*/ 55703 h 470"/>
                <a:gd name="T2" fmla="*/ 104377 w 840"/>
                <a:gd name="T3" fmla="*/ 55703 h 470"/>
                <a:gd name="T4" fmla="*/ 49697 w 840"/>
                <a:gd name="T5" fmla="*/ 40659 h 470"/>
                <a:gd name="T6" fmla="*/ 2020 w 840"/>
                <a:gd name="T7" fmla="*/ 24260 h 470"/>
                <a:gd name="T8" fmla="*/ 2020 w 840"/>
                <a:gd name="T9" fmla="*/ 9216 h 470"/>
                <a:gd name="T10" fmla="*/ 56700 w 840"/>
                <a:gd name="T11" fmla="*/ 16535 h 470"/>
                <a:gd name="T12" fmla="*/ 112996 w 840"/>
                <a:gd name="T13" fmla="*/ 22905 h 470"/>
                <a:gd name="T14" fmla="*/ 104377 w 840"/>
                <a:gd name="T15" fmla="*/ 55703 h 47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40" h="470">
                  <a:moveTo>
                    <a:pt x="775" y="411"/>
                  </a:moveTo>
                  <a:lnTo>
                    <a:pt x="775" y="411"/>
                  </a:lnTo>
                  <a:cubicBezTo>
                    <a:pt x="643" y="469"/>
                    <a:pt x="521" y="448"/>
                    <a:pt x="369" y="300"/>
                  </a:cubicBezTo>
                  <a:cubicBezTo>
                    <a:pt x="243" y="179"/>
                    <a:pt x="95" y="158"/>
                    <a:pt x="15" y="179"/>
                  </a:cubicBezTo>
                  <a:cubicBezTo>
                    <a:pt x="0" y="184"/>
                    <a:pt x="26" y="63"/>
                    <a:pt x="15" y="68"/>
                  </a:cubicBezTo>
                  <a:cubicBezTo>
                    <a:pt x="79" y="26"/>
                    <a:pt x="263" y="0"/>
                    <a:pt x="421" y="122"/>
                  </a:cubicBezTo>
                  <a:cubicBezTo>
                    <a:pt x="580" y="238"/>
                    <a:pt x="701" y="242"/>
                    <a:pt x="839" y="169"/>
                  </a:cubicBezTo>
                  <a:cubicBezTo>
                    <a:pt x="791" y="200"/>
                    <a:pt x="733" y="348"/>
                    <a:pt x="775" y="411"/>
                  </a:cubicBezTo>
                </a:path>
              </a:pathLst>
            </a:custGeom>
            <a:solidFill>
              <a:srgbClr val="DB4E4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52" name="Freeform 1133">
              <a:extLst>
                <a:ext uri="{FF2B5EF4-FFF2-40B4-BE49-F238E27FC236}">
                  <a16:creationId xmlns:a16="http://schemas.microsoft.com/office/drawing/2014/main" id="{C83FEC1C-AB0A-4488-9C9A-5EE3F8AD6437}"/>
                </a:ext>
              </a:extLst>
            </p:cNvPr>
            <p:cNvSpPr>
              <a:spLocks noChangeArrowheads="1"/>
            </p:cNvSpPr>
            <p:nvPr/>
          </p:nvSpPr>
          <p:spPr bwMode="auto">
            <a:xfrm>
              <a:off x="7064931" y="2144316"/>
              <a:ext cx="109559" cy="48816"/>
            </a:xfrm>
            <a:custGeom>
              <a:avLst/>
              <a:gdLst>
                <a:gd name="T0" fmla="*/ 0 w 813"/>
                <a:gd name="T1" fmla="*/ 0 h 360"/>
                <a:gd name="T2" fmla="*/ 0 w 813"/>
                <a:gd name="T3" fmla="*/ 0 h 360"/>
                <a:gd name="T4" fmla="*/ 109424 w 813"/>
                <a:gd name="T5" fmla="*/ 0 h 360"/>
                <a:gd name="T6" fmla="*/ 109424 w 813"/>
                <a:gd name="T7" fmla="*/ 32137 h 360"/>
                <a:gd name="T8" fmla="*/ 0 w 813"/>
                <a:gd name="T9" fmla="*/ 32137 h 360"/>
                <a:gd name="T10" fmla="*/ 0 w 813"/>
                <a:gd name="T11" fmla="*/ 0 h 3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13" h="360">
                  <a:moveTo>
                    <a:pt x="0" y="0"/>
                  </a:moveTo>
                  <a:lnTo>
                    <a:pt x="0" y="0"/>
                  </a:lnTo>
                  <a:cubicBezTo>
                    <a:pt x="274" y="95"/>
                    <a:pt x="543" y="84"/>
                    <a:pt x="812" y="0"/>
                  </a:cubicBezTo>
                  <a:cubicBezTo>
                    <a:pt x="812" y="79"/>
                    <a:pt x="812" y="158"/>
                    <a:pt x="812" y="237"/>
                  </a:cubicBezTo>
                  <a:cubicBezTo>
                    <a:pt x="543" y="348"/>
                    <a:pt x="274" y="359"/>
                    <a:pt x="0" y="237"/>
                  </a:cubicBezTo>
                  <a:cubicBezTo>
                    <a:pt x="0" y="158"/>
                    <a:pt x="0" y="79"/>
                    <a:pt x="0" y="0"/>
                  </a:cubicBezTo>
                </a:path>
              </a:pathLst>
            </a:custGeom>
            <a:solidFill>
              <a:srgbClr val="F1595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53" name="Freeform 1134">
              <a:extLst>
                <a:ext uri="{FF2B5EF4-FFF2-40B4-BE49-F238E27FC236}">
                  <a16:creationId xmlns:a16="http://schemas.microsoft.com/office/drawing/2014/main" id="{7F4BC502-2655-4C4B-B1C8-08CB44BA3E5E}"/>
                </a:ext>
              </a:extLst>
            </p:cNvPr>
            <p:cNvSpPr>
              <a:spLocks noChangeArrowheads="1"/>
            </p:cNvSpPr>
            <p:nvPr/>
          </p:nvSpPr>
          <p:spPr bwMode="auto">
            <a:xfrm>
              <a:off x="7064931" y="2144316"/>
              <a:ext cx="54779" cy="44053"/>
            </a:xfrm>
            <a:custGeom>
              <a:avLst/>
              <a:gdLst>
                <a:gd name="T0" fmla="*/ 0 w 407"/>
                <a:gd name="T1" fmla="*/ 0 h 328"/>
                <a:gd name="T2" fmla="*/ 0 w 407"/>
                <a:gd name="T3" fmla="*/ 0 h 328"/>
                <a:gd name="T4" fmla="*/ 54644 w 407"/>
                <a:gd name="T5" fmla="*/ 9133 h 328"/>
                <a:gd name="T6" fmla="*/ 54644 w 407"/>
                <a:gd name="T7" fmla="*/ 43113 h 328"/>
                <a:gd name="T8" fmla="*/ 0 w 407"/>
                <a:gd name="T9" fmla="*/ 31831 h 328"/>
                <a:gd name="T10" fmla="*/ 0 w 407"/>
                <a:gd name="T11" fmla="*/ 0 h 32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7" h="328">
                  <a:moveTo>
                    <a:pt x="0" y="0"/>
                  </a:moveTo>
                  <a:lnTo>
                    <a:pt x="0" y="0"/>
                  </a:lnTo>
                  <a:cubicBezTo>
                    <a:pt x="137" y="47"/>
                    <a:pt x="274" y="68"/>
                    <a:pt x="406" y="68"/>
                  </a:cubicBezTo>
                  <a:cubicBezTo>
                    <a:pt x="406" y="321"/>
                    <a:pt x="406" y="321"/>
                    <a:pt x="406" y="321"/>
                  </a:cubicBezTo>
                  <a:cubicBezTo>
                    <a:pt x="274" y="327"/>
                    <a:pt x="137" y="295"/>
                    <a:pt x="0" y="237"/>
                  </a:cubicBezTo>
                  <a:cubicBezTo>
                    <a:pt x="0" y="158"/>
                    <a:pt x="0" y="79"/>
                    <a:pt x="0" y="0"/>
                  </a:cubicBezTo>
                </a:path>
              </a:pathLst>
            </a:custGeom>
            <a:solidFill>
              <a:srgbClr val="DB4E4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54" name="Freeform 1135">
              <a:extLst>
                <a:ext uri="{FF2B5EF4-FFF2-40B4-BE49-F238E27FC236}">
                  <a16:creationId xmlns:a16="http://schemas.microsoft.com/office/drawing/2014/main" id="{241454C4-57F6-4CA4-9B59-B3545E1A445C}"/>
                </a:ext>
              </a:extLst>
            </p:cNvPr>
            <p:cNvSpPr>
              <a:spLocks noChangeArrowheads="1"/>
            </p:cNvSpPr>
            <p:nvPr/>
          </p:nvSpPr>
          <p:spPr bwMode="auto">
            <a:xfrm>
              <a:off x="6972044" y="1816894"/>
              <a:ext cx="293547" cy="221456"/>
            </a:xfrm>
            <a:custGeom>
              <a:avLst/>
              <a:gdLst>
                <a:gd name="T0" fmla="*/ 144613 w 2174"/>
                <a:gd name="T1" fmla="*/ 82675 h 1642"/>
                <a:gd name="T2" fmla="*/ 144613 w 2174"/>
                <a:gd name="T3" fmla="*/ 82675 h 1642"/>
                <a:gd name="T4" fmla="*/ 249258 w 2174"/>
                <a:gd name="T5" fmla="*/ 163057 h 1642"/>
                <a:gd name="T6" fmla="*/ 278424 w 2174"/>
                <a:gd name="T7" fmla="*/ 169396 h 1642"/>
                <a:gd name="T8" fmla="*/ 150284 w 2174"/>
                <a:gd name="T9" fmla="*/ 0 h 1642"/>
                <a:gd name="T10" fmla="*/ 14853 w 2174"/>
                <a:gd name="T11" fmla="*/ 163867 h 1642"/>
                <a:gd name="T12" fmla="*/ 47664 w 2174"/>
                <a:gd name="T13" fmla="*/ 163867 h 1642"/>
                <a:gd name="T14" fmla="*/ 144613 w 2174"/>
                <a:gd name="T15" fmla="*/ 82675 h 16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74" h="1642">
                  <a:moveTo>
                    <a:pt x="1071" y="613"/>
                  </a:moveTo>
                  <a:lnTo>
                    <a:pt x="1071" y="613"/>
                  </a:lnTo>
                  <a:cubicBezTo>
                    <a:pt x="1582" y="613"/>
                    <a:pt x="1830" y="951"/>
                    <a:pt x="1846" y="1209"/>
                  </a:cubicBezTo>
                  <a:cubicBezTo>
                    <a:pt x="1862" y="1467"/>
                    <a:pt x="1952" y="1489"/>
                    <a:pt x="2062" y="1256"/>
                  </a:cubicBezTo>
                  <a:cubicBezTo>
                    <a:pt x="2173" y="1019"/>
                    <a:pt x="1904" y="0"/>
                    <a:pt x="1113" y="0"/>
                  </a:cubicBezTo>
                  <a:cubicBezTo>
                    <a:pt x="322" y="0"/>
                    <a:pt x="0" y="781"/>
                    <a:pt x="110" y="1215"/>
                  </a:cubicBezTo>
                  <a:cubicBezTo>
                    <a:pt x="222" y="1641"/>
                    <a:pt x="359" y="1398"/>
                    <a:pt x="353" y="1215"/>
                  </a:cubicBezTo>
                  <a:cubicBezTo>
                    <a:pt x="348" y="1030"/>
                    <a:pt x="506" y="629"/>
                    <a:pt x="1071" y="613"/>
                  </a:cubicBezTo>
                </a:path>
              </a:pathLst>
            </a:custGeom>
            <a:solidFill>
              <a:srgbClr val="7E605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55" name="Freeform 1136">
              <a:extLst>
                <a:ext uri="{FF2B5EF4-FFF2-40B4-BE49-F238E27FC236}">
                  <a16:creationId xmlns:a16="http://schemas.microsoft.com/office/drawing/2014/main" id="{1E7486CD-1D6B-4D28-B743-A381923A600C}"/>
                </a:ext>
              </a:extLst>
            </p:cNvPr>
            <p:cNvSpPr>
              <a:spLocks noChangeArrowheads="1"/>
            </p:cNvSpPr>
            <p:nvPr/>
          </p:nvSpPr>
          <p:spPr bwMode="auto">
            <a:xfrm>
              <a:off x="7227483" y="1959173"/>
              <a:ext cx="35130" cy="66080"/>
            </a:xfrm>
            <a:custGeom>
              <a:avLst/>
              <a:gdLst>
                <a:gd name="T0" fmla="*/ 24957 w 259"/>
                <a:gd name="T1" fmla="*/ 2019 h 491"/>
                <a:gd name="T2" fmla="*/ 24957 w 259"/>
                <a:gd name="T3" fmla="*/ 2019 h 491"/>
                <a:gd name="T4" fmla="*/ 31332 w 259"/>
                <a:gd name="T5" fmla="*/ 36068 h 491"/>
                <a:gd name="T6" fmla="*/ 10715 w 259"/>
                <a:gd name="T7" fmla="*/ 64600 h 491"/>
                <a:gd name="T8" fmla="*/ 4205 w 259"/>
                <a:gd name="T9" fmla="*/ 29743 h 491"/>
                <a:gd name="T10" fmla="*/ 24957 w 259"/>
                <a:gd name="T11" fmla="*/ 2019 h 4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9" h="491">
                  <a:moveTo>
                    <a:pt x="184" y="15"/>
                  </a:moveTo>
                  <a:lnTo>
                    <a:pt x="184" y="15"/>
                  </a:lnTo>
                  <a:cubicBezTo>
                    <a:pt x="237" y="26"/>
                    <a:pt x="258" y="137"/>
                    <a:pt x="231" y="268"/>
                  </a:cubicBezTo>
                  <a:cubicBezTo>
                    <a:pt x="205" y="395"/>
                    <a:pt x="137" y="490"/>
                    <a:pt x="79" y="480"/>
                  </a:cubicBezTo>
                  <a:cubicBezTo>
                    <a:pt x="25" y="463"/>
                    <a:pt x="0" y="353"/>
                    <a:pt x="31" y="221"/>
                  </a:cubicBezTo>
                  <a:cubicBezTo>
                    <a:pt x="58" y="95"/>
                    <a:pt x="126" y="0"/>
                    <a:pt x="184" y="15"/>
                  </a:cubicBez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56" name="Freeform 1137">
              <a:extLst>
                <a:ext uri="{FF2B5EF4-FFF2-40B4-BE49-F238E27FC236}">
                  <a16:creationId xmlns:a16="http://schemas.microsoft.com/office/drawing/2014/main" id="{24E682C8-E9CC-44E0-AFF7-E511717E40DB}"/>
                </a:ext>
              </a:extLst>
            </p:cNvPr>
            <p:cNvSpPr>
              <a:spLocks noChangeArrowheads="1"/>
            </p:cNvSpPr>
            <p:nvPr/>
          </p:nvSpPr>
          <p:spPr bwMode="auto">
            <a:xfrm>
              <a:off x="6977403" y="1959173"/>
              <a:ext cx="35130" cy="66080"/>
            </a:xfrm>
            <a:custGeom>
              <a:avLst/>
              <a:gdLst>
                <a:gd name="T0" fmla="*/ 10674 w 260"/>
                <a:gd name="T1" fmla="*/ 2019 h 491"/>
                <a:gd name="T2" fmla="*/ 10674 w 260"/>
                <a:gd name="T3" fmla="*/ 2019 h 491"/>
                <a:gd name="T4" fmla="*/ 3513 w 260"/>
                <a:gd name="T5" fmla="*/ 36068 h 491"/>
                <a:gd name="T6" fmla="*/ 24321 w 260"/>
                <a:gd name="T7" fmla="*/ 64600 h 491"/>
                <a:gd name="T8" fmla="*/ 30671 w 260"/>
                <a:gd name="T9" fmla="*/ 29743 h 491"/>
                <a:gd name="T10" fmla="*/ 10674 w 260"/>
                <a:gd name="T11" fmla="*/ 2019 h 4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0" h="491">
                  <a:moveTo>
                    <a:pt x="79" y="15"/>
                  </a:moveTo>
                  <a:lnTo>
                    <a:pt x="79" y="15"/>
                  </a:lnTo>
                  <a:cubicBezTo>
                    <a:pt x="22" y="26"/>
                    <a:pt x="0" y="137"/>
                    <a:pt x="26" y="268"/>
                  </a:cubicBezTo>
                  <a:cubicBezTo>
                    <a:pt x="58" y="395"/>
                    <a:pt x="126" y="490"/>
                    <a:pt x="180" y="480"/>
                  </a:cubicBezTo>
                  <a:cubicBezTo>
                    <a:pt x="238" y="463"/>
                    <a:pt x="259" y="353"/>
                    <a:pt x="227" y="221"/>
                  </a:cubicBezTo>
                  <a:cubicBezTo>
                    <a:pt x="201" y="95"/>
                    <a:pt x="132" y="0"/>
                    <a:pt x="79" y="15"/>
                  </a:cubicBezTo>
                </a:path>
              </a:pathLst>
            </a:custGeom>
            <a:solidFill>
              <a:srgbClr val="F6D6B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57" name="Freeform 1138">
              <a:extLst>
                <a:ext uri="{FF2B5EF4-FFF2-40B4-BE49-F238E27FC236}">
                  <a16:creationId xmlns:a16="http://schemas.microsoft.com/office/drawing/2014/main" id="{BAB6DBD7-B2FF-4473-AA16-85E8F214F680}"/>
                </a:ext>
              </a:extLst>
            </p:cNvPr>
            <p:cNvSpPr>
              <a:spLocks noChangeArrowheads="1"/>
            </p:cNvSpPr>
            <p:nvPr/>
          </p:nvSpPr>
          <p:spPr bwMode="auto">
            <a:xfrm>
              <a:off x="7047068" y="1766887"/>
              <a:ext cx="145285" cy="114896"/>
            </a:xfrm>
            <a:custGeom>
              <a:avLst/>
              <a:gdLst>
                <a:gd name="T0" fmla="*/ 0 w 1077"/>
                <a:gd name="T1" fmla="*/ 22142 h 851"/>
                <a:gd name="T2" fmla="*/ 0 w 1077"/>
                <a:gd name="T3" fmla="*/ 22142 h 851"/>
                <a:gd name="T4" fmla="*/ 145150 w 1077"/>
                <a:gd name="T5" fmla="*/ 22142 h 851"/>
                <a:gd name="T6" fmla="*/ 145150 w 1077"/>
                <a:gd name="T7" fmla="*/ 114761 h 851"/>
                <a:gd name="T8" fmla="*/ 0 w 1077"/>
                <a:gd name="T9" fmla="*/ 114761 h 851"/>
                <a:gd name="T10" fmla="*/ 0 w 1077"/>
                <a:gd name="T11" fmla="*/ 22142 h 85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77" h="851">
                  <a:moveTo>
                    <a:pt x="0" y="164"/>
                  </a:moveTo>
                  <a:lnTo>
                    <a:pt x="0" y="164"/>
                  </a:lnTo>
                  <a:cubicBezTo>
                    <a:pt x="359" y="0"/>
                    <a:pt x="718" y="0"/>
                    <a:pt x="1076" y="164"/>
                  </a:cubicBezTo>
                  <a:cubicBezTo>
                    <a:pt x="1076" y="850"/>
                    <a:pt x="1076" y="850"/>
                    <a:pt x="1076" y="850"/>
                  </a:cubicBezTo>
                  <a:cubicBezTo>
                    <a:pt x="0" y="850"/>
                    <a:pt x="0" y="850"/>
                    <a:pt x="0" y="850"/>
                  </a:cubicBezTo>
                  <a:lnTo>
                    <a:pt x="0" y="164"/>
                  </a:ln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58" name="Freeform 1139">
              <a:extLst>
                <a:ext uri="{FF2B5EF4-FFF2-40B4-BE49-F238E27FC236}">
                  <a16:creationId xmlns:a16="http://schemas.microsoft.com/office/drawing/2014/main" id="{D441594A-F9B1-4F5B-9A07-7A9B6937CD4F}"/>
                </a:ext>
              </a:extLst>
            </p:cNvPr>
            <p:cNvSpPr>
              <a:spLocks noChangeArrowheads="1"/>
            </p:cNvSpPr>
            <p:nvPr/>
          </p:nvSpPr>
          <p:spPr bwMode="auto">
            <a:xfrm>
              <a:off x="7104825" y="1797249"/>
              <a:ext cx="30367" cy="58341"/>
            </a:xfrm>
            <a:custGeom>
              <a:avLst/>
              <a:gdLst>
                <a:gd name="T0" fmla="*/ 15115 w 223"/>
                <a:gd name="T1" fmla="*/ 58207 h 434"/>
                <a:gd name="T2" fmla="*/ 15115 w 223"/>
                <a:gd name="T3" fmla="*/ 58207 h 434"/>
                <a:gd name="T4" fmla="*/ 30231 w 223"/>
                <a:gd name="T5" fmla="*/ 29036 h 434"/>
                <a:gd name="T6" fmla="*/ 15115 w 223"/>
                <a:gd name="T7" fmla="*/ 0 h 434"/>
                <a:gd name="T8" fmla="*/ 0 w 223"/>
                <a:gd name="T9" fmla="*/ 29036 h 434"/>
                <a:gd name="T10" fmla="*/ 15115 w 223"/>
                <a:gd name="T11" fmla="*/ 58207 h 43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3" h="434">
                  <a:moveTo>
                    <a:pt x="111" y="433"/>
                  </a:moveTo>
                  <a:lnTo>
                    <a:pt x="111" y="433"/>
                  </a:lnTo>
                  <a:cubicBezTo>
                    <a:pt x="174" y="433"/>
                    <a:pt x="222" y="338"/>
                    <a:pt x="222" y="216"/>
                  </a:cubicBezTo>
                  <a:cubicBezTo>
                    <a:pt x="222" y="101"/>
                    <a:pt x="174" y="0"/>
                    <a:pt x="111" y="0"/>
                  </a:cubicBezTo>
                  <a:cubicBezTo>
                    <a:pt x="52" y="0"/>
                    <a:pt x="0" y="101"/>
                    <a:pt x="0" y="216"/>
                  </a:cubicBezTo>
                  <a:cubicBezTo>
                    <a:pt x="0" y="338"/>
                    <a:pt x="52" y="433"/>
                    <a:pt x="111" y="433"/>
                  </a:cubicBezTo>
                </a:path>
              </a:pathLst>
            </a:custGeom>
            <a:solidFill>
              <a:srgbClr val="F5CD7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59" name="Freeform 1140">
              <a:extLst>
                <a:ext uri="{FF2B5EF4-FFF2-40B4-BE49-F238E27FC236}">
                  <a16:creationId xmlns:a16="http://schemas.microsoft.com/office/drawing/2014/main" id="{86F7EB9C-7959-457B-BE62-2C0AE77561EF}"/>
                </a:ext>
              </a:extLst>
            </p:cNvPr>
            <p:cNvSpPr>
              <a:spLocks noChangeArrowheads="1"/>
            </p:cNvSpPr>
            <p:nvPr/>
          </p:nvSpPr>
          <p:spPr bwMode="auto">
            <a:xfrm>
              <a:off x="7025633" y="1835945"/>
              <a:ext cx="175651" cy="141684"/>
            </a:xfrm>
            <a:custGeom>
              <a:avLst/>
              <a:gdLst>
                <a:gd name="T0" fmla="*/ 7010 w 1303"/>
                <a:gd name="T1" fmla="*/ 39095 h 1051"/>
                <a:gd name="T2" fmla="*/ 7010 w 1303"/>
                <a:gd name="T3" fmla="*/ 39095 h 1051"/>
                <a:gd name="T4" fmla="*/ 167698 w 1303"/>
                <a:gd name="T5" fmla="*/ 141549 h 1051"/>
                <a:gd name="T6" fmla="*/ 7010 w 1303"/>
                <a:gd name="T7" fmla="*/ 39095 h 10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03" h="1051">
                  <a:moveTo>
                    <a:pt x="52" y="290"/>
                  </a:moveTo>
                  <a:lnTo>
                    <a:pt x="52" y="290"/>
                  </a:lnTo>
                  <a:cubicBezTo>
                    <a:pt x="0" y="591"/>
                    <a:pt x="580" y="1023"/>
                    <a:pt x="1244" y="1050"/>
                  </a:cubicBezTo>
                  <a:cubicBezTo>
                    <a:pt x="1302" y="263"/>
                    <a:pt x="569" y="0"/>
                    <a:pt x="52" y="290"/>
                  </a:cubicBezTo>
                </a:path>
              </a:pathLst>
            </a:custGeom>
            <a:solidFill>
              <a:srgbClr val="7E605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60" name="Freeform 1141">
              <a:extLst>
                <a:ext uri="{FF2B5EF4-FFF2-40B4-BE49-F238E27FC236}">
                  <a16:creationId xmlns:a16="http://schemas.microsoft.com/office/drawing/2014/main" id="{9BB3C60C-A2DA-4CB9-9AF1-2D2D8A18EBEB}"/>
                </a:ext>
              </a:extLst>
            </p:cNvPr>
            <p:cNvSpPr>
              <a:spLocks noChangeArrowheads="1"/>
            </p:cNvSpPr>
            <p:nvPr/>
          </p:nvSpPr>
          <p:spPr bwMode="auto">
            <a:xfrm>
              <a:off x="7228674" y="2331244"/>
              <a:ext cx="12504" cy="22622"/>
            </a:xfrm>
            <a:custGeom>
              <a:avLst/>
              <a:gdLst>
                <a:gd name="T0" fmla="*/ 5771 w 91"/>
                <a:gd name="T1" fmla="*/ 22488 h 169"/>
                <a:gd name="T2" fmla="*/ 5771 w 91"/>
                <a:gd name="T3" fmla="*/ 22488 h 169"/>
                <a:gd name="T4" fmla="*/ 12367 w 91"/>
                <a:gd name="T5" fmla="*/ 11378 h 169"/>
                <a:gd name="T6" fmla="*/ 5771 w 91"/>
                <a:gd name="T7" fmla="*/ 0 h 169"/>
                <a:gd name="T8" fmla="*/ 0 w 91"/>
                <a:gd name="T9" fmla="*/ 11378 h 169"/>
                <a:gd name="T10" fmla="*/ 5771 w 91"/>
                <a:gd name="T11" fmla="*/ 22488 h 1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1" h="169">
                  <a:moveTo>
                    <a:pt x="42" y="168"/>
                  </a:moveTo>
                  <a:lnTo>
                    <a:pt x="42" y="168"/>
                  </a:lnTo>
                  <a:cubicBezTo>
                    <a:pt x="69" y="168"/>
                    <a:pt x="90" y="131"/>
                    <a:pt x="90" y="85"/>
                  </a:cubicBezTo>
                  <a:cubicBezTo>
                    <a:pt x="90" y="37"/>
                    <a:pt x="69" y="0"/>
                    <a:pt x="42" y="0"/>
                  </a:cubicBezTo>
                  <a:cubicBezTo>
                    <a:pt x="21" y="0"/>
                    <a:pt x="0" y="37"/>
                    <a:pt x="0" y="85"/>
                  </a:cubicBezTo>
                  <a:cubicBezTo>
                    <a:pt x="0" y="131"/>
                    <a:pt x="21" y="168"/>
                    <a:pt x="42" y="168"/>
                  </a:cubicBezTo>
                </a:path>
              </a:pathLst>
            </a:custGeom>
            <a:solidFill>
              <a:srgbClr val="F5CD7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grpSp>
        <p:nvGrpSpPr>
          <p:cNvPr id="61" name="Group 13">
            <a:extLst>
              <a:ext uri="{FF2B5EF4-FFF2-40B4-BE49-F238E27FC236}">
                <a16:creationId xmlns:a16="http://schemas.microsoft.com/office/drawing/2014/main" id="{FD269A96-C3F0-483F-8D75-0B6A0F0900EF}"/>
              </a:ext>
            </a:extLst>
          </p:cNvPr>
          <p:cNvGrpSpPr>
            <a:grpSpLocks/>
          </p:cNvGrpSpPr>
          <p:nvPr/>
        </p:nvGrpSpPr>
        <p:grpSpPr bwMode="auto">
          <a:xfrm>
            <a:off x="8151817" y="3160185"/>
            <a:ext cx="688975" cy="687388"/>
            <a:chOff x="5078581" y="1720454"/>
            <a:chExt cx="688315" cy="686991"/>
          </a:xfrm>
        </p:grpSpPr>
        <p:sp>
          <p:nvSpPr>
            <p:cNvPr id="62" name="Freeform 1142">
              <a:extLst>
                <a:ext uri="{FF2B5EF4-FFF2-40B4-BE49-F238E27FC236}">
                  <a16:creationId xmlns:a16="http://schemas.microsoft.com/office/drawing/2014/main" id="{DF791358-414D-4706-BFDC-8A2B918EB486}"/>
                </a:ext>
              </a:extLst>
            </p:cNvPr>
            <p:cNvSpPr>
              <a:spLocks noChangeArrowheads="1"/>
            </p:cNvSpPr>
            <p:nvPr/>
          </p:nvSpPr>
          <p:spPr bwMode="auto">
            <a:xfrm>
              <a:off x="5078581" y="1720454"/>
              <a:ext cx="688315" cy="686991"/>
            </a:xfrm>
            <a:custGeom>
              <a:avLst/>
              <a:gdLst>
                <a:gd name="T0" fmla="*/ 344158 w 5096"/>
                <a:gd name="T1" fmla="*/ 686856 h 5090"/>
                <a:gd name="T2" fmla="*/ 344158 w 5096"/>
                <a:gd name="T3" fmla="*/ 686856 h 5090"/>
                <a:gd name="T4" fmla="*/ 0 w 5096"/>
                <a:gd name="T5" fmla="*/ 343765 h 5090"/>
                <a:gd name="T6" fmla="*/ 344158 w 5096"/>
                <a:gd name="T7" fmla="*/ 0 h 5090"/>
                <a:gd name="T8" fmla="*/ 688180 w 5096"/>
                <a:gd name="T9" fmla="*/ 343765 h 5090"/>
                <a:gd name="T10" fmla="*/ 344158 w 5096"/>
                <a:gd name="T11" fmla="*/ 686856 h 50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96" h="5090">
                  <a:moveTo>
                    <a:pt x="2548" y="5089"/>
                  </a:moveTo>
                  <a:lnTo>
                    <a:pt x="2548" y="5089"/>
                  </a:lnTo>
                  <a:cubicBezTo>
                    <a:pt x="1140" y="5089"/>
                    <a:pt x="0" y="3950"/>
                    <a:pt x="0" y="2547"/>
                  </a:cubicBezTo>
                  <a:cubicBezTo>
                    <a:pt x="0" y="1139"/>
                    <a:pt x="1140" y="0"/>
                    <a:pt x="2548" y="0"/>
                  </a:cubicBezTo>
                  <a:cubicBezTo>
                    <a:pt x="3950" y="0"/>
                    <a:pt x="5095" y="1139"/>
                    <a:pt x="5095" y="2547"/>
                  </a:cubicBezTo>
                  <a:cubicBezTo>
                    <a:pt x="5095" y="3950"/>
                    <a:pt x="3950" y="5089"/>
                    <a:pt x="2548" y="5089"/>
                  </a:cubicBez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63" name="Freeform 1143">
              <a:extLst>
                <a:ext uri="{FF2B5EF4-FFF2-40B4-BE49-F238E27FC236}">
                  <a16:creationId xmlns:a16="http://schemas.microsoft.com/office/drawing/2014/main" id="{03168645-163C-40B4-A914-9EEEA72B248C}"/>
                </a:ext>
              </a:extLst>
            </p:cNvPr>
            <p:cNvSpPr>
              <a:spLocks noChangeArrowheads="1"/>
            </p:cNvSpPr>
            <p:nvPr/>
          </p:nvSpPr>
          <p:spPr bwMode="auto">
            <a:xfrm>
              <a:off x="5226247" y="2174677"/>
              <a:ext cx="392388" cy="232767"/>
            </a:xfrm>
            <a:custGeom>
              <a:avLst/>
              <a:gdLst>
                <a:gd name="T0" fmla="*/ 67625 w 2907"/>
                <a:gd name="T1" fmla="*/ 46257 h 1726"/>
                <a:gd name="T2" fmla="*/ 67625 w 2907"/>
                <a:gd name="T3" fmla="*/ 46257 h 1726"/>
                <a:gd name="T4" fmla="*/ 0 w 2907"/>
                <a:gd name="T5" fmla="*/ 171406 h 1726"/>
                <a:gd name="T6" fmla="*/ 196531 w 2907"/>
                <a:gd name="T7" fmla="*/ 232632 h 1726"/>
                <a:gd name="T8" fmla="*/ 392253 w 2907"/>
                <a:gd name="T9" fmla="*/ 171406 h 1726"/>
                <a:gd name="T10" fmla="*/ 324628 w 2907"/>
                <a:gd name="T11" fmla="*/ 46257 h 1726"/>
                <a:gd name="T12" fmla="*/ 196531 w 2907"/>
                <a:gd name="T13" fmla="*/ 0 h 1726"/>
                <a:gd name="T14" fmla="*/ 67625 w 2907"/>
                <a:gd name="T15" fmla="*/ 46257 h 172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07" h="1726">
                  <a:moveTo>
                    <a:pt x="501" y="343"/>
                  </a:moveTo>
                  <a:lnTo>
                    <a:pt x="501" y="343"/>
                  </a:lnTo>
                  <a:cubicBezTo>
                    <a:pt x="253" y="507"/>
                    <a:pt x="148" y="855"/>
                    <a:pt x="0" y="1271"/>
                  </a:cubicBezTo>
                  <a:cubicBezTo>
                    <a:pt x="411" y="1556"/>
                    <a:pt x="912" y="1725"/>
                    <a:pt x="1456" y="1725"/>
                  </a:cubicBezTo>
                  <a:cubicBezTo>
                    <a:pt x="1994" y="1725"/>
                    <a:pt x="2495" y="1556"/>
                    <a:pt x="2906" y="1271"/>
                  </a:cubicBezTo>
                  <a:cubicBezTo>
                    <a:pt x="2763" y="855"/>
                    <a:pt x="2658" y="502"/>
                    <a:pt x="2405" y="343"/>
                  </a:cubicBezTo>
                  <a:cubicBezTo>
                    <a:pt x="1972" y="69"/>
                    <a:pt x="1708" y="6"/>
                    <a:pt x="1456" y="0"/>
                  </a:cubicBezTo>
                  <a:cubicBezTo>
                    <a:pt x="1192" y="0"/>
                    <a:pt x="933" y="64"/>
                    <a:pt x="501" y="343"/>
                  </a:cubicBezTo>
                </a:path>
              </a:pathLst>
            </a:custGeom>
            <a:solidFill>
              <a:srgbClr val="C84B4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64" name="Freeform 1144">
              <a:extLst>
                <a:ext uri="{FF2B5EF4-FFF2-40B4-BE49-F238E27FC236}">
                  <a16:creationId xmlns:a16="http://schemas.microsoft.com/office/drawing/2014/main" id="{F729F5BB-30DD-401A-93EE-EFB101EDB8D7}"/>
                </a:ext>
              </a:extLst>
            </p:cNvPr>
            <p:cNvSpPr>
              <a:spLocks noChangeArrowheads="1"/>
            </p:cNvSpPr>
            <p:nvPr/>
          </p:nvSpPr>
          <p:spPr bwMode="auto">
            <a:xfrm>
              <a:off x="5579932" y="2251472"/>
              <a:ext cx="38703" cy="117872"/>
            </a:xfrm>
            <a:custGeom>
              <a:avLst/>
              <a:gdLst>
                <a:gd name="T0" fmla="*/ 0 w 286"/>
                <a:gd name="T1" fmla="*/ 117737 h 875"/>
                <a:gd name="T2" fmla="*/ 0 w 286"/>
                <a:gd name="T3" fmla="*/ 117737 h 875"/>
                <a:gd name="T4" fmla="*/ 0 w 286"/>
                <a:gd name="T5" fmla="*/ 0 h 875"/>
                <a:gd name="T6" fmla="*/ 38568 w 286"/>
                <a:gd name="T7" fmla="*/ 94298 h 875"/>
                <a:gd name="T8" fmla="*/ 0 w 286"/>
                <a:gd name="T9" fmla="*/ 117737 h 8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875">
                  <a:moveTo>
                    <a:pt x="0" y="874"/>
                  </a:moveTo>
                  <a:lnTo>
                    <a:pt x="0" y="874"/>
                  </a:lnTo>
                  <a:cubicBezTo>
                    <a:pt x="0" y="0"/>
                    <a:pt x="0" y="0"/>
                    <a:pt x="0" y="0"/>
                  </a:cubicBezTo>
                  <a:cubicBezTo>
                    <a:pt x="116" y="183"/>
                    <a:pt x="190" y="426"/>
                    <a:pt x="285" y="700"/>
                  </a:cubicBezTo>
                  <a:cubicBezTo>
                    <a:pt x="195" y="764"/>
                    <a:pt x="100" y="822"/>
                    <a:pt x="0" y="874"/>
                  </a:cubicBezTo>
                </a:path>
              </a:pathLst>
            </a:custGeom>
            <a:solidFill>
              <a:srgbClr val="F1595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65" name="Freeform 1145">
              <a:extLst>
                <a:ext uri="{FF2B5EF4-FFF2-40B4-BE49-F238E27FC236}">
                  <a16:creationId xmlns:a16="http://schemas.microsoft.com/office/drawing/2014/main" id="{EB9402B8-8BD3-4338-B84E-040D9BB4D46E}"/>
                </a:ext>
              </a:extLst>
            </p:cNvPr>
            <p:cNvSpPr>
              <a:spLocks noChangeArrowheads="1"/>
            </p:cNvSpPr>
            <p:nvPr/>
          </p:nvSpPr>
          <p:spPr bwMode="auto">
            <a:xfrm>
              <a:off x="5509076" y="2197298"/>
              <a:ext cx="42275" cy="199430"/>
            </a:xfrm>
            <a:custGeom>
              <a:avLst/>
              <a:gdLst>
                <a:gd name="T0" fmla="*/ 42140 w 312"/>
                <a:gd name="T1" fmla="*/ 23359 h 1477"/>
                <a:gd name="T2" fmla="*/ 42140 w 312"/>
                <a:gd name="T3" fmla="*/ 23359 h 1477"/>
                <a:gd name="T4" fmla="*/ 42140 w 312"/>
                <a:gd name="T5" fmla="*/ 185658 h 1477"/>
                <a:gd name="T6" fmla="*/ 0 w 312"/>
                <a:gd name="T7" fmla="*/ 199295 h 1477"/>
                <a:gd name="T8" fmla="*/ 0 w 312"/>
                <a:gd name="T9" fmla="*/ 0 h 1477"/>
                <a:gd name="T10" fmla="*/ 42140 w 312"/>
                <a:gd name="T11" fmla="*/ 23359 h 147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2" h="1477">
                  <a:moveTo>
                    <a:pt x="311" y="173"/>
                  </a:moveTo>
                  <a:lnTo>
                    <a:pt x="311" y="173"/>
                  </a:lnTo>
                  <a:cubicBezTo>
                    <a:pt x="311" y="1375"/>
                    <a:pt x="311" y="1375"/>
                    <a:pt x="311" y="1375"/>
                  </a:cubicBezTo>
                  <a:cubicBezTo>
                    <a:pt x="210" y="1413"/>
                    <a:pt x="105" y="1450"/>
                    <a:pt x="0" y="1476"/>
                  </a:cubicBezTo>
                  <a:cubicBezTo>
                    <a:pt x="0" y="0"/>
                    <a:pt x="0" y="0"/>
                    <a:pt x="0" y="0"/>
                  </a:cubicBezTo>
                  <a:cubicBezTo>
                    <a:pt x="95" y="42"/>
                    <a:pt x="195" y="100"/>
                    <a:pt x="311" y="173"/>
                  </a:cubicBezTo>
                </a:path>
              </a:pathLst>
            </a:custGeom>
            <a:solidFill>
              <a:srgbClr val="F1595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66" name="Freeform 1146">
              <a:extLst>
                <a:ext uri="{FF2B5EF4-FFF2-40B4-BE49-F238E27FC236}">
                  <a16:creationId xmlns:a16="http://schemas.microsoft.com/office/drawing/2014/main" id="{4A14E33D-7527-4420-9396-73A73F4A412C}"/>
                </a:ext>
              </a:extLst>
            </p:cNvPr>
            <p:cNvSpPr>
              <a:spLocks noChangeArrowheads="1"/>
            </p:cNvSpPr>
            <p:nvPr/>
          </p:nvSpPr>
          <p:spPr bwMode="auto">
            <a:xfrm>
              <a:off x="5437029" y="2175272"/>
              <a:ext cx="42871" cy="232172"/>
            </a:xfrm>
            <a:custGeom>
              <a:avLst/>
              <a:gdLst>
                <a:gd name="T0" fmla="*/ 42737 w 319"/>
                <a:gd name="T1" fmla="*/ 9179 h 1720"/>
                <a:gd name="T2" fmla="*/ 42737 w 319"/>
                <a:gd name="T3" fmla="*/ 9179 h 1720"/>
                <a:gd name="T4" fmla="*/ 42737 w 319"/>
                <a:gd name="T5" fmla="*/ 227718 h 1720"/>
                <a:gd name="T6" fmla="*/ 0 w 319"/>
                <a:gd name="T7" fmla="*/ 232037 h 1720"/>
                <a:gd name="T8" fmla="*/ 0 w 319"/>
                <a:gd name="T9" fmla="*/ 0 h 1720"/>
                <a:gd name="T10" fmla="*/ 42737 w 319"/>
                <a:gd name="T11" fmla="*/ 9179 h 17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9" h="1720">
                  <a:moveTo>
                    <a:pt x="318" y="68"/>
                  </a:moveTo>
                  <a:lnTo>
                    <a:pt x="318" y="68"/>
                  </a:lnTo>
                  <a:cubicBezTo>
                    <a:pt x="318" y="1687"/>
                    <a:pt x="318" y="1687"/>
                    <a:pt x="318" y="1687"/>
                  </a:cubicBezTo>
                  <a:cubicBezTo>
                    <a:pt x="212" y="1703"/>
                    <a:pt x="112" y="1714"/>
                    <a:pt x="0" y="1719"/>
                  </a:cubicBezTo>
                  <a:cubicBezTo>
                    <a:pt x="0" y="0"/>
                    <a:pt x="0" y="0"/>
                    <a:pt x="0" y="0"/>
                  </a:cubicBezTo>
                  <a:cubicBezTo>
                    <a:pt x="101" y="10"/>
                    <a:pt x="201" y="31"/>
                    <a:pt x="318" y="68"/>
                  </a:cubicBezTo>
                </a:path>
              </a:pathLst>
            </a:custGeom>
            <a:solidFill>
              <a:srgbClr val="F1595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67" name="Freeform 1147">
              <a:extLst>
                <a:ext uri="{FF2B5EF4-FFF2-40B4-BE49-F238E27FC236}">
                  <a16:creationId xmlns:a16="http://schemas.microsoft.com/office/drawing/2014/main" id="{39F6A578-5540-4441-ADA9-8D23531DA477}"/>
                </a:ext>
              </a:extLst>
            </p:cNvPr>
            <p:cNvSpPr>
              <a:spLocks noChangeArrowheads="1"/>
            </p:cNvSpPr>
            <p:nvPr/>
          </p:nvSpPr>
          <p:spPr bwMode="auto">
            <a:xfrm>
              <a:off x="5365577" y="2175272"/>
              <a:ext cx="42276" cy="232172"/>
            </a:xfrm>
            <a:custGeom>
              <a:avLst/>
              <a:gdLst>
                <a:gd name="T0" fmla="*/ 42141 w 312"/>
                <a:gd name="T1" fmla="*/ 0 h 1720"/>
                <a:gd name="T2" fmla="*/ 42141 w 312"/>
                <a:gd name="T3" fmla="*/ 0 h 1720"/>
                <a:gd name="T4" fmla="*/ 42141 w 312"/>
                <a:gd name="T5" fmla="*/ 232037 h 1720"/>
                <a:gd name="T6" fmla="*/ 0 w 312"/>
                <a:gd name="T7" fmla="*/ 227718 h 1720"/>
                <a:gd name="T8" fmla="*/ 0 w 312"/>
                <a:gd name="T9" fmla="*/ 8504 h 1720"/>
                <a:gd name="T10" fmla="*/ 42141 w 312"/>
                <a:gd name="T11" fmla="*/ 0 h 17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2" h="1720">
                  <a:moveTo>
                    <a:pt x="311" y="0"/>
                  </a:moveTo>
                  <a:lnTo>
                    <a:pt x="311" y="0"/>
                  </a:lnTo>
                  <a:cubicBezTo>
                    <a:pt x="311" y="1719"/>
                    <a:pt x="311" y="1719"/>
                    <a:pt x="311" y="1719"/>
                  </a:cubicBezTo>
                  <a:cubicBezTo>
                    <a:pt x="206" y="1714"/>
                    <a:pt x="101" y="1703"/>
                    <a:pt x="0" y="1687"/>
                  </a:cubicBezTo>
                  <a:cubicBezTo>
                    <a:pt x="0" y="63"/>
                    <a:pt x="0" y="63"/>
                    <a:pt x="0" y="63"/>
                  </a:cubicBezTo>
                  <a:cubicBezTo>
                    <a:pt x="112" y="27"/>
                    <a:pt x="217" y="5"/>
                    <a:pt x="311" y="0"/>
                  </a:cubicBezTo>
                </a:path>
              </a:pathLst>
            </a:custGeom>
            <a:solidFill>
              <a:srgbClr val="F1595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68" name="Freeform 1148">
              <a:extLst>
                <a:ext uri="{FF2B5EF4-FFF2-40B4-BE49-F238E27FC236}">
                  <a16:creationId xmlns:a16="http://schemas.microsoft.com/office/drawing/2014/main" id="{F9EEB06C-FE16-4F9F-826D-4577C9D3CA7C}"/>
                </a:ext>
              </a:extLst>
            </p:cNvPr>
            <p:cNvSpPr>
              <a:spLocks noChangeArrowheads="1"/>
            </p:cNvSpPr>
            <p:nvPr/>
          </p:nvSpPr>
          <p:spPr bwMode="auto">
            <a:xfrm>
              <a:off x="5294722" y="2196109"/>
              <a:ext cx="42275" cy="200620"/>
            </a:xfrm>
            <a:custGeom>
              <a:avLst/>
              <a:gdLst>
                <a:gd name="T0" fmla="*/ 42140 w 312"/>
                <a:gd name="T1" fmla="*/ 0 h 1488"/>
                <a:gd name="T2" fmla="*/ 42140 w 312"/>
                <a:gd name="T3" fmla="*/ 0 h 1488"/>
                <a:gd name="T4" fmla="*/ 42140 w 312"/>
                <a:gd name="T5" fmla="*/ 200485 h 1488"/>
                <a:gd name="T6" fmla="*/ 0 w 312"/>
                <a:gd name="T7" fmla="*/ 186329 h 1488"/>
                <a:gd name="T8" fmla="*/ 0 w 312"/>
                <a:gd name="T9" fmla="*/ 24808 h 1488"/>
                <a:gd name="T10" fmla="*/ 42140 w 312"/>
                <a:gd name="T11" fmla="*/ 0 h 148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2" h="1488">
                  <a:moveTo>
                    <a:pt x="311" y="0"/>
                  </a:moveTo>
                  <a:lnTo>
                    <a:pt x="311" y="0"/>
                  </a:lnTo>
                  <a:cubicBezTo>
                    <a:pt x="311" y="1487"/>
                    <a:pt x="311" y="1487"/>
                    <a:pt x="311" y="1487"/>
                  </a:cubicBezTo>
                  <a:cubicBezTo>
                    <a:pt x="206" y="1461"/>
                    <a:pt x="100" y="1424"/>
                    <a:pt x="0" y="1382"/>
                  </a:cubicBezTo>
                  <a:cubicBezTo>
                    <a:pt x="0" y="184"/>
                    <a:pt x="0" y="184"/>
                    <a:pt x="0" y="184"/>
                  </a:cubicBezTo>
                  <a:cubicBezTo>
                    <a:pt x="111" y="111"/>
                    <a:pt x="217" y="47"/>
                    <a:pt x="311" y="0"/>
                  </a:cubicBezTo>
                </a:path>
              </a:pathLst>
            </a:custGeom>
            <a:solidFill>
              <a:srgbClr val="F1595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69" name="Freeform 1149">
              <a:extLst>
                <a:ext uri="{FF2B5EF4-FFF2-40B4-BE49-F238E27FC236}">
                  <a16:creationId xmlns:a16="http://schemas.microsoft.com/office/drawing/2014/main" id="{31B6EB40-E01D-4703-817D-86F429AE10AC}"/>
                </a:ext>
              </a:extLst>
            </p:cNvPr>
            <p:cNvSpPr>
              <a:spLocks noChangeArrowheads="1"/>
            </p:cNvSpPr>
            <p:nvPr/>
          </p:nvSpPr>
          <p:spPr bwMode="auto">
            <a:xfrm>
              <a:off x="5226247" y="2252068"/>
              <a:ext cx="38703" cy="117872"/>
            </a:xfrm>
            <a:custGeom>
              <a:avLst/>
              <a:gdLst>
                <a:gd name="T0" fmla="*/ 38568 w 286"/>
                <a:gd name="T1" fmla="*/ 0 h 871"/>
                <a:gd name="T2" fmla="*/ 38568 w 286"/>
                <a:gd name="T3" fmla="*/ 0 h 871"/>
                <a:gd name="T4" fmla="*/ 38568 w 286"/>
                <a:gd name="T5" fmla="*/ 117737 h 871"/>
                <a:gd name="T6" fmla="*/ 0 w 286"/>
                <a:gd name="T7" fmla="*/ 94189 h 871"/>
                <a:gd name="T8" fmla="*/ 38568 w 286"/>
                <a:gd name="T9" fmla="*/ 0 h 8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871">
                  <a:moveTo>
                    <a:pt x="285" y="0"/>
                  </a:moveTo>
                  <a:lnTo>
                    <a:pt x="285" y="0"/>
                  </a:lnTo>
                  <a:cubicBezTo>
                    <a:pt x="285" y="870"/>
                    <a:pt x="285" y="870"/>
                    <a:pt x="285" y="870"/>
                  </a:cubicBezTo>
                  <a:cubicBezTo>
                    <a:pt x="189" y="818"/>
                    <a:pt x="94" y="760"/>
                    <a:pt x="0" y="696"/>
                  </a:cubicBezTo>
                  <a:cubicBezTo>
                    <a:pt x="94" y="422"/>
                    <a:pt x="174" y="179"/>
                    <a:pt x="285" y="0"/>
                  </a:cubicBezTo>
                </a:path>
              </a:pathLst>
            </a:custGeom>
            <a:solidFill>
              <a:srgbClr val="F1595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70" name="Freeform 1150">
              <a:extLst>
                <a:ext uri="{FF2B5EF4-FFF2-40B4-BE49-F238E27FC236}">
                  <a16:creationId xmlns:a16="http://schemas.microsoft.com/office/drawing/2014/main" id="{05D07AE6-FA7F-4F50-95E2-3CF64046BA09}"/>
                </a:ext>
              </a:extLst>
            </p:cNvPr>
            <p:cNvSpPr>
              <a:spLocks noChangeArrowheads="1"/>
            </p:cNvSpPr>
            <p:nvPr/>
          </p:nvSpPr>
          <p:spPr bwMode="auto">
            <a:xfrm>
              <a:off x="5255424" y="2227659"/>
              <a:ext cx="334631" cy="42863"/>
            </a:xfrm>
            <a:custGeom>
              <a:avLst/>
              <a:gdLst>
                <a:gd name="T0" fmla="*/ 29832 w 2479"/>
                <a:gd name="T1" fmla="*/ 0 h 318"/>
                <a:gd name="T2" fmla="*/ 29832 w 2479"/>
                <a:gd name="T3" fmla="*/ 0 h 318"/>
                <a:gd name="T4" fmla="*/ 0 w 2479"/>
                <a:gd name="T5" fmla="*/ 42728 h 318"/>
                <a:gd name="T6" fmla="*/ 334496 w 2479"/>
                <a:gd name="T7" fmla="*/ 42728 h 318"/>
                <a:gd name="T8" fmla="*/ 304799 w 2479"/>
                <a:gd name="T9" fmla="*/ 0 h 318"/>
                <a:gd name="T10" fmla="*/ 29832 w 2479"/>
                <a:gd name="T11" fmla="*/ 0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79" h="318">
                  <a:moveTo>
                    <a:pt x="221" y="0"/>
                  </a:moveTo>
                  <a:lnTo>
                    <a:pt x="221" y="0"/>
                  </a:lnTo>
                  <a:cubicBezTo>
                    <a:pt x="132" y="79"/>
                    <a:pt x="63" y="190"/>
                    <a:pt x="0" y="317"/>
                  </a:cubicBezTo>
                  <a:cubicBezTo>
                    <a:pt x="2478" y="317"/>
                    <a:pt x="2478" y="317"/>
                    <a:pt x="2478" y="317"/>
                  </a:cubicBezTo>
                  <a:cubicBezTo>
                    <a:pt x="2416" y="190"/>
                    <a:pt x="2347" y="79"/>
                    <a:pt x="2258" y="0"/>
                  </a:cubicBezTo>
                  <a:lnTo>
                    <a:pt x="221" y="0"/>
                  </a:lnTo>
                </a:path>
              </a:pathLst>
            </a:custGeom>
            <a:solidFill>
              <a:srgbClr val="F1595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71" name="Freeform 1151">
              <a:extLst>
                <a:ext uri="{FF2B5EF4-FFF2-40B4-BE49-F238E27FC236}">
                  <a16:creationId xmlns:a16="http://schemas.microsoft.com/office/drawing/2014/main" id="{1974DDF1-0DC2-47A7-8AAA-662BFBF626F5}"/>
                </a:ext>
              </a:extLst>
            </p:cNvPr>
            <p:cNvSpPr>
              <a:spLocks noChangeArrowheads="1"/>
            </p:cNvSpPr>
            <p:nvPr/>
          </p:nvSpPr>
          <p:spPr bwMode="auto">
            <a:xfrm>
              <a:off x="5228034" y="2299098"/>
              <a:ext cx="388815" cy="42267"/>
            </a:xfrm>
            <a:custGeom>
              <a:avLst/>
              <a:gdLst>
                <a:gd name="T0" fmla="*/ 15115 w 2881"/>
                <a:gd name="T1" fmla="*/ 0 h 312"/>
                <a:gd name="T2" fmla="*/ 15115 w 2881"/>
                <a:gd name="T3" fmla="*/ 0 h 312"/>
                <a:gd name="T4" fmla="*/ 0 w 2881"/>
                <a:gd name="T5" fmla="*/ 42132 h 312"/>
                <a:gd name="T6" fmla="*/ 388680 w 2881"/>
                <a:gd name="T7" fmla="*/ 42132 h 312"/>
                <a:gd name="T8" fmla="*/ 373835 w 2881"/>
                <a:gd name="T9" fmla="*/ 0 h 312"/>
                <a:gd name="T10" fmla="*/ 15115 w 2881"/>
                <a:gd name="T11" fmla="*/ 0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1" h="312">
                  <a:moveTo>
                    <a:pt x="112" y="0"/>
                  </a:moveTo>
                  <a:lnTo>
                    <a:pt x="112" y="0"/>
                  </a:lnTo>
                  <a:cubicBezTo>
                    <a:pt x="75" y="94"/>
                    <a:pt x="37" y="200"/>
                    <a:pt x="0" y="311"/>
                  </a:cubicBezTo>
                  <a:cubicBezTo>
                    <a:pt x="2880" y="311"/>
                    <a:pt x="2880" y="311"/>
                    <a:pt x="2880" y="311"/>
                  </a:cubicBezTo>
                  <a:cubicBezTo>
                    <a:pt x="2843" y="200"/>
                    <a:pt x="2806" y="94"/>
                    <a:pt x="2770" y="0"/>
                  </a:cubicBezTo>
                  <a:lnTo>
                    <a:pt x="112" y="0"/>
                  </a:lnTo>
                </a:path>
              </a:pathLst>
            </a:custGeom>
            <a:solidFill>
              <a:srgbClr val="F1595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72" name="Freeform 1152">
              <a:extLst>
                <a:ext uri="{FF2B5EF4-FFF2-40B4-BE49-F238E27FC236}">
                  <a16:creationId xmlns:a16="http://schemas.microsoft.com/office/drawing/2014/main" id="{91B366BF-DA88-4565-AECC-69B88739AA20}"/>
                </a:ext>
              </a:extLst>
            </p:cNvPr>
            <p:cNvSpPr>
              <a:spLocks noChangeArrowheads="1"/>
            </p:cNvSpPr>
            <p:nvPr/>
          </p:nvSpPr>
          <p:spPr bwMode="auto">
            <a:xfrm>
              <a:off x="5267332" y="2370535"/>
              <a:ext cx="310814" cy="36909"/>
            </a:xfrm>
            <a:custGeom>
              <a:avLst/>
              <a:gdLst>
                <a:gd name="T0" fmla="*/ 0 w 2300"/>
                <a:gd name="T1" fmla="*/ 0 h 275"/>
                <a:gd name="T2" fmla="*/ 0 w 2300"/>
                <a:gd name="T3" fmla="*/ 0 h 275"/>
                <a:gd name="T4" fmla="*/ 155407 w 2300"/>
                <a:gd name="T5" fmla="*/ 36775 h 275"/>
                <a:gd name="T6" fmla="*/ 310679 w 2300"/>
                <a:gd name="T7" fmla="*/ 0 h 275"/>
                <a:gd name="T8" fmla="*/ 0 w 2300"/>
                <a:gd name="T9" fmla="*/ 0 h 2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00" h="275">
                  <a:moveTo>
                    <a:pt x="0" y="0"/>
                  </a:moveTo>
                  <a:lnTo>
                    <a:pt x="0" y="0"/>
                  </a:lnTo>
                  <a:cubicBezTo>
                    <a:pt x="342" y="179"/>
                    <a:pt x="738" y="274"/>
                    <a:pt x="1150" y="274"/>
                  </a:cubicBezTo>
                  <a:cubicBezTo>
                    <a:pt x="1566" y="274"/>
                    <a:pt x="1956" y="179"/>
                    <a:pt x="2299" y="0"/>
                  </a:cubicBezTo>
                  <a:lnTo>
                    <a:pt x="0" y="0"/>
                  </a:lnTo>
                </a:path>
              </a:pathLst>
            </a:custGeom>
            <a:solidFill>
              <a:srgbClr val="F1595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73" name="Freeform 1153">
              <a:extLst>
                <a:ext uri="{FF2B5EF4-FFF2-40B4-BE49-F238E27FC236}">
                  <a16:creationId xmlns:a16="http://schemas.microsoft.com/office/drawing/2014/main" id="{6C17D88F-69E3-4FFE-B3C1-F96359921864}"/>
                </a:ext>
              </a:extLst>
            </p:cNvPr>
            <p:cNvSpPr>
              <a:spLocks noChangeArrowheads="1"/>
            </p:cNvSpPr>
            <p:nvPr/>
          </p:nvSpPr>
          <p:spPr bwMode="auto">
            <a:xfrm>
              <a:off x="5579932" y="2251472"/>
              <a:ext cx="10122" cy="18455"/>
            </a:xfrm>
            <a:custGeom>
              <a:avLst/>
              <a:gdLst>
                <a:gd name="T0" fmla="*/ 0 w 74"/>
                <a:gd name="T1" fmla="*/ 18321 h 138"/>
                <a:gd name="T2" fmla="*/ 0 w 74"/>
                <a:gd name="T3" fmla="*/ 18321 h 138"/>
                <a:gd name="T4" fmla="*/ 9985 w 74"/>
                <a:gd name="T5" fmla="*/ 18321 h 138"/>
                <a:gd name="T6" fmla="*/ 9438 w 74"/>
                <a:gd name="T7" fmla="*/ 17519 h 138"/>
                <a:gd name="T8" fmla="*/ 8617 w 74"/>
                <a:gd name="T9" fmla="*/ 15379 h 138"/>
                <a:gd name="T10" fmla="*/ 8617 w 74"/>
                <a:gd name="T11" fmla="*/ 14711 h 138"/>
                <a:gd name="T12" fmla="*/ 7250 w 74"/>
                <a:gd name="T13" fmla="*/ 11902 h 138"/>
                <a:gd name="T14" fmla="*/ 6566 w 74"/>
                <a:gd name="T15" fmla="*/ 11100 h 138"/>
                <a:gd name="T16" fmla="*/ 5061 w 74"/>
                <a:gd name="T17" fmla="*/ 8291 h 138"/>
                <a:gd name="T18" fmla="*/ 5061 w 74"/>
                <a:gd name="T19" fmla="*/ 8291 h 138"/>
                <a:gd name="T20" fmla="*/ 4377 w 74"/>
                <a:gd name="T21" fmla="*/ 7623 h 138"/>
                <a:gd name="T22" fmla="*/ 4377 w 74"/>
                <a:gd name="T23" fmla="*/ 6954 h 138"/>
                <a:gd name="T24" fmla="*/ 4377 w 74"/>
                <a:gd name="T25" fmla="*/ 6152 h 138"/>
                <a:gd name="T26" fmla="*/ 3693 w 74"/>
                <a:gd name="T27" fmla="*/ 5617 h 138"/>
                <a:gd name="T28" fmla="*/ 2872 w 74"/>
                <a:gd name="T29" fmla="*/ 4814 h 138"/>
                <a:gd name="T30" fmla="*/ 2872 w 74"/>
                <a:gd name="T31" fmla="*/ 4814 h 138"/>
                <a:gd name="T32" fmla="*/ 2872 w 74"/>
                <a:gd name="T33" fmla="*/ 4814 h 138"/>
                <a:gd name="T34" fmla="*/ 2872 w 74"/>
                <a:gd name="T35" fmla="*/ 4146 h 138"/>
                <a:gd name="T36" fmla="*/ 2052 w 74"/>
                <a:gd name="T37" fmla="*/ 3343 h 138"/>
                <a:gd name="T38" fmla="*/ 2052 w 74"/>
                <a:gd name="T39" fmla="*/ 3343 h 138"/>
                <a:gd name="T40" fmla="*/ 2052 w 74"/>
                <a:gd name="T41" fmla="*/ 2808 h 138"/>
                <a:gd name="T42" fmla="*/ 2052 w 74"/>
                <a:gd name="T43" fmla="*/ 2808 h 138"/>
                <a:gd name="T44" fmla="*/ 1505 w 74"/>
                <a:gd name="T45" fmla="*/ 2006 h 138"/>
                <a:gd name="T46" fmla="*/ 684 w 74"/>
                <a:gd name="T47" fmla="*/ 1337 h 138"/>
                <a:gd name="T48" fmla="*/ 684 w 74"/>
                <a:gd name="T49" fmla="*/ 535 h 138"/>
                <a:gd name="T50" fmla="*/ 684 w 74"/>
                <a:gd name="T51" fmla="*/ 535 h 138"/>
                <a:gd name="T52" fmla="*/ 0 w 74"/>
                <a:gd name="T53" fmla="*/ 0 h 138"/>
                <a:gd name="T54" fmla="*/ 0 w 74"/>
                <a:gd name="T55" fmla="*/ 18321 h 13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74" h="138">
                  <a:moveTo>
                    <a:pt x="0" y="137"/>
                  </a:moveTo>
                  <a:lnTo>
                    <a:pt x="0" y="137"/>
                  </a:lnTo>
                  <a:cubicBezTo>
                    <a:pt x="73" y="137"/>
                    <a:pt x="73" y="137"/>
                    <a:pt x="73" y="137"/>
                  </a:cubicBezTo>
                  <a:cubicBezTo>
                    <a:pt x="69" y="131"/>
                    <a:pt x="69" y="131"/>
                    <a:pt x="69" y="131"/>
                  </a:cubicBezTo>
                  <a:cubicBezTo>
                    <a:pt x="63" y="115"/>
                    <a:pt x="63" y="115"/>
                    <a:pt x="63" y="115"/>
                  </a:cubicBezTo>
                  <a:cubicBezTo>
                    <a:pt x="63" y="110"/>
                    <a:pt x="63" y="110"/>
                    <a:pt x="63" y="110"/>
                  </a:cubicBezTo>
                  <a:cubicBezTo>
                    <a:pt x="58" y="104"/>
                    <a:pt x="53" y="94"/>
                    <a:pt x="53" y="89"/>
                  </a:cubicBezTo>
                  <a:cubicBezTo>
                    <a:pt x="48" y="83"/>
                    <a:pt x="48" y="83"/>
                    <a:pt x="48" y="83"/>
                  </a:cubicBezTo>
                  <a:cubicBezTo>
                    <a:pt x="42" y="73"/>
                    <a:pt x="42" y="68"/>
                    <a:pt x="37" y="62"/>
                  </a:cubicBezTo>
                  <a:cubicBezTo>
                    <a:pt x="32" y="57"/>
                    <a:pt x="32" y="57"/>
                    <a:pt x="32" y="57"/>
                  </a:cubicBezTo>
                  <a:cubicBezTo>
                    <a:pt x="32" y="52"/>
                    <a:pt x="32" y="52"/>
                    <a:pt x="32" y="52"/>
                  </a:cubicBezTo>
                  <a:cubicBezTo>
                    <a:pt x="32" y="46"/>
                    <a:pt x="32" y="46"/>
                    <a:pt x="32" y="46"/>
                  </a:cubicBezTo>
                  <a:cubicBezTo>
                    <a:pt x="27" y="42"/>
                    <a:pt x="27" y="42"/>
                    <a:pt x="27" y="42"/>
                  </a:cubicBezTo>
                  <a:cubicBezTo>
                    <a:pt x="21" y="36"/>
                    <a:pt x="21" y="36"/>
                    <a:pt x="21" y="36"/>
                  </a:cubicBezTo>
                  <a:cubicBezTo>
                    <a:pt x="21" y="31"/>
                    <a:pt x="21" y="31"/>
                    <a:pt x="21" y="31"/>
                  </a:cubicBezTo>
                  <a:cubicBezTo>
                    <a:pt x="15" y="25"/>
                    <a:pt x="15" y="25"/>
                    <a:pt x="15" y="25"/>
                  </a:cubicBezTo>
                  <a:cubicBezTo>
                    <a:pt x="15" y="21"/>
                    <a:pt x="15" y="21"/>
                    <a:pt x="15" y="21"/>
                  </a:cubicBezTo>
                  <a:cubicBezTo>
                    <a:pt x="11" y="15"/>
                    <a:pt x="11" y="15"/>
                    <a:pt x="11" y="15"/>
                  </a:cubicBezTo>
                  <a:cubicBezTo>
                    <a:pt x="5" y="10"/>
                    <a:pt x="5" y="10"/>
                    <a:pt x="5" y="10"/>
                  </a:cubicBezTo>
                  <a:cubicBezTo>
                    <a:pt x="5" y="4"/>
                    <a:pt x="5" y="4"/>
                    <a:pt x="5" y="4"/>
                  </a:cubicBezTo>
                  <a:cubicBezTo>
                    <a:pt x="0" y="0"/>
                    <a:pt x="0" y="0"/>
                    <a:pt x="0" y="0"/>
                  </a:cubicBezTo>
                  <a:lnTo>
                    <a:pt x="0" y="137"/>
                  </a:lnTo>
                </a:path>
              </a:pathLst>
            </a:custGeom>
            <a:solidFill>
              <a:srgbClr val="F58C8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74" name="Freeform 1154">
              <a:extLst>
                <a:ext uri="{FF2B5EF4-FFF2-40B4-BE49-F238E27FC236}">
                  <a16:creationId xmlns:a16="http://schemas.microsoft.com/office/drawing/2014/main" id="{28E48EF5-3FE0-4F20-8B81-936C6E6780DA}"/>
                </a:ext>
              </a:extLst>
            </p:cNvPr>
            <p:cNvSpPr>
              <a:spLocks noChangeArrowheads="1"/>
            </p:cNvSpPr>
            <p:nvPr/>
          </p:nvSpPr>
          <p:spPr bwMode="auto">
            <a:xfrm>
              <a:off x="5579932" y="2299098"/>
              <a:ext cx="36917" cy="42267"/>
            </a:xfrm>
            <a:custGeom>
              <a:avLst/>
              <a:gdLst>
                <a:gd name="T0" fmla="*/ 36783 w 275"/>
                <a:gd name="T1" fmla="*/ 42132 h 312"/>
                <a:gd name="T2" fmla="*/ 36783 w 275"/>
                <a:gd name="T3" fmla="*/ 41319 h 312"/>
                <a:gd name="T4" fmla="*/ 36112 w 275"/>
                <a:gd name="T5" fmla="*/ 39964 h 312"/>
                <a:gd name="T6" fmla="*/ 36112 w 275"/>
                <a:gd name="T7" fmla="*/ 39151 h 312"/>
                <a:gd name="T8" fmla="*/ 35440 w 275"/>
                <a:gd name="T9" fmla="*/ 37119 h 312"/>
                <a:gd name="T10" fmla="*/ 34635 w 275"/>
                <a:gd name="T11" fmla="*/ 36306 h 312"/>
                <a:gd name="T12" fmla="*/ 34635 w 275"/>
                <a:gd name="T13" fmla="*/ 35764 h 312"/>
                <a:gd name="T14" fmla="*/ 34098 w 275"/>
                <a:gd name="T15" fmla="*/ 34952 h 312"/>
                <a:gd name="T16" fmla="*/ 33292 w 275"/>
                <a:gd name="T17" fmla="*/ 32784 h 312"/>
                <a:gd name="T18" fmla="*/ 33292 w 275"/>
                <a:gd name="T19" fmla="*/ 32107 h 312"/>
                <a:gd name="T20" fmla="*/ 31816 w 275"/>
                <a:gd name="T21" fmla="*/ 27094 h 312"/>
                <a:gd name="T22" fmla="*/ 30473 w 275"/>
                <a:gd name="T23" fmla="*/ 24249 h 312"/>
                <a:gd name="T24" fmla="*/ 30473 w 275"/>
                <a:gd name="T25" fmla="*/ 23572 h 312"/>
                <a:gd name="T26" fmla="*/ 29668 w 275"/>
                <a:gd name="T27" fmla="*/ 22759 h 312"/>
                <a:gd name="T28" fmla="*/ 29668 w 275"/>
                <a:gd name="T29" fmla="*/ 22082 h 312"/>
                <a:gd name="T30" fmla="*/ 28997 w 275"/>
                <a:gd name="T31" fmla="*/ 20592 h 312"/>
                <a:gd name="T32" fmla="*/ 28325 w 275"/>
                <a:gd name="T33" fmla="*/ 17069 h 312"/>
                <a:gd name="T34" fmla="*/ 28325 w 275"/>
                <a:gd name="T35" fmla="*/ 17069 h 312"/>
                <a:gd name="T36" fmla="*/ 27654 w 275"/>
                <a:gd name="T37" fmla="*/ 15715 h 312"/>
                <a:gd name="T38" fmla="*/ 27654 w 275"/>
                <a:gd name="T39" fmla="*/ 14902 h 312"/>
                <a:gd name="T40" fmla="*/ 26849 w 275"/>
                <a:gd name="T41" fmla="*/ 14224 h 312"/>
                <a:gd name="T42" fmla="*/ 26849 w 275"/>
                <a:gd name="T43" fmla="*/ 12734 h 312"/>
                <a:gd name="T44" fmla="*/ 26178 w 275"/>
                <a:gd name="T45" fmla="*/ 12057 h 312"/>
                <a:gd name="T46" fmla="*/ 26178 w 275"/>
                <a:gd name="T47" fmla="*/ 10702 h 312"/>
                <a:gd name="T48" fmla="*/ 25506 w 275"/>
                <a:gd name="T49" fmla="*/ 9212 h 312"/>
                <a:gd name="T50" fmla="*/ 25506 w 275"/>
                <a:gd name="T51" fmla="*/ 8535 h 312"/>
                <a:gd name="T52" fmla="*/ 24835 w 275"/>
                <a:gd name="T53" fmla="*/ 7857 h 312"/>
                <a:gd name="T54" fmla="*/ 24835 w 275"/>
                <a:gd name="T55" fmla="*/ 7045 h 312"/>
                <a:gd name="T56" fmla="*/ 24030 w 275"/>
                <a:gd name="T57" fmla="*/ 5690 h 312"/>
                <a:gd name="T58" fmla="*/ 24030 w 275"/>
                <a:gd name="T59" fmla="*/ 4877 h 312"/>
                <a:gd name="T60" fmla="*/ 23358 w 275"/>
                <a:gd name="T61" fmla="*/ 4200 h 312"/>
                <a:gd name="T62" fmla="*/ 22687 w 275"/>
                <a:gd name="T63" fmla="*/ 2032 h 312"/>
                <a:gd name="T64" fmla="*/ 22687 w 275"/>
                <a:gd name="T65" fmla="*/ 1355 h 312"/>
                <a:gd name="T66" fmla="*/ 0 w 275"/>
                <a:gd name="T67" fmla="*/ 0 h 3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75" h="312">
                  <a:moveTo>
                    <a:pt x="0" y="311"/>
                  </a:moveTo>
                  <a:lnTo>
                    <a:pt x="274" y="311"/>
                  </a:lnTo>
                  <a:lnTo>
                    <a:pt x="274" y="305"/>
                  </a:lnTo>
                  <a:lnTo>
                    <a:pt x="269" y="300"/>
                  </a:lnTo>
                  <a:lnTo>
                    <a:pt x="269" y="295"/>
                  </a:lnTo>
                  <a:lnTo>
                    <a:pt x="269" y="289"/>
                  </a:lnTo>
                  <a:lnTo>
                    <a:pt x="264" y="279"/>
                  </a:lnTo>
                  <a:lnTo>
                    <a:pt x="264" y="274"/>
                  </a:lnTo>
                  <a:lnTo>
                    <a:pt x="258" y="274"/>
                  </a:lnTo>
                  <a:lnTo>
                    <a:pt x="258" y="268"/>
                  </a:lnTo>
                  <a:lnTo>
                    <a:pt x="258" y="264"/>
                  </a:lnTo>
                  <a:lnTo>
                    <a:pt x="258" y="258"/>
                  </a:lnTo>
                  <a:lnTo>
                    <a:pt x="254" y="258"/>
                  </a:lnTo>
                  <a:lnTo>
                    <a:pt x="254" y="253"/>
                  </a:lnTo>
                  <a:lnTo>
                    <a:pt x="248" y="242"/>
                  </a:lnTo>
                  <a:lnTo>
                    <a:pt x="248" y="237"/>
                  </a:lnTo>
                  <a:lnTo>
                    <a:pt x="248" y="231"/>
                  </a:lnTo>
                  <a:lnTo>
                    <a:pt x="237" y="200"/>
                  </a:lnTo>
                  <a:lnTo>
                    <a:pt x="227" y="179"/>
                  </a:lnTo>
                  <a:lnTo>
                    <a:pt x="227" y="174"/>
                  </a:lnTo>
                  <a:lnTo>
                    <a:pt x="227" y="168"/>
                  </a:lnTo>
                  <a:lnTo>
                    <a:pt x="221" y="168"/>
                  </a:lnTo>
                  <a:lnTo>
                    <a:pt x="221" y="163"/>
                  </a:lnTo>
                  <a:lnTo>
                    <a:pt x="221" y="158"/>
                  </a:lnTo>
                  <a:lnTo>
                    <a:pt x="216" y="152"/>
                  </a:lnTo>
                  <a:lnTo>
                    <a:pt x="216" y="147"/>
                  </a:lnTo>
                  <a:lnTo>
                    <a:pt x="211" y="126"/>
                  </a:lnTo>
                  <a:lnTo>
                    <a:pt x="211" y="121"/>
                  </a:lnTo>
                  <a:lnTo>
                    <a:pt x="206" y="116"/>
                  </a:lnTo>
                  <a:lnTo>
                    <a:pt x="206" y="110"/>
                  </a:lnTo>
                  <a:lnTo>
                    <a:pt x="206" y="105"/>
                  </a:lnTo>
                  <a:lnTo>
                    <a:pt x="200" y="105"/>
                  </a:lnTo>
                  <a:lnTo>
                    <a:pt x="200" y="100"/>
                  </a:lnTo>
                  <a:lnTo>
                    <a:pt x="200" y="94"/>
                  </a:lnTo>
                  <a:lnTo>
                    <a:pt x="195" y="89"/>
                  </a:lnTo>
                  <a:lnTo>
                    <a:pt x="195" y="79"/>
                  </a:lnTo>
                  <a:lnTo>
                    <a:pt x="190" y="73"/>
                  </a:lnTo>
                  <a:lnTo>
                    <a:pt x="190" y="68"/>
                  </a:lnTo>
                  <a:lnTo>
                    <a:pt x="190" y="63"/>
                  </a:lnTo>
                  <a:lnTo>
                    <a:pt x="185" y="58"/>
                  </a:lnTo>
                  <a:lnTo>
                    <a:pt x="185" y="52"/>
                  </a:lnTo>
                  <a:lnTo>
                    <a:pt x="179" y="47"/>
                  </a:lnTo>
                  <a:lnTo>
                    <a:pt x="179" y="42"/>
                  </a:lnTo>
                  <a:lnTo>
                    <a:pt x="179" y="36"/>
                  </a:lnTo>
                  <a:lnTo>
                    <a:pt x="174" y="31"/>
                  </a:lnTo>
                  <a:lnTo>
                    <a:pt x="174" y="21"/>
                  </a:lnTo>
                  <a:lnTo>
                    <a:pt x="169" y="15"/>
                  </a:lnTo>
                  <a:lnTo>
                    <a:pt x="169" y="10"/>
                  </a:lnTo>
                  <a:lnTo>
                    <a:pt x="164" y="0"/>
                  </a:lnTo>
                  <a:lnTo>
                    <a:pt x="0" y="0"/>
                  </a:lnTo>
                  <a:lnTo>
                    <a:pt x="0" y="311"/>
                  </a:lnTo>
                </a:path>
              </a:pathLst>
            </a:custGeom>
            <a:solidFill>
              <a:srgbClr val="F58C8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75" name="Freeform 1155">
              <a:extLst>
                <a:ext uri="{FF2B5EF4-FFF2-40B4-BE49-F238E27FC236}">
                  <a16:creationId xmlns:a16="http://schemas.microsoft.com/office/drawing/2014/main" id="{971EC3DD-9725-4C8D-BC11-139A9DE6C63A}"/>
                </a:ext>
              </a:extLst>
            </p:cNvPr>
            <p:cNvSpPr>
              <a:spLocks noChangeArrowheads="1"/>
            </p:cNvSpPr>
            <p:nvPr/>
          </p:nvSpPr>
          <p:spPr bwMode="auto">
            <a:xfrm>
              <a:off x="5509076" y="2227659"/>
              <a:ext cx="42275" cy="42863"/>
            </a:xfrm>
            <a:custGeom>
              <a:avLst/>
              <a:gdLst>
                <a:gd name="T0" fmla="*/ 0 w 312"/>
                <a:gd name="T1" fmla="*/ 42728 h 318"/>
                <a:gd name="T2" fmla="*/ 42140 w 312"/>
                <a:gd name="T3" fmla="*/ 42728 h 318"/>
                <a:gd name="T4" fmla="*/ 42140 w 312"/>
                <a:gd name="T5" fmla="*/ 0 h 318"/>
                <a:gd name="T6" fmla="*/ 0 w 312"/>
                <a:gd name="T7" fmla="*/ 0 h 318"/>
                <a:gd name="T8" fmla="*/ 0 w 312"/>
                <a:gd name="T9" fmla="*/ 42728 h 3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2" h="318">
                  <a:moveTo>
                    <a:pt x="0" y="317"/>
                  </a:moveTo>
                  <a:lnTo>
                    <a:pt x="311" y="317"/>
                  </a:lnTo>
                  <a:lnTo>
                    <a:pt x="311" y="0"/>
                  </a:lnTo>
                  <a:lnTo>
                    <a:pt x="0" y="0"/>
                  </a:lnTo>
                  <a:lnTo>
                    <a:pt x="0" y="317"/>
                  </a:lnTo>
                </a:path>
              </a:pathLst>
            </a:custGeom>
            <a:solidFill>
              <a:srgbClr val="F58C8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76" name="Freeform 1156">
              <a:extLst>
                <a:ext uri="{FF2B5EF4-FFF2-40B4-BE49-F238E27FC236}">
                  <a16:creationId xmlns:a16="http://schemas.microsoft.com/office/drawing/2014/main" id="{23808106-3959-48DD-8E0D-EE783CBC4DB1}"/>
                </a:ext>
              </a:extLst>
            </p:cNvPr>
            <p:cNvSpPr>
              <a:spLocks noChangeArrowheads="1"/>
            </p:cNvSpPr>
            <p:nvPr/>
          </p:nvSpPr>
          <p:spPr bwMode="auto">
            <a:xfrm>
              <a:off x="5509076" y="2299098"/>
              <a:ext cx="42275" cy="42267"/>
            </a:xfrm>
            <a:custGeom>
              <a:avLst/>
              <a:gdLst>
                <a:gd name="T0" fmla="*/ 0 w 312"/>
                <a:gd name="T1" fmla="*/ 42132 h 312"/>
                <a:gd name="T2" fmla="*/ 42140 w 312"/>
                <a:gd name="T3" fmla="*/ 42132 h 312"/>
                <a:gd name="T4" fmla="*/ 42140 w 312"/>
                <a:gd name="T5" fmla="*/ 0 h 312"/>
                <a:gd name="T6" fmla="*/ 0 w 312"/>
                <a:gd name="T7" fmla="*/ 0 h 312"/>
                <a:gd name="T8" fmla="*/ 0 w 312"/>
                <a:gd name="T9" fmla="*/ 42132 h 3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2" h="312">
                  <a:moveTo>
                    <a:pt x="0" y="311"/>
                  </a:moveTo>
                  <a:lnTo>
                    <a:pt x="311" y="311"/>
                  </a:lnTo>
                  <a:lnTo>
                    <a:pt x="311" y="0"/>
                  </a:lnTo>
                  <a:lnTo>
                    <a:pt x="0" y="0"/>
                  </a:lnTo>
                  <a:lnTo>
                    <a:pt x="0" y="311"/>
                  </a:lnTo>
                </a:path>
              </a:pathLst>
            </a:custGeom>
            <a:solidFill>
              <a:srgbClr val="F58C8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77" name="Freeform 1157">
              <a:extLst>
                <a:ext uri="{FF2B5EF4-FFF2-40B4-BE49-F238E27FC236}">
                  <a16:creationId xmlns:a16="http://schemas.microsoft.com/office/drawing/2014/main" id="{37989625-C360-42CC-8579-3CF9A588A64E}"/>
                </a:ext>
              </a:extLst>
            </p:cNvPr>
            <p:cNvSpPr>
              <a:spLocks noChangeArrowheads="1"/>
            </p:cNvSpPr>
            <p:nvPr/>
          </p:nvSpPr>
          <p:spPr bwMode="auto">
            <a:xfrm>
              <a:off x="5509076" y="2370534"/>
              <a:ext cx="42275" cy="26194"/>
            </a:xfrm>
            <a:custGeom>
              <a:avLst/>
              <a:gdLst>
                <a:gd name="T0" fmla="*/ 0 w 312"/>
                <a:gd name="T1" fmla="*/ 26060 h 196"/>
                <a:gd name="T2" fmla="*/ 2032 w 312"/>
                <a:gd name="T3" fmla="*/ 25392 h 196"/>
                <a:gd name="T4" fmla="*/ 2032 w 312"/>
                <a:gd name="T5" fmla="*/ 25392 h 196"/>
                <a:gd name="T6" fmla="*/ 2032 w 312"/>
                <a:gd name="T7" fmla="*/ 25392 h 196"/>
                <a:gd name="T8" fmla="*/ 2845 w 312"/>
                <a:gd name="T9" fmla="*/ 25392 h 196"/>
                <a:gd name="T10" fmla="*/ 4200 w 312"/>
                <a:gd name="T11" fmla="*/ 24724 h 196"/>
                <a:gd name="T12" fmla="*/ 5013 w 312"/>
                <a:gd name="T13" fmla="*/ 24724 h 196"/>
                <a:gd name="T14" fmla="*/ 6368 w 312"/>
                <a:gd name="T15" fmla="*/ 24724 h 196"/>
                <a:gd name="T16" fmla="*/ 7046 w 312"/>
                <a:gd name="T17" fmla="*/ 23922 h 196"/>
                <a:gd name="T18" fmla="*/ 7046 w 312"/>
                <a:gd name="T19" fmla="*/ 23922 h 196"/>
                <a:gd name="T20" fmla="*/ 7046 w 312"/>
                <a:gd name="T21" fmla="*/ 23922 h 196"/>
                <a:gd name="T22" fmla="*/ 9214 w 312"/>
                <a:gd name="T23" fmla="*/ 23922 h 196"/>
                <a:gd name="T24" fmla="*/ 9891 w 312"/>
                <a:gd name="T25" fmla="*/ 23254 h 196"/>
                <a:gd name="T26" fmla="*/ 9891 w 312"/>
                <a:gd name="T27" fmla="*/ 23254 h 196"/>
                <a:gd name="T28" fmla="*/ 10704 w 312"/>
                <a:gd name="T29" fmla="*/ 23254 h 196"/>
                <a:gd name="T30" fmla="*/ 11382 w 312"/>
                <a:gd name="T31" fmla="*/ 23254 h 196"/>
                <a:gd name="T32" fmla="*/ 12059 w 312"/>
                <a:gd name="T33" fmla="*/ 22586 h 196"/>
                <a:gd name="T34" fmla="*/ 14227 w 312"/>
                <a:gd name="T35" fmla="*/ 22586 h 196"/>
                <a:gd name="T36" fmla="*/ 14227 w 312"/>
                <a:gd name="T37" fmla="*/ 22586 h 196"/>
                <a:gd name="T38" fmla="*/ 14227 w 312"/>
                <a:gd name="T39" fmla="*/ 21784 h 196"/>
                <a:gd name="T40" fmla="*/ 14905 w 312"/>
                <a:gd name="T41" fmla="*/ 21784 h 196"/>
                <a:gd name="T42" fmla="*/ 16395 w 312"/>
                <a:gd name="T43" fmla="*/ 21784 h 196"/>
                <a:gd name="T44" fmla="*/ 17073 w 312"/>
                <a:gd name="T45" fmla="*/ 21116 h 196"/>
                <a:gd name="T46" fmla="*/ 17073 w 312"/>
                <a:gd name="T47" fmla="*/ 21116 h 196"/>
                <a:gd name="T48" fmla="*/ 17750 w 312"/>
                <a:gd name="T49" fmla="*/ 21116 h 196"/>
                <a:gd name="T50" fmla="*/ 18563 w 312"/>
                <a:gd name="T51" fmla="*/ 20447 h 196"/>
                <a:gd name="T52" fmla="*/ 19105 w 312"/>
                <a:gd name="T53" fmla="*/ 20447 h 196"/>
                <a:gd name="T54" fmla="*/ 19918 w 312"/>
                <a:gd name="T55" fmla="*/ 20447 h 196"/>
                <a:gd name="T56" fmla="*/ 20731 w 312"/>
                <a:gd name="T57" fmla="*/ 20447 h 196"/>
                <a:gd name="T58" fmla="*/ 21408 w 312"/>
                <a:gd name="T59" fmla="*/ 19779 h 196"/>
                <a:gd name="T60" fmla="*/ 21408 w 312"/>
                <a:gd name="T61" fmla="*/ 19779 h 196"/>
                <a:gd name="T62" fmla="*/ 23576 w 312"/>
                <a:gd name="T63" fmla="*/ 18977 h 196"/>
                <a:gd name="T64" fmla="*/ 24254 w 312"/>
                <a:gd name="T65" fmla="*/ 18977 h 196"/>
                <a:gd name="T66" fmla="*/ 25609 w 312"/>
                <a:gd name="T67" fmla="*/ 18309 h 196"/>
                <a:gd name="T68" fmla="*/ 26422 w 312"/>
                <a:gd name="T69" fmla="*/ 18309 h 196"/>
                <a:gd name="T70" fmla="*/ 27777 w 312"/>
                <a:gd name="T71" fmla="*/ 17641 h 196"/>
                <a:gd name="T72" fmla="*/ 29267 w 312"/>
                <a:gd name="T73" fmla="*/ 17641 h 196"/>
                <a:gd name="T74" fmla="*/ 30622 w 312"/>
                <a:gd name="T75" fmla="*/ 16973 h 196"/>
                <a:gd name="T76" fmla="*/ 30622 w 312"/>
                <a:gd name="T77" fmla="*/ 16973 h 196"/>
                <a:gd name="T78" fmla="*/ 31435 w 312"/>
                <a:gd name="T79" fmla="*/ 16171 h 196"/>
                <a:gd name="T80" fmla="*/ 31435 w 312"/>
                <a:gd name="T81" fmla="*/ 16171 h 196"/>
                <a:gd name="T82" fmla="*/ 32790 w 312"/>
                <a:gd name="T83" fmla="*/ 16171 h 196"/>
                <a:gd name="T84" fmla="*/ 32790 w 312"/>
                <a:gd name="T85" fmla="*/ 15503 h 196"/>
                <a:gd name="T86" fmla="*/ 33468 w 312"/>
                <a:gd name="T87" fmla="*/ 15503 h 196"/>
                <a:gd name="T88" fmla="*/ 34958 w 312"/>
                <a:gd name="T89" fmla="*/ 15503 h 196"/>
                <a:gd name="T90" fmla="*/ 35636 w 312"/>
                <a:gd name="T91" fmla="*/ 14834 h 196"/>
                <a:gd name="T92" fmla="*/ 36313 w 312"/>
                <a:gd name="T93" fmla="*/ 14834 h 196"/>
                <a:gd name="T94" fmla="*/ 37126 w 312"/>
                <a:gd name="T95" fmla="*/ 14033 h 196"/>
                <a:gd name="T96" fmla="*/ 37804 w 312"/>
                <a:gd name="T97" fmla="*/ 14033 h 196"/>
                <a:gd name="T98" fmla="*/ 37804 w 312"/>
                <a:gd name="T99" fmla="*/ 14033 h 196"/>
                <a:gd name="T100" fmla="*/ 38481 w 312"/>
                <a:gd name="T101" fmla="*/ 14033 h 196"/>
                <a:gd name="T102" fmla="*/ 39294 w 312"/>
                <a:gd name="T103" fmla="*/ 13364 h 196"/>
                <a:gd name="T104" fmla="*/ 39972 w 312"/>
                <a:gd name="T105" fmla="*/ 13364 h 196"/>
                <a:gd name="T106" fmla="*/ 39972 w 312"/>
                <a:gd name="T107" fmla="*/ 13364 h 196"/>
                <a:gd name="T108" fmla="*/ 40785 w 312"/>
                <a:gd name="T109" fmla="*/ 13364 h 196"/>
                <a:gd name="T110" fmla="*/ 41327 w 312"/>
                <a:gd name="T111" fmla="*/ 12562 h 196"/>
                <a:gd name="T112" fmla="*/ 42140 w 312"/>
                <a:gd name="T113" fmla="*/ 12562 h 196"/>
                <a:gd name="T114" fmla="*/ 42140 w 312"/>
                <a:gd name="T115" fmla="*/ 0 h 196"/>
                <a:gd name="T116" fmla="*/ 0 w 312"/>
                <a:gd name="T117" fmla="*/ 0 h 196"/>
                <a:gd name="T118" fmla="*/ 0 w 312"/>
                <a:gd name="T119" fmla="*/ 26060 h 1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12" h="196">
                  <a:moveTo>
                    <a:pt x="0" y="195"/>
                  </a:moveTo>
                  <a:lnTo>
                    <a:pt x="15" y="190"/>
                  </a:lnTo>
                  <a:lnTo>
                    <a:pt x="21" y="190"/>
                  </a:lnTo>
                  <a:lnTo>
                    <a:pt x="31" y="185"/>
                  </a:lnTo>
                  <a:lnTo>
                    <a:pt x="37" y="185"/>
                  </a:lnTo>
                  <a:lnTo>
                    <a:pt x="47" y="185"/>
                  </a:lnTo>
                  <a:lnTo>
                    <a:pt x="52" y="179"/>
                  </a:lnTo>
                  <a:lnTo>
                    <a:pt x="68" y="179"/>
                  </a:lnTo>
                  <a:lnTo>
                    <a:pt x="73" y="174"/>
                  </a:lnTo>
                  <a:lnTo>
                    <a:pt x="79" y="174"/>
                  </a:lnTo>
                  <a:lnTo>
                    <a:pt x="84" y="174"/>
                  </a:lnTo>
                  <a:lnTo>
                    <a:pt x="89" y="169"/>
                  </a:lnTo>
                  <a:lnTo>
                    <a:pt x="105" y="169"/>
                  </a:lnTo>
                  <a:lnTo>
                    <a:pt x="105" y="163"/>
                  </a:lnTo>
                  <a:lnTo>
                    <a:pt x="110" y="163"/>
                  </a:lnTo>
                  <a:lnTo>
                    <a:pt x="121" y="163"/>
                  </a:lnTo>
                  <a:lnTo>
                    <a:pt x="126" y="158"/>
                  </a:lnTo>
                  <a:lnTo>
                    <a:pt x="131" y="158"/>
                  </a:lnTo>
                  <a:lnTo>
                    <a:pt x="137" y="153"/>
                  </a:lnTo>
                  <a:lnTo>
                    <a:pt x="141" y="153"/>
                  </a:lnTo>
                  <a:lnTo>
                    <a:pt x="147" y="153"/>
                  </a:lnTo>
                  <a:lnTo>
                    <a:pt x="153" y="153"/>
                  </a:lnTo>
                  <a:lnTo>
                    <a:pt x="158" y="148"/>
                  </a:lnTo>
                  <a:lnTo>
                    <a:pt x="174" y="142"/>
                  </a:lnTo>
                  <a:lnTo>
                    <a:pt x="179" y="142"/>
                  </a:lnTo>
                  <a:lnTo>
                    <a:pt x="189" y="137"/>
                  </a:lnTo>
                  <a:lnTo>
                    <a:pt x="195" y="137"/>
                  </a:lnTo>
                  <a:lnTo>
                    <a:pt x="205" y="132"/>
                  </a:lnTo>
                  <a:lnTo>
                    <a:pt x="216" y="132"/>
                  </a:lnTo>
                  <a:lnTo>
                    <a:pt x="226" y="127"/>
                  </a:lnTo>
                  <a:lnTo>
                    <a:pt x="232" y="121"/>
                  </a:lnTo>
                  <a:lnTo>
                    <a:pt x="242" y="121"/>
                  </a:lnTo>
                  <a:lnTo>
                    <a:pt x="242" y="116"/>
                  </a:lnTo>
                  <a:lnTo>
                    <a:pt x="247" y="116"/>
                  </a:lnTo>
                  <a:lnTo>
                    <a:pt x="258" y="116"/>
                  </a:lnTo>
                  <a:lnTo>
                    <a:pt x="263" y="111"/>
                  </a:lnTo>
                  <a:lnTo>
                    <a:pt x="268" y="111"/>
                  </a:lnTo>
                  <a:lnTo>
                    <a:pt x="274" y="105"/>
                  </a:lnTo>
                  <a:lnTo>
                    <a:pt x="279" y="105"/>
                  </a:lnTo>
                  <a:lnTo>
                    <a:pt x="284" y="105"/>
                  </a:lnTo>
                  <a:lnTo>
                    <a:pt x="290" y="100"/>
                  </a:lnTo>
                  <a:lnTo>
                    <a:pt x="295" y="100"/>
                  </a:lnTo>
                  <a:lnTo>
                    <a:pt x="301" y="100"/>
                  </a:lnTo>
                  <a:lnTo>
                    <a:pt x="305" y="94"/>
                  </a:lnTo>
                  <a:lnTo>
                    <a:pt x="311" y="94"/>
                  </a:lnTo>
                  <a:lnTo>
                    <a:pt x="311" y="0"/>
                  </a:lnTo>
                  <a:lnTo>
                    <a:pt x="0" y="0"/>
                  </a:lnTo>
                  <a:lnTo>
                    <a:pt x="0" y="195"/>
                  </a:lnTo>
                </a:path>
              </a:pathLst>
            </a:custGeom>
            <a:solidFill>
              <a:srgbClr val="F58C8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78" name="Freeform 1158">
              <a:extLst>
                <a:ext uri="{FF2B5EF4-FFF2-40B4-BE49-F238E27FC236}">
                  <a16:creationId xmlns:a16="http://schemas.microsoft.com/office/drawing/2014/main" id="{7AF85430-DC68-4E35-BD05-61F18B7EDE06}"/>
                </a:ext>
              </a:extLst>
            </p:cNvPr>
            <p:cNvSpPr>
              <a:spLocks noChangeArrowheads="1"/>
            </p:cNvSpPr>
            <p:nvPr/>
          </p:nvSpPr>
          <p:spPr bwMode="auto">
            <a:xfrm>
              <a:off x="5437029" y="2227659"/>
              <a:ext cx="42871" cy="42863"/>
            </a:xfrm>
            <a:custGeom>
              <a:avLst/>
              <a:gdLst>
                <a:gd name="T0" fmla="*/ 0 w 319"/>
                <a:gd name="T1" fmla="*/ 42728 h 318"/>
                <a:gd name="T2" fmla="*/ 42737 w 319"/>
                <a:gd name="T3" fmla="*/ 42728 h 318"/>
                <a:gd name="T4" fmla="*/ 42737 w 319"/>
                <a:gd name="T5" fmla="*/ 0 h 318"/>
                <a:gd name="T6" fmla="*/ 0 w 319"/>
                <a:gd name="T7" fmla="*/ 0 h 318"/>
                <a:gd name="T8" fmla="*/ 0 w 319"/>
                <a:gd name="T9" fmla="*/ 42728 h 3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9" h="318">
                  <a:moveTo>
                    <a:pt x="0" y="317"/>
                  </a:moveTo>
                  <a:lnTo>
                    <a:pt x="318" y="317"/>
                  </a:lnTo>
                  <a:lnTo>
                    <a:pt x="318" y="0"/>
                  </a:lnTo>
                  <a:lnTo>
                    <a:pt x="0" y="0"/>
                  </a:lnTo>
                  <a:lnTo>
                    <a:pt x="0" y="317"/>
                  </a:lnTo>
                </a:path>
              </a:pathLst>
            </a:custGeom>
            <a:solidFill>
              <a:srgbClr val="F58C8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79" name="Freeform 1159">
              <a:extLst>
                <a:ext uri="{FF2B5EF4-FFF2-40B4-BE49-F238E27FC236}">
                  <a16:creationId xmlns:a16="http://schemas.microsoft.com/office/drawing/2014/main" id="{E3C11100-54B5-43EE-AC04-29E6B070D48B}"/>
                </a:ext>
              </a:extLst>
            </p:cNvPr>
            <p:cNvSpPr>
              <a:spLocks noChangeArrowheads="1"/>
            </p:cNvSpPr>
            <p:nvPr/>
          </p:nvSpPr>
          <p:spPr bwMode="auto">
            <a:xfrm>
              <a:off x="5437029" y="2299098"/>
              <a:ext cx="42871" cy="42267"/>
            </a:xfrm>
            <a:custGeom>
              <a:avLst/>
              <a:gdLst>
                <a:gd name="T0" fmla="*/ 0 w 319"/>
                <a:gd name="T1" fmla="*/ 42132 h 312"/>
                <a:gd name="T2" fmla="*/ 42737 w 319"/>
                <a:gd name="T3" fmla="*/ 42132 h 312"/>
                <a:gd name="T4" fmla="*/ 42737 w 319"/>
                <a:gd name="T5" fmla="*/ 0 h 312"/>
                <a:gd name="T6" fmla="*/ 0 w 319"/>
                <a:gd name="T7" fmla="*/ 0 h 312"/>
                <a:gd name="T8" fmla="*/ 0 w 319"/>
                <a:gd name="T9" fmla="*/ 42132 h 3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9" h="312">
                  <a:moveTo>
                    <a:pt x="0" y="311"/>
                  </a:moveTo>
                  <a:lnTo>
                    <a:pt x="318" y="311"/>
                  </a:lnTo>
                  <a:lnTo>
                    <a:pt x="318" y="0"/>
                  </a:lnTo>
                  <a:lnTo>
                    <a:pt x="0" y="0"/>
                  </a:lnTo>
                  <a:lnTo>
                    <a:pt x="0" y="311"/>
                  </a:lnTo>
                </a:path>
              </a:pathLst>
            </a:custGeom>
            <a:solidFill>
              <a:srgbClr val="F58C8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80" name="Freeform 1160">
              <a:extLst>
                <a:ext uri="{FF2B5EF4-FFF2-40B4-BE49-F238E27FC236}">
                  <a16:creationId xmlns:a16="http://schemas.microsoft.com/office/drawing/2014/main" id="{2C123844-35E1-4D65-8C5B-C1C223B549FE}"/>
                </a:ext>
              </a:extLst>
            </p:cNvPr>
            <p:cNvSpPr>
              <a:spLocks noChangeArrowheads="1"/>
            </p:cNvSpPr>
            <p:nvPr/>
          </p:nvSpPr>
          <p:spPr bwMode="auto">
            <a:xfrm>
              <a:off x="5437029" y="2370535"/>
              <a:ext cx="42871" cy="36909"/>
            </a:xfrm>
            <a:custGeom>
              <a:avLst/>
              <a:gdLst>
                <a:gd name="T0" fmla="*/ 2285 w 319"/>
                <a:gd name="T1" fmla="*/ 36775 h 275"/>
                <a:gd name="T2" fmla="*/ 2285 w 319"/>
                <a:gd name="T3" fmla="*/ 36775 h 275"/>
                <a:gd name="T4" fmla="*/ 2957 w 319"/>
                <a:gd name="T5" fmla="*/ 36775 h 275"/>
                <a:gd name="T6" fmla="*/ 5107 w 319"/>
                <a:gd name="T7" fmla="*/ 36775 h 275"/>
                <a:gd name="T8" fmla="*/ 5779 w 319"/>
                <a:gd name="T9" fmla="*/ 36775 h 275"/>
                <a:gd name="T10" fmla="*/ 7929 w 319"/>
                <a:gd name="T11" fmla="*/ 36104 h 275"/>
                <a:gd name="T12" fmla="*/ 8601 w 319"/>
                <a:gd name="T13" fmla="*/ 36104 h 275"/>
                <a:gd name="T14" fmla="*/ 10079 w 319"/>
                <a:gd name="T15" fmla="*/ 36104 h 275"/>
                <a:gd name="T16" fmla="*/ 10751 w 319"/>
                <a:gd name="T17" fmla="*/ 36104 h 275"/>
                <a:gd name="T18" fmla="*/ 10751 w 319"/>
                <a:gd name="T19" fmla="*/ 36104 h 275"/>
                <a:gd name="T20" fmla="*/ 12230 w 319"/>
                <a:gd name="T21" fmla="*/ 36104 h 275"/>
                <a:gd name="T22" fmla="*/ 12902 w 319"/>
                <a:gd name="T23" fmla="*/ 36104 h 275"/>
                <a:gd name="T24" fmla="*/ 13574 w 319"/>
                <a:gd name="T25" fmla="*/ 36104 h 275"/>
                <a:gd name="T26" fmla="*/ 15724 w 319"/>
                <a:gd name="T27" fmla="*/ 36104 h 275"/>
                <a:gd name="T28" fmla="*/ 15724 w 319"/>
                <a:gd name="T29" fmla="*/ 36104 h 275"/>
                <a:gd name="T30" fmla="*/ 16396 w 319"/>
                <a:gd name="T31" fmla="*/ 35433 h 275"/>
                <a:gd name="T32" fmla="*/ 17874 w 319"/>
                <a:gd name="T33" fmla="*/ 35433 h 275"/>
                <a:gd name="T34" fmla="*/ 17874 w 319"/>
                <a:gd name="T35" fmla="*/ 35433 h 275"/>
                <a:gd name="T36" fmla="*/ 18546 w 319"/>
                <a:gd name="T37" fmla="*/ 35433 h 275"/>
                <a:gd name="T38" fmla="*/ 19218 w 319"/>
                <a:gd name="T39" fmla="*/ 35433 h 275"/>
                <a:gd name="T40" fmla="*/ 19890 w 319"/>
                <a:gd name="T41" fmla="*/ 35433 h 275"/>
                <a:gd name="T42" fmla="*/ 20696 w 319"/>
                <a:gd name="T43" fmla="*/ 35433 h 275"/>
                <a:gd name="T44" fmla="*/ 21503 w 319"/>
                <a:gd name="T45" fmla="*/ 35433 h 275"/>
                <a:gd name="T46" fmla="*/ 22847 w 319"/>
                <a:gd name="T47" fmla="*/ 35433 h 275"/>
                <a:gd name="T48" fmla="*/ 24325 w 319"/>
                <a:gd name="T49" fmla="*/ 34627 h 275"/>
                <a:gd name="T50" fmla="*/ 24862 w 319"/>
                <a:gd name="T51" fmla="*/ 34627 h 275"/>
                <a:gd name="T52" fmla="*/ 26341 w 319"/>
                <a:gd name="T53" fmla="*/ 34627 h 275"/>
                <a:gd name="T54" fmla="*/ 27013 w 319"/>
                <a:gd name="T55" fmla="*/ 34627 h 275"/>
                <a:gd name="T56" fmla="*/ 29163 w 319"/>
                <a:gd name="T57" fmla="*/ 33956 h 275"/>
                <a:gd name="T58" fmla="*/ 29835 w 319"/>
                <a:gd name="T59" fmla="*/ 33956 h 275"/>
                <a:gd name="T60" fmla="*/ 29835 w 319"/>
                <a:gd name="T61" fmla="*/ 33956 h 275"/>
                <a:gd name="T62" fmla="*/ 31985 w 319"/>
                <a:gd name="T63" fmla="*/ 33956 h 275"/>
                <a:gd name="T64" fmla="*/ 31985 w 319"/>
                <a:gd name="T65" fmla="*/ 33956 h 275"/>
                <a:gd name="T66" fmla="*/ 31985 w 319"/>
                <a:gd name="T67" fmla="*/ 33956 h 275"/>
                <a:gd name="T68" fmla="*/ 31985 w 319"/>
                <a:gd name="T69" fmla="*/ 33956 h 275"/>
                <a:gd name="T70" fmla="*/ 34807 w 319"/>
                <a:gd name="T71" fmla="*/ 33285 h 275"/>
                <a:gd name="T72" fmla="*/ 34807 w 319"/>
                <a:gd name="T73" fmla="*/ 33285 h 275"/>
                <a:gd name="T74" fmla="*/ 42737 w 319"/>
                <a:gd name="T75" fmla="*/ 32480 h 275"/>
                <a:gd name="T76" fmla="*/ 42737 w 319"/>
                <a:gd name="T77" fmla="*/ 0 h 275"/>
                <a:gd name="T78" fmla="*/ 0 w 319"/>
                <a:gd name="T79" fmla="*/ 0 h 275"/>
                <a:gd name="T80" fmla="*/ 0 w 319"/>
                <a:gd name="T81" fmla="*/ 36775 h 275"/>
                <a:gd name="T82" fmla="*/ 2285 w 319"/>
                <a:gd name="T83" fmla="*/ 36775 h 27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19" h="275">
                  <a:moveTo>
                    <a:pt x="17" y="274"/>
                  </a:moveTo>
                  <a:lnTo>
                    <a:pt x="17" y="274"/>
                  </a:lnTo>
                  <a:cubicBezTo>
                    <a:pt x="22" y="274"/>
                    <a:pt x="22" y="274"/>
                    <a:pt x="22" y="274"/>
                  </a:cubicBezTo>
                  <a:cubicBezTo>
                    <a:pt x="38" y="274"/>
                    <a:pt x="38" y="274"/>
                    <a:pt x="38" y="274"/>
                  </a:cubicBezTo>
                  <a:cubicBezTo>
                    <a:pt x="43" y="274"/>
                    <a:pt x="43" y="274"/>
                    <a:pt x="43" y="274"/>
                  </a:cubicBezTo>
                  <a:cubicBezTo>
                    <a:pt x="59" y="269"/>
                    <a:pt x="59" y="269"/>
                    <a:pt x="59" y="269"/>
                  </a:cubicBezTo>
                  <a:cubicBezTo>
                    <a:pt x="64" y="269"/>
                    <a:pt x="64" y="269"/>
                    <a:pt x="64" y="269"/>
                  </a:cubicBezTo>
                  <a:cubicBezTo>
                    <a:pt x="75" y="269"/>
                    <a:pt x="75" y="269"/>
                    <a:pt x="75" y="269"/>
                  </a:cubicBezTo>
                  <a:cubicBezTo>
                    <a:pt x="80" y="269"/>
                    <a:pt x="80" y="269"/>
                    <a:pt x="80" y="269"/>
                  </a:cubicBezTo>
                  <a:cubicBezTo>
                    <a:pt x="91" y="269"/>
                    <a:pt x="91" y="269"/>
                    <a:pt x="91" y="269"/>
                  </a:cubicBezTo>
                  <a:cubicBezTo>
                    <a:pt x="96" y="269"/>
                    <a:pt x="96" y="269"/>
                    <a:pt x="96" y="269"/>
                  </a:cubicBezTo>
                  <a:cubicBezTo>
                    <a:pt x="101" y="269"/>
                    <a:pt x="101" y="269"/>
                    <a:pt x="101" y="269"/>
                  </a:cubicBezTo>
                  <a:cubicBezTo>
                    <a:pt x="117" y="269"/>
                    <a:pt x="117" y="269"/>
                    <a:pt x="117" y="269"/>
                  </a:cubicBezTo>
                  <a:cubicBezTo>
                    <a:pt x="122" y="264"/>
                    <a:pt x="122" y="264"/>
                    <a:pt x="122" y="264"/>
                  </a:cubicBezTo>
                  <a:cubicBezTo>
                    <a:pt x="133" y="264"/>
                    <a:pt x="133" y="264"/>
                    <a:pt x="133" y="264"/>
                  </a:cubicBezTo>
                  <a:cubicBezTo>
                    <a:pt x="138" y="264"/>
                    <a:pt x="138" y="264"/>
                    <a:pt x="138" y="264"/>
                  </a:cubicBezTo>
                  <a:cubicBezTo>
                    <a:pt x="143" y="264"/>
                    <a:pt x="143" y="264"/>
                    <a:pt x="143" y="264"/>
                  </a:cubicBezTo>
                  <a:cubicBezTo>
                    <a:pt x="148" y="264"/>
                    <a:pt x="148" y="264"/>
                    <a:pt x="148" y="264"/>
                  </a:cubicBezTo>
                  <a:cubicBezTo>
                    <a:pt x="154" y="264"/>
                    <a:pt x="154" y="264"/>
                    <a:pt x="154" y="264"/>
                  </a:cubicBezTo>
                  <a:cubicBezTo>
                    <a:pt x="160" y="264"/>
                    <a:pt x="160" y="264"/>
                    <a:pt x="160" y="264"/>
                  </a:cubicBezTo>
                  <a:cubicBezTo>
                    <a:pt x="170" y="264"/>
                    <a:pt x="170" y="264"/>
                    <a:pt x="170" y="264"/>
                  </a:cubicBezTo>
                  <a:cubicBezTo>
                    <a:pt x="181" y="258"/>
                    <a:pt x="181" y="258"/>
                    <a:pt x="181" y="258"/>
                  </a:cubicBezTo>
                  <a:cubicBezTo>
                    <a:pt x="185" y="258"/>
                    <a:pt x="185" y="258"/>
                    <a:pt x="185" y="258"/>
                  </a:cubicBezTo>
                  <a:cubicBezTo>
                    <a:pt x="196" y="258"/>
                    <a:pt x="196" y="258"/>
                    <a:pt x="196" y="258"/>
                  </a:cubicBezTo>
                  <a:cubicBezTo>
                    <a:pt x="201" y="258"/>
                    <a:pt x="201" y="258"/>
                    <a:pt x="201" y="258"/>
                  </a:cubicBezTo>
                  <a:cubicBezTo>
                    <a:pt x="217" y="253"/>
                    <a:pt x="217" y="253"/>
                    <a:pt x="217" y="253"/>
                  </a:cubicBezTo>
                  <a:cubicBezTo>
                    <a:pt x="222" y="253"/>
                    <a:pt x="222" y="253"/>
                    <a:pt x="222" y="253"/>
                  </a:cubicBezTo>
                  <a:cubicBezTo>
                    <a:pt x="238" y="253"/>
                    <a:pt x="238" y="253"/>
                    <a:pt x="238" y="253"/>
                  </a:cubicBezTo>
                  <a:cubicBezTo>
                    <a:pt x="243" y="253"/>
                    <a:pt x="254" y="253"/>
                    <a:pt x="259" y="248"/>
                  </a:cubicBezTo>
                  <a:cubicBezTo>
                    <a:pt x="275" y="248"/>
                    <a:pt x="297" y="242"/>
                    <a:pt x="318" y="242"/>
                  </a:cubicBezTo>
                  <a:cubicBezTo>
                    <a:pt x="318" y="0"/>
                    <a:pt x="318" y="0"/>
                    <a:pt x="318" y="0"/>
                  </a:cubicBezTo>
                  <a:cubicBezTo>
                    <a:pt x="0" y="0"/>
                    <a:pt x="0" y="0"/>
                    <a:pt x="0" y="0"/>
                  </a:cubicBezTo>
                  <a:cubicBezTo>
                    <a:pt x="0" y="274"/>
                    <a:pt x="0" y="274"/>
                    <a:pt x="0" y="274"/>
                  </a:cubicBezTo>
                  <a:lnTo>
                    <a:pt x="17" y="274"/>
                  </a:lnTo>
                </a:path>
              </a:pathLst>
            </a:custGeom>
            <a:solidFill>
              <a:srgbClr val="F58C8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81" name="Freeform 1161">
              <a:extLst>
                <a:ext uri="{FF2B5EF4-FFF2-40B4-BE49-F238E27FC236}">
                  <a16:creationId xmlns:a16="http://schemas.microsoft.com/office/drawing/2014/main" id="{C6726525-3B9C-4448-A1B2-F9CDF99AF0BF}"/>
                </a:ext>
              </a:extLst>
            </p:cNvPr>
            <p:cNvSpPr>
              <a:spLocks noChangeArrowheads="1"/>
            </p:cNvSpPr>
            <p:nvPr/>
          </p:nvSpPr>
          <p:spPr bwMode="auto">
            <a:xfrm>
              <a:off x="5365577" y="2227659"/>
              <a:ext cx="42276" cy="42863"/>
            </a:xfrm>
            <a:custGeom>
              <a:avLst/>
              <a:gdLst>
                <a:gd name="T0" fmla="*/ 0 w 312"/>
                <a:gd name="T1" fmla="*/ 42728 h 318"/>
                <a:gd name="T2" fmla="*/ 42141 w 312"/>
                <a:gd name="T3" fmla="*/ 42728 h 318"/>
                <a:gd name="T4" fmla="*/ 42141 w 312"/>
                <a:gd name="T5" fmla="*/ 0 h 318"/>
                <a:gd name="T6" fmla="*/ 0 w 312"/>
                <a:gd name="T7" fmla="*/ 0 h 318"/>
                <a:gd name="T8" fmla="*/ 0 w 312"/>
                <a:gd name="T9" fmla="*/ 42728 h 3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2" h="318">
                  <a:moveTo>
                    <a:pt x="0" y="317"/>
                  </a:moveTo>
                  <a:lnTo>
                    <a:pt x="311" y="317"/>
                  </a:lnTo>
                  <a:lnTo>
                    <a:pt x="311" y="0"/>
                  </a:lnTo>
                  <a:lnTo>
                    <a:pt x="0" y="0"/>
                  </a:lnTo>
                  <a:lnTo>
                    <a:pt x="0" y="317"/>
                  </a:lnTo>
                </a:path>
              </a:pathLst>
            </a:custGeom>
            <a:solidFill>
              <a:srgbClr val="F58C8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82" name="Freeform 1162">
              <a:extLst>
                <a:ext uri="{FF2B5EF4-FFF2-40B4-BE49-F238E27FC236}">
                  <a16:creationId xmlns:a16="http://schemas.microsoft.com/office/drawing/2014/main" id="{E3D19ADC-88AB-4E02-9025-1EF11A3B204F}"/>
                </a:ext>
              </a:extLst>
            </p:cNvPr>
            <p:cNvSpPr>
              <a:spLocks noChangeArrowheads="1"/>
            </p:cNvSpPr>
            <p:nvPr/>
          </p:nvSpPr>
          <p:spPr bwMode="auto">
            <a:xfrm>
              <a:off x="5365577" y="2299098"/>
              <a:ext cx="42276" cy="42267"/>
            </a:xfrm>
            <a:custGeom>
              <a:avLst/>
              <a:gdLst>
                <a:gd name="T0" fmla="*/ 0 w 312"/>
                <a:gd name="T1" fmla="*/ 42132 h 312"/>
                <a:gd name="T2" fmla="*/ 42141 w 312"/>
                <a:gd name="T3" fmla="*/ 42132 h 312"/>
                <a:gd name="T4" fmla="*/ 42141 w 312"/>
                <a:gd name="T5" fmla="*/ 0 h 312"/>
                <a:gd name="T6" fmla="*/ 0 w 312"/>
                <a:gd name="T7" fmla="*/ 0 h 312"/>
                <a:gd name="T8" fmla="*/ 0 w 312"/>
                <a:gd name="T9" fmla="*/ 42132 h 3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2" h="312">
                  <a:moveTo>
                    <a:pt x="0" y="311"/>
                  </a:moveTo>
                  <a:lnTo>
                    <a:pt x="311" y="311"/>
                  </a:lnTo>
                  <a:lnTo>
                    <a:pt x="311" y="0"/>
                  </a:lnTo>
                  <a:lnTo>
                    <a:pt x="0" y="0"/>
                  </a:lnTo>
                  <a:lnTo>
                    <a:pt x="0" y="311"/>
                  </a:lnTo>
                </a:path>
              </a:pathLst>
            </a:custGeom>
            <a:solidFill>
              <a:srgbClr val="F58C8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83" name="Freeform 1163">
              <a:extLst>
                <a:ext uri="{FF2B5EF4-FFF2-40B4-BE49-F238E27FC236}">
                  <a16:creationId xmlns:a16="http://schemas.microsoft.com/office/drawing/2014/main" id="{97B0358F-A26C-4AE5-AE4E-9A0F56D2DAB7}"/>
                </a:ext>
              </a:extLst>
            </p:cNvPr>
            <p:cNvSpPr>
              <a:spLocks noChangeArrowheads="1"/>
            </p:cNvSpPr>
            <p:nvPr/>
          </p:nvSpPr>
          <p:spPr bwMode="auto">
            <a:xfrm>
              <a:off x="5365577" y="2370535"/>
              <a:ext cx="42276" cy="36909"/>
            </a:xfrm>
            <a:custGeom>
              <a:avLst/>
              <a:gdLst>
                <a:gd name="T0" fmla="*/ 0 w 312"/>
                <a:gd name="T1" fmla="*/ 32480 h 275"/>
                <a:gd name="T2" fmla="*/ 0 w 312"/>
                <a:gd name="T3" fmla="*/ 32480 h 275"/>
                <a:gd name="T4" fmla="*/ 813 w 312"/>
                <a:gd name="T5" fmla="*/ 32480 h 275"/>
                <a:gd name="T6" fmla="*/ 813 w 312"/>
                <a:gd name="T7" fmla="*/ 32480 h 275"/>
                <a:gd name="T8" fmla="*/ 813 w 312"/>
                <a:gd name="T9" fmla="*/ 32480 h 275"/>
                <a:gd name="T10" fmla="*/ 813 w 312"/>
                <a:gd name="T11" fmla="*/ 32480 h 275"/>
                <a:gd name="T12" fmla="*/ 2981 w 312"/>
                <a:gd name="T13" fmla="*/ 32480 h 275"/>
                <a:gd name="T14" fmla="*/ 2981 w 312"/>
                <a:gd name="T15" fmla="*/ 32480 h 275"/>
                <a:gd name="T16" fmla="*/ 3659 w 312"/>
                <a:gd name="T17" fmla="*/ 32480 h 275"/>
                <a:gd name="T18" fmla="*/ 5827 w 312"/>
                <a:gd name="T19" fmla="*/ 33285 h 275"/>
                <a:gd name="T20" fmla="*/ 5827 w 312"/>
                <a:gd name="T21" fmla="*/ 33285 h 275"/>
                <a:gd name="T22" fmla="*/ 5827 w 312"/>
                <a:gd name="T23" fmla="*/ 33285 h 275"/>
                <a:gd name="T24" fmla="*/ 7859 w 312"/>
                <a:gd name="T25" fmla="*/ 33285 h 275"/>
                <a:gd name="T26" fmla="*/ 7859 w 312"/>
                <a:gd name="T27" fmla="*/ 33285 h 275"/>
                <a:gd name="T28" fmla="*/ 8672 w 312"/>
                <a:gd name="T29" fmla="*/ 33956 h 275"/>
                <a:gd name="T30" fmla="*/ 10840 w 312"/>
                <a:gd name="T31" fmla="*/ 33956 h 275"/>
                <a:gd name="T32" fmla="*/ 10840 w 312"/>
                <a:gd name="T33" fmla="*/ 33956 h 275"/>
                <a:gd name="T34" fmla="*/ 11518 w 312"/>
                <a:gd name="T35" fmla="*/ 33956 h 275"/>
                <a:gd name="T36" fmla="*/ 12873 w 312"/>
                <a:gd name="T37" fmla="*/ 33956 h 275"/>
                <a:gd name="T38" fmla="*/ 13686 w 312"/>
                <a:gd name="T39" fmla="*/ 34627 h 275"/>
                <a:gd name="T40" fmla="*/ 15176 w 312"/>
                <a:gd name="T41" fmla="*/ 34627 h 275"/>
                <a:gd name="T42" fmla="*/ 16531 w 312"/>
                <a:gd name="T43" fmla="*/ 34627 h 275"/>
                <a:gd name="T44" fmla="*/ 16531 w 312"/>
                <a:gd name="T45" fmla="*/ 34627 h 275"/>
                <a:gd name="T46" fmla="*/ 17209 w 312"/>
                <a:gd name="T47" fmla="*/ 34627 h 275"/>
                <a:gd name="T48" fmla="*/ 17886 w 312"/>
                <a:gd name="T49" fmla="*/ 34627 h 275"/>
                <a:gd name="T50" fmla="*/ 17886 w 312"/>
                <a:gd name="T51" fmla="*/ 34627 h 275"/>
                <a:gd name="T52" fmla="*/ 19377 w 312"/>
                <a:gd name="T53" fmla="*/ 34627 h 275"/>
                <a:gd name="T54" fmla="*/ 20190 w 312"/>
                <a:gd name="T55" fmla="*/ 35433 h 275"/>
                <a:gd name="T56" fmla="*/ 20190 w 312"/>
                <a:gd name="T57" fmla="*/ 35433 h 275"/>
                <a:gd name="T58" fmla="*/ 21545 w 312"/>
                <a:gd name="T59" fmla="*/ 35433 h 275"/>
                <a:gd name="T60" fmla="*/ 21545 w 312"/>
                <a:gd name="T61" fmla="*/ 35433 h 275"/>
                <a:gd name="T62" fmla="*/ 22222 w 312"/>
                <a:gd name="T63" fmla="*/ 35433 h 275"/>
                <a:gd name="T64" fmla="*/ 22222 w 312"/>
                <a:gd name="T65" fmla="*/ 35433 h 275"/>
                <a:gd name="T66" fmla="*/ 24390 w 312"/>
                <a:gd name="T67" fmla="*/ 35433 h 275"/>
                <a:gd name="T68" fmla="*/ 25068 w 312"/>
                <a:gd name="T69" fmla="*/ 35433 h 275"/>
                <a:gd name="T70" fmla="*/ 42141 w 312"/>
                <a:gd name="T71" fmla="*/ 36775 h 275"/>
                <a:gd name="T72" fmla="*/ 42141 w 312"/>
                <a:gd name="T73" fmla="*/ 0 h 275"/>
                <a:gd name="T74" fmla="*/ 0 w 312"/>
                <a:gd name="T75" fmla="*/ 0 h 275"/>
                <a:gd name="T76" fmla="*/ 0 w 312"/>
                <a:gd name="T77" fmla="*/ 32480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12" h="275">
                  <a:moveTo>
                    <a:pt x="0" y="242"/>
                  </a:moveTo>
                  <a:lnTo>
                    <a:pt x="0" y="242"/>
                  </a:lnTo>
                  <a:cubicBezTo>
                    <a:pt x="6" y="242"/>
                    <a:pt x="6" y="242"/>
                    <a:pt x="6" y="242"/>
                  </a:cubicBezTo>
                  <a:cubicBezTo>
                    <a:pt x="22" y="242"/>
                    <a:pt x="22" y="242"/>
                    <a:pt x="22" y="242"/>
                  </a:cubicBezTo>
                  <a:cubicBezTo>
                    <a:pt x="27" y="242"/>
                    <a:pt x="27" y="242"/>
                    <a:pt x="27" y="242"/>
                  </a:cubicBezTo>
                  <a:cubicBezTo>
                    <a:pt x="43" y="248"/>
                    <a:pt x="43" y="248"/>
                    <a:pt x="43" y="248"/>
                  </a:cubicBezTo>
                  <a:cubicBezTo>
                    <a:pt x="58" y="248"/>
                    <a:pt x="58" y="248"/>
                    <a:pt x="58" y="248"/>
                  </a:cubicBezTo>
                  <a:cubicBezTo>
                    <a:pt x="64" y="253"/>
                    <a:pt x="64" y="253"/>
                    <a:pt x="64" y="253"/>
                  </a:cubicBezTo>
                  <a:cubicBezTo>
                    <a:pt x="80" y="253"/>
                    <a:pt x="80" y="253"/>
                    <a:pt x="80" y="253"/>
                  </a:cubicBezTo>
                  <a:cubicBezTo>
                    <a:pt x="85" y="253"/>
                    <a:pt x="85" y="253"/>
                    <a:pt x="85" y="253"/>
                  </a:cubicBezTo>
                  <a:cubicBezTo>
                    <a:pt x="95" y="253"/>
                    <a:pt x="95" y="253"/>
                    <a:pt x="95" y="253"/>
                  </a:cubicBezTo>
                  <a:cubicBezTo>
                    <a:pt x="101" y="258"/>
                    <a:pt x="101" y="258"/>
                    <a:pt x="101" y="258"/>
                  </a:cubicBezTo>
                  <a:cubicBezTo>
                    <a:pt x="112" y="258"/>
                    <a:pt x="112" y="258"/>
                    <a:pt x="112" y="258"/>
                  </a:cubicBezTo>
                  <a:cubicBezTo>
                    <a:pt x="122" y="258"/>
                    <a:pt x="122" y="258"/>
                    <a:pt x="122" y="258"/>
                  </a:cubicBezTo>
                  <a:cubicBezTo>
                    <a:pt x="127" y="258"/>
                    <a:pt x="127" y="258"/>
                    <a:pt x="127" y="258"/>
                  </a:cubicBezTo>
                  <a:cubicBezTo>
                    <a:pt x="132" y="258"/>
                    <a:pt x="132" y="258"/>
                    <a:pt x="132" y="258"/>
                  </a:cubicBezTo>
                  <a:cubicBezTo>
                    <a:pt x="143" y="258"/>
                    <a:pt x="143" y="258"/>
                    <a:pt x="143" y="258"/>
                  </a:cubicBezTo>
                  <a:cubicBezTo>
                    <a:pt x="149" y="264"/>
                    <a:pt x="149" y="264"/>
                    <a:pt x="149" y="264"/>
                  </a:cubicBezTo>
                  <a:cubicBezTo>
                    <a:pt x="159" y="264"/>
                    <a:pt x="159" y="264"/>
                    <a:pt x="159" y="264"/>
                  </a:cubicBezTo>
                  <a:cubicBezTo>
                    <a:pt x="164" y="264"/>
                    <a:pt x="164" y="264"/>
                    <a:pt x="164" y="264"/>
                  </a:cubicBezTo>
                  <a:cubicBezTo>
                    <a:pt x="180" y="264"/>
                    <a:pt x="180" y="264"/>
                    <a:pt x="180" y="264"/>
                  </a:cubicBezTo>
                  <a:cubicBezTo>
                    <a:pt x="185" y="264"/>
                    <a:pt x="185" y="264"/>
                    <a:pt x="185" y="264"/>
                  </a:cubicBezTo>
                  <a:cubicBezTo>
                    <a:pt x="228" y="269"/>
                    <a:pt x="269" y="274"/>
                    <a:pt x="311" y="274"/>
                  </a:cubicBezTo>
                  <a:cubicBezTo>
                    <a:pt x="311" y="0"/>
                    <a:pt x="311" y="0"/>
                    <a:pt x="311" y="0"/>
                  </a:cubicBezTo>
                  <a:cubicBezTo>
                    <a:pt x="0" y="0"/>
                    <a:pt x="0" y="0"/>
                    <a:pt x="0" y="0"/>
                  </a:cubicBezTo>
                  <a:lnTo>
                    <a:pt x="0" y="242"/>
                  </a:lnTo>
                </a:path>
              </a:pathLst>
            </a:custGeom>
            <a:solidFill>
              <a:srgbClr val="F58C8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84" name="Freeform 1164">
              <a:extLst>
                <a:ext uri="{FF2B5EF4-FFF2-40B4-BE49-F238E27FC236}">
                  <a16:creationId xmlns:a16="http://schemas.microsoft.com/office/drawing/2014/main" id="{7190C34D-57ED-43BE-A877-BAE6ADFAE332}"/>
                </a:ext>
              </a:extLst>
            </p:cNvPr>
            <p:cNvSpPr>
              <a:spLocks noChangeArrowheads="1"/>
            </p:cNvSpPr>
            <p:nvPr/>
          </p:nvSpPr>
          <p:spPr bwMode="auto">
            <a:xfrm>
              <a:off x="5294722" y="2227659"/>
              <a:ext cx="42275" cy="42863"/>
            </a:xfrm>
            <a:custGeom>
              <a:avLst/>
              <a:gdLst>
                <a:gd name="T0" fmla="*/ 0 w 312"/>
                <a:gd name="T1" fmla="*/ 42728 h 318"/>
                <a:gd name="T2" fmla="*/ 42140 w 312"/>
                <a:gd name="T3" fmla="*/ 42728 h 318"/>
                <a:gd name="T4" fmla="*/ 42140 w 312"/>
                <a:gd name="T5" fmla="*/ 0 h 318"/>
                <a:gd name="T6" fmla="*/ 0 w 312"/>
                <a:gd name="T7" fmla="*/ 0 h 318"/>
                <a:gd name="T8" fmla="*/ 0 w 312"/>
                <a:gd name="T9" fmla="*/ 42728 h 3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2" h="318">
                  <a:moveTo>
                    <a:pt x="0" y="317"/>
                  </a:moveTo>
                  <a:lnTo>
                    <a:pt x="311" y="317"/>
                  </a:lnTo>
                  <a:lnTo>
                    <a:pt x="311" y="0"/>
                  </a:lnTo>
                  <a:lnTo>
                    <a:pt x="0" y="0"/>
                  </a:lnTo>
                  <a:lnTo>
                    <a:pt x="0" y="317"/>
                  </a:lnTo>
                </a:path>
              </a:pathLst>
            </a:custGeom>
            <a:solidFill>
              <a:srgbClr val="F58C8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85" name="Freeform 1165">
              <a:extLst>
                <a:ext uri="{FF2B5EF4-FFF2-40B4-BE49-F238E27FC236}">
                  <a16:creationId xmlns:a16="http://schemas.microsoft.com/office/drawing/2014/main" id="{7F336D01-FB04-48E6-80D4-0A9EBE246063}"/>
                </a:ext>
              </a:extLst>
            </p:cNvPr>
            <p:cNvSpPr>
              <a:spLocks noChangeArrowheads="1"/>
            </p:cNvSpPr>
            <p:nvPr/>
          </p:nvSpPr>
          <p:spPr bwMode="auto">
            <a:xfrm>
              <a:off x="5294722" y="2299098"/>
              <a:ext cx="42275" cy="42267"/>
            </a:xfrm>
            <a:custGeom>
              <a:avLst/>
              <a:gdLst>
                <a:gd name="T0" fmla="*/ 0 w 312"/>
                <a:gd name="T1" fmla="*/ 42132 h 312"/>
                <a:gd name="T2" fmla="*/ 42140 w 312"/>
                <a:gd name="T3" fmla="*/ 42132 h 312"/>
                <a:gd name="T4" fmla="*/ 42140 w 312"/>
                <a:gd name="T5" fmla="*/ 0 h 312"/>
                <a:gd name="T6" fmla="*/ 0 w 312"/>
                <a:gd name="T7" fmla="*/ 0 h 312"/>
                <a:gd name="T8" fmla="*/ 0 w 312"/>
                <a:gd name="T9" fmla="*/ 42132 h 3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2" h="312">
                  <a:moveTo>
                    <a:pt x="0" y="311"/>
                  </a:moveTo>
                  <a:lnTo>
                    <a:pt x="311" y="311"/>
                  </a:lnTo>
                  <a:lnTo>
                    <a:pt x="311" y="0"/>
                  </a:lnTo>
                  <a:lnTo>
                    <a:pt x="0" y="0"/>
                  </a:lnTo>
                  <a:lnTo>
                    <a:pt x="0" y="311"/>
                  </a:lnTo>
                </a:path>
              </a:pathLst>
            </a:custGeom>
            <a:solidFill>
              <a:srgbClr val="F58C8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86" name="Freeform 1166">
              <a:extLst>
                <a:ext uri="{FF2B5EF4-FFF2-40B4-BE49-F238E27FC236}">
                  <a16:creationId xmlns:a16="http://schemas.microsoft.com/office/drawing/2014/main" id="{1695F5FA-0C07-4A86-BA0A-DE30DF46ACE1}"/>
                </a:ext>
              </a:extLst>
            </p:cNvPr>
            <p:cNvSpPr>
              <a:spLocks noChangeArrowheads="1"/>
            </p:cNvSpPr>
            <p:nvPr/>
          </p:nvSpPr>
          <p:spPr bwMode="auto">
            <a:xfrm>
              <a:off x="5294722" y="2370534"/>
              <a:ext cx="42275" cy="26194"/>
            </a:xfrm>
            <a:custGeom>
              <a:avLst/>
              <a:gdLst>
                <a:gd name="T0" fmla="*/ 677 w 312"/>
                <a:gd name="T1" fmla="*/ 12562 h 196"/>
                <a:gd name="T2" fmla="*/ 2845 w 312"/>
                <a:gd name="T3" fmla="*/ 13364 h 196"/>
                <a:gd name="T4" fmla="*/ 3523 w 312"/>
                <a:gd name="T5" fmla="*/ 14033 h 196"/>
                <a:gd name="T6" fmla="*/ 5691 w 312"/>
                <a:gd name="T7" fmla="*/ 14834 h 196"/>
                <a:gd name="T8" fmla="*/ 6368 w 312"/>
                <a:gd name="T9" fmla="*/ 14834 h 196"/>
                <a:gd name="T10" fmla="*/ 7181 w 312"/>
                <a:gd name="T11" fmla="*/ 15503 h 196"/>
                <a:gd name="T12" fmla="*/ 8536 w 312"/>
                <a:gd name="T13" fmla="*/ 15503 h 196"/>
                <a:gd name="T14" fmla="*/ 10027 w 312"/>
                <a:gd name="T15" fmla="*/ 16171 h 196"/>
                <a:gd name="T16" fmla="*/ 12195 w 312"/>
                <a:gd name="T17" fmla="*/ 16973 h 196"/>
                <a:gd name="T18" fmla="*/ 14227 w 312"/>
                <a:gd name="T19" fmla="*/ 17641 h 196"/>
                <a:gd name="T20" fmla="*/ 15040 w 312"/>
                <a:gd name="T21" fmla="*/ 18309 h 196"/>
                <a:gd name="T22" fmla="*/ 16395 w 312"/>
                <a:gd name="T23" fmla="*/ 18309 h 196"/>
                <a:gd name="T24" fmla="*/ 17886 w 312"/>
                <a:gd name="T25" fmla="*/ 18977 h 196"/>
                <a:gd name="T26" fmla="*/ 18563 w 312"/>
                <a:gd name="T27" fmla="*/ 18977 h 196"/>
                <a:gd name="T28" fmla="*/ 20054 w 312"/>
                <a:gd name="T29" fmla="*/ 19779 h 196"/>
                <a:gd name="T30" fmla="*/ 21544 w 312"/>
                <a:gd name="T31" fmla="*/ 19779 h 196"/>
                <a:gd name="T32" fmla="*/ 22086 w 312"/>
                <a:gd name="T33" fmla="*/ 20447 h 196"/>
                <a:gd name="T34" fmla="*/ 22899 w 312"/>
                <a:gd name="T35" fmla="*/ 20447 h 196"/>
                <a:gd name="T36" fmla="*/ 24931 w 312"/>
                <a:gd name="T37" fmla="*/ 21116 h 196"/>
                <a:gd name="T38" fmla="*/ 25744 w 312"/>
                <a:gd name="T39" fmla="*/ 21784 h 196"/>
                <a:gd name="T40" fmla="*/ 27099 w 312"/>
                <a:gd name="T41" fmla="*/ 21784 h 196"/>
                <a:gd name="T42" fmla="*/ 28590 w 312"/>
                <a:gd name="T43" fmla="*/ 22586 h 196"/>
                <a:gd name="T44" fmla="*/ 29945 w 312"/>
                <a:gd name="T45" fmla="*/ 22586 h 196"/>
                <a:gd name="T46" fmla="*/ 32248 w 312"/>
                <a:gd name="T47" fmla="*/ 23254 h 196"/>
                <a:gd name="T48" fmla="*/ 32790 w 312"/>
                <a:gd name="T49" fmla="*/ 23922 h 196"/>
                <a:gd name="T50" fmla="*/ 35094 w 312"/>
                <a:gd name="T51" fmla="*/ 23922 h 196"/>
                <a:gd name="T52" fmla="*/ 36449 w 312"/>
                <a:gd name="T53" fmla="*/ 24724 h 196"/>
                <a:gd name="T54" fmla="*/ 37939 w 312"/>
                <a:gd name="T55" fmla="*/ 24724 h 196"/>
                <a:gd name="T56" fmla="*/ 38617 w 312"/>
                <a:gd name="T57" fmla="*/ 25392 h 196"/>
                <a:gd name="T58" fmla="*/ 40107 w 312"/>
                <a:gd name="T59" fmla="*/ 25392 h 196"/>
                <a:gd name="T60" fmla="*/ 40107 w 312"/>
                <a:gd name="T61" fmla="*/ 25392 h 196"/>
                <a:gd name="T62" fmla="*/ 42140 w 312"/>
                <a:gd name="T63" fmla="*/ 0 h 196"/>
                <a:gd name="T64" fmla="*/ 0 w 312"/>
                <a:gd name="T65" fmla="*/ 12028 h 19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12" h="196">
                  <a:moveTo>
                    <a:pt x="0" y="94"/>
                  </a:moveTo>
                  <a:lnTo>
                    <a:pt x="5" y="94"/>
                  </a:lnTo>
                  <a:lnTo>
                    <a:pt x="11" y="100"/>
                  </a:lnTo>
                  <a:lnTo>
                    <a:pt x="21" y="100"/>
                  </a:lnTo>
                  <a:lnTo>
                    <a:pt x="26" y="105"/>
                  </a:lnTo>
                  <a:lnTo>
                    <a:pt x="37" y="105"/>
                  </a:lnTo>
                  <a:lnTo>
                    <a:pt x="42" y="111"/>
                  </a:lnTo>
                  <a:lnTo>
                    <a:pt x="47" y="111"/>
                  </a:lnTo>
                  <a:lnTo>
                    <a:pt x="53" y="116"/>
                  </a:lnTo>
                  <a:lnTo>
                    <a:pt x="58" y="116"/>
                  </a:lnTo>
                  <a:lnTo>
                    <a:pt x="63" y="116"/>
                  </a:lnTo>
                  <a:lnTo>
                    <a:pt x="74" y="121"/>
                  </a:lnTo>
                  <a:lnTo>
                    <a:pt x="80" y="121"/>
                  </a:lnTo>
                  <a:lnTo>
                    <a:pt x="90" y="127"/>
                  </a:lnTo>
                  <a:lnTo>
                    <a:pt x="100" y="132"/>
                  </a:lnTo>
                  <a:lnTo>
                    <a:pt x="105" y="132"/>
                  </a:lnTo>
                  <a:lnTo>
                    <a:pt x="111" y="137"/>
                  </a:lnTo>
                  <a:lnTo>
                    <a:pt x="121" y="137"/>
                  </a:lnTo>
                  <a:lnTo>
                    <a:pt x="126" y="142"/>
                  </a:lnTo>
                  <a:lnTo>
                    <a:pt x="132" y="142"/>
                  </a:lnTo>
                  <a:lnTo>
                    <a:pt x="137" y="142"/>
                  </a:lnTo>
                  <a:lnTo>
                    <a:pt x="142" y="148"/>
                  </a:lnTo>
                  <a:lnTo>
                    <a:pt x="148" y="148"/>
                  </a:lnTo>
                  <a:lnTo>
                    <a:pt x="153" y="148"/>
                  </a:lnTo>
                  <a:lnTo>
                    <a:pt x="159" y="148"/>
                  </a:lnTo>
                  <a:lnTo>
                    <a:pt x="163" y="153"/>
                  </a:lnTo>
                  <a:lnTo>
                    <a:pt x="169" y="153"/>
                  </a:lnTo>
                  <a:lnTo>
                    <a:pt x="174" y="153"/>
                  </a:lnTo>
                  <a:lnTo>
                    <a:pt x="184" y="158"/>
                  </a:lnTo>
                  <a:lnTo>
                    <a:pt x="190" y="163"/>
                  </a:lnTo>
                  <a:lnTo>
                    <a:pt x="195" y="163"/>
                  </a:lnTo>
                  <a:lnTo>
                    <a:pt x="200" y="163"/>
                  </a:lnTo>
                  <a:lnTo>
                    <a:pt x="211" y="169"/>
                  </a:lnTo>
                  <a:lnTo>
                    <a:pt x="221" y="169"/>
                  </a:lnTo>
                  <a:lnTo>
                    <a:pt x="227" y="174"/>
                  </a:lnTo>
                  <a:lnTo>
                    <a:pt x="238" y="174"/>
                  </a:lnTo>
                  <a:lnTo>
                    <a:pt x="242" y="174"/>
                  </a:lnTo>
                  <a:lnTo>
                    <a:pt x="242" y="179"/>
                  </a:lnTo>
                  <a:lnTo>
                    <a:pt x="253" y="179"/>
                  </a:lnTo>
                  <a:lnTo>
                    <a:pt x="259" y="179"/>
                  </a:lnTo>
                  <a:lnTo>
                    <a:pt x="263" y="185"/>
                  </a:lnTo>
                  <a:lnTo>
                    <a:pt x="269" y="185"/>
                  </a:lnTo>
                  <a:lnTo>
                    <a:pt x="275" y="185"/>
                  </a:lnTo>
                  <a:lnTo>
                    <a:pt x="280" y="185"/>
                  </a:lnTo>
                  <a:lnTo>
                    <a:pt x="285" y="190"/>
                  </a:lnTo>
                  <a:lnTo>
                    <a:pt x="290" y="190"/>
                  </a:lnTo>
                  <a:lnTo>
                    <a:pt x="296" y="190"/>
                  </a:lnTo>
                  <a:lnTo>
                    <a:pt x="311" y="195"/>
                  </a:lnTo>
                  <a:lnTo>
                    <a:pt x="311" y="0"/>
                  </a:lnTo>
                  <a:lnTo>
                    <a:pt x="0" y="0"/>
                  </a:lnTo>
                  <a:lnTo>
                    <a:pt x="0" y="90"/>
                  </a:lnTo>
                  <a:lnTo>
                    <a:pt x="0" y="94"/>
                  </a:lnTo>
                </a:path>
              </a:pathLst>
            </a:custGeom>
            <a:solidFill>
              <a:srgbClr val="F58C8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87" name="Freeform 1167">
              <a:extLst>
                <a:ext uri="{FF2B5EF4-FFF2-40B4-BE49-F238E27FC236}">
                  <a16:creationId xmlns:a16="http://schemas.microsoft.com/office/drawing/2014/main" id="{122CE3AA-D37A-4705-A89F-55A6350EB219}"/>
                </a:ext>
              </a:extLst>
            </p:cNvPr>
            <p:cNvSpPr>
              <a:spLocks noChangeArrowheads="1"/>
            </p:cNvSpPr>
            <p:nvPr/>
          </p:nvSpPr>
          <p:spPr bwMode="auto">
            <a:xfrm>
              <a:off x="5255423" y="2252068"/>
              <a:ext cx="9527" cy="17859"/>
            </a:xfrm>
            <a:custGeom>
              <a:avLst/>
              <a:gdLst>
                <a:gd name="T0" fmla="*/ 9391 w 70"/>
                <a:gd name="T1" fmla="*/ 0 h 134"/>
                <a:gd name="T2" fmla="*/ 9391 w 70"/>
                <a:gd name="T3" fmla="*/ 0 h 134"/>
                <a:gd name="T4" fmla="*/ 9391 w 70"/>
                <a:gd name="T5" fmla="*/ 0 h 134"/>
                <a:gd name="T6" fmla="*/ 9391 w 70"/>
                <a:gd name="T7" fmla="*/ 800 h 134"/>
                <a:gd name="T8" fmla="*/ 8574 w 70"/>
                <a:gd name="T9" fmla="*/ 1466 h 134"/>
                <a:gd name="T10" fmla="*/ 8574 w 70"/>
                <a:gd name="T11" fmla="*/ 1466 h 134"/>
                <a:gd name="T12" fmla="*/ 8574 w 70"/>
                <a:gd name="T13" fmla="*/ 2266 h 134"/>
                <a:gd name="T14" fmla="*/ 7894 w 70"/>
                <a:gd name="T15" fmla="*/ 2266 h 134"/>
                <a:gd name="T16" fmla="*/ 7894 w 70"/>
                <a:gd name="T17" fmla="*/ 2799 h 134"/>
                <a:gd name="T18" fmla="*/ 7077 w 70"/>
                <a:gd name="T19" fmla="*/ 3598 h 134"/>
                <a:gd name="T20" fmla="*/ 7077 w 70"/>
                <a:gd name="T21" fmla="*/ 3598 h 134"/>
                <a:gd name="T22" fmla="*/ 7077 w 70"/>
                <a:gd name="T23" fmla="*/ 4265 h 134"/>
                <a:gd name="T24" fmla="*/ 6533 w 70"/>
                <a:gd name="T25" fmla="*/ 5064 h 134"/>
                <a:gd name="T26" fmla="*/ 6533 w 70"/>
                <a:gd name="T27" fmla="*/ 5598 h 134"/>
                <a:gd name="T28" fmla="*/ 5716 w 70"/>
                <a:gd name="T29" fmla="*/ 6397 h 134"/>
                <a:gd name="T30" fmla="*/ 5716 w 70"/>
                <a:gd name="T31" fmla="*/ 7064 h 134"/>
                <a:gd name="T32" fmla="*/ 5716 w 70"/>
                <a:gd name="T33" fmla="*/ 7064 h 134"/>
                <a:gd name="T34" fmla="*/ 5036 w 70"/>
                <a:gd name="T35" fmla="*/ 7064 h 134"/>
                <a:gd name="T36" fmla="*/ 5036 w 70"/>
                <a:gd name="T37" fmla="*/ 7730 h 134"/>
                <a:gd name="T38" fmla="*/ 5036 w 70"/>
                <a:gd name="T39" fmla="*/ 8530 h 134"/>
                <a:gd name="T40" fmla="*/ 5036 w 70"/>
                <a:gd name="T41" fmla="*/ 8530 h 134"/>
                <a:gd name="T42" fmla="*/ 4355 w 70"/>
                <a:gd name="T43" fmla="*/ 9196 h 134"/>
                <a:gd name="T44" fmla="*/ 4355 w 70"/>
                <a:gd name="T45" fmla="*/ 9996 h 134"/>
                <a:gd name="T46" fmla="*/ 3539 w 70"/>
                <a:gd name="T47" fmla="*/ 10529 h 134"/>
                <a:gd name="T48" fmla="*/ 3539 w 70"/>
                <a:gd name="T49" fmla="*/ 10529 h 134"/>
                <a:gd name="T50" fmla="*/ 2858 w 70"/>
                <a:gd name="T51" fmla="*/ 11328 h 134"/>
                <a:gd name="T52" fmla="*/ 2858 w 70"/>
                <a:gd name="T53" fmla="*/ 11328 h 134"/>
                <a:gd name="T54" fmla="*/ 2042 w 70"/>
                <a:gd name="T55" fmla="*/ 12661 h 134"/>
                <a:gd name="T56" fmla="*/ 2042 w 70"/>
                <a:gd name="T57" fmla="*/ 12661 h 134"/>
                <a:gd name="T58" fmla="*/ 2042 w 70"/>
                <a:gd name="T59" fmla="*/ 13328 h 134"/>
                <a:gd name="T60" fmla="*/ 1497 w 70"/>
                <a:gd name="T61" fmla="*/ 14127 h 134"/>
                <a:gd name="T62" fmla="*/ 681 w 70"/>
                <a:gd name="T63" fmla="*/ 16260 h 134"/>
                <a:gd name="T64" fmla="*/ 681 w 70"/>
                <a:gd name="T65" fmla="*/ 16926 h 134"/>
                <a:gd name="T66" fmla="*/ 681 w 70"/>
                <a:gd name="T67" fmla="*/ 16926 h 134"/>
                <a:gd name="T68" fmla="*/ 0 w 70"/>
                <a:gd name="T69" fmla="*/ 17726 h 134"/>
                <a:gd name="T70" fmla="*/ 9391 w 70"/>
                <a:gd name="T71" fmla="*/ 17726 h 134"/>
                <a:gd name="T72" fmla="*/ 9391 w 70"/>
                <a:gd name="T73" fmla="*/ 0 h 13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0" h="134">
                  <a:moveTo>
                    <a:pt x="69" y="0"/>
                  </a:moveTo>
                  <a:lnTo>
                    <a:pt x="69" y="0"/>
                  </a:lnTo>
                  <a:lnTo>
                    <a:pt x="69" y="6"/>
                  </a:lnTo>
                  <a:lnTo>
                    <a:pt x="63" y="11"/>
                  </a:lnTo>
                  <a:lnTo>
                    <a:pt x="63" y="17"/>
                  </a:lnTo>
                  <a:lnTo>
                    <a:pt x="58" y="17"/>
                  </a:lnTo>
                  <a:lnTo>
                    <a:pt x="58" y="21"/>
                  </a:lnTo>
                  <a:lnTo>
                    <a:pt x="52" y="27"/>
                  </a:lnTo>
                  <a:lnTo>
                    <a:pt x="52" y="32"/>
                  </a:lnTo>
                  <a:lnTo>
                    <a:pt x="48" y="38"/>
                  </a:lnTo>
                  <a:lnTo>
                    <a:pt x="48" y="42"/>
                  </a:lnTo>
                  <a:lnTo>
                    <a:pt x="42" y="48"/>
                  </a:lnTo>
                  <a:lnTo>
                    <a:pt x="42" y="53"/>
                  </a:lnTo>
                  <a:lnTo>
                    <a:pt x="37" y="53"/>
                  </a:lnTo>
                  <a:lnTo>
                    <a:pt x="37" y="58"/>
                  </a:lnTo>
                  <a:lnTo>
                    <a:pt x="37" y="64"/>
                  </a:lnTo>
                  <a:lnTo>
                    <a:pt x="32" y="69"/>
                  </a:lnTo>
                  <a:lnTo>
                    <a:pt x="32" y="75"/>
                  </a:lnTo>
                  <a:lnTo>
                    <a:pt x="26" y="79"/>
                  </a:lnTo>
                  <a:lnTo>
                    <a:pt x="21" y="85"/>
                  </a:lnTo>
                  <a:lnTo>
                    <a:pt x="15" y="95"/>
                  </a:lnTo>
                  <a:lnTo>
                    <a:pt x="15" y="100"/>
                  </a:lnTo>
                  <a:lnTo>
                    <a:pt x="11" y="106"/>
                  </a:lnTo>
                  <a:lnTo>
                    <a:pt x="5" y="122"/>
                  </a:lnTo>
                  <a:lnTo>
                    <a:pt x="5" y="127"/>
                  </a:lnTo>
                  <a:lnTo>
                    <a:pt x="0" y="133"/>
                  </a:lnTo>
                  <a:lnTo>
                    <a:pt x="69" y="133"/>
                  </a:lnTo>
                  <a:lnTo>
                    <a:pt x="69" y="0"/>
                  </a:lnTo>
                </a:path>
              </a:pathLst>
            </a:custGeom>
            <a:solidFill>
              <a:srgbClr val="F58C8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88" name="Freeform 1168">
              <a:extLst>
                <a:ext uri="{FF2B5EF4-FFF2-40B4-BE49-F238E27FC236}">
                  <a16:creationId xmlns:a16="http://schemas.microsoft.com/office/drawing/2014/main" id="{55299E61-09DE-4C40-B38E-D863FF5B7B72}"/>
                </a:ext>
              </a:extLst>
            </p:cNvPr>
            <p:cNvSpPr>
              <a:spLocks noChangeArrowheads="1"/>
            </p:cNvSpPr>
            <p:nvPr/>
          </p:nvSpPr>
          <p:spPr bwMode="auto">
            <a:xfrm>
              <a:off x="5228034" y="2299098"/>
              <a:ext cx="36321" cy="42267"/>
            </a:xfrm>
            <a:custGeom>
              <a:avLst/>
              <a:gdLst>
                <a:gd name="T0" fmla="*/ 14207 w 271"/>
                <a:gd name="T1" fmla="*/ 677 h 312"/>
                <a:gd name="T2" fmla="*/ 14207 w 271"/>
                <a:gd name="T3" fmla="*/ 1355 h 312"/>
                <a:gd name="T4" fmla="*/ 13537 w 271"/>
                <a:gd name="T5" fmla="*/ 2032 h 312"/>
                <a:gd name="T6" fmla="*/ 13537 w 271"/>
                <a:gd name="T7" fmla="*/ 2845 h 312"/>
                <a:gd name="T8" fmla="*/ 12866 w 271"/>
                <a:gd name="T9" fmla="*/ 4200 h 312"/>
                <a:gd name="T10" fmla="*/ 12866 w 271"/>
                <a:gd name="T11" fmla="*/ 4877 h 312"/>
                <a:gd name="T12" fmla="*/ 12866 w 271"/>
                <a:gd name="T13" fmla="*/ 5690 h 312"/>
                <a:gd name="T14" fmla="*/ 12062 w 271"/>
                <a:gd name="T15" fmla="*/ 7045 h 312"/>
                <a:gd name="T16" fmla="*/ 12062 w 271"/>
                <a:gd name="T17" fmla="*/ 7857 h 312"/>
                <a:gd name="T18" fmla="*/ 11392 w 271"/>
                <a:gd name="T19" fmla="*/ 8535 h 312"/>
                <a:gd name="T20" fmla="*/ 11392 w 271"/>
                <a:gd name="T21" fmla="*/ 9212 h 312"/>
                <a:gd name="T22" fmla="*/ 10588 w 271"/>
                <a:gd name="T23" fmla="*/ 10702 h 312"/>
                <a:gd name="T24" fmla="*/ 10588 w 271"/>
                <a:gd name="T25" fmla="*/ 12057 h 312"/>
                <a:gd name="T26" fmla="*/ 10052 w 271"/>
                <a:gd name="T27" fmla="*/ 12734 h 312"/>
                <a:gd name="T28" fmla="*/ 10052 w 271"/>
                <a:gd name="T29" fmla="*/ 13547 h 312"/>
                <a:gd name="T30" fmla="*/ 9248 w 271"/>
                <a:gd name="T31" fmla="*/ 14224 h 312"/>
                <a:gd name="T32" fmla="*/ 9248 w 271"/>
                <a:gd name="T33" fmla="*/ 15715 h 312"/>
                <a:gd name="T34" fmla="*/ 8578 w 271"/>
                <a:gd name="T35" fmla="*/ 16392 h 312"/>
                <a:gd name="T36" fmla="*/ 8578 w 271"/>
                <a:gd name="T37" fmla="*/ 17069 h 312"/>
                <a:gd name="T38" fmla="*/ 7773 w 271"/>
                <a:gd name="T39" fmla="*/ 18560 h 312"/>
                <a:gd name="T40" fmla="*/ 7773 w 271"/>
                <a:gd name="T41" fmla="*/ 19237 h 312"/>
                <a:gd name="T42" fmla="*/ 7237 w 271"/>
                <a:gd name="T43" fmla="*/ 19914 h 312"/>
                <a:gd name="T44" fmla="*/ 7237 w 271"/>
                <a:gd name="T45" fmla="*/ 21404 h 312"/>
                <a:gd name="T46" fmla="*/ 7237 w 271"/>
                <a:gd name="T47" fmla="*/ 22082 h 312"/>
                <a:gd name="T48" fmla="*/ 6433 w 271"/>
                <a:gd name="T49" fmla="*/ 22759 h 312"/>
                <a:gd name="T50" fmla="*/ 6433 w 271"/>
                <a:gd name="T51" fmla="*/ 23572 h 312"/>
                <a:gd name="T52" fmla="*/ 5763 w 271"/>
                <a:gd name="T53" fmla="*/ 24927 h 312"/>
                <a:gd name="T54" fmla="*/ 5763 w 271"/>
                <a:gd name="T55" fmla="*/ 25604 h 312"/>
                <a:gd name="T56" fmla="*/ 4959 w 271"/>
                <a:gd name="T57" fmla="*/ 27094 h 312"/>
                <a:gd name="T58" fmla="*/ 4959 w 271"/>
                <a:gd name="T59" fmla="*/ 27772 h 312"/>
                <a:gd name="T60" fmla="*/ 4423 w 271"/>
                <a:gd name="T61" fmla="*/ 28449 h 312"/>
                <a:gd name="T62" fmla="*/ 3619 w 271"/>
                <a:gd name="T63" fmla="*/ 31294 h 312"/>
                <a:gd name="T64" fmla="*/ 2815 w 271"/>
                <a:gd name="T65" fmla="*/ 32784 h 312"/>
                <a:gd name="T66" fmla="*/ 2815 w 271"/>
                <a:gd name="T67" fmla="*/ 33461 h 312"/>
                <a:gd name="T68" fmla="*/ 2144 w 271"/>
                <a:gd name="T69" fmla="*/ 34952 h 312"/>
                <a:gd name="T70" fmla="*/ 2144 w 271"/>
                <a:gd name="T71" fmla="*/ 35764 h 312"/>
                <a:gd name="T72" fmla="*/ 1474 w 271"/>
                <a:gd name="T73" fmla="*/ 36306 h 312"/>
                <a:gd name="T74" fmla="*/ 1474 w 271"/>
                <a:gd name="T75" fmla="*/ 37119 h 312"/>
                <a:gd name="T76" fmla="*/ 804 w 271"/>
                <a:gd name="T77" fmla="*/ 38474 h 312"/>
                <a:gd name="T78" fmla="*/ 804 w 271"/>
                <a:gd name="T79" fmla="*/ 39151 h 312"/>
                <a:gd name="T80" fmla="*/ 804 w 271"/>
                <a:gd name="T81" fmla="*/ 39964 h 312"/>
                <a:gd name="T82" fmla="*/ 0 w 271"/>
                <a:gd name="T83" fmla="*/ 41319 h 312"/>
                <a:gd name="T84" fmla="*/ 0 w 271"/>
                <a:gd name="T85" fmla="*/ 42132 h 312"/>
                <a:gd name="T86" fmla="*/ 36187 w 271"/>
                <a:gd name="T87" fmla="*/ 0 h 31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71" h="312">
                  <a:moveTo>
                    <a:pt x="112" y="0"/>
                  </a:moveTo>
                  <a:lnTo>
                    <a:pt x="106" y="5"/>
                  </a:lnTo>
                  <a:lnTo>
                    <a:pt x="106" y="10"/>
                  </a:lnTo>
                  <a:lnTo>
                    <a:pt x="106" y="15"/>
                  </a:lnTo>
                  <a:lnTo>
                    <a:pt x="101" y="15"/>
                  </a:lnTo>
                  <a:lnTo>
                    <a:pt x="101" y="21"/>
                  </a:lnTo>
                  <a:lnTo>
                    <a:pt x="101" y="26"/>
                  </a:lnTo>
                  <a:lnTo>
                    <a:pt x="96" y="31"/>
                  </a:lnTo>
                  <a:lnTo>
                    <a:pt x="96" y="36"/>
                  </a:lnTo>
                  <a:lnTo>
                    <a:pt x="96" y="42"/>
                  </a:lnTo>
                  <a:lnTo>
                    <a:pt x="90" y="47"/>
                  </a:lnTo>
                  <a:lnTo>
                    <a:pt x="90" y="52"/>
                  </a:lnTo>
                  <a:lnTo>
                    <a:pt x="90" y="58"/>
                  </a:lnTo>
                  <a:lnTo>
                    <a:pt x="85" y="58"/>
                  </a:lnTo>
                  <a:lnTo>
                    <a:pt x="85" y="63"/>
                  </a:lnTo>
                  <a:lnTo>
                    <a:pt x="85" y="68"/>
                  </a:lnTo>
                  <a:lnTo>
                    <a:pt x="85" y="73"/>
                  </a:lnTo>
                  <a:lnTo>
                    <a:pt x="79" y="79"/>
                  </a:lnTo>
                  <a:lnTo>
                    <a:pt x="79" y="83"/>
                  </a:lnTo>
                  <a:lnTo>
                    <a:pt x="79" y="89"/>
                  </a:lnTo>
                  <a:lnTo>
                    <a:pt x="75" y="89"/>
                  </a:lnTo>
                  <a:lnTo>
                    <a:pt x="75" y="94"/>
                  </a:lnTo>
                  <a:lnTo>
                    <a:pt x="75" y="100"/>
                  </a:lnTo>
                  <a:lnTo>
                    <a:pt x="75" y="105"/>
                  </a:lnTo>
                  <a:lnTo>
                    <a:pt x="69" y="105"/>
                  </a:lnTo>
                  <a:lnTo>
                    <a:pt x="69" y="110"/>
                  </a:lnTo>
                  <a:lnTo>
                    <a:pt x="69" y="116"/>
                  </a:lnTo>
                  <a:lnTo>
                    <a:pt x="64" y="121"/>
                  </a:lnTo>
                  <a:lnTo>
                    <a:pt x="64" y="126"/>
                  </a:lnTo>
                  <a:lnTo>
                    <a:pt x="64" y="131"/>
                  </a:lnTo>
                  <a:lnTo>
                    <a:pt x="58" y="137"/>
                  </a:lnTo>
                  <a:lnTo>
                    <a:pt x="58" y="142"/>
                  </a:lnTo>
                  <a:lnTo>
                    <a:pt x="58" y="147"/>
                  </a:lnTo>
                  <a:lnTo>
                    <a:pt x="54" y="147"/>
                  </a:lnTo>
                  <a:lnTo>
                    <a:pt x="54" y="152"/>
                  </a:lnTo>
                  <a:lnTo>
                    <a:pt x="54" y="158"/>
                  </a:lnTo>
                  <a:lnTo>
                    <a:pt x="54" y="163"/>
                  </a:lnTo>
                  <a:lnTo>
                    <a:pt x="48" y="168"/>
                  </a:lnTo>
                  <a:lnTo>
                    <a:pt x="48" y="174"/>
                  </a:lnTo>
                  <a:lnTo>
                    <a:pt x="43" y="179"/>
                  </a:lnTo>
                  <a:lnTo>
                    <a:pt x="43" y="184"/>
                  </a:lnTo>
                  <a:lnTo>
                    <a:pt x="43" y="189"/>
                  </a:lnTo>
                  <a:lnTo>
                    <a:pt x="37" y="195"/>
                  </a:lnTo>
                  <a:lnTo>
                    <a:pt x="37" y="200"/>
                  </a:lnTo>
                  <a:lnTo>
                    <a:pt x="37" y="205"/>
                  </a:lnTo>
                  <a:lnTo>
                    <a:pt x="33" y="210"/>
                  </a:lnTo>
                  <a:lnTo>
                    <a:pt x="27" y="231"/>
                  </a:lnTo>
                  <a:lnTo>
                    <a:pt x="27" y="237"/>
                  </a:lnTo>
                  <a:lnTo>
                    <a:pt x="21" y="242"/>
                  </a:lnTo>
                  <a:lnTo>
                    <a:pt x="21" y="247"/>
                  </a:lnTo>
                  <a:lnTo>
                    <a:pt x="21" y="253"/>
                  </a:lnTo>
                  <a:lnTo>
                    <a:pt x="16" y="258"/>
                  </a:lnTo>
                  <a:lnTo>
                    <a:pt x="16" y="264"/>
                  </a:lnTo>
                  <a:lnTo>
                    <a:pt x="16" y="268"/>
                  </a:lnTo>
                  <a:lnTo>
                    <a:pt x="11" y="268"/>
                  </a:lnTo>
                  <a:lnTo>
                    <a:pt x="11" y="274"/>
                  </a:lnTo>
                  <a:lnTo>
                    <a:pt x="11" y="279"/>
                  </a:lnTo>
                  <a:lnTo>
                    <a:pt x="6" y="284"/>
                  </a:lnTo>
                  <a:lnTo>
                    <a:pt x="6" y="289"/>
                  </a:lnTo>
                  <a:lnTo>
                    <a:pt x="6" y="295"/>
                  </a:lnTo>
                  <a:lnTo>
                    <a:pt x="0" y="300"/>
                  </a:lnTo>
                  <a:lnTo>
                    <a:pt x="0" y="305"/>
                  </a:lnTo>
                  <a:lnTo>
                    <a:pt x="0" y="311"/>
                  </a:lnTo>
                  <a:lnTo>
                    <a:pt x="270" y="311"/>
                  </a:lnTo>
                  <a:lnTo>
                    <a:pt x="270" y="0"/>
                  </a:lnTo>
                  <a:lnTo>
                    <a:pt x="112" y="0"/>
                  </a:lnTo>
                </a:path>
              </a:pathLst>
            </a:custGeom>
            <a:solidFill>
              <a:srgbClr val="F58C8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89" name="Freeform 1169">
              <a:extLst>
                <a:ext uri="{FF2B5EF4-FFF2-40B4-BE49-F238E27FC236}">
                  <a16:creationId xmlns:a16="http://schemas.microsoft.com/office/drawing/2014/main" id="{0E21B6B8-511A-4639-98B1-090E21F022C7}"/>
                </a:ext>
              </a:extLst>
            </p:cNvPr>
            <p:cNvSpPr>
              <a:spLocks noChangeArrowheads="1"/>
            </p:cNvSpPr>
            <p:nvPr/>
          </p:nvSpPr>
          <p:spPr bwMode="auto">
            <a:xfrm>
              <a:off x="5374509" y="2045494"/>
              <a:ext cx="97055" cy="193477"/>
            </a:xfrm>
            <a:custGeom>
              <a:avLst/>
              <a:gdLst>
                <a:gd name="T0" fmla="*/ 0 w 718"/>
                <a:gd name="T1" fmla="*/ 0 h 1435"/>
                <a:gd name="T2" fmla="*/ 0 w 718"/>
                <a:gd name="T3" fmla="*/ 0 h 1435"/>
                <a:gd name="T4" fmla="*/ 96920 w 718"/>
                <a:gd name="T5" fmla="*/ 0 h 1435"/>
                <a:gd name="T6" fmla="*/ 96920 w 718"/>
                <a:gd name="T7" fmla="*/ 140085 h 1435"/>
                <a:gd name="T8" fmla="*/ 0 w 718"/>
                <a:gd name="T9" fmla="*/ 140085 h 1435"/>
                <a:gd name="T10" fmla="*/ 0 w 718"/>
                <a:gd name="T11" fmla="*/ 0 h 14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18" h="1435">
                  <a:moveTo>
                    <a:pt x="0" y="0"/>
                  </a:moveTo>
                  <a:lnTo>
                    <a:pt x="0" y="0"/>
                  </a:lnTo>
                  <a:cubicBezTo>
                    <a:pt x="717" y="0"/>
                    <a:pt x="717" y="0"/>
                    <a:pt x="717" y="0"/>
                  </a:cubicBezTo>
                  <a:cubicBezTo>
                    <a:pt x="717" y="1039"/>
                    <a:pt x="717" y="1039"/>
                    <a:pt x="717" y="1039"/>
                  </a:cubicBezTo>
                  <a:cubicBezTo>
                    <a:pt x="717" y="1392"/>
                    <a:pt x="0" y="1434"/>
                    <a:pt x="0" y="1039"/>
                  </a:cubicBezTo>
                  <a:lnTo>
                    <a:pt x="0" y="0"/>
                  </a:ln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90" name="Freeform 1170">
              <a:extLst>
                <a:ext uri="{FF2B5EF4-FFF2-40B4-BE49-F238E27FC236}">
                  <a16:creationId xmlns:a16="http://schemas.microsoft.com/office/drawing/2014/main" id="{2EAB0D6A-FEF6-45C4-8AA6-6238EA25CF28}"/>
                </a:ext>
              </a:extLst>
            </p:cNvPr>
            <p:cNvSpPr>
              <a:spLocks noChangeArrowheads="1"/>
            </p:cNvSpPr>
            <p:nvPr/>
          </p:nvSpPr>
          <p:spPr bwMode="auto">
            <a:xfrm>
              <a:off x="5374509" y="2116336"/>
              <a:ext cx="97055" cy="66080"/>
            </a:xfrm>
            <a:custGeom>
              <a:avLst/>
              <a:gdLst>
                <a:gd name="T0" fmla="*/ 96920 w 718"/>
                <a:gd name="T1" fmla="*/ 17765 h 491"/>
                <a:gd name="T2" fmla="*/ 96920 w 718"/>
                <a:gd name="T3" fmla="*/ 0 h 491"/>
                <a:gd name="T4" fmla="*/ 0 w 718"/>
                <a:gd name="T5" fmla="*/ 0 h 491"/>
                <a:gd name="T6" fmla="*/ 0 w 718"/>
                <a:gd name="T7" fmla="*/ 65945 h 491"/>
                <a:gd name="T8" fmla="*/ 96920 w 718"/>
                <a:gd name="T9" fmla="*/ 17765 h 4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8" h="491">
                  <a:moveTo>
                    <a:pt x="717" y="132"/>
                  </a:moveTo>
                  <a:lnTo>
                    <a:pt x="717" y="0"/>
                  </a:lnTo>
                  <a:lnTo>
                    <a:pt x="0" y="0"/>
                  </a:lnTo>
                  <a:lnTo>
                    <a:pt x="0" y="490"/>
                  </a:lnTo>
                  <a:lnTo>
                    <a:pt x="717" y="132"/>
                  </a:lnTo>
                </a:path>
              </a:pathLst>
            </a:custGeom>
            <a:solidFill>
              <a:srgbClr val="E7C5A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91" name="Freeform 1171">
              <a:extLst>
                <a:ext uri="{FF2B5EF4-FFF2-40B4-BE49-F238E27FC236}">
                  <a16:creationId xmlns:a16="http://schemas.microsoft.com/office/drawing/2014/main" id="{ADD87A0C-A261-4115-BCBE-6768D390DBB9}"/>
                </a:ext>
              </a:extLst>
            </p:cNvPr>
            <p:cNvSpPr>
              <a:spLocks noChangeArrowheads="1"/>
            </p:cNvSpPr>
            <p:nvPr/>
          </p:nvSpPr>
          <p:spPr bwMode="auto">
            <a:xfrm>
              <a:off x="5216720" y="1866900"/>
              <a:ext cx="412037" cy="272058"/>
            </a:xfrm>
            <a:custGeom>
              <a:avLst/>
              <a:gdLst>
                <a:gd name="T0" fmla="*/ 206019 w 3050"/>
                <a:gd name="T1" fmla="*/ 0 h 2015"/>
                <a:gd name="T2" fmla="*/ 206019 w 3050"/>
                <a:gd name="T3" fmla="*/ 0 h 2015"/>
                <a:gd name="T4" fmla="*/ 206019 w 3050"/>
                <a:gd name="T5" fmla="*/ 271923 h 2015"/>
                <a:gd name="T6" fmla="*/ 206019 w 3050"/>
                <a:gd name="T7" fmla="*/ 0 h 20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50" h="2015">
                  <a:moveTo>
                    <a:pt x="1525" y="0"/>
                  </a:moveTo>
                  <a:lnTo>
                    <a:pt x="1525" y="0"/>
                  </a:lnTo>
                  <a:cubicBezTo>
                    <a:pt x="3049" y="0"/>
                    <a:pt x="2431" y="2014"/>
                    <a:pt x="1525" y="2014"/>
                  </a:cubicBezTo>
                  <a:cubicBezTo>
                    <a:pt x="617" y="2014"/>
                    <a:pt x="0" y="0"/>
                    <a:pt x="1525" y="0"/>
                  </a:cubicBezTo>
                </a:path>
              </a:pathLst>
            </a:custGeom>
            <a:solidFill>
              <a:srgbClr val="F6D6B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92" name="Freeform 1172">
              <a:extLst>
                <a:ext uri="{FF2B5EF4-FFF2-40B4-BE49-F238E27FC236}">
                  <a16:creationId xmlns:a16="http://schemas.microsoft.com/office/drawing/2014/main" id="{87A8F5AF-85DD-42B9-82F4-ADF5604C2C6B}"/>
                </a:ext>
              </a:extLst>
            </p:cNvPr>
            <p:cNvSpPr>
              <a:spLocks noChangeArrowheads="1"/>
            </p:cNvSpPr>
            <p:nvPr/>
          </p:nvSpPr>
          <p:spPr bwMode="auto">
            <a:xfrm>
              <a:off x="5275668" y="1816894"/>
              <a:ext cx="294142" cy="221456"/>
            </a:xfrm>
            <a:custGeom>
              <a:avLst/>
              <a:gdLst>
                <a:gd name="T0" fmla="*/ 145249 w 2179"/>
                <a:gd name="T1" fmla="*/ 82675 h 1642"/>
                <a:gd name="T2" fmla="*/ 145249 w 2179"/>
                <a:gd name="T3" fmla="*/ 82675 h 1642"/>
                <a:gd name="T4" fmla="*/ 254185 w 2179"/>
                <a:gd name="T5" fmla="*/ 165890 h 1642"/>
                <a:gd name="T6" fmla="*/ 279023 w 2179"/>
                <a:gd name="T7" fmla="*/ 169396 h 1642"/>
                <a:gd name="T8" fmla="*/ 150918 w 2179"/>
                <a:gd name="T9" fmla="*/ 0 h 1642"/>
                <a:gd name="T10" fmla="*/ 14849 w 2179"/>
                <a:gd name="T11" fmla="*/ 163867 h 1642"/>
                <a:gd name="T12" fmla="*/ 39147 w 2179"/>
                <a:gd name="T13" fmla="*/ 163867 h 1642"/>
                <a:gd name="T14" fmla="*/ 145249 w 2179"/>
                <a:gd name="T15" fmla="*/ 82675 h 16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79" h="1642">
                  <a:moveTo>
                    <a:pt x="1076" y="613"/>
                  </a:moveTo>
                  <a:lnTo>
                    <a:pt x="1076" y="613"/>
                  </a:lnTo>
                  <a:cubicBezTo>
                    <a:pt x="1587" y="613"/>
                    <a:pt x="1856" y="914"/>
                    <a:pt x="1883" y="1230"/>
                  </a:cubicBezTo>
                  <a:cubicBezTo>
                    <a:pt x="1909" y="1547"/>
                    <a:pt x="1956" y="1489"/>
                    <a:pt x="2067" y="1256"/>
                  </a:cubicBezTo>
                  <a:cubicBezTo>
                    <a:pt x="2178" y="1019"/>
                    <a:pt x="1904" y="0"/>
                    <a:pt x="1118" y="0"/>
                  </a:cubicBezTo>
                  <a:cubicBezTo>
                    <a:pt x="326" y="0"/>
                    <a:pt x="0" y="781"/>
                    <a:pt x="110" y="1215"/>
                  </a:cubicBezTo>
                  <a:cubicBezTo>
                    <a:pt x="222" y="1641"/>
                    <a:pt x="222" y="1535"/>
                    <a:pt x="290" y="1215"/>
                  </a:cubicBezTo>
                  <a:cubicBezTo>
                    <a:pt x="363" y="887"/>
                    <a:pt x="506" y="629"/>
                    <a:pt x="1076" y="613"/>
                  </a:cubicBezTo>
                </a:path>
              </a:pathLst>
            </a:custGeom>
            <a:solidFill>
              <a:srgbClr val="7E605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93" name="Freeform 1173">
              <a:extLst>
                <a:ext uri="{FF2B5EF4-FFF2-40B4-BE49-F238E27FC236}">
                  <a16:creationId xmlns:a16="http://schemas.microsoft.com/office/drawing/2014/main" id="{61DE8636-8C2B-4013-A94D-C9396855A0C6}"/>
                </a:ext>
              </a:extLst>
            </p:cNvPr>
            <p:cNvSpPr>
              <a:spLocks noChangeArrowheads="1"/>
            </p:cNvSpPr>
            <p:nvPr/>
          </p:nvSpPr>
          <p:spPr bwMode="auto">
            <a:xfrm>
              <a:off x="5294126" y="1775222"/>
              <a:ext cx="257821" cy="229791"/>
            </a:xfrm>
            <a:custGeom>
              <a:avLst/>
              <a:gdLst>
                <a:gd name="T0" fmla="*/ 240543 w 1910"/>
                <a:gd name="T1" fmla="*/ 82396 h 1704"/>
                <a:gd name="T2" fmla="*/ 240543 w 1910"/>
                <a:gd name="T3" fmla="*/ 82396 h 1704"/>
                <a:gd name="T4" fmla="*/ 253367 w 1910"/>
                <a:gd name="T5" fmla="*/ 174231 h 1704"/>
                <a:gd name="T6" fmla="*/ 199373 w 1910"/>
                <a:gd name="T7" fmla="*/ 229656 h 1704"/>
                <a:gd name="T8" fmla="*/ 58313 w 1910"/>
                <a:gd name="T9" fmla="*/ 229656 h 1704"/>
                <a:gd name="T10" fmla="*/ 4185 w 1910"/>
                <a:gd name="T11" fmla="*/ 174231 h 1704"/>
                <a:gd name="T12" fmla="*/ 17008 w 1910"/>
                <a:gd name="T13" fmla="*/ 82396 h 1704"/>
                <a:gd name="T14" fmla="*/ 240543 w 1910"/>
                <a:gd name="T15" fmla="*/ 82396 h 17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910" h="1704">
                  <a:moveTo>
                    <a:pt x="1782" y="611"/>
                  </a:moveTo>
                  <a:lnTo>
                    <a:pt x="1782" y="611"/>
                  </a:lnTo>
                  <a:cubicBezTo>
                    <a:pt x="1877" y="1292"/>
                    <a:pt x="1877" y="1292"/>
                    <a:pt x="1877" y="1292"/>
                  </a:cubicBezTo>
                  <a:cubicBezTo>
                    <a:pt x="1909" y="1535"/>
                    <a:pt x="1619" y="1703"/>
                    <a:pt x="1477" y="1703"/>
                  </a:cubicBezTo>
                  <a:cubicBezTo>
                    <a:pt x="432" y="1703"/>
                    <a:pt x="432" y="1703"/>
                    <a:pt x="432" y="1703"/>
                  </a:cubicBezTo>
                  <a:cubicBezTo>
                    <a:pt x="290" y="1703"/>
                    <a:pt x="0" y="1535"/>
                    <a:pt x="31" y="1292"/>
                  </a:cubicBezTo>
                  <a:cubicBezTo>
                    <a:pt x="126" y="611"/>
                    <a:pt x="126" y="611"/>
                    <a:pt x="126" y="611"/>
                  </a:cubicBezTo>
                  <a:cubicBezTo>
                    <a:pt x="211" y="0"/>
                    <a:pt x="1693" y="0"/>
                    <a:pt x="1782" y="611"/>
                  </a:cubicBezTo>
                </a:path>
              </a:pathLst>
            </a:custGeom>
            <a:solidFill>
              <a:srgbClr val="7E605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94" name="Freeform 1174">
              <a:extLst>
                <a:ext uri="{FF2B5EF4-FFF2-40B4-BE49-F238E27FC236}">
                  <a16:creationId xmlns:a16="http://schemas.microsoft.com/office/drawing/2014/main" id="{9000C42B-6CE1-4550-85D5-C344B0BDFEA1}"/>
                </a:ext>
              </a:extLst>
            </p:cNvPr>
            <p:cNvSpPr>
              <a:spLocks noChangeArrowheads="1"/>
            </p:cNvSpPr>
            <p:nvPr/>
          </p:nvSpPr>
          <p:spPr bwMode="auto">
            <a:xfrm>
              <a:off x="5244110" y="1887141"/>
              <a:ext cx="357257" cy="129778"/>
            </a:xfrm>
            <a:custGeom>
              <a:avLst/>
              <a:gdLst>
                <a:gd name="T0" fmla="*/ 179034 w 2644"/>
                <a:gd name="T1" fmla="*/ 129643 h 961"/>
                <a:gd name="T2" fmla="*/ 179034 w 2644"/>
                <a:gd name="T3" fmla="*/ 129643 h 961"/>
                <a:gd name="T4" fmla="*/ 357122 w 2644"/>
                <a:gd name="T5" fmla="*/ 64686 h 961"/>
                <a:gd name="T6" fmla="*/ 179034 w 2644"/>
                <a:gd name="T7" fmla="*/ 0 h 961"/>
                <a:gd name="T8" fmla="*/ 0 w 2644"/>
                <a:gd name="T9" fmla="*/ 64686 h 961"/>
                <a:gd name="T10" fmla="*/ 179034 w 2644"/>
                <a:gd name="T11" fmla="*/ 129643 h 9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44" h="961">
                  <a:moveTo>
                    <a:pt x="1325" y="960"/>
                  </a:moveTo>
                  <a:lnTo>
                    <a:pt x="1325" y="960"/>
                  </a:lnTo>
                  <a:cubicBezTo>
                    <a:pt x="2052" y="960"/>
                    <a:pt x="2643" y="743"/>
                    <a:pt x="2643" y="479"/>
                  </a:cubicBezTo>
                  <a:cubicBezTo>
                    <a:pt x="2643" y="216"/>
                    <a:pt x="2052" y="0"/>
                    <a:pt x="1325" y="0"/>
                  </a:cubicBezTo>
                  <a:cubicBezTo>
                    <a:pt x="596" y="0"/>
                    <a:pt x="0" y="216"/>
                    <a:pt x="0" y="479"/>
                  </a:cubicBezTo>
                  <a:cubicBezTo>
                    <a:pt x="0" y="743"/>
                    <a:pt x="596" y="960"/>
                    <a:pt x="1325" y="960"/>
                  </a:cubicBezTo>
                </a:path>
              </a:pathLst>
            </a:custGeom>
            <a:solidFill>
              <a:srgbClr val="4F3D3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95" name="Freeform 1175">
              <a:extLst>
                <a:ext uri="{FF2B5EF4-FFF2-40B4-BE49-F238E27FC236}">
                  <a16:creationId xmlns:a16="http://schemas.microsoft.com/office/drawing/2014/main" id="{925B4B81-3296-4FBA-A150-E032680F66AC}"/>
                </a:ext>
              </a:extLst>
            </p:cNvPr>
            <p:cNvSpPr>
              <a:spLocks noChangeArrowheads="1"/>
            </p:cNvSpPr>
            <p:nvPr/>
          </p:nvSpPr>
          <p:spPr bwMode="auto">
            <a:xfrm>
              <a:off x="5304844" y="1899643"/>
              <a:ext cx="234599" cy="226814"/>
            </a:xfrm>
            <a:custGeom>
              <a:avLst/>
              <a:gdLst>
                <a:gd name="T0" fmla="*/ 118312 w 1737"/>
                <a:gd name="T1" fmla="*/ 0 h 1678"/>
                <a:gd name="T2" fmla="*/ 118312 w 1737"/>
                <a:gd name="T3" fmla="*/ 0 h 1678"/>
                <a:gd name="T4" fmla="*/ 226495 w 1737"/>
                <a:gd name="T5" fmla="*/ 129087 h 1678"/>
                <a:gd name="T6" fmla="*/ 118312 w 1737"/>
                <a:gd name="T7" fmla="*/ 226679 h 1678"/>
                <a:gd name="T8" fmla="*/ 9994 w 1737"/>
                <a:gd name="T9" fmla="*/ 132466 h 1678"/>
                <a:gd name="T10" fmla="*/ 118312 w 1737"/>
                <a:gd name="T11" fmla="*/ 0 h 16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37" h="1678">
                  <a:moveTo>
                    <a:pt x="876" y="0"/>
                  </a:moveTo>
                  <a:lnTo>
                    <a:pt x="876" y="0"/>
                  </a:lnTo>
                  <a:cubicBezTo>
                    <a:pt x="1540" y="0"/>
                    <a:pt x="1736" y="511"/>
                    <a:pt x="1677" y="955"/>
                  </a:cubicBezTo>
                  <a:cubicBezTo>
                    <a:pt x="1624" y="1397"/>
                    <a:pt x="1313" y="1677"/>
                    <a:pt x="876" y="1677"/>
                  </a:cubicBezTo>
                  <a:cubicBezTo>
                    <a:pt x="448" y="1677"/>
                    <a:pt x="143" y="1408"/>
                    <a:pt x="74" y="980"/>
                  </a:cubicBezTo>
                  <a:cubicBezTo>
                    <a:pt x="0" y="527"/>
                    <a:pt x="185" y="0"/>
                    <a:pt x="876" y="0"/>
                  </a:cubicBezTo>
                </a:path>
              </a:pathLst>
            </a:custGeom>
            <a:solidFill>
              <a:srgbClr val="F0CEA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96" name="Freeform 1176">
              <a:extLst>
                <a:ext uri="{FF2B5EF4-FFF2-40B4-BE49-F238E27FC236}">
                  <a16:creationId xmlns:a16="http://schemas.microsoft.com/office/drawing/2014/main" id="{07B40596-FF69-4F36-BC58-E8B7B32A45F3}"/>
                </a:ext>
              </a:extLst>
            </p:cNvPr>
            <p:cNvSpPr>
              <a:spLocks noChangeArrowheads="1"/>
            </p:cNvSpPr>
            <p:nvPr/>
          </p:nvSpPr>
          <p:spPr bwMode="auto">
            <a:xfrm>
              <a:off x="5422739" y="1907978"/>
              <a:ext cx="144094" cy="231576"/>
            </a:xfrm>
            <a:custGeom>
              <a:avLst/>
              <a:gdLst>
                <a:gd name="T0" fmla="*/ 119628 w 1066"/>
                <a:gd name="T1" fmla="*/ 34182 h 1714"/>
                <a:gd name="T2" fmla="*/ 119628 w 1066"/>
                <a:gd name="T3" fmla="*/ 34182 h 1714"/>
                <a:gd name="T4" fmla="*/ 0 w 1066"/>
                <a:gd name="T5" fmla="*/ 231441 h 1714"/>
                <a:gd name="T6" fmla="*/ 0 w 1066"/>
                <a:gd name="T7" fmla="*/ 2162 h 1714"/>
                <a:gd name="T8" fmla="*/ 82590 w 1066"/>
                <a:gd name="T9" fmla="*/ 12835 h 1714"/>
                <a:gd name="T10" fmla="*/ 119628 w 1066"/>
                <a:gd name="T11" fmla="*/ 34182 h 17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66" h="1714">
                  <a:moveTo>
                    <a:pt x="885" y="253"/>
                  </a:moveTo>
                  <a:lnTo>
                    <a:pt x="885" y="253"/>
                  </a:lnTo>
                  <a:cubicBezTo>
                    <a:pt x="1065" y="849"/>
                    <a:pt x="596" y="1713"/>
                    <a:pt x="0" y="1713"/>
                  </a:cubicBezTo>
                  <a:cubicBezTo>
                    <a:pt x="0" y="16"/>
                    <a:pt x="0" y="16"/>
                    <a:pt x="0" y="16"/>
                  </a:cubicBezTo>
                  <a:cubicBezTo>
                    <a:pt x="200" y="0"/>
                    <a:pt x="480" y="10"/>
                    <a:pt x="611" y="95"/>
                  </a:cubicBezTo>
                  <a:cubicBezTo>
                    <a:pt x="701" y="153"/>
                    <a:pt x="812" y="211"/>
                    <a:pt x="885" y="253"/>
                  </a:cubicBez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97" name="Freeform 1177">
              <a:extLst>
                <a:ext uri="{FF2B5EF4-FFF2-40B4-BE49-F238E27FC236}">
                  <a16:creationId xmlns:a16="http://schemas.microsoft.com/office/drawing/2014/main" id="{865EE945-9C9C-4D9F-A8D6-4E7FB610FE05}"/>
                </a:ext>
              </a:extLst>
            </p:cNvPr>
            <p:cNvSpPr>
              <a:spLocks noChangeArrowheads="1"/>
            </p:cNvSpPr>
            <p:nvPr/>
          </p:nvSpPr>
          <p:spPr bwMode="auto">
            <a:xfrm>
              <a:off x="5343547" y="1796654"/>
              <a:ext cx="158384" cy="87511"/>
            </a:xfrm>
            <a:custGeom>
              <a:avLst/>
              <a:gdLst>
                <a:gd name="T0" fmla="*/ 0 w 1172"/>
                <a:gd name="T1" fmla="*/ 87376 h 650"/>
                <a:gd name="T2" fmla="*/ 0 w 1172"/>
                <a:gd name="T3" fmla="*/ 87376 h 650"/>
                <a:gd name="T4" fmla="*/ 80543 w 1172"/>
                <a:gd name="T5" fmla="*/ 673 h 650"/>
                <a:gd name="T6" fmla="*/ 158249 w 1172"/>
                <a:gd name="T7" fmla="*/ 83068 h 650"/>
                <a:gd name="T8" fmla="*/ 89868 w 1172"/>
                <a:gd name="T9" fmla="*/ 76740 h 650"/>
                <a:gd name="T10" fmla="*/ 0 w 1172"/>
                <a:gd name="T11" fmla="*/ 87376 h 65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72" h="650">
                  <a:moveTo>
                    <a:pt x="0" y="649"/>
                  </a:moveTo>
                  <a:lnTo>
                    <a:pt x="0" y="649"/>
                  </a:lnTo>
                  <a:cubicBezTo>
                    <a:pt x="169" y="353"/>
                    <a:pt x="343" y="0"/>
                    <a:pt x="596" y="5"/>
                  </a:cubicBezTo>
                  <a:cubicBezTo>
                    <a:pt x="838" y="0"/>
                    <a:pt x="1008" y="327"/>
                    <a:pt x="1171" y="617"/>
                  </a:cubicBezTo>
                  <a:cubicBezTo>
                    <a:pt x="1012" y="586"/>
                    <a:pt x="844" y="570"/>
                    <a:pt x="665" y="570"/>
                  </a:cubicBezTo>
                  <a:cubicBezTo>
                    <a:pt x="422" y="570"/>
                    <a:pt x="195" y="601"/>
                    <a:pt x="0" y="649"/>
                  </a:cubicBezTo>
                </a:path>
              </a:pathLst>
            </a:custGeom>
            <a:solidFill>
              <a:srgbClr val="4F3D3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98" name="Freeform 1178">
              <a:extLst>
                <a:ext uri="{FF2B5EF4-FFF2-40B4-BE49-F238E27FC236}">
                  <a16:creationId xmlns:a16="http://schemas.microsoft.com/office/drawing/2014/main" id="{3EA8F9F3-C0FE-4FEF-96B0-E462AA4356F1}"/>
                </a:ext>
              </a:extLst>
            </p:cNvPr>
            <p:cNvSpPr>
              <a:spLocks noChangeArrowheads="1"/>
            </p:cNvSpPr>
            <p:nvPr/>
          </p:nvSpPr>
          <p:spPr bwMode="auto">
            <a:xfrm>
              <a:off x="5278049" y="1894881"/>
              <a:ext cx="276279" cy="129778"/>
            </a:xfrm>
            <a:custGeom>
              <a:avLst/>
              <a:gdLst>
                <a:gd name="T0" fmla="*/ 245506 w 2047"/>
                <a:gd name="T1" fmla="*/ 79136 h 961"/>
                <a:gd name="T2" fmla="*/ 245506 w 2047"/>
                <a:gd name="T3" fmla="*/ 79136 h 961"/>
                <a:gd name="T4" fmla="*/ 212709 w 2047"/>
                <a:gd name="T5" fmla="*/ 25794 h 961"/>
                <a:gd name="T6" fmla="*/ 93938 w 2047"/>
                <a:gd name="T7" fmla="*/ 49967 h 961"/>
                <a:gd name="T8" fmla="*/ 45619 w 2047"/>
                <a:gd name="T9" fmla="*/ 115598 h 961"/>
                <a:gd name="T10" fmla="*/ 39141 w 2047"/>
                <a:gd name="T11" fmla="*/ 128293 h 961"/>
                <a:gd name="T12" fmla="*/ 14846 w 2047"/>
                <a:gd name="T13" fmla="*/ 84808 h 961"/>
                <a:gd name="T14" fmla="*/ 12822 w 2047"/>
                <a:gd name="T15" fmla="*/ 39298 h 961"/>
                <a:gd name="T16" fmla="*/ 139557 w 2047"/>
                <a:gd name="T17" fmla="*/ 2296 h 961"/>
                <a:gd name="T18" fmla="*/ 252660 w 2047"/>
                <a:gd name="T19" fmla="*/ 28629 h 961"/>
                <a:gd name="T20" fmla="*/ 268316 w 2047"/>
                <a:gd name="T21" fmla="*/ 91290 h 961"/>
                <a:gd name="T22" fmla="*/ 246991 w 2047"/>
                <a:gd name="T23" fmla="*/ 121945 h 961"/>
                <a:gd name="T24" fmla="*/ 245506 w 2047"/>
                <a:gd name="T25" fmla="*/ 79136 h 96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47" h="961">
                  <a:moveTo>
                    <a:pt x="1819" y="586"/>
                  </a:moveTo>
                  <a:lnTo>
                    <a:pt x="1819" y="586"/>
                  </a:lnTo>
                  <a:cubicBezTo>
                    <a:pt x="1819" y="418"/>
                    <a:pt x="1677" y="239"/>
                    <a:pt x="1576" y="191"/>
                  </a:cubicBezTo>
                  <a:cubicBezTo>
                    <a:pt x="1476" y="138"/>
                    <a:pt x="959" y="201"/>
                    <a:pt x="696" y="370"/>
                  </a:cubicBezTo>
                  <a:cubicBezTo>
                    <a:pt x="411" y="555"/>
                    <a:pt x="359" y="692"/>
                    <a:pt x="338" y="856"/>
                  </a:cubicBezTo>
                  <a:cubicBezTo>
                    <a:pt x="332" y="908"/>
                    <a:pt x="316" y="960"/>
                    <a:pt x="290" y="950"/>
                  </a:cubicBezTo>
                  <a:cubicBezTo>
                    <a:pt x="201" y="918"/>
                    <a:pt x="184" y="671"/>
                    <a:pt x="110" y="628"/>
                  </a:cubicBezTo>
                  <a:cubicBezTo>
                    <a:pt x="0" y="559"/>
                    <a:pt x="52" y="459"/>
                    <a:pt x="95" y="291"/>
                  </a:cubicBezTo>
                  <a:cubicBezTo>
                    <a:pt x="137" y="122"/>
                    <a:pt x="627" y="32"/>
                    <a:pt x="1034" y="17"/>
                  </a:cubicBezTo>
                  <a:cubicBezTo>
                    <a:pt x="1439" y="0"/>
                    <a:pt x="1746" y="96"/>
                    <a:pt x="1872" y="212"/>
                  </a:cubicBezTo>
                  <a:cubicBezTo>
                    <a:pt x="1999" y="328"/>
                    <a:pt x="2046" y="518"/>
                    <a:pt x="1988" y="676"/>
                  </a:cubicBezTo>
                  <a:cubicBezTo>
                    <a:pt x="1951" y="792"/>
                    <a:pt x="1909" y="929"/>
                    <a:pt x="1830" y="903"/>
                  </a:cubicBezTo>
                  <a:cubicBezTo>
                    <a:pt x="1793" y="892"/>
                    <a:pt x="1825" y="681"/>
                    <a:pt x="1819" y="586"/>
                  </a:cubicBezTo>
                </a:path>
              </a:pathLst>
            </a:custGeom>
            <a:solidFill>
              <a:srgbClr val="E4B65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99" name="Freeform 1179">
              <a:extLst>
                <a:ext uri="{FF2B5EF4-FFF2-40B4-BE49-F238E27FC236}">
                  <a16:creationId xmlns:a16="http://schemas.microsoft.com/office/drawing/2014/main" id="{55693FD0-164B-48FB-835C-F6A8C7D51410}"/>
                </a:ext>
              </a:extLst>
            </p:cNvPr>
            <p:cNvSpPr>
              <a:spLocks noChangeArrowheads="1"/>
            </p:cNvSpPr>
            <p:nvPr/>
          </p:nvSpPr>
          <p:spPr bwMode="auto">
            <a:xfrm>
              <a:off x="5530511" y="1959173"/>
              <a:ext cx="35130" cy="66080"/>
            </a:xfrm>
            <a:custGeom>
              <a:avLst/>
              <a:gdLst>
                <a:gd name="T0" fmla="*/ 24279 w 259"/>
                <a:gd name="T1" fmla="*/ 2019 h 491"/>
                <a:gd name="T2" fmla="*/ 24279 w 259"/>
                <a:gd name="T3" fmla="*/ 2019 h 491"/>
                <a:gd name="T4" fmla="*/ 31468 w 259"/>
                <a:gd name="T5" fmla="*/ 36068 h 491"/>
                <a:gd name="T6" fmla="*/ 10715 w 259"/>
                <a:gd name="T7" fmla="*/ 64600 h 491"/>
                <a:gd name="T8" fmla="*/ 4205 w 259"/>
                <a:gd name="T9" fmla="*/ 29743 h 491"/>
                <a:gd name="T10" fmla="*/ 24279 w 259"/>
                <a:gd name="T11" fmla="*/ 2019 h 4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9" h="491">
                  <a:moveTo>
                    <a:pt x="179" y="15"/>
                  </a:moveTo>
                  <a:lnTo>
                    <a:pt x="179" y="15"/>
                  </a:lnTo>
                  <a:cubicBezTo>
                    <a:pt x="237" y="26"/>
                    <a:pt x="258" y="137"/>
                    <a:pt x="232" y="268"/>
                  </a:cubicBezTo>
                  <a:cubicBezTo>
                    <a:pt x="201" y="395"/>
                    <a:pt x="132" y="490"/>
                    <a:pt x="79" y="480"/>
                  </a:cubicBezTo>
                  <a:cubicBezTo>
                    <a:pt x="21" y="463"/>
                    <a:pt x="0" y="353"/>
                    <a:pt x="31" y="221"/>
                  </a:cubicBezTo>
                  <a:cubicBezTo>
                    <a:pt x="58" y="95"/>
                    <a:pt x="126" y="0"/>
                    <a:pt x="179" y="15"/>
                  </a:cubicBez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00" name="Freeform 1180">
              <a:extLst>
                <a:ext uri="{FF2B5EF4-FFF2-40B4-BE49-F238E27FC236}">
                  <a16:creationId xmlns:a16="http://schemas.microsoft.com/office/drawing/2014/main" id="{212F99C1-CA58-45E4-A37D-429D1B2D4CBD}"/>
                </a:ext>
              </a:extLst>
            </p:cNvPr>
            <p:cNvSpPr>
              <a:spLocks noChangeArrowheads="1"/>
            </p:cNvSpPr>
            <p:nvPr/>
          </p:nvSpPr>
          <p:spPr bwMode="auto">
            <a:xfrm>
              <a:off x="5280431" y="1959173"/>
              <a:ext cx="35130" cy="66080"/>
            </a:xfrm>
            <a:custGeom>
              <a:avLst/>
              <a:gdLst>
                <a:gd name="T0" fmla="*/ 9902 w 259"/>
                <a:gd name="T1" fmla="*/ 2019 h 491"/>
                <a:gd name="T2" fmla="*/ 9902 w 259"/>
                <a:gd name="T3" fmla="*/ 2019 h 491"/>
                <a:gd name="T4" fmla="*/ 3527 w 259"/>
                <a:gd name="T5" fmla="*/ 36068 h 491"/>
                <a:gd name="T6" fmla="*/ 24279 w 259"/>
                <a:gd name="T7" fmla="*/ 64600 h 491"/>
                <a:gd name="T8" fmla="*/ 30654 w 259"/>
                <a:gd name="T9" fmla="*/ 29743 h 491"/>
                <a:gd name="T10" fmla="*/ 9902 w 259"/>
                <a:gd name="T11" fmla="*/ 2019 h 4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9" h="491">
                  <a:moveTo>
                    <a:pt x="73" y="15"/>
                  </a:moveTo>
                  <a:lnTo>
                    <a:pt x="73" y="15"/>
                  </a:lnTo>
                  <a:cubicBezTo>
                    <a:pt x="21" y="26"/>
                    <a:pt x="0" y="137"/>
                    <a:pt x="26" y="268"/>
                  </a:cubicBezTo>
                  <a:cubicBezTo>
                    <a:pt x="52" y="395"/>
                    <a:pt x="121" y="490"/>
                    <a:pt x="179" y="480"/>
                  </a:cubicBezTo>
                  <a:cubicBezTo>
                    <a:pt x="231" y="463"/>
                    <a:pt x="258" y="353"/>
                    <a:pt x="226" y="221"/>
                  </a:cubicBezTo>
                  <a:cubicBezTo>
                    <a:pt x="200" y="95"/>
                    <a:pt x="131" y="0"/>
                    <a:pt x="73" y="15"/>
                  </a:cubicBezTo>
                </a:path>
              </a:pathLst>
            </a:custGeom>
            <a:solidFill>
              <a:srgbClr val="F6D6B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01" name="Freeform 1181">
              <a:extLst>
                <a:ext uri="{FF2B5EF4-FFF2-40B4-BE49-F238E27FC236}">
                  <a16:creationId xmlns:a16="http://schemas.microsoft.com/office/drawing/2014/main" id="{30CC668F-C20F-4C4C-AD99-00DC71D9B608}"/>
                </a:ext>
              </a:extLst>
            </p:cNvPr>
            <p:cNvSpPr>
              <a:spLocks noChangeArrowheads="1"/>
            </p:cNvSpPr>
            <p:nvPr/>
          </p:nvSpPr>
          <p:spPr bwMode="auto">
            <a:xfrm>
              <a:off x="5279836" y="2194323"/>
              <a:ext cx="80383" cy="196453"/>
            </a:xfrm>
            <a:custGeom>
              <a:avLst/>
              <a:gdLst>
                <a:gd name="T0" fmla="*/ 52646 w 597"/>
                <a:gd name="T1" fmla="*/ 0 h 1457"/>
                <a:gd name="T2" fmla="*/ 52646 w 597"/>
                <a:gd name="T3" fmla="*/ 0 h 1457"/>
                <a:gd name="T4" fmla="*/ 1481 w 597"/>
                <a:gd name="T5" fmla="*/ 32765 h 1457"/>
                <a:gd name="T6" fmla="*/ 32719 w 597"/>
                <a:gd name="T7" fmla="*/ 160048 h 1457"/>
                <a:gd name="T8" fmla="*/ 47530 w 597"/>
                <a:gd name="T9" fmla="*/ 126609 h 1457"/>
                <a:gd name="T10" fmla="*/ 68265 w 597"/>
                <a:gd name="T11" fmla="*/ 135104 h 1457"/>
                <a:gd name="T12" fmla="*/ 52646 w 597"/>
                <a:gd name="T13" fmla="*/ 0 h 14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97" h="1457">
                  <a:moveTo>
                    <a:pt x="391" y="0"/>
                  </a:moveTo>
                  <a:lnTo>
                    <a:pt x="391" y="0"/>
                  </a:lnTo>
                  <a:cubicBezTo>
                    <a:pt x="90" y="0"/>
                    <a:pt x="27" y="43"/>
                    <a:pt x="11" y="243"/>
                  </a:cubicBezTo>
                  <a:cubicBezTo>
                    <a:pt x="0" y="444"/>
                    <a:pt x="54" y="923"/>
                    <a:pt x="243" y="1187"/>
                  </a:cubicBezTo>
                  <a:cubicBezTo>
                    <a:pt x="428" y="1456"/>
                    <a:pt x="328" y="1150"/>
                    <a:pt x="353" y="939"/>
                  </a:cubicBezTo>
                  <a:cubicBezTo>
                    <a:pt x="380" y="722"/>
                    <a:pt x="417" y="1239"/>
                    <a:pt x="507" y="1002"/>
                  </a:cubicBezTo>
                  <a:cubicBezTo>
                    <a:pt x="596" y="760"/>
                    <a:pt x="480" y="596"/>
                    <a:pt x="391" y="0"/>
                  </a:cubicBezTo>
                </a:path>
              </a:pathLst>
            </a:custGeom>
            <a:solidFill>
              <a:srgbClr val="6AB39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02" name="Freeform 1182">
              <a:extLst>
                <a:ext uri="{FF2B5EF4-FFF2-40B4-BE49-F238E27FC236}">
                  <a16:creationId xmlns:a16="http://schemas.microsoft.com/office/drawing/2014/main" id="{1DA9DCC4-259A-4FE8-91D5-1B1BED93331A}"/>
                </a:ext>
              </a:extLst>
            </p:cNvPr>
            <p:cNvSpPr>
              <a:spLocks noChangeArrowheads="1"/>
            </p:cNvSpPr>
            <p:nvPr/>
          </p:nvSpPr>
          <p:spPr bwMode="auto">
            <a:xfrm>
              <a:off x="5481091" y="2185987"/>
              <a:ext cx="97055" cy="214313"/>
            </a:xfrm>
            <a:custGeom>
              <a:avLst/>
              <a:gdLst>
                <a:gd name="T0" fmla="*/ 54881 w 718"/>
                <a:gd name="T1" fmla="*/ 21323 h 1588"/>
                <a:gd name="T2" fmla="*/ 54881 w 718"/>
                <a:gd name="T3" fmla="*/ 21323 h 1588"/>
                <a:gd name="T4" fmla="*/ 80564 w 718"/>
                <a:gd name="T5" fmla="*/ 59786 h 1588"/>
                <a:gd name="T6" fmla="*/ 54205 w 718"/>
                <a:gd name="T7" fmla="*/ 171531 h 1588"/>
                <a:gd name="T8" fmla="*/ 40687 w 718"/>
                <a:gd name="T9" fmla="*/ 193664 h 1588"/>
                <a:gd name="T10" fmla="*/ 20682 w 718"/>
                <a:gd name="T11" fmla="*/ 145215 h 1588"/>
                <a:gd name="T12" fmla="*/ 2028 w 718"/>
                <a:gd name="T13" fmla="*/ 147374 h 1588"/>
                <a:gd name="T14" fmla="*/ 54881 w 718"/>
                <a:gd name="T15" fmla="*/ 21323 h 15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18" h="1588">
                  <a:moveTo>
                    <a:pt x="406" y="158"/>
                  </a:moveTo>
                  <a:lnTo>
                    <a:pt x="406" y="158"/>
                  </a:lnTo>
                  <a:cubicBezTo>
                    <a:pt x="543" y="158"/>
                    <a:pt x="717" y="247"/>
                    <a:pt x="596" y="443"/>
                  </a:cubicBezTo>
                  <a:cubicBezTo>
                    <a:pt x="469" y="638"/>
                    <a:pt x="406" y="1086"/>
                    <a:pt x="401" y="1271"/>
                  </a:cubicBezTo>
                  <a:cubicBezTo>
                    <a:pt x="390" y="1460"/>
                    <a:pt x="301" y="1587"/>
                    <a:pt x="301" y="1435"/>
                  </a:cubicBezTo>
                  <a:cubicBezTo>
                    <a:pt x="301" y="1281"/>
                    <a:pt x="190" y="922"/>
                    <a:pt x="153" y="1076"/>
                  </a:cubicBezTo>
                  <a:cubicBezTo>
                    <a:pt x="121" y="1229"/>
                    <a:pt x="0" y="1387"/>
                    <a:pt x="15" y="1092"/>
                  </a:cubicBezTo>
                  <a:cubicBezTo>
                    <a:pt x="31" y="802"/>
                    <a:pt x="100" y="0"/>
                    <a:pt x="406" y="158"/>
                  </a:cubicBezTo>
                </a:path>
              </a:pathLst>
            </a:custGeom>
            <a:solidFill>
              <a:srgbClr val="6AB39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03" name="Freeform 1183">
              <a:extLst>
                <a:ext uri="{FF2B5EF4-FFF2-40B4-BE49-F238E27FC236}">
                  <a16:creationId xmlns:a16="http://schemas.microsoft.com/office/drawing/2014/main" id="{B8FC4CCD-D74A-443D-ADC4-BE80F70225A1}"/>
                </a:ext>
              </a:extLst>
            </p:cNvPr>
            <p:cNvSpPr>
              <a:spLocks noChangeArrowheads="1"/>
            </p:cNvSpPr>
            <p:nvPr/>
          </p:nvSpPr>
          <p:spPr bwMode="auto">
            <a:xfrm>
              <a:off x="5310798" y="2150269"/>
              <a:ext cx="237576" cy="152400"/>
            </a:xfrm>
            <a:custGeom>
              <a:avLst/>
              <a:gdLst>
                <a:gd name="T0" fmla="*/ 222440 w 1758"/>
                <a:gd name="T1" fmla="*/ 62578 h 1130"/>
                <a:gd name="T2" fmla="*/ 222440 w 1758"/>
                <a:gd name="T3" fmla="*/ 62578 h 1130"/>
                <a:gd name="T4" fmla="*/ 7973 w 1758"/>
                <a:gd name="T5" fmla="*/ 60555 h 1130"/>
                <a:gd name="T6" fmla="*/ 22839 w 1758"/>
                <a:gd name="T7" fmla="*/ 29941 h 1130"/>
                <a:gd name="T8" fmla="*/ 60678 w 1758"/>
                <a:gd name="T9" fmla="*/ 9980 h 1130"/>
                <a:gd name="T10" fmla="*/ 163249 w 1758"/>
                <a:gd name="T11" fmla="*/ 4990 h 1130"/>
                <a:gd name="T12" fmla="*/ 193250 w 1758"/>
                <a:gd name="T13" fmla="*/ 32773 h 1130"/>
                <a:gd name="T14" fmla="*/ 222440 w 1758"/>
                <a:gd name="T15" fmla="*/ 62578 h 113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58" h="1130">
                  <a:moveTo>
                    <a:pt x="1646" y="464"/>
                  </a:moveTo>
                  <a:lnTo>
                    <a:pt x="1646" y="464"/>
                  </a:lnTo>
                  <a:cubicBezTo>
                    <a:pt x="1388" y="750"/>
                    <a:pt x="586" y="1129"/>
                    <a:pt x="59" y="449"/>
                  </a:cubicBezTo>
                  <a:cubicBezTo>
                    <a:pt x="0" y="274"/>
                    <a:pt x="16" y="179"/>
                    <a:pt x="169" y="222"/>
                  </a:cubicBezTo>
                  <a:cubicBezTo>
                    <a:pt x="159" y="58"/>
                    <a:pt x="306" y="0"/>
                    <a:pt x="449" y="74"/>
                  </a:cubicBezTo>
                  <a:cubicBezTo>
                    <a:pt x="659" y="295"/>
                    <a:pt x="1118" y="179"/>
                    <a:pt x="1208" y="37"/>
                  </a:cubicBezTo>
                  <a:cubicBezTo>
                    <a:pt x="1345" y="0"/>
                    <a:pt x="1430" y="58"/>
                    <a:pt x="1430" y="243"/>
                  </a:cubicBezTo>
                  <a:cubicBezTo>
                    <a:pt x="1704" y="111"/>
                    <a:pt x="1757" y="322"/>
                    <a:pt x="1646" y="464"/>
                  </a:cubicBezTo>
                </a:path>
              </a:pathLst>
            </a:custGeom>
            <a:solidFill>
              <a:srgbClr val="6AB39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04" name="Freeform 1184">
              <a:extLst>
                <a:ext uri="{FF2B5EF4-FFF2-40B4-BE49-F238E27FC236}">
                  <a16:creationId xmlns:a16="http://schemas.microsoft.com/office/drawing/2014/main" id="{0860DDFD-B2DA-4E92-B497-84EF7855E34D}"/>
                </a:ext>
              </a:extLst>
            </p:cNvPr>
            <p:cNvSpPr>
              <a:spLocks noChangeArrowheads="1"/>
            </p:cNvSpPr>
            <p:nvPr/>
          </p:nvSpPr>
          <p:spPr bwMode="auto">
            <a:xfrm>
              <a:off x="5296508" y="2183606"/>
              <a:ext cx="242935" cy="130969"/>
            </a:xfrm>
            <a:custGeom>
              <a:avLst/>
              <a:gdLst>
                <a:gd name="T0" fmla="*/ 222949 w 1799"/>
                <a:gd name="T1" fmla="*/ 73838 h 972"/>
                <a:gd name="T2" fmla="*/ 222949 w 1799"/>
                <a:gd name="T3" fmla="*/ 73838 h 972"/>
                <a:gd name="T4" fmla="*/ 222949 w 1799"/>
                <a:gd name="T5" fmla="*/ 60364 h 972"/>
                <a:gd name="T6" fmla="*/ 242800 w 1799"/>
                <a:gd name="T7" fmla="*/ 36919 h 972"/>
                <a:gd name="T8" fmla="*/ 222949 w 1799"/>
                <a:gd name="T9" fmla="*/ 73838 h 972"/>
                <a:gd name="T10" fmla="*/ 222949 w 1799"/>
                <a:gd name="T11" fmla="*/ 49046 h 972"/>
                <a:gd name="T12" fmla="*/ 222949 w 1799"/>
                <a:gd name="T13" fmla="*/ 49046 h 972"/>
                <a:gd name="T14" fmla="*/ 239964 w 1799"/>
                <a:gd name="T15" fmla="*/ 24927 h 972"/>
                <a:gd name="T16" fmla="*/ 239964 w 1799"/>
                <a:gd name="T17" fmla="*/ 24927 h 972"/>
                <a:gd name="T18" fmla="*/ 222949 w 1799"/>
                <a:gd name="T19" fmla="*/ 41905 h 972"/>
                <a:gd name="T20" fmla="*/ 222949 w 1799"/>
                <a:gd name="T21" fmla="*/ 49046 h 972"/>
                <a:gd name="T22" fmla="*/ 222949 w 1799"/>
                <a:gd name="T23" fmla="*/ 41905 h 972"/>
                <a:gd name="T24" fmla="*/ 222949 w 1799"/>
                <a:gd name="T25" fmla="*/ 41905 h 972"/>
                <a:gd name="T26" fmla="*/ 222949 w 1799"/>
                <a:gd name="T27" fmla="*/ 49046 h 972"/>
                <a:gd name="T28" fmla="*/ 203639 w 1799"/>
                <a:gd name="T29" fmla="*/ 55379 h 972"/>
                <a:gd name="T30" fmla="*/ 203639 w 1799"/>
                <a:gd name="T31" fmla="*/ 54705 h 972"/>
                <a:gd name="T32" fmla="*/ 222949 w 1799"/>
                <a:gd name="T33" fmla="*/ 41905 h 972"/>
                <a:gd name="T34" fmla="*/ 222949 w 1799"/>
                <a:gd name="T35" fmla="*/ 60364 h 972"/>
                <a:gd name="T36" fmla="*/ 222949 w 1799"/>
                <a:gd name="T37" fmla="*/ 60364 h 972"/>
                <a:gd name="T38" fmla="*/ 222949 w 1799"/>
                <a:gd name="T39" fmla="*/ 73838 h 972"/>
                <a:gd name="T40" fmla="*/ 207285 w 1799"/>
                <a:gd name="T41" fmla="*/ 130834 h 972"/>
                <a:gd name="T42" fmla="*/ 222949 w 1799"/>
                <a:gd name="T43" fmla="*/ 60364 h 972"/>
                <a:gd name="T44" fmla="*/ 203639 w 1799"/>
                <a:gd name="T45" fmla="*/ 2156 h 972"/>
                <a:gd name="T46" fmla="*/ 203639 w 1799"/>
                <a:gd name="T47" fmla="*/ 2156 h 972"/>
                <a:gd name="T48" fmla="*/ 203639 w 1799"/>
                <a:gd name="T49" fmla="*/ 1347 h 972"/>
                <a:gd name="T50" fmla="*/ 205124 w 1799"/>
                <a:gd name="T51" fmla="*/ 0 h 972"/>
                <a:gd name="T52" fmla="*/ 205124 w 1799"/>
                <a:gd name="T53" fmla="*/ 0 h 972"/>
                <a:gd name="T54" fmla="*/ 203639 w 1799"/>
                <a:gd name="T55" fmla="*/ 2156 h 972"/>
                <a:gd name="T56" fmla="*/ 28493 w 1799"/>
                <a:gd name="T57" fmla="*/ 117225 h 972"/>
                <a:gd name="T58" fmla="*/ 28493 w 1799"/>
                <a:gd name="T59" fmla="*/ 117225 h 972"/>
                <a:gd name="T60" fmla="*/ 24172 w 1799"/>
                <a:gd name="T61" fmla="*/ 108737 h 972"/>
                <a:gd name="T62" fmla="*/ 24172 w 1799"/>
                <a:gd name="T63" fmla="*/ 113722 h 972"/>
                <a:gd name="T64" fmla="*/ 28493 w 1799"/>
                <a:gd name="T65" fmla="*/ 117225 h 972"/>
                <a:gd name="T66" fmla="*/ 203639 w 1799"/>
                <a:gd name="T67" fmla="*/ 1347 h 972"/>
                <a:gd name="T68" fmla="*/ 203639 w 1799"/>
                <a:gd name="T69" fmla="*/ 1347 h 972"/>
                <a:gd name="T70" fmla="*/ 203639 w 1799"/>
                <a:gd name="T71" fmla="*/ 2156 h 972"/>
                <a:gd name="T72" fmla="*/ 45643 w 1799"/>
                <a:gd name="T73" fmla="*/ 2156 h 972"/>
                <a:gd name="T74" fmla="*/ 203639 w 1799"/>
                <a:gd name="T75" fmla="*/ 1347 h 972"/>
                <a:gd name="T76" fmla="*/ 203639 w 1799"/>
                <a:gd name="T77" fmla="*/ 54705 h 972"/>
                <a:gd name="T78" fmla="*/ 203639 w 1799"/>
                <a:gd name="T79" fmla="*/ 54705 h 972"/>
                <a:gd name="T80" fmla="*/ 201613 w 1799"/>
                <a:gd name="T81" fmla="*/ 55379 h 972"/>
                <a:gd name="T82" fmla="*/ 203639 w 1799"/>
                <a:gd name="T83" fmla="*/ 55379 h 972"/>
                <a:gd name="T84" fmla="*/ 203639 w 1799"/>
                <a:gd name="T85" fmla="*/ 54705 h 972"/>
                <a:gd name="T86" fmla="*/ 24172 w 1799"/>
                <a:gd name="T87" fmla="*/ 38267 h 972"/>
                <a:gd name="T88" fmla="*/ 24172 w 1799"/>
                <a:gd name="T89" fmla="*/ 38267 h 972"/>
                <a:gd name="T90" fmla="*/ 24172 w 1799"/>
                <a:gd name="T91" fmla="*/ 29913 h 972"/>
                <a:gd name="T92" fmla="*/ 41997 w 1799"/>
                <a:gd name="T93" fmla="*/ 48372 h 972"/>
                <a:gd name="T94" fmla="*/ 24172 w 1799"/>
                <a:gd name="T95" fmla="*/ 38267 h 972"/>
                <a:gd name="T96" fmla="*/ 24172 w 1799"/>
                <a:gd name="T97" fmla="*/ 108737 h 972"/>
                <a:gd name="T98" fmla="*/ 24172 w 1799"/>
                <a:gd name="T99" fmla="*/ 108737 h 972"/>
                <a:gd name="T100" fmla="*/ 11343 w 1799"/>
                <a:gd name="T101" fmla="*/ 27757 h 972"/>
                <a:gd name="T102" fmla="*/ 24172 w 1799"/>
                <a:gd name="T103" fmla="*/ 113722 h 972"/>
                <a:gd name="T104" fmla="*/ 24172 w 1799"/>
                <a:gd name="T105" fmla="*/ 108737 h 972"/>
                <a:gd name="T106" fmla="*/ 24172 w 1799"/>
                <a:gd name="T107" fmla="*/ 29913 h 972"/>
                <a:gd name="T108" fmla="*/ 24172 w 1799"/>
                <a:gd name="T109" fmla="*/ 29913 h 972"/>
                <a:gd name="T110" fmla="*/ 24172 w 1799"/>
                <a:gd name="T111" fmla="*/ 38267 h 972"/>
                <a:gd name="T112" fmla="*/ 19851 w 1799"/>
                <a:gd name="T113" fmla="*/ 24254 h 972"/>
                <a:gd name="T114" fmla="*/ 24172 w 1799"/>
                <a:gd name="T115" fmla="*/ 29913 h 97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99" h="972">
                  <a:moveTo>
                    <a:pt x="1651" y="548"/>
                  </a:moveTo>
                  <a:lnTo>
                    <a:pt x="1651" y="548"/>
                  </a:lnTo>
                  <a:cubicBezTo>
                    <a:pt x="1651" y="448"/>
                    <a:pt x="1651" y="448"/>
                    <a:pt x="1651" y="448"/>
                  </a:cubicBezTo>
                  <a:cubicBezTo>
                    <a:pt x="1703" y="359"/>
                    <a:pt x="1756" y="290"/>
                    <a:pt x="1798" y="274"/>
                  </a:cubicBezTo>
                  <a:cubicBezTo>
                    <a:pt x="1772" y="296"/>
                    <a:pt x="1709" y="411"/>
                    <a:pt x="1651" y="548"/>
                  </a:cubicBezTo>
                  <a:close/>
                  <a:moveTo>
                    <a:pt x="1651" y="364"/>
                  </a:moveTo>
                  <a:lnTo>
                    <a:pt x="1651" y="364"/>
                  </a:lnTo>
                  <a:cubicBezTo>
                    <a:pt x="1703" y="322"/>
                    <a:pt x="1756" y="263"/>
                    <a:pt x="1777" y="185"/>
                  </a:cubicBezTo>
                  <a:cubicBezTo>
                    <a:pt x="1751" y="232"/>
                    <a:pt x="1703" y="274"/>
                    <a:pt x="1651" y="311"/>
                  </a:cubicBezTo>
                  <a:lnTo>
                    <a:pt x="1651" y="364"/>
                  </a:lnTo>
                  <a:close/>
                  <a:moveTo>
                    <a:pt x="1651" y="311"/>
                  </a:moveTo>
                  <a:lnTo>
                    <a:pt x="1651" y="311"/>
                  </a:lnTo>
                  <a:cubicBezTo>
                    <a:pt x="1651" y="364"/>
                    <a:pt x="1651" y="364"/>
                    <a:pt x="1651" y="364"/>
                  </a:cubicBezTo>
                  <a:cubicBezTo>
                    <a:pt x="1598" y="396"/>
                    <a:pt x="1545" y="417"/>
                    <a:pt x="1508" y="411"/>
                  </a:cubicBezTo>
                  <a:cubicBezTo>
                    <a:pt x="1508" y="406"/>
                    <a:pt x="1508" y="406"/>
                    <a:pt x="1508" y="406"/>
                  </a:cubicBezTo>
                  <a:cubicBezTo>
                    <a:pt x="1545" y="380"/>
                    <a:pt x="1598" y="348"/>
                    <a:pt x="1651" y="311"/>
                  </a:cubicBezTo>
                  <a:close/>
                  <a:moveTo>
                    <a:pt x="1651" y="448"/>
                  </a:moveTo>
                  <a:lnTo>
                    <a:pt x="1651" y="448"/>
                  </a:lnTo>
                  <a:cubicBezTo>
                    <a:pt x="1651" y="548"/>
                    <a:pt x="1651" y="548"/>
                    <a:pt x="1651" y="548"/>
                  </a:cubicBezTo>
                  <a:cubicBezTo>
                    <a:pt x="1587" y="691"/>
                    <a:pt x="1535" y="855"/>
                    <a:pt x="1535" y="971"/>
                  </a:cubicBezTo>
                  <a:cubicBezTo>
                    <a:pt x="1493" y="818"/>
                    <a:pt x="1566" y="601"/>
                    <a:pt x="1651" y="448"/>
                  </a:cubicBezTo>
                  <a:close/>
                  <a:moveTo>
                    <a:pt x="1508" y="16"/>
                  </a:moveTo>
                  <a:lnTo>
                    <a:pt x="1508" y="16"/>
                  </a:lnTo>
                  <a:cubicBezTo>
                    <a:pt x="1508" y="10"/>
                    <a:pt x="1508" y="10"/>
                    <a:pt x="1508" y="10"/>
                  </a:cubicBezTo>
                  <a:cubicBezTo>
                    <a:pt x="1508" y="10"/>
                    <a:pt x="1514" y="5"/>
                    <a:pt x="1519" y="0"/>
                  </a:cubicBezTo>
                  <a:cubicBezTo>
                    <a:pt x="1514" y="5"/>
                    <a:pt x="1508" y="10"/>
                    <a:pt x="1508" y="16"/>
                  </a:cubicBezTo>
                  <a:close/>
                  <a:moveTo>
                    <a:pt x="211" y="870"/>
                  </a:moveTo>
                  <a:lnTo>
                    <a:pt x="211" y="870"/>
                  </a:lnTo>
                  <a:cubicBezTo>
                    <a:pt x="201" y="855"/>
                    <a:pt x="190" y="834"/>
                    <a:pt x="179" y="807"/>
                  </a:cubicBezTo>
                  <a:cubicBezTo>
                    <a:pt x="179" y="844"/>
                    <a:pt x="179" y="844"/>
                    <a:pt x="179" y="844"/>
                  </a:cubicBezTo>
                  <a:cubicBezTo>
                    <a:pt x="190" y="855"/>
                    <a:pt x="201" y="865"/>
                    <a:pt x="211" y="870"/>
                  </a:cubicBezTo>
                  <a:close/>
                  <a:moveTo>
                    <a:pt x="1508" y="10"/>
                  </a:moveTo>
                  <a:lnTo>
                    <a:pt x="1508" y="10"/>
                  </a:lnTo>
                  <a:cubicBezTo>
                    <a:pt x="1508" y="16"/>
                    <a:pt x="1508" y="16"/>
                    <a:pt x="1508" y="16"/>
                  </a:cubicBezTo>
                  <a:cubicBezTo>
                    <a:pt x="1287" y="238"/>
                    <a:pt x="780" y="459"/>
                    <a:pt x="338" y="16"/>
                  </a:cubicBezTo>
                  <a:cubicBezTo>
                    <a:pt x="786" y="380"/>
                    <a:pt x="1292" y="180"/>
                    <a:pt x="1508" y="10"/>
                  </a:cubicBezTo>
                  <a:close/>
                  <a:moveTo>
                    <a:pt x="1508" y="406"/>
                  </a:moveTo>
                  <a:lnTo>
                    <a:pt x="1508" y="406"/>
                  </a:lnTo>
                  <a:cubicBezTo>
                    <a:pt x="1493" y="411"/>
                    <a:pt x="1493" y="411"/>
                    <a:pt x="1493" y="411"/>
                  </a:cubicBezTo>
                  <a:cubicBezTo>
                    <a:pt x="1497" y="411"/>
                    <a:pt x="1503" y="411"/>
                    <a:pt x="1508" y="411"/>
                  </a:cubicBezTo>
                  <a:cubicBezTo>
                    <a:pt x="1508" y="406"/>
                    <a:pt x="1508" y="406"/>
                    <a:pt x="1508" y="406"/>
                  </a:cubicBezTo>
                  <a:close/>
                  <a:moveTo>
                    <a:pt x="179" y="284"/>
                  </a:moveTo>
                  <a:lnTo>
                    <a:pt x="179" y="284"/>
                  </a:lnTo>
                  <a:cubicBezTo>
                    <a:pt x="179" y="222"/>
                    <a:pt x="179" y="222"/>
                    <a:pt x="179" y="222"/>
                  </a:cubicBezTo>
                  <a:cubicBezTo>
                    <a:pt x="222" y="274"/>
                    <a:pt x="274" y="327"/>
                    <a:pt x="311" y="359"/>
                  </a:cubicBezTo>
                  <a:cubicBezTo>
                    <a:pt x="264" y="353"/>
                    <a:pt x="211" y="327"/>
                    <a:pt x="179" y="284"/>
                  </a:cubicBezTo>
                  <a:close/>
                  <a:moveTo>
                    <a:pt x="179" y="807"/>
                  </a:moveTo>
                  <a:lnTo>
                    <a:pt x="179" y="807"/>
                  </a:lnTo>
                  <a:cubicBezTo>
                    <a:pt x="100" y="606"/>
                    <a:pt x="58" y="259"/>
                    <a:pt x="84" y="206"/>
                  </a:cubicBezTo>
                  <a:cubicBezTo>
                    <a:pt x="0" y="274"/>
                    <a:pt x="26" y="664"/>
                    <a:pt x="179" y="844"/>
                  </a:cubicBezTo>
                  <a:cubicBezTo>
                    <a:pt x="179" y="807"/>
                    <a:pt x="179" y="807"/>
                    <a:pt x="179" y="807"/>
                  </a:cubicBezTo>
                  <a:close/>
                  <a:moveTo>
                    <a:pt x="179" y="222"/>
                  </a:moveTo>
                  <a:lnTo>
                    <a:pt x="179" y="222"/>
                  </a:lnTo>
                  <a:cubicBezTo>
                    <a:pt x="179" y="284"/>
                    <a:pt x="179" y="284"/>
                    <a:pt x="179" y="284"/>
                  </a:cubicBezTo>
                  <a:cubicBezTo>
                    <a:pt x="158" y="253"/>
                    <a:pt x="147" y="222"/>
                    <a:pt x="147" y="180"/>
                  </a:cubicBezTo>
                  <a:cubicBezTo>
                    <a:pt x="158" y="190"/>
                    <a:pt x="168" y="206"/>
                    <a:pt x="179" y="222"/>
                  </a:cubicBezTo>
                  <a:close/>
                </a:path>
              </a:pathLst>
            </a:custGeom>
            <a:solidFill>
              <a:srgbClr val="44786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05" name="Freeform 1185">
              <a:extLst>
                <a:ext uri="{FF2B5EF4-FFF2-40B4-BE49-F238E27FC236}">
                  <a16:creationId xmlns:a16="http://schemas.microsoft.com/office/drawing/2014/main" id="{49CEE191-E575-4A1C-9A7A-35AD98EF33B8}"/>
                </a:ext>
              </a:extLst>
            </p:cNvPr>
            <p:cNvSpPr>
              <a:spLocks noChangeArrowheads="1"/>
            </p:cNvSpPr>
            <p:nvPr/>
          </p:nvSpPr>
          <p:spPr bwMode="auto">
            <a:xfrm>
              <a:off x="5300081" y="1968103"/>
              <a:ext cx="244126" cy="200025"/>
            </a:xfrm>
            <a:custGeom>
              <a:avLst/>
              <a:gdLst>
                <a:gd name="T0" fmla="*/ 23603 w 1810"/>
                <a:gd name="T1" fmla="*/ 19962 h 1483"/>
                <a:gd name="T2" fmla="*/ 23603 w 1810"/>
                <a:gd name="T3" fmla="*/ 19962 h 1483"/>
                <a:gd name="T4" fmla="*/ 39114 w 1810"/>
                <a:gd name="T5" fmla="*/ 103182 h 1483"/>
                <a:gd name="T6" fmla="*/ 72563 w 1810"/>
                <a:gd name="T7" fmla="*/ 103182 h 1483"/>
                <a:gd name="T8" fmla="*/ 171428 w 1810"/>
                <a:gd name="T9" fmla="*/ 103182 h 1483"/>
                <a:gd name="T10" fmla="*/ 204877 w 1810"/>
                <a:gd name="T11" fmla="*/ 103182 h 1483"/>
                <a:gd name="T12" fmla="*/ 220523 w 1810"/>
                <a:gd name="T13" fmla="*/ 19962 h 1483"/>
                <a:gd name="T14" fmla="*/ 234010 w 1810"/>
                <a:gd name="T15" fmla="*/ 15646 h 1483"/>
                <a:gd name="T16" fmla="*/ 237652 w 1810"/>
                <a:gd name="T17" fmla="*/ 42082 h 1483"/>
                <a:gd name="T18" fmla="*/ 222006 w 1810"/>
                <a:gd name="T19" fmla="*/ 125842 h 1483"/>
                <a:gd name="T20" fmla="*/ 22794 w 1810"/>
                <a:gd name="T21" fmla="*/ 125842 h 1483"/>
                <a:gd name="T22" fmla="*/ 6474 w 1810"/>
                <a:gd name="T23" fmla="*/ 42082 h 1483"/>
                <a:gd name="T24" fmla="*/ 9981 w 1810"/>
                <a:gd name="T25" fmla="*/ 15646 h 1483"/>
                <a:gd name="T26" fmla="*/ 23603 w 1810"/>
                <a:gd name="T27" fmla="*/ 19962 h 14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10" h="1483">
                  <a:moveTo>
                    <a:pt x="175" y="148"/>
                  </a:moveTo>
                  <a:lnTo>
                    <a:pt x="175" y="148"/>
                  </a:lnTo>
                  <a:cubicBezTo>
                    <a:pt x="138" y="295"/>
                    <a:pt x="148" y="649"/>
                    <a:pt x="290" y="765"/>
                  </a:cubicBezTo>
                  <a:cubicBezTo>
                    <a:pt x="433" y="881"/>
                    <a:pt x="512" y="897"/>
                    <a:pt x="538" y="765"/>
                  </a:cubicBezTo>
                  <a:cubicBezTo>
                    <a:pt x="580" y="517"/>
                    <a:pt x="1229" y="517"/>
                    <a:pt x="1271" y="765"/>
                  </a:cubicBezTo>
                  <a:cubicBezTo>
                    <a:pt x="1298" y="897"/>
                    <a:pt x="1377" y="881"/>
                    <a:pt x="1519" y="765"/>
                  </a:cubicBezTo>
                  <a:cubicBezTo>
                    <a:pt x="1662" y="649"/>
                    <a:pt x="1672" y="295"/>
                    <a:pt x="1635" y="148"/>
                  </a:cubicBezTo>
                  <a:cubicBezTo>
                    <a:pt x="1656" y="0"/>
                    <a:pt x="1768" y="11"/>
                    <a:pt x="1735" y="116"/>
                  </a:cubicBezTo>
                  <a:cubicBezTo>
                    <a:pt x="1714" y="179"/>
                    <a:pt x="1751" y="258"/>
                    <a:pt x="1762" y="312"/>
                  </a:cubicBezTo>
                  <a:cubicBezTo>
                    <a:pt x="1809" y="507"/>
                    <a:pt x="1778" y="707"/>
                    <a:pt x="1646" y="933"/>
                  </a:cubicBezTo>
                  <a:cubicBezTo>
                    <a:pt x="1324" y="1482"/>
                    <a:pt x="485" y="1482"/>
                    <a:pt x="169" y="933"/>
                  </a:cubicBezTo>
                  <a:cubicBezTo>
                    <a:pt x="38" y="707"/>
                    <a:pt x="0" y="507"/>
                    <a:pt x="48" y="312"/>
                  </a:cubicBezTo>
                  <a:cubicBezTo>
                    <a:pt x="58" y="258"/>
                    <a:pt x="95" y="179"/>
                    <a:pt x="74" y="116"/>
                  </a:cubicBezTo>
                  <a:cubicBezTo>
                    <a:pt x="42" y="11"/>
                    <a:pt x="158" y="0"/>
                    <a:pt x="175" y="148"/>
                  </a:cubicBezTo>
                </a:path>
              </a:pathLst>
            </a:custGeom>
            <a:solidFill>
              <a:srgbClr val="E4B65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06" name="Freeform 1186">
              <a:extLst>
                <a:ext uri="{FF2B5EF4-FFF2-40B4-BE49-F238E27FC236}">
                  <a16:creationId xmlns:a16="http://schemas.microsoft.com/office/drawing/2014/main" id="{6B12BA51-F8DD-4DA2-96D6-7D01EDA01186}"/>
                </a:ext>
              </a:extLst>
            </p:cNvPr>
            <p:cNvSpPr>
              <a:spLocks noChangeArrowheads="1"/>
            </p:cNvSpPr>
            <p:nvPr/>
          </p:nvSpPr>
          <p:spPr bwMode="auto">
            <a:xfrm>
              <a:off x="5378677" y="2055019"/>
              <a:ext cx="88719" cy="57746"/>
            </a:xfrm>
            <a:custGeom>
              <a:avLst/>
              <a:gdLst>
                <a:gd name="T0" fmla="*/ 44427 w 655"/>
                <a:gd name="T1" fmla="*/ 0 h 427"/>
                <a:gd name="T2" fmla="*/ 44427 w 655"/>
                <a:gd name="T3" fmla="*/ 0 h 427"/>
                <a:gd name="T4" fmla="*/ 88584 w 655"/>
                <a:gd name="T5" fmla="*/ 30563 h 427"/>
                <a:gd name="T6" fmla="*/ 70027 w 655"/>
                <a:gd name="T7" fmla="*/ 57611 h 427"/>
                <a:gd name="T8" fmla="*/ 44427 w 655"/>
                <a:gd name="T9" fmla="*/ 42735 h 427"/>
                <a:gd name="T10" fmla="*/ 16525 w 655"/>
                <a:gd name="T11" fmla="*/ 57611 h 427"/>
                <a:gd name="T12" fmla="*/ 0 w 655"/>
                <a:gd name="T13" fmla="*/ 30563 h 427"/>
                <a:gd name="T14" fmla="*/ 44427 w 655"/>
                <a:gd name="T15" fmla="*/ 0 h 42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55" h="427">
                  <a:moveTo>
                    <a:pt x="328" y="0"/>
                  </a:moveTo>
                  <a:lnTo>
                    <a:pt x="328" y="0"/>
                  </a:lnTo>
                  <a:cubicBezTo>
                    <a:pt x="507" y="0"/>
                    <a:pt x="654" y="100"/>
                    <a:pt x="654" y="226"/>
                  </a:cubicBezTo>
                  <a:cubicBezTo>
                    <a:pt x="654" y="316"/>
                    <a:pt x="654" y="426"/>
                    <a:pt x="517" y="426"/>
                  </a:cubicBezTo>
                  <a:cubicBezTo>
                    <a:pt x="386" y="426"/>
                    <a:pt x="428" y="316"/>
                    <a:pt x="328" y="316"/>
                  </a:cubicBezTo>
                  <a:cubicBezTo>
                    <a:pt x="227" y="316"/>
                    <a:pt x="254" y="426"/>
                    <a:pt x="122" y="426"/>
                  </a:cubicBezTo>
                  <a:cubicBezTo>
                    <a:pt x="0" y="426"/>
                    <a:pt x="0" y="311"/>
                    <a:pt x="0" y="226"/>
                  </a:cubicBezTo>
                  <a:cubicBezTo>
                    <a:pt x="0" y="100"/>
                    <a:pt x="148" y="0"/>
                    <a:pt x="328" y="0"/>
                  </a:cubicBezTo>
                </a:path>
              </a:pathLst>
            </a:custGeom>
            <a:solidFill>
              <a:srgbClr val="F6D6B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07" name="Freeform 1187">
              <a:extLst>
                <a:ext uri="{FF2B5EF4-FFF2-40B4-BE49-F238E27FC236}">
                  <a16:creationId xmlns:a16="http://schemas.microsoft.com/office/drawing/2014/main" id="{9F8AD043-9A92-4503-98EE-A571409F8B8D}"/>
                </a:ext>
              </a:extLst>
            </p:cNvPr>
            <p:cNvSpPr>
              <a:spLocks noChangeArrowheads="1"/>
            </p:cNvSpPr>
            <p:nvPr/>
          </p:nvSpPr>
          <p:spPr bwMode="auto">
            <a:xfrm>
              <a:off x="5327470" y="1964532"/>
              <a:ext cx="189942" cy="63699"/>
            </a:xfrm>
            <a:custGeom>
              <a:avLst/>
              <a:gdLst>
                <a:gd name="T0" fmla="*/ 143437 w 1405"/>
                <a:gd name="T1" fmla="*/ 63563 h 470"/>
                <a:gd name="T2" fmla="*/ 143437 w 1405"/>
                <a:gd name="T3" fmla="*/ 63563 h 470"/>
                <a:gd name="T4" fmla="*/ 146276 w 1405"/>
                <a:gd name="T5" fmla="*/ 63563 h 470"/>
                <a:gd name="T6" fmla="*/ 179803 w 1405"/>
                <a:gd name="T7" fmla="*/ 37813 h 470"/>
                <a:gd name="T8" fmla="*/ 186157 w 1405"/>
                <a:gd name="T9" fmla="*/ 16535 h 470"/>
                <a:gd name="T10" fmla="*/ 189807 w 1405"/>
                <a:gd name="T11" fmla="*/ 8538 h 470"/>
                <a:gd name="T12" fmla="*/ 184805 w 1405"/>
                <a:gd name="T13" fmla="*/ 2846 h 470"/>
                <a:gd name="T14" fmla="*/ 143437 w 1405"/>
                <a:gd name="T15" fmla="*/ 678 h 470"/>
                <a:gd name="T16" fmla="*/ 143437 w 1405"/>
                <a:gd name="T17" fmla="*/ 4201 h 470"/>
                <a:gd name="T18" fmla="*/ 171827 w 1405"/>
                <a:gd name="T19" fmla="*/ 7861 h 470"/>
                <a:gd name="T20" fmla="*/ 171827 w 1405"/>
                <a:gd name="T21" fmla="*/ 47164 h 470"/>
                <a:gd name="T22" fmla="*/ 143437 w 1405"/>
                <a:gd name="T23" fmla="*/ 59904 h 470"/>
                <a:gd name="T24" fmla="*/ 143437 w 1405"/>
                <a:gd name="T25" fmla="*/ 63563 h 470"/>
                <a:gd name="T26" fmla="*/ 94903 w 1405"/>
                <a:gd name="T27" fmla="*/ 8538 h 470"/>
                <a:gd name="T28" fmla="*/ 94903 w 1405"/>
                <a:gd name="T29" fmla="*/ 8538 h 470"/>
                <a:gd name="T30" fmla="*/ 50831 w 1405"/>
                <a:gd name="T31" fmla="*/ 678 h 470"/>
                <a:gd name="T32" fmla="*/ 47181 w 1405"/>
                <a:gd name="T33" fmla="*/ 678 h 470"/>
                <a:gd name="T34" fmla="*/ 47181 w 1405"/>
                <a:gd name="T35" fmla="*/ 4201 h 470"/>
                <a:gd name="T36" fmla="*/ 78545 w 1405"/>
                <a:gd name="T37" fmla="*/ 14231 h 470"/>
                <a:gd name="T38" fmla="*/ 61376 w 1405"/>
                <a:gd name="T39" fmla="*/ 57058 h 470"/>
                <a:gd name="T40" fmla="*/ 47181 w 1405"/>
                <a:gd name="T41" fmla="*/ 59904 h 470"/>
                <a:gd name="T42" fmla="*/ 47181 w 1405"/>
                <a:gd name="T43" fmla="*/ 63563 h 470"/>
                <a:gd name="T44" fmla="*/ 79221 w 1405"/>
                <a:gd name="T45" fmla="*/ 44318 h 470"/>
                <a:gd name="T46" fmla="*/ 94903 w 1405"/>
                <a:gd name="T47" fmla="*/ 22091 h 470"/>
                <a:gd name="T48" fmla="*/ 111261 w 1405"/>
                <a:gd name="T49" fmla="*/ 43505 h 470"/>
                <a:gd name="T50" fmla="*/ 143437 w 1405"/>
                <a:gd name="T51" fmla="*/ 63563 h 470"/>
                <a:gd name="T52" fmla="*/ 143437 w 1405"/>
                <a:gd name="T53" fmla="*/ 59904 h 470"/>
                <a:gd name="T54" fmla="*/ 129106 w 1405"/>
                <a:gd name="T55" fmla="*/ 57058 h 470"/>
                <a:gd name="T56" fmla="*/ 112073 w 1405"/>
                <a:gd name="T57" fmla="*/ 14231 h 470"/>
                <a:gd name="T58" fmla="*/ 143437 w 1405"/>
                <a:gd name="T59" fmla="*/ 4201 h 470"/>
                <a:gd name="T60" fmla="*/ 143437 w 1405"/>
                <a:gd name="T61" fmla="*/ 678 h 470"/>
                <a:gd name="T62" fmla="*/ 139786 w 1405"/>
                <a:gd name="T63" fmla="*/ 678 h 470"/>
                <a:gd name="T64" fmla="*/ 94903 w 1405"/>
                <a:gd name="T65" fmla="*/ 8538 h 470"/>
                <a:gd name="T66" fmla="*/ 47181 w 1405"/>
                <a:gd name="T67" fmla="*/ 678 h 470"/>
                <a:gd name="T68" fmla="*/ 47181 w 1405"/>
                <a:gd name="T69" fmla="*/ 678 h 470"/>
                <a:gd name="T70" fmla="*/ 5813 w 1405"/>
                <a:gd name="T71" fmla="*/ 2846 h 470"/>
                <a:gd name="T72" fmla="*/ 811 w 1405"/>
                <a:gd name="T73" fmla="*/ 8538 h 470"/>
                <a:gd name="T74" fmla="*/ 3650 w 1405"/>
                <a:gd name="T75" fmla="*/ 16535 h 470"/>
                <a:gd name="T76" fmla="*/ 10680 w 1405"/>
                <a:gd name="T77" fmla="*/ 37813 h 470"/>
                <a:gd name="T78" fmla="*/ 43531 w 1405"/>
                <a:gd name="T79" fmla="*/ 63563 h 470"/>
                <a:gd name="T80" fmla="*/ 47181 w 1405"/>
                <a:gd name="T81" fmla="*/ 63563 h 470"/>
                <a:gd name="T82" fmla="*/ 47181 w 1405"/>
                <a:gd name="T83" fmla="*/ 59904 h 470"/>
                <a:gd name="T84" fmla="*/ 18521 w 1405"/>
                <a:gd name="T85" fmla="*/ 47164 h 470"/>
                <a:gd name="T86" fmla="*/ 18521 w 1405"/>
                <a:gd name="T87" fmla="*/ 7861 h 470"/>
                <a:gd name="T88" fmla="*/ 47181 w 1405"/>
                <a:gd name="T89" fmla="*/ 4201 h 470"/>
                <a:gd name="T90" fmla="*/ 47181 w 1405"/>
                <a:gd name="T91" fmla="*/ 678 h 47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405" h="470">
                  <a:moveTo>
                    <a:pt x="1061" y="469"/>
                  </a:moveTo>
                  <a:lnTo>
                    <a:pt x="1061" y="469"/>
                  </a:lnTo>
                  <a:cubicBezTo>
                    <a:pt x="1066" y="469"/>
                    <a:pt x="1076" y="469"/>
                    <a:pt x="1082" y="469"/>
                  </a:cubicBezTo>
                  <a:cubicBezTo>
                    <a:pt x="1267" y="454"/>
                    <a:pt x="1314" y="374"/>
                    <a:pt x="1330" y="279"/>
                  </a:cubicBezTo>
                  <a:cubicBezTo>
                    <a:pt x="1350" y="168"/>
                    <a:pt x="1350" y="132"/>
                    <a:pt x="1377" y="122"/>
                  </a:cubicBezTo>
                  <a:cubicBezTo>
                    <a:pt x="1398" y="116"/>
                    <a:pt x="1404" y="95"/>
                    <a:pt x="1404" y="63"/>
                  </a:cubicBezTo>
                  <a:cubicBezTo>
                    <a:pt x="1404" y="37"/>
                    <a:pt x="1404" y="31"/>
                    <a:pt x="1367" y="21"/>
                  </a:cubicBezTo>
                  <a:cubicBezTo>
                    <a:pt x="1335" y="10"/>
                    <a:pt x="1177" y="0"/>
                    <a:pt x="1061" y="5"/>
                  </a:cubicBezTo>
                  <a:cubicBezTo>
                    <a:pt x="1061" y="31"/>
                    <a:pt x="1061" y="31"/>
                    <a:pt x="1061" y="31"/>
                  </a:cubicBezTo>
                  <a:cubicBezTo>
                    <a:pt x="1150" y="31"/>
                    <a:pt x="1240" y="41"/>
                    <a:pt x="1271" y="58"/>
                  </a:cubicBezTo>
                  <a:cubicBezTo>
                    <a:pt x="1330" y="89"/>
                    <a:pt x="1319" y="263"/>
                    <a:pt x="1271" y="348"/>
                  </a:cubicBezTo>
                  <a:cubicBezTo>
                    <a:pt x="1235" y="411"/>
                    <a:pt x="1145" y="442"/>
                    <a:pt x="1061" y="442"/>
                  </a:cubicBezTo>
                  <a:lnTo>
                    <a:pt x="1061" y="469"/>
                  </a:lnTo>
                  <a:close/>
                  <a:moveTo>
                    <a:pt x="702" y="63"/>
                  </a:moveTo>
                  <a:lnTo>
                    <a:pt x="702" y="63"/>
                  </a:lnTo>
                  <a:cubicBezTo>
                    <a:pt x="660" y="63"/>
                    <a:pt x="491" y="16"/>
                    <a:pt x="376" y="5"/>
                  </a:cubicBezTo>
                  <a:cubicBezTo>
                    <a:pt x="365" y="5"/>
                    <a:pt x="359" y="5"/>
                    <a:pt x="349" y="5"/>
                  </a:cubicBezTo>
                  <a:cubicBezTo>
                    <a:pt x="349" y="31"/>
                    <a:pt x="349" y="31"/>
                    <a:pt x="349" y="31"/>
                  </a:cubicBezTo>
                  <a:cubicBezTo>
                    <a:pt x="444" y="37"/>
                    <a:pt x="544" y="58"/>
                    <a:pt x="581" y="105"/>
                  </a:cubicBezTo>
                  <a:cubicBezTo>
                    <a:pt x="639" y="184"/>
                    <a:pt x="544" y="379"/>
                    <a:pt x="454" y="421"/>
                  </a:cubicBezTo>
                  <a:cubicBezTo>
                    <a:pt x="428" y="432"/>
                    <a:pt x="391" y="442"/>
                    <a:pt x="349" y="442"/>
                  </a:cubicBezTo>
                  <a:cubicBezTo>
                    <a:pt x="349" y="469"/>
                    <a:pt x="349" y="469"/>
                    <a:pt x="349" y="469"/>
                  </a:cubicBezTo>
                  <a:cubicBezTo>
                    <a:pt x="513" y="469"/>
                    <a:pt x="571" y="363"/>
                    <a:pt x="586" y="327"/>
                  </a:cubicBezTo>
                  <a:cubicBezTo>
                    <a:pt x="623" y="259"/>
                    <a:pt x="613" y="163"/>
                    <a:pt x="702" y="163"/>
                  </a:cubicBezTo>
                  <a:cubicBezTo>
                    <a:pt x="797" y="163"/>
                    <a:pt x="787" y="259"/>
                    <a:pt x="823" y="321"/>
                  </a:cubicBezTo>
                  <a:cubicBezTo>
                    <a:pt x="839" y="359"/>
                    <a:pt x="897" y="469"/>
                    <a:pt x="1061" y="469"/>
                  </a:cubicBezTo>
                  <a:cubicBezTo>
                    <a:pt x="1061" y="442"/>
                    <a:pt x="1061" y="442"/>
                    <a:pt x="1061" y="442"/>
                  </a:cubicBezTo>
                  <a:cubicBezTo>
                    <a:pt x="1018" y="442"/>
                    <a:pt x="982" y="432"/>
                    <a:pt x="955" y="421"/>
                  </a:cubicBezTo>
                  <a:cubicBezTo>
                    <a:pt x="866" y="379"/>
                    <a:pt x="766" y="184"/>
                    <a:pt x="829" y="105"/>
                  </a:cubicBezTo>
                  <a:cubicBezTo>
                    <a:pt x="866" y="58"/>
                    <a:pt x="960" y="37"/>
                    <a:pt x="1061" y="31"/>
                  </a:cubicBezTo>
                  <a:cubicBezTo>
                    <a:pt x="1061" y="5"/>
                    <a:pt x="1061" y="5"/>
                    <a:pt x="1061" y="5"/>
                  </a:cubicBezTo>
                  <a:cubicBezTo>
                    <a:pt x="1050" y="5"/>
                    <a:pt x="1045" y="5"/>
                    <a:pt x="1034" y="5"/>
                  </a:cubicBezTo>
                  <a:cubicBezTo>
                    <a:pt x="929" y="16"/>
                    <a:pt x="797" y="58"/>
                    <a:pt x="702" y="63"/>
                  </a:cubicBezTo>
                  <a:close/>
                  <a:moveTo>
                    <a:pt x="349" y="5"/>
                  </a:moveTo>
                  <a:lnTo>
                    <a:pt x="349" y="5"/>
                  </a:lnTo>
                  <a:cubicBezTo>
                    <a:pt x="233" y="0"/>
                    <a:pt x="75" y="10"/>
                    <a:pt x="43" y="21"/>
                  </a:cubicBezTo>
                  <a:cubicBezTo>
                    <a:pt x="6" y="31"/>
                    <a:pt x="6" y="37"/>
                    <a:pt x="6" y="63"/>
                  </a:cubicBezTo>
                  <a:cubicBezTo>
                    <a:pt x="0" y="95"/>
                    <a:pt x="6" y="116"/>
                    <a:pt x="27" y="122"/>
                  </a:cubicBezTo>
                  <a:cubicBezTo>
                    <a:pt x="59" y="132"/>
                    <a:pt x="59" y="168"/>
                    <a:pt x="79" y="279"/>
                  </a:cubicBezTo>
                  <a:cubicBezTo>
                    <a:pt x="96" y="374"/>
                    <a:pt x="137" y="454"/>
                    <a:pt x="322" y="469"/>
                  </a:cubicBezTo>
                  <a:cubicBezTo>
                    <a:pt x="333" y="469"/>
                    <a:pt x="343" y="469"/>
                    <a:pt x="349" y="469"/>
                  </a:cubicBezTo>
                  <a:cubicBezTo>
                    <a:pt x="349" y="442"/>
                    <a:pt x="349" y="442"/>
                    <a:pt x="349" y="442"/>
                  </a:cubicBezTo>
                  <a:cubicBezTo>
                    <a:pt x="264" y="442"/>
                    <a:pt x="170" y="411"/>
                    <a:pt x="137" y="348"/>
                  </a:cubicBezTo>
                  <a:cubicBezTo>
                    <a:pt x="90" y="263"/>
                    <a:pt x="79" y="89"/>
                    <a:pt x="137" y="58"/>
                  </a:cubicBezTo>
                  <a:cubicBezTo>
                    <a:pt x="164" y="41"/>
                    <a:pt x="254" y="31"/>
                    <a:pt x="349" y="31"/>
                  </a:cubicBezTo>
                  <a:lnTo>
                    <a:pt x="349" y="5"/>
                  </a:lnTo>
                  <a:close/>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grpSp>
        <p:nvGrpSpPr>
          <p:cNvPr id="108" name="Group 12">
            <a:extLst>
              <a:ext uri="{FF2B5EF4-FFF2-40B4-BE49-F238E27FC236}">
                <a16:creationId xmlns:a16="http://schemas.microsoft.com/office/drawing/2014/main" id="{A133CB1A-A809-482D-B693-3DDE2F684EE6}"/>
              </a:ext>
            </a:extLst>
          </p:cNvPr>
          <p:cNvGrpSpPr>
            <a:grpSpLocks/>
          </p:cNvGrpSpPr>
          <p:nvPr/>
        </p:nvGrpSpPr>
        <p:grpSpPr bwMode="auto">
          <a:xfrm>
            <a:off x="8988429" y="3160185"/>
            <a:ext cx="688975" cy="687388"/>
            <a:chOff x="5915754" y="1720454"/>
            <a:chExt cx="688315" cy="687586"/>
          </a:xfrm>
        </p:grpSpPr>
        <p:sp>
          <p:nvSpPr>
            <p:cNvPr id="109" name="Freeform 1188">
              <a:extLst>
                <a:ext uri="{FF2B5EF4-FFF2-40B4-BE49-F238E27FC236}">
                  <a16:creationId xmlns:a16="http://schemas.microsoft.com/office/drawing/2014/main" id="{EBF0FDC3-1775-477B-BED6-E9A900D00416}"/>
                </a:ext>
              </a:extLst>
            </p:cNvPr>
            <p:cNvSpPr>
              <a:spLocks noChangeArrowheads="1"/>
            </p:cNvSpPr>
            <p:nvPr/>
          </p:nvSpPr>
          <p:spPr bwMode="auto">
            <a:xfrm>
              <a:off x="5915754" y="1720454"/>
              <a:ext cx="688315" cy="686991"/>
            </a:xfrm>
            <a:custGeom>
              <a:avLst/>
              <a:gdLst>
                <a:gd name="T0" fmla="*/ 344158 w 5096"/>
                <a:gd name="T1" fmla="*/ 686856 h 5090"/>
                <a:gd name="T2" fmla="*/ 344158 w 5096"/>
                <a:gd name="T3" fmla="*/ 686856 h 5090"/>
                <a:gd name="T4" fmla="*/ 0 w 5096"/>
                <a:gd name="T5" fmla="*/ 343765 h 5090"/>
                <a:gd name="T6" fmla="*/ 344158 w 5096"/>
                <a:gd name="T7" fmla="*/ 0 h 5090"/>
                <a:gd name="T8" fmla="*/ 688180 w 5096"/>
                <a:gd name="T9" fmla="*/ 343765 h 5090"/>
                <a:gd name="T10" fmla="*/ 344158 w 5096"/>
                <a:gd name="T11" fmla="*/ 686856 h 50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96" h="5090">
                  <a:moveTo>
                    <a:pt x="2548" y="5089"/>
                  </a:moveTo>
                  <a:lnTo>
                    <a:pt x="2548" y="5089"/>
                  </a:lnTo>
                  <a:cubicBezTo>
                    <a:pt x="1139" y="5089"/>
                    <a:pt x="0" y="3950"/>
                    <a:pt x="0" y="2547"/>
                  </a:cubicBezTo>
                  <a:cubicBezTo>
                    <a:pt x="0" y="1139"/>
                    <a:pt x="1139" y="0"/>
                    <a:pt x="2548" y="0"/>
                  </a:cubicBezTo>
                  <a:cubicBezTo>
                    <a:pt x="3956" y="0"/>
                    <a:pt x="5095" y="1139"/>
                    <a:pt x="5095" y="2547"/>
                  </a:cubicBezTo>
                  <a:cubicBezTo>
                    <a:pt x="5095" y="3950"/>
                    <a:pt x="3956" y="5089"/>
                    <a:pt x="2548" y="5089"/>
                  </a:cubicBezTo>
                </a:path>
              </a:pathLst>
            </a:custGeom>
            <a:solidFill>
              <a:srgbClr val="6AB39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10" name="Freeform 1189">
              <a:extLst>
                <a:ext uri="{FF2B5EF4-FFF2-40B4-BE49-F238E27FC236}">
                  <a16:creationId xmlns:a16="http://schemas.microsoft.com/office/drawing/2014/main" id="{22F64576-56EC-4ECE-8430-A353B885F439}"/>
                </a:ext>
              </a:extLst>
            </p:cNvPr>
            <p:cNvSpPr>
              <a:spLocks noChangeArrowheads="1"/>
            </p:cNvSpPr>
            <p:nvPr/>
          </p:nvSpPr>
          <p:spPr bwMode="auto">
            <a:xfrm>
              <a:off x="6062825" y="2174677"/>
              <a:ext cx="392983" cy="232767"/>
            </a:xfrm>
            <a:custGeom>
              <a:avLst/>
              <a:gdLst>
                <a:gd name="T0" fmla="*/ 67611 w 2912"/>
                <a:gd name="T1" fmla="*/ 46257 h 1726"/>
                <a:gd name="T2" fmla="*/ 67611 w 2912"/>
                <a:gd name="T3" fmla="*/ 46257 h 1726"/>
                <a:gd name="T4" fmla="*/ 0 w 2912"/>
                <a:gd name="T5" fmla="*/ 171406 h 1726"/>
                <a:gd name="T6" fmla="*/ 196492 w 2912"/>
                <a:gd name="T7" fmla="*/ 232632 h 1726"/>
                <a:gd name="T8" fmla="*/ 392848 w 2912"/>
                <a:gd name="T9" fmla="*/ 171406 h 1726"/>
                <a:gd name="T10" fmla="*/ 324562 w 2912"/>
                <a:gd name="T11" fmla="*/ 46257 h 1726"/>
                <a:gd name="T12" fmla="*/ 196492 w 2912"/>
                <a:gd name="T13" fmla="*/ 0 h 1726"/>
                <a:gd name="T14" fmla="*/ 67611 w 2912"/>
                <a:gd name="T15" fmla="*/ 46257 h 172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12" h="1726">
                  <a:moveTo>
                    <a:pt x="501" y="343"/>
                  </a:moveTo>
                  <a:lnTo>
                    <a:pt x="501" y="343"/>
                  </a:lnTo>
                  <a:cubicBezTo>
                    <a:pt x="253" y="507"/>
                    <a:pt x="148" y="855"/>
                    <a:pt x="0" y="1271"/>
                  </a:cubicBezTo>
                  <a:cubicBezTo>
                    <a:pt x="416" y="1556"/>
                    <a:pt x="918" y="1725"/>
                    <a:pt x="1456" y="1725"/>
                  </a:cubicBezTo>
                  <a:cubicBezTo>
                    <a:pt x="1999" y="1725"/>
                    <a:pt x="2495" y="1556"/>
                    <a:pt x="2911" y="1271"/>
                  </a:cubicBezTo>
                  <a:cubicBezTo>
                    <a:pt x="2763" y="855"/>
                    <a:pt x="2659" y="502"/>
                    <a:pt x="2405" y="343"/>
                  </a:cubicBezTo>
                  <a:cubicBezTo>
                    <a:pt x="1972" y="69"/>
                    <a:pt x="1708" y="6"/>
                    <a:pt x="1456" y="0"/>
                  </a:cubicBezTo>
                  <a:cubicBezTo>
                    <a:pt x="1192" y="0"/>
                    <a:pt x="933" y="64"/>
                    <a:pt x="501" y="343"/>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11" name="Freeform 1190">
              <a:extLst>
                <a:ext uri="{FF2B5EF4-FFF2-40B4-BE49-F238E27FC236}">
                  <a16:creationId xmlns:a16="http://schemas.microsoft.com/office/drawing/2014/main" id="{94D7AE2B-33FE-4B50-9E7D-7A256CAAD73B}"/>
                </a:ext>
              </a:extLst>
            </p:cNvPr>
            <p:cNvSpPr>
              <a:spLocks noChangeArrowheads="1"/>
            </p:cNvSpPr>
            <p:nvPr/>
          </p:nvSpPr>
          <p:spPr bwMode="auto">
            <a:xfrm>
              <a:off x="6062825" y="2174677"/>
              <a:ext cx="196492" cy="232767"/>
            </a:xfrm>
            <a:custGeom>
              <a:avLst/>
              <a:gdLst>
                <a:gd name="T0" fmla="*/ 67565 w 1457"/>
                <a:gd name="T1" fmla="*/ 46257 h 1726"/>
                <a:gd name="T2" fmla="*/ 67565 w 1457"/>
                <a:gd name="T3" fmla="*/ 46257 h 1726"/>
                <a:gd name="T4" fmla="*/ 0 w 1457"/>
                <a:gd name="T5" fmla="*/ 171406 h 1726"/>
                <a:gd name="T6" fmla="*/ 196357 w 1457"/>
                <a:gd name="T7" fmla="*/ 232632 h 1726"/>
                <a:gd name="T8" fmla="*/ 196357 w 1457"/>
                <a:gd name="T9" fmla="*/ 232632 h 1726"/>
                <a:gd name="T10" fmla="*/ 196357 w 1457"/>
                <a:gd name="T11" fmla="*/ 0 h 1726"/>
                <a:gd name="T12" fmla="*/ 196357 w 1457"/>
                <a:gd name="T13" fmla="*/ 0 h 1726"/>
                <a:gd name="T14" fmla="*/ 67565 w 1457"/>
                <a:gd name="T15" fmla="*/ 46257 h 172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57" h="1726">
                  <a:moveTo>
                    <a:pt x="501" y="343"/>
                  </a:moveTo>
                  <a:lnTo>
                    <a:pt x="501" y="343"/>
                  </a:lnTo>
                  <a:cubicBezTo>
                    <a:pt x="253" y="507"/>
                    <a:pt x="148" y="855"/>
                    <a:pt x="0" y="1271"/>
                  </a:cubicBezTo>
                  <a:cubicBezTo>
                    <a:pt x="416" y="1556"/>
                    <a:pt x="918" y="1725"/>
                    <a:pt x="1456" y="1725"/>
                  </a:cubicBezTo>
                  <a:cubicBezTo>
                    <a:pt x="1456" y="0"/>
                    <a:pt x="1456" y="0"/>
                    <a:pt x="1456" y="0"/>
                  </a:cubicBezTo>
                  <a:cubicBezTo>
                    <a:pt x="1192" y="0"/>
                    <a:pt x="933" y="64"/>
                    <a:pt x="501" y="343"/>
                  </a:cubicBezTo>
                </a:path>
              </a:pathLst>
            </a:custGeom>
            <a:solidFill>
              <a:srgbClr val="E1E6F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12" name="Freeform 1191">
              <a:extLst>
                <a:ext uri="{FF2B5EF4-FFF2-40B4-BE49-F238E27FC236}">
                  <a16:creationId xmlns:a16="http://schemas.microsoft.com/office/drawing/2014/main" id="{E0D43666-6127-4770-89D7-751C5FB3DDA4}"/>
                </a:ext>
              </a:extLst>
            </p:cNvPr>
            <p:cNvSpPr>
              <a:spLocks noChangeArrowheads="1"/>
            </p:cNvSpPr>
            <p:nvPr/>
          </p:nvSpPr>
          <p:spPr bwMode="auto">
            <a:xfrm>
              <a:off x="6195605" y="2178249"/>
              <a:ext cx="138735" cy="154186"/>
            </a:xfrm>
            <a:custGeom>
              <a:avLst/>
              <a:gdLst>
                <a:gd name="T0" fmla="*/ 0 w 1029"/>
                <a:gd name="T1" fmla="*/ 154051 h 1140"/>
                <a:gd name="T2" fmla="*/ 138600 w 1029"/>
                <a:gd name="T3" fmla="*/ 154051 h 1140"/>
                <a:gd name="T4" fmla="*/ 138600 w 1029"/>
                <a:gd name="T5" fmla="*/ 0 h 1140"/>
                <a:gd name="T6" fmla="*/ 0 w 1029"/>
                <a:gd name="T7" fmla="*/ 0 h 1140"/>
                <a:gd name="T8" fmla="*/ 0 w 1029"/>
                <a:gd name="T9" fmla="*/ 154051 h 1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9" h="1140">
                  <a:moveTo>
                    <a:pt x="0" y="1139"/>
                  </a:moveTo>
                  <a:lnTo>
                    <a:pt x="1028" y="1139"/>
                  </a:lnTo>
                  <a:lnTo>
                    <a:pt x="1028" y="0"/>
                  </a:lnTo>
                  <a:lnTo>
                    <a:pt x="0" y="0"/>
                  </a:lnTo>
                  <a:lnTo>
                    <a:pt x="0" y="1139"/>
                  </a:lnTo>
                </a:path>
              </a:pathLst>
            </a:custGeom>
            <a:solidFill>
              <a:srgbClr val="F1595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13" name="Freeform 1192">
              <a:extLst>
                <a:ext uri="{FF2B5EF4-FFF2-40B4-BE49-F238E27FC236}">
                  <a16:creationId xmlns:a16="http://schemas.microsoft.com/office/drawing/2014/main" id="{504B70BC-C341-4083-AE75-1EFA5A73DFF7}"/>
                </a:ext>
              </a:extLst>
            </p:cNvPr>
            <p:cNvSpPr>
              <a:spLocks noChangeArrowheads="1"/>
            </p:cNvSpPr>
            <p:nvPr/>
          </p:nvSpPr>
          <p:spPr bwMode="auto">
            <a:xfrm>
              <a:off x="6211086" y="2034184"/>
              <a:ext cx="97055" cy="193476"/>
            </a:xfrm>
            <a:custGeom>
              <a:avLst/>
              <a:gdLst>
                <a:gd name="T0" fmla="*/ 0 w 718"/>
                <a:gd name="T1" fmla="*/ 0 h 1431"/>
                <a:gd name="T2" fmla="*/ 0 w 718"/>
                <a:gd name="T3" fmla="*/ 0 h 1431"/>
                <a:gd name="T4" fmla="*/ 96920 w 718"/>
                <a:gd name="T5" fmla="*/ 0 h 1431"/>
                <a:gd name="T6" fmla="*/ 96920 w 718"/>
                <a:gd name="T7" fmla="*/ 140476 h 1431"/>
                <a:gd name="T8" fmla="*/ 0 w 718"/>
                <a:gd name="T9" fmla="*/ 140476 h 1431"/>
                <a:gd name="T10" fmla="*/ 0 w 718"/>
                <a:gd name="T11" fmla="*/ 0 h 14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18" h="1431">
                  <a:moveTo>
                    <a:pt x="0" y="0"/>
                  </a:moveTo>
                  <a:lnTo>
                    <a:pt x="0" y="0"/>
                  </a:lnTo>
                  <a:cubicBezTo>
                    <a:pt x="717" y="0"/>
                    <a:pt x="717" y="0"/>
                    <a:pt x="717" y="0"/>
                  </a:cubicBezTo>
                  <a:cubicBezTo>
                    <a:pt x="717" y="1039"/>
                    <a:pt x="717" y="1039"/>
                    <a:pt x="717" y="1039"/>
                  </a:cubicBezTo>
                  <a:cubicBezTo>
                    <a:pt x="717" y="1392"/>
                    <a:pt x="0" y="1430"/>
                    <a:pt x="0" y="1039"/>
                  </a:cubicBezTo>
                  <a:lnTo>
                    <a:pt x="0" y="0"/>
                  </a:ln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14" name="Freeform 1193">
              <a:extLst>
                <a:ext uri="{FF2B5EF4-FFF2-40B4-BE49-F238E27FC236}">
                  <a16:creationId xmlns:a16="http://schemas.microsoft.com/office/drawing/2014/main" id="{260F37B0-0E1D-450D-9ACB-941EBC633D5B}"/>
                </a:ext>
              </a:extLst>
            </p:cNvPr>
            <p:cNvSpPr>
              <a:spLocks noChangeArrowheads="1"/>
            </p:cNvSpPr>
            <p:nvPr/>
          </p:nvSpPr>
          <p:spPr bwMode="auto">
            <a:xfrm>
              <a:off x="6211086" y="2116336"/>
              <a:ext cx="97055" cy="66080"/>
            </a:xfrm>
            <a:custGeom>
              <a:avLst/>
              <a:gdLst>
                <a:gd name="T0" fmla="*/ 96920 w 718"/>
                <a:gd name="T1" fmla="*/ 17765 h 491"/>
                <a:gd name="T2" fmla="*/ 96920 w 718"/>
                <a:gd name="T3" fmla="*/ 0 h 491"/>
                <a:gd name="T4" fmla="*/ 0 w 718"/>
                <a:gd name="T5" fmla="*/ 0 h 491"/>
                <a:gd name="T6" fmla="*/ 0 w 718"/>
                <a:gd name="T7" fmla="*/ 65945 h 491"/>
                <a:gd name="T8" fmla="*/ 96920 w 718"/>
                <a:gd name="T9" fmla="*/ 17765 h 4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8" h="491">
                  <a:moveTo>
                    <a:pt x="717" y="132"/>
                  </a:moveTo>
                  <a:lnTo>
                    <a:pt x="717" y="0"/>
                  </a:lnTo>
                  <a:lnTo>
                    <a:pt x="0" y="0"/>
                  </a:lnTo>
                  <a:lnTo>
                    <a:pt x="0" y="490"/>
                  </a:lnTo>
                  <a:lnTo>
                    <a:pt x="717" y="132"/>
                  </a:lnTo>
                </a:path>
              </a:pathLst>
            </a:custGeom>
            <a:solidFill>
              <a:srgbClr val="E7C5A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15" name="Freeform 1194">
              <a:extLst>
                <a:ext uri="{FF2B5EF4-FFF2-40B4-BE49-F238E27FC236}">
                  <a16:creationId xmlns:a16="http://schemas.microsoft.com/office/drawing/2014/main" id="{BDA3621B-63B5-45E8-A0F7-63FDC28782CF}"/>
                </a:ext>
              </a:extLst>
            </p:cNvPr>
            <p:cNvSpPr>
              <a:spLocks noChangeArrowheads="1"/>
            </p:cNvSpPr>
            <p:nvPr/>
          </p:nvSpPr>
          <p:spPr bwMode="auto">
            <a:xfrm>
              <a:off x="6053893" y="1866900"/>
              <a:ext cx="411442" cy="272058"/>
            </a:xfrm>
            <a:custGeom>
              <a:avLst/>
              <a:gdLst>
                <a:gd name="T0" fmla="*/ 205721 w 3048"/>
                <a:gd name="T1" fmla="*/ 0 h 2015"/>
                <a:gd name="T2" fmla="*/ 205721 w 3048"/>
                <a:gd name="T3" fmla="*/ 0 h 2015"/>
                <a:gd name="T4" fmla="*/ 205721 w 3048"/>
                <a:gd name="T5" fmla="*/ 271923 h 2015"/>
                <a:gd name="T6" fmla="*/ 205721 w 3048"/>
                <a:gd name="T7" fmla="*/ 0 h 20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48" h="2015">
                  <a:moveTo>
                    <a:pt x="1524" y="0"/>
                  </a:moveTo>
                  <a:lnTo>
                    <a:pt x="1524" y="0"/>
                  </a:lnTo>
                  <a:cubicBezTo>
                    <a:pt x="3047" y="0"/>
                    <a:pt x="2430" y="2014"/>
                    <a:pt x="1524" y="2014"/>
                  </a:cubicBezTo>
                  <a:cubicBezTo>
                    <a:pt x="617" y="2014"/>
                    <a:pt x="0" y="0"/>
                    <a:pt x="1524" y="0"/>
                  </a:cubicBezTo>
                </a:path>
              </a:pathLst>
            </a:custGeom>
            <a:solidFill>
              <a:srgbClr val="F0CEA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16" name="Freeform 1195">
              <a:extLst>
                <a:ext uri="{FF2B5EF4-FFF2-40B4-BE49-F238E27FC236}">
                  <a16:creationId xmlns:a16="http://schemas.microsoft.com/office/drawing/2014/main" id="{C2B02159-9B4F-4C54-9F04-C9517424CEAA}"/>
                </a:ext>
              </a:extLst>
            </p:cNvPr>
            <p:cNvSpPr>
              <a:spLocks noChangeArrowheads="1"/>
            </p:cNvSpPr>
            <p:nvPr/>
          </p:nvSpPr>
          <p:spPr bwMode="auto">
            <a:xfrm>
              <a:off x="6259912" y="1866900"/>
              <a:ext cx="206018" cy="272058"/>
            </a:xfrm>
            <a:custGeom>
              <a:avLst/>
              <a:gdLst>
                <a:gd name="T0" fmla="*/ 0 w 1524"/>
                <a:gd name="T1" fmla="*/ 0 h 2015"/>
                <a:gd name="T2" fmla="*/ 0 w 1524"/>
                <a:gd name="T3" fmla="*/ 0 h 2015"/>
                <a:gd name="T4" fmla="*/ 0 w 1524"/>
                <a:gd name="T5" fmla="*/ 271923 h 2015"/>
                <a:gd name="T6" fmla="*/ 0 w 1524"/>
                <a:gd name="T7" fmla="*/ 0 h 20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24" h="2015">
                  <a:moveTo>
                    <a:pt x="0" y="0"/>
                  </a:moveTo>
                  <a:lnTo>
                    <a:pt x="0" y="0"/>
                  </a:lnTo>
                  <a:cubicBezTo>
                    <a:pt x="1523" y="0"/>
                    <a:pt x="906" y="2014"/>
                    <a:pt x="0" y="2014"/>
                  </a:cubicBezTo>
                  <a:lnTo>
                    <a:pt x="0" y="0"/>
                  </a:ln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17" name="Freeform 1196">
              <a:extLst>
                <a:ext uri="{FF2B5EF4-FFF2-40B4-BE49-F238E27FC236}">
                  <a16:creationId xmlns:a16="http://schemas.microsoft.com/office/drawing/2014/main" id="{1713E2C0-54B2-4185-87AE-37EF39E1AD3E}"/>
                </a:ext>
              </a:extLst>
            </p:cNvPr>
            <p:cNvSpPr>
              <a:spLocks noChangeArrowheads="1"/>
            </p:cNvSpPr>
            <p:nvPr/>
          </p:nvSpPr>
          <p:spPr bwMode="auto">
            <a:xfrm>
              <a:off x="6112841" y="1816894"/>
              <a:ext cx="293546" cy="221456"/>
            </a:xfrm>
            <a:custGeom>
              <a:avLst/>
              <a:gdLst>
                <a:gd name="T0" fmla="*/ 204335 w 2175"/>
                <a:gd name="T1" fmla="*/ 77550 h 1642"/>
                <a:gd name="T2" fmla="*/ 204335 w 2175"/>
                <a:gd name="T3" fmla="*/ 77550 h 1642"/>
                <a:gd name="T4" fmla="*/ 258320 w 2175"/>
                <a:gd name="T5" fmla="*/ 163057 h 1642"/>
                <a:gd name="T6" fmla="*/ 278295 w 2175"/>
                <a:gd name="T7" fmla="*/ 169396 h 1642"/>
                <a:gd name="T8" fmla="*/ 150215 w 2175"/>
                <a:gd name="T9" fmla="*/ 0 h 1642"/>
                <a:gd name="T10" fmla="*/ 14306 w 2175"/>
                <a:gd name="T11" fmla="*/ 163867 h 1642"/>
                <a:gd name="T12" fmla="*/ 39139 w 2175"/>
                <a:gd name="T13" fmla="*/ 163867 h 1642"/>
                <a:gd name="T14" fmla="*/ 204335 w 2175"/>
                <a:gd name="T15" fmla="*/ 77550 h 16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75" h="1642">
                  <a:moveTo>
                    <a:pt x="1514" y="575"/>
                  </a:moveTo>
                  <a:lnTo>
                    <a:pt x="1514" y="575"/>
                  </a:lnTo>
                  <a:cubicBezTo>
                    <a:pt x="1756" y="676"/>
                    <a:pt x="1856" y="993"/>
                    <a:pt x="1914" y="1209"/>
                  </a:cubicBezTo>
                  <a:cubicBezTo>
                    <a:pt x="1999" y="1514"/>
                    <a:pt x="1952" y="1489"/>
                    <a:pt x="2062" y="1256"/>
                  </a:cubicBezTo>
                  <a:cubicBezTo>
                    <a:pt x="2174" y="1019"/>
                    <a:pt x="1904" y="0"/>
                    <a:pt x="1113" y="0"/>
                  </a:cubicBezTo>
                  <a:cubicBezTo>
                    <a:pt x="322" y="0"/>
                    <a:pt x="0" y="781"/>
                    <a:pt x="106" y="1215"/>
                  </a:cubicBezTo>
                  <a:cubicBezTo>
                    <a:pt x="217" y="1641"/>
                    <a:pt x="217" y="1535"/>
                    <a:pt x="290" y="1215"/>
                  </a:cubicBezTo>
                  <a:cubicBezTo>
                    <a:pt x="464" y="380"/>
                    <a:pt x="1092" y="745"/>
                    <a:pt x="1514" y="575"/>
                  </a:cubicBezTo>
                </a:path>
              </a:pathLst>
            </a:custGeom>
            <a:solidFill>
              <a:srgbClr val="7E605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18" name="Freeform 1197">
              <a:extLst>
                <a:ext uri="{FF2B5EF4-FFF2-40B4-BE49-F238E27FC236}">
                  <a16:creationId xmlns:a16="http://schemas.microsoft.com/office/drawing/2014/main" id="{E4BF712B-8D45-4A08-A06E-E88C369C3E8E}"/>
                </a:ext>
              </a:extLst>
            </p:cNvPr>
            <p:cNvSpPr>
              <a:spLocks noChangeArrowheads="1"/>
            </p:cNvSpPr>
            <p:nvPr/>
          </p:nvSpPr>
          <p:spPr bwMode="auto">
            <a:xfrm>
              <a:off x="6367089" y="1959173"/>
              <a:ext cx="35131" cy="66080"/>
            </a:xfrm>
            <a:custGeom>
              <a:avLst/>
              <a:gdLst>
                <a:gd name="T0" fmla="*/ 25094 w 259"/>
                <a:gd name="T1" fmla="*/ 2019 h 491"/>
                <a:gd name="T2" fmla="*/ 25094 w 259"/>
                <a:gd name="T3" fmla="*/ 2019 h 491"/>
                <a:gd name="T4" fmla="*/ 31469 w 259"/>
                <a:gd name="T5" fmla="*/ 36068 h 491"/>
                <a:gd name="T6" fmla="*/ 10716 w 259"/>
                <a:gd name="T7" fmla="*/ 64600 h 491"/>
                <a:gd name="T8" fmla="*/ 4205 w 259"/>
                <a:gd name="T9" fmla="*/ 29743 h 491"/>
                <a:gd name="T10" fmla="*/ 25094 w 259"/>
                <a:gd name="T11" fmla="*/ 2019 h 4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9" h="491">
                  <a:moveTo>
                    <a:pt x="185" y="15"/>
                  </a:moveTo>
                  <a:lnTo>
                    <a:pt x="185" y="15"/>
                  </a:lnTo>
                  <a:cubicBezTo>
                    <a:pt x="237" y="26"/>
                    <a:pt x="258" y="137"/>
                    <a:pt x="232" y="268"/>
                  </a:cubicBezTo>
                  <a:cubicBezTo>
                    <a:pt x="201" y="395"/>
                    <a:pt x="132" y="490"/>
                    <a:pt x="79" y="480"/>
                  </a:cubicBezTo>
                  <a:cubicBezTo>
                    <a:pt x="21" y="463"/>
                    <a:pt x="0" y="353"/>
                    <a:pt x="31" y="221"/>
                  </a:cubicBezTo>
                  <a:cubicBezTo>
                    <a:pt x="58" y="95"/>
                    <a:pt x="127" y="0"/>
                    <a:pt x="185" y="15"/>
                  </a:cubicBez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19" name="Freeform 1198">
              <a:extLst>
                <a:ext uri="{FF2B5EF4-FFF2-40B4-BE49-F238E27FC236}">
                  <a16:creationId xmlns:a16="http://schemas.microsoft.com/office/drawing/2014/main" id="{0E8134EC-F0C1-4C87-A26F-7815FBFA42D7}"/>
                </a:ext>
              </a:extLst>
            </p:cNvPr>
            <p:cNvSpPr>
              <a:spLocks noChangeArrowheads="1"/>
            </p:cNvSpPr>
            <p:nvPr/>
          </p:nvSpPr>
          <p:spPr bwMode="auto">
            <a:xfrm>
              <a:off x="6117009" y="1959173"/>
              <a:ext cx="35131" cy="66080"/>
            </a:xfrm>
            <a:custGeom>
              <a:avLst/>
              <a:gdLst>
                <a:gd name="T0" fmla="*/ 10037 w 259"/>
                <a:gd name="T1" fmla="*/ 2019 h 491"/>
                <a:gd name="T2" fmla="*/ 10037 w 259"/>
                <a:gd name="T3" fmla="*/ 2019 h 491"/>
                <a:gd name="T4" fmla="*/ 3527 w 259"/>
                <a:gd name="T5" fmla="*/ 36068 h 491"/>
                <a:gd name="T6" fmla="*/ 24280 w 259"/>
                <a:gd name="T7" fmla="*/ 64600 h 491"/>
                <a:gd name="T8" fmla="*/ 30790 w 259"/>
                <a:gd name="T9" fmla="*/ 29743 h 491"/>
                <a:gd name="T10" fmla="*/ 10037 w 259"/>
                <a:gd name="T11" fmla="*/ 2019 h 4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9" h="491">
                  <a:moveTo>
                    <a:pt x="74" y="15"/>
                  </a:moveTo>
                  <a:lnTo>
                    <a:pt x="74" y="15"/>
                  </a:lnTo>
                  <a:cubicBezTo>
                    <a:pt x="21" y="26"/>
                    <a:pt x="0" y="137"/>
                    <a:pt x="26" y="268"/>
                  </a:cubicBezTo>
                  <a:cubicBezTo>
                    <a:pt x="58" y="395"/>
                    <a:pt x="121" y="490"/>
                    <a:pt x="179" y="480"/>
                  </a:cubicBezTo>
                  <a:cubicBezTo>
                    <a:pt x="237" y="463"/>
                    <a:pt x="258" y="353"/>
                    <a:pt x="227" y="221"/>
                  </a:cubicBezTo>
                  <a:cubicBezTo>
                    <a:pt x="200" y="95"/>
                    <a:pt x="131" y="0"/>
                    <a:pt x="74" y="15"/>
                  </a:cubicBezTo>
                </a:path>
              </a:pathLst>
            </a:custGeom>
            <a:solidFill>
              <a:srgbClr val="F6D6B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20" name="Freeform 1199">
              <a:extLst>
                <a:ext uri="{FF2B5EF4-FFF2-40B4-BE49-F238E27FC236}">
                  <a16:creationId xmlns:a16="http://schemas.microsoft.com/office/drawing/2014/main" id="{BEEB5238-395D-4814-A1AE-CE352D8D1C29}"/>
                </a:ext>
              </a:extLst>
            </p:cNvPr>
            <p:cNvSpPr>
              <a:spLocks noChangeArrowheads="1"/>
            </p:cNvSpPr>
            <p:nvPr/>
          </p:nvSpPr>
          <p:spPr bwMode="auto">
            <a:xfrm>
              <a:off x="6214659" y="2177654"/>
              <a:ext cx="89910" cy="230386"/>
            </a:xfrm>
            <a:custGeom>
              <a:avLst/>
              <a:gdLst>
                <a:gd name="T0" fmla="*/ 34071 w 665"/>
                <a:gd name="T1" fmla="*/ 82696 h 1705"/>
                <a:gd name="T2" fmla="*/ 34071 w 665"/>
                <a:gd name="T3" fmla="*/ 82696 h 1705"/>
                <a:gd name="T4" fmla="*/ 23390 w 665"/>
                <a:gd name="T5" fmla="*/ 229575 h 1705"/>
                <a:gd name="T6" fmla="*/ 44887 w 665"/>
                <a:gd name="T7" fmla="*/ 230251 h 1705"/>
                <a:gd name="T8" fmla="*/ 65438 w 665"/>
                <a:gd name="T9" fmla="*/ 229575 h 1705"/>
                <a:gd name="T10" fmla="*/ 55568 w 665"/>
                <a:gd name="T11" fmla="*/ 82696 h 1705"/>
                <a:gd name="T12" fmla="*/ 89775 w 665"/>
                <a:gd name="T13" fmla="*/ 811 h 1705"/>
                <a:gd name="T14" fmla="*/ 0 w 665"/>
                <a:gd name="T15" fmla="*/ 811 h 1705"/>
                <a:gd name="T16" fmla="*/ 34071 w 665"/>
                <a:gd name="T17" fmla="*/ 82696 h 17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5" h="1705">
                  <a:moveTo>
                    <a:pt x="252" y="612"/>
                  </a:moveTo>
                  <a:lnTo>
                    <a:pt x="252" y="612"/>
                  </a:lnTo>
                  <a:cubicBezTo>
                    <a:pt x="173" y="1699"/>
                    <a:pt x="173" y="1699"/>
                    <a:pt x="173" y="1699"/>
                  </a:cubicBezTo>
                  <a:cubicBezTo>
                    <a:pt x="226" y="1704"/>
                    <a:pt x="279" y="1704"/>
                    <a:pt x="332" y="1704"/>
                  </a:cubicBezTo>
                  <a:cubicBezTo>
                    <a:pt x="385" y="1704"/>
                    <a:pt x="437" y="1704"/>
                    <a:pt x="484" y="1699"/>
                  </a:cubicBezTo>
                  <a:cubicBezTo>
                    <a:pt x="411" y="612"/>
                    <a:pt x="411" y="612"/>
                    <a:pt x="411" y="612"/>
                  </a:cubicBezTo>
                  <a:cubicBezTo>
                    <a:pt x="664" y="6"/>
                    <a:pt x="664" y="6"/>
                    <a:pt x="664" y="6"/>
                  </a:cubicBezTo>
                  <a:cubicBezTo>
                    <a:pt x="426" y="0"/>
                    <a:pt x="237" y="0"/>
                    <a:pt x="0" y="6"/>
                  </a:cubicBezTo>
                  <a:lnTo>
                    <a:pt x="252" y="612"/>
                  </a:lnTo>
                </a:path>
              </a:pathLst>
            </a:custGeom>
            <a:solidFill>
              <a:srgbClr val="22455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21" name="Freeform 1200">
              <a:extLst>
                <a:ext uri="{FF2B5EF4-FFF2-40B4-BE49-F238E27FC236}">
                  <a16:creationId xmlns:a16="http://schemas.microsoft.com/office/drawing/2014/main" id="{A87840FB-3993-46AC-A043-13D57407732E}"/>
                </a:ext>
              </a:extLst>
            </p:cNvPr>
            <p:cNvSpPr>
              <a:spLocks noChangeArrowheads="1"/>
            </p:cNvSpPr>
            <p:nvPr/>
          </p:nvSpPr>
          <p:spPr bwMode="auto">
            <a:xfrm>
              <a:off x="6119986" y="2170510"/>
              <a:ext cx="136353" cy="236934"/>
            </a:xfrm>
            <a:custGeom>
              <a:avLst/>
              <a:gdLst>
                <a:gd name="T0" fmla="*/ 117009 w 1008"/>
                <a:gd name="T1" fmla="*/ 236125 h 1757"/>
                <a:gd name="T2" fmla="*/ 117009 w 1008"/>
                <a:gd name="T3" fmla="*/ 236125 h 1757"/>
                <a:gd name="T4" fmla="*/ 29219 w 1008"/>
                <a:gd name="T5" fmla="*/ 158585 h 1757"/>
                <a:gd name="T6" fmla="*/ 38552 w 1008"/>
                <a:gd name="T7" fmla="*/ 92373 h 1757"/>
                <a:gd name="T8" fmla="*/ 0 w 1008"/>
                <a:gd name="T9" fmla="*/ 95205 h 1757"/>
                <a:gd name="T10" fmla="*/ 84950 w 1008"/>
                <a:gd name="T11" fmla="*/ 0 h 1757"/>
                <a:gd name="T12" fmla="*/ 103482 w 1008"/>
                <a:gd name="T13" fmla="*/ 96688 h 1757"/>
                <a:gd name="T14" fmla="*/ 136218 w 1008"/>
                <a:gd name="T15" fmla="*/ 236799 h 1757"/>
                <a:gd name="T16" fmla="*/ 117009 w 1008"/>
                <a:gd name="T17" fmla="*/ 236125 h 17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08" h="1757">
                  <a:moveTo>
                    <a:pt x="865" y="1751"/>
                  </a:moveTo>
                  <a:lnTo>
                    <a:pt x="865" y="1751"/>
                  </a:lnTo>
                  <a:cubicBezTo>
                    <a:pt x="707" y="1456"/>
                    <a:pt x="459" y="1144"/>
                    <a:pt x="216" y="1176"/>
                  </a:cubicBezTo>
                  <a:cubicBezTo>
                    <a:pt x="164" y="997"/>
                    <a:pt x="210" y="854"/>
                    <a:pt x="285" y="685"/>
                  </a:cubicBezTo>
                  <a:cubicBezTo>
                    <a:pt x="195" y="670"/>
                    <a:pt x="121" y="644"/>
                    <a:pt x="0" y="706"/>
                  </a:cubicBezTo>
                  <a:cubicBezTo>
                    <a:pt x="164" y="359"/>
                    <a:pt x="337" y="95"/>
                    <a:pt x="628" y="0"/>
                  </a:cubicBezTo>
                  <a:cubicBezTo>
                    <a:pt x="628" y="168"/>
                    <a:pt x="611" y="496"/>
                    <a:pt x="765" y="717"/>
                  </a:cubicBezTo>
                  <a:cubicBezTo>
                    <a:pt x="875" y="870"/>
                    <a:pt x="965" y="1356"/>
                    <a:pt x="1007" y="1756"/>
                  </a:cubicBezTo>
                  <a:cubicBezTo>
                    <a:pt x="960" y="1756"/>
                    <a:pt x="912" y="1756"/>
                    <a:pt x="865" y="1751"/>
                  </a:cubicBezTo>
                </a:path>
              </a:pathLst>
            </a:custGeom>
            <a:solidFill>
              <a:srgbClr val="D1D8E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22" name="Freeform 1201">
              <a:extLst>
                <a:ext uri="{FF2B5EF4-FFF2-40B4-BE49-F238E27FC236}">
                  <a16:creationId xmlns:a16="http://schemas.microsoft.com/office/drawing/2014/main" id="{458B6937-1228-48CD-8E50-6CACBE9011AB}"/>
                </a:ext>
              </a:extLst>
            </p:cNvPr>
            <p:cNvSpPr>
              <a:spLocks noChangeArrowheads="1"/>
            </p:cNvSpPr>
            <p:nvPr/>
          </p:nvSpPr>
          <p:spPr bwMode="auto">
            <a:xfrm>
              <a:off x="6118795" y="2170510"/>
              <a:ext cx="138139" cy="236934"/>
            </a:xfrm>
            <a:custGeom>
              <a:avLst/>
              <a:gdLst>
                <a:gd name="T0" fmla="*/ 125986 w 1023"/>
                <a:gd name="T1" fmla="*/ 236799 h 1757"/>
                <a:gd name="T2" fmla="*/ 125986 w 1023"/>
                <a:gd name="T3" fmla="*/ 236799 h 1757"/>
                <a:gd name="T4" fmla="*/ 38349 w 1023"/>
                <a:gd name="T5" fmla="*/ 141459 h 1757"/>
                <a:gd name="T6" fmla="*/ 54688 w 1023"/>
                <a:gd name="T7" fmla="*/ 83203 h 1757"/>
                <a:gd name="T8" fmla="*/ 0 w 1023"/>
                <a:gd name="T9" fmla="*/ 91025 h 1757"/>
                <a:gd name="T10" fmla="*/ 86151 w 1023"/>
                <a:gd name="T11" fmla="*/ 0 h 1757"/>
                <a:gd name="T12" fmla="*/ 104651 w 1023"/>
                <a:gd name="T13" fmla="*/ 96688 h 1757"/>
                <a:gd name="T14" fmla="*/ 138004 w 1023"/>
                <a:gd name="T15" fmla="*/ 236799 h 1757"/>
                <a:gd name="T16" fmla="*/ 125986 w 1023"/>
                <a:gd name="T17" fmla="*/ 236799 h 17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23" h="1757">
                  <a:moveTo>
                    <a:pt x="933" y="1756"/>
                  </a:moveTo>
                  <a:lnTo>
                    <a:pt x="933" y="1756"/>
                  </a:lnTo>
                  <a:cubicBezTo>
                    <a:pt x="780" y="1439"/>
                    <a:pt x="506" y="1049"/>
                    <a:pt x="284" y="1049"/>
                  </a:cubicBezTo>
                  <a:cubicBezTo>
                    <a:pt x="289" y="854"/>
                    <a:pt x="305" y="764"/>
                    <a:pt x="405" y="617"/>
                  </a:cubicBezTo>
                  <a:cubicBezTo>
                    <a:pt x="263" y="596"/>
                    <a:pt x="120" y="617"/>
                    <a:pt x="0" y="675"/>
                  </a:cubicBezTo>
                  <a:cubicBezTo>
                    <a:pt x="94" y="432"/>
                    <a:pt x="411" y="95"/>
                    <a:pt x="638" y="0"/>
                  </a:cubicBezTo>
                  <a:cubicBezTo>
                    <a:pt x="638" y="168"/>
                    <a:pt x="621" y="496"/>
                    <a:pt x="775" y="717"/>
                  </a:cubicBezTo>
                  <a:cubicBezTo>
                    <a:pt x="896" y="881"/>
                    <a:pt x="986" y="1376"/>
                    <a:pt x="1022" y="1756"/>
                  </a:cubicBezTo>
                  <a:cubicBezTo>
                    <a:pt x="997" y="1756"/>
                    <a:pt x="964" y="1756"/>
                    <a:pt x="933" y="1756"/>
                  </a:cubicBezTo>
                </a:path>
              </a:pathLst>
            </a:custGeom>
            <a:solidFill>
              <a:srgbClr val="E1E6F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23" name="Freeform 1202">
              <a:extLst>
                <a:ext uri="{FF2B5EF4-FFF2-40B4-BE49-F238E27FC236}">
                  <a16:creationId xmlns:a16="http://schemas.microsoft.com/office/drawing/2014/main" id="{3FFAEC55-6DFF-446C-B177-D42FFDCD5464}"/>
                </a:ext>
              </a:extLst>
            </p:cNvPr>
            <p:cNvSpPr>
              <a:spLocks noChangeArrowheads="1"/>
            </p:cNvSpPr>
            <p:nvPr/>
          </p:nvSpPr>
          <p:spPr bwMode="auto">
            <a:xfrm>
              <a:off x="6255148" y="2170510"/>
              <a:ext cx="145285" cy="236934"/>
            </a:xfrm>
            <a:custGeom>
              <a:avLst/>
              <a:gdLst>
                <a:gd name="T0" fmla="*/ 26305 w 1077"/>
                <a:gd name="T1" fmla="*/ 236125 h 1757"/>
                <a:gd name="T2" fmla="*/ 26305 w 1077"/>
                <a:gd name="T3" fmla="*/ 236125 h 1757"/>
                <a:gd name="T4" fmla="*/ 114528 w 1077"/>
                <a:gd name="T5" fmla="*/ 158585 h 1757"/>
                <a:gd name="T6" fmla="*/ 105355 w 1077"/>
                <a:gd name="T7" fmla="*/ 92373 h 1757"/>
                <a:gd name="T8" fmla="*/ 145150 w 1077"/>
                <a:gd name="T9" fmla="*/ 96688 h 1757"/>
                <a:gd name="T10" fmla="*/ 59085 w 1077"/>
                <a:gd name="T11" fmla="*/ 0 h 1757"/>
                <a:gd name="T12" fmla="*/ 43437 w 1077"/>
                <a:gd name="T13" fmla="*/ 97363 h 1757"/>
                <a:gd name="T14" fmla="*/ 0 w 1077"/>
                <a:gd name="T15" fmla="*/ 236799 h 1757"/>
                <a:gd name="T16" fmla="*/ 4317 w 1077"/>
                <a:gd name="T17" fmla="*/ 236799 h 1757"/>
                <a:gd name="T18" fmla="*/ 26305 w 1077"/>
                <a:gd name="T19" fmla="*/ 236125 h 17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77" h="1757">
                  <a:moveTo>
                    <a:pt x="195" y="1751"/>
                  </a:moveTo>
                  <a:lnTo>
                    <a:pt x="195" y="1751"/>
                  </a:lnTo>
                  <a:cubicBezTo>
                    <a:pt x="359" y="1456"/>
                    <a:pt x="606" y="1144"/>
                    <a:pt x="849" y="1176"/>
                  </a:cubicBezTo>
                  <a:cubicBezTo>
                    <a:pt x="902" y="997"/>
                    <a:pt x="855" y="854"/>
                    <a:pt x="781" y="685"/>
                  </a:cubicBezTo>
                  <a:cubicBezTo>
                    <a:pt x="870" y="670"/>
                    <a:pt x="960" y="654"/>
                    <a:pt x="1076" y="717"/>
                  </a:cubicBezTo>
                  <a:cubicBezTo>
                    <a:pt x="960" y="506"/>
                    <a:pt x="728" y="95"/>
                    <a:pt x="438" y="0"/>
                  </a:cubicBezTo>
                  <a:cubicBezTo>
                    <a:pt x="438" y="168"/>
                    <a:pt x="575" y="522"/>
                    <a:pt x="322" y="722"/>
                  </a:cubicBezTo>
                  <a:cubicBezTo>
                    <a:pt x="142" y="865"/>
                    <a:pt x="21" y="1350"/>
                    <a:pt x="0" y="1756"/>
                  </a:cubicBezTo>
                  <a:cubicBezTo>
                    <a:pt x="10" y="1756"/>
                    <a:pt x="21" y="1756"/>
                    <a:pt x="32" y="1756"/>
                  </a:cubicBezTo>
                  <a:cubicBezTo>
                    <a:pt x="89" y="1756"/>
                    <a:pt x="142" y="1756"/>
                    <a:pt x="195" y="1751"/>
                  </a:cubicBezTo>
                </a:path>
              </a:pathLst>
            </a:custGeom>
            <a:solidFill>
              <a:srgbClr val="E1E6F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24" name="Freeform 1203">
              <a:extLst>
                <a:ext uri="{FF2B5EF4-FFF2-40B4-BE49-F238E27FC236}">
                  <a16:creationId xmlns:a16="http://schemas.microsoft.com/office/drawing/2014/main" id="{C18F8269-CD34-4B89-9752-7A44122B297D}"/>
                </a:ext>
              </a:extLst>
            </p:cNvPr>
            <p:cNvSpPr>
              <a:spLocks noChangeArrowheads="1"/>
            </p:cNvSpPr>
            <p:nvPr/>
          </p:nvSpPr>
          <p:spPr bwMode="auto">
            <a:xfrm>
              <a:off x="6261102" y="2170510"/>
              <a:ext cx="140521" cy="236934"/>
            </a:xfrm>
            <a:custGeom>
              <a:avLst/>
              <a:gdLst>
                <a:gd name="T0" fmla="*/ 13389 w 1039"/>
                <a:gd name="T1" fmla="*/ 236799 h 1757"/>
                <a:gd name="T2" fmla="*/ 13389 w 1039"/>
                <a:gd name="T3" fmla="*/ 236799 h 1757"/>
                <a:gd name="T4" fmla="*/ 101164 w 1039"/>
                <a:gd name="T5" fmla="*/ 141459 h 1757"/>
                <a:gd name="T6" fmla="*/ 83988 w 1039"/>
                <a:gd name="T7" fmla="*/ 83203 h 1757"/>
                <a:gd name="T8" fmla="*/ 140386 w 1039"/>
                <a:gd name="T9" fmla="*/ 91834 h 1757"/>
                <a:gd name="T10" fmla="*/ 53422 w 1039"/>
                <a:gd name="T11" fmla="*/ 0 h 1757"/>
                <a:gd name="T12" fmla="*/ 34217 w 1039"/>
                <a:gd name="T13" fmla="*/ 96688 h 1757"/>
                <a:gd name="T14" fmla="*/ 0 w 1039"/>
                <a:gd name="T15" fmla="*/ 236799 h 1757"/>
                <a:gd name="T16" fmla="*/ 13389 w 1039"/>
                <a:gd name="T17" fmla="*/ 236799 h 17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39" h="1757">
                  <a:moveTo>
                    <a:pt x="99" y="1756"/>
                  </a:moveTo>
                  <a:lnTo>
                    <a:pt x="99" y="1756"/>
                  </a:lnTo>
                  <a:cubicBezTo>
                    <a:pt x="253" y="1439"/>
                    <a:pt x="527" y="1049"/>
                    <a:pt x="748" y="1049"/>
                  </a:cubicBezTo>
                  <a:cubicBezTo>
                    <a:pt x="743" y="854"/>
                    <a:pt x="727" y="764"/>
                    <a:pt x="621" y="617"/>
                  </a:cubicBezTo>
                  <a:cubicBezTo>
                    <a:pt x="769" y="596"/>
                    <a:pt x="917" y="623"/>
                    <a:pt x="1038" y="681"/>
                  </a:cubicBezTo>
                  <a:cubicBezTo>
                    <a:pt x="906" y="448"/>
                    <a:pt x="617" y="95"/>
                    <a:pt x="395" y="0"/>
                  </a:cubicBezTo>
                  <a:cubicBezTo>
                    <a:pt x="395" y="168"/>
                    <a:pt x="421" y="517"/>
                    <a:pt x="253" y="717"/>
                  </a:cubicBezTo>
                  <a:cubicBezTo>
                    <a:pt x="126" y="870"/>
                    <a:pt x="31" y="1366"/>
                    <a:pt x="0" y="1756"/>
                  </a:cubicBezTo>
                  <a:cubicBezTo>
                    <a:pt x="31" y="1756"/>
                    <a:pt x="68" y="1756"/>
                    <a:pt x="99" y="1756"/>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25" name="Freeform 1204">
              <a:extLst>
                <a:ext uri="{FF2B5EF4-FFF2-40B4-BE49-F238E27FC236}">
                  <a16:creationId xmlns:a16="http://schemas.microsoft.com/office/drawing/2014/main" id="{93D385C6-7A39-47FA-B455-38970BC10B8D}"/>
                </a:ext>
              </a:extLst>
            </p:cNvPr>
            <p:cNvSpPr>
              <a:spLocks noChangeArrowheads="1"/>
            </p:cNvSpPr>
            <p:nvPr/>
          </p:nvSpPr>
          <p:spPr bwMode="auto">
            <a:xfrm>
              <a:off x="6174765" y="2149078"/>
              <a:ext cx="83360" cy="91083"/>
            </a:xfrm>
            <a:custGeom>
              <a:avLst/>
              <a:gdLst>
                <a:gd name="T0" fmla="*/ 35475 w 618"/>
                <a:gd name="T1" fmla="*/ 0 h 676"/>
                <a:gd name="T2" fmla="*/ 4991 w 618"/>
                <a:gd name="T3" fmla="*/ 30451 h 676"/>
                <a:gd name="T4" fmla="*/ 0 w 618"/>
                <a:gd name="T5" fmla="*/ 90948 h 676"/>
                <a:gd name="T6" fmla="*/ 83225 w 618"/>
                <a:gd name="T7" fmla="*/ 29103 h 676"/>
                <a:gd name="T8" fmla="*/ 35475 w 618"/>
                <a:gd name="T9" fmla="*/ 0 h 6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8" h="676">
                  <a:moveTo>
                    <a:pt x="263" y="0"/>
                  </a:moveTo>
                  <a:lnTo>
                    <a:pt x="37" y="226"/>
                  </a:lnTo>
                  <a:lnTo>
                    <a:pt x="0" y="675"/>
                  </a:lnTo>
                  <a:lnTo>
                    <a:pt x="617" y="216"/>
                  </a:lnTo>
                  <a:lnTo>
                    <a:pt x="263" y="0"/>
                  </a:lnTo>
                </a:path>
              </a:pathLst>
            </a:custGeom>
            <a:solidFill>
              <a:srgbClr val="DB4E4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26" name="Freeform 1205">
              <a:extLst>
                <a:ext uri="{FF2B5EF4-FFF2-40B4-BE49-F238E27FC236}">
                  <a16:creationId xmlns:a16="http://schemas.microsoft.com/office/drawing/2014/main" id="{1D33D5DD-0CC7-4983-AD7E-237A5F28DB17}"/>
                </a:ext>
              </a:extLst>
            </p:cNvPr>
            <p:cNvSpPr>
              <a:spLocks noChangeArrowheads="1"/>
            </p:cNvSpPr>
            <p:nvPr/>
          </p:nvSpPr>
          <p:spPr bwMode="auto">
            <a:xfrm>
              <a:off x="6260507" y="2149078"/>
              <a:ext cx="84551" cy="91083"/>
            </a:xfrm>
            <a:custGeom>
              <a:avLst/>
              <a:gdLst>
                <a:gd name="T0" fmla="*/ 47831 w 624"/>
                <a:gd name="T1" fmla="*/ 0 h 676"/>
                <a:gd name="T2" fmla="*/ 78589 w 624"/>
                <a:gd name="T3" fmla="*/ 30451 h 676"/>
                <a:gd name="T4" fmla="*/ 84416 w 624"/>
                <a:gd name="T5" fmla="*/ 90948 h 676"/>
                <a:gd name="T6" fmla="*/ 0 w 624"/>
                <a:gd name="T7" fmla="*/ 29103 h 676"/>
                <a:gd name="T8" fmla="*/ 47831 w 624"/>
                <a:gd name="T9" fmla="*/ 0 h 6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676">
                  <a:moveTo>
                    <a:pt x="353" y="0"/>
                  </a:moveTo>
                  <a:lnTo>
                    <a:pt x="580" y="226"/>
                  </a:lnTo>
                  <a:lnTo>
                    <a:pt x="623" y="675"/>
                  </a:lnTo>
                  <a:lnTo>
                    <a:pt x="0" y="216"/>
                  </a:lnTo>
                  <a:lnTo>
                    <a:pt x="353" y="0"/>
                  </a:lnTo>
                </a:path>
              </a:pathLst>
            </a:custGeom>
            <a:solidFill>
              <a:srgbClr val="F1595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27" name="Freeform 1206">
              <a:extLst>
                <a:ext uri="{FF2B5EF4-FFF2-40B4-BE49-F238E27FC236}">
                  <a16:creationId xmlns:a16="http://schemas.microsoft.com/office/drawing/2014/main" id="{F39F810E-F3F2-4C34-AB47-09BF3C6E91F6}"/>
                </a:ext>
              </a:extLst>
            </p:cNvPr>
            <p:cNvSpPr>
              <a:spLocks noChangeArrowheads="1"/>
            </p:cNvSpPr>
            <p:nvPr/>
          </p:nvSpPr>
          <p:spPr bwMode="auto">
            <a:xfrm>
              <a:off x="6308141" y="2137173"/>
              <a:ext cx="69070" cy="151209"/>
            </a:xfrm>
            <a:custGeom>
              <a:avLst/>
              <a:gdLst>
                <a:gd name="T0" fmla="*/ 53317 w 513"/>
                <a:gd name="T1" fmla="*/ 144047 h 1119"/>
                <a:gd name="T2" fmla="*/ 53317 w 513"/>
                <a:gd name="T3" fmla="*/ 144047 h 1119"/>
                <a:gd name="T4" fmla="*/ 58972 w 513"/>
                <a:gd name="T5" fmla="*/ 151074 h 1119"/>
                <a:gd name="T6" fmla="*/ 65973 w 513"/>
                <a:gd name="T7" fmla="*/ 144588 h 1119"/>
                <a:gd name="T8" fmla="*/ 48336 w 513"/>
                <a:gd name="T9" fmla="*/ 59186 h 1119"/>
                <a:gd name="T10" fmla="*/ 0 w 513"/>
                <a:gd name="T11" fmla="*/ 0 h 1119"/>
                <a:gd name="T12" fmla="*/ 0 w 513"/>
                <a:gd name="T13" fmla="*/ 0 h 1119"/>
                <a:gd name="T14" fmla="*/ 0 w 513"/>
                <a:gd name="T15" fmla="*/ 13513 h 1119"/>
                <a:gd name="T16" fmla="*/ 36353 w 513"/>
                <a:gd name="T17" fmla="*/ 64862 h 1119"/>
                <a:gd name="T18" fmla="*/ 53317 w 513"/>
                <a:gd name="T19" fmla="*/ 144047 h 11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13" h="1119">
                  <a:moveTo>
                    <a:pt x="396" y="1066"/>
                  </a:moveTo>
                  <a:lnTo>
                    <a:pt x="396" y="1066"/>
                  </a:lnTo>
                  <a:cubicBezTo>
                    <a:pt x="391" y="1091"/>
                    <a:pt x="411" y="1113"/>
                    <a:pt x="438" y="1118"/>
                  </a:cubicBezTo>
                  <a:cubicBezTo>
                    <a:pt x="465" y="1118"/>
                    <a:pt x="490" y="1097"/>
                    <a:pt x="490" y="1070"/>
                  </a:cubicBezTo>
                  <a:cubicBezTo>
                    <a:pt x="512" y="886"/>
                    <a:pt x="448" y="644"/>
                    <a:pt x="359" y="438"/>
                  </a:cubicBezTo>
                  <a:cubicBezTo>
                    <a:pt x="259" y="211"/>
                    <a:pt x="116" y="26"/>
                    <a:pt x="0" y="0"/>
                  </a:cubicBezTo>
                  <a:cubicBezTo>
                    <a:pt x="0" y="100"/>
                    <a:pt x="0" y="100"/>
                    <a:pt x="0" y="100"/>
                  </a:cubicBezTo>
                  <a:cubicBezTo>
                    <a:pt x="85" y="142"/>
                    <a:pt x="185" y="295"/>
                    <a:pt x="270" y="480"/>
                  </a:cubicBezTo>
                  <a:cubicBezTo>
                    <a:pt x="353" y="670"/>
                    <a:pt x="411" y="896"/>
                    <a:pt x="396" y="1066"/>
                  </a:cubicBez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28" name="Freeform 1207">
              <a:extLst>
                <a:ext uri="{FF2B5EF4-FFF2-40B4-BE49-F238E27FC236}">
                  <a16:creationId xmlns:a16="http://schemas.microsoft.com/office/drawing/2014/main" id="{6B8DC177-EA5D-4DE5-9BC2-BBF2109FAC45}"/>
                </a:ext>
              </a:extLst>
            </p:cNvPr>
            <p:cNvSpPr>
              <a:spLocks noChangeArrowheads="1"/>
            </p:cNvSpPr>
            <p:nvPr/>
          </p:nvSpPr>
          <p:spPr bwMode="auto">
            <a:xfrm>
              <a:off x="6155712" y="2137172"/>
              <a:ext cx="55375" cy="78581"/>
            </a:xfrm>
            <a:custGeom>
              <a:avLst/>
              <a:gdLst>
                <a:gd name="T0" fmla="*/ 0 w 412"/>
                <a:gd name="T1" fmla="*/ 78446 h 581"/>
                <a:gd name="T2" fmla="*/ 0 w 412"/>
                <a:gd name="T3" fmla="*/ 78446 h 581"/>
                <a:gd name="T4" fmla="*/ 6989 w 412"/>
                <a:gd name="T5" fmla="*/ 59240 h 581"/>
                <a:gd name="T6" fmla="*/ 55241 w 412"/>
                <a:gd name="T7" fmla="*/ 0 h 581"/>
                <a:gd name="T8" fmla="*/ 55241 w 412"/>
                <a:gd name="T9" fmla="*/ 14201 h 581"/>
                <a:gd name="T10" fmla="*/ 19086 w 412"/>
                <a:gd name="T11" fmla="*/ 64921 h 581"/>
                <a:gd name="T12" fmla="*/ 14247 w 412"/>
                <a:gd name="T13" fmla="*/ 78446 h 581"/>
                <a:gd name="T14" fmla="*/ 0 w 412"/>
                <a:gd name="T15" fmla="*/ 78446 h 58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12" h="581">
                  <a:moveTo>
                    <a:pt x="0" y="580"/>
                  </a:moveTo>
                  <a:lnTo>
                    <a:pt x="0" y="580"/>
                  </a:lnTo>
                  <a:cubicBezTo>
                    <a:pt x="15" y="533"/>
                    <a:pt x="37" y="485"/>
                    <a:pt x="52" y="438"/>
                  </a:cubicBezTo>
                  <a:cubicBezTo>
                    <a:pt x="152" y="216"/>
                    <a:pt x="295" y="26"/>
                    <a:pt x="411" y="0"/>
                  </a:cubicBezTo>
                  <a:cubicBezTo>
                    <a:pt x="411" y="105"/>
                    <a:pt x="411" y="105"/>
                    <a:pt x="411" y="105"/>
                  </a:cubicBezTo>
                  <a:cubicBezTo>
                    <a:pt x="326" y="148"/>
                    <a:pt x="226" y="295"/>
                    <a:pt x="142" y="480"/>
                  </a:cubicBezTo>
                  <a:cubicBezTo>
                    <a:pt x="131" y="512"/>
                    <a:pt x="116" y="549"/>
                    <a:pt x="106" y="580"/>
                  </a:cubicBezTo>
                  <a:lnTo>
                    <a:pt x="0" y="580"/>
                  </a:ln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29" name="Freeform 1208">
              <a:extLst>
                <a:ext uri="{FF2B5EF4-FFF2-40B4-BE49-F238E27FC236}">
                  <a16:creationId xmlns:a16="http://schemas.microsoft.com/office/drawing/2014/main" id="{8A5037B6-4CF9-4042-B683-B5DCED72DDB7}"/>
                </a:ext>
              </a:extLst>
            </p:cNvPr>
            <p:cNvSpPr>
              <a:spLocks noChangeArrowheads="1"/>
            </p:cNvSpPr>
            <p:nvPr/>
          </p:nvSpPr>
          <p:spPr bwMode="auto">
            <a:xfrm>
              <a:off x="6342081" y="2270522"/>
              <a:ext cx="40489" cy="40481"/>
            </a:xfrm>
            <a:custGeom>
              <a:avLst/>
              <a:gdLst>
                <a:gd name="T0" fmla="*/ 19842 w 302"/>
                <a:gd name="T1" fmla="*/ 40347 h 302"/>
                <a:gd name="T2" fmla="*/ 19842 w 302"/>
                <a:gd name="T3" fmla="*/ 40347 h 302"/>
                <a:gd name="T4" fmla="*/ 40355 w 302"/>
                <a:gd name="T5" fmla="*/ 20643 h 302"/>
                <a:gd name="T6" fmla="*/ 19842 w 302"/>
                <a:gd name="T7" fmla="*/ 0 h 302"/>
                <a:gd name="T8" fmla="*/ 0 w 302"/>
                <a:gd name="T9" fmla="*/ 20643 h 302"/>
                <a:gd name="T10" fmla="*/ 19842 w 302"/>
                <a:gd name="T11" fmla="*/ 40347 h 30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2" h="302">
                  <a:moveTo>
                    <a:pt x="148" y="301"/>
                  </a:moveTo>
                  <a:lnTo>
                    <a:pt x="148" y="301"/>
                  </a:lnTo>
                  <a:cubicBezTo>
                    <a:pt x="233" y="301"/>
                    <a:pt x="301" y="233"/>
                    <a:pt x="301" y="154"/>
                  </a:cubicBezTo>
                  <a:cubicBezTo>
                    <a:pt x="301" y="69"/>
                    <a:pt x="233" y="0"/>
                    <a:pt x="148" y="0"/>
                  </a:cubicBezTo>
                  <a:cubicBezTo>
                    <a:pt x="69" y="0"/>
                    <a:pt x="0" y="69"/>
                    <a:pt x="0" y="154"/>
                  </a:cubicBezTo>
                  <a:cubicBezTo>
                    <a:pt x="0" y="233"/>
                    <a:pt x="69" y="301"/>
                    <a:pt x="148" y="301"/>
                  </a:cubicBez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30" name="Freeform 1209">
              <a:extLst>
                <a:ext uri="{FF2B5EF4-FFF2-40B4-BE49-F238E27FC236}">
                  <a16:creationId xmlns:a16="http://schemas.microsoft.com/office/drawing/2014/main" id="{EBA17EBF-5C8B-4019-8D2B-3E0289A925D1}"/>
                </a:ext>
              </a:extLst>
            </p:cNvPr>
            <p:cNvSpPr>
              <a:spLocks noChangeArrowheads="1"/>
            </p:cNvSpPr>
            <p:nvPr/>
          </p:nvSpPr>
          <p:spPr bwMode="auto">
            <a:xfrm>
              <a:off x="6349226" y="2278261"/>
              <a:ext cx="26199" cy="26194"/>
            </a:xfrm>
            <a:custGeom>
              <a:avLst/>
              <a:gdLst>
                <a:gd name="T0" fmla="*/ 12698 w 196"/>
                <a:gd name="T1" fmla="*/ 26060 h 195"/>
                <a:gd name="T2" fmla="*/ 12698 w 196"/>
                <a:gd name="T3" fmla="*/ 26060 h 195"/>
                <a:gd name="T4" fmla="*/ 26065 w 196"/>
                <a:gd name="T5" fmla="*/ 13433 h 195"/>
                <a:gd name="T6" fmla="*/ 12698 w 196"/>
                <a:gd name="T7" fmla="*/ 0 h 195"/>
                <a:gd name="T8" fmla="*/ 0 w 196"/>
                <a:gd name="T9" fmla="*/ 13433 h 195"/>
                <a:gd name="T10" fmla="*/ 12698 w 196"/>
                <a:gd name="T11" fmla="*/ 26060 h 1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 h="195">
                  <a:moveTo>
                    <a:pt x="95" y="194"/>
                  </a:moveTo>
                  <a:lnTo>
                    <a:pt x="95" y="194"/>
                  </a:lnTo>
                  <a:cubicBezTo>
                    <a:pt x="148" y="194"/>
                    <a:pt x="195" y="152"/>
                    <a:pt x="195" y="100"/>
                  </a:cubicBezTo>
                  <a:cubicBezTo>
                    <a:pt x="195" y="42"/>
                    <a:pt x="148" y="0"/>
                    <a:pt x="95" y="0"/>
                  </a:cubicBezTo>
                  <a:cubicBezTo>
                    <a:pt x="43" y="0"/>
                    <a:pt x="0" y="42"/>
                    <a:pt x="0" y="100"/>
                  </a:cubicBezTo>
                  <a:cubicBezTo>
                    <a:pt x="0" y="152"/>
                    <a:pt x="43" y="194"/>
                    <a:pt x="95" y="194"/>
                  </a:cubicBezTo>
                </a:path>
              </a:pathLst>
            </a:custGeom>
            <a:solidFill>
              <a:srgbClr val="22455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31" name="Freeform 1210">
              <a:extLst>
                <a:ext uri="{FF2B5EF4-FFF2-40B4-BE49-F238E27FC236}">
                  <a16:creationId xmlns:a16="http://schemas.microsoft.com/office/drawing/2014/main" id="{63C6AC97-BAEE-434A-8F96-192AFB0160FF}"/>
                </a:ext>
              </a:extLst>
            </p:cNvPr>
            <p:cNvSpPr>
              <a:spLocks noChangeArrowheads="1"/>
            </p:cNvSpPr>
            <p:nvPr/>
          </p:nvSpPr>
          <p:spPr bwMode="auto">
            <a:xfrm>
              <a:off x="6130108" y="2246710"/>
              <a:ext cx="42276" cy="112514"/>
            </a:xfrm>
            <a:custGeom>
              <a:avLst/>
              <a:gdLst>
                <a:gd name="T0" fmla="*/ 9320 w 313"/>
                <a:gd name="T1" fmla="*/ 675 h 834"/>
                <a:gd name="T2" fmla="*/ 9320 w 313"/>
                <a:gd name="T3" fmla="*/ 675 h 834"/>
                <a:gd name="T4" fmla="*/ 8644 w 313"/>
                <a:gd name="T5" fmla="*/ 61923 h 834"/>
                <a:gd name="T6" fmla="*/ 42141 w 313"/>
                <a:gd name="T7" fmla="*/ 107387 h 834"/>
                <a:gd name="T8" fmla="*/ 41466 w 313"/>
                <a:gd name="T9" fmla="*/ 112379 h 834"/>
                <a:gd name="T10" fmla="*/ 3647 w 313"/>
                <a:gd name="T11" fmla="*/ 62598 h 834"/>
                <a:gd name="T12" fmla="*/ 4457 w 313"/>
                <a:gd name="T13" fmla="*/ 0 h 834"/>
                <a:gd name="T14" fmla="*/ 9320 w 313"/>
                <a:gd name="T15" fmla="*/ 675 h 83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13" h="834">
                  <a:moveTo>
                    <a:pt x="69" y="5"/>
                  </a:moveTo>
                  <a:lnTo>
                    <a:pt x="69" y="5"/>
                  </a:lnTo>
                  <a:cubicBezTo>
                    <a:pt x="58" y="95"/>
                    <a:pt x="43" y="285"/>
                    <a:pt x="64" y="459"/>
                  </a:cubicBezTo>
                  <a:cubicBezTo>
                    <a:pt x="91" y="628"/>
                    <a:pt x="154" y="775"/>
                    <a:pt x="312" y="796"/>
                  </a:cubicBezTo>
                  <a:cubicBezTo>
                    <a:pt x="307" y="833"/>
                    <a:pt x="307" y="833"/>
                    <a:pt x="307" y="833"/>
                  </a:cubicBezTo>
                  <a:cubicBezTo>
                    <a:pt x="127" y="812"/>
                    <a:pt x="54" y="649"/>
                    <a:pt x="27" y="464"/>
                  </a:cubicBezTo>
                  <a:cubicBezTo>
                    <a:pt x="0" y="285"/>
                    <a:pt x="22" y="90"/>
                    <a:pt x="33" y="0"/>
                  </a:cubicBezTo>
                  <a:lnTo>
                    <a:pt x="69" y="5"/>
                  </a:ln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32" name="Freeform 1211">
              <a:extLst>
                <a:ext uri="{FF2B5EF4-FFF2-40B4-BE49-F238E27FC236}">
                  <a16:creationId xmlns:a16="http://schemas.microsoft.com/office/drawing/2014/main" id="{96EA7E7E-D74F-43C9-BC8A-794CBA106505}"/>
                </a:ext>
              </a:extLst>
            </p:cNvPr>
            <p:cNvSpPr>
              <a:spLocks noChangeArrowheads="1"/>
            </p:cNvSpPr>
            <p:nvPr/>
          </p:nvSpPr>
          <p:spPr bwMode="auto">
            <a:xfrm>
              <a:off x="6170597" y="2350889"/>
              <a:ext cx="17863" cy="11906"/>
            </a:xfrm>
            <a:custGeom>
              <a:avLst/>
              <a:gdLst>
                <a:gd name="T0" fmla="*/ 5599 w 134"/>
                <a:gd name="T1" fmla="*/ 0 h 86"/>
                <a:gd name="T2" fmla="*/ 5599 w 134"/>
                <a:gd name="T3" fmla="*/ 0 h 86"/>
                <a:gd name="T4" fmla="*/ 12664 w 134"/>
                <a:gd name="T5" fmla="*/ 831 h 86"/>
                <a:gd name="T6" fmla="*/ 17730 w 134"/>
                <a:gd name="T7" fmla="*/ 6645 h 86"/>
                <a:gd name="T8" fmla="*/ 17730 w 134"/>
                <a:gd name="T9" fmla="*/ 6645 h 86"/>
                <a:gd name="T10" fmla="*/ 11998 w 134"/>
                <a:gd name="T11" fmla="*/ 11768 h 86"/>
                <a:gd name="T12" fmla="*/ 4266 w 134"/>
                <a:gd name="T13" fmla="*/ 10383 h 86"/>
                <a:gd name="T14" fmla="*/ 0 w 134"/>
                <a:gd name="T15" fmla="*/ 4430 h 86"/>
                <a:gd name="T16" fmla="*/ 0 w 134"/>
                <a:gd name="T17" fmla="*/ 4430 h 86"/>
                <a:gd name="T18" fmla="*/ 5599 w 134"/>
                <a:gd name="T19" fmla="*/ 0 h 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4" h="86">
                  <a:moveTo>
                    <a:pt x="42" y="0"/>
                  </a:moveTo>
                  <a:lnTo>
                    <a:pt x="42" y="0"/>
                  </a:lnTo>
                  <a:cubicBezTo>
                    <a:pt x="95" y="6"/>
                    <a:pt x="95" y="6"/>
                    <a:pt x="95" y="6"/>
                  </a:cubicBezTo>
                  <a:cubicBezTo>
                    <a:pt x="116" y="11"/>
                    <a:pt x="133" y="27"/>
                    <a:pt x="133" y="48"/>
                  </a:cubicBezTo>
                  <a:cubicBezTo>
                    <a:pt x="127" y="69"/>
                    <a:pt x="111" y="85"/>
                    <a:pt x="90" y="85"/>
                  </a:cubicBezTo>
                  <a:cubicBezTo>
                    <a:pt x="32" y="75"/>
                    <a:pt x="32" y="75"/>
                    <a:pt x="32" y="75"/>
                  </a:cubicBezTo>
                  <a:cubicBezTo>
                    <a:pt x="11" y="75"/>
                    <a:pt x="0" y="53"/>
                    <a:pt x="0" y="32"/>
                  </a:cubicBezTo>
                  <a:cubicBezTo>
                    <a:pt x="0" y="17"/>
                    <a:pt x="21" y="0"/>
                    <a:pt x="42" y="0"/>
                  </a:cubicBezTo>
                </a:path>
              </a:pathLst>
            </a:custGeom>
            <a:solidFill>
              <a:srgbClr val="22455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33" name="Freeform 1212">
              <a:extLst>
                <a:ext uri="{FF2B5EF4-FFF2-40B4-BE49-F238E27FC236}">
                  <a16:creationId xmlns:a16="http://schemas.microsoft.com/office/drawing/2014/main" id="{27B257E5-41B7-4D7E-90E2-9E2034BD3B1C}"/>
                </a:ext>
              </a:extLst>
            </p:cNvPr>
            <p:cNvSpPr>
              <a:spLocks noChangeArrowheads="1"/>
            </p:cNvSpPr>
            <p:nvPr/>
          </p:nvSpPr>
          <p:spPr bwMode="auto">
            <a:xfrm>
              <a:off x="6119390" y="2251472"/>
              <a:ext cx="61925" cy="104775"/>
            </a:xfrm>
            <a:custGeom>
              <a:avLst/>
              <a:gdLst>
                <a:gd name="T0" fmla="*/ 56809 w 460"/>
                <a:gd name="T1" fmla="*/ 0 h 775"/>
                <a:gd name="T2" fmla="*/ 56809 w 460"/>
                <a:gd name="T3" fmla="*/ 0 h 775"/>
                <a:gd name="T4" fmla="*/ 43348 w 460"/>
                <a:gd name="T5" fmla="*/ 59756 h 775"/>
                <a:gd name="T6" fmla="*/ 808 w 460"/>
                <a:gd name="T7" fmla="*/ 96123 h 775"/>
                <a:gd name="T8" fmla="*/ 0 w 460"/>
                <a:gd name="T9" fmla="*/ 101936 h 775"/>
                <a:gd name="T10" fmla="*/ 48328 w 460"/>
                <a:gd name="T11" fmla="*/ 61243 h 775"/>
                <a:gd name="T12" fmla="*/ 61790 w 460"/>
                <a:gd name="T13" fmla="*/ 541 h 775"/>
                <a:gd name="T14" fmla="*/ 56809 w 460"/>
                <a:gd name="T15" fmla="*/ 0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60" h="775">
                  <a:moveTo>
                    <a:pt x="422" y="0"/>
                  </a:moveTo>
                  <a:lnTo>
                    <a:pt x="422" y="0"/>
                  </a:lnTo>
                  <a:cubicBezTo>
                    <a:pt x="412" y="83"/>
                    <a:pt x="386" y="279"/>
                    <a:pt x="322" y="442"/>
                  </a:cubicBezTo>
                  <a:cubicBezTo>
                    <a:pt x="259" y="600"/>
                    <a:pt x="164" y="733"/>
                    <a:pt x="6" y="711"/>
                  </a:cubicBezTo>
                  <a:cubicBezTo>
                    <a:pt x="0" y="754"/>
                    <a:pt x="0" y="754"/>
                    <a:pt x="0" y="754"/>
                  </a:cubicBezTo>
                  <a:cubicBezTo>
                    <a:pt x="180" y="774"/>
                    <a:pt x="291" y="627"/>
                    <a:pt x="359" y="453"/>
                  </a:cubicBezTo>
                  <a:cubicBezTo>
                    <a:pt x="422" y="289"/>
                    <a:pt x="449" y="94"/>
                    <a:pt x="459" y="4"/>
                  </a:cubicBezTo>
                  <a:lnTo>
                    <a:pt x="422" y="0"/>
                  </a:ln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34" name="Freeform 1213">
              <a:extLst>
                <a:ext uri="{FF2B5EF4-FFF2-40B4-BE49-F238E27FC236}">
                  <a16:creationId xmlns:a16="http://schemas.microsoft.com/office/drawing/2014/main" id="{6BBFBF76-7346-47D7-8E33-14B6225F263E}"/>
                </a:ext>
              </a:extLst>
            </p:cNvPr>
            <p:cNvSpPr>
              <a:spLocks noChangeArrowheads="1"/>
            </p:cNvSpPr>
            <p:nvPr/>
          </p:nvSpPr>
          <p:spPr bwMode="auto">
            <a:xfrm>
              <a:off x="6103314" y="2344341"/>
              <a:ext cx="17863" cy="11311"/>
            </a:xfrm>
            <a:custGeom>
              <a:avLst/>
              <a:gdLst>
                <a:gd name="T0" fmla="*/ 13464 w 134"/>
                <a:gd name="T1" fmla="*/ 665 h 85"/>
                <a:gd name="T2" fmla="*/ 13464 w 134"/>
                <a:gd name="T3" fmla="*/ 665 h 85"/>
                <a:gd name="T4" fmla="*/ 5732 w 134"/>
                <a:gd name="T5" fmla="*/ 0 h 85"/>
                <a:gd name="T6" fmla="*/ 0 w 134"/>
                <a:gd name="T7" fmla="*/ 4258 h 85"/>
                <a:gd name="T8" fmla="*/ 0 w 134"/>
                <a:gd name="T9" fmla="*/ 4258 h 85"/>
                <a:gd name="T10" fmla="*/ 4932 w 134"/>
                <a:gd name="T11" fmla="*/ 9714 h 85"/>
                <a:gd name="T12" fmla="*/ 12131 w 134"/>
                <a:gd name="T13" fmla="*/ 10513 h 85"/>
                <a:gd name="T14" fmla="*/ 17730 w 134"/>
                <a:gd name="T15" fmla="*/ 6387 h 85"/>
                <a:gd name="T16" fmla="*/ 17730 w 134"/>
                <a:gd name="T17" fmla="*/ 6387 h 85"/>
                <a:gd name="T18" fmla="*/ 13464 w 134"/>
                <a:gd name="T19" fmla="*/ 665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4" h="85">
                  <a:moveTo>
                    <a:pt x="101" y="5"/>
                  </a:moveTo>
                  <a:lnTo>
                    <a:pt x="101" y="5"/>
                  </a:lnTo>
                  <a:cubicBezTo>
                    <a:pt x="43" y="0"/>
                    <a:pt x="43" y="0"/>
                    <a:pt x="43" y="0"/>
                  </a:cubicBezTo>
                  <a:cubicBezTo>
                    <a:pt x="22" y="0"/>
                    <a:pt x="6" y="11"/>
                    <a:pt x="0" y="32"/>
                  </a:cubicBezTo>
                  <a:cubicBezTo>
                    <a:pt x="0" y="52"/>
                    <a:pt x="16" y="73"/>
                    <a:pt x="37" y="73"/>
                  </a:cubicBezTo>
                  <a:cubicBezTo>
                    <a:pt x="91" y="79"/>
                    <a:pt x="91" y="79"/>
                    <a:pt x="91" y="79"/>
                  </a:cubicBezTo>
                  <a:cubicBezTo>
                    <a:pt x="112" y="84"/>
                    <a:pt x="127" y="69"/>
                    <a:pt x="133" y="48"/>
                  </a:cubicBezTo>
                  <a:cubicBezTo>
                    <a:pt x="133" y="26"/>
                    <a:pt x="116" y="11"/>
                    <a:pt x="101" y="5"/>
                  </a:cubicBezTo>
                </a:path>
              </a:pathLst>
            </a:custGeom>
            <a:solidFill>
              <a:srgbClr val="22455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35" name="Freeform 1214">
              <a:extLst>
                <a:ext uri="{FF2B5EF4-FFF2-40B4-BE49-F238E27FC236}">
                  <a16:creationId xmlns:a16="http://schemas.microsoft.com/office/drawing/2014/main" id="{1A5214C9-CCA7-41FF-B486-94FEFB143E74}"/>
                </a:ext>
              </a:extLst>
            </p:cNvPr>
            <p:cNvSpPr>
              <a:spLocks noChangeArrowheads="1"/>
            </p:cNvSpPr>
            <p:nvPr/>
          </p:nvSpPr>
          <p:spPr bwMode="auto">
            <a:xfrm>
              <a:off x="6127131" y="2201466"/>
              <a:ext cx="60734" cy="85725"/>
            </a:xfrm>
            <a:custGeom>
              <a:avLst/>
              <a:gdLst>
                <a:gd name="T0" fmla="*/ 12850 w 449"/>
                <a:gd name="T1" fmla="*/ 74773 h 634"/>
                <a:gd name="T2" fmla="*/ 12850 w 449"/>
                <a:gd name="T3" fmla="*/ 74773 h 634"/>
                <a:gd name="T4" fmla="*/ 5681 w 449"/>
                <a:gd name="T5" fmla="*/ 79776 h 634"/>
                <a:gd name="T6" fmla="*/ 0 w 449"/>
                <a:gd name="T7" fmla="*/ 73421 h 634"/>
                <a:gd name="T8" fmla="*/ 5681 w 449"/>
                <a:gd name="T9" fmla="*/ 25014 h 634"/>
                <a:gd name="T10" fmla="*/ 15691 w 449"/>
                <a:gd name="T11" fmla="*/ 6490 h 634"/>
                <a:gd name="T12" fmla="*/ 35575 w 449"/>
                <a:gd name="T13" fmla="*/ 676 h 634"/>
                <a:gd name="T14" fmla="*/ 54106 w 449"/>
                <a:gd name="T15" fmla="*/ 10682 h 634"/>
                <a:gd name="T16" fmla="*/ 59922 w 449"/>
                <a:gd name="T17" fmla="*/ 31369 h 634"/>
                <a:gd name="T18" fmla="*/ 54106 w 449"/>
                <a:gd name="T19" fmla="*/ 79235 h 634"/>
                <a:gd name="T20" fmla="*/ 47749 w 449"/>
                <a:gd name="T21" fmla="*/ 84914 h 634"/>
                <a:gd name="T22" fmla="*/ 42067 w 449"/>
                <a:gd name="T23" fmla="*/ 77747 h 634"/>
                <a:gd name="T24" fmla="*/ 47749 w 449"/>
                <a:gd name="T25" fmla="*/ 29882 h 634"/>
                <a:gd name="T26" fmla="*/ 44232 w 449"/>
                <a:gd name="T27" fmla="*/ 18524 h 634"/>
                <a:gd name="T28" fmla="*/ 34222 w 449"/>
                <a:gd name="T29" fmla="*/ 12845 h 634"/>
                <a:gd name="T30" fmla="*/ 23536 w 449"/>
                <a:gd name="T31" fmla="*/ 16361 h 634"/>
                <a:gd name="T32" fmla="*/ 17855 w 449"/>
                <a:gd name="T33" fmla="*/ 26367 h 634"/>
                <a:gd name="T34" fmla="*/ 12850 w 449"/>
                <a:gd name="T35" fmla="*/ 74773 h 6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49" h="634">
                  <a:moveTo>
                    <a:pt x="95" y="553"/>
                  </a:moveTo>
                  <a:lnTo>
                    <a:pt x="95" y="553"/>
                  </a:lnTo>
                  <a:cubicBezTo>
                    <a:pt x="89" y="575"/>
                    <a:pt x="68" y="596"/>
                    <a:pt x="42" y="590"/>
                  </a:cubicBezTo>
                  <a:cubicBezTo>
                    <a:pt x="16" y="590"/>
                    <a:pt x="0" y="565"/>
                    <a:pt x="0" y="543"/>
                  </a:cubicBezTo>
                  <a:cubicBezTo>
                    <a:pt x="42" y="185"/>
                    <a:pt x="42" y="185"/>
                    <a:pt x="42" y="185"/>
                  </a:cubicBezTo>
                  <a:cubicBezTo>
                    <a:pt x="47" y="127"/>
                    <a:pt x="78" y="79"/>
                    <a:pt x="116" y="48"/>
                  </a:cubicBezTo>
                  <a:cubicBezTo>
                    <a:pt x="157" y="15"/>
                    <a:pt x="211" y="0"/>
                    <a:pt x="263" y="5"/>
                  </a:cubicBezTo>
                  <a:cubicBezTo>
                    <a:pt x="321" y="11"/>
                    <a:pt x="369" y="42"/>
                    <a:pt x="400" y="79"/>
                  </a:cubicBezTo>
                  <a:cubicBezTo>
                    <a:pt x="432" y="121"/>
                    <a:pt x="448" y="174"/>
                    <a:pt x="443" y="232"/>
                  </a:cubicBezTo>
                  <a:cubicBezTo>
                    <a:pt x="400" y="586"/>
                    <a:pt x="400" y="586"/>
                    <a:pt x="400" y="586"/>
                  </a:cubicBezTo>
                  <a:cubicBezTo>
                    <a:pt x="400" y="611"/>
                    <a:pt x="374" y="633"/>
                    <a:pt x="353" y="628"/>
                  </a:cubicBezTo>
                  <a:cubicBezTo>
                    <a:pt x="327" y="622"/>
                    <a:pt x="305" y="601"/>
                    <a:pt x="311" y="575"/>
                  </a:cubicBezTo>
                  <a:cubicBezTo>
                    <a:pt x="353" y="221"/>
                    <a:pt x="353" y="221"/>
                    <a:pt x="353" y="221"/>
                  </a:cubicBezTo>
                  <a:cubicBezTo>
                    <a:pt x="353" y="190"/>
                    <a:pt x="348" y="158"/>
                    <a:pt x="327" y="137"/>
                  </a:cubicBezTo>
                  <a:cubicBezTo>
                    <a:pt x="311" y="116"/>
                    <a:pt x="284" y="100"/>
                    <a:pt x="253" y="95"/>
                  </a:cubicBezTo>
                  <a:cubicBezTo>
                    <a:pt x="226" y="95"/>
                    <a:pt x="195" y="106"/>
                    <a:pt x="174" y="121"/>
                  </a:cubicBezTo>
                  <a:cubicBezTo>
                    <a:pt x="153" y="137"/>
                    <a:pt x="137" y="164"/>
                    <a:pt x="132" y="195"/>
                  </a:cubicBezTo>
                  <a:lnTo>
                    <a:pt x="95" y="553"/>
                  </a:ln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grpSp>
        <p:nvGrpSpPr>
          <p:cNvPr id="136" name="Group 9">
            <a:extLst>
              <a:ext uri="{FF2B5EF4-FFF2-40B4-BE49-F238E27FC236}">
                <a16:creationId xmlns:a16="http://schemas.microsoft.com/office/drawing/2014/main" id="{4F4FDA08-5E50-4790-ACB6-460A277AB5A4}"/>
              </a:ext>
            </a:extLst>
          </p:cNvPr>
          <p:cNvGrpSpPr>
            <a:grpSpLocks/>
          </p:cNvGrpSpPr>
          <p:nvPr/>
        </p:nvGrpSpPr>
        <p:grpSpPr bwMode="auto">
          <a:xfrm>
            <a:off x="10625142" y="2323573"/>
            <a:ext cx="687387" cy="688975"/>
            <a:chOff x="7551397" y="884635"/>
            <a:chExt cx="688315" cy="688181"/>
          </a:xfrm>
        </p:grpSpPr>
        <p:sp>
          <p:nvSpPr>
            <p:cNvPr id="137" name="Freeform 1216">
              <a:extLst>
                <a:ext uri="{FF2B5EF4-FFF2-40B4-BE49-F238E27FC236}">
                  <a16:creationId xmlns:a16="http://schemas.microsoft.com/office/drawing/2014/main" id="{82A5DD4B-503F-41D7-8214-C3769EFF6C2B}"/>
                </a:ext>
              </a:extLst>
            </p:cNvPr>
            <p:cNvSpPr>
              <a:spLocks noChangeArrowheads="1"/>
            </p:cNvSpPr>
            <p:nvPr/>
          </p:nvSpPr>
          <p:spPr bwMode="auto">
            <a:xfrm>
              <a:off x="7551397" y="884635"/>
              <a:ext cx="688315" cy="688181"/>
            </a:xfrm>
            <a:custGeom>
              <a:avLst/>
              <a:gdLst>
                <a:gd name="T0" fmla="*/ 344158 w 5096"/>
                <a:gd name="T1" fmla="*/ 688046 h 5096"/>
                <a:gd name="T2" fmla="*/ 344158 w 5096"/>
                <a:gd name="T3" fmla="*/ 688046 h 5096"/>
                <a:gd name="T4" fmla="*/ 0 w 5096"/>
                <a:gd name="T5" fmla="*/ 344091 h 5096"/>
                <a:gd name="T6" fmla="*/ 344158 w 5096"/>
                <a:gd name="T7" fmla="*/ 0 h 5096"/>
                <a:gd name="T8" fmla="*/ 688180 w 5096"/>
                <a:gd name="T9" fmla="*/ 344091 h 5096"/>
                <a:gd name="T10" fmla="*/ 344158 w 5096"/>
                <a:gd name="T11" fmla="*/ 688046 h 50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96" h="5096">
                  <a:moveTo>
                    <a:pt x="2548" y="5095"/>
                  </a:moveTo>
                  <a:lnTo>
                    <a:pt x="2548" y="5095"/>
                  </a:lnTo>
                  <a:cubicBezTo>
                    <a:pt x="1140" y="5095"/>
                    <a:pt x="0" y="3956"/>
                    <a:pt x="0" y="2548"/>
                  </a:cubicBezTo>
                  <a:cubicBezTo>
                    <a:pt x="0" y="1140"/>
                    <a:pt x="1140" y="0"/>
                    <a:pt x="2548" y="0"/>
                  </a:cubicBezTo>
                  <a:cubicBezTo>
                    <a:pt x="3950" y="0"/>
                    <a:pt x="5095" y="1140"/>
                    <a:pt x="5095" y="2548"/>
                  </a:cubicBezTo>
                  <a:cubicBezTo>
                    <a:pt x="5095" y="3956"/>
                    <a:pt x="3950" y="5095"/>
                    <a:pt x="2548" y="5095"/>
                  </a:cubicBezTo>
                </a:path>
              </a:pathLst>
            </a:custGeom>
            <a:solidFill>
              <a:srgbClr val="7E605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38" name="Freeform 1217">
              <a:extLst>
                <a:ext uri="{FF2B5EF4-FFF2-40B4-BE49-F238E27FC236}">
                  <a16:creationId xmlns:a16="http://schemas.microsoft.com/office/drawing/2014/main" id="{A8AAD534-BA8F-4513-91BD-CA4447B39C24}"/>
                </a:ext>
              </a:extLst>
            </p:cNvPr>
            <p:cNvSpPr>
              <a:spLocks noChangeArrowheads="1"/>
            </p:cNvSpPr>
            <p:nvPr/>
          </p:nvSpPr>
          <p:spPr bwMode="auto">
            <a:xfrm>
              <a:off x="7847325" y="1209676"/>
              <a:ext cx="97055" cy="203597"/>
            </a:xfrm>
            <a:custGeom>
              <a:avLst/>
              <a:gdLst>
                <a:gd name="T0" fmla="*/ 0 w 718"/>
                <a:gd name="T1" fmla="*/ 0 h 1509"/>
                <a:gd name="T2" fmla="*/ 0 w 718"/>
                <a:gd name="T3" fmla="*/ 0 h 1509"/>
                <a:gd name="T4" fmla="*/ 96920 w 718"/>
                <a:gd name="T5" fmla="*/ 0 h 1509"/>
                <a:gd name="T6" fmla="*/ 96920 w 718"/>
                <a:gd name="T7" fmla="*/ 150843 h 1509"/>
                <a:gd name="T8" fmla="*/ 0 w 718"/>
                <a:gd name="T9" fmla="*/ 150843 h 1509"/>
                <a:gd name="T10" fmla="*/ 0 w 718"/>
                <a:gd name="T11" fmla="*/ 0 h 150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18" h="1509">
                  <a:moveTo>
                    <a:pt x="0" y="0"/>
                  </a:moveTo>
                  <a:lnTo>
                    <a:pt x="0" y="0"/>
                  </a:lnTo>
                  <a:cubicBezTo>
                    <a:pt x="717" y="0"/>
                    <a:pt x="717" y="0"/>
                    <a:pt x="717" y="0"/>
                  </a:cubicBezTo>
                  <a:cubicBezTo>
                    <a:pt x="717" y="1118"/>
                    <a:pt x="717" y="1118"/>
                    <a:pt x="717" y="1118"/>
                  </a:cubicBezTo>
                  <a:cubicBezTo>
                    <a:pt x="717" y="1471"/>
                    <a:pt x="0" y="1508"/>
                    <a:pt x="0" y="1118"/>
                  </a:cubicBezTo>
                  <a:lnTo>
                    <a:pt x="0" y="0"/>
                  </a:ln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39" name="Freeform 1218">
              <a:extLst>
                <a:ext uri="{FF2B5EF4-FFF2-40B4-BE49-F238E27FC236}">
                  <a16:creationId xmlns:a16="http://schemas.microsoft.com/office/drawing/2014/main" id="{343E19D6-AC0B-4C1F-9974-459F8B7DF0A2}"/>
                </a:ext>
              </a:extLst>
            </p:cNvPr>
            <p:cNvSpPr>
              <a:spLocks noChangeArrowheads="1"/>
            </p:cNvSpPr>
            <p:nvPr/>
          </p:nvSpPr>
          <p:spPr bwMode="auto">
            <a:xfrm>
              <a:off x="7699063" y="1341835"/>
              <a:ext cx="392387" cy="230981"/>
            </a:xfrm>
            <a:custGeom>
              <a:avLst/>
              <a:gdLst>
                <a:gd name="T0" fmla="*/ 67625 w 2907"/>
                <a:gd name="T1" fmla="*/ 43385 h 1709"/>
                <a:gd name="T2" fmla="*/ 67625 w 2907"/>
                <a:gd name="T3" fmla="*/ 43385 h 1709"/>
                <a:gd name="T4" fmla="*/ 0 w 2907"/>
                <a:gd name="T5" fmla="*/ 168809 h 1709"/>
                <a:gd name="T6" fmla="*/ 196531 w 2907"/>
                <a:gd name="T7" fmla="*/ 230846 h 1709"/>
                <a:gd name="T8" fmla="*/ 392252 w 2907"/>
                <a:gd name="T9" fmla="*/ 168809 h 1709"/>
                <a:gd name="T10" fmla="*/ 324627 w 2907"/>
                <a:gd name="T11" fmla="*/ 43385 h 1709"/>
                <a:gd name="T12" fmla="*/ 195721 w 2907"/>
                <a:gd name="T13" fmla="*/ 676 h 1709"/>
                <a:gd name="T14" fmla="*/ 67625 w 2907"/>
                <a:gd name="T15" fmla="*/ 43385 h 170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07" h="1709">
                  <a:moveTo>
                    <a:pt x="501" y="321"/>
                  </a:moveTo>
                  <a:lnTo>
                    <a:pt x="501" y="321"/>
                  </a:lnTo>
                  <a:cubicBezTo>
                    <a:pt x="253" y="484"/>
                    <a:pt x="148" y="838"/>
                    <a:pt x="0" y="1249"/>
                  </a:cubicBezTo>
                  <a:cubicBezTo>
                    <a:pt x="411" y="1539"/>
                    <a:pt x="912" y="1708"/>
                    <a:pt x="1456" y="1708"/>
                  </a:cubicBezTo>
                  <a:cubicBezTo>
                    <a:pt x="1994" y="1708"/>
                    <a:pt x="2495" y="1539"/>
                    <a:pt x="2906" y="1249"/>
                  </a:cubicBezTo>
                  <a:cubicBezTo>
                    <a:pt x="2763" y="833"/>
                    <a:pt x="2658" y="480"/>
                    <a:pt x="2405" y="321"/>
                  </a:cubicBezTo>
                  <a:cubicBezTo>
                    <a:pt x="1972" y="52"/>
                    <a:pt x="1703" y="10"/>
                    <a:pt x="1450" y="5"/>
                  </a:cubicBezTo>
                  <a:cubicBezTo>
                    <a:pt x="1186" y="0"/>
                    <a:pt x="933" y="42"/>
                    <a:pt x="501" y="321"/>
                  </a:cubicBez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40" name="Freeform 1219">
              <a:extLst>
                <a:ext uri="{FF2B5EF4-FFF2-40B4-BE49-F238E27FC236}">
                  <a16:creationId xmlns:a16="http://schemas.microsoft.com/office/drawing/2014/main" id="{7EDD7EF4-1672-4BCD-B48F-641FB1C4BAD6}"/>
                </a:ext>
              </a:extLst>
            </p:cNvPr>
            <p:cNvSpPr>
              <a:spLocks noChangeArrowheads="1"/>
            </p:cNvSpPr>
            <p:nvPr/>
          </p:nvSpPr>
          <p:spPr bwMode="auto">
            <a:xfrm>
              <a:off x="7847325" y="1280517"/>
              <a:ext cx="97055" cy="66080"/>
            </a:xfrm>
            <a:custGeom>
              <a:avLst/>
              <a:gdLst>
                <a:gd name="T0" fmla="*/ 96920 w 718"/>
                <a:gd name="T1" fmla="*/ 17765 h 491"/>
                <a:gd name="T2" fmla="*/ 96920 w 718"/>
                <a:gd name="T3" fmla="*/ 0 h 491"/>
                <a:gd name="T4" fmla="*/ 0 w 718"/>
                <a:gd name="T5" fmla="*/ 0 h 491"/>
                <a:gd name="T6" fmla="*/ 0 w 718"/>
                <a:gd name="T7" fmla="*/ 65945 h 491"/>
                <a:gd name="T8" fmla="*/ 96920 w 718"/>
                <a:gd name="T9" fmla="*/ 17765 h 4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8" h="491">
                  <a:moveTo>
                    <a:pt x="717" y="132"/>
                  </a:moveTo>
                  <a:lnTo>
                    <a:pt x="717" y="0"/>
                  </a:lnTo>
                  <a:lnTo>
                    <a:pt x="0" y="0"/>
                  </a:lnTo>
                  <a:lnTo>
                    <a:pt x="0" y="490"/>
                  </a:lnTo>
                  <a:lnTo>
                    <a:pt x="717" y="132"/>
                  </a:lnTo>
                </a:path>
              </a:pathLst>
            </a:custGeom>
            <a:solidFill>
              <a:srgbClr val="E7C5A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41" name="Freeform 1220">
              <a:extLst>
                <a:ext uri="{FF2B5EF4-FFF2-40B4-BE49-F238E27FC236}">
                  <a16:creationId xmlns:a16="http://schemas.microsoft.com/office/drawing/2014/main" id="{7DD677FB-8FE9-4B7B-BEE5-58C5B5B1C63E}"/>
                </a:ext>
              </a:extLst>
            </p:cNvPr>
            <p:cNvSpPr>
              <a:spLocks noChangeArrowheads="1"/>
            </p:cNvSpPr>
            <p:nvPr/>
          </p:nvSpPr>
          <p:spPr bwMode="auto">
            <a:xfrm>
              <a:off x="7689536" y="1031677"/>
              <a:ext cx="412037" cy="271463"/>
            </a:xfrm>
            <a:custGeom>
              <a:avLst/>
              <a:gdLst>
                <a:gd name="T0" fmla="*/ 206019 w 3050"/>
                <a:gd name="T1" fmla="*/ 0 h 2010"/>
                <a:gd name="T2" fmla="*/ 206019 w 3050"/>
                <a:gd name="T3" fmla="*/ 0 h 2010"/>
                <a:gd name="T4" fmla="*/ 206019 w 3050"/>
                <a:gd name="T5" fmla="*/ 271328 h 2010"/>
                <a:gd name="T6" fmla="*/ 206019 w 3050"/>
                <a:gd name="T7" fmla="*/ 0 h 20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50" h="2010">
                  <a:moveTo>
                    <a:pt x="1525" y="0"/>
                  </a:moveTo>
                  <a:lnTo>
                    <a:pt x="1525" y="0"/>
                  </a:lnTo>
                  <a:cubicBezTo>
                    <a:pt x="3049" y="0"/>
                    <a:pt x="2431" y="2009"/>
                    <a:pt x="1525" y="2009"/>
                  </a:cubicBezTo>
                  <a:cubicBezTo>
                    <a:pt x="617" y="2009"/>
                    <a:pt x="0" y="0"/>
                    <a:pt x="1525" y="0"/>
                  </a:cubicBezTo>
                </a:path>
              </a:pathLst>
            </a:custGeom>
            <a:solidFill>
              <a:srgbClr val="F0CEA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42" name="Freeform 1221">
              <a:extLst>
                <a:ext uri="{FF2B5EF4-FFF2-40B4-BE49-F238E27FC236}">
                  <a16:creationId xmlns:a16="http://schemas.microsoft.com/office/drawing/2014/main" id="{BECB3F9D-224E-4384-92AE-CCCEB3E08C7A}"/>
                </a:ext>
              </a:extLst>
            </p:cNvPr>
            <p:cNvSpPr>
              <a:spLocks noChangeArrowheads="1"/>
            </p:cNvSpPr>
            <p:nvPr/>
          </p:nvSpPr>
          <p:spPr bwMode="auto">
            <a:xfrm>
              <a:off x="7895555" y="1031677"/>
              <a:ext cx="206018" cy="271463"/>
            </a:xfrm>
            <a:custGeom>
              <a:avLst/>
              <a:gdLst>
                <a:gd name="T0" fmla="*/ 0 w 1525"/>
                <a:gd name="T1" fmla="*/ 0 h 2010"/>
                <a:gd name="T2" fmla="*/ 0 w 1525"/>
                <a:gd name="T3" fmla="*/ 0 h 2010"/>
                <a:gd name="T4" fmla="*/ 0 w 1525"/>
                <a:gd name="T5" fmla="*/ 271328 h 2010"/>
                <a:gd name="T6" fmla="*/ 0 w 1525"/>
                <a:gd name="T7" fmla="*/ 0 h 20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25" h="2010">
                  <a:moveTo>
                    <a:pt x="0" y="0"/>
                  </a:moveTo>
                  <a:lnTo>
                    <a:pt x="0" y="0"/>
                  </a:lnTo>
                  <a:cubicBezTo>
                    <a:pt x="1524" y="0"/>
                    <a:pt x="906" y="2009"/>
                    <a:pt x="0" y="2009"/>
                  </a:cubicBezTo>
                  <a:lnTo>
                    <a:pt x="0" y="0"/>
                  </a:ln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43" name="Freeform 1222">
              <a:extLst>
                <a:ext uri="{FF2B5EF4-FFF2-40B4-BE49-F238E27FC236}">
                  <a16:creationId xmlns:a16="http://schemas.microsoft.com/office/drawing/2014/main" id="{44D07D02-D62B-42B5-86F6-FF2FEA2CE7D7}"/>
                </a:ext>
              </a:extLst>
            </p:cNvPr>
            <p:cNvSpPr>
              <a:spLocks noChangeArrowheads="1"/>
            </p:cNvSpPr>
            <p:nvPr/>
          </p:nvSpPr>
          <p:spPr bwMode="auto">
            <a:xfrm>
              <a:off x="7808622" y="1144191"/>
              <a:ext cx="173865" cy="65484"/>
            </a:xfrm>
            <a:custGeom>
              <a:avLst/>
              <a:gdLst>
                <a:gd name="T0" fmla="*/ 87000 w 1287"/>
                <a:gd name="T1" fmla="*/ 12909 h 487"/>
                <a:gd name="T2" fmla="*/ 87000 w 1287"/>
                <a:gd name="T3" fmla="*/ 12909 h 487"/>
                <a:gd name="T4" fmla="*/ 95511 w 1287"/>
                <a:gd name="T5" fmla="*/ 15598 h 487"/>
                <a:gd name="T6" fmla="*/ 98213 w 1287"/>
                <a:gd name="T7" fmla="*/ 22724 h 487"/>
                <a:gd name="T8" fmla="*/ 99023 w 1287"/>
                <a:gd name="T9" fmla="*/ 22724 h 487"/>
                <a:gd name="T10" fmla="*/ 101860 w 1287"/>
                <a:gd name="T11" fmla="*/ 34154 h 487"/>
                <a:gd name="T12" fmla="*/ 139686 w 1287"/>
                <a:gd name="T13" fmla="*/ 63870 h 487"/>
                <a:gd name="T14" fmla="*/ 173190 w 1287"/>
                <a:gd name="T15" fmla="*/ 24876 h 487"/>
                <a:gd name="T16" fmla="*/ 137525 w 1287"/>
                <a:gd name="T17" fmla="*/ 0 h 487"/>
                <a:gd name="T18" fmla="*/ 137525 w 1287"/>
                <a:gd name="T19" fmla="*/ 0 h 487"/>
                <a:gd name="T20" fmla="*/ 87000 w 1287"/>
                <a:gd name="T21" fmla="*/ 0 h 487"/>
                <a:gd name="T22" fmla="*/ 87000 w 1287"/>
                <a:gd name="T23" fmla="*/ 1479 h 487"/>
                <a:gd name="T24" fmla="*/ 119017 w 1287"/>
                <a:gd name="T25" fmla="*/ 1479 h 487"/>
                <a:gd name="T26" fmla="*/ 99023 w 1287"/>
                <a:gd name="T27" fmla="*/ 17077 h 487"/>
                <a:gd name="T28" fmla="*/ 96862 w 1287"/>
                <a:gd name="T29" fmla="*/ 14253 h 487"/>
                <a:gd name="T30" fmla="*/ 87000 w 1287"/>
                <a:gd name="T31" fmla="*/ 11429 h 487"/>
                <a:gd name="T32" fmla="*/ 87000 w 1287"/>
                <a:gd name="T33" fmla="*/ 12909 h 487"/>
                <a:gd name="T34" fmla="*/ 0 w 1287"/>
                <a:gd name="T35" fmla="*/ 24876 h 487"/>
                <a:gd name="T36" fmla="*/ 0 w 1287"/>
                <a:gd name="T37" fmla="*/ 24876 h 487"/>
                <a:gd name="T38" fmla="*/ 34179 w 1287"/>
                <a:gd name="T39" fmla="*/ 63870 h 487"/>
                <a:gd name="T40" fmla="*/ 71870 w 1287"/>
                <a:gd name="T41" fmla="*/ 34154 h 487"/>
                <a:gd name="T42" fmla="*/ 74707 w 1287"/>
                <a:gd name="T43" fmla="*/ 22724 h 487"/>
                <a:gd name="T44" fmla="*/ 74707 w 1287"/>
                <a:gd name="T45" fmla="*/ 22724 h 487"/>
                <a:gd name="T46" fmla="*/ 77679 w 1287"/>
                <a:gd name="T47" fmla="*/ 15598 h 487"/>
                <a:gd name="T48" fmla="*/ 87000 w 1287"/>
                <a:gd name="T49" fmla="*/ 12909 h 487"/>
                <a:gd name="T50" fmla="*/ 87000 w 1287"/>
                <a:gd name="T51" fmla="*/ 12909 h 487"/>
                <a:gd name="T52" fmla="*/ 87000 w 1287"/>
                <a:gd name="T53" fmla="*/ 11429 h 487"/>
                <a:gd name="T54" fmla="*/ 87000 w 1287"/>
                <a:gd name="T55" fmla="*/ 11429 h 487"/>
                <a:gd name="T56" fmla="*/ 77003 w 1287"/>
                <a:gd name="T57" fmla="*/ 14253 h 487"/>
                <a:gd name="T58" fmla="*/ 74707 w 1287"/>
                <a:gd name="T59" fmla="*/ 17077 h 487"/>
                <a:gd name="T60" fmla="*/ 54172 w 1287"/>
                <a:gd name="T61" fmla="*/ 1479 h 487"/>
                <a:gd name="T62" fmla="*/ 87000 w 1287"/>
                <a:gd name="T63" fmla="*/ 1479 h 487"/>
                <a:gd name="T64" fmla="*/ 87000 w 1287"/>
                <a:gd name="T65" fmla="*/ 0 h 487"/>
                <a:gd name="T66" fmla="*/ 34854 w 1287"/>
                <a:gd name="T67" fmla="*/ 0 h 487"/>
                <a:gd name="T68" fmla="*/ 34854 w 1287"/>
                <a:gd name="T69" fmla="*/ 0 h 487"/>
                <a:gd name="T70" fmla="*/ 0 w 1287"/>
                <a:gd name="T71" fmla="*/ 24876 h 4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87" h="487">
                  <a:moveTo>
                    <a:pt x="644" y="96"/>
                  </a:moveTo>
                  <a:lnTo>
                    <a:pt x="644" y="96"/>
                  </a:lnTo>
                  <a:cubicBezTo>
                    <a:pt x="670" y="96"/>
                    <a:pt x="696" y="106"/>
                    <a:pt x="707" y="116"/>
                  </a:cubicBezTo>
                  <a:cubicBezTo>
                    <a:pt x="723" y="133"/>
                    <a:pt x="727" y="148"/>
                    <a:pt x="727" y="169"/>
                  </a:cubicBezTo>
                  <a:cubicBezTo>
                    <a:pt x="733" y="169"/>
                    <a:pt x="733" y="169"/>
                    <a:pt x="733" y="169"/>
                  </a:cubicBezTo>
                  <a:cubicBezTo>
                    <a:pt x="733" y="201"/>
                    <a:pt x="744" y="233"/>
                    <a:pt x="754" y="254"/>
                  </a:cubicBezTo>
                  <a:cubicBezTo>
                    <a:pt x="796" y="359"/>
                    <a:pt x="881" y="465"/>
                    <a:pt x="1034" y="475"/>
                  </a:cubicBezTo>
                  <a:cubicBezTo>
                    <a:pt x="1176" y="486"/>
                    <a:pt x="1286" y="328"/>
                    <a:pt x="1282" y="185"/>
                  </a:cubicBezTo>
                  <a:cubicBezTo>
                    <a:pt x="1282" y="32"/>
                    <a:pt x="1145" y="0"/>
                    <a:pt x="1018" y="0"/>
                  </a:cubicBezTo>
                  <a:cubicBezTo>
                    <a:pt x="644" y="0"/>
                    <a:pt x="644" y="0"/>
                    <a:pt x="644" y="0"/>
                  </a:cubicBezTo>
                  <a:cubicBezTo>
                    <a:pt x="644" y="11"/>
                    <a:pt x="644" y="11"/>
                    <a:pt x="644" y="11"/>
                  </a:cubicBezTo>
                  <a:cubicBezTo>
                    <a:pt x="881" y="11"/>
                    <a:pt x="881" y="11"/>
                    <a:pt x="881" y="11"/>
                  </a:cubicBezTo>
                  <a:cubicBezTo>
                    <a:pt x="781" y="32"/>
                    <a:pt x="744" y="75"/>
                    <a:pt x="733" y="127"/>
                  </a:cubicBezTo>
                  <a:cubicBezTo>
                    <a:pt x="727" y="122"/>
                    <a:pt x="723" y="111"/>
                    <a:pt x="717" y="106"/>
                  </a:cubicBezTo>
                  <a:cubicBezTo>
                    <a:pt x="702" y="96"/>
                    <a:pt x="675" y="85"/>
                    <a:pt x="644" y="85"/>
                  </a:cubicBezTo>
                  <a:lnTo>
                    <a:pt x="644" y="96"/>
                  </a:lnTo>
                  <a:close/>
                  <a:moveTo>
                    <a:pt x="0" y="185"/>
                  </a:moveTo>
                  <a:lnTo>
                    <a:pt x="0" y="185"/>
                  </a:lnTo>
                  <a:cubicBezTo>
                    <a:pt x="0" y="328"/>
                    <a:pt x="106" y="486"/>
                    <a:pt x="253" y="475"/>
                  </a:cubicBezTo>
                  <a:cubicBezTo>
                    <a:pt x="401" y="465"/>
                    <a:pt x="490" y="359"/>
                    <a:pt x="532" y="254"/>
                  </a:cubicBezTo>
                  <a:cubicBezTo>
                    <a:pt x="543" y="233"/>
                    <a:pt x="549" y="201"/>
                    <a:pt x="553" y="169"/>
                  </a:cubicBezTo>
                  <a:cubicBezTo>
                    <a:pt x="553" y="148"/>
                    <a:pt x="559" y="127"/>
                    <a:pt x="575" y="116"/>
                  </a:cubicBezTo>
                  <a:cubicBezTo>
                    <a:pt x="590" y="106"/>
                    <a:pt x="611" y="96"/>
                    <a:pt x="644" y="96"/>
                  </a:cubicBezTo>
                  <a:cubicBezTo>
                    <a:pt x="644" y="85"/>
                    <a:pt x="644" y="85"/>
                    <a:pt x="644" y="85"/>
                  </a:cubicBezTo>
                  <a:cubicBezTo>
                    <a:pt x="607" y="85"/>
                    <a:pt x="586" y="96"/>
                    <a:pt x="570" y="106"/>
                  </a:cubicBezTo>
                  <a:cubicBezTo>
                    <a:pt x="559" y="111"/>
                    <a:pt x="553" y="122"/>
                    <a:pt x="553" y="127"/>
                  </a:cubicBezTo>
                  <a:cubicBezTo>
                    <a:pt x="543" y="79"/>
                    <a:pt x="507" y="32"/>
                    <a:pt x="401" y="11"/>
                  </a:cubicBezTo>
                  <a:cubicBezTo>
                    <a:pt x="644" y="11"/>
                    <a:pt x="644" y="11"/>
                    <a:pt x="644" y="11"/>
                  </a:cubicBezTo>
                  <a:cubicBezTo>
                    <a:pt x="644" y="0"/>
                    <a:pt x="644" y="0"/>
                    <a:pt x="644" y="0"/>
                  </a:cubicBezTo>
                  <a:cubicBezTo>
                    <a:pt x="258" y="0"/>
                    <a:pt x="258" y="0"/>
                    <a:pt x="258" y="0"/>
                  </a:cubicBezTo>
                  <a:cubicBezTo>
                    <a:pt x="132" y="6"/>
                    <a:pt x="5" y="38"/>
                    <a:pt x="0" y="185"/>
                  </a:cubicBezTo>
                  <a:close/>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44" name="Freeform 1223">
              <a:extLst>
                <a:ext uri="{FF2B5EF4-FFF2-40B4-BE49-F238E27FC236}">
                  <a16:creationId xmlns:a16="http://schemas.microsoft.com/office/drawing/2014/main" id="{80DC0A4C-951C-43BF-87DC-91CD1ECC493D}"/>
                </a:ext>
              </a:extLst>
            </p:cNvPr>
            <p:cNvSpPr>
              <a:spLocks noChangeArrowheads="1"/>
            </p:cNvSpPr>
            <p:nvPr/>
          </p:nvSpPr>
          <p:spPr bwMode="auto">
            <a:xfrm>
              <a:off x="7850897" y="1342430"/>
              <a:ext cx="89910" cy="229791"/>
            </a:xfrm>
            <a:custGeom>
              <a:avLst/>
              <a:gdLst>
                <a:gd name="T0" fmla="*/ 34071 w 665"/>
                <a:gd name="T1" fmla="*/ 82531 h 1704"/>
                <a:gd name="T2" fmla="*/ 34071 w 665"/>
                <a:gd name="T3" fmla="*/ 82531 h 1704"/>
                <a:gd name="T4" fmla="*/ 23390 w 665"/>
                <a:gd name="T5" fmla="*/ 228982 h 1704"/>
                <a:gd name="T6" fmla="*/ 44887 w 665"/>
                <a:gd name="T7" fmla="*/ 229656 h 1704"/>
                <a:gd name="T8" fmla="*/ 65438 w 665"/>
                <a:gd name="T9" fmla="*/ 228982 h 1704"/>
                <a:gd name="T10" fmla="*/ 55568 w 665"/>
                <a:gd name="T11" fmla="*/ 82531 h 1704"/>
                <a:gd name="T12" fmla="*/ 89775 w 665"/>
                <a:gd name="T13" fmla="*/ 674 h 1704"/>
                <a:gd name="T14" fmla="*/ 0 w 665"/>
                <a:gd name="T15" fmla="*/ 674 h 1704"/>
                <a:gd name="T16" fmla="*/ 34071 w 665"/>
                <a:gd name="T17" fmla="*/ 82531 h 17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5" h="1704">
                  <a:moveTo>
                    <a:pt x="252" y="612"/>
                  </a:moveTo>
                  <a:lnTo>
                    <a:pt x="252" y="612"/>
                  </a:lnTo>
                  <a:cubicBezTo>
                    <a:pt x="173" y="1698"/>
                    <a:pt x="173" y="1698"/>
                    <a:pt x="173" y="1698"/>
                  </a:cubicBezTo>
                  <a:cubicBezTo>
                    <a:pt x="226" y="1698"/>
                    <a:pt x="278" y="1703"/>
                    <a:pt x="332" y="1703"/>
                  </a:cubicBezTo>
                  <a:cubicBezTo>
                    <a:pt x="384" y="1703"/>
                    <a:pt x="436" y="1698"/>
                    <a:pt x="484" y="1698"/>
                  </a:cubicBezTo>
                  <a:cubicBezTo>
                    <a:pt x="411" y="612"/>
                    <a:pt x="411" y="612"/>
                    <a:pt x="411" y="612"/>
                  </a:cubicBezTo>
                  <a:cubicBezTo>
                    <a:pt x="664" y="5"/>
                    <a:pt x="664" y="5"/>
                    <a:pt x="664" y="5"/>
                  </a:cubicBezTo>
                  <a:cubicBezTo>
                    <a:pt x="426" y="0"/>
                    <a:pt x="237" y="0"/>
                    <a:pt x="0" y="5"/>
                  </a:cubicBezTo>
                  <a:lnTo>
                    <a:pt x="252" y="612"/>
                  </a:lnTo>
                </a:path>
              </a:pathLst>
            </a:custGeom>
            <a:solidFill>
              <a:srgbClr val="22455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45" name="Freeform 1224">
              <a:extLst>
                <a:ext uri="{FF2B5EF4-FFF2-40B4-BE49-F238E27FC236}">
                  <a16:creationId xmlns:a16="http://schemas.microsoft.com/office/drawing/2014/main" id="{4797138A-4D18-4F03-BA58-D98B44A55C7B}"/>
                </a:ext>
              </a:extLst>
            </p:cNvPr>
            <p:cNvSpPr>
              <a:spLocks noChangeArrowheads="1"/>
            </p:cNvSpPr>
            <p:nvPr/>
          </p:nvSpPr>
          <p:spPr bwMode="auto">
            <a:xfrm>
              <a:off x="7809217" y="1313856"/>
              <a:ext cx="85146" cy="103584"/>
            </a:xfrm>
            <a:custGeom>
              <a:avLst/>
              <a:gdLst>
                <a:gd name="T0" fmla="*/ 37903 w 629"/>
                <a:gd name="T1" fmla="*/ 0 h 766"/>
                <a:gd name="T2" fmla="*/ 0 w 629"/>
                <a:gd name="T3" fmla="*/ 47059 h 766"/>
                <a:gd name="T4" fmla="*/ 21388 w 629"/>
                <a:gd name="T5" fmla="*/ 103449 h 766"/>
                <a:gd name="T6" fmla="*/ 85011 w 629"/>
                <a:gd name="T7" fmla="*/ 28533 h 766"/>
                <a:gd name="T8" fmla="*/ 37903 w 629"/>
                <a:gd name="T9" fmla="*/ 0 h 7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9" h="766">
                  <a:moveTo>
                    <a:pt x="280" y="0"/>
                  </a:moveTo>
                  <a:lnTo>
                    <a:pt x="0" y="348"/>
                  </a:lnTo>
                  <a:lnTo>
                    <a:pt x="158" y="765"/>
                  </a:lnTo>
                  <a:lnTo>
                    <a:pt x="628" y="211"/>
                  </a:lnTo>
                  <a:lnTo>
                    <a:pt x="280" y="0"/>
                  </a:lnTo>
                </a:path>
              </a:pathLst>
            </a:custGeom>
            <a:solidFill>
              <a:srgbClr val="22455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46" name="Freeform 1225">
              <a:extLst>
                <a:ext uri="{FF2B5EF4-FFF2-40B4-BE49-F238E27FC236}">
                  <a16:creationId xmlns:a16="http://schemas.microsoft.com/office/drawing/2014/main" id="{D965A282-1B80-4FB0-AA47-9A53E80BA2B1}"/>
                </a:ext>
              </a:extLst>
            </p:cNvPr>
            <p:cNvSpPr>
              <a:spLocks noChangeArrowheads="1"/>
            </p:cNvSpPr>
            <p:nvPr/>
          </p:nvSpPr>
          <p:spPr bwMode="auto">
            <a:xfrm>
              <a:off x="7809217" y="1313855"/>
              <a:ext cx="85146" cy="90488"/>
            </a:xfrm>
            <a:custGeom>
              <a:avLst/>
              <a:gdLst>
                <a:gd name="T0" fmla="*/ 37903 w 629"/>
                <a:gd name="T1" fmla="*/ 0 h 670"/>
                <a:gd name="T2" fmla="*/ 0 w 629"/>
                <a:gd name="T3" fmla="*/ 47000 h 670"/>
                <a:gd name="T4" fmla="*/ 23554 w 629"/>
                <a:gd name="T5" fmla="*/ 90353 h 670"/>
                <a:gd name="T6" fmla="*/ 85011 w 629"/>
                <a:gd name="T7" fmla="*/ 28497 h 670"/>
                <a:gd name="T8" fmla="*/ 37903 w 629"/>
                <a:gd name="T9" fmla="*/ 0 h 6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9" h="670">
                  <a:moveTo>
                    <a:pt x="280" y="0"/>
                  </a:moveTo>
                  <a:lnTo>
                    <a:pt x="0" y="348"/>
                  </a:lnTo>
                  <a:lnTo>
                    <a:pt x="174" y="669"/>
                  </a:lnTo>
                  <a:lnTo>
                    <a:pt x="628" y="211"/>
                  </a:lnTo>
                  <a:lnTo>
                    <a:pt x="280" y="0"/>
                  </a:ln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47" name="Freeform 1226">
              <a:extLst>
                <a:ext uri="{FF2B5EF4-FFF2-40B4-BE49-F238E27FC236}">
                  <a16:creationId xmlns:a16="http://schemas.microsoft.com/office/drawing/2014/main" id="{C8DD3E07-5368-4811-AC6D-A362F8FA54F9}"/>
                </a:ext>
              </a:extLst>
            </p:cNvPr>
            <p:cNvSpPr>
              <a:spLocks noChangeArrowheads="1"/>
            </p:cNvSpPr>
            <p:nvPr/>
          </p:nvSpPr>
          <p:spPr bwMode="auto">
            <a:xfrm>
              <a:off x="7896150" y="1313856"/>
              <a:ext cx="84551" cy="103584"/>
            </a:xfrm>
            <a:custGeom>
              <a:avLst/>
              <a:gdLst>
                <a:gd name="T0" fmla="*/ 47526 w 628"/>
                <a:gd name="T1" fmla="*/ 0 h 766"/>
                <a:gd name="T2" fmla="*/ 84416 w 628"/>
                <a:gd name="T3" fmla="*/ 47059 h 766"/>
                <a:gd name="T4" fmla="*/ 63952 w 628"/>
                <a:gd name="T5" fmla="*/ 103449 h 766"/>
                <a:gd name="T6" fmla="*/ 0 w 628"/>
                <a:gd name="T7" fmla="*/ 28533 h 766"/>
                <a:gd name="T8" fmla="*/ 47526 w 628"/>
                <a:gd name="T9" fmla="*/ 0 h 7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8" h="766">
                  <a:moveTo>
                    <a:pt x="353" y="0"/>
                  </a:moveTo>
                  <a:lnTo>
                    <a:pt x="627" y="348"/>
                  </a:lnTo>
                  <a:lnTo>
                    <a:pt x="475" y="765"/>
                  </a:lnTo>
                  <a:lnTo>
                    <a:pt x="0" y="211"/>
                  </a:lnTo>
                  <a:lnTo>
                    <a:pt x="353" y="0"/>
                  </a:lnTo>
                </a:path>
              </a:pathLst>
            </a:custGeom>
            <a:solidFill>
              <a:srgbClr val="22455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48" name="Freeform 1227">
              <a:extLst>
                <a:ext uri="{FF2B5EF4-FFF2-40B4-BE49-F238E27FC236}">
                  <a16:creationId xmlns:a16="http://schemas.microsoft.com/office/drawing/2014/main" id="{47BEEF23-B829-4063-8C66-311509D0E29A}"/>
                </a:ext>
              </a:extLst>
            </p:cNvPr>
            <p:cNvSpPr>
              <a:spLocks noChangeArrowheads="1"/>
            </p:cNvSpPr>
            <p:nvPr/>
          </p:nvSpPr>
          <p:spPr bwMode="auto">
            <a:xfrm>
              <a:off x="7896150" y="1313855"/>
              <a:ext cx="84551" cy="90488"/>
            </a:xfrm>
            <a:custGeom>
              <a:avLst/>
              <a:gdLst>
                <a:gd name="T0" fmla="*/ 47526 w 628"/>
                <a:gd name="T1" fmla="*/ 0 h 670"/>
                <a:gd name="T2" fmla="*/ 84416 w 628"/>
                <a:gd name="T3" fmla="*/ 47000 h 670"/>
                <a:gd name="T4" fmla="*/ 61663 w 628"/>
                <a:gd name="T5" fmla="*/ 90353 h 670"/>
                <a:gd name="T6" fmla="*/ 0 w 628"/>
                <a:gd name="T7" fmla="*/ 28497 h 670"/>
                <a:gd name="T8" fmla="*/ 47526 w 628"/>
                <a:gd name="T9" fmla="*/ 0 h 6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8" h="670">
                  <a:moveTo>
                    <a:pt x="353" y="0"/>
                  </a:moveTo>
                  <a:lnTo>
                    <a:pt x="627" y="348"/>
                  </a:lnTo>
                  <a:lnTo>
                    <a:pt x="458" y="669"/>
                  </a:lnTo>
                  <a:lnTo>
                    <a:pt x="0" y="211"/>
                  </a:lnTo>
                  <a:lnTo>
                    <a:pt x="353" y="0"/>
                  </a:ln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49" name="Freeform 1228">
              <a:extLst>
                <a:ext uri="{FF2B5EF4-FFF2-40B4-BE49-F238E27FC236}">
                  <a16:creationId xmlns:a16="http://schemas.microsoft.com/office/drawing/2014/main" id="{5A387B97-D165-4524-A528-95B9EDDD79B4}"/>
                </a:ext>
              </a:extLst>
            </p:cNvPr>
            <p:cNvSpPr>
              <a:spLocks noChangeArrowheads="1"/>
            </p:cNvSpPr>
            <p:nvPr/>
          </p:nvSpPr>
          <p:spPr bwMode="auto">
            <a:xfrm>
              <a:off x="7764560" y="1046559"/>
              <a:ext cx="260202" cy="143471"/>
            </a:xfrm>
            <a:custGeom>
              <a:avLst/>
              <a:gdLst>
                <a:gd name="T0" fmla="*/ 69847 w 1926"/>
                <a:gd name="T1" fmla="*/ 65583 h 1061"/>
                <a:gd name="T2" fmla="*/ 69847 w 1926"/>
                <a:gd name="T3" fmla="*/ 65583 h 1061"/>
                <a:gd name="T4" fmla="*/ 31343 w 1926"/>
                <a:gd name="T5" fmla="*/ 118996 h 1061"/>
                <a:gd name="T6" fmla="*/ 2162 w 1926"/>
                <a:gd name="T7" fmla="*/ 96278 h 1061"/>
                <a:gd name="T8" fmla="*/ 11348 w 1926"/>
                <a:gd name="T9" fmla="*/ 49897 h 1061"/>
                <a:gd name="T10" fmla="*/ 173873 w 1926"/>
                <a:gd name="T11" fmla="*/ 0 h 1061"/>
                <a:gd name="T12" fmla="*/ 250070 w 1926"/>
                <a:gd name="T13" fmla="*/ 52737 h 1061"/>
                <a:gd name="T14" fmla="*/ 255744 w 1926"/>
                <a:gd name="T15" fmla="*/ 94115 h 1061"/>
                <a:gd name="T16" fmla="*/ 230885 w 1926"/>
                <a:gd name="T17" fmla="*/ 116967 h 1061"/>
                <a:gd name="T18" fmla="*/ 69847 w 1926"/>
                <a:gd name="T19" fmla="*/ 65583 h 10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6" h="1061">
                  <a:moveTo>
                    <a:pt x="517" y="485"/>
                  </a:moveTo>
                  <a:lnTo>
                    <a:pt x="517" y="485"/>
                  </a:lnTo>
                  <a:cubicBezTo>
                    <a:pt x="654" y="380"/>
                    <a:pt x="227" y="701"/>
                    <a:pt x="232" y="880"/>
                  </a:cubicBezTo>
                  <a:cubicBezTo>
                    <a:pt x="232" y="1060"/>
                    <a:pt x="26" y="880"/>
                    <a:pt x="16" y="712"/>
                  </a:cubicBezTo>
                  <a:cubicBezTo>
                    <a:pt x="0" y="548"/>
                    <a:pt x="16" y="522"/>
                    <a:pt x="84" y="369"/>
                  </a:cubicBezTo>
                  <a:cubicBezTo>
                    <a:pt x="147" y="211"/>
                    <a:pt x="1013" y="0"/>
                    <a:pt x="1287" y="0"/>
                  </a:cubicBezTo>
                  <a:cubicBezTo>
                    <a:pt x="1561" y="0"/>
                    <a:pt x="1788" y="274"/>
                    <a:pt x="1851" y="390"/>
                  </a:cubicBezTo>
                  <a:cubicBezTo>
                    <a:pt x="1920" y="511"/>
                    <a:pt x="1925" y="591"/>
                    <a:pt x="1893" y="696"/>
                  </a:cubicBezTo>
                  <a:cubicBezTo>
                    <a:pt x="1867" y="807"/>
                    <a:pt x="1756" y="997"/>
                    <a:pt x="1709" y="865"/>
                  </a:cubicBezTo>
                  <a:cubicBezTo>
                    <a:pt x="1466" y="226"/>
                    <a:pt x="422" y="559"/>
                    <a:pt x="517" y="485"/>
                  </a:cubicBezTo>
                </a:path>
              </a:pathLst>
            </a:custGeom>
            <a:solidFill>
              <a:srgbClr val="E4B65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50" name="Freeform 1229">
              <a:extLst>
                <a:ext uri="{FF2B5EF4-FFF2-40B4-BE49-F238E27FC236}">
                  <a16:creationId xmlns:a16="http://schemas.microsoft.com/office/drawing/2014/main" id="{A2EDF52D-1264-4EA2-9A78-DA680D9287E2}"/>
                </a:ext>
              </a:extLst>
            </p:cNvPr>
            <p:cNvSpPr>
              <a:spLocks noChangeArrowheads="1"/>
            </p:cNvSpPr>
            <p:nvPr/>
          </p:nvSpPr>
          <p:spPr bwMode="auto">
            <a:xfrm>
              <a:off x="8003327" y="1123356"/>
              <a:ext cx="35131" cy="65484"/>
            </a:xfrm>
            <a:custGeom>
              <a:avLst/>
              <a:gdLst>
                <a:gd name="T0" fmla="*/ 24280 w 259"/>
                <a:gd name="T1" fmla="*/ 1479 h 487"/>
                <a:gd name="T2" fmla="*/ 24280 w 259"/>
                <a:gd name="T3" fmla="*/ 1479 h 487"/>
                <a:gd name="T4" fmla="*/ 31469 w 259"/>
                <a:gd name="T5" fmla="*/ 35499 h 487"/>
                <a:gd name="T6" fmla="*/ 10716 w 259"/>
                <a:gd name="T7" fmla="*/ 63870 h 487"/>
                <a:gd name="T8" fmla="*/ 3527 w 259"/>
                <a:gd name="T9" fmla="*/ 29851 h 487"/>
                <a:gd name="T10" fmla="*/ 24280 w 259"/>
                <a:gd name="T11" fmla="*/ 1479 h 48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9" h="487">
                  <a:moveTo>
                    <a:pt x="179" y="11"/>
                  </a:moveTo>
                  <a:lnTo>
                    <a:pt x="179" y="11"/>
                  </a:lnTo>
                  <a:cubicBezTo>
                    <a:pt x="237" y="22"/>
                    <a:pt x="258" y="137"/>
                    <a:pt x="232" y="264"/>
                  </a:cubicBezTo>
                  <a:cubicBezTo>
                    <a:pt x="201" y="396"/>
                    <a:pt x="132" y="486"/>
                    <a:pt x="79" y="475"/>
                  </a:cubicBezTo>
                  <a:cubicBezTo>
                    <a:pt x="21" y="465"/>
                    <a:pt x="0" y="349"/>
                    <a:pt x="26" y="222"/>
                  </a:cubicBezTo>
                  <a:cubicBezTo>
                    <a:pt x="58" y="91"/>
                    <a:pt x="126" y="0"/>
                    <a:pt x="179" y="11"/>
                  </a:cubicBez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51" name="Freeform 1230">
              <a:extLst>
                <a:ext uri="{FF2B5EF4-FFF2-40B4-BE49-F238E27FC236}">
                  <a16:creationId xmlns:a16="http://schemas.microsoft.com/office/drawing/2014/main" id="{3AA555EE-D2ED-4C3A-A3DD-A0B5AC37272B}"/>
                </a:ext>
              </a:extLst>
            </p:cNvPr>
            <p:cNvSpPr>
              <a:spLocks noChangeArrowheads="1"/>
            </p:cNvSpPr>
            <p:nvPr/>
          </p:nvSpPr>
          <p:spPr bwMode="auto">
            <a:xfrm>
              <a:off x="7753247" y="1123356"/>
              <a:ext cx="34535" cy="65484"/>
            </a:xfrm>
            <a:custGeom>
              <a:avLst/>
              <a:gdLst>
                <a:gd name="T0" fmla="*/ 9925 w 254"/>
                <a:gd name="T1" fmla="*/ 1479 h 487"/>
                <a:gd name="T2" fmla="*/ 9925 w 254"/>
                <a:gd name="T3" fmla="*/ 1479 h 487"/>
                <a:gd name="T4" fmla="*/ 3535 w 254"/>
                <a:gd name="T5" fmla="*/ 35499 h 487"/>
                <a:gd name="T6" fmla="*/ 24338 w 254"/>
                <a:gd name="T7" fmla="*/ 63870 h 487"/>
                <a:gd name="T8" fmla="*/ 30728 w 254"/>
                <a:gd name="T9" fmla="*/ 29851 h 487"/>
                <a:gd name="T10" fmla="*/ 9925 w 254"/>
                <a:gd name="T11" fmla="*/ 1479 h 48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4" h="487">
                  <a:moveTo>
                    <a:pt x="73" y="11"/>
                  </a:moveTo>
                  <a:lnTo>
                    <a:pt x="73" y="11"/>
                  </a:lnTo>
                  <a:cubicBezTo>
                    <a:pt x="21" y="22"/>
                    <a:pt x="0" y="137"/>
                    <a:pt x="26" y="264"/>
                  </a:cubicBezTo>
                  <a:cubicBezTo>
                    <a:pt x="52" y="396"/>
                    <a:pt x="121" y="486"/>
                    <a:pt x="179" y="475"/>
                  </a:cubicBezTo>
                  <a:cubicBezTo>
                    <a:pt x="231" y="465"/>
                    <a:pt x="253" y="349"/>
                    <a:pt x="226" y="222"/>
                  </a:cubicBezTo>
                  <a:cubicBezTo>
                    <a:pt x="200" y="91"/>
                    <a:pt x="131" y="0"/>
                    <a:pt x="73" y="11"/>
                  </a:cubicBezTo>
                </a:path>
              </a:pathLst>
            </a:custGeom>
            <a:solidFill>
              <a:srgbClr val="F6D6B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52" name="Freeform 1231">
              <a:extLst>
                <a:ext uri="{FF2B5EF4-FFF2-40B4-BE49-F238E27FC236}">
                  <a16:creationId xmlns:a16="http://schemas.microsoft.com/office/drawing/2014/main" id="{91FA9E46-127F-4AE8-9D55-9C55E770E102}"/>
                </a:ext>
              </a:extLst>
            </p:cNvPr>
            <p:cNvSpPr>
              <a:spLocks noChangeArrowheads="1"/>
            </p:cNvSpPr>
            <p:nvPr/>
          </p:nvSpPr>
          <p:spPr bwMode="auto">
            <a:xfrm>
              <a:off x="7779446" y="1021557"/>
              <a:ext cx="232217" cy="127992"/>
            </a:xfrm>
            <a:custGeom>
              <a:avLst/>
              <a:gdLst>
                <a:gd name="T0" fmla="*/ 116041 w 1721"/>
                <a:gd name="T1" fmla="*/ 0 h 950"/>
                <a:gd name="T2" fmla="*/ 116041 w 1721"/>
                <a:gd name="T3" fmla="*/ 0 h 950"/>
                <a:gd name="T4" fmla="*/ 232082 w 1721"/>
                <a:gd name="T5" fmla="*/ 63996 h 950"/>
                <a:gd name="T6" fmla="*/ 116041 w 1721"/>
                <a:gd name="T7" fmla="*/ 127857 h 950"/>
                <a:gd name="T8" fmla="*/ 0 w 1721"/>
                <a:gd name="T9" fmla="*/ 63996 h 950"/>
                <a:gd name="T10" fmla="*/ 116041 w 1721"/>
                <a:gd name="T11" fmla="*/ 0 h 95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1" h="950">
                  <a:moveTo>
                    <a:pt x="860" y="0"/>
                  </a:moveTo>
                  <a:lnTo>
                    <a:pt x="860" y="0"/>
                  </a:lnTo>
                  <a:cubicBezTo>
                    <a:pt x="1334" y="0"/>
                    <a:pt x="1720" y="211"/>
                    <a:pt x="1720" y="475"/>
                  </a:cubicBezTo>
                  <a:cubicBezTo>
                    <a:pt x="1720" y="739"/>
                    <a:pt x="1334" y="949"/>
                    <a:pt x="860" y="949"/>
                  </a:cubicBezTo>
                  <a:cubicBezTo>
                    <a:pt x="385" y="949"/>
                    <a:pt x="0" y="739"/>
                    <a:pt x="0" y="475"/>
                  </a:cubicBezTo>
                  <a:cubicBezTo>
                    <a:pt x="0" y="211"/>
                    <a:pt x="385" y="0"/>
                    <a:pt x="860" y="0"/>
                  </a:cubicBezTo>
                </a:path>
              </a:pathLst>
            </a:custGeom>
            <a:solidFill>
              <a:srgbClr val="22455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53" name="Freeform 1232">
              <a:extLst>
                <a:ext uri="{FF2B5EF4-FFF2-40B4-BE49-F238E27FC236}">
                  <a16:creationId xmlns:a16="http://schemas.microsoft.com/office/drawing/2014/main" id="{0097FCDE-934D-4E29-AC52-188C438698E2}"/>
                </a:ext>
              </a:extLst>
            </p:cNvPr>
            <p:cNvSpPr>
              <a:spLocks noChangeArrowheads="1"/>
            </p:cNvSpPr>
            <p:nvPr/>
          </p:nvSpPr>
          <p:spPr bwMode="auto">
            <a:xfrm>
              <a:off x="7735980" y="909638"/>
              <a:ext cx="319150" cy="144066"/>
            </a:xfrm>
            <a:custGeom>
              <a:avLst/>
              <a:gdLst>
                <a:gd name="T0" fmla="*/ 268502 w 2363"/>
                <a:gd name="T1" fmla="*/ 143931 h 1066"/>
                <a:gd name="T2" fmla="*/ 268502 w 2363"/>
                <a:gd name="T3" fmla="*/ 143931 h 1066"/>
                <a:gd name="T4" fmla="*/ 298486 w 2363"/>
                <a:gd name="T5" fmla="*/ 61221 h 1066"/>
                <a:gd name="T6" fmla="*/ 20664 w 2363"/>
                <a:gd name="T7" fmla="*/ 61221 h 1066"/>
                <a:gd name="T8" fmla="*/ 51323 w 2363"/>
                <a:gd name="T9" fmla="*/ 143931 h 1066"/>
                <a:gd name="T10" fmla="*/ 268502 w 2363"/>
                <a:gd name="T11" fmla="*/ 143931 h 10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363" h="1066">
                  <a:moveTo>
                    <a:pt x="1988" y="1065"/>
                  </a:moveTo>
                  <a:lnTo>
                    <a:pt x="1988" y="1065"/>
                  </a:lnTo>
                  <a:cubicBezTo>
                    <a:pt x="2200" y="775"/>
                    <a:pt x="2362" y="496"/>
                    <a:pt x="2210" y="453"/>
                  </a:cubicBezTo>
                  <a:cubicBezTo>
                    <a:pt x="712" y="0"/>
                    <a:pt x="1651" y="0"/>
                    <a:pt x="153" y="453"/>
                  </a:cubicBezTo>
                  <a:cubicBezTo>
                    <a:pt x="0" y="496"/>
                    <a:pt x="163" y="775"/>
                    <a:pt x="380" y="1065"/>
                  </a:cubicBezTo>
                  <a:lnTo>
                    <a:pt x="1988" y="1065"/>
                  </a:ln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54" name="Freeform 1233">
              <a:extLst>
                <a:ext uri="{FF2B5EF4-FFF2-40B4-BE49-F238E27FC236}">
                  <a16:creationId xmlns:a16="http://schemas.microsoft.com/office/drawing/2014/main" id="{39923429-7BB6-4CDF-876F-50329E125A29}"/>
                </a:ext>
              </a:extLst>
            </p:cNvPr>
            <p:cNvSpPr>
              <a:spLocks noChangeArrowheads="1"/>
            </p:cNvSpPr>
            <p:nvPr/>
          </p:nvSpPr>
          <p:spPr bwMode="auto">
            <a:xfrm>
              <a:off x="7858638" y="951906"/>
              <a:ext cx="73833" cy="65484"/>
            </a:xfrm>
            <a:custGeom>
              <a:avLst/>
              <a:gdLst>
                <a:gd name="T0" fmla="*/ 70740 w 549"/>
                <a:gd name="T1" fmla="*/ 16405 h 487"/>
                <a:gd name="T2" fmla="*/ 70740 w 549"/>
                <a:gd name="T3" fmla="*/ 16405 h 487"/>
                <a:gd name="T4" fmla="*/ 2690 w 549"/>
                <a:gd name="T5" fmla="*/ 16405 h 487"/>
                <a:gd name="T6" fmla="*/ 36849 w 549"/>
                <a:gd name="T7" fmla="*/ 65350 h 487"/>
                <a:gd name="T8" fmla="*/ 70740 w 549"/>
                <a:gd name="T9" fmla="*/ 16405 h 4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9" h="487">
                  <a:moveTo>
                    <a:pt x="526" y="122"/>
                  </a:moveTo>
                  <a:lnTo>
                    <a:pt x="526" y="122"/>
                  </a:lnTo>
                  <a:cubicBezTo>
                    <a:pt x="158" y="0"/>
                    <a:pt x="389" y="0"/>
                    <a:pt x="20" y="122"/>
                  </a:cubicBezTo>
                  <a:cubicBezTo>
                    <a:pt x="0" y="127"/>
                    <a:pt x="110" y="486"/>
                    <a:pt x="274" y="486"/>
                  </a:cubicBezTo>
                  <a:cubicBezTo>
                    <a:pt x="437" y="486"/>
                    <a:pt x="548" y="127"/>
                    <a:pt x="526" y="122"/>
                  </a:cubicBezTo>
                </a:path>
              </a:pathLst>
            </a:custGeom>
            <a:solidFill>
              <a:srgbClr val="E1E6F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55" name="Freeform 1234">
              <a:extLst>
                <a:ext uri="{FF2B5EF4-FFF2-40B4-BE49-F238E27FC236}">
                  <a16:creationId xmlns:a16="http://schemas.microsoft.com/office/drawing/2014/main" id="{3F57D1B9-D59B-4A99-9498-CBF459C64427}"/>
                </a:ext>
              </a:extLst>
            </p:cNvPr>
            <p:cNvSpPr>
              <a:spLocks noChangeArrowheads="1"/>
            </p:cNvSpPr>
            <p:nvPr/>
          </p:nvSpPr>
          <p:spPr bwMode="auto">
            <a:xfrm>
              <a:off x="7778851" y="1041798"/>
              <a:ext cx="234003" cy="49411"/>
            </a:xfrm>
            <a:custGeom>
              <a:avLst/>
              <a:gdLst>
                <a:gd name="T0" fmla="*/ 0 w 1731"/>
                <a:gd name="T1" fmla="*/ 0 h 365"/>
                <a:gd name="T2" fmla="*/ 233868 w 1731"/>
                <a:gd name="T3" fmla="*/ 0 h 365"/>
                <a:gd name="T4" fmla="*/ 233868 w 1731"/>
                <a:gd name="T5" fmla="*/ 49276 h 365"/>
                <a:gd name="T6" fmla="*/ 0 w 1731"/>
                <a:gd name="T7" fmla="*/ 49276 h 365"/>
                <a:gd name="T8" fmla="*/ 0 w 1731"/>
                <a:gd name="T9" fmla="*/ 0 h 3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31" h="365">
                  <a:moveTo>
                    <a:pt x="0" y="0"/>
                  </a:moveTo>
                  <a:lnTo>
                    <a:pt x="1730" y="0"/>
                  </a:lnTo>
                  <a:lnTo>
                    <a:pt x="1730" y="364"/>
                  </a:lnTo>
                  <a:lnTo>
                    <a:pt x="0" y="364"/>
                  </a:lnTo>
                  <a:lnTo>
                    <a:pt x="0" y="0"/>
                  </a:lnTo>
                </a:path>
              </a:pathLst>
            </a:custGeom>
            <a:solidFill>
              <a:srgbClr val="4B779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56" name="Freeform 1235">
              <a:extLst>
                <a:ext uri="{FF2B5EF4-FFF2-40B4-BE49-F238E27FC236}">
                  <a16:creationId xmlns:a16="http://schemas.microsoft.com/office/drawing/2014/main" id="{2807AB91-58E7-4A88-AF91-C549B5BF963D}"/>
                </a:ext>
              </a:extLst>
            </p:cNvPr>
            <p:cNvSpPr>
              <a:spLocks noChangeArrowheads="1"/>
            </p:cNvSpPr>
            <p:nvPr/>
          </p:nvSpPr>
          <p:spPr bwMode="auto">
            <a:xfrm>
              <a:off x="7778851" y="1048346"/>
              <a:ext cx="234003" cy="36314"/>
            </a:xfrm>
            <a:custGeom>
              <a:avLst/>
              <a:gdLst>
                <a:gd name="T0" fmla="*/ 0 w 1731"/>
                <a:gd name="T1" fmla="*/ 0 h 271"/>
                <a:gd name="T2" fmla="*/ 233868 w 1731"/>
                <a:gd name="T3" fmla="*/ 0 h 271"/>
                <a:gd name="T4" fmla="*/ 233868 w 1731"/>
                <a:gd name="T5" fmla="*/ 36180 h 271"/>
                <a:gd name="T6" fmla="*/ 0 w 1731"/>
                <a:gd name="T7" fmla="*/ 36180 h 271"/>
                <a:gd name="T8" fmla="*/ 0 w 1731"/>
                <a:gd name="T9" fmla="*/ 0 h 2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31" h="271">
                  <a:moveTo>
                    <a:pt x="0" y="0"/>
                  </a:moveTo>
                  <a:lnTo>
                    <a:pt x="1730" y="0"/>
                  </a:lnTo>
                  <a:lnTo>
                    <a:pt x="1730" y="270"/>
                  </a:lnTo>
                  <a:lnTo>
                    <a:pt x="0" y="270"/>
                  </a:lnTo>
                  <a:lnTo>
                    <a:pt x="0" y="0"/>
                  </a:ln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57" name="Freeform 1236">
              <a:extLst>
                <a:ext uri="{FF2B5EF4-FFF2-40B4-BE49-F238E27FC236}">
                  <a16:creationId xmlns:a16="http://schemas.microsoft.com/office/drawing/2014/main" id="{D65AE45C-13C6-46AB-AD54-B09E7EBEE92E}"/>
                </a:ext>
              </a:extLst>
            </p:cNvPr>
            <p:cNvSpPr>
              <a:spLocks noChangeArrowheads="1"/>
            </p:cNvSpPr>
            <p:nvPr/>
          </p:nvSpPr>
          <p:spPr bwMode="auto">
            <a:xfrm>
              <a:off x="7978319" y="1472804"/>
              <a:ext cx="39894" cy="35124"/>
            </a:xfrm>
            <a:custGeom>
              <a:avLst/>
              <a:gdLst>
                <a:gd name="T0" fmla="*/ 38411 w 296"/>
                <a:gd name="T1" fmla="*/ 8544 h 259"/>
                <a:gd name="T2" fmla="*/ 38411 w 296"/>
                <a:gd name="T3" fmla="*/ 8544 h 259"/>
                <a:gd name="T4" fmla="*/ 1483 w 296"/>
                <a:gd name="T5" fmla="*/ 8544 h 259"/>
                <a:gd name="T6" fmla="*/ 19947 w 296"/>
                <a:gd name="T7" fmla="*/ 34988 h 259"/>
                <a:gd name="T8" fmla="*/ 38411 w 296"/>
                <a:gd name="T9" fmla="*/ 8544 h 2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9">
                  <a:moveTo>
                    <a:pt x="285" y="63"/>
                  </a:moveTo>
                  <a:lnTo>
                    <a:pt x="285" y="63"/>
                  </a:lnTo>
                  <a:cubicBezTo>
                    <a:pt x="85" y="0"/>
                    <a:pt x="211" y="0"/>
                    <a:pt x="11" y="63"/>
                  </a:cubicBezTo>
                  <a:cubicBezTo>
                    <a:pt x="0" y="68"/>
                    <a:pt x="64" y="258"/>
                    <a:pt x="148" y="258"/>
                  </a:cubicBezTo>
                  <a:cubicBezTo>
                    <a:pt x="237" y="258"/>
                    <a:pt x="295" y="68"/>
                    <a:pt x="285" y="63"/>
                  </a:cubicBezTo>
                </a:path>
              </a:pathLst>
            </a:custGeom>
            <a:solidFill>
              <a:srgbClr val="E1E6F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58" name="Freeform 1237">
              <a:extLst>
                <a:ext uri="{FF2B5EF4-FFF2-40B4-BE49-F238E27FC236}">
                  <a16:creationId xmlns:a16="http://schemas.microsoft.com/office/drawing/2014/main" id="{D6D24FF6-4CBA-4426-BB1F-F05B766C9023}"/>
                </a:ext>
              </a:extLst>
            </p:cNvPr>
            <p:cNvSpPr>
              <a:spLocks noChangeArrowheads="1"/>
            </p:cNvSpPr>
            <p:nvPr/>
          </p:nvSpPr>
          <p:spPr bwMode="auto">
            <a:xfrm>
              <a:off x="7777064" y="1482328"/>
              <a:ext cx="60734" cy="12502"/>
            </a:xfrm>
            <a:custGeom>
              <a:avLst/>
              <a:gdLst>
                <a:gd name="T0" fmla="*/ 0 w 449"/>
                <a:gd name="T1" fmla="*/ 12366 h 92"/>
                <a:gd name="T2" fmla="*/ 60599 w 449"/>
                <a:gd name="T3" fmla="*/ 12366 h 92"/>
                <a:gd name="T4" fmla="*/ 60599 w 449"/>
                <a:gd name="T5" fmla="*/ 0 h 92"/>
                <a:gd name="T6" fmla="*/ 0 w 449"/>
                <a:gd name="T7" fmla="*/ 0 h 92"/>
                <a:gd name="T8" fmla="*/ 0 w 449"/>
                <a:gd name="T9" fmla="*/ 12366 h 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9" h="92">
                  <a:moveTo>
                    <a:pt x="0" y="91"/>
                  </a:moveTo>
                  <a:lnTo>
                    <a:pt x="448" y="91"/>
                  </a:lnTo>
                  <a:lnTo>
                    <a:pt x="448" y="0"/>
                  </a:lnTo>
                  <a:lnTo>
                    <a:pt x="0" y="0"/>
                  </a:lnTo>
                  <a:lnTo>
                    <a:pt x="0" y="91"/>
                  </a:lnTo>
                </a:path>
              </a:pathLst>
            </a:custGeom>
            <a:solidFill>
              <a:srgbClr val="E1E6F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grpSp>
        <p:nvGrpSpPr>
          <p:cNvPr id="159" name="Group 7">
            <a:extLst>
              <a:ext uri="{FF2B5EF4-FFF2-40B4-BE49-F238E27FC236}">
                <a16:creationId xmlns:a16="http://schemas.microsoft.com/office/drawing/2014/main" id="{1A94F88E-3D73-4AEE-BBCB-7B749F17728D}"/>
              </a:ext>
            </a:extLst>
          </p:cNvPr>
          <p:cNvGrpSpPr>
            <a:grpSpLocks/>
          </p:cNvGrpSpPr>
          <p:nvPr/>
        </p:nvGrpSpPr>
        <p:grpSpPr bwMode="auto">
          <a:xfrm>
            <a:off x="8988429" y="2383898"/>
            <a:ext cx="688975" cy="687387"/>
            <a:chOff x="5915754" y="944166"/>
            <a:chExt cx="688315" cy="687586"/>
          </a:xfrm>
        </p:grpSpPr>
        <p:sp>
          <p:nvSpPr>
            <p:cNvPr id="160" name="Freeform 1239">
              <a:extLst>
                <a:ext uri="{FF2B5EF4-FFF2-40B4-BE49-F238E27FC236}">
                  <a16:creationId xmlns:a16="http://schemas.microsoft.com/office/drawing/2014/main" id="{07BCCFA3-75DA-491C-8012-56C05625CD56}"/>
                </a:ext>
              </a:extLst>
            </p:cNvPr>
            <p:cNvSpPr>
              <a:spLocks noChangeArrowheads="1"/>
            </p:cNvSpPr>
            <p:nvPr/>
          </p:nvSpPr>
          <p:spPr bwMode="auto">
            <a:xfrm>
              <a:off x="5915754" y="944166"/>
              <a:ext cx="688315" cy="687586"/>
            </a:xfrm>
            <a:custGeom>
              <a:avLst/>
              <a:gdLst>
                <a:gd name="T0" fmla="*/ 344158 w 5096"/>
                <a:gd name="T1" fmla="*/ 687451 h 5095"/>
                <a:gd name="T2" fmla="*/ 344158 w 5096"/>
                <a:gd name="T3" fmla="*/ 687451 h 5095"/>
                <a:gd name="T4" fmla="*/ 0 w 5096"/>
                <a:gd name="T5" fmla="*/ 343860 h 5095"/>
                <a:gd name="T6" fmla="*/ 344158 w 5096"/>
                <a:gd name="T7" fmla="*/ 0 h 5095"/>
                <a:gd name="T8" fmla="*/ 688180 w 5096"/>
                <a:gd name="T9" fmla="*/ 343860 h 5095"/>
                <a:gd name="T10" fmla="*/ 344158 w 5096"/>
                <a:gd name="T11" fmla="*/ 687451 h 50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96" h="5095">
                  <a:moveTo>
                    <a:pt x="2548" y="5094"/>
                  </a:moveTo>
                  <a:lnTo>
                    <a:pt x="2548" y="5094"/>
                  </a:lnTo>
                  <a:cubicBezTo>
                    <a:pt x="1139" y="5094"/>
                    <a:pt x="0" y="3956"/>
                    <a:pt x="0" y="2548"/>
                  </a:cubicBezTo>
                  <a:cubicBezTo>
                    <a:pt x="0" y="1144"/>
                    <a:pt x="1139" y="0"/>
                    <a:pt x="2548" y="0"/>
                  </a:cubicBezTo>
                  <a:cubicBezTo>
                    <a:pt x="3956" y="0"/>
                    <a:pt x="5095" y="1144"/>
                    <a:pt x="5095" y="2548"/>
                  </a:cubicBezTo>
                  <a:cubicBezTo>
                    <a:pt x="5095" y="3956"/>
                    <a:pt x="3956" y="5094"/>
                    <a:pt x="2548" y="5094"/>
                  </a:cubicBezTo>
                </a:path>
              </a:pathLst>
            </a:custGeom>
            <a:solidFill>
              <a:srgbClr val="7E605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61" name="Freeform 1240">
              <a:extLst>
                <a:ext uri="{FF2B5EF4-FFF2-40B4-BE49-F238E27FC236}">
                  <a16:creationId xmlns:a16="http://schemas.microsoft.com/office/drawing/2014/main" id="{5BAA46D4-898F-4C2B-B0D9-C7B9DE49B29E}"/>
                </a:ext>
              </a:extLst>
            </p:cNvPr>
            <p:cNvSpPr>
              <a:spLocks noChangeArrowheads="1"/>
            </p:cNvSpPr>
            <p:nvPr/>
          </p:nvSpPr>
          <p:spPr bwMode="auto">
            <a:xfrm>
              <a:off x="6117604" y="965002"/>
              <a:ext cx="297714" cy="325636"/>
            </a:xfrm>
            <a:custGeom>
              <a:avLst/>
              <a:gdLst>
                <a:gd name="T0" fmla="*/ 141704 w 2206"/>
                <a:gd name="T1" fmla="*/ 295652 h 2411"/>
                <a:gd name="T2" fmla="*/ 141704 w 2206"/>
                <a:gd name="T3" fmla="*/ 295652 h 2411"/>
                <a:gd name="T4" fmla="*/ 11471 w 2206"/>
                <a:gd name="T5" fmla="*/ 248650 h 2411"/>
                <a:gd name="T6" fmla="*/ 47640 w 2206"/>
                <a:gd name="T7" fmla="*/ 64020 h 2411"/>
                <a:gd name="T8" fmla="*/ 54118 w 2206"/>
                <a:gd name="T9" fmla="*/ 109671 h 2411"/>
                <a:gd name="T10" fmla="*/ 102567 w 2206"/>
                <a:gd name="T11" fmla="*/ 24987 h 2411"/>
                <a:gd name="T12" fmla="*/ 91905 w 2206"/>
                <a:gd name="T13" fmla="*/ 90492 h 2411"/>
                <a:gd name="T14" fmla="*/ 158034 w 2206"/>
                <a:gd name="T15" fmla="*/ 0 h 2411"/>
                <a:gd name="T16" fmla="*/ 197171 w 2206"/>
                <a:gd name="T17" fmla="*/ 86845 h 2411"/>
                <a:gd name="T18" fmla="*/ 176523 w 2206"/>
                <a:gd name="T19" fmla="*/ 24176 h 2411"/>
                <a:gd name="T20" fmla="*/ 242112 w 2206"/>
                <a:gd name="T21" fmla="*/ 107510 h 2411"/>
                <a:gd name="T22" fmla="*/ 240627 w 2206"/>
                <a:gd name="T23" fmla="*/ 57672 h 2411"/>
                <a:gd name="T24" fmla="*/ 271937 w 2206"/>
                <a:gd name="T25" fmla="*/ 248650 h 2411"/>
                <a:gd name="T26" fmla="*/ 141704 w 2206"/>
                <a:gd name="T27" fmla="*/ 295652 h 24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206" h="2411">
                  <a:moveTo>
                    <a:pt x="1050" y="2189"/>
                  </a:moveTo>
                  <a:lnTo>
                    <a:pt x="1050" y="2189"/>
                  </a:lnTo>
                  <a:cubicBezTo>
                    <a:pt x="928" y="2410"/>
                    <a:pt x="106" y="1893"/>
                    <a:pt x="85" y="1841"/>
                  </a:cubicBezTo>
                  <a:cubicBezTo>
                    <a:pt x="0" y="1587"/>
                    <a:pt x="21" y="812"/>
                    <a:pt x="353" y="474"/>
                  </a:cubicBezTo>
                  <a:cubicBezTo>
                    <a:pt x="322" y="574"/>
                    <a:pt x="274" y="733"/>
                    <a:pt x="401" y="812"/>
                  </a:cubicBezTo>
                  <a:cubicBezTo>
                    <a:pt x="411" y="596"/>
                    <a:pt x="432" y="306"/>
                    <a:pt x="760" y="185"/>
                  </a:cubicBezTo>
                  <a:cubicBezTo>
                    <a:pt x="649" y="300"/>
                    <a:pt x="596" y="470"/>
                    <a:pt x="681" y="670"/>
                  </a:cubicBezTo>
                  <a:cubicBezTo>
                    <a:pt x="928" y="491"/>
                    <a:pt x="807" y="26"/>
                    <a:pt x="1171" y="0"/>
                  </a:cubicBezTo>
                  <a:cubicBezTo>
                    <a:pt x="970" y="385"/>
                    <a:pt x="1277" y="675"/>
                    <a:pt x="1461" y="643"/>
                  </a:cubicBezTo>
                  <a:cubicBezTo>
                    <a:pt x="1577" y="459"/>
                    <a:pt x="1419" y="295"/>
                    <a:pt x="1308" y="179"/>
                  </a:cubicBezTo>
                  <a:cubicBezTo>
                    <a:pt x="1530" y="163"/>
                    <a:pt x="1794" y="591"/>
                    <a:pt x="1794" y="796"/>
                  </a:cubicBezTo>
                  <a:cubicBezTo>
                    <a:pt x="1888" y="691"/>
                    <a:pt x="1852" y="586"/>
                    <a:pt x="1783" y="427"/>
                  </a:cubicBezTo>
                  <a:cubicBezTo>
                    <a:pt x="2205" y="744"/>
                    <a:pt x="2083" y="1513"/>
                    <a:pt x="2015" y="1841"/>
                  </a:cubicBezTo>
                  <a:cubicBezTo>
                    <a:pt x="2004" y="1893"/>
                    <a:pt x="1176" y="2410"/>
                    <a:pt x="1050" y="2189"/>
                  </a:cubicBezTo>
                </a:path>
              </a:pathLst>
            </a:custGeom>
            <a:solidFill>
              <a:srgbClr val="F5CD7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62" name="Freeform 1241">
              <a:extLst>
                <a:ext uri="{FF2B5EF4-FFF2-40B4-BE49-F238E27FC236}">
                  <a16:creationId xmlns:a16="http://schemas.microsoft.com/office/drawing/2014/main" id="{C3CE4082-D156-42B6-AF48-FB05218F20A0}"/>
                </a:ext>
              </a:extLst>
            </p:cNvPr>
            <p:cNvSpPr>
              <a:spLocks noChangeArrowheads="1"/>
            </p:cNvSpPr>
            <p:nvPr/>
          </p:nvSpPr>
          <p:spPr bwMode="auto">
            <a:xfrm>
              <a:off x="6062825" y="1398389"/>
              <a:ext cx="392387" cy="233363"/>
            </a:xfrm>
            <a:custGeom>
              <a:avLst/>
              <a:gdLst>
                <a:gd name="T0" fmla="*/ 67625 w 2907"/>
                <a:gd name="T1" fmla="*/ 46133 h 1730"/>
                <a:gd name="T2" fmla="*/ 67625 w 2907"/>
                <a:gd name="T3" fmla="*/ 46133 h 1730"/>
                <a:gd name="T4" fmla="*/ 0 w 2907"/>
                <a:gd name="T5" fmla="*/ 171448 h 1730"/>
                <a:gd name="T6" fmla="*/ 196531 w 2907"/>
                <a:gd name="T7" fmla="*/ 233228 h 1730"/>
                <a:gd name="T8" fmla="*/ 392252 w 2907"/>
                <a:gd name="T9" fmla="*/ 172122 h 1730"/>
                <a:gd name="T10" fmla="*/ 324627 w 2907"/>
                <a:gd name="T11" fmla="*/ 46133 h 1730"/>
                <a:gd name="T12" fmla="*/ 195721 w 2907"/>
                <a:gd name="T13" fmla="*/ 674 h 1730"/>
                <a:gd name="T14" fmla="*/ 67625 w 2907"/>
                <a:gd name="T15" fmla="*/ 46133 h 173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07" h="1730">
                  <a:moveTo>
                    <a:pt x="501" y="342"/>
                  </a:moveTo>
                  <a:lnTo>
                    <a:pt x="501" y="342"/>
                  </a:lnTo>
                  <a:cubicBezTo>
                    <a:pt x="253" y="506"/>
                    <a:pt x="148" y="859"/>
                    <a:pt x="0" y="1271"/>
                  </a:cubicBezTo>
                  <a:cubicBezTo>
                    <a:pt x="412" y="1561"/>
                    <a:pt x="912" y="1729"/>
                    <a:pt x="1456" y="1729"/>
                  </a:cubicBezTo>
                  <a:cubicBezTo>
                    <a:pt x="1994" y="1729"/>
                    <a:pt x="2495" y="1561"/>
                    <a:pt x="2906" y="1276"/>
                  </a:cubicBezTo>
                  <a:cubicBezTo>
                    <a:pt x="2763" y="859"/>
                    <a:pt x="2659" y="506"/>
                    <a:pt x="2405" y="342"/>
                  </a:cubicBezTo>
                  <a:cubicBezTo>
                    <a:pt x="1972" y="74"/>
                    <a:pt x="1708" y="10"/>
                    <a:pt x="1450" y="5"/>
                  </a:cubicBezTo>
                  <a:cubicBezTo>
                    <a:pt x="1192" y="0"/>
                    <a:pt x="933" y="63"/>
                    <a:pt x="501" y="342"/>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63" name="Freeform 1242">
              <a:extLst>
                <a:ext uri="{FF2B5EF4-FFF2-40B4-BE49-F238E27FC236}">
                  <a16:creationId xmlns:a16="http://schemas.microsoft.com/office/drawing/2014/main" id="{EF6DE0A8-754F-40E3-AA9F-F7F2E0FEEA05}"/>
                </a:ext>
              </a:extLst>
            </p:cNvPr>
            <p:cNvSpPr>
              <a:spLocks noChangeArrowheads="1"/>
            </p:cNvSpPr>
            <p:nvPr/>
          </p:nvSpPr>
          <p:spPr bwMode="auto">
            <a:xfrm>
              <a:off x="6062825" y="1398389"/>
              <a:ext cx="196492" cy="233363"/>
            </a:xfrm>
            <a:custGeom>
              <a:avLst/>
              <a:gdLst>
                <a:gd name="T0" fmla="*/ 67565 w 1457"/>
                <a:gd name="T1" fmla="*/ 46133 h 1730"/>
                <a:gd name="T2" fmla="*/ 67565 w 1457"/>
                <a:gd name="T3" fmla="*/ 46133 h 1730"/>
                <a:gd name="T4" fmla="*/ 0 w 1457"/>
                <a:gd name="T5" fmla="*/ 171448 h 1730"/>
                <a:gd name="T6" fmla="*/ 196357 w 1457"/>
                <a:gd name="T7" fmla="*/ 233228 h 1730"/>
                <a:gd name="T8" fmla="*/ 196357 w 1457"/>
                <a:gd name="T9" fmla="*/ 674 h 1730"/>
                <a:gd name="T10" fmla="*/ 195548 w 1457"/>
                <a:gd name="T11" fmla="*/ 674 h 1730"/>
                <a:gd name="T12" fmla="*/ 67565 w 1457"/>
                <a:gd name="T13" fmla="*/ 46133 h 17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57" h="1730">
                  <a:moveTo>
                    <a:pt x="501" y="342"/>
                  </a:moveTo>
                  <a:lnTo>
                    <a:pt x="501" y="342"/>
                  </a:lnTo>
                  <a:cubicBezTo>
                    <a:pt x="253" y="506"/>
                    <a:pt x="148" y="859"/>
                    <a:pt x="0" y="1271"/>
                  </a:cubicBezTo>
                  <a:cubicBezTo>
                    <a:pt x="412" y="1561"/>
                    <a:pt x="912" y="1729"/>
                    <a:pt x="1456" y="1729"/>
                  </a:cubicBezTo>
                  <a:cubicBezTo>
                    <a:pt x="1456" y="5"/>
                    <a:pt x="1456" y="5"/>
                    <a:pt x="1456" y="5"/>
                  </a:cubicBezTo>
                  <a:cubicBezTo>
                    <a:pt x="1450" y="5"/>
                    <a:pt x="1450" y="5"/>
                    <a:pt x="1450" y="5"/>
                  </a:cubicBezTo>
                  <a:cubicBezTo>
                    <a:pt x="1192" y="0"/>
                    <a:pt x="933" y="63"/>
                    <a:pt x="501" y="342"/>
                  </a:cubicBezTo>
                </a:path>
              </a:pathLst>
            </a:custGeom>
            <a:solidFill>
              <a:srgbClr val="E1E6F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64" name="Freeform 1243">
              <a:extLst>
                <a:ext uri="{FF2B5EF4-FFF2-40B4-BE49-F238E27FC236}">
                  <a16:creationId xmlns:a16="http://schemas.microsoft.com/office/drawing/2014/main" id="{38A67687-5F65-4A4A-A406-CB8EDA9785D2}"/>
                </a:ext>
              </a:extLst>
            </p:cNvPr>
            <p:cNvSpPr>
              <a:spLocks noChangeArrowheads="1"/>
            </p:cNvSpPr>
            <p:nvPr/>
          </p:nvSpPr>
          <p:spPr bwMode="auto">
            <a:xfrm>
              <a:off x="6210491" y="1270397"/>
              <a:ext cx="97650" cy="326231"/>
            </a:xfrm>
            <a:custGeom>
              <a:avLst/>
              <a:gdLst>
                <a:gd name="T0" fmla="*/ 0 w 724"/>
                <a:gd name="T1" fmla="*/ 0 h 2417"/>
                <a:gd name="T2" fmla="*/ 0 w 724"/>
                <a:gd name="T3" fmla="*/ 0 h 2417"/>
                <a:gd name="T4" fmla="*/ 97515 w 724"/>
                <a:gd name="T5" fmla="*/ 0 h 2417"/>
                <a:gd name="T6" fmla="*/ 97515 w 724"/>
                <a:gd name="T7" fmla="*/ 140237 h 2417"/>
                <a:gd name="T8" fmla="*/ 49230 w 724"/>
                <a:gd name="T9" fmla="*/ 326096 h 2417"/>
                <a:gd name="T10" fmla="*/ 0 w 724"/>
                <a:gd name="T11" fmla="*/ 140237 h 2417"/>
                <a:gd name="T12" fmla="*/ 0 w 724"/>
                <a:gd name="T13" fmla="*/ 0 h 24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24" h="2417">
                  <a:moveTo>
                    <a:pt x="0" y="0"/>
                  </a:moveTo>
                  <a:lnTo>
                    <a:pt x="0" y="0"/>
                  </a:lnTo>
                  <a:cubicBezTo>
                    <a:pt x="723" y="0"/>
                    <a:pt x="723" y="0"/>
                    <a:pt x="723" y="0"/>
                  </a:cubicBezTo>
                  <a:cubicBezTo>
                    <a:pt x="723" y="1039"/>
                    <a:pt x="723" y="1039"/>
                    <a:pt x="723" y="1039"/>
                  </a:cubicBezTo>
                  <a:cubicBezTo>
                    <a:pt x="723" y="1219"/>
                    <a:pt x="444" y="1851"/>
                    <a:pt x="365" y="2416"/>
                  </a:cubicBezTo>
                  <a:cubicBezTo>
                    <a:pt x="301" y="2073"/>
                    <a:pt x="0" y="1234"/>
                    <a:pt x="0" y="1039"/>
                  </a:cubicBezTo>
                  <a:lnTo>
                    <a:pt x="0" y="0"/>
                  </a:ln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65" name="Freeform 1244">
              <a:extLst>
                <a:ext uri="{FF2B5EF4-FFF2-40B4-BE49-F238E27FC236}">
                  <a16:creationId xmlns:a16="http://schemas.microsoft.com/office/drawing/2014/main" id="{8B30B087-69F3-4C90-B3A8-40D085DF239A}"/>
                </a:ext>
              </a:extLst>
            </p:cNvPr>
            <p:cNvSpPr>
              <a:spLocks noChangeArrowheads="1"/>
            </p:cNvSpPr>
            <p:nvPr/>
          </p:nvSpPr>
          <p:spPr bwMode="auto">
            <a:xfrm>
              <a:off x="6231331" y="1494234"/>
              <a:ext cx="53589" cy="102394"/>
            </a:xfrm>
            <a:custGeom>
              <a:avLst/>
              <a:gdLst>
                <a:gd name="T0" fmla="*/ 53454 w 396"/>
                <a:gd name="T1" fmla="*/ 674 h 760"/>
                <a:gd name="T2" fmla="*/ 53454 w 396"/>
                <a:gd name="T3" fmla="*/ 674 h 760"/>
                <a:gd name="T4" fmla="*/ 28554 w 396"/>
                <a:gd name="T5" fmla="*/ 102259 h 760"/>
                <a:gd name="T6" fmla="*/ 0 w 396"/>
                <a:gd name="T7" fmla="*/ 0 h 760"/>
                <a:gd name="T8" fmla="*/ 28554 w 396"/>
                <a:gd name="T9" fmla="*/ 2829 h 760"/>
                <a:gd name="T10" fmla="*/ 53454 w 396"/>
                <a:gd name="T11" fmla="*/ 674 h 7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6" h="760">
                  <a:moveTo>
                    <a:pt x="395" y="5"/>
                  </a:moveTo>
                  <a:lnTo>
                    <a:pt x="395" y="5"/>
                  </a:lnTo>
                  <a:cubicBezTo>
                    <a:pt x="321" y="237"/>
                    <a:pt x="247" y="506"/>
                    <a:pt x="211" y="759"/>
                  </a:cubicBezTo>
                  <a:cubicBezTo>
                    <a:pt x="179" y="584"/>
                    <a:pt x="84" y="279"/>
                    <a:pt x="0" y="0"/>
                  </a:cubicBezTo>
                  <a:cubicBezTo>
                    <a:pt x="68" y="15"/>
                    <a:pt x="137" y="21"/>
                    <a:pt x="211" y="21"/>
                  </a:cubicBezTo>
                  <a:cubicBezTo>
                    <a:pt x="274" y="21"/>
                    <a:pt x="337" y="15"/>
                    <a:pt x="395" y="5"/>
                  </a:cubicBezTo>
                </a:path>
              </a:pathLst>
            </a:custGeom>
            <a:solidFill>
              <a:srgbClr val="F1595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66" name="Freeform 1245">
              <a:extLst>
                <a:ext uri="{FF2B5EF4-FFF2-40B4-BE49-F238E27FC236}">
                  <a16:creationId xmlns:a16="http://schemas.microsoft.com/office/drawing/2014/main" id="{40D0C3B6-143A-4834-B664-F9D56BD34416}"/>
                </a:ext>
              </a:extLst>
            </p:cNvPr>
            <p:cNvSpPr>
              <a:spLocks noChangeArrowheads="1"/>
            </p:cNvSpPr>
            <p:nvPr/>
          </p:nvSpPr>
          <p:spPr bwMode="auto">
            <a:xfrm>
              <a:off x="6210491" y="1340049"/>
              <a:ext cx="97650" cy="66675"/>
            </a:xfrm>
            <a:custGeom>
              <a:avLst/>
              <a:gdLst>
                <a:gd name="T0" fmla="*/ 97515 w 724"/>
                <a:gd name="T1" fmla="*/ 18566 h 492"/>
                <a:gd name="T2" fmla="*/ 97515 w 724"/>
                <a:gd name="T3" fmla="*/ 0 h 492"/>
                <a:gd name="T4" fmla="*/ 0 w 724"/>
                <a:gd name="T5" fmla="*/ 0 h 492"/>
                <a:gd name="T6" fmla="*/ 0 w 724"/>
                <a:gd name="T7" fmla="*/ 66539 h 492"/>
                <a:gd name="T8" fmla="*/ 97515 w 724"/>
                <a:gd name="T9" fmla="*/ 18566 h 4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4" h="492">
                  <a:moveTo>
                    <a:pt x="723" y="137"/>
                  </a:moveTo>
                  <a:lnTo>
                    <a:pt x="723" y="0"/>
                  </a:lnTo>
                  <a:lnTo>
                    <a:pt x="0" y="0"/>
                  </a:lnTo>
                  <a:lnTo>
                    <a:pt x="0" y="491"/>
                  </a:lnTo>
                  <a:lnTo>
                    <a:pt x="723" y="137"/>
                  </a:lnTo>
                </a:path>
              </a:pathLst>
            </a:custGeom>
            <a:solidFill>
              <a:srgbClr val="E7C5A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67" name="Freeform 1246">
              <a:extLst>
                <a:ext uri="{FF2B5EF4-FFF2-40B4-BE49-F238E27FC236}">
                  <a16:creationId xmlns:a16="http://schemas.microsoft.com/office/drawing/2014/main" id="{483F46CB-60E8-4E17-B535-E7FD1F27E06B}"/>
                </a:ext>
              </a:extLst>
            </p:cNvPr>
            <p:cNvSpPr>
              <a:spLocks noChangeArrowheads="1"/>
            </p:cNvSpPr>
            <p:nvPr/>
          </p:nvSpPr>
          <p:spPr bwMode="auto">
            <a:xfrm>
              <a:off x="6053893" y="1091803"/>
              <a:ext cx="411442" cy="271463"/>
            </a:xfrm>
            <a:custGeom>
              <a:avLst/>
              <a:gdLst>
                <a:gd name="T0" fmla="*/ 205721 w 3048"/>
                <a:gd name="T1" fmla="*/ 0 h 2010"/>
                <a:gd name="T2" fmla="*/ 205721 w 3048"/>
                <a:gd name="T3" fmla="*/ 0 h 2010"/>
                <a:gd name="T4" fmla="*/ 205721 w 3048"/>
                <a:gd name="T5" fmla="*/ 271328 h 2010"/>
                <a:gd name="T6" fmla="*/ 205721 w 3048"/>
                <a:gd name="T7" fmla="*/ 0 h 20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48" h="2010">
                  <a:moveTo>
                    <a:pt x="1524" y="0"/>
                  </a:moveTo>
                  <a:lnTo>
                    <a:pt x="1524" y="0"/>
                  </a:lnTo>
                  <a:cubicBezTo>
                    <a:pt x="3047" y="0"/>
                    <a:pt x="2426" y="2009"/>
                    <a:pt x="1524" y="2009"/>
                  </a:cubicBezTo>
                  <a:cubicBezTo>
                    <a:pt x="617" y="2009"/>
                    <a:pt x="0" y="0"/>
                    <a:pt x="1524" y="0"/>
                  </a:cubicBezTo>
                </a:path>
              </a:pathLst>
            </a:custGeom>
            <a:solidFill>
              <a:srgbClr val="F6D6B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68" name="Freeform 1247">
              <a:extLst>
                <a:ext uri="{FF2B5EF4-FFF2-40B4-BE49-F238E27FC236}">
                  <a16:creationId xmlns:a16="http://schemas.microsoft.com/office/drawing/2014/main" id="{84E928F9-2008-49D5-96DF-32BC349BF9D7}"/>
                </a:ext>
              </a:extLst>
            </p:cNvPr>
            <p:cNvSpPr>
              <a:spLocks noChangeArrowheads="1"/>
            </p:cNvSpPr>
            <p:nvPr/>
          </p:nvSpPr>
          <p:spPr bwMode="auto">
            <a:xfrm>
              <a:off x="6259912" y="1091803"/>
              <a:ext cx="206018" cy="271463"/>
            </a:xfrm>
            <a:custGeom>
              <a:avLst/>
              <a:gdLst>
                <a:gd name="T0" fmla="*/ 0 w 1524"/>
                <a:gd name="T1" fmla="*/ 0 h 2010"/>
                <a:gd name="T2" fmla="*/ 0 w 1524"/>
                <a:gd name="T3" fmla="*/ 0 h 2010"/>
                <a:gd name="T4" fmla="*/ 0 w 1524"/>
                <a:gd name="T5" fmla="*/ 271328 h 2010"/>
                <a:gd name="T6" fmla="*/ 0 w 1524"/>
                <a:gd name="T7" fmla="*/ 0 h 20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24" h="2010">
                  <a:moveTo>
                    <a:pt x="0" y="0"/>
                  </a:moveTo>
                  <a:lnTo>
                    <a:pt x="0" y="0"/>
                  </a:lnTo>
                  <a:cubicBezTo>
                    <a:pt x="1523" y="0"/>
                    <a:pt x="902" y="2009"/>
                    <a:pt x="0" y="2009"/>
                  </a:cubicBezTo>
                  <a:lnTo>
                    <a:pt x="0" y="0"/>
                  </a:ln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69" name="Freeform 1248">
              <a:extLst>
                <a:ext uri="{FF2B5EF4-FFF2-40B4-BE49-F238E27FC236}">
                  <a16:creationId xmlns:a16="http://schemas.microsoft.com/office/drawing/2014/main" id="{60D5205C-D16D-4321-B27C-A0EE2D1913E1}"/>
                </a:ext>
              </a:extLst>
            </p:cNvPr>
            <p:cNvSpPr>
              <a:spLocks noChangeArrowheads="1"/>
            </p:cNvSpPr>
            <p:nvPr/>
          </p:nvSpPr>
          <p:spPr bwMode="auto">
            <a:xfrm>
              <a:off x="6112245" y="1041798"/>
              <a:ext cx="294142" cy="220861"/>
            </a:xfrm>
            <a:custGeom>
              <a:avLst/>
              <a:gdLst>
                <a:gd name="T0" fmla="*/ 145182 w 2180"/>
                <a:gd name="T1" fmla="*/ 82536 h 1635"/>
                <a:gd name="T2" fmla="*/ 145182 w 2180"/>
                <a:gd name="T3" fmla="*/ 82536 h 1635"/>
                <a:gd name="T4" fmla="*/ 258926 w 2180"/>
                <a:gd name="T5" fmla="*/ 162370 h 1635"/>
                <a:gd name="T6" fmla="*/ 278895 w 2180"/>
                <a:gd name="T7" fmla="*/ 168854 h 1635"/>
                <a:gd name="T8" fmla="*/ 150849 w 2180"/>
                <a:gd name="T9" fmla="*/ 0 h 1635"/>
                <a:gd name="T10" fmla="*/ 14977 w 2180"/>
                <a:gd name="T11" fmla="*/ 163045 h 1635"/>
                <a:gd name="T12" fmla="*/ 39129 w 2180"/>
                <a:gd name="T13" fmla="*/ 163045 h 1635"/>
                <a:gd name="T14" fmla="*/ 145182 w 2180"/>
                <a:gd name="T15" fmla="*/ 82536 h 16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80" h="1635">
                  <a:moveTo>
                    <a:pt x="1076" y="611"/>
                  </a:moveTo>
                  <a:lnTo>
                    <a:pt x="1076" y="611"/>
                  </a:lnTo>
                  <a:cubicBezTo>
                    <a:pt x="1587" y="611"/>
                    <a:pt x="1836" y="896"/>
                    <a:pt x="1919" y="1202"/>
                  </a:cubicBezTo>
                  <a:cubicBezTo>
                    <a:pt x="2004" y="1513"/>
                    <a:pt x="1957" y="1487"/>
                    <a:pt x="2067" y="1250"/>
                  </a:cubicBezTo>
                  <a:cubicBezTo>
                    <a:pt x="2179" y="1012"/>
                    <a:pt x="1904" y="0"/>
                    <a:pt x="1118" y="0"/>
                  </a:cubicBezTo>
                  <a:cubicBezTo>
                    <a:pt x="327" y="0"/>
                    <a:pt x="0" y="780"/>
                    <a:pt x="111" y="1207"/>
                  </a:cubicBezTo>
                  <a:cubicBezTo>
                    <a:pt x="222" y="1634"/>
                    <a:pt x="222" y="1534"/>
                    <a:pt x="290" y="1207"/>
                  </a:cubicBezTo>
                  <a:cubicBezTo>
                    <a:pt x="359" y="886"/>
                    <a:pt x="506" y="622"/>
                    <a:pt x="1076" y="611"/>
                  </a:cubicBezTo>
                </a:path>
              </a:pathLst>
            </a:custGeom>
            <a:solidFill>
              <a:srgbClr val="F5CD7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70" name="Freeform 1249">
              <a:extLst>
                <a:ext uri="{FF2B5EF4-FFF2-40B4-BE49-F238E27FC236}">
                  <a16:creationId xmlns:a16="http://schemas.microsoft.com/office/drawing/2014/main" id="{9D589BE3-6FAF-4077-AFF4-742553AAF270}"/>
                </a:ext>
              </a:extLst>
            </p:cNvPr>
            <p:cNvSpPr>
              <a:spLocks noChangeArrowheads="1"/>
            </p:cNvSpPr>
            <p:nvPr/>
          </p:nvSpPr>
          <p:spPr bwMode="auto">
            <a:xfrm>
              <a:off x="6122963" y="1041797"/>
              <a:ext cx="275088" cy="225624"/>
            </a:xfrm>
            <a:custGeom>
              <a:avLst/>
              <a:gdLst>
                <a:gd name="T0" fmla="*/ 136801 w 2037"/>
                <a:gd name="T1" fmla="*/ 82450 h 1672"/>
                <a:gd name="T2" fmla="*/ 136801 w 2037"/>
                <a:gd name="T3" fmla="*/ 82450 h 1672"/>
                <a:gd name="T4" fmla="*/ 37813 w 2037"/>
                <a:gd name="T5" fmla="*/ 204843 h 1672"/>
                <a:gd name="T6" fmla="*/ 27009 w 2037"/>
                <a:gd name="T7" fmla="*/ 204843 h 1672"/>
                <a:gd name="T8" fmla="*/ 1486 w 2037"/>
                <a:gd name="T9" fmla="*/ 160852 h 1672"/>
                <a:gd name="T10" fmla="*/ 59825 w 2037"/>
                <a:gd name="T11" fmla="*/ 46150 h 1672"/>
                <a:gd name="T12" fmla="*/ 64822 w 2037"/>
                <a:gd name="T13" fmla="*/ 79616 h 1672"/>
                <a:gd name="T14" fmla="*/ 104660 w 2037"/>
                <a:gd name="T15" fmla="*/ 17677 h 1672"/>
                <a:gd name="T16" fmla="*/ 96153 w 2037"/>
                <a:gd name="T17" fmla="*/ 65447 h 1672"/>
                <a:gd name="T18" fmla="*/ 150306 w 2037"/>
                <a:gd name="T19" fmla="*/ 0 h 1672"/>
                <a:gd name="T20" fmla="*/ 182312 w 2037"/>
                <a:gd name="T21" fmla="*/ 62478 h 1672"/>
                <a:gd name="T22" fmla="*/ 165971 w 2037"/>
                <a:gd name="T23" fmla="*/ 17677 h 1672"/>
                <a:gd name="T24" fmla="*/ 219314 w 2037"/>
                <a:gd name="T25" fmla="*/ 77592 h 1672"/>
                <a:gd name="T26" fmla="*/ 217964 w 2037"/>
                <a:gd name="T27" fmla="*/ 41967 h 1672"/>
                <a:gd name="T28" fmla="*/ 272117 w 2037"/>
                <a:gd name="T29" fmla="*/ 152215 h 1672"/>
                <a:gd name="T30" fmla="*/ 243487 w 2037"/>
                <a:gd name="T31" fmla="*/ 203493 h 1672"/>
                <a:gd name="T32" fmla="*/ 233629 w 2037"/>
                <a:gd name="T33" fmla="*/ 205652 h 1672"/>
                <a:gd name="T34" fmla="*/ 136801 w 2037"/>
                <a:gd name="T35" fmla="*/ 82450 h 16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037" h="1672">
                  <a:moveTo>
                    <a:pt x="1013" y="611"/>
                  </a:moveTo>
                  <a:lnTo>
                    <a:pt x="1013" y="611"/>
                  </a:lnTo>
                  <a:cubicBezTo>
                    <a:pt x="427" y="611"/>
                    <a:pt x="211" y="1044"/>
                    <a:pt x="280" y="1518"/>
                  </a:cubicBezTo>
                  <a:cubicBezTo>
                    <a:pt x="295" y="1634"/>
                    <a:pt x="206" y="1613"/>
                    <a:pt x="200" y="1518"/>
                  </a:cubicBezTo>
                  <a:cubicBezTo>
                    <a:pt x="195" y="1413"/>
                    <a:pt x="127" y="1181"/>
                    <a:pt x="11" y="1192"/>
                  </a:cubicBezTo>
                  <a:cubicBezTo>
                    <a:pt x="0" y="959"/>
                    <a:pt x="232" y="527"/>
                    <a:pt x="443" y="342"/>
                  </a:cubicBezTo>
                  <a:cubicBezTo>
                    <a:pt x="417" y="417"/>
                    <a:pt x="380" y="532"/>
                    <a:pt x="480" y="590"/>
                  </a:cubicBezTo>
                  <a:cubicBezTo>
                    <a:pt x="490" y="432"/>
                    <a:pt x="511" y="221"/>
                    <a:pt x="775" y="131"/>
                  </a:cubicBezTo>
                  <a:cubicBezTo>
                    <a:pt x="686" y="221"/>
                    <a:pt x="644" y="337"/>
                    <a:pt x="712" y="485"/>
                  </a:cubicBezTo>
                  <a:cubicBezTo>
                    <a:pt x="912" y="353"/>
                    <a:pt x="818" y="16"/>
                    <a:pt x="1113" y="0"/>
                  </a:cubicBezTo>
                  <a:cubicBezTo>
                    <a:pt x="949" y="279"/>
                    <a:pt x="1203" y="490"/>
                    <a:pt x="1350" y="463"/>
                  </a:cubicBezTo>
                  <a:cubicBezTo>
                    <a:pt x="1450" y="332"/>
                    <a:pt x="1319" y="210"/>
                    <a:pt x="1229" y="131"/>
                  </a:cubicBezTo>
                  <a:cubicBezTo>
                    <a:pt x="1408" y="121"/>
                    <a:pt x="1624" y="427"/>
                    <a:pt x="1624" y="575"/>
                  </a:cubicBezTo>
                  <a:cubicBezTo>
                    <a:pt x="1703" y="500"/>
                    <a:pt x="1672" y="421"/>
                    <a:pt x="1614" y="311"/>
                  </a:cubicBezTo>
                  <a:cubicBezTo>
                    <a:pt x="1872" y="479"/>
                    <a:pt x="2036" y="891"/>
                    <a:pt x="2015" y="1128"/>
                  </a:cubicBezTo>
                  <a:cubicBezTo>
                    <a:pt x="1957" y="1075"/>
                    <a:pt x="1851" y="1096"/>
                    <a:pt x="1803" y="1508"/>
                  </a:cubicBezTo>
                  <a:cubicBezTo>
                    <a:pt x="1782" y="1671"/>
                    <a:pt x="1703" y="1619"/>
                    <a:pt x="1730" y="1524"/>
                  </a:cubicBezTo>
                  <a:cubicBezTo>
                    <a:pt x="1894" y="912"/>
                    <a:pt x="1545" y="606"/>
                    <a:pt x="1013" y="611"/>
                  </a:cubicBezTo>
                </a:path>
              </a:pathLst>
            </a:custGeom>
            <a:solidFill>
              <a:srgbClr val="E4B65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71" name="Freeform 1250">
              <a:extLst>
                <a:ext uri="{FF2B5EF4-FFF2-40B4-BE49-F238E27FC236}">
                  <a16:creationId xmlns:a16="http://schemas.microsoft.com/office/drawing/2014/main" id="{F57DE721-D33D-44B6-8F34-8EEDCE08DC31}"/>
                </a:ext>
              </a:extLst>
            </p:cNvPr>
            <p:cNvSpPr>
              <a:spLocks noChangeArrowheads="1"/>
            </p:cNvSpPr>
            <p:nvPr/>
          </p:nvSpPr>
          <p:spPr bwMode="auto">
            <a:xfrm>
              <a:off x="6367089" y="1183482"/>
              <a:ext cx="35131" cy="66080"/>
            </a:xfrm>
            <a:custGeom>
              <a:avLst/>
              <a:gdLst>
                <a:gd name="T0" fmla="*/ 24280 w 259"/>
                <a:gd name="T1" fmla="*/ 1346 h 491"/>
                <a:gd name="T2" fmla="*/ 24280 w 259"/>
                <a:gd name="T3" fmla="*/ 1346 h 491"/>
                <a:gd name="T4" fmla="*/ 31469 w 259"/>
                <a:gd name="T5" fmla="*/ 35395 h 491"/>
                <a:gd name="T6" fmla="*/ 10716 w 259"/>
                <a:gd name="T7" fmla="*/ 63927 h 491"/>
                <a:gd name="T8" fmla="*/ 3662 w 259"/>
                <a:gd name="T9" fmla="*/ 29877 h 491"/>
                <a:gd name="T10" fmla="*/ 24280 w 259"/>
                <a:gd name="T11" fmla="*/ 1346 h 4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9" h="491">
                  <a:moveTo>
                    <a:pt x="179" y="10"/>
                  </a:moveTo>
                  <a:lnTo>
                    <a:pt x="179" y="10"/>
                  </a:lnTo>
                  <a:cubicBezTo>
                    <a:pt x="237" y="21"/>
                    <a:pt x="258" y="137"/>
                    <a:pt x="232" y="263"/>
                  </a:cubicBezTo>
                  <a:cubicBezTo>
                    <a:pt x="201" y="396"/>
                    <a:pt x="132" y="490"/>
                    <a:pt x="79" y="475"/>
                  </a:cubicBezTo>
                  <a:cubicBezTo>
                    <a:pt x="21" y="464"/>
                    <a:pt x="0" y="348"/>
                    <a:pt x="27" y="222"/>
                  </a:cubicBezTo>
                  <a:cubicBezTo>
                    <a:pt x="58" y="95"/>
                    <a:pt x="127" y="0"/>
                    <a:pt x="179" y="10"/>
                  </a:cubicBez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72" name="Freeform 1251">
              <a:extLst>
                <a:ext uri="{FF2B5EF4-FFF2-40B4-BE49-F238E27FC236}">
                  <a16:creationId xmlns:a16="http://schemas.microsoft.com/office/drawing/2014/main" id="{7ABF204F-7D5F-402B-885B-FB91B1A4A5B4}"/>
                </a:ext>
              </a:extLst>
            </p:cNvPr>
            <p:cNvSpPr>
              <a:spLocks noChangeArrowheads="1"/>
            </p:cNvSpPr>
            <p:nvPr/>
          </p:nvSpPr>
          <p:spPr bwMode="auto">
            <a:xfrm>
              <a:off x="6117009" y="1183482"/>
              <a:ext cx="34535" cy="66080"/>
            </a:xfrm>
            <a:custGeom>
              <a:avLst/>
              <a:gdLst>
                <a:gd name="T0" fmla="*/ 10061 w 254"/>
                <a:gd name="T1" fmla="*/ 1346 h 491"/>
                <a:gd name="T2" fmla="*/ 10061 w 254"/>
                <a:gd name="T3" fmla="*/ 1346 h 491"/>
                <a:gd name="T4" fmla="*/ 3535 w 254"/>
                <a:gd name="T5" fmla="*/ 35395 h 491"/>
                <a:gd name="T6" fmla="*/ 24338 w 254"/>
                <a:gd name="T7" fmla="*/ 63927 h 491"/>
                <a:gd name="T8" fmla="*/ 30864 w 254"/>
                <a:gd name="T9" fmla="*/ 29877 h 491"/>
                <a:gd name="T10" fmla="*/ 10061 w 254"/>
                <a:gd name="T11" fmla="*/ 1346 h 4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4" h="491">
                  <a:moveTo>
                    <a:pt x="74" y="10"/>
                  </a:moveTo>
                  <a:lnTo>
                    <a:pt x="74" y="10"/>
                  </a:lnTo>
                  <a:cubicBezTo>
                    <a:pt x="21" y="21"/>
                    <a:pt x="0" y="137"/>
                    <a:pt x="26" y="263"/>
                  </a:cubicBezTo>
                  <a:cubicBezTo>
                    <a:pt x="53" y="396"/>
                    <a:pt x="121" y="490"/>
                    <a:pt x="179" y="475"/>
                  </a:cubicBezTo>
                  <a:cubicBezTo>
                    <a:pt x="231" y="464"/>
                    <a:pt x="253" y="348"/>
                    <a:pt x="227" y="222"/>
                  </a:cubicBezTo>
                  <a:cubicBezTo>
                    <a:pt x="200" y="95"/>
                    <a:pt x="131" y="0"/>
                    <a:pt x="74" y="10"/>
                  </a:cubicBezTo>
                </a:path>
              </a:pathLst>
            </a:custGeom>
            <a:solidFill>
              <a:srgbClr val="F6D6B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73" name="Freeform 1252">
              <a:extLst>
                <a:ext uri="{FF2B5EF4-FFF2-40B4-BE49-F238E27FC236}">
                  <a16:creationId xmlns:a16="http://schemas.microsoft.com/office/drawing/2014/main" id="{FD181D4C-2202-465E-A606-07646B6FA682}"/>
                </a:ext>
              </a:extLst>
            </p:cNvPr>
            <p:cNvSpPr>
              <a:spLocks noChangeArrowheads="1"/>
            </p:cNvSpPr>
            <p:nvPr/>
          </p:nvSpPr>
          <p:spPr bwMode="auto">
            <a:xfrm>
              <a:off x="6165239" y="1188244"/>
              <a:ext cx="188155" cy="72033"/>
            </a:xfrm>
            <a:custGeom>
              <a:avLst/>
              <a:gdLst>
                <a:gd name="T0" fmla="*/ 94078 w 1394"/>
                <a:gd name="T1" fmla="*/ 25630 h 534"/>
                <a:gd name="T2" fmla="*/ 94078 w 1394"/>
                <a:gd name="T3" fmla="*/ 25630 h 534"/>
                <a:gd name="T4" fmla="*/ 101771 w 1394"/>
                <a:gd name="T5" fmla="*/ 25630 h 534"/>
                <a:gd name="T6" fmla="*/ 106765 w 1394"/>
                <a:gd name="T7" fmla="*/ 44110 h 534"/>
                <a:gd name="T8" fmla="*/ 151037 w 1394"/>
                <a:gd name="T9" fmla="*/ 70414 h 534"/>
                <a:gd name="T10" fmla="*/ 184376 w 1394"/>
                <a:gd name="T11" fmla="*/ 39119 h 534"/>
                <a:gd name="T12" fmla="*/ 170878 w 1394"/>
                <a:gd name="T13" fmla="*/ 4182 h 534"/>
                <a:gd name="T14" fmla="*/ 148202 w 1394"/>
                <a:gd name="T15" fmla="*/ 0 h 534"/>
                <a:gd name="T16" fmla="*/ 148202 w 1394"/>
                <a:gd name="T17" fmla="*/ 0 h 534"/>
                <a:gd name="T18" fmla="*/ 96102 w 1394"/>
                <a:gd name="T19" fmla="*/ 0 h 534"/>
                <a:gd name="T20" fmla="*/ 94078 w 1394"/>
                <a:gd name="T21" fmla="*/ 0 h 534"/>
                <a:gd name="T22" fmla="*/ 94078 w 1394"/>
                <a:gd name="T23" fmla="*/ 3642 h 534"/>
                <a:gd name="T24" fmla="*/ 96102 w 1394"/>
                <a:gd name="T25" fmla="*/ 3642 h 534"/>
                <a:gd name="T26" fmla="*/ 123907 w 1394"/>
                <a:gd name="T27" fmla="*/ 3642 h 534"/>
                <a:gd name="T28" fmla="*/ 113244 w 1394"/>
                <a:gd name="T29" fmla="*/ 7014 h 534"/>
                <a:gd name="T30" fmla="*/ 102581 w 1394"/>
                <a:gd name="T31" fmla="*/ 22122 h 534"/>
                <a:gd name="T32" fmla="*/ 94078 w 1394"/>
                <a:gd name="T33" fmla="*/ 22122 h 534"/>
                <a:gd name="T34" fmla="*/ 94078 w 1394"/>
                <a:gd name="T35" fmla="*/ 25630 h 534"/>
                <a:gd name="T36" fmla="*/ 17142 w 1394"/>
                <a:gd name="T37" fmla="*/ 4182 h 534"/>
                <a:gd name="T38" fmla="*/ 17142 w 1394"/>
                <a:gd name="T39" fmla="*/ 4182 h 534"/>
                <a:gd name="T40" fmla="*/ 3644 w 1394"/>
                <a:gd name="T41" fmla="*/ 39119 h 534"/>
                <a:gd name="T42" fmla="*/ 36983 w 1394"/>
                <a:gd name="T43" fmla="*/ 70414 h 534"/>
                <a:gd name="T44" fmla="*/ 81255 w 1394"/>
                <a:gd name="T45" fmla="*/ 44110 h 534"/>
                <a:gd name="T46" fmla="*/ 86249 w 1394"/>
                <a:gd name="T47" fmla="*/ 25630 h 534"/>
                <a:gd name="T48" fmla="*/ 94078 w 1394"/>
                <a:gd name="T49" fmla="*/ 25630 h 534"/>
                <a:gd name="T50" fmla="*/ 94078 w 1394"/>
                <a:gd name="T51" fmla="*/ 22122 h 534"/>
                <a:gd name="T52" fmla="*/ 85439 w 1394"/>
                <a:gd name="T53" fmla="*/ 22122 h 534"/>
                <a:gd name="T54" fmla="*/ 74101 w 1394"/>
                <a:gd name="T55" fmla="*/ 7014 h 534"/>
                <a:gd name="T56" fmla="*/ 64113 w 1394"/>
                <a:gd name="T57" fmla="*/ 3642 h 534"/>
                <a:gd name="T58" fmla="*/ 91918 w 1394"/>
                <a:gd name="T59" fmla="*/ 3642 h 534"/>
                <a:gd name="T60" fmla="*/ 94078 w 1394"/>
                <a:gd name="T61" fmla="*/ 3642 h 534"/>
                <a:gd name="T62" fmla="*/ 94078 w 1394"/>
                <a:gd name="T63" fmla="*/ 0 h 534"/>
                <a:gd name="T64" fmla="*/ 91918 w 1394"/>
                <a:gd name="T65" fmla="*/ 0 h 534"/>
                <a:gd name="T66" fmla="*/ 39278 w 1394"/>
                <a:gd name="T67" fmla="*/ 0 h 534"/>
                <a:gd name="T68" fmla="*/ 39278 w 1394"/>
                <a:gd name="T69" fmla="*/ 0 h 534"/>
                <a:gd name="T70" fmla="*/ 17142 w 1394"/>
                <a:gd name="T71" fmla="*/ 4182 h 53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394" h="534">
                  <a:moveTo>
                    <a:pt x="697" y="190"/>
                  </a:moveTo>
                  <a:lnTo>
                    <a:pt x="697" y="190"/>
                  </a:lnTo>
                  <a:cubicBezTo>
                    <a:pt x="754" y="190"/>
                    <a:pt x="754" y="190"/>
                    <a:pt x="754" y="190"/>
                  </a:cubicBezTo>
                  <a:cubicBezTo>
                    <a:pt x="750" y="237"/>
                    <a:pt x="766" y="285"/>
                    <a:pt x="791" y="327"/>
                  </a:cubicBezTo>
                  <a:cubicBezTo>
                    <a:pt x="855" y="422"/>
                    <a:pt x="997" y="506"/>
                    <a:pt x="1119" y="522"/>
                  </a:cubicBezTo>
                  <a:cubicBezTo>
                    <a:pt x="1240" y="533"/>
                    <a:pt x="1335" y="453"/>
                    <a:pt x="1366" y="290"/>
                  </a:cubicBezTo>
                  <a:cubicBezTo>
                    <a:pt x="1393" y="132"/>
                    <a:pt x="1319" y="58"/>
                    <a:pt x="1266" y="31"/>
                  </a:cubicBezTo>
                  <a:cubicBezTo>
                    <a:pt x="1219" y="10"/>
                    <a:pt x="1161" y="0"/>
                    <a:pt x="1098" y="0"/>
                  </a:cubicBezTo>
                  <a:cubicBezTo>
                    <a:pt x="712" y="0"/>
                    <a:pt x="712" y="0"/>
                    <a:pt x="712" y="0"/>
                  </a:cubicBezTo>
                  <a:cubicBezTo>
                    <a:pt x="697" y="0"/>
                    <a:pt x="697" y="0"/>
                    <a:pt x="697" y="0"/>
                  </a:cubicBezTo>
                  <a:cubicBezTo>
                    <a:pt x="697" y="27"/>
                    <a:pt x="697" y="27"/>
                    <a:pt x="697" y="27"/>
                  </a:cubicBezTo>
                  <a:cubicBezTo>
                    <a:pt x="712" y="27"/>
                    <a:pt x="712" y="27"/>
                    <a:pt x="712" y="27"/>
                  </a:cubicBezTo>
                  <a:cubicBezTo>
                    <a:pt x="918" y="27"/>
                    <a:pt x="918" y="27"/>
                    <a:pt x="918" y="27"/>
                  </a:cubicBezTo>
                  <a:cubicBezTo>
                    <a:pt x="887" y="37"/>
                    <a:pt x="860" y="42"/>
                    <a:pt x="839" y="52"/>
                  </a:cubicBezTo>
                  <a:cubicBezTo>
                    <a:pt x="797" y="74"/>
                    <a:pt x="770" y="116"/>
                    <a:pt x="760" y="164"/>
                  </a:cubicBezTo>
                  <a:cubicBezTo>
                    <a:pt x="697" y="164"/>
                    <a:pt x="697" y="164"/>
                    <a:pt x="697" y="164"/>
                  </a:cubicBezTo>
                  <a:lnTo>
                    <a:pt x="697" y="190"/>
                  </a:lnTo>
                  <a:close/>
                  <a:moveTo>
                    <a:pt x="127" y="31"/>
                  </a:moveTo>
                  <a:lnTo>
                    <a:pt x="127" y="31"/>
                  </a:lnTo>
                  <a:cubicBezTo>
                    <a:pt x="74" y="58"/>
                    <a:pt x="0" y="132"/>
                    <a:pt x="27" y="290"/>
                  </a:cubicBezTo>
                  <a:cubicBezTo>
                    <a:pt x="58" y="453"/>
                    <a:pt x="153" y="533"/>
                    <a:pt x="274" y="522"/>
                  </a:cubicBezTo>
                  <a:cubicBezTo>
                    <a:pt x="396" y="506"/>
                    <a:pt x="538" y="422"/>
                    <a:pt x="602" y="327"/>
                  </a:cubicBezTo>
                  <a:cubicBezTo>
                    <a:pt x="628" y="285"/>
                    <a:pt x="639" y="237"/>
                    <a:pt x="639" y="190"/>
                  </a:cubicBezTo>
                  <a:cubicBezTo>
                    <a:pt x="697" y="190"/>
                    <a:pt x="697" y="190"/>
                    <a:pt x="697" y="190"/>
                  </a:cubicBezTo>
                  <a:cubicBezTo>
                    <a:pt x="697" y="164"/>
                    <a:pt x="697" y="164"/>
                    <a:pt x="697" y="164"/>
                  </a:cubicBezTo>
                  <a:cubicBezTo>
                    <a:pt x="633" y="164"/>
                    <a:pt x="633" y="164"/>
                    <a:pt x="633" y="164"/>
                  </a:cubicBezTo>
                  <a:cubicBezTo>
                    <a:pt x="623" y="116"/>
                    <a:pt x="596" y="74"/>
                    <a:pt x="549" y="52"/>
                  </a:cubicBezTo>
                  <a:cubicBezTo>
                    <a:pt x="533" y="42"/>
                    <a:pt x="507" y="37"/>
                    <a:pt x="475" y="27"/>
                  </a:cubicBezTo>
                  <a:cubicBezTo>
                    <a:pt x="681" y="27"/>
                    <a:pt x="681" y="27"/>
                    <a:pt x="681" y="27"/>
                  </a:cubicBezTo>
                  <a:cubicBezTo>
                    <a:pt x="697" y="27"/>
                    <a:pt x="697" y="27"/>
                    <a:pt x="697" y="27"/>
                  </a:cubicBezTo>
                  <a:cubicBezTo>
                    <a:pt x="697" y="0"/>
                    <a:pt x="697" y="0"/>
                    <a:pt x="697" y="0"/>
                  </a:cubicBezTo>
                  <a:cubicBezTo>
                    <a:pt x="681" y="0"/>
                    <a:pt x="681" y="0"/>
                    <a:pt x="681" y="0"/>
                  </a:cubicBezTo>
                  <a:cubicBezTo>
                    <a:pt x="291" y="0"/>
                    <a:pt x="291" y="0"/>
                    <a:pt x="291" y="0"/>
                  </a:cubicBezTo>
                  <a:cubicBezTo>
                    <a:pt x="232" y="0"/>
                    <a:pt x="174" y="10"/>
                    <a:pt x="127" y="31"/>
                  </a:cubicBezTo>
                  <a:close/>
                </a:path>
              </a:pathLst>
            </a:custGeom>
            <a:solidFill>
              <a:srgbClr val="6AB39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74" name="Freeform 1253">
              <a:extLst>
                <a:ext uri="{FF2B5EF4-FFF2-40B4-BE49-F238E27FC236}">
                  <a16:creationId xmlns:a16="http://schemas.microsoft.com/office/drawing/2014/main" id="{BA00C7EC-B857-4C37-8608-E1291EEAA662}"/>
                </a:ext>
              </a:extLst>
            </p:cNvPr>
            <p:cNvSpPr>
              <a:spLocks noChangeArrowheads="1"/>
            </p:cNvSpPr>
            <p:nvPr/>
          </p:nvSpPr>
          <p:spPr bwMode="auto">
            <a:xfrm>
              <a:off x="6171193" y="1192411"/>
              <a:ext cx="79192" cy="63698"/>
            </a:xfrm>
            <a:custGeom>
              <a:avLst/>
              <a:gdLst>
                <a:gd name="T0" fmla="*/ 12703 w 586"/>
                <a:gd name="T1" fmla="*/ 3388 h 470"/>
                <a:gd name="T2" fmla="*/ 12703 w 586"/>
                <a:gd name="T3" fmla="*/ 3388 h 470"/>
                <a:gd name="T4" fmla="*/ 3514 w 586"/>
                <a:gd name="T5" fmla="*/ 12740 h 470"/>
                <a:gd name="T6" fmla="*/ 1487 w 586"/>
                <a:gd name="T7" fmla="*/ 35644 h 470"/>
                <a:gd name="T8" fmla="*/ 19190 w 586"/>
                <a:gd name="T9" fmla="*/ 62072 h 470"/>
                <a:gd name="T10" fmla="*/ 30677 w 586"/>
                <a:gd name="T11" fmla="*/ 63562 h 470"/>
                <a:gd name="T12" fmla="*/ 72705 w 586"/>
                <a:gd name="T13" fmla="*/ 38490 h 470"/>
                <a:gd name="T14" fmla="*/ 72705 w 586"/>
                <a:gd name="T15" fmla="*/ 10707 h 470"/>
                <a:gd name="T16" fmla="*/ 66894 w 586"/>
                <a:gd name="T17" fmla="*/ 7047 h 470"/>
                <a:gd name="T18" fmla="*/ 38515 w 586"/>
                <a:gd name="T19" fmla="*/ 542 h 470"/>
                <a:gd name="T20" fmla="*/ 12703 w 586"/>
                <a:gd name="T21" fmla="*/ 3388 h 47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86" h="470">
                  <a:moveTo>
                    <a:pt x="94" y="25"/>
                  </a:moveTo>
                  <a:lnTo>
                    <a:pt x="94" y="25"/>
                  </a:lnTo>
                  <a:cubicBezTo>
                    <a:pt x="63" y="42"/>
                    <a:pt x="42" y="68"/>
                    <a:pt x="26" y="94"/>
                  </a:cubicBezTo>
                  <a:cubicBezTo>
                    <a:pt x="0" y="147"/>
                    <a:pt x="0" y="205"/>
                    <a:pt x="11" y="263"/>
                  </a:cubicBezTo>
                  <a:cubicBezTo>
                    <a:pt x="26" y="342"/>
                    <a:pt x="63" y="421"/>
                    <a:pt x="142" y="458"/>
                  </a:cubicBezTo>
                  <a:cubicBezTo>
                    <a:pt x="168" y="469"/>
                    <a:pt x="200" y="469"/>
                    <a:pt x="227" y="469"/>
                  </a:cubicBezTo>
                  <a:cubicBezTo>
                    <a:pt x="337" y="458"/>
                    <a:pt x="480" y="374"/>
                    <a:pt x="538" y="284"/>
                  </a:cubicBezTo>
                  <a:cubicBezTo>
                    <a:pt x="574" y="226"/>
                    <a:pt x="585" y="137"/>
                    <a:pt x="538" y="79"/>
                  </a:cubicBezTo>
                  <a:cubicBezTo>
                    <a:pt x="527" y="68"/>
                    <a:pt x="511" y="58"/>
                    <a:pt x="495" y="52"/>
                  </a:cubicBezTo>
                  <a:cubicBezTo>
                    <a:pt x="437" y="21"/>
                    <a:pt x="348" y="4"/>
                    <a:pt x="285" y="4"/>
                  </a:cubicBezTo>
                  <a:cubicBezTo>
                    <a:pt x="227" y="0"/>
                    <a:pt x="152" y="0"/>
                    <a:pt x="94" y="25"/>
                  </a:cubicBezTo>
                </a:path>
              </a:pathLst>
            </a:custGeom>
            <a:solidFill>
              <a:srgbClr val="B5C8A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75" name="Freeform 1254">
              <a:extLst>
                <a:ext uri="{FF2B5EF4-FFF2-40B4-BE49-F238E27FC236}">
                  <a16:creationId xmlns:a16="http://schemas.microsoft.com/office/drawing/2014/main" id="{EC50C014-6B91-4108-A924-ED57199E73F6}"/>
                </a:ext>
              </a:extLst>
            </p:cNvPr>
            <p:cNvSpPr>
              <a:spLocks noChangeArrowheads="1"/>
            </p:cNvSpPr>
            <p:nvPr/>
          </p:nvSpPr>
          <p:spPr bwMode="auto">
            <a:xfrm>
              <a:off x="6268843" y="1192411"/>
              <a:ext cx="79192" cy="63698"/>
            </a:xfrm>
            <a:custGeom>
              <a:avLst/>
              <a:gdLst>
                <a:gd name="T0" fmla="*/ 66332 w 585"/>
                <a:gd name="T1" fmla="*/ 3388 h 470"/>
                <a:gd name="T2" fmla="*/ 66332 w 585"/>
                <a:gd name="T3" fmla="*/ 3388 h 470"/>
                <a:gd name="T4" fmla="*/ 75672 w 585"/>
                <a:gd name="T5" fmla="*/ 12740 h 470"/>
                <a:gd name="T6" fmla="*/ 77703 w 585"/>
                <a:gd name="T7" fmla="*/ 35644 h 470"/>
                <a:gd name="T8" fmla="*/ 59834 w 585"/>
                <a:gd name="T9" fmla="*/ 62072 h 470"/>
                <a:gd name="T10" fmla="*/ 47786 w 585"/>
                <a:gd name="T11" fmla="*/ 63562 h 470"/>
                <a:gd name="T12" fmla="*/ 6227 w 585"/>
                <a:gd name="T13" fmla="*/ 38490 h 470"/>
                <a:gd name="T14" fmla="*/ 6227 w 585"/>
                <a:gd name="T15" fmla="*/ 10707 h 470"/>
                <a:gd name="T16" fmla="*/ 12048 w 585"/>
                <a:gd name="T17" fmla="*/ 7047 h 470"/>
                <a:gd name="T18" fmla="*/ 40611 w 585"/>
                <a:gd name="T19" fmla="*/ 542 h 470"/>
                <a:gd name="T20" fmla="*/ 66332 w 585"/>
                <a:gd name="T21" fmla="*/ 3388 h 47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85" h="470">
                  <a:moveTo>
                    <a:pt x="490" y="25"/>
                  </a:moveTo>
                  <a:lnTo>
                    <a:pt x="490" y="25"/>
                  </a:lnTo>
                  <a:cubicBezTo>
                    <a:pt x="516" y="42"/>
                    <a:pt x="542" y="68"/>
                    <a:pt x="559" y="94"/>
                  </a:cubicBezTo>
                  <a:cubicBezTo>
                    <a:pt x="584" y="147"/>
                    <a:pt x="584" y="205"/>
                    <a:pt x="574" y="263"/>
                  </a:cubicBezTo>
                  <a:cubicBezTo>
                    <a:pt x="559" y="342"/>
                    <a:pt x="521" y="421"/>
                    <a:pt x="442" y="458"/>
                  </a:cubicBezTo>
                  <a:cubicBezTo>
                    <a:pt x="416" y="469"/>
                    <a:pt x="384" y="469"/>
                    <a:pt x="353" y="469"/>
                  </a:cubicBezTo>
                  <a:cubicBezTo>
                    <a:pt x="247" y="458"/>
                    <a:pt x="104" y="374"/>
                    <a:pt x="46" y="284"/>
                  </a:cubicBezTo>
                  <a:cubicBezTo>
                    <a:pt x="4" y="226"/>
                    <a:pt x="0" y="137"/>
                    <a:pt x="46" y="79"/>
                  </a:cubicBezTo>
                  <a:cubicBezTo>
                    <a:pt x="57" y="68"/>
                    <a:pt x="73" y="58"/>
                    <a:pt x="89" y="52"/>
                  </a:cubicBezTo>
                  <a:cubicBezTo>
                    <a:pt x="147" y="21"/>
                    <a:pt x="231" y="4"/>
                    <a:pt x="300" y="4"/>
                  </a:cubicBezTo>
                  <a:cubicBezTo>
                    <a:pt x="358" y="0"/>
                    <a:pt x="432" y="0"/>
                    <a:pt x="490" y="25"/>
                  </a:cubicBezTo>
                </a:path>
              </a:pathLst>
            </a:custGeom>
            <a:solidFill>
              <a:srgbClr val="B5C8A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76" name="Freeform 1255">
              <a:extLst>
                <a:ext uri="{FF2B5EF4-FFF2-40B4-BE49-F238E27FC236}">
                  <a16:creationId xmlns:a16="http://schemas.microsoft.com/office/drawing/2014/main" id="{E6A7CE4E-478A-45B9-8C65-A93E6BFEABD6}"/>
                </a:ext>
              </a:extLst>
            </p:cNvPr>
            <p:cNvSpPr>
              <a:spLocks noChangeArrowheads="1"/>
            </p:cNvSpPr>
            <p:nvPr/>
          </p:nvSpPr>
          <p:spPr bwMode="auto">
            <a:xfrm>
              <a:off x="6127131" y="1337072"/>
              <a:ext cx="132780" cy="259556"/>
            </a:xfrm>
            <a:custGeom>
              <a:avLst/>
              <a:gdLst>
                <a:gd name="T0" fmla="*/ 132645 w 982"/>
                <a:gd name="T1" fmla="*/ 259421 h 1921"/>
                <a:gd name="T2" fmla="*/ 132645 w 982"/>
                <a:gd name="T3" fmla="*/ 259421 h 1921"/>
                <a:gd name="T4" fmla="*/ 85590 w 982"/>
                <a:gd name="T5" fmla="*/ 12160 h 1921"/>
                <a:gd name="T6" fmla="*/ 68418 w 982"/>
                <a:gd name="T7" fmla="*/ 0 h 1921"/>
                <a:gd name="T8" fmla="*/ 0 w 982"/>
                <a:gd name="T9" fmla="*/ 79853 h 1921"/>
                <a:gd name="T10" fmla="*/ 132645 w 982"/>
                <a:gd name="T11" fmla="*/ 259421 h 19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1921">
                  <a:moveTo>
                    <a:pt x="981" y="1920"/>
                  </a:moveTo>
                  <a:lnTo>
                    <a:pt x="981" y="1920"/>
                  </a:lnTo>
                  <a:cubicBezTo>
                    <a:pt x="981" y="1361"/>
                    <a:pt x="558" y="707"/>
                    <a:pt x="633" y="90"/>
                  </a:cubicBezTo>
                  <a:cubicBezTo>
                    <a:pt x="585" y="63"/>
                    <a:pt x="543" y="32"/>
                    <a:pt x="506" y="0"/>
                  </a:cubicBezTo>
                  <a:cubicBezTo>
                    <a:pt x="263" y="111"/>
                    <a:pt x="84" y="438"/>
                    <a:pt x="0" y="591"/>
                  </a:cubicBezTo>
                  <a:cubicBezTo>
                    <a:pt x="712" y="607"/>
                    <a:pt x="786" y="1450"/>
                    <a:pt x="981" y="1920"/>
                  </a:cubicBezTo>
                </a:path>
              </a:pathLst>
            </a:custGeom>
            <a:solidFill>
              <a:srgbClr val="D1D8E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77" name="Freeform 1256">
              <a:extLst>
                <a:ext uri="{FF2B5EF4-FFF2-40B4-BE49-F238E27FC236}">
                  <a16:creationId xmlns:a16="http://schemas.microsoft.com/office/drawing/2014/main" id="{296DC434-08E2-4BE5-B5AF-5F7AA752830D}"/>
                </a:ext>
              </a:extLst>
            </p:cNvPr>
            <p:cNvSpPr>
              <a:spLocks noChangeArrowheads="1"/>
            </p:cNvSpPr>
            <p:nvPr/>
          </p:nvSpPr>
          <p:spPr bwMode="auto">
            <a:xfrm>
              <a:off x="6259912" y="1337072"/>
              <a:ext cx="131590" cy="259556"/>
            </a:xfrm>
            <a:custGeom>
              <a:avLst/>
              <a:gdLst>
                <a:gd name="T0" fmla="*/ 0 w 976"/>
                <a:gd name="T1" fmla="*/ 259421 h 1921"/>
                <a:gd name="T2" fmla="*/ 0 w 976"/>
                <a:gd name="T3" fmla="*/ 259421 h 1921"/>
                <a:gd name="T4" fmla="*/ 46919 w 976"/>
                <a:gd name="T5" fmla="*/ 12160 h 1921"/>
                <a:gd name="T6" fmla="*/ 63907 w 976"/>
                <a:gd name="T7" fmla="*/ 0 h 1921"/>
                <a:gd name="T8" fmla="*/ 131455 w 976"/>
                <a:gd name="T9" fmla="*/ 79853 h 1921"/>
                <a:gd name="T10" fmla="*/ 0 w 976"/>
                <a:gd name="T11" fmla="*/ 259421 h 19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6" h="1921">
                  <a:moveTo>
                    <a:pt x="0" y="1920"/>
                  </a:moveTo>
                  <a:lnTo>
                    <a:pt x="0" y="1920"/>
                  </a:lnTo>
                  <a:cubicBezTo>
                    <a:pt x="0" y="1113"/>
                    <a:pt x="348" y="1176"/>
                    <a:pt x="348" y="90"/>
                  </a:cubicBezTo>
                  <a:cubicBezTo>
                    <a:pt x="390" y="63"/>
                    <a:pt x="432" y="32"/>
                    <a:pt x="474" y="0"/>
                  </a:cubicBezTo>
                  <a:cubicBezTo>
                    <a:pt x="711" y="111"/>
                    <a:pt x="896" y="438"/>
                    <a:pt x="975" y="591"/>
                  </a:cubicBezTo>
                  <a:cubicBezTo>
                    <a:pt x="264" y="607"/>
                    <a:pt x="190" y="1450"/>
                    <a:pt x="0" y="1920"/>
                  </a:cubicBezTo>
                </a:path>
              </a:pathLst>
            </a:custGeom>
            <a:solidFill>
              <a:srgbClr val="E1E6F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grpSp>
        <p:nvGrpSpPr>
          <p:cNvPr id="178" name="Group 24">
            <a:extLst>
              <a:ext uri="{FF2B5EF4-FFF2-40B4-BE49-F238E27FC236}">
                <a16:creationId xmlns:a16="http://schemas.microsoft.com/office/drawing/2014/main" id="{2C1A66D7-EF07-4FBD-8ECB-05C5C7A76792}"/>
              </a:ext>
            </a:extLst>
          </p:cNvPr>
          <p:cNvGrpSpPr>
            <a:grpSpLocks/>
          </p:cNvGrpSpPr>
          <p:nvPr/>
        </p:nvGrpSpPr>
        <p:grpSpPr bwMode="auto">
          <a:xfrm>
            <a:off x="8094667" y="3944410"/>
            <a:ext cx="688975" cy="688975"/>
            <a:chOff x="5021420" y="2505671"/>
            <a:chExt cx="688315" cy="688182"/>
          </a:xfrm>
        </p:grpSpPr>
        <p:sp>
          <p:nvSpPr>
            <p:cNvPr id="179" name="Freeform 1258">
              <a:extLst>
                <a:ext uri="{FF2B5EF4-FFF2-40B4-BE49-F238E27FC236}">
                  <a16:creationId xmlns:a16="http://schemas.microsoft.com/office/drawing/2014/main" id="{FD17149B-752B-423C-9C40-3726D0C6D73F}"/>
                </a:ext>
              </a:extLst>
            </p:cNvPr>
            <p:cNvSpPr>
              <a:spLocks noChangeArrowheads="1"/>
            </p:cNvSpPr>
            <p:nvPr/>
          </p:nvSpPr>
          <p:spPr bwMode="auto">
            <a:xfrm>
              <a:off x="5021420" y="2505671"/>
              <a:ext cx="688315" cy="688181"/>
            </a:xfrm>
            <a:custGeom>
              <a:avLst/>
              <a:gdLst>
                <a:gd name="T0" fmla="*/ 344158 w 5096"/>
                <a:gd name="T1" fmla="*/ 688046 h 5096"/>
                <a:gd name="T2" fmla="*/ 344158 w 5096"/>
                <a:gd name="T3" fmla="*/ 688046 h 5096"/>
                <a:gd name="T4" fmla="*/ 0 w 5096"/>
                <a:gd name="T5" fmla="*/ 344091 h 5096"/>
                <a:gd name="T6" fmla="*/ 344158 w 5096"/>
                <a:gd name="T7" fmla="*/ 0 h 5096"/>
                <a:gd name="T8" fmla="*/ 688180 w 5096"/>
                <a:gd name="T9" fmla="*/ 344091 h 5096"/>
                <a:gd name="T10" fmla="*/ 344158 w 5096"/>
                <a:gd name="T11" fmla="*/ 688046 h 50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96" h="5096">
                  <a:moveTo>
                    <a:pt x="2548" y="5095"/>
                  </a:moveTo>
                  <a:lnTo>
                    <a:pt x="2548" y="5095"/>
                  </a:lnTo>
                  <a:cubicBezTo>
                    <a:pt x="1139" y="5095"/>
                    <a:pt x="0" y="3956"/>
                    <a:pt x="0" y="2548"/>
                  </a:cubicBezTo>
                  <a:cubicBezTo>
                    <a:pt x="0" y="1140"/>
                    <a:pt x="1139" y="0"/>
                    <a:pt x="2548" y="0"/>
                  </a:cubicBezTo>
                  <a:cubicBezTo>
                    <a:pt x="3956" y="0"/>
                    <a:pt x="5095" y="1140"/>
                    <a:pt x="5095" y="2548"/>
                  </a:cubicBezTo>
                  <a:cubicBezTo>
                    <a:pt x="5095" y="3956"/>
                    <a:pt x="3956" y="5095"/>
                    <a:pt x="2548" y="5095"/>
                  </a:cubicBezTo>
                </a:path>
              </a:pathLst>
            </a:custGeom>
            <a:solidFill>
              <a:srgbClr val="7B829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80" name="Freeform 1259">
              <a:extLst>
                <a:ext uri="{FF2B5EF4-FFF2-40B4-BE49-F238E27FC236}">
                  <a16:creationId xmlns:a16="http://schemas.microsoft.com/office/drawing/2014/main" id="{E081E34C-BCE4-4E93-8F2F-662F4D7F37F5}"/>
                </a:ext>
              </a:extLst>
            </p:cNvPr>
            <p:cNvSpPr>
              <a:spLocks noChangeArrowheads="1"/>
            </p:cNvSpPr>
            <p:nvPr/>
          </p:nvSpPr>
          <p:spPr bwMode="auto">
            <a:xfrm>
              <a:off x="5182186" y="2659858"/>
              <a:ext cx="257225" cy="526851"/>
            </a:xfrm>
            <a:custGeom>
              <a:avLst/>
              <a:gdLst>
                <a:gd name="T0" fmla="*/ 58331 w 1905"/>
                <a:gd name="T1" fmla="*/ 28482 h 3903"/>
                <a:gd name="T2" fmla="*/ 58331 w 1905"/>
                <a:gd name="T3" fmla="*/ 28482 h 3903"/>
                <a:gd name="T4" fmla="*/ 55631 w 1905"/>
                <a:gd name="T5" fmla="*/ 399964 h 3903"/>
                <a:gd name="T6" fmla="*/ 254254 w 1905"/>
                <a:gd name="T7" fmla="*/ 456253 h 3903"/>
                <a:gd name="T8" fmla="*/ 58331 w 1905"/>
                <a:gd name="T9" fmla="*/ 28482 h 39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5" h="3903">
                  <a:moveTo>
                    <a:pt x="432" y="211"/>
                  </a:moveTo>
                  <a:lnTo>
                    <a:pt x="432" y="211"/>
                  </a:lnTo>
                  <a:cubicBezTo>
                    <a:pt x="291" y="480"/>
                    <a:pt x="0" y="2057"/>
                    <a:pt x="412" y="2963"/>
                  </a:cubicBezTo>
                  <a:cubicBezTo>
                    <a:pt x="823" y="3871"/>
                    <a:pt x="1857" y="3902"/>
                    <a:pt x="1883" y="3380"/>
                  </a:cubicBezTo>
                  <a:cubicBezTo>
                    <a:pt x="1904" y="2863"/>
                    <a:pt x="713" y="0"/>
                    <a:pt x="432" y="211"/>
                  </a:cubicBezTo>
                </a:path>
              </a:pathLst>
            </a:custGeom>
            <a:solidFill>
              <a:srgbClr val="F5CD7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81" name="Freeform 1260">
              <a:extLst>
                <a:ext uri="{FF2B5EF4-FFF2-40B4-BE49-F238E27FC236}">
                  <a16:creationId xmlns:a16="http://schemas.microsoft.com/office/drawing/2014/main" id="{8D342BC9-5354-4D36-BDA9-2DDB1D55FA5D}"/>
                </a:ext>
              </a:extLst>
            </p:cNvPr>
            <p:cNvSpPr>
              <a:spLocks noChangeArrowheads="1"/>
            </p:cNvSpPr>
            <p:nvPr/>
          </p:nvSpPr>
          <p:spPr bwMode="auto">
            <a:xfrm>
              <a:off x="5284599" y="2659858"/>
              <a:ext cx="254844" cy="526851"/>
            </a:xfrm>
            <a:custGeom>
              <a:avLst/>
              <a:gdLst>
                <a:gd name="T0" fmla="*/ 199261 w 1889"/>
                <a:gd name="T1" fmla="*/ 28482 h 3903"/>
                <a:gd name="T2" fmla="*/ 199261 w 1889"/>
                <a:gd name="T3" fmla="*/ 28482 h 3903"/>
                <a:gd name="T4" fmla="*/ 199261 w 1889"/>
                <a:gd name="T5" fmla="*/ 386465 h 3903"/>
                <a:gd name="T6" fmla="*/ 3508 w 1889"/>
                <a:gd name="T7" fmla="*/ 456253 h 3903"/>
                <a:gd name="T8" fmla="*/ 199261 w 1889"/>
                <a:gd name="T9" fmla="*/ 28482 h 39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9" h="3903">
                  <a:moveTo>
                    <a:pt x="1477" y="211"/>
                  </a:moveTo>
                  <a:lnTo>
                    <a:pt x="1477" y="211"/>
                  </a:lnTo>
                  <a:cubicBezTo>
                    <a:pt x="1619" y="475"/>
                    <a:pt x="1888" y="1956"/>
                    <a:pt x="1477" y="2863"/>
                  </a:cubicBezTo>
                  <a:cubicBezTo>
                    <a:pt x="1070" y="3776"/>
                    <a:pt x="47" y="3902"/>
                    <a:pt x="26" y="3380"/>
                  </a:cubicBezTo>
                  <a:cubicBezTo>
                    <a:pt x="0" y="2863"/>
                    <a:pt x="1197" y="0"/>
                    <a:pt x="1477" y="211"/>
                  </a:cubicBezTo>
                </a:path>
              </a:pathLst>
            </a:custGeom>
            <a:solidFill>
              <a:srgbClr val="F5CD7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82" name="Freeform 1261">
              <a:extLst>
                <a:ext uri="{FF2B5EF4-FFF2-40B4-BE49-F238E27FC236}">
                  <a16:creationId xmlns:a16="http://schemas.microsoft.com/office/drawing/2014/main" id="{BDBE3CC5-FFEF-4B1F-8DAB-D8D9716B435D}"/>
                </a:ext>
              </a:extLst>
            </p:cNvPr>
            <p:cNvSpPr>
              <a:spLocks noChangeArrowheads="1"/>
            </p:cNvSpPr>
            <p:nvPr/>
          </p:nvSpPr>
          <p:spPr bwMode="auto">
            <a:xfrm>
              <a:off x="5168490" y="2959895"/>
              <a:ext cx="392983" cy="233958"/>
            </a:xfrm>
            <a:custGeom>
              <a:avLst/>
              <a:gdLst>
                <a:gd name="T0" fmla="*/ 67611 w 2912"/>
                <a:gd name="T1" fmla="*/ 46359 h 1731"/>
                <a:gd name="T2" fmla="*/ 67611 w 2912"/>
                <a:gd name="T3" fmla="*/ 46359 h 1731"/>
                <a:gd name="T4" fmla="*/ 0 w 2912"/>
                <a:gd name="T5" fmla="*/ 171785 h 1731"/>
                <a:gd name="T6" fmla="*/ 196492 w 2912"/>
                <a:gd name="T7" fmla="*/ 233823 h 1731"/>
                <a:gd name="T8" fmla="*/ 392848 w 2912"/>
                <a:gd name="T9" fmla="*/ 171785 h 1731"/>
                <a:gd name="T10" fmla="*/ 324562 w 2912"/>
                <a:gd name="T11" fmla="*/ 46359 h 1731"/>
                <a:gd name="T12" fmla="*/ 196492 w 2912"/>
                <a:gd name="T13" fmla="*/ 811 h 1731"/>
                <a:gd name="T14" fmla="*/ 67611 w 2912"/>
                <a:gd name="T15" fmla="*/ 46359 h 173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12" h="1731">
                  <a:moveTo>
                    <a:pt x="501" y="343"/>
                  </a:moveTo>
                  <a:lnTo>
                    <a:pt x="501" y="343"/>
                  </a:lnTo>
                  <a:cubicBezTo>
                    <a:pt x="253" y="506"/>
                    <a:pt x="148" y="860"/>
                    <a:pt x="0" y="1271"/>
                  </a:cubicBezTo>
                  <a:cubicBezTo>
                    <a:pt x="416" y="1561"/>
                    <a:pt x="918" y="1730"/>
                    <a:pt x="1456" y="1730"/>
                  </a:cubicBezTo>
                  <a:cubicBezTo>
                    <a:pt x="1999" y="1730"/>
                    <a:pt x="2495" y="1561"/>
                    <a:pt x="2911" y="1271"/>
                  </a:cubicBezTo>
                  <a:cubicBezTo>
                    <a:pt x="2763" y="855"/>
                    <a:pt x="2659" y="502"/>
                    <a:pt x="2405" y="343"/>
                  </a:cubicBezTo>
                  <a:cubicBezTo>
                    <a:pt x="1972" y="74"/>
                    <a:pt x="1708" y="6"/>
                    <a:pt x="1456" y="6"/>
                  </a:cubicBezTo>
                  <a:cubicBezTo>
                    <a:pt x="1192" y="0"/>
                    <a:pt x="933" y="64"/>
                    <a:pt x="501" y="343"/>
                  </a:cubicBez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83" name="Freeform 1262">
              <a:extLst>
                <a:ext uri="{FF2B5EF4-FFF2-40B4-BE49-F238E27FC236}">
                  <a16:creationId xmlns:a16="http://schemas.microsoft.com/office/drawing/2014/main" id="{3D3D7650-580A-456D-B05F-D29EDF8B1312}"/>
                </a:ext>
              </a:extLst>
            </p:cNvPr>
            <p:cNvSpPr>
              <a:spLocks noChangeArrowheads="1"/>
            </p:cNvSpPr>
            <p:nvPr/>
          </p:nvSpPr>
          <p:spPr bwMode="auto">
            <a:xfrm>
              <a:off x="5316752" y="2830711"/>
              <a:ext cx="97055" cy="193477"/>
            </a:xfrm>
            <a:custGeom>
              <a:avLst/>
              <a:gdLst>
                <a:gd name="T0" fmla="*/ 0 w 718"/>
                <a:gd name="T1" fmla="*/ 0 h 1435"/>
                <a:gd name="T2" fmla="*/ 0 w 718"/>
                <a:gd name="T3" fmla="*/ 0 h 1435"/>
                <a:gd name="T4" fmla="*/ 96920 w 718"/>
                <a:gd name="T5" fmla="*/ 0 h 1435"/>
                <a:gd name="T6" fmla="*/ 96920 w 718"/>
                <a:gd name="T7" fmla="*/ 140760 h 1435"/>
                <a:gd name="T8" fmla="*/ 0 w 718"/>
                <a:gd name="T9" fmla="*/ 140760 h 1435"/>
                <a:gd name="T10" fmla="*/ 0 w 718"/>
                <a:gd name="T11" fmla="*/ 0 h 14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18" h="1435">
                  <a:moveTo>
                    <a:pt x="0" y="0"/>
                  </a:moveTo>
                  <a:lnTo>
                    <a:pt x="0" y="0"/>
                  </a:lnTo>
                  <a:cubicBezTo>
                    <a:pt x="717" y="0"/>
                    <a:pt x="717" y="0"/>
                    <a:pt x="717" y="0"/>
                  </a:cubicBezTo>
                  <a:cubicBezTo>
                    <a:pt x="717" y="1044"/>
                    <a:pt x="717" y="1044"/>
                    <a:pt x="717" y="1044"/>
                  </a:cubicBezTo>
                  <a:cubicBezTo>
                    <a:pt x="717" y="1392"/>
                    <a:pt x="0" y="1434"/>
                    <a:pt x="0" y="1044"/>
                  </a:cubicBezTo>
                  <a:lnTo>
                    <a:pt x="0" y="0"/>
                  </a:ln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84" name="Freeform 1263">
              <a:extLst>
                <a:ext uri="{FF2B5EF4-FFF2-40B4-BE49-F238E27FC236}">
                  <a16:creationId xmlns:a16="http://schemas.microsoft.com/office/drawing/2014/main" id="{7E25EE0F-F0B2-4C60-A732-15F8595A9573}"/>
                </a:ext>
              </a:extLst>
            </p:cNvPr>
            <p:cNvSpPr>
              <a:spLocks noChangeArrowheads="1"/>
            </p:cNvSpPr>
            <p:nvPr/>
          </p:nvSpPr>
          <p:spPr bwMode="auto">
            <a:xfrm>
              <a:off x="5316752" y="2901554"/>
              <a:ext cx="97055" cy="66080"/>
            </a:xfrm>
            <a:custGeom>
              <a:avLst/>
              <a:gdLst>
                <a:gd name="T0" fmla="*/ 96920 w 718"/>
                <a:gd name="T1" fmla="*/ 17765 h 491"/>
                <a:gd name="T2" fmla="*/ 96920 w 718"/>
                <a:gd name="T3" fmla="*/ 0 h 491"/>
                <a:gd name="T4" fmla="*/ 0 w 718"/>
                <a:gd name="T5" fmla="*/ 0 h 491"/>
                <a:gd name="T6" fmla="*/ 0 w 718"/>
                <a:gd name="T7" fmla="*/ 65945 h 491"/>
                <a:gd name="T8" fmla="*/ 96920 w 718"/>
                <a:gd name="T9" fmla="*/ 17765 h 4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8" h="491">
                  <a:moveTo>
                    <a:pt x="717" y="132"/>
                  </a:moveTo>
                  <a:lnTo>
                    <a:pt x="717" y="0"/>
                  </a:lnTo>
                  <a:lnTo>
                    <a:pt x="0" y="0"/>
                  </a:lnTo>
                  <a:lnTo>
                    <a:pt x="0" y="490"/>
                  </a:lnTo>
                  <a:lnTo>
                    <a:pt x="717" y="132"/>
                  </a:lnTo>
                </a:path>
              </a:pathLst>
            </a:custGeom>
            <a:solidFill>
              <a:srgbClr val="E7C5A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85" name="Freeform 1264">
              <a:extLst>
                <a:ext uri="{FF2B5EF4-FFF2-40B4-BE49-F238E27FC236}">
                  <a16:creationId xmlns:a16="http://schemas.microsoft.com/office/drawing/2014/main" id="{3B39D8CA-0106-4284-B5BA-58781559D849}"/>
                </a:ext>
              </a:extLst>
            </p:cNvPr>
            <p:cNvSpPr>
              <a:spLocks noChangeArrowheads="1"/>
            </p:cNvSpPr>
            <p:nvPr/>
          </p:nvSpPr>
          <p:spPr bwMode="auto">
            <a:xfrm>
              <a:off x="5159559" y="2652713"/>
              <a:ext cx="411441" cy="271463"/>
            </a:xfrm>
            <a:custGeom>
              <a:avLst/>
              <a:gdLst>
                <a:gd name="T0" fmla="*/ 205721 w 3048"/>
                <a:gd name="T1" fmla="*/ 0 h 2010"/>
                <a:gd name="T2" fmla="*/ 205721 w 3048"/>
                <a:gd name="T3" fmla="*/ 0 h 2010"/>
                <a:gd name="T4" fmla="*/ 205721 w 3048"/>
                <a:gd name="T5" fmla="*/ 271328 h 2010"/>
                <a:gd name="T6" fmla="*/ 205721 w 3048"/>
                <a:gd name="T7" fmla="*/ 0 h 20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48" h="2010">
                  <a:moveTo>
                    <a:pt x="1524" y="0"/>
                  </a:moveTo>
                  <a:lnTo>
                    <a:pt x="1524" y="0"/>
                  </a:lnTo>
                  <a:cubicBezTo>
                    <a:pt x="3047" y="0"/>
                    <a:pt x="2430" y="2009"/>
                    <a:pt x="1524" y="2009"/>
                  </a:cubicBezTo>
                  <a:cubicBezTo>
                    <a:pt x="617" y="2009"/>
                    <a:pt x="0" y="0"/>
                    <a:pt x="1524" y="0"/>
                  </a:cubicBezTo>
                </a:path>
              </a:pathLst>
            </a:custGeom>
            <a:solidFill>
              <a:srgbClr val="F0CEA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86" name="Freeform 1265">
              <a:extLst>
                <a:ext uri="{FF2B5EF4-FFF2-40B4-BE49-F238E27FC236}">
                  <a16:creationId xmlns:a16="http://schemas.microsoft.com/office/drawing/2014/main" id="{A7DAF591-DF88-4917-BC4D-71713B0E1CBE}"/>
                </a:ext>
              </a:extLst>
            </p:cNvPr>
            <p:cNvSpPr>
              <a:spLocks noChangeArrowheads="1"/>
            </p:cNvSpPr>
            <p:nvPr/>
          </p:nvSpPr>
          <p:spPr bwMode="auto">
            <a:xfrm>
              <a:off x="5364982" y="2652713"/>
              <a:ext cx="206018" cy="271463"/>
            </a:xfrm>
            <a:custGeom>
              <a:avLst/>
              <a:gdLst>
                <a:gd name="T0" fmla="*/ 0 w 1524"/>
                <a:gd name="T1" fmla="*/ 0 h 2010"/>
                <a:gd name="T2" fmla="*/ 0 w 1524"/>
                <a:gd name="T3" fmla="*/ 0 h 2010"/>
                <a:gd name="T4" fmla="*/ 0 w 1524"/>
                <a:gd name="T5" fmla="*/ 271328 h 2010"/>
                <a:gd name="T6" fmla="*/ 0 w 1524"/>
                <a:gd name="T7" fmla="*/ 0 h 20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24" h="2010">
                  <a:moveTo>
                    <a:pt x="0" y="0"/>
                  </a:moveTo>
                  <a:lnTo>
                    <a:pt x="0" y="0"/>
                  </a:lnTo>
                  <a:cubicBezTo>
                    <a:pt x="1523" y="0"/>
                    <a:pt x="906" y="2009"/>
                    <a:pt x="0" y="2009"/>
                  </a:cubicBezTo>
                  <a:lnTo>
                    <a:pt x="0" y="0"/>
                  </a:ln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87" name="Freeform 1266">
              <a:extLst>
                <a:ext uri="{FF2B5EF4-FFF2-40B4-BE49-F238E27FC236}">
                  <a16:creationId xmlns:a16="http://schemas.microsoft.com/office/drawing/2014/main" id="{4D57120F-A04A-487C-B877-CA5E087714BD}"/>
                </a:ext>
              </a:extLst>
            </p:cNvPr>
            <p:cNvSpPr>
              <a:spLocks noChangeArrowheads="1"/>
            </p:cNvSpPr>
            <p:nvPr/>
          </p:nvSpPr>
          <p:spPr bwMode="auto">
            <a:xfrm>
              <a:off x="5218506" y="2602112"/>
              <a:ext cx="293547" cy="221456"/>
            </a:xfrm>
            <a:custGeom>
              <a:avLst/>
              <a:gdLst>
                <a:gd name="T0" fmla="*/ 188545 w 2175"/>
                <a:gd name="T1" fmla="*/ 76113 h 1641"/>
                <a:gd name="T2" fmla="*/ 188545 w 2175"/>
                <a:gd name="T3" fmla="*/ 76113 h 1641"/>
                <a:gd name="T4" fmla="*/ 250493 w 2175"/>
                <a:gd name="T5" fmla="*/ 164371 h 1641"/>
                <a:gd name="T6" fmla="*/ 278296 w 2175"/>
                <a:gd name="T7" fmla="*/ 169365 h 1641"/>
                <a:gd name="T8" fmla="*/ 150215 w 2175"/>
                <a:gd name="T9" fmla="*/ 0 h 1641"/>
                <a:gd name="T10" fmla="*/ 14306 w 2175"/>
                <a:gd name="T11" fmla="*/ 163697 h 1641"/>
                <a:gd name="T12" fmla="*/ 50612 w 2175"/>
                <a:gd name="T13" fmla="*/ 158703 h 1641"/>
                <a:gd name="T14" fmla="*/ 188545 w 2175"/>
                <a:gd name="T15" fmla="*/ 76113 h 16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75" h="1641">
                  <a:moveTo>
                    <a:pt x="1397" y="564"/>
                  </a:moveTo>
                  <a:lnTo>
                    <a:pt x="1397" y="564"/>
                  </a:lnTo>
                  <a:cubicBezTo>
                    <a:pt x="1646" y="690"/>
                    <a:pt x="1804" y="896"/>
                    <a:pt x="1856" y="1218"/>
                  </a:cubicBezTo>
                  <a:cubicBezTo>
                    <a:pt x="1910" y="1535"/>
                    <a:pt x="1952" y="1492"/>
                    <a:pt x="2062" y="1255"/>
                  </a:cubicBezTo>
                  <a:cubicBezTo>
                    <a:pt x="2174" y="1018"/>
                    <a:pt x="1904" y="0"/>
                    <a:pt x="1113" y="0"/>
                  </a:cubicBezTo>
                  <a:cubicBezTo>
                    <a:pt x="322" y="0"/>
                    <a:pt x="0" y="786"/>
                    <a:pt x="106" y="1213"/>
                  </a:cubicBezTo>
                  <a:cubicBezTo>
                    <a:pt x="217" y="1640"/>
                    <a:pt x="306" y="1498"/>
                    <a:pt x="375" y="1176"/>
                  </a:cubicBezTo>
                  <a:cubicBezTo>
                    <a:pt x="444" y="848"/>
                    <a:pt x="781" y="532"/>
                    <a:pt x="1397" y="564"/>
                  </a:cubicBezTo>
                </a:path>
              </a:pathLst>
            </a:custGeom>
            <a:solidFill>
              <a:srgbClr val="F5CD7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88" name="Freeform 1267">
              <a:extLst>
                <a:ext uri="{FF2B5EF4-FFF2-40B4-BE49-F238E27FC236}">
                  <a16:creationId xmlns:a16="http://schemas.microsoft.com/office/drawing/2014/main" id="{FC20254A-2254-465C-B45E-F19845EA5729}"/>
                </a:ext>
              </a:extLst>
            </p:cNvPr>
            <p:cNvSpPr>
              <a:spLocks noChangeArrowheads="1"/>
            </p:cNvSpPr>
            <p:nvPr/>
          </p:nvSpPr>
          <p:spPr bwMode="auto">
            <a:xfrm>
              <a:off x="5405471" y="2667596"/>
              <a:ext cx="136353" cy="342900"/>
            </a:xfrm>
            <a:custGeom>
              <a:avLst/>
              <a:gdLst>
                <a:gd name="T0" fmla="*/ 55596 w 1008"/>
                <a:gd name="T1" fmla="*/ 342765 h 2538"/>
                <a:gd name="T2" fmla="*/ 55596 w 1008"/>
                <a:gd name="T3" fmla="*/ 342765 h 2538"/>
                <a:gd name="T4" fmla="*/ 0 w 1008"/>
                <a:gd name="T5" fmla="*/ 10673 h 2538"/>
                <a:gd name="T6" fmla="*/ 55596 w 1008"/>
                <a:gd name="T7" fmla="*/ 342765 h 25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8" h="2538">
                  <a:moveTo>
                    <a:pt x="411" y="2537"/>
                  </a:moveTo>
                  <a:lnTo>
                    <a:pt x="411" y="2537"/>
                  </a:lnTo>
                  <a:cubicBezTo>
                    <a:pt x="855" y="1028"/>
                    <a:pt x="158" y="89"/>
                    <a:pt x="0" y="79"/>
                  </a:cubicBezTo>
                  <a:cubicBezTo>
                    <a:pt x="301" y="0"/>
                    <a:pt x="1007" y="938"/>
                    <a:pt x="411" y="2537"/>
                  </a:cubicBezTo>
                </a:path>
              </a:pathLst>
            </a:custGeom>
            <a:solidFill>
              <a:srgbClr val="FFF3D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89" name="Freeform 1268">
              <a:extLst>
                <a:ext uri="{FF2B5EF4-FFF2-40B4-BE49-F238E27FC236}">
                  <a16:creationId xmlns:a16="http://schemas.microsoft.com/office/drawing/2014/main" id="{BA9CD4C5-7B80-4C03-946A-CF1303ED3804}"/>
                </a:ext>
              </a:extLst>
            </p:cNvPr>
            <p:cNvSpPr>
              <a:spLocks noChangeArrowheads="1"/>
            </p:cNvSpPr>
            <p:nvPr/>
          </p:nvSpPr>
          <p:spPr bwMode="auto">
            <a:xfrm>
              <a:off x="5316753" y="2967038"/>
              <a:ext cx="97650" cy="123825"/>
            </a:xfrm>
            <a:custGeom>
              <a:avLst/>
              <a:gdLst>
                <a:gd name="T0" fmla="*/ 97515 w 724"/>
                <a:gd name="T1" fmla="*/ 0 h 919"/>
                <a:gd name="T2" fmla="*/ 97515 w 724"/>
                <a:gd name="T3" fmla="*/ 0 h 919"/>
                <a:gd name="T4" fmla="*/ 48420 w 724"/>
                <a:gd name="T5" fmla="*/ 123690 h 919"/>
                <a:gd name="T6" fmla="*/ 0 w 724"/>
                <a:gd name="T7" fmla="*/ 0 h 919"/>
                <a:gd name="T8" fmla="*/ 97515 w 724"/>
                <a:gd name="T9" fmla="*/ 0 h 9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4" h="919">
                  <a:moveTo>
                    <a:pt x="723" y="0"/>
                  </a:moveTo>
                  <a:lnTo>
                    <a:pt x="723" y="0"/>
                  </a:lnTo>
                  <a:cubicBezTo>
                    <a:pt x="686" y="348"/>
                    <a:pt x="359" y="638"/>
                    <a:pt x="359" y="918"/>
                  </a:cubicBezTo>
                  <a:cubicBezTo>
                    <a:pt x="359" y="638"/>
                    <a:pt x="32" y="343"/>
                    <a:pt x="0" y="0"/>
                  </a:cubicBezTo>
                  <a:lnTo>
                    <a:pt x="723" y="0"/>
                  </a:ln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90" name="Freeform 1269">
              <a:extLst>
                <a:ext uri="{FF2B5EF4-FFF2-40B4-BE49-F238E27FC236}">
                  <a16:creationId xmlns:a16="http://schemas.microsoft.com/office/drawing/2014/main" id="{534B652A-77F5-48F6-8300-91CBF5E6EA1C}"/>
                </a:ext>
              </a:extLst>
            </p:cNvPr>
            <p:cNvSpPr>
              <a:spLocks noChangeArrowheads="1"/>
            </p:cNvSpPr>
            <p:nvPr/>
          </p:nvSpPr>
          <p:spPr bwMode="auto">
            <a:xfrm>
              <a:off x="5364982" y="2947393"/>
              <a:ext cx="119086" cy="126206"/>
            </a:xfrm>
            <a:custGeom>
              <a:avLst/>
              <a:gdLst>
                <a:gd name="T0" fmla="*/ 0 w 882"/>
                <a:gd name="T1" fmla="*/ 126071 h 935"/>
                <a:gd name="T2" fmla="*/ 0 w 882"/>
                <a:gd name="T3" fmla="*/ 126071 h 935"/>
                <a:gd name="T4" fmla="*/ 70479 w 882"/>
                <a:gd name="T5" fmla="*/ 67625 h 935"/>
                <a:gd name="T6" fmla="*/ 118951 w 882"/>
                <a:gd name="T7" fmla="*/ 65600 h 935"/>
                <a:gd name="T8" fmla="*/ 49147 w 882"/>
                <a:gd name="T9" fmla="*/ 0 h 935"/>
                <a:gd name="T10" fmla="*/ 0 w 882"/>
                <a:gd name="T11" fmla="*/ 126071 h 9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2" h="935">
                  <a:moveTo>
                    <a:pt x="0" y="934"/>
                  </a:moveTo>
                  <a:lnTo>
                    <a:pt x="0" y="934"/>
                  </a:lnTo>
                  <a:cubicBezTo>
                    <a:pt x="158" y="696"/>
                    <a:pt x="321" y="565"/>
                    <a:pt x="522" y="501"/>
                  </a:cubicBezTo>
                  <a:cubicBezTo>
                    <a:pt x="617" y="470"/>
                    <a:pt x="790" y="438"/>
                    <a:pt x="881" y="486"/>
                  </a:cubicBezTo>
                  <a:cubicBezTo>
                    <a:pt x="707" y="285"/>
                    <a:pt x="527" y="191"/>
                    <a:pt x="364" y="0"/>
                  </a:cubicBezTo>
                  <a:cubicBezTo>
                    <a:pt x="358" y="538"/>
                    <a:pt x="0" y="634"/>
                    <a:pt x="0" y="934"/>
                  </a:cubicBezTo>
                </a:path>
              </a:pathLst>
            </a:custGeom>
            <a:solidFill>
              <a:srgbClr val="E1E6F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91" name="Freeform 1270">
              <a:extLst>
                <a:ext uri="{FF2B5EF4-FFF2-40B4-BE49-F238E27FC236}">
                  <a16:creationId xmlns:a16="http://schemas.microsoft.com/office/drawing/2014/main" id="{1D6B6A6D-7AD1-4A60-8D37-901F4095ADE5}"/>
                </a:ext>
              </a:extLst>
            </p:cNvPr>
            <p:cNvSpPr>
              <a:spLocks noChangeArrowheads="1"/>
            </p:cNvSpPr>
            <p:nvPr/>
          </p:nvSpPr>
          <p:spPr bwMode="auto">
            <a:xfrm>
              <a:off x="5364982" y="2947393"/>
              <a:ext cx="105391" cy="126206"/>
            </a:xfrm>
            <a:custGeom>
              <a:avLst/>
              <a:gdLst>
                <a:gd name="T0" fmla="*/ 0 w 781"/>
                <a:gd name="T1" fmla="*/ 126071 h 935"/>
                <a:gd name="T2" fmla="*/ 0 w 781"/>
                <a:gd name="T3" fmla="*/ 126071 h 935"/>
                <a:gd name="T4" fmla="*/ 67607 w 781"/>
                <a:gd name="T5" fmla="*/ 55612 h 935"/>
                <a:gd name="T6" fmla="*/ 105256 w 781"/>
                <a:gd name="T7" fmla="*/ 58446 h 935"/>
                <a:gd name="T8" fmla="*/ 49119 w 781"/>
                <a:gd name="T9" fmla="*/ 0 h 935"/>
                <a:gd name="T10" fmla="*/ 0 w 781"/>
                <a:gd name="T11" fmla="*/ 126071 h 9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81" h="935">
                  <a:moveTo>
                    <a:pt x="0" y="934"/>
                  </a:moveTo>
                  <a:lnTo>
                    <a:pt x="0" y="934"/>
                  </a:lnTo>
                  <a:cubicBezTo>
                    <a:pt x="121" y="686"/>
                    <a:pt x="300" y="470"/>
                    <a:pt x="501" y="412"/>
                  </a:cubicBezTo>
                  <a:cubicBezTo>
                    <a:pt x="596" y="380"/>
                    <a:pt x="690" y="386"/>
                    <a:pt x="780" y="433"/>
                  </a:cubicBezTo>
                  <a:cubicBezTo>
                    <a:pt x="607" y="233"/>
                    <a:pt x="527" y="122"/>
                    <a:pt x="364" y="0"/>
                  </a:cubicBezTo>
                  <a:cubicBezTo>
                    <a:pt x="358" y="538"/>
                    <a:pt x="0" y="634"/>
                    <a:pt x="0" y="934"/>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92" name="Freeform 1271">
              <a:extLst>
                <a:ext uri="{FF2B5EF4-FFF2-40B4-BE49-F238E27FC236}">
                  <a16:creationId xmlns:a16="http://schemas.microsoft.com/office/drawing/2014/main" id="{2F4D6E52-1045-402A-9F0F-FBCB2DA2A9F8}"/>
                </a:ext>
              </a:extLst>
            </p:cNvPr>
            <p:cNvSpPr>
              <a:spLocks noChangeArrowheads="1"/>
            </p:cNvSpPr>
            <p:nvPr/>
          </p:nvSpPr>
          <p:spPr bwMode="auto">
            <a:xfrm>
              <a:off x="5247087" y="2947393"/>
              <a:ext cx="119086" cy="126206"/>
            </a:xfrm>
            <a:custGeom>
              <a:avLst/>
              <a:gdLst>
                <a:gd name="T0" fmla="*/ 118276 w 882"/>
                <a:gd name="T1" fmla="*/ 126071 h 935"/>
                <a:gd name="T2" fmla="*/ 118276 w 882"/>
                <a:gd name="T3" fmla="*/ 126071 h 935"/>
                <a:gd name="T4" fmla="*/ 48472 w 882"/>
                <a:gd name="T5" fmla="*/ 67625 h 935"/>
                <a:gd name="T6" fmla="*/ 0 w 882"/>
                <a:gd name="T7" fmla="*/ 65600 h 935"/>
                <a:gd name="T8" fmla="*/ 69804 w 882"/>
                <a:gd name="T9" fmla="*/ 0 h 935"/>
                <a:gd name="T10" fmla="*/ 118276 w 882"/>
                <a:gd name="T11" fmla="*/ 126071 h 9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2" h="935">
                  <a:moveTo>
                    <a:pt x="876" y="934"/>
                  </a:moveTo>
                  <a:lnTo>
                    <a:pt x="876" y="934"/>
                  </a:lnTo>
                  <a:cubicBezTo>
                    <a:pt x="723" y="696"/>
                    <a:pt x="559" y="565"/>
                    <a:pt x="359" y="501"/>
                  </a:cubicBezTo>
                  <a:cubicBezTo>
                    <a:pt x="264" y="470"/>
                    <a:pt x="90" y="438"/>
                    <a:pt x="0" y="486"/>
                  </a:cubicBezTo>
                  <a:cubicBezTo>
                    <a:pt x="174" y="285"/>
                    <a:pt x="353" y="191"/>
                    <a:pt x="517" y="0"/>
                  </a:cubicBezTo>
                  <a:cubicBezTo>
                    <a:pt x="522" y="538"/>
                    <a:pt x="881" y="634"/>
                    <a:pt x="876" y="934"/>
                  </a:cubicBezTo>
                </a:path>
              </a:pathLst>
            </a:custGeom>
            <a:solidFill>
              <a:srgbClr val="E1E6F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93" name="Freeform 1272">
              <a:extLst>
                <a:ext uri="{FF2B5EF4-FFF2-40B4-BE49-F238E27FC236}">
                  <a16:creationId xmlns:a16="http://schemas.microsoft.com/office/drawing/2014/main" id="{F2C89950-4DE7-467E-B841-400BBE6F0257}"/>
                </a:ext>
              </a:extLst>
            </p:cNvPr>
            <p:cNvSpPr>
              <a:spLocks noChangeArrowheads="1"/>
            </p:cNvSpPr>
            <p:nvPr/>
          </p:nvSpPr>
          <p:spPr bwMode="auto">
            <a:xfrm>
              <a:off x="5260186" y="2947393"/>
              <a:ext cx="105391" cy="126206"/>
            </a:xfrm>
            <a:custGeom>
              <a:avLst/>
              <a:gdLst>
                <a:gd name="T0" fmla="*/ 104582 w 782"/>
                <a:gd name="T1" fmla="*/ 126071 h 935"/>
                <a:gd name="T2" fmla="*/ 104582 w 782"/>
                <a:gd name="T3" fmla="*/ 126071 h 935"/>
                <a:gd name="T4" fmla="*/ 37736 w 782"/>
                <a:gd name="T5" fmla="*/ 55612 h 935"/>
                <a:gd name="T6" fmla="*/ 0 w 782"/>
                <a:gd name="T7" fmla="*/ 58446 h 935"/>
                <a:gd name="T8" fmla="*/ 56200 w 782"/>
                <a:gd name="T9" fmla="*/ 0 h 935"/>
                <a:gd name="T10" fmla="*/ 104582 w 782"/>
                <a:gd name="T11" fmla="*/ 126071 h 9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82" h="935">
                  <a:moveTo>
                    <a:pt x="776" y="934"/>
                  </a:moveTo>
                  <a:lnTo>
                    <a:pt x="776" y="934"/>
                  </a:lnTo>
                  <a:cubicBezTo>
                    <a:pt x="660" y="686"/>
                    <a:pt x="480" y="470"/>
                    <a:pt x="280" y="412"/>
                  </a:cubicBezTo>
                  <a:cubicBezTo>
                    <a:pt x="185" y="380"/>
                    <a:pt x="90" y="386"/>
                    <a:pt x="0" y="433"/>
                  </a:cubicBezTo>
                  <a:cubicBezTo>
                    <a:pt x="174" y="233"/>
                    <a:pt x="253" y="122"/>
                    <a:pt x="417" y="0"/>
                  </a:cubicBezTo>
                  <a:cubicBezTo>
                    <a:pt x="422" y="538"/>
                    <a:pt x="781" y="634"/>
                    <a:pt x="776" y="934"/>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94" name="Freeform 1273">
              <a:extLst>
                <a:ext uri="{FF2B5EF4-FFF2-40B4-BE49-F238E27FC236}">
                  <a16:creationId xmlns:a16="http://schemas.microsoft.com/office/drawing/2014/main" id="{733E3184-58A8-4A40-9D3D-BD9D89B4ED2A}"/>
                </a:ext>
              </a:extLst>
            </p:cNvPr>
            <p:cNvSpPr>
              <a:spLocks noChangeArrowheads="1"/>
            </p:cNvSpPr>
            <p:nvPr/>
          </p:nvSpPr>
          <p:spPr bwMode="auto">
            <a:xfrm>
              <a:off x="5145864" y="2625924"/>
              <a:ext cx="261394" cy="424458"/>
            </a:xfrm>
            <a:custGeom>
              <a:avLst/>
              <a:gdLst>
                <a:gd name="T0" fmla="*/ 129752 w 1936"/>
                <a:gd name="T1" fmla="*/ 424323 h 3145"/>
                <a:gd name="T2" fmla="*/ 129752 w 1936"/>
                <a:gd name="T3" fmla="*/ 424323 h 3145"/>
                <a:gd name="T4" fmla="*/ 261259 w 1936"/>
                <a:gd name="T5" fmla="*/ 53580 h 3145"/>
                <a:gd name="T6" fmla="*/ 129752 w 1936"/>
                <a:gd name="T7" fmla="*/ 424323 h 31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36" h="3145">
                  <a:moveTo>
                    <a:pt x="961" y="3144"/>
                  </a:moveTo>
                  <a:lnTo>
                    <a:pt x="961" y="3144"/>
                  </a:lnTo>
                  <a:cubicBezTo>
                    <a:pt x="459" y="75"/>
                    <a:pt x="1698" y="386"/>
                    <a:pt x="1935" y="397"/>
                  </a:cubicBezTo>
                  <a:cubicBezTo>
                    <a:pt x="1588" y="22"/>
                    <a:pt x="0" y="0"/>
                    <a:pt x="961" y="3144"/>
                  </a:cubicBezTo>
                </a:path>
              </a:pathLst>
            </a:custGeom>
            <a:solidFill>
              <a:srgbClr val="FFF3D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95" name="Freeform 1274">
              <a:extLst>
                <a:ext uri="{FF2B5EF4-FFF2-40B4-BE49-F238E27FC236}">
                  <a16:creationId xmlns:a16="http://schemas.microsoft.com/office/drawing/2014/main" id="{B4C3966F-A769-464C-9DDD-B09F5C1C73E8}"/>
                </a:ext>
              </a:extLst>
            </p:cNvPr>
            <p:cNvSpPr>
              <a:spLocks noChangeArrowheads="1"/>
            </p:cNvSpPr>
            <p:nvPr/>
          </p:nvSpPr>
          <p:spPr bwMode="auto">
            <a:xfrm>
              <a:off x="5232797" y="2993827"/>
              <a:ext cx="101818" cy="198239"/>
            </a:xfrm>
            <a:custGeom>
              <a:avLst/>
              <a:gdLst>
                <a:gd name="T0" fmla="*/ 27007 w 754"/>
                <a:gd name="T1" fmla="*/ 0 h 1467"/>
                <a:gd name="T2" fmla="*/ 27007 w 754"/>
                <a:gd name="T3" fmla="*/ 0 h 1467"/>
                <a:gd name="T4" fmla="*/ 0 w 754"/>
                <a:gd name="T5" fmla="*/ 54999 h 1467"/>
                <a:gd name="T6" fmla="*/ 78997 w 754"/>
                <a:gd name="T7" fmla="*/ 77701 h 1467"/>
                <a:gd name="T8" fmla="*/ 31329 w 754"/>
                <a:gd name="T9" fmla="*/ 124051 h 1467"/>
                <a:gd name="T10" fmla="*/ 92500 w 754"/>
                <a:gd name="T11" fmla="*/ 196753 h 1467"/>
                <a:gd name="T12" fmla="*/ 101683 w 754"/>
                <a:gd name="T13" fmla="*/ 198104 h 1467"/>
                <a:gd name="T14" fmla="*/ 43347 w 754"/>
                <a:gd name="T15" fmla="*/ 122565 h 1467"/>
                <a:gd name="T16" fmla="*/ 93851 w 754"/>
                <a:gd name="T17" fmla="*/ 79187 h 1467"/>
                <a:gd name="T18" fmla="*/ 8507 w 754"/>
                <a:gd name="T19" fmla="*/ 41486 h 1467"/>
                <a:gd name="T20" fmla="*/ 27007 w 754"/>
                <a:gd name="T21" fmla="*/ 0 h 14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54" h="1467">
                  <a:moveTo>
                    <a:pt x="200" y="0"/>
                  </a:moveTo>
                  <a:lnTo>
                    <a:pt x="200" y="0"/>
                  </a:lnTo>
                  <a:cubicBezTo>
                    <a:pt x="74" y="79"/>
                    <a:pt x="16" y="264"/>
                    <a:pt x="0" y="407"/>
                  </a:cubicBezTo>
                  <a:cubicBezTo>
                    <a:pt x="253" y="353"/>
                    <a:pt x="537" y="507"/>
                    <a:pt x="585" y="575"/>
                  </a:cubicBezTo>
                  <a:cubicBezTo>
                    <a:pt x="395" y="681"/>
                    <a:pt x="338" y="781"/>
                    <a:pt x="232" y="918"/>
                  </a:cubicBezTo>
                  <a:cubicBezTo>
                    <a:pt x="327" y="1040"/>
                    <a:pt x="516" y="1224"/>
                    <a:pt x="685" y="1456"/>
                  </a:cubicBezTo>
                  <a:cubicBezTo>
                    <a:pt x="706" y="1462"/>
                    <a:pt x="733" y="1462"/>
                    <a:pt x="753" y="1466"/>
                  </a:cubicBezTo>
                  <a:cubicBezTo>
                    <a:pt x="601" y="1213"/>
                    <a:pt x="416" y="1034"/>
                    <a:pt x="321" y="907"/>
                  </a:cubicBezTo>
                  <a:cubicBezTo>
                    <a:pt x="427" y="770"/>
                    <a:pt x="500" y="691"/>
                    <a:pt x="695" y="586"/>
                  </a:cubicBezTo>
                  <a:cubicBezTo>
                    <a:pt x="649" y="517"/>
                    <a:pt x="317" y="249"/>
                    <a:pt x="63" y="307"/>
                  </a:cubicBezTo>
                  <a:cubicBezTo>
                    <a:pt x="89" y="158"/>
                    <a:pt x="99" y="101"/>
                    <a:pt x="200" y="0"/>
                  </a:cubicBezTo>
                </a:path>
              </a:pathLst>
            </a:custGeom>
            <a:solidFill>
              <a:srgbClr val="22455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96" name="Freeform 1275">
              <a:extLst>
                <a:ext uri="{FF2B5EF4-FFF2-40B4-BE49-F238E27FC236}">
                  <a16:creationId xmlns:a16="http://schemas.microsoft.com/office/drawing/2014/main" id="{04ED4F0C-7E21-4B1F-BC99-4FDF59112D34}"/>
                </a:ext>
              </a:extLst>
            </p:cNvPr>
            <p:cNvSpPr>
              <a:spLocks noChangeArrowheads="1"/>
            </p:cNvSpPr>
            <p:nvPr/>
          </p:nvSpPr>
          <p:spPr bwMode="auto">
            <a:xfrm>
              <a:off x="5397136" y="2993827"/>
              <a:ext cx="101818" cy="198239"/>
            </a:xfrm>
            <a:custGeom>
              <a:avLst/>
              <a:gdLst>
                <a:gd name="T0" fmla="*/ 74577 w 755"/>
                <a:gd name="T1" fmla="*/ 0 h 1467"/>
                <a:gd name="T2" fmla="*/ 74577 w 755"/>
                <a:gd name="T3" fmla="*/ 0 h 1467"/>
                <a:gd name="T4" fmla="*/ 101683 w 755"/>
                <a:gd name="T5" fmla="*/ 54999 h 1467"/>
                <a:gd name="T6" fmla="*/ 22791 w 755"/>
                <a:gd name="T7" fmla="*/ 77701 h 1467"/>
                <a:gd name="T8" fmla="*/ 69722 w 755"/>
                <a:gd name="T9" fmla="*/ 124051 h 1467"/>
                <a:gd name="T10" fmla="*/ 8496 w 755"/>
                <a:gd name="T11" fmla="*/ 196753 h 1467"/>
                <a:gd name="T12" fmla="*/ 0 w 755"/>
                <a:gd name="T13" fmla="*/ 198104 h 1467"/>
                <a:gd name="T14" fmla="*/ 58259 w 755"/>
                <a:gd name="T15" fmla="*/ 122565 h 1467"/>
                <a:gd name="T16" fmla="*/ 7822 w 755"/>
                <a:gd name="T17" fmla="*/ 79187 h 1467"/>
                <a:gd name="T18" fmla="*/ 93187 w 755"/>
                <a:gd name="T19" fmla="*/ 41486 h 1467"/>
                <a:gd name="T20" fmla="*/ 74577 w 755"/>
                <a:gd name="T21" fmla="*/ 0 h 14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55" h="1467">
                  <a:moveTo>
                    <a:pt x="553" y="0"/>
                  </a:moveTo>
                  <a:lnTo>
                    <a:pt x="553" y="0"/>
                  </a:lnTo>
                  <a:cubicBezTo>
                    <a:pt x="680" y="79"/>
                    <a:pt x="738" y="264"/>
                    <a:pt x="754" y="407"/>
                  </a:cubicBezTo>
                  <a:cubicBezTo>
                    <a:pt x="501" y="353"/>
                    <a:pt x="216" y="507"/>
                    <a:pt x="169" y="575"/>
                  </a:cubicBezTo>
                  <a:cubicBezTo>
                    <a:pt x="359" y="681"/>
                    <a:pt x="411" y="781"/>
                    <a:pt x="517" y="918"/>
                  </a:cubicBezTo>
                  <a:cubicBezTo>
                    <a:pt x="427" y="1040"/>
                    <a:pt x="237" y="1224"/>
                    <a:pt x="63" y="1456"/>
                  </a:cubicBezTo>
                  <a:cubicBezTo>
                    <a:pt x="42" y="1462"/>
                    <a:pt x="21" y="1462"/>
                    <a:pt x="0" y="1466"/>
                  </a:cubicBezTo>
                  <a:cubicBezTo>
                    <a:pt x="153" y="1213"/>
                    <a:pt x="337" y="1034"/>
                    <a:pt x="432" y="907"/>
                  </a:cubicBezTo>
                  <a:cubicBezTo>
                    <a:pt x="327" y="770"/>
                    <a:pt x="248" y="691"/>
                    <a:pt x="58" y="586"/>
                  </a:cubicBezTo>
                  <a:cubicBezTo>
                    <a:pt x="106" y="517"/>
                    <a:pt x="438" y="249"/>
                    <a:pt x="691" y="307"/>
                  </a:cubicBezTo>
                  <a:cubicBezTo>
                    <a:pt x="665" y="158"/>
                    <a:pt x="649" y="101"/>
                    <a:pt x="553" y="0"/>
                  </a:cubicBezTo>
                </a:path>
              </a:pathLst>
            </a:custGeom>
            <a:solidFill>
              <a:srgbClr val="22455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97" name="Freeform 1276">
              <a:extLst>
                <a:ext uri="{FF2B5EF4-FFF2-40B4-BE49-F238E27FC236}">
                  <a16:creationId xmlns:a16="http://schemas.microsoft.com/office/drawing/2014/main" id="{4A265AA8-2F89-4686-985C-E68B358E599F}"/>
                </a:ext>
              </a:extLst>
            </p:cNvPr>
            <p:cNvSpPr>
              <a:spLocks noChangeArrowheads="1"/>
            </p:cNvSpPr>
            <p:nvPr/>
          </p:nvSpPr>
          <p:spPr bwMode="auto">
            <a:xfrm>
              <a:off x="5357837" y="3078361"/>
              <a:ext cx="9527" cy="114896"/>
            </a:xfrm>
            <a:custGeom>
              <a:avLst/>
              <a:gdLst>
                <a:gd name="T0" fmla="*/ 6489 w 69"/>
                <a:gd name="T1" fmla="*/ 114761 h 850"/>
                <a:gd name="T2" fmla="*/ 6489 w 69"/>
                <a:gd name="T3" fmla="*/ 114761 h 850"/>
                <a:gd name="T4" fmla="*/ 9389 w 69"/>
                <a:gd name="T5" fmla="*/ 0 h 850"/>
                <a:gd name="T6" fmla="*/ 2209 w 69"/>
                <a:gd name="T7" fmla="*/ 114761 h 850"/>
                <a:gd name="T8" fmla="*/ 6489 w 69"/>
                <a:gd name="T9" fmla="*/ 114761 h 8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850">
                  <a:moveTo>
                    <a:pt x="47" y="849"/>
                  </a:moveTo>
                  <a:lnTo>
                    <a:pt x="47" y="849"/>
                  </a:lnTo>
                  <a:cubicBezTo>
                    <a:pt x="42" y="559"/>
                    <a:pt x="47" y="206"/>
                    <a:pt x="68" y="0"/>
                  </a:cubicBezTo>
                  <a:cubicBezTo>
                    <a:pt x="6" y="221"/>
                    <a:pt x="0" y="570"/>
                    <a:pt x="16" y="849"/>
                  </a:cubicBezTo>
                  <a:cubicBezTo>
                    <a:pt x="26" y="849"/>
                    <a:pt x="37" y="849"/>
                    <a:pt x="47" y="849"/>
                  </a:cubicBezTo>
                </a:path>
              </a:pathLst>
            </a:custGeom>
            <a:solidFill>
              <a:srgbClr val="22455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98" name="Freeform 1277">
              <a:extLst>
                <a:ext uri="{FF2B5EF4-FFF2-40B4-BE49-F238E27FC236}">
                  <a16:creationId xmlns:a16="http://schemas.microsoft.com/office/drawing/2014/main" id="{A9856871-CAF0-4E03-BCD7-B8D5B62B726E}"/>
                </a:ext>
              </a:extLst>
            </p:cNvPr>
            <p:cNvSpPr>
              <a:spLocks noChangeArrowheads="1"/>
            </p:cNvSpPr>
            <p:nvPr/>
          </p:nvSpPr>
          <p:spPr bwMode="auto">
            <a:xfrm>
              <a:off x="5272691" y="2771775"/>
              <a:ext cx="184583" cy="42863"/>
            </a:xfrm>
            <a:custGeom>
              <a:avLst/>
              <a:gdLst>
                <a:gd name="T0" fmla="*/ 140294 w 1367"/>
                <a:gd name="T1" fmla="*/ 42052 h 317"/>
                <a:gd name="T2" fmla="*/ 140294 w 1367"/>
                <a:gd name="T3" fmla="*/ 42052 h 317"/>
                <a:gd name="T4" fmla="*/ 149611 w 1367"/>
                <a:gd name="T5" fmla="*/ 41376 h 317"/>
                <a:gd name="T6" fmla="*/ 183773 w 1367"/>
                <a:gd name="T7" fmla="*/ 27043 h 317"/>
                <a:gd name="T8" fmla="*/ 183773 w 1367"/>
                <a:gd name="T9" fmla="*/ 2163 h 317"/>
                <a:gd name="T10" fmla="*/ 140294 w 1367"/>
                <a:gd name="T11" fmla="*/ 2840 h 317"/>
                <a:gd name="T12" fmla="*/ 140294 w 1367"/>
                <a:gd name="T13" fmla="*/ 7031 h 317"/>
                <a:gd name="T14" fmla="*/ 176616 w 1367"/>
                <a:gd name="T15" fmla="*/ 9195 h 317"/>
                <a:gd name="T16" fmla="*/ 172295 w 1367"/>
                <a:gd name="T17" fmla="*/ 29206 h 317"/>
                <a:gd name="T18" fmla="*/ 143805 w 1367"/>
                <a:gd name="T19" fmla="*/ 37860 h 317"/>
                <a:gd name="T20" fmla="*/ 140294 w 1367"/>
                <a:gd name="T21" fmla="*/ 38536 h 317"/>
                <a:gd name="T22" fmla="*/ 140294 w 1367"/>
                <a:gd name="T23" fmla="*/ 42052 h 317"/>
                <a:gd name="T24" fmla="*/ 44829 w 1367"/>
                <a:gd name="T25" fmla="*/ 41376 h 317"/>
                <a:gd name="T26" fmla="*/ 44829 w 1367"/>
                <a:gd name="T27" fmla="*/ 41376 h 317"/>
                <a:gd name="T28" fmla="*/ 74805 w 1367"/>
                <a:gd name="T29" fmla="*/ 39888 h 317"/>
                <a:gd name="T30" fmla="*/ 84797 w 1367"/>
                <a:gd name="T31" fmla="*/ 23527 h 317"/>
                <a:gd name="T32" fmla="*/ 100326 w 1367"/>
                <a:gd name="T33" fmla="*/ 23527 h 317"/>
                <a:gd name="T34" fmla="*/ 110318 w 1367"/>
                <a:gd name="T35" fmla="*/ 40700 h 317"/>
                <a:gd name="T36" fmla="*/ 140294 w 1367"/>
                <a:gd name="T37" fmla="*/ 42052 h 317"/>
                <a:gd name="T38" fmla="*/ 140294 w 1367"/>
                <a:gd name="T39" fmla="*/ 38536 h 317"/>
                <a:gd name="T40" fmla="*/ 113963 w 1367"/>
                <a:gd name="T41" fmla="*/ 36237 h 317"/>
                <a:gd name="T42" fmla="*/ 103971 w 1367"/>
                <a:gd name="T43" fmla="*/ 17172 h 317"/>
                <a:gd name="T44" fmla="*/ 137458 w 1367"/>
                <a:gd name="T45" fmla="*/ 7031 h 317"/>
                <a:gd name="T46" fmla="*/ 140294 w 1367"/>
                <a:gd name="T47" fmla="*/ 7031 h 317"/>
                <a:gd name="T48" fmla="*/ 140294 w 1367"/>
                <a:gd name="T49" fmla="*/ 2840 h 317"/>
                <a:gd name="T50" fmla="*/ 134488 w 1367"/>
                <a:gd name="T51" fmla="*/ 3651 h 317"/>
                <a:gd name="T52" fmla="*/ 94114 w 1367"/>
                <a:gd name="T53" fmla="*/ 10006 h 317"/>
                <a:gd name="T54" fmla="*/ 50635 w 1367"/>
                <a:gd name="T55" fmla="*/ 3651 h 317"/>
                <a:gd name="T56" fmla="*/ 44829 w 1367"/>
                <a:gd name="T57" fmla="*/ 2840 h 317"/>
                <a:gd name="T58" fmla="*/ 44829 w 1367"/>
                <a:gd name="T59" fmla="*/ 6490 h 317"/>
                <a:gd name="T60" fmla="*/ 46990 w 1367"/>
                <a:gd name="T61" fmla="*/ 7031 h 317"/>
                <a:gd name="T62" fmla="*/ 80477 w 1367"/>
                <a:gd name="T63" fmla="*/ 16361 h 317"/>
                <a:gd name="T64" fmla="*/ 71160 w 1367"/>
                <a:gd name="T65" fmla="*/ 36237 h 317"/>
                <a:gd name="T66" fmla="*/ 44829 w 1367"/>
                <a:gd name="T67" fmla="*/ 38536 h 317"/>
                <a:gd name="T68" fmla="*/ 44829 w 1367"/>
                <a:gd name="T69" fmla="*/ 41376 h 317"/>
                <a:gd name="T70" fmla="*/ 675 w 1367"/>
                <a:gd name="T71" fmla="*/ 2163 h 317"/>
                <a:gd name="T72" fmla="*/ 675 w 1367"/>
                <a:gd name="T73" fmla="*/ 2163 h 317"/>
                <a:gd name="T74" fmla="*/ 675 w 1367"/>
                <a:gd name="T75" fmla="*/ 27043 h 317"/>
                <a:gd name="T76" fmla="*/ 35512 w 1367"/>
                <a:gd name="T77" fmla="*/ 40700 h 317"/>
                <a:gd name="T78" fmla="*/ 44829 w 1367"/>
                <a:gd name="T79" fmla="*/ 41376 h 317"/>
                <a:gd name="T80" fmla="*/ 44829 w 1367"/>
                <a:gd name="T81" fmla="*/ 38536 h 317"/>
                <a:gd name="T82" fmla="*/ 41319 w 1367"/>
                <a:gd name="T83" fmla="*/ 37860 h 317"/>
                <a:gd name="T84" fmla="*/ 12828 w 1367"/>
                <a:gd name="T85" fmla="*/ 29206 h 317"/>
                <a:gd name="T86" fmla="*/ 8507 w 1367"/>
                <a:gd name="T87" fmla="*/ 9195 h 317"/>
                <a:gd name="T88" fmla="*/ 44829 w 1367"/>
                <a:gd name="T89" fmla="*/ 6490 h 317"/>
                <a:gd name="T90" fmla="*/ 44829 w 1367"/>
                <a:gd name="T91" fmla="*/ 2840 h 317"/>
                <a:gd name="T92" fmla="*/ 675 w 1367"/>
                <a:gd name="T93" fmla="*/ 2163 h 3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67" h="317">
                  <a:moveTo>
                    <a:pt x="1039" y="311"/>
                  </a:moveTo>
                  <a:lnTo>
                    <a:pt x="1039" y="311"/>
                  </a:lnTo>
                  <a:cubicBezTo>
                    <a:pt x="1060" y="306"/>
                    <a:pt x="1087" y="306"/>
                    <a:pt x="1108" y="306"/>
                  </a:cubicBezTo>
                  <a:cubicBezTo>
                    <a:pt x="1213" y="295"/>
                    <a:pt x="1355" y="222"/>
                    <a:pt x="1361" y="200"/>
                  </a:cubicBezTo>
                  <a:cubicBezTo>
                    <a:pt x="1366" y="174"/>
                    <a:pt x="1355" y="52"/>
                    <a:pt x="1361" y="16"/>
                  </a:cubicBezTo>
                  <a:cubicBezTo>
                    <a:pt x="1361" y="0"/>
                    <a:pt x="1160" y="11"/>
                    <a:pt x="1039" y="21"/>
                  </a:cubicBezTo>
                  <a:cubicBezTo>
                    <a:pt x="1039" y="52"/>
                    <a:pt x="1039" y="52"/>
                    <a:pt x="1039" y="52"/>
                  </a:cubicBezTo>
                  <a:cubicBezTo>
                    <a:pt x="1133" y="42"/>
                    <a:pt x="1308" y="37"/>
                    <a:pt x="1308" y="68"/>
                  </a:cubicBezTo>
                  <a:cubicBezTo>
                    <a:pt x="1303" y="89"/>
                    <a:pt x="1308" y="185"/>
                    <a:pt x="1276" y="216"/>
                  </a:cubicBezTo>
                  <a:cubicBezTo>
                    <a:pt x="1250" y="243"/>
                    <a:pt x="1155" y="268"/>
                    <a:pt x="1065" y="280"/>
                  </a:cubicBezTo>
                  <a:cubicBezTo>
                    <a:pt x="1055" y="285"/>
                    <a:pt x="1044" y="285"/>
                    <a:pt x="1039" y="285"/>
                  </a:cubicBezTo>
                  <a:lnTo>
                    <a:pt x="1039" y="311"/>
                  </a:lnTo>
                  <a:close/>
                  <a:moveTo>
                    <a:pt x="332" y="306"/>
                  </a:moveTo>
                  <a:lnTo>
                    <a:pt x="332" y="306"/>
                  </a:lnTo>
                  <a:cubicBezTo>
                    <a:pt x="433" y="316"/>
                    <a:pt x="538" y="316"/>
                    <a:pt x="554" y="295"/>
                  </a:cubicBezTo>
                  <a:cubicBezTo>
                    <a:pt x="575" y="274"/>
                    <a:pt x="622" y="189"/>
                    <a:pt x="628" y="174"/>
                  </a:cubicBezTo>
                  <a:cubicBezTo>
                    <a:pt x="633" y="142"/>
                    <a:pt x="739" y="148"/>
                    <a:pt x="743" y="174"/>
                  </a:cubicBezTo>
                  <a:cubicBezTo>
                    <a:pt x="749" y="195"/>
                    <a:pt x="791" y="274"/>
                    <a:pt x="817" y="301"/>
                  </a:cubicBezTo>
                  <a:cubicBezTo>
                    <a:pt x="834" y="316"/>
                    <a:pt x="938" y="316"/>
                    <a:pt x="1039" y="311"/>
                  </a:cubicBezTo>
                  <a:cubicBezTo>
                    <a:pt x="1039" y="285"/>
                    <a:pt x="1039" y="285"/>
                    <a:pt x="1039" y="285"/>
                  </a:cubicBezTo>
                  <a:cubicBezTo>
                    <a:pt x="960" y="290"/>
                    <a:pt x="881" y="285"/>
                    <a:pt x="844" y="268"/>
                  </a:cubicBezTo>
                  <a:cubicBezTo>
                    <a:pt x="801" y="248"/>
                    <a:pt x="755" y="153"/>
                    <a:pt x="770" y="127"/>
                  </a:cubicBezTo>
                  <a:cubicBezTo>
                    <a:pt x="786" y="95"/>
                    <a:pt x="928" y="63"/>
                    <a:pt x="1018" y="52"/>
                  </a:cubicBezTo>
                  <a:cubicBezTo>
                    <a:pt x="1023" y="52"/>
                    <a:pt x="1029" y="52"/>
                    <a:pt x="1039" y="52"/>
                  </a:cubicBezTo>
                  <a:cubicBezTo>
                    <a:pt x="1039" y="21"/>
                    <a:pt x="1039" y="21"/>
                    <a:pt x="1039" y="21"/>
                  </a:cubicBezTo>
                  <a:cubicBezTo>
                    <a:pt x="1023" y="27"/>
                    <a:pt x="1007" y="27"/>
                    <a:pt x="996" y="27"/>
                  </a:cubicBezTo>
                  <a:cubicBezTo>
                    <a:pt x="855" y="48"/>
                    <a:pt x="770" y="74"/>
                    <a:pt x="697" y="74"/>
                  </a:cubicBezTo>
                  <a:cubicBezTo>
                    <a:pt x="606" y="74"/>
                    <a:pt x="533" y="52"/>
                    <a:pt x="375" y="27"/>
                  </a:cubicBezTo>
                  <a:cubicBezTo>
                    <a:pt x="364" y="27"/>
                    <a:pt x="348" y="21"/>
                    <a:pt x="332" y="21"/>
                  </a:cubicBezTo>
                  <a:cubicBezTo>
                    <a:pt x="332" y="48"/>
                    <a:pt x="332" y="48"/>
                    <a:pt x="332" y="48"/>
                  </a:cubicBezTo>
                  <a:cubicBezTo>
                    <a:pt x="338" y="52"/>
                    <a:pt x="342" y="52"/>
                    <a:pt x="348" y="52"/>
                  </a:cubicBezTo>
                  <a:cubicBezTo>
                    <a:pt x="443" y="63"/>
                    <a:pt x="580" y="95"/>
                    <a:pt x="596" y="121"/>
                  </a:cubicBezTo>
                  <a:cubicBezTo>
                    <a:pt x="617" y="153"/>
                    <a:pt x="564" y="248"/>
                    <a:pt x="527" y="268"/>
                  </a:cubicBezTo>
                  <a:cubicBezTo>
                    <a:pt x="491" y="285"/>
                    <a:pt x="411" y="290"/>
                    <a:pt x="332" y="285"/>
                  </a:cubicBezTo>
                  <a:lnTo>
                    <a:pt x="332" y="306"/>
                  </a:lnTo>
                  <a:close/>
                  <a:moveTo>
                    <a:pt x="5" y="16"/>
                  </a:moveTo>
                  <a:lnTo>
                    <a:pt x="5" y="16"/>
                  </a:lnTo>
                  <a:cubicBezTo>
                    <a:pt x="10" y="52"/>
                    <a:pt x="0" y="174"/>
                    <a:pt x="5" y="200"/>
                  </a:cubicBezTo>
                  <a:cubicBezTo>
                    <a:pt x="10" y="222"/>
                    <a:pt x="153" y="290"/>
                    <a:pt x="263" y="301"/>
                  </a:cubicBezTo>
                  <a:cubicBezTo>
                    <a:pt x="285" y="306"/>
                    <a:pt x="311" y="306"/>
                    <a:pt x="332" y="306"/>
                  </a:cubicBezTo>
                  <a:cubicBezTo>
                    <a:pt x="332" y="285"/>
                    <a:pt x="332" y="285"/>
                    <a:pt x="332" y="285"/>
                  </a:cubicBezTo>
                  <a:cubicBezTo>
                    <a:pt x="321" y="285"/>
                    <a:pt x="317" y="285"/>
                    <a:pt x="306" y="280"/>
                  </a:cubicBezTo>
                  <a:cubicBezTo>
                    <a:pt x="216" y="268"/>
                    <a:pt x="121" y="243"/>
                    <a:pt x="95" y="216"/>
                  </a:cubicBezTo>
                  <a:cubicBezTo>
                    <a:pt x="63" y="185"/>
                    <a:pt x="63" y="89"/>
                    <a:pt x="63" y="68"/>
                  </a:cubicBezTo>
                  <a:cubicBezTo>
                    <a:pt x="63" y="37"/>
                    <a:pt x="232" y="37"/>
                    <a:pt x="332" y="48"/>
                  </a:cubicBezTo>
                  <a:cubicBezTo>
                    <a:pt x="332" y="21"/>
                    <a:pt x="332" y="21"/>
                    <a:pt x="332" y="21"/>
                  </a:cubicBezTo>
                  <a:cubicBezTo>
                    <a:pt x="211" y="11"/>
                    <a:pt x="5" y="0"/>
                    <a:pt x="5" y="16"/>
                  </a:cubicBezTo>
                  <a:close/>
                </a:path>
              </a:pathLst>
            </a:custGeom>
            <a:solidFill>
              <a:srgbClr val="C84B4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199" name="Freeform 1278">
              <a:extLst>
                <a:ext uri="{FF2B5EF4-FFF2-40B4-BE49-F238E27FC236}">
                  <a16:creationId xmlns:a16="http://schemas.microsoft.com/office/drawing/2014/main" id="{8DF88DFC-45D0-4E68-AB4C-DBD670C8659A}"/>
                </a:ext>
              </a:extLst>
            </p:cNvPr>
            <p:cNvSpPr>
              <a:spLocks noChangeArrowheads="1"/>
            </p:cNvSpPr>
            <p:nvPr/>
          </p:nvSpPr>
          <p:spPr bwMode="auto">
            <a:xfrm>
              <a:off x="5244110" y="2648546"/>
              <a:ext cx="242339" cy="115491"/>
            </a:xfrm>
            <a:custGeom>
              <a:avLst/>
              <a:gdLst>
                <a:gd name="T0" fmla="*/ 0 w 1794"/>
                <a:gd name="T1" fmla="*/ 115356 h 855"/>
                <a:gd name="T2" fmla="*/ 0 w 1794"/>
                <a:gd name="T3" fmla="*/ 115356 h 855"/>
                <a:gd name="T4" fmla="*/ 35662 w 1794"/>
                <a:gd name="T5" fmla="*/ 33364 h 855"/>
                <a:gd name="T6" fmla="*/ 121170 w 1794"/>
                <a:gd name="T7" fmla="*/ 0 h 855"/>
                <a:gd name="T8" fmla="*/ 206542 w 1794"/>
                <a:gd name="T9" fmla="*/ 33364 h 855"/>
                <a:gd name="T10" fmla="*/ 242204 w 1794"/>
                <a:gd name="T11" fmla="*/ 115356 h 855"/>
                <a:gd name="T12" fmla="*/ 234369 w 1794"/>
                <a:gd name="T13" fmla="*/ 115356 h 855"/>
                <a:gd name="T14" fmla="*/ 200869 w 1794"/>
                <a:gd name="T15" fmla="*/ 39848 h 855"/>
                <a:gd name="T16" fmla="*/ 121170 w 1794"/>
                <a:gd name="T17" fmla="*/ 7834 h 855"/>
                <a:gd name="T18" fmla="*/ 41335 w 1794"/>
                <a:gd name="T19" fmla="*/ 39848 h 855"/>
                <a:gd name="T20" fmla="*/ 7835 w 1794"/>
                <a:gd name="T21" fmla="*/ 115356 h 855"/>
                <a:gd name="T22" fmla="*/ 0 w 1794"/>
                <a:gd name="T23" fmla="*/ 115356 h 8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94" h="855">
                  <a:moveTo>
                    <a:pt x="0" y="854"/>
                  </a:moveTo>
                  <a:lnTo>
                    <a:pt x="0" y="854"/>
                  </a:lnTo>
                  <a:cubicBezTo>
                    <a:pt x="0" y="617"/>
                    <a:pt x="100" y="405"/>
                    <a:pt x="264" y="247"/>
                  </a:cubicBezTo>
                  <a:cubicBezTo>
                    <a:pt x="422" y="94"/>
                    <a:pt x="649" y="0"/>
                    <a:pt x="897" y="0"/>
                  </a:cubicBezTo>
                  <a:cubicBezTo>
                    <a:pt x="1145" y="0"/>
                    <a:pt x="1366" y="94"/>
                    <a:pt x="1529" y="247"/>
                  </a:cubicBezTo>
                  <a:cubicBezTo>
                    <a:pt x="1693" y="405"/>
                    <a:pt x="1793" y="617"/>
                    <a:pt x="1793" y="854"/>
                  </a:cubicBezTo>
                  <a:cubicBezTo>
                    <a:pt x="1735" y="854"/>
                    <a:pt x="1735" y="854"/>
                    <a:pt x="1735" y="854"/>
                  </a:cubicBezTo>
                  <a:cubicBezTo>
                    <a:pt x="1735" y="638"/>
                    <a:pt x="1641" y="437"/>
                    <a:pt x="1487" y="295"/>
                  </a:cubicBezTo>
                  <a:cubicBezTo>
                    <a:pt x="1340" y="147"/>
                    <a:pt x="1128" y="58"/>
                    <a:pt x="897" y="58"/>
                  </a:cubicBezTo>
                  <a:cubicBezTo>
                    <a:pt x="665" y="58"/>
                    <a:pt x="453" y="147"/>
                    <a:pt x="306" y="295"/>
                  </a:cubicBezTo>
                  <a:cubicBezTo>
                    <a:pt x="153" y="437"/>
                    <a:pt x="58" y="638"/>
                    <a:pt x="58" y="854"/>
                  </a:cubicBezTo>
                  <a:lnTo>
                    <a:pt x="0" y="854"/>
                  </a:ln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00" name="Freeform 1279">
              <a:extLst>
                <a:ext uri="{FF2B5EF4-FFF2-40B4-BE49-F238E27FC236}">
                  <a16:creationId xmlns:a16="http://schemas.microsoft.com/office/drawing/2014/main" id="{A13291DF-9E0A-4614-9B31-A930EB18833D}"/>
                </a:ext>
              </a:extLst>
            </p:cNvPr>
            <p:cNvSpPr>
              <a:spLocks noChangeArrowheads="1"/>
            </p:cNvSpPr>
            <p:nvPr/>
          </p:nvSpPr>
          <p:spPr bwMode="auto">
            <a:xfrm>
              <a:off x="5236370" y="2761061"/>
              <a:ext cx="20244" cy="50601"/>
            </a:xfrm>
            <a:custGeom>
              <a:avLst/>
              <a:gdLst>
                <a:gd name="T0" fmla="*/ 9918 w 149"/>
                <a:gd name="T1" fmla="*/ 0 h 375"/>
                <a:gd name="T2" fmla="*/ 9918 w 149"/>
                <a:gd name="T3" fmla="*/ 0 h 375"/>
                <a:gd name="T4" fmla="*/ 9918 w 149"/>
                <a:gd name="T5" fmla="*/ 0 h 375"/>
                <a:gd name="T6" fmla="*/ 20108 w 149"/>
                <a:gd name="T7" fmla="*/ 9850 h 375"/>
                <a:gd name="T8" fmla="*/ 20108 w 149"/>
                <a:gd name="T9" fmla="*/ 40616 h 375"/>
                <a:gd name="T10" fmla="*/ 9918 w 149"/>
                <a:gd name="T11" fmla="*/ 50466 h 375"/>
                <a:gd name="T12" fmla="*/ 9918 w 149"/>
                <a:gd name="T13" fmla="*/ 50466 h 375"/>
                <a:gd name="T14" fmla="*/ 0 w 149"/>
                <a:gd name="T15" fmla="*/ 40616 h 375"/>
                <a:gd name="T16" fmla="*/ 0 w 149"/>
                <a:gd name="T17" fmla="*/ 9850 h 375"/>
                <a:gd name="T18" fmla="*/ 9918 w 149"/>
                <a:gd name="T19" fmla="*/ 0 h 3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9" h="375">
                  <a:moveTo>
                    <a:pt x="73" y="0"/>
                  </a:moveTo>
                  <a:lnTo>
                    <a:pt x="73" y="0"/>
                  </a:lnTo>
                  <a:cubicBezTo>
                    <a:pt x="116" y="0"/>
                    <a:pt x="148" y="31"/>
                    <a:pt x="148" y="73"/>
                  </a:cubicBezTo>
                  <a:cubicBezTo>
                    <a:pt x="148" y="301"/>
                    <a:pt x="148" y="301"/>
                    <a:pt x="148" y="301"/>
                  </a:cubicBezTo>
                  <a:cubicBezTo>
                    <a:pt x="148" y="343"/>
                    <a:pt x="116" y="374"/>
                    <a:pt x="73" y="374"/>
                  </a:cubicBezTo>
                  <a:cubicBezTo>
                    <a:pt x="31" y="374"/>
                    <a:pt x="0" y="343"/>
                    <a:pt x="0" y="301"/>
                  </a:cubicBezTo>
                  <a:cubicBezTo>
                    <a:pt x="0" y="73"/>
                    <a:pt x="0" y="73"/>
                    <a:pt x="0" y="73"/>
                  </a:cubicBezTo>
                  <a:cubicBezTo>
                    <a:pt x="0" y="31"/>
                    <a:pt x="31" y="0"/>
                    <a:pt x="73" y="0"/>
                  </a:cubicBez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01" name="Freeform 1280">
              <a:extLst>
                <a:ext uri="{FF2B5EF4-FFF2-40B4-BE49-F238E27FC236}">
                  <a16:creationId xmlns:a16="http://schemas.microsoft.com/office/drawing/2014/main" id="{5EC7AFEF-2FB1-4FFC-AC29-E6FDEE412E74}"/>
                </a:ext>
              </a:extLst>
            </p:cNvPr>
            <p:cNvSpPr>
              <a:spLocks noChangeArrowheads="1"/>
            </p:cNvSpPr>
            <p:nvPr/>
          </p:nvSpPr>
          <p:spPr bwMode="auto">
            <a:xfrm>
              <a:off x="5473946" y="2761061"/>
              <a:ext cx="20244" cy="50601"/>
            </a:xfrm>
            <a:custGeom>
              <a:avLst/>
              <a:gdLst>
                <a:gd name="T0" fmla="*/ 10190 w 149"/>
                <a:gd name="T1" fmla="*/ 0 h 375"/>
                <a:gd name="T2" fmla="*/ 10190 w 149"/>
                <a:gd name="T3" fmla="*/ 0 h 375"/>
                <a:gd name="T4" fmla="*/ 10190 w 149"/>
                <a:gd name="T5" fmla="*/ 0 h 375"/>
                <a:gd name="T6" fmla="*/ 20108 w 149"/>
                <a:gd name="T7" fmla="*/ 9850 h 375"/>
                <a:gd name="T8" fmla="*/ 20108 w 149"/>
                <a:gd name="T9" fmla="*/ 40616 h 375"/>
                <a:gd name="T10" fmla="*/ 10190 w 149"/>
                <a:gd name="T11" fmla="*/ 50466 h 375"/>
                <a:gd name="T12" fmla="*/ 10190 w 149"/>
                <a:gd name="T13" fmla="*/ 50466 h 375"/>
                <a:gd name="T14" fmla="*/ 0 w 149"/>
                <a:gd name="T15" fmla="*/ 40616 h 375"/>
                <a:gd name="T16" fmla="*/ 0 w 149"/>
                <a:gd name="T17" fmla="*/ 9850 h 375"/>
                <a:gd name="T18" fmla="*/ 10190 w 149"/>
                <a:gd name="T19" fmla="*/ 0 h 3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9" h="375">
                  <a:moveTo>
                    <a:pt x="75" y="0"/>
                  </a:moveTo>
                  <a:lnTo>
                    <a:pt x="75" y="0"/>
                  </a:lnTo>
                  <a:cubicBezTo>
                    <a:pt x="117" y="0"/>
                    <a:pt x="148" y="31"/>
                    <a:pt x="148" y="73"/>
                  </a:cubicBezTo>
                  <a:cubicBezTo>
                    <a:pt x="148" y="301"/>
                    <a:pt x="148" y="301"/>
                    <a:pt x="148" y="301"/>
                  </a:cubicBezTo>
                  <a:cubicBezTo>
                    <a:pt x="148" y="343"/>
                    <a:pt x="117" y="374"/>
                    <a:pt x="75" y="374"/>
                  </a:cubicBezTo>
                  <a:cubicBezTo>
                    <a:pt x="32" y="374"/>
                    <a:pt x="0" y="343"/>
                    <a:pt x="0" y="301"/>
                  </a:cubicBezTo>
                  <a:cubicBezTo>
                    <a:pt x="0" y="73"/>
                    <a:pt x="0" y="73"/>
                    <a:pt x="0" y="73"/>
                  </a:cubicBezTo>
                  <a:cubicBezTo>
                    <a:pt x="0" y="31"/>
                    <a:pt x="32" y="0"/>
                    <a:pt x="75" y="0"/>
                  </a:cubicBez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02" name="Freeform 1281">
              <a:extLst>
                <a:ext uri="{FF2B5EF4-FFF2-40B4-BE49-F238E27FC236}">
                  <a16:creationId xmlns:a16="http://schemas.microsoft.com/office/drawing/2014/main" id="{4BB25671-C15B-4BA6-870F-2A88BA32E136}"/>
                </a:ext>
              </a:extLst>
            </p:cNvPr>
            <p:cNvSpPr>
              <a:spLocks noChangeArrowheads="1"/>
            </p:cNvSpPr>
            <p:nvPr/>
          </p:nvSpPr>
          <p:spPr bwMode="auto">
            <a:xfrm>
              <a:off x="5241728" y="2811662"/>
              <a:ext cx="92887" cy="82153"/>
            </a:xfrm>
            <a:custGeom>
              <a:avLst/>
              <a:gdLst>
                <a:gd name="T0" fmla="*/ 8666 w 686"/>
                <a:gd name="T1" fmla="*/ 0 h 608"/>
                <a:gd name="T2" fmla="*/ 8666 w 686"/>
                <a:gd name="T3" fmla="*/ 0 h 608"/>
                <a:gd name="T4" fmla="*/ 35747 w 686"/>
                <a:gd name="T5" fmla="*/ 51346 h 608"/>
                <a:gd name="T6" fmla="*/ 92752 w 686"/>
                <a:gd name="T7" fmla="*/ 74046 h 608"/>
                <a:gd name="T8" fmla="*/ 92752 w 686"/>
                <a:gd name="T9" fmla="*/ 82018 h 608"/>
                <a:gd name="T10" fmla="*/ 30060 w 686"/>
                <a:gd name="T11" fmla="*/ 57021 h 608"/>
                <a:gd name="T12" fmla="*/ 0 w 686"/>
                <a:gd name="T13" fmla="*/ 0 h 608"/>
                <a:gd name="T14" fmla="*/ 8666 w 686"/>
                <a:gd name="T15" fmla="*/ 0 h 6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86" h="608">
                  <a:moveTo>
                    <a:pt x="64" y="0"/>
                  </a:moveTo>
                  <a:lnTo>
                    <a:pt x="64" y="0"/>
                  </a:lnTo>
                  <a:cubicBezTo>
                    <a:pt x="64" y="127"/>
                    <a:pt x="137" y="270"/>
                    <a:pt x="264" y="380"/>
                  </a:cubicBezTo>
                  <a:cubicBezTo>
                    <a:pt x="375" y="475"/>
                    <a:pt x="523" y="544"/>
                    <a:pt x="685" y="548"/>
                  </a:cubicBezTo>
                  <a:cubicBezTo>
                    <a:pt x="685" y="607"/>
                    <a:pt x="685" y="607"/>
                    <a:pt x="685" y="607"/>
                  </a:cubicBezTo>
                  <a:cubicBezTo>
                    <a:pt x="507" y="607"/>
                    <a:pt x="343" y="528"/>
                    <a:pt x="222" y="422"/>
                  </a:cubicBezTo>
                  <a:cubicBezTo>
                    <a:pt x="85" y="301"/>
                    <a:pt x="0" y="143"/>
                    <a:pt x="0" y="0"/>
                  </a:cubicBezTo>
                  <a:lnTo>
                    <a:pt x="64" y="0"/>
                  </a:ln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03" name="Freeform 1282">
              <a:extLst>
                <a:ext uri="{FF2B5EF4-FFF2-40B4-BE49-F238E27FC236}">
                  <a16:creationId xmlns:a16="http://schemas.microsoft.com/office/drawing/2014/main" id="{B9630A80-57AF-455A-A1FE-A83D053182EB}"/>
                </a:ext>
              </a:extLst>
            </p:cNvPr>
            <p:cNvSpPr>
              <a:spLocks noChangeArrowheads="1"/>
            </p:cNvSpPr>
            <p:nvPr/>
          </p:nvSpPr>
          <p:spPr bwMode="auto">
            <a:xfrm>
              <a:off x="5309608" y="2880718"/>
              <a:ext cx="46443" cy="24408"/>
            </a:xfrm>
            <a:custGeom>
              <a:avLst/>
              <a:gdLst>
                <a:gd name="T0" fmla="*/ 27812 w 344"/>
                <a:gd name="T1" fmla="*/ 20069 h 180"/>
                <a:gd name="T2" fmla="*/ 27812 w 344"/>
                <a:gd name="T3" fmla="*/ 20069 h 180"/>
                <a:gd name="T4" fmla="*/ 8641 w 344"/>
                <a:gd name="T5" fmla="*/ 13560 h 180"/>
                <a:gd name="T6" fmla="*/ 11476 w 344"/>
                <a:gd name="T7" fmla="*/ 678 h 180"/>
                <a:gd name="T8" fmla="*/ 32132 w 344"/>
                <a:gd name="T9" fmla="*/ 1492 h 180"/>
                <a:gd name="T10" fmla="*/ 27812 w 344"/>
                <a:gd name="T11" fmla="*/ 20069 h 1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4" h="180">
                  <a:moveTo>
                    <a:pt x="206" y="148"/>
                  </a:moveTo>
                  <a:lnTo>
                    <a:pt x="206" y="148"/>
                  </a:lnTo>
                  <a:cubicBezTo>
                    <a:pt x="64" y="100"/>
                    <a:pt x="64" y="100"/>
                    <a:pt x="64" y="100"/>
                  </a:cubicBezTo>
                  <a:cubicBezTo>
                    <a:pt x="0" y="79"/>
                    <a:pt x="16" y="0"/>
                    <a:pt x="85" y="5"/>
                  </a:cubicBezTo>
                  <a:cubicBezTo>
                    <a:pt x="238" y="11"/>
                    <a:pt x="238" y="11"/>
                    <a:pt x="238" y="11"/>
                  </a:cubicBezTo>
                  <a:cubicBezTo>
                    <a:pt x="343" y="16"/>
                    <a:pt x="317" y="179"/>
                    <a:pt x="206" y="148"/>
                  </a:cubicBez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grpSp>
        <p:nvGrpSpPr>
          <p:cNvPr id="204" name="Group 10">
            <a:extLst>
              <a:ext uri="{FF2B5EF4-FFF2-40B4-BE49-F238E27FC236}">
                <a16:creationId xmlns:a16="http://schemas.microsoft.com/office/drawing/2014/main" id="{A63587E9-DBA4-493A-A167-F18A02A8BE29}"/>
              </a:ext>
            </a:extLst>
          </p:cNvPr>
          <p:cNvGrpSpPr>
            <a:grpSpLocks/>
          </p:cNvGrpSpPr>
          <p:nvPr/>
        </p:nvGrpSpPr>
        <p:grpSpPr bwMode="auto">
          <a:xfrm>
            <a:off x="10655304" y="3112560"/>
            <a:ext cx="687388" cy="688975"/>
            <a:chOff x="7581763" y="1673424"/>
            <a:chExt cx="688315" cy="688181"/>
          </a:xfrm>
        </p:grpSpPr>
        <p:sp>
          <p:nvSpPr>
            <p:cNvPr id="205" name="Freeform 1284">
              <a:extLst>
                <a:ext uri="{FF2B5EF4-FFF2-40B4-BE49-F238E27FC236}">
                  <a16:creationId xmlns:a16="http://schemas.microsoft.com/office/drawing/2014/main" id="{8E9EA0C9-78A7-4DCC-A947-E12EB0BAB352}"/>
                </a:ext>
              </a:extLst>
            </p:cNvPr>
            <p:cNvSpPr>
              <a:spLocks noChangeArrowheads="1"/>
            </p:cNvSpPr>
            <p:nvPr/>
          </p:nvSpPr>
          <p:spPr bwMode="auto">
            <a:xfrm>
              <a:off x="7581763" y="1673424"/>
              <a:ext cx="688315" cy="688181"/>
            </a:xfrm>
            <a:custGeom>
              <a:avLst/>
              <a:gdLst>
                <a:gd name="T0" fmla="*/ 344022 w 5096"/>
                <a:gd name="T1" fmla="*/ 688046 h 5096"/>
                <a:gd name="T2" fmla="*/ 344022 w 5096"/>
                <a:gd name="T3" fmla="*/ 688046 h 5096"/>
                <a:gd name="T4" fmla="*/ 0 w 5096"/>
                <a:gd name="T5" fmla="*/ 344091 h 5096"/>
                <a:gd name="T6" fmla="*/ 344022 w 5096"/>
                <a:gd name="T7" fmla="*/ 0 h 5096"/>
                <a:gd name="T8" fmla="*/ 688180 w 5096"/>
                <a:gd name="T9" fmla="*/ 344091 h 5096"/>
                <a:gd name="T10" fmla="*/ 344022 w 5096"/>
                <a:gd name="T11" fmla="*/ 688046 h 50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96" h="5096">
                  <a:moveTo>
                    <a:pt x="2547" y="5095"/>
                  </a:moveTo>
                  <a:lnTo>
                    <a:pt x="2547" y="5095"/>
                  </a:lnTo>
                  <a:cubicBezTo>
                    <a:pt x="1144" y="5095"/>
                    <a:pt x="0" y="3956"/>
                    <a:pt x="0" y="2548"/>
                  </a:cubicBezTo>
                  <a:cubicBezTo>
                    <a:pt x="0" y="1140"/>
                    <a:pt x="1144" y="0"/>
                    <a:pt x="2547" y="0"/>
                  </a:cubicBezTo>
                  <a:cubicBezTo>
                    <a:pt x="3955" y="0"/>
                    <a:pt x="5095" y="1140"/>
                    <a:pt x="5095" y="2548"/>
                  </a:cubicBezTo>
                  <a:cubicBezTo>
                    <a:pt x="5095" y="3956"/>
                    <a:pt x="3955" y="5095"/>
                    <a:pt x="2547" y="5095"/>
                  </a:cubicBezTo>
                </a:path>
              </a:pathLst>
            </a:custGeom>
            <a:solidFill>
              <a:srgbClr val="6AB39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06" name="Freeform 1285">
              <a:extLst>
                <a:ext uri="{FF2B5EF4-FFF2-40B4-BE49-F238E27FC236}">
                  <a16:creationId xmlns:a16="http://schemas.microsoft.com/office/drawing/2014/main" id="{A670004F-F409-4FFD-907F-2F2C96D1CAD6}"/>
                </a:ext>
              </a:extLst>
            </p:cNvPr>
            <p:cNvSpPr>
              <a:spLocks noChangeArrowheads="1"/>
            </p:cNvSpPr>
            <p:nvPr/>
          </p:nvSpPr>
          <p:spPr bwMode="auto">
            <a:xfrm>
              <a:off x="7728835" y="2127647"/>
              <a:ext cx="392983" cy="226814"/>
            </a:xfrm>
            <a:custGeom>
              <a:avLst/>
              <a:gdLst>
                <a:gd name="T0" fmla="*/ 68286 w 2912"/>
                <a:gd name="T1" fmla="*/ 46335 h 1679"/>
                <a:gd name="T2" fmla="*/ 68286 w 2912"/>
                <a:gd name="T3" fmla="*/ 46335 h 1679"/>
                <a:gd name="T4" fmla="*/ 0 w 2912"/>
                <a:gd name="T5" fmla="*/ 171698 h 1679"/>
                <a:gd name="T6" fmla="*/ 84076 w 2912"/>
                <a:gd name="T7" fmla="*/ 214521 h 1679"/>
                <a:gd name="T8" fmla="*/ 196492 w 2912"/>
                <a:gd name="T9" fmla="*/ 215872 h 1679"/>
                <a:gd name="T10" fmla="*/ 308233 w 2912"/>
                <a:gd name="T11" fmla="*/ 215196 h 1679"/>
                <a:gd name="T12" fmla="*/ 392848 w 2912"/>
                <a:gd name="T13" fmla="*/ 171698 h 1679"/>
                <a:gd name="T14" fmla="*/ 324562 w 2912"/>
                <a:gd name="T15" fmla="*/ 46335 h 1679"/>
                <a:gd name="T16" fmla="*/ 196492 w 2912"/>
                <a:gd name="T17" fmla="*/ 811 h 1679"/>
                <a:gd name="T18" fmla="*/ 68286 w 2912"/>
                <a:gd name="T19" fmla="*/ 46335 h 16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12" h="1679">
                  <a:moveTo>
                    <a:pt x="506" y="343"/>
                  </a:moveTo>
                  <a:lnTo>
                    <a:pt x="506" y="343"/>
                  </a:lnTo>
                  <a:cubicBezTo>
                    <a:pt x="253" y="506"/>
                    <a:pt x="148" y="860"/>
                    <a:pt x="0" y="1271"/>
                  </a:cubicBezTo>
                  <a:cubicBezTo>
                    <a:pt x="190" y="1403"/>
                    <a:pt x="401" y="1509"/>
                    <a:pt x="623" y="1588"/>
                  </a:cubicBezTo>
                  <a:cubicBezTo>
                    <a:pt x="881" y="1678"/>
                    <a:pt x="1166" y="1598"/>
                    <a:pt x="1456" y="1598"/>
                  </a:cubicBezTo>
                  <a:cubicBezTo>
                    <a:pt x="1746" y="1598"/>
                    <a:pt x="2026" y="1678"/>
                    <a:pt x="2284" y="1593"/>
                  </a:cubicBezTo>
                  <a:cubicBezTo>
                    <a:pt x="2511" y="1514"/>
                    <a:pt x="2716" y="1408"/>
                    <a:pt x="2911" y="1271"/>
                  </a:cubicBezTo>
                  <a:cubicBezTo>
                    <a:pt x="2764" y="855"/>
                    <a:pt x="2658" y="502"/>
                    <a:pt x="2405" y="343"/>
                  </a:cubicBezTo>
                  <a:cubicBezTo>
                    <a:pt x="1973" y="74"/>
                    <a:pt x="1709" y="6"/>
                    <a:pt x="1456" y="6"/>
                  </a:cubicBezTo>
                  <a:cubicBezTo>
                    <a:pt x="1192" y="0"/>
                    <a:pt x="934" y="64"/>
                    <a:pt x="506" y="343"/>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07" name="Freeform 1286">
              <a:extLst>
                <a:ext uri="{FF2B5EF4-FFF2-40B4-BE49-F238E27FC236}">
                  <a16:creationId xmlns:a16="http://schemas.microsoft.com/office/drawing/2014/main" id="{25BE0CD0-AFC1-4511-983E-E3696A204E73}"/>
                </a:ext>
              </a:extLst>
            </p:cNvPr>
            <p:cNvSpPr>
              <a:spLocks noChangeArrowheads="1"/>
            </p:cNvSpPr>
            <p:nvPr/>
          </p:nvSpPr>
          <p:spPr bwMode="auto">
            <a:xfrm>
              <a:off x="7877096" y="1998465"/>
              <a:ext cx="97055" cy="193476"/>
            </a:xfrm>
            <a:custGeom>
              <a:avLst/>
              <a:gdLst>
                <a:gd name="T0" fmla="*/ 0 w 718"/>
                <a:gd name="T1" fmla="*/ 0 h 1435"/>
                <a:gd name="T2" fmla="*/ 0 w 718"/>
                <a:gd name="T3" fmla="*/ 0 h 1435"/>
                <a:gd name="T4" fmla="*/ 96920 w 718"/>
                <a:gd name="T5" fmla="*/ 0 h 1435"/>
                <a:gd name="T6" fmla="*/ 96920 w 718"/>
                <a:gd name="T7" fmla="*/ 140759 h 1435"/>
                <a:gd name="T8" fmla="*/ 0 w 718"/>
                <a:gd name="T9" fmla="*/ 140759 h 1435"/>
                <a:gd name="T10" fmla="*/ 0 w 718"/>
                <a:gd name="T11" fmla="*/ 0 h 14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18" h="1435">
                  <a:moveTo>
                    <a:pt x="0" y="0"/>
                  </a:moveTo>
                  <a:lnTo>
                    <a:pt x="0" y="0"/>
                  </a:lnTo>
                  <a:cubicBezTo>
                    <a:pt x="717" y="0"/>
                    <a:pt x="717" y="0"/>
                    <a:pt x="717" y="0"/>
                  </a:cubicBezTo>
                  <a:cubicBezTo>
                    <a:pt x="717" y="1044"/>
                    <a:pt x="717" y="1044"/>
                    <a:pt x="717" y="1044"/>
                  </a:cubicBezTo>
                  <a:cubicBezTo>
                    <a:pt x="717" y="1392"/>
                    <a:pt x="0" y="1434"/>
                    <a:pt x="0" y="1044"/>
                  </a:cubicBezTo>
                  <a:lnTo>
                    <a:pt x="0" y="0"/>
                  </a:ln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08" name="Freeform 1287">
              <a:extLst>
                <a:ext uri="{FF2B5EF4-FFF2-40B4-BE49-F238E27FC236}">
                  <a16:creationId xmlns:a16="http://schemas.microsoft.com/office/drawing/2014/main" id="{5B4DA011-D213-4268-805C-187209CEC880}"/>
                </a:ext>
              </a:extLst>
            </p:cNvPr>
            <p:cNvSpPr>
              <a:spLocks noChangeArrowheads="1"/>
            </p:cNvSpPr>
            <p:nvPr/>
          </p:nvSpPr>
          <p:spPr bwMode="auto">
            <a:xfrm>
              <a:off x="7877096" y="2069307"/>
              <a:ext cx="97055" cy="66080"/>
            </a:xfrm>
            <a:custGeom>
              <a:avLst/>
              <a:gdLst>
                <a:gd name="T0" fmla="*/ 96920 w 718"/>
                <a:gd name="T1" fmla="*/ 17765 h 491"/>
                <a:gd name="T2" fmla="*/ 96920 w 718"/>
                <a:gd name="T3" fmla="*/ 0 h 491"/>
                <a:gd name="T4" fmla="*/ 0 w 718"/>
                <a:gd name="T5" fmla="*/ 0 h 491"/>
                <a:gd name="T6" fmla="*/ 0 w 718"/>
                <a:gd name="T7" fmla="*/ 65945 h 491"/>
                <a:gd name="T8" fmla="*/ 96920 w 718"/>
                <a:gd name="T9" fmla="*/ 17765 h 4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8" h="491">
                  <a:moveTo>
                    <a:pt x="717" y="132"/>
                  </a:moveTo>
                  <a:lnTo>
                    <a:pt x="717" y="0"/>
                  </a:lnTo>
                  <a:lnTo>
                    <a:pt x="0" y="0"/>
                  </a:lnTo>
                  <a:lnTo>
                    <a:pt x="0" y="490"/>
                  </a:lnTo>
                  <a:lnTo>
                    <a:pt x="717" y="132"/>
                  </a:lnTo>
                </a:path>
              </a:pathLst>
            </a:custGeom>
            <a:solidFill>
              <a:srgbClr val="E7C5A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09" name="Freeform 1288">
              <a:extLst>
                <a:ext uri="{FF2B5EF4-FFF2-40B4-BE49-F238E27FC236}">
                  <a16:creationId xmlns:a16="http://schemas.microsoft.com/office/drawing/2014/main" id="{A098787E-8036-4ADB-95FF-2BAB0FE9C4D2}"/>
                </a:ext>
              </a:extLst>
            </p:cNvPr>
            <p:cNvSpPr>
              <a:spLocks noChangeArrowheads="1"/>
            </p:cNvSpPr>
            <p:nvPr/>
          </p:nvSpPr>
          <p:spPr bwMode="auto">
            <a:xfrm>
              <a:off x="7719902" y="1820465"/>
              <a:ext cx="412037" cy="271463"/>
            </a:xfrm>
            <a:custGeom>
              <a:avLst/>
              <a:gdLst>
                <a:gd name="T0" fmla="*/ 206019 w 3050"/>
                <a:gd name="T1" fmla="*/ 0 h 2010"/>
                <a:gd name="T2" fmla="*/ 206019 w 3050"/>
                <a:gd name="T3" fmla="*/ 0 h 2010"/>
                <a:gd name="T4" fmla="*/ 206019 w 3050"/>
                <a:gd name="T5" fmla="*/ 271328 h 2010"/>
                <a:gd name="T6" fmla="*/ 206019 w 3050"/>
                <a:gd name="T7" fmla="*/ 0 h 20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50" h="2010">
                  <a:moveTo>
                    <a:pt x="1525" y="0"/>
                  </a:moveTo>
                  <a:lnTo>
                    <a:pt x="1525" y="0"/>
                  </a:lnTo>
                  <a:cubicBezTo>
                    <a:pt x="3049" y="0"/>
                    <a:pt x="2432" y="2009"/>
                    <a:pt x="1525" y="2009"/>
                  </a:cubicBezTo>
                  <a:cubicBezTo>
                    <a:pt x="618" y="2009"/>
                    <a:pt x="0" y="0"/>
                    <a:pt x="1525" y="0"/>
                  </a:cubicBezTo>
                </a:path>
              </a:pathLst>
            </a:custGeom>
            <a:solidFill>
              <a:srgbClr val="F0CEA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10" name="Freeform 1289">
              <a:extLst>
                <a:ext uri="{FF2B5EF4-FFF2-40B4-BE49-F238E27FC236}">
                  <a16:creationId xmlns:a16="http://schemas.microsoft.com/office/drawing/2014/main" id="{F93553A8-0035-4E75-ADB7-F941F1141437}"/>
                </a:ext>
              </a:extLst>
            </p:cNvPr>
            <p:cNvSpPr>
              <a:spLocks noChangeArrowheads="1"/>
            </p:cNvSpPr>
            <p:nvPr/>
          </p:nvSpPr>
          <p:spPr bwMode="auto">
            <a:xfrm>
              <a:off x="7925326" y="1820465"/>
              <a:ext cx="206018" cy="271463"/>
            </a:xfrm>
            <a:custGeom>
              <a:avLst/>
              <a:gdLst>
                <a:gd name="T0" fmla="*/ 0 w 1525"/>
                <a:gd name="T1" fmla="*/ 0 h 2010"/>
                <a:gd name="T2" fmla="*/ 0 w 1525"/>
                <a:gd name="T3" fmla="*/ 0 h 2010"/>
                <a:gd name="T4" fmla="*/ 0 w 1525"/>
                <a:gd name="T5" fmla="*/ 271328 h 2010"/>
                <a:gd name="T6" fmla="*/ 0 w 1525"/>
                <a:gd name="T7" fmla="*/ 0 h 20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25" h="2010">
                  <a:moveTo>
                    <a:pt x="0" y="0"/>
                  </a:moveTo>
                  <a:lnTo>
                    <a:pt x="0" y="0"/>
                  </a:lnTo>
                  <a:cubicBezTo>
                    <a:pt x="1524" y="0"/>
                    <a:pt x="907" y="2009"/>
                    <a:pt x="0" y="2009"/>
                  </a:cubicBezTo>
                  <a:lnTo>
                    <a:pt x="0" y="0"/>
                  </a:ln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11" name="Freeform 1290">
              <a:extLst>
                <a:ext uri="{FF2B5EF4-FFF2-40B4-BE49-F238E27FC236}">
                  <a16:creationId xmlns:a16="http://schemas.microsoft.com/office/drawing/2014/main" id="{C9992696-5C35-40C4-A31E-F717623A92B3}"/>
                </a:ext>
              </a:extLst>
            </p:cNvPr>
            <p:cNvSpPr>
              <a:spLocks noChangeArrowheads="1"/>
            </p:cNvSpPr>
            <p:nvPr/>
          </p:nvSpPr>
          <p:spPr bwMode="auto">
            <a:xfrm>
              <a:off x="7778851" y="1769864"/>
              <a:ext cx="293546" cy="221456"/>
            </a:xfrm>
            <a:custGeom>
              <a:avLst/>
              <a:gdLst>
                <a:gd name="T0" fmla="*/ 144613 w 2174"/>
                <a:gd name="T1" fmla="*/ 82456 h 1641"/>
                <a:gd name="T2" fmla="*/ 144613 w 2174"/>
                <a:gd name="T3" fmla="*/ 82456 h 1641"/>
                <a:gd name="T4" fmla="*/ 192952 w 2174"/>
                <a:gd name="T5" fmla="*/ 79622 h 1641"/>
                <a:gd name="T6" fmla="*/ 258574 w 2174"/>
                <a:gd name="T7" fmla="*/ 162887 h 1641"/>
                <a:gd name="T8" fmla="*/ 278558 w 2174"/>
                <a:gd name="T9" fmla="*/ 169365 h 1641"/>
                <a:gd name="T10" fmla="*/ 150284 w 2174"/>
                <a:gd name="T11" fmla="*/ 0 h 1641"/>
                <a:gd name="T12" fmla="*/ 14313 w 2174"/>
                <a:gd name="T13" fmla="*/ 163697 h 1641"/>
                <a:gd name="T14" fmla="*/ 39292 w 2174"/>
                <a:gd name="T15" fmla="*/ 163697 h 1641"/>
                <a:gd name="T16" fmla="*/ 144613 w 2174"/>
                <a:gd name="T17" fmla="*/ 82456 h 16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74" h="1641">
                  <a:moveTo>
                    <a:pt x="1071" y="611"/>
                  </a:moveTo>
                  <a:lnTo>
                    <a:pt x="1071" y="611"/>
                  </a:lnTo>
                  <a:cubicBezTo>
                    <a:pt x="1240" y="611"/>
                    <a:pt x="1314" y="538"/>
                    <a:pt x="1429" y="590"/>
                  </a:cubicBezTo>
                  <a:cubicBezTo>
                    <a:pt x="1662" y="701"/>
                    <a:pt x="1863" y="1002"/>
                    <a:pt x="1915" y="1207"/>
                  </a:cubicBezTo>
                  <a:cubicBezTo>
                    <a:pt x="2000" y="1519"/>
                    <a:pt x="1952" y="1492"/>
                    <a:pt x="2063" y="1255"/>
                  </a:cubicBezTo>
                  <a:cubicBezTo>
                    <a:pt x="2173" y="1018"/>
                    <a:pt x="1905" y="0"/>
                    <a:pt x="1113" y="0"/>
                  </a:cubicBezTo>
                  <a:cubicBezTo>
                    <a:pt x="322" y="0"/>
                    <a:pt x="0" y="786"/>
                    <a:pt x="106" y="1213"/>
                  </a:cubicBezTo>
                  <a:cubicBezTo>
                    <a:pt x="216" y="1640"/>
                    <a:pt x="216" y="1540"/>
                    <a:pt x="291" y="1213"/>
                  </a:cubicBezTo>
                  <a:cubicBezTo>
                    <a:pt x="359" y="891"/>
                    <a:pt x="507" y="627"/>
                    <a:pt x="1071" y="611"/>
                  </a:cubicBezTo>
                </a:path>
              </a:pathLst>
            </a:custGeom>
            <a:solidFill>
              <a:srgbClr val="7E605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12" name="Freeform 1291">
              <a:extLst>
                <a:ext uri="{FF2B5EF4-FFF2-40B4-BE49-F238E27FC236}">
                  <a16:creationId xmlns:a16="http://schemas.microsoft.com/office/drawing/2014/main" id="{E179E3DB-F00D-4D97-A8D4-81D55DF93A72}"/>
                </a:ext>
              </a:extLst>
            </p:cNvPr>
            <p:cNvSpPr>
              <a:spLocks noChangeArrowheads="1"/>
            </p:cNvSpPr>
            <p:nvPr/>
          </p:nvSpPr>
          <p:spPr bwMode="auto">
            <a:xfrm>
              <a:off x="7797309" y="1815704"/>
              <a:ext cx="257225" cy="163116"/>
            </a:xfrm>
            <a:custGeom>
              <a:avLst/>
              <a:gdLst>
                <a:gd name="T0" fmla="*/ 183000 w 1906"/>
                <a:gd name="T1" fmla="*/ 36428 h 1209"/>
                <a:gd name="T2" fmla="*/ 183000 w 1906"/>
                <a:gd name="T3" fmla="*/ 36428 h 1209"/>
                <a:gd name="T4" fmla="*/ 86911 w 1906"/>
                <a:gd name="T5" fmla="*/ 79737 h 1209"/>
                <a:gd name="T6" fmla="*/ 102566 w 1906"/>
                <a:gd name="T7" fmla="*/ 58285 h 1209"/>
                <a:gd name="T8" fmla="*/ 44265 w 1906"/>
                <a:gd name="T9" fmla="*/ 90395 h 1209"/>
                <a:gd name="T10" fmla="*/ 54927 w 1906"/>
                <a:gd name="T11" fmla="*/ 68943 h 1209"/>
                <a:gd name="T12" fmla="*/ 27126 w 1906"/>
                <a:gd name="T13" fmla="*/ 138696 h 1209"/>
                <a:gd name="T14" fmla="*/ 16465 w 1906"/>
                <a:gd name="T15" fmla="*/ 129521 h 1209"/>
                <a:gd name="T16" fmla="*/ 9312 w 1906"/>
                <a:gd name="T17" fmla="*/ 49920 h 1209"/>
                <a:gd name="T18" fmla="*/ 171528 w 1906"/>
                <a:gd name="T19" fmla="*/ 0 h 1209"/>
                <a:gd name="T20" fmla="*/ 248453 w 1906"/>
                <a:gd name="T21" fmla="*/ 53428 h 1209"/>
                <a:gd name="T22" fmla="*/ 240760 w 1906"/>
                <a:gd name="T23" fmla="*/ 128847 h 1209"/>
                <a:gd name="T24" fmla="*/ 229289 w 1906"/>
                <a:gd name="T25" fmla="*/ 128847 h 1209"/>
                <a:gd name="T26" fmla="*/ 183000 w 1906"/>
                <a:gd name="T27" fmla="*/ 36428 h 1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906" h="1209">
                  <a:moveTo>
                    <a:pt x="1356" y="270"/>
                  </a:moveTo>
                  <a:lnTo>
                    <a:pt x="1356" y="270"/>
                  </a:lnTo>
                  <a:cubicBezTo>
                    <a:pt x="1245" y="370"/>
                    <a:pt x="866" y="586"/>
                    <a:pt x="644" y="591"/>
                  </a:cubicBezTo>
                  <a:cubicBezTo>
                    <a:pt x="702" y="544"/>
                    <a:pt x="739" y="491"/>
                    <a:pt x="760" y="432"/>
                  </a:cubicBezTo>
                  <a:cubicBezTo>
                    <a:pt x="776" y="374"/>
                    <a:pt x="459" y="659"/>
                    <a:pt x="328" y="670"/>
                  </a:cubicBezTo>
                  <a:cubicBezTo>
                    <a:pt x="397" y="591"/>
                    <a:pt x="407" y="554"/>
                    <a:pt x="407" y="511"/>
                  </a:cubicBezTo>
                  <a:cubicBezTo>
                    <a:pt x="201" y="628"/>
                    <a:pt x="201" y="849"/>
                    <a:pt x="201" y="1028"/>
                  </a:cubicBezTo>
                  <a:cubicBezTo>
                    <a:pt x="201" y="1208"/>
                    <a:pt x="106" y="1155"/>
                    <a:pt x="122" y="960"/>
                  </a:cubicBezTo>
                  <a:cubicBezTo>
                    <a:pt x="133" y="765"/>
                    <a:pt x="0" y="522"/>
                    <a:pt x="69" y="370"/>
                  </a:cubicBezTo>
                  <a:cubicBezTo>
                    <a:pt x="133" y="216"/>
                    <a:pt x="997" y="0"/>
                    <a:pt x="1271" y="0"/>
                  </a:cubicBezTo>
                  <a:cubicBezTo>
                    <a:pt x="1546" y="0"/>
                    <a:pt x="1772" y="274"/>
                    <a:pt x="1841" y="396"/>
                  </a:cubicBezTo>
                  <a:cubicBezTo>
                    <a:pt x="1905" y="511"/>
                    <a:pt x="1778" y="849"/>
                    <a:pt x="1784" y="955"/>
                  </a:cubicBezTo>
                  <a:cubicBezTo>
                    <a:pt x="1784" y="1066"/>
                    <a:pt x="1699" y="1182"/>
                    <a:pt x="1699" y="955"/>
                  </a:cubicBezTo>
                  <a:cubicBezTo>
                    <a:pt x="1693" y="723"/>
                    <a:pt x="1562" y="486"/>
                    <a:pt x="1356" y="270"/>
                  </a:cubicBezTo>
                </a:path>
              </a:pathLst>
            </a:custGeom>
            <a:solidFill>
              <a:srgbClr val="7E605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13" name="Freeform 1292">
              <a:extLst>
                <a:ext uri="{FF2B5EF4-FFF2-40B4-BE49-F238E27FC236}">
                  <a16:creationId xmlns:a16="http://schemas.microsoft.com/office/drawing/2014/main" id="{5A0FDB5A-74D7-4760-930D-87FDA9A602AF}"/>
                </a:ext>
              </a:extLst>
            </p:cNvPr>
            <p:cNvSpPr>
              <a:spLocks noChangeArrowheads="1"/>
            </p:cNvSpPr>
            <p:nvPr/>
          </p:nvSpPr>
          <p:spPr bwMode="auto">
            <a:xfrm>
              <a:off x="8033098" y="1912145"/>
              <a:ext cx="35131" cy="65484"/>
            </a:xfrm>
            <a:custGeom>
              <a:avLst/>
              <a:gdLst>
                <a:gd name="T0" fmla="*/ 24958 w 259"/>
                <a:gd name="T1" fmla="*/ 1479 h 487"/>
                <a:gd name="T2" fmla="*/ 24958 w 259"/>
                <a:gd name="T3" fmla="*/ 1479 h 487"/>
                <a:gd name="T4" fmla="*/ 31333 w 259"/>
                <a:gd name="T5" fmla="*/ 35499 h 487"/>
                <a:gd name="T6" fmla="*/ 10716 w 259"/>
                <a:gd name="T7" fmla="*/ 63870 h 487"/>
                <a:gd name="T8" fmla="*/ 4205 w 259"/>
                <a:gd name="T9" fmla="*/ 29851 h 487"/>
                <a:gd name="T10" fmla="*/ 24958 w 259"/>
                <a:gd name="T11" fmla="*/ 1479 h 48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9" h="487">
                  <a:moveTo>
                    <a:pt x="184" y="11"/>
                  </a:moveTo>
                  <a:lnTo>
                    <a:pt x="184" y="11"/>
                  </a:lnTo>
                  <a:cubicBezTo>
                    <a:pt x="237" y="22"/>
                    <a:pt x="258" y="137"/>
                    <a:pt x="231" y="264"/>
                  </a:cubicBezTo>
                  <a:cubicBezTo>
                    <a:pt x="199" y="396"/>
                    <a:pt x="131" y="486"/>
                    <a:pt x="79" y="475"/>
                  </a:cubicBezTo>
                  <a:cubicBezTo>
                    <a:pt x="21" y="465"/>
                    <a:pt x="0" y="349"/>
                    <a:pt x="31" y="222"/>
                  </a:cubicBezTo>
                  <a:cubicBezTo>
                    <a:pt x="58" y="91"/>
                    <a:pt x="126" y="0"/>
                    <a:pt x="184" y="11"/>
                  </a:cubicBez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14" name="Freeform 1293">
              <a:extLst>
                <a:ext uri="{FF2B5EF4-FFF2-40B4-BE49-F238E27FC236}">
                  <a16:creationId xmlns:a16="http://schemas.microsoft.com/office/drawing/2014/main" id="{EC5A07B9-71EA-4C32-8D8E-414DB2F8DA84}"/>
                </a:ext>
              </a:extLst>
            </p:cNvPr>
            <p:cNvSpPr>
              <a:spLocks noChangeArrowheads="1"/>
            </p:cNvSpPr>
            <p:nvPr/>
          </p:nvSpPr>
          <p:spPr bwMode="auto">
            <a:xfrm>
              <a:off x="7783018" y="1912145"/>
              <a:ext cx="35131" cy="65484"/>
            </a:xfrm>
            <a:custGeom>
              <a:avLst/>
              <a:gdLst>
                <a:gd name="T0" fmla="*/ 9999 w 260"/>
                <a:gd name="T1" fmla="*/ 1479 h 487"/>
                <a:gd name="T2" fmla="*/ 9999 w 260"/>
                <a:gd name="T3" fmla="*/ 1479 h 487"/>
                <a:gd name="T4" fmla="*/ 3513 w 260"/>
                <a:gd name="T5" fmla="*/ 35499 h 487"/>
                <a:gd name="T6" fmla="*/ 24321 w 260"/>
                <a:gd name="T7" fmla="*/ 63870 h 487"/>
                <a:gd name="T8" fmla="*/ 30672 w 260"/>
                <a:gd name="T9" fmla="*/ 29851 h 487"/>
                <a:gd name="T10" fmla="*/ 9999 w 260"/>
                <a:gd name="T11" fmla="*/ 1479 h 48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0" h="487">
                  <a:moveTo>
                    <a:pt x="74" y="11"/>
                  </a:moveTo>
                  <a:lnTo>
                    <a:pt x="74" y="11"/>
                  </a:lnTo>
                  <a:cubicBezTo>
                    <a:pt x="22" y="22"/>
                    <a:pt x="0" y="137"/>
                    <a:pt x="26" y="264"/>
                  </a:cubicBezTo>
                  <a:cubicBezTo>
                    <a:pt x="58" y="396"/>
                    <a:pt x="126" y="486"/>
                    <a:pt x="180" y="475"/>
                  </a:cubicBezTo>
                  <a:cubicBezTo>
                    <a:pt x="238" y="465"/>
                    <a:pt x="259" y="349"/>
                    <a:pt x="227" y="222"/>
                  </a:cubicBezTo>
                  <a:cubicBezTo>
                    <a:pt x="201" y="91"/>
                    <a:pt x="132" y="0"/>
                    <a:pt x="74" y="11"/>
                  </a:cubicBezTo>
                </a:path>
              </a:pathLst>
            </a:custGeom>
            <a:solidFill>
              <a:srgbClr val="F6D6B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15" name="Freeform 1294">
              <a:extLst>
                <a:ext uri="{FF2B5EF4-FFF2-40B4-BE49-F238E27FC236}">
                  <a16:creationId xmlns:a16="http://schemas.microsoft.com/office/drawing/2014/main" id="{5227958B-AB18-45A4-956B-028FA8CBF7D8}"/>
                </a:ext>
              </a:extLst>
            </p:cNvPr>
            <p:cNvSpPr>
              <a:spLocks noChangeArrowheads="1"/>
            </p:cNvSpPr>
            <p:nvPr/>
          </p:nvSpPr>
          <p:spPr bwMode="auto">
            <a:xfrm>
              <a:off x="7856852" y="2127647"/>
              <a:ext cx="68474" cy="64294"/>
            </a:xfrm>
            <a:custGeom>
              <a:avLst/>
              <a:gdLst>
                <a:gd name="T0" fmla="*/ 58365 w 508"/>
                <a:gd name="T1" fmla="*/ 27149 h 476"/>
                <a:gd name="T2" fmla="*/ 58365 w 508"/>
                <a:gd name="T3" fmla="*/ 27149 h 476"/>
                <a:gd name="T4" fmla="*/ 4448 w 508"/>
                <a:gd name="T5" fmla="*/ 14993 h 476"/>
                <a:gd name="T6" fmla="*/ 4448 w 508"/>
                <a:gd name="T7" fmla="*/ 51327 h 476"/>
                <a:gd name="T8" fmla="*/ 57017 w 508"/>
                <a:gd name="T9" fmla="*/ 49301 h 476"/>
                <a:gd name="T10" fmla="*/ 58365 w 508"/>
                <a:gd name="T11" fmla="*/ 27149 h 4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8" h="476">
                  <a:moveTo>
                    <a:pt x="433" y="201"/>
                  </a:moveTo>
                  <a:lnTo>
                    <a:pt x="433" y="201"/>
                  </a:lnTo>
                  <a:cubicBezTo>
                    <a:pt x="291" y="43"/>
                    <a:pt x="16" y="0"/>
                    <a:pt x="33" y="111"/>
                  </a:cubicBezTo>
                  <a:cubicBezTo>
                    <a:pt x="54" y="216"/>
                    <a:pt x="64" y="285"/>
                    <a:pt x="33" y="380"/>
                  </a:cubicBezTo>
                  <a:cubicBezTo>
                    <a:pt x="0" y="475"/>
                    <a:pt x="338" y="444"/>
                    <a:pt x="423" y="365"/>
                  </a:cubicBezTo>
                  <a:cubicBezTo>
                    <a:pt x="507" y="280"/>
                    <a:pt x="502" y="253"/>
                    <a:pt x="433" y="201"/>
                  </a:cubicBezTo>
                </a:path>
              </a:pathLst>
            </a:custGeom>
            <a:solidFill>
              <a:srgbClr val="22455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16" name="Freeform 1295">
              <a:extLst>
                <a:ext uri="{FF2B5EF4-FFF2-40B4-BE49-F238E27FC236}">
                  <a16:creationId xmlns:a16="http://schemas.microsoft.com/office/drawing/2014/main" id="{76D6DF64-9D0D-4BAA-8822-D8F67E6B644B}"/>
                </a:ext>
              </a:extLst>
            </p:cNvPr>
            <p:cNvSpPr>
              <a:spLocks noChangeArrowheads="1"/>
            </p:cNvSpPr>
            <p:nvPr/>
          </p:nvSpPr>
          <p:spPr bwMode="auto">
            <a:xfrm>
              <a:off x="7919967" y="2127647"/>
              <a:ext cx="67879" cy="64294"/>
            </a:xfrm>
            <a:custGeom>
              <a:avLst/>
              <a:gdLst>
                <a:gd name="T0" fmla="*/ 10006 w 502"/>
                <a:gd name="T1" fmla="*/ 27149 h 476"/>
                <a:gd name="T2" fmla="*/ 10006 w 502"/>
                <a:gd name="T3" fmla="*/ 27149 h 476"/>
                <a:gd name="T4" fmla="*/ 64228 w 502"/>
                <a:gd name="T5" fmla="*/ 14993 h 476"/>
                <a:gd name="T6" fmla="*/ 64228 w 502"/>
                <a:gd name="T7" fmla="*/ 51327 h 476"/>
                <a:gd name="T8" fmla="*/ 11493 w 502"/>
                <a:gd name="T9" fmla="*/ 49301 h 476"/>
                <a:gd name="T10" fmla="*/ 10006 w 502"/>
                <a:gd name="T11" fmla="*/ 27149 h 4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2" h="476">
                  <a:moveTo>
                    <a:pt x="74" y="201"/>
                  </a:moveTo>
                  <a:lnTo>
                    <a:pt x="74" y="201"/>
                  </a:lnTo>
                  <a:cubicBezTo>
                    <a:pt x="216" y="43"/>
                    <a:pt x="490" y="0"/>
                    <a:pt x="475" y="111"/>
                  </a:cubicBezTo>
                  <a:cubicBezTo>
                    <a:pt x="453" y="216"/>
                    <a:pt x="442" y="285"/>
                    <a:pt x="475" y="380"/>
                  </a:cubicBezTo>
                  <a:cubicBezTo>
                    <a:pt x="501" y="475"/>
                    <a:pt x="164" y="444"/>
                    <a:pt x="85" y="365"/>
                  </a:cubicBezTo>
                  <a:cubicBezTo>
                    <a:pt x="0" y="280"/>
                    <a:pt x="5" y="253"/>
                    <a:pt x="74" y="201"/>
                  </a:cubicBez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17" name="Freeform 1296">
              <a:extLst>
                <a:ext uri="{FF2B5EF4-FFF2-40B4-BE49-F238E27FC236}">
                  <a16:creationId xmlns:a16="http://schemas.microsoft.com/office/drawing/2014/main" id="{42A8558D-8520-4882-894E-D08161AC4AD3}"/>
                </a:ext>
              </a:extLst>
            </p:cNvPr>
            <p:cNvSpPr>
              <a:spLocks noChangeArrowheads="1"/>
            </p:cNvSpPr>
            <p:nvPr/>
          </p:nvSpPr>
          <p:spPr bwMode="auto">
            <a:xfrm>
              <a:off x="7900913" y="2138959"/>
              <a:ext cx="48230" cy="46434"/>
            </a:xfrm>
            <a:custGeom>
              <a:avLst/>
              <a:gdLst>
                <a:gd name="T0" fmla="*/ 6521 w 355"/>
                <a:gd name="T1" fmla="*/ 4197 h 343"/>
                <a:gd name="T2" fmla="*/ 6521 w 355"/>
                <a:gd name="T3" fmla="*/ 4197 h 343"/>
                <a:gd name="T4" fmla="*/ 40894 w 355"/>
                <a:gd name="T5" fmla="*/ 4197 h 343"/>
                <a:gd name="T6" fmla="*/ 43747 w 355"/>
                <a:gd name="T7" fmla="*/ 24232 h 343"/>
                <a:gd name="T8" fmla="*/ 40894 w 355"/>
                <a:gd name="T9" fmla="*/ 42779 h 343"/>
                <a:gd name="T10" fmla="*/ 6521 w 355"/>
                <a:gd name="T11" fmla="*/ 42779 h 343"/>
                <a:gd name="T12" fmla="*/ 4347 w 355"/>
                <a:gd name="T13" fmla="*/ 23555 h 343"/>
                <a:gd name="T14" fmla="*/ 6521 w 355"/>
                <a:gd name="T15" fmla="*/ 4197 h 34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55" h="343">
                  <a:moveTo>
                    <a:pt x="48" y="31"/>
                  </a:moveTo>
                  <a:lnTo>
                    <a:pt x="48" y="31"/>
                  </a:lnTo>
                  <a:cubicBezTo>
                    <a:pt x="111" y="0"/>
                    <a:pt x="238" y="5"/>
                    <a:pt x="301" y="31"/>
                  </a:cubicBezTo>
                  <a:cubicBezTo>
                    <a:pt x="354" y="52"/>
                    <a:pt x="322" y="126"/>
                    <a:pt x="322" y="179"/>
                  </a:cubicBezTo>
                  <a:cubicBezTo>
                    <a:pt x="322" y="232"/>
                    <a:pt x="354" y="300"/>
                    <a:pt x="301" y="316"/>
                  </a:cubicBezTo>
                  <a:cubicBezTo>
                    <a:pt x="232" y="338"/>
                    <a:pt x="111" y="342"/>
                    <a:pt x="48" y="316"/>
                  </a:cubicBezTo>
                  <a:cubicBezTo>
                    <a:pt x="0" y="295"/>
                    <a:pt x="32" y="226"/>
                    <a:pt x="32" y="174"/>
                  </a:cubicBezTo>
                  <a:cubicBezTo>
                    <a:pt x="32" y="121"/>
                    <a:pt x="6" y="58"/>
                    <a:pt x="48" y="31"/>
                  </a:cubicBezTo>
                </a:path>
              </a:pathLst>
            </a:custGeom>
            <a:solidFill>
              <a:srgbClr val="22455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18" name="Freeform 1297">
              <a:extLst>
                <a:ext uri="{FF2B5EF4-FFF2-40B4-BE49-F238E27FC236}">
                  <a16:creationId xmlns:a16="http://schemas.microsoft.com/office/drawing/2014/main" id="{FAB25D8A-7A58-4580-9319-05FBEE3EDBC1}"/>
                </a:ext>
              </a:extLst>
            </p:cNvPr>
            <p:cNvSpPr>
              <a:spLocks noChangeArrowheads="1"/>
            </p:cNvSpPr>
            <p:nvPr/>
          </p:nvSpPr>
          <p:spPr bwMode="auto">
            <a:xfrm>
              <a:off x="7805050" y="2147292"/>
              <a:ext cx="240553" cy="213717"/>
            </a:xfrm>
            <a:custGeom>
              <a:avLst/>
              <a:gdLst>
                <a:gd name="T0" fmla="*/ 7825 w 1783"/>
                <a:gd name="T1" fmla="*/ 194411 h 1583"/>
                <a:gd name="T2" fmla="*/ 7825 w 1783"/>
                <a:gd name="T3" fmla="*/ 194411 h 1583"/>
                <a:gd name="T4" fmla="*/ 0 w 1783"/>
                <a:gd name="T5" fmla="*/ 21331 h 1583"/>
                <a:gd name="T6" fmla="*/ 38316 w 1783"/>
                <a:gd name="T7" fmla="*/ 0 h 1583"/>
                <a:gd name="T8" fmla="*/ 120209 w 1783"/>
                <a:gd name="T9" fmla="*/ 120427 h 1583"/>
                <a:gd name="T10" fmla="*/ 201967 w 1783"/>
                <a:gd name="T11" fmla="*/ 675 h 1583"/>
                <a:gd name="T12" fmla="*/ 240418 w 1783"/>
                <a:gd name="T13" fmla="*/ 22006 h 1583"/>
                <a:gd name="T14" fmla="*/ 232728 w 1783"/>
                <a:gd name="T15" fmla="*/ 194411 h 1583"/>
                <a:gd name="T16" fmla="*/ 120209 w 1783"/>
                <a:gd name="T17" fmla="*/ 213582 h 1583"/>
                <a:gd name="T18" fmla="*/ 7825 w 1783"/>
                <a:gd name="T19" fmla="*/ 194411 h 15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83" h="1583">
                  <a:moveTo>
                    <a:pt x="58" y="1440"/>
                  </a:moveTo>
                  <a:lnTo>
                    <a:pt x="58" y="1440"/>
                  </a:lnTo>
                  <a:cubicBezTo>
                    <a:pt x="226" y="1087"/>
                    <a:pt x="195" y="495"/>
                    <a:pt x="0" y="158"/>
                  </a:cubicBezTo>
                  <a:cubicBezTo>
                    <a:pt x="105" y="95"/>
                    <a:pt x="200" y="42"/>
                    <a:pt x="284" y="0"/>
                  </a:cubicBezTo>
                  <a:cubicBezTo>
                    <a:pt x="342" y="358"/>
                    <a:pt x="595" y="744"/>
                    <a:pt x="891" y="892"/>
                  </a:cubicBezTo>
                  <a:cubicBezTo>
                    <a:pt x="1186" y="744"/>
                    <a:pt x="1439" y="364"/>
                    <a:pt x="1497" y="5"/>
                  </a:cubicBezTo>
                  <a:cubicBezTo>
                    <a:pt x="1587" y="47"/>
                    <a:pt x="1677" y="100"/>
                    <a:pt x="1782" y="163"/>
                  </a:cubicBezTo>
                  <a:cubicBezTo>
                    <a:pt x="1592" y="495"/>
                    <a:pt x="1561" y="1087"/>
                    <a:pt x="1725" y="1440"/>
                  </a:cubicBezTo>
                  <a:cubicBezTo>
                    <a:pt x="1466" y="1534"/>
                    <a:pt x="1191" y="1577"/>
                    <a:pt x="891" y="1582"/>
                  </a:cubicBezTo>
                  <a:cubicBezTo>
                    <a:pt x="595" y="1366"/>
                    <a:pt x="284" y="1260"/>
                    <a:pt x="58" y="1440"/>
                  </a:cubicBez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19" name="Freeform 1298">
              <a:extLst>
                <a:ext uri="{FF2B5EF4-FFF2-40B4-BE49-F238E27FC236}">
                  <a16:creationId xmlns:a16="http://schemas.microsoft.com/office/drawing/2014/main" id="{CB771068-8077-4260-90C3-915BCD0A6B3F}"/>
                </a:ext>
              </a:extLst>
            </p:cNvPr>
            <p:cNvSpPr>
              <a:spLocks noChangeArrowheads="1"/>
            </p:cNvSpPr>
            <p:nvPr/>
          </p:nvSpPr>
          <p:spPr bwMode="auto">
            <a:xfrm>
              <a:off x="7900913" y="2140149"/>
              <a:ext cx="25008" cy="44648"/>
            </a:xfrm>
            <a:custGeom>
              <a:avLst/>
              <a:gdLst>
                <a:gd name="T0" fmla="*/ 6454 w 186"/>
                <a:gd name="T1" fmla="*/ 2850 h 329"/>
                <a:gd name="T2" fmla="*/ 6454 w 186"/>
                <a:gd name="T3" fmla="*/ 2850 h 329"/>
                <a:gd name="T4" fmla="*/ 24874 w 186"/>
                <a:gd name="T5" fmla="*/ 0 h 329"/>
                <a:gd name="T6" fmla="*/ 24874 w 186"/>
                <a:gd name="T7" fmla="*/ 43698 h 329"/>
                <a:gd name="T8" fmla="*/ 6454 w 186"/>
                <a:gd name="T9" fmla="*/ 41527 h 329"/>
                <a:gd name="T10" fmla="*/ 4302 w 186"/>
                <a:gd name="T11" fmla="*/ 22256 h 329"/>
                <a:gd name="T12" fmla="*/ 6454 w 186"/>
                <a:gd name="T13" fmla="*/ 2850 h 3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6" h="329">
                  <a:moveTo>
                    <a:pt x="48" y="21"/>
                  </a:moveTo>
                  <a:lnTo>
                    <a:pt x="48" y="21"/>
                  </a:lnTo>
                  <a:cubicBezTo>
                    <a:pt x="79" y="6"/>
                    <a:pt x="132" y="0"/>
                    <a:pt x="185" y="0"/>
                  </a:cubicBezTo>
                  <a:cubicBezTo>
                    <a:pt x="185" y="322"/>
                    <a:pt x="185" y="322"/>
                    <a:pt x="185" y="322"/>
                  </a:cubicBezTo>
                  <a:cubicBezTo>
                    <a:pt x="132" y="328"/>
                    <a:pt x="85" y="316"/>
                    <a:pt x="48" y="306"/>
                  </a:cubicBezTo>
                  <a:cubicBezTo>
                    <a:pt x="0" y="285"/>
                    <a:pt x="32" y="216"/>
                    <a:pt x="32" y="164"/>
                  </a:cubicBezTo>
                  <a:cubicBezTo>
                    <a:pt x="32" y="111"/>
                    <a:pt x="6" y="48"/>
                    <a:pt x="48" y="21"/>
                  </a:cubicBezTo>
                </a:path>
              </a:pathLst>
            </a:custGeom>
            <a:solidFill>
              <a:srgbClr val="1B384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20" name="Freeform 1299">
              <a:extLst>
                <a:ext uri="{FF2B5EF4-FFF2-40B4-BE49-F238E27FC236}">
                  <a16:creationId xmlns:a16="http://schemas.microsoft.com/office/drawing/2014/main" id="{52F37C50-25D3-408F-B5A0-4322615658ED}"/>
                </a:ext>
              </a:extLst>
            </p:cNvPr>
            <p:cNvSpPr>
              <a:spLocks noChangeArrowheads="1"/>
            </p:cNvSpPr>
            <p:nvPr/>
          </p:nvSpPr>
          <p:spPr bwMode="auto">
            <a:xfrm>
              <a:off x="7805049" y="2147292"/>
              <a:ext cx="120277" cy="213717"/>
            </a:xfrm>
            <a:custGeom>
              <a:avLst/>
              <a:gdLst>
                <a:gd name="T0" fmla="*/ 7821 w 892"/>
                <a:gd name="T1" fmla="*/ 194411 h 1583"/>
                <a:gd name="T2" fmla="*/ 7821 w 892"/>
                <a:gd name="T3" fmla="*/ 194411 h 1583"/>
                <a:gd name="T4" fmla="*/ 0 w 892"/>
                <a:gd name="T5" fmla="*/ 21331 h 1583"/>
                <a:gd name="T6" fmla="*/ 38294 w 892"/>
                <a:gd name="T7" fmla="*/ 0 h 1583"/>
                <a:gd name="T8" fmla="*/ 120142 w 892"/>
                <a:gd name="T9" fmla="*/ 120427 h 1583"/>
                <a:gd name="T10" fmla="*/ 120142 w 892"/>
                <a:gd name="T11" fmla="*/ 213582 h 1583"/>
                <a:gd name="T12" fmla="*/ 7821 w 892"/>
                <a:gd name="T13" fmla="*/ 194411 h 158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92" h="1583">
                  <a:moveTo>
                    <a:pt x="58" y="1440"/>
                  </a:moveTo>
                  <a:lnTo>
                    <a:pt x="58" y="1440"/>
                  </a:lnTo>
                  <a:cubicBezTo>
                    <a:pt x="226" y="1087"/>
                    <a:pt x="195" y="495"/>
                    <a:pt x="0" y="158"/>
                  </a:cubicBezTo>
                  <a:cubicBezTo>
                    <a:pt x="105" y="95"/>
                    <a:pt x="200" y="42"/>
                    <a:pt x="284" y="0"/>
                  </a:cubicBezTo>
                  <a:cubicBezTo>
                    <a:pt x="342" y="358"/>
                    <a:pt x="595" y="744"/>
                    <a:pt x="891" y="892"/>
                  </a:cubicBezTo>
                  <a:cubicBezTo>
                    <a:pt x="891" y="1582"/>
                    <a:pt x="891" y="1582"/>
                    <a:pt x="891" y="1582"/>
                  </a:cubicBezTo>
                  <a:cubicBezTo>
                    <a:pt x="601" y="1582"/>
                    <a:pt x="321" y="1530"/>
                    <a:pt x="58" y="1440"/>
                  </a:cubicBezTo>
                </a:path>
              </a:pathLst>
            </a:custGeom>
            <a:solidFill>
              <a:srgbClr val="22455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grpSp>
        <p:nvGrpSpPr>
          <p:cNvPr id="221" name="Group 8">
            <a:extLst>
              <a:ext uri="{FF2B5EF4-FFF2-40B4-BE49-F238E27FC236}">
                <a16:creationId xmlns:a16="http://schemas.microsoft.com/office/drawing/2014/main" id="{BA1FD943-FA91-4742-AD98-C0F3445C357E}"/>
              </a:ext>
            </a:extLst>
          </p:cNvPr>
          <p:cNvGrpSpPr>
            <a:grpSpLocks/>
          </p:cNvGrpSpPr>
          <p:nvPr/>
        </p:nvGrpSpPr>
        <p:grpSpPr bwMode="auto">
          <a:xfrm>
            <a:off x="9848854" y="2383898"/>
            <a:ext cx="688975" cy="687387"/>
            <a:chOff x="6776148" y="944166"/>
            <a:chExt cx="688315" cy="687586"/>
          </a:xfrm>
        </p:grpSpPr>
        <p:sp>
          <p:nvSpPr>
            <p:cNvPr id="222" name="Freeform 1300">
              <a:extLst>
                <a:ext uri="{FF2B5EF4-FFF2-40B4-BE49-F238E27FC236}">
                  <a16:creationId xmlns:a16="http://schemas.microsoft.com/office/drawing/2014/main" id="{54659E71-8B74-460E-AC7F-8C844E461A74}"/>
                </a:ext>
              </a:extLst>
            </p:cNvPr>
            <p:cNvSpPr>
              <a:spLocks noChangeArrowheads="1"/>
            </p:cNvSpPr>
            <p:nvPr/>
          </p:nvSpPr>
          <p:spPr bwMode="auto">
            <a:xfrm>
              <a:off x="6776148" y="944166"/>
              <a:ext cx="688315" cy="687586"/>
            </a:xfrm>
            <a:custGeom>
              <a:avLst/>
              <a:gdLst>
                <a:gd name="T0" fmla="*/ 344022 w 5096"/>
                <a:gd name="T1" fmla="*/ 687451 h 5095"/>
                <a:gd name="T2" fmla="*/ 344022 w 5096"/>
                <a:gd name="T3" fmla="*/ 687451 h 5095"/>
                <a:gd name="T4" fmla="*/ 0 w 5096"/>
                <a:gd name="T5" fmla="*/ 343860 h 5095"/>
                <a:gd name="T6" fmla="*/ 344022 w 5096"/>
                <a:gd name="T7" fmla="*/ 0 h 5095"/>
                <a:gd name="T8" fmla="*/ 688180 w 5096"/>
                <a:gd name="T9" fmla="*/ 343860 h 5095"/>
                <a:gd name="T10" fmla="*/ 344022 w 5096"/>
                <a:gd name="T11" fmla="*/ 687451 h 50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96" h="5095">
                  <a:moveTo>
                    <a:pt x="2547" y="5094"/>
                  </a:moveTo>
                  <a:lnTo>
                    <a:pt x="2547" y="5094"/>
                  </a:lnTo>
                  <a:cubicBezTo>
                    <a:pt x="1144" y="5094"/>
                    <a:pt x="0" y="3956"/>
                    <a:pt x="0" y="2548"/>
                  </a:cubicBezTo>
                  <a:cubicBezTo>
                    <a:pt x="0" y="1144"/>
                    <a:pt x="1144" y="0"/>
                    <a:pt x="2547" y="0"/>
                  </a:cubicBezTo>
                  <a:cubicBezTo>
                    <a:pt x="3955" y="0"/>
                    <a:pt x="5095" y="1144"/>
                    <a:pt x="5095" y="2548"/>
                  </a:cubicBezTo>
                  <a:cubicBezTo>
                    <a:pt x="5095" y="3956"/>
                    <a:pt x="3955" y="5094"/>
                    <a:pt x="2547" y="5094"/>
                  </a:cubicBezTo>
                </a:path>
              </a:pathLst>
            </a:custGeom>
            <a:solidFill>
              <a:srgbClr val="6AB39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23" name="Freeform 1301">
              <a:extLst>
                <a:ext uri="{FF2B5EF4-FFF2-40B4-BE49-F238E27FC236}">
                  <a16:creationId xmlns:a16="http://schemas.microsoft.com/office/drawing/2014/main" id="{5CF2B8CE-5AC2-4505-9B4C-5408CDE7F492}"/>
                </a:ext>
              </a:extLst>
            </p:cNvPr>
            <p:cNvSpPr>
              <a:spLocks noChangeArrowheads="1"/>
            </p:cNvSpPr>
            <p:nvPr/>
          </p:nvSpPr>
          <p:spPr bwMode="auto">
            <a:xfrm>
              <a:off x="6923815" y="1398389"/>
              <a:ext cx="392387" cy="216694"/>
            </a:xfrm>
            <a:custGeom>
              <a:avLst/>
              <a:gdLst>
                <a:gd name="T0" fmla="*/ 67513 w 2906"/>
                <a:gd name="T1" fmla="*/ 46203 h 1604"/>
                <a:gd name="T2" fmla="*/ 67513 w 2906"/>
                <a:gd name="T3" fmla="*/ 46203 h 1604"/>
                <a:gd name="T4" fmla="*/ 0 w 2906"/>
                <a:gd name="T5" fmla="*/ 171707 h 1604"/>
                <a:gd name="T6" fmla="*/ 88982 w 2906"/>
                <a:gd name="T7" fmla="*/ 216559 h 1604"/>
                <a:gd name="T8" fmla="*/ 195788 w 2906"/>
                <a:gd name="T9" fmla="*/ 200212 h 1604"/>
                <a:gd name="T10" fmla="*/ 303405 w 2906"/>
                <a:gd name="T11" fmla="*/ 216559 h 1604"/>
                <a:gd name="T12" fmla="*/ 392252 w 2906"/>
                <a:gd name="T13" fmla="*/ 172383 h 1604"/>
                <a:gd name="T14" fmla="*/ 323929 w 2906"/>
                <a:gd name="T15" fmla="*/ 46203 h 1604"/>
                <a:gd name="T16" fmla="*/ 195788 w 2906"/>
                <a:gd name="T17" fmla="*/ 675 h 1604"/>
                <a:gd name="T18" fmla="*/ 67513 w 2906"/>
                <a:gd name="T19" fmla="*/ 46203 h 16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06" h="1604">
                  <a:moveTo>
                    <a:pt x="500" y="342"/>
                  </a:moveTo>
                  <a:lnTo>
                    <a:pt x="500" y="342"/>
                  </a:lnTo>
                  <a:cubicBezTo>
                    <a:pt x="247" y="506"/>
                    <a:pt x="142" y="859"/>
                    <a:pt x="0" y="1271"/>
                  </a:cubicBezTo>
                  <a:cubicBezTo>
                    <a:pt x="200" y="1413"/>
                    <a:pt x="421" y="1524"/>
                    <a:pt x="659" y="1603"/>
                  </a:cubicBezTo>
                  <a:cubicBezTo>
                    <a:pt x="880" y="1418"/>
                    <a:pt x="1175" y="1482"/>
                    <a:pt x="1450" y="1482"/>
                  </a:cubicBezTo>
                  <a:cubicBezTo>
                    <a:pt x="1688" y="1118"/>
                    <a:pt x="1993" y="1376"/>
                    <a:pt x="2247" y="1603"/>
                  </a:cubicBezTo>
                  <a:cubicBezTo>
                    <a:pt x="2484" y="1524"/>
                    <a:pt x="2706" y="1413"/>
                    <a:pt x="2905" y="1276"/>
                  </a:cubicBezTo>
                  <a:cubicBezTo>
                    <a:pt x="2758" y="859"/>
                    <a:pt x="2658" y="506"/>
                    <a:pt x="2399" y="342"/>
                  </a:cubicBezTo>
                  <a:cubicBezTo>
                    <a:pt x="1967" y="74"/>
                    <a:pt x="1709" y="10"/>
                    <a:pt x="1450" y="5"/>
                  </a:cubicBezTo>
                  <a:cubicBezTo>
                    <a:pt x="1186" y="0"/>
                    <a:pt x="928" y="63"/>
                    <a:pt x="500" y="342"/>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24" name="Freeform 1302">
              <a:extLst>
                <a:ext uri="{FF2B5EF4-FFF2-40B4-BE49-F238E27FC236}">
                  <a16:creationId xmlns:a16="http://schemas.microsoft.com/office/drawing/2014/main" id="{C6E2F065-2736-4899-8FD6-9F8D0967928B}"/>
                </a:ext>
              </a:extLst>
            </p:cNvPr>
            <p:cNvSpPr>
              <a:spLocks noChangeArrowheads="1"/>
            </p:cNvSpPr>
            <p:nvPr/>
          </p:nvSpPr>
          <p:spPr bwMode="auto">
            <a:xfrm>
              <a:off x="6923815" y="1398390"/>
              <a:ext cx="195896" cy="227409"/>
            </a:xfrm>
            <a:custGeom>
              <a:avLst/>
              <a:gdLst>
                <a:gd name="T0" fmla="*/ 67504 w 1451"/>
                <a:gd name="T1" fmla="*/ 46211 h 1683"/>
                <a:gd name="T2" fmla="*/ 67504 w 1451"/>
                <a:gd name="T3" fmla="*/ 46211 h 1683"/>
                <a:gd name="T4" fmla="*/ 0 w 1451"/>
                <a:gd name="T5" fmla="*/ 171739 h 1683"/>
                <a:gd name="T6" fmla="*/ 88295 w 1451"/>
                <a:gd name="T7" fmla="*/ 216599 h 1683"/>
                <a:gd name="T8" fmla="*/ 195761 w 1451"/>
                <a:gd name="T9" fmla="*/ 202276 h 1683"/>
                <a:gd name="T10" fmla="*/ 195761 w 1451"/>
                <a:gd name="T11" fmla="*/ 676 h 1683"/>
                <a:gd name="T12" fmla="*/ 195761 w 1451"/>
                <a:gd name="T13" fmla="*/ 676 h 1683"/>
                <a:gd name="T14" fmla="*/ 67504 w 1451"/>
                <a:gd name="T15" fmla="*/ 46211 h 16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51" h="1683">
                  <a:moveTo>
                    <a:pt x="500" y="342"/>
                  </a:moveTo>
                  <a:lnTo>
                    <a:pt x="500" y="342"/>
                  </a:lnTo>
                  <a:cubicBezTo>
                    <a:pt x="247" y="506"/>
                    <a:pt x="142" y="859"/>
                    <a:pt x="0" y="1271"/>
                  </a:cubicBezTo>
                  <a:cubicBezTo>
                    <a:pt x="200" y="1413"/>
                    <a:pt x="421" y="1524"/>
                    <a:pt x="654" y="1603"/>
                  </a:cubicBezTo>
                  <a:cubicBezTo>
                    <a:pt x="907" y="1682"/>
                    <a:pt x="1175" y="1497"/>
                    <a:pt x="1450" y="1497"/>
                  </a:cubicBezTo>
                  <a:cubicBezTo>
                    <a:pt x="1450" y="5"/>
                    <a:pt x="1450" y="5"/>
                    <a:pt x="1450" y="5"/>
                  </a:cubicBezTo>
                  <a:cubicBezTo>
                    <a:pt x="1186" y="0"/>
                    <a:pt x="928" y="63"/>
                    <a:pt x="500" y="342"/>
                  </a:cubicBezTo>
                </a:path>
              </a:pathLst>
            </a:custGeom>
            <a:solidFill>
              <a:srgbClr val="E1E6F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25" name="Freeform 1303">
              <a:extLst>
                <a:ext uri="{FF2B5EF4-FFF2-40B4-BE49-F238E27FC236}">
                  <a16:creationId xmlns:a16="http://schemas.microsoft.com/office/drawing/2014/main" id="{0920D036-125D-4E6D-9833-E96AED4EFFBD}"/>
                </a:ext>
              </a:extLst>
            </p:cNvPr>
            <p:cNvSpPr>
              <a:spLocks noChangeArrowheads="1"/>
            </p:cNvSpPr>
            <p:nvPr/>
          </p:nvSpPr>
          <p:spPr bwMode="auto">
            <a:xfrm>
              <a:off x="7012534" y="1416249"/>
              <a:ext cx="214950" cy="215503"/>
            </a:xfrm>
            <a:custGeom>
              <a:avLst/>
              <a:gdLst>
                <a:gd name="T0" fmla="*/ 30476 w 1594"/>
                <a:gd name="T1" fmla="*/ 0 h 1598"/>
                <a:gd name="T2" fmla="*/ 30476 w 1594"/>
                <a:gd name="T3" fmla="*/ 0 h 1598"/>
                <a:gd name="T4" fmla="*/ 30476 w 1594"/>
                <a:gd name="T5" fmla="*/ 149288 h 1598"/>
                <a:gd name="T6" fmla="*/ 184879 w 1594"/>
                <a:gd name="T7" fmla="*/ 149288 h 1598"/>
                <a:gd name="T8" fmla="*/ 184879 w 1594"/>
                <a:gd name="T9" fmla="*/ 674 h 1598"/>
                <a:gd name="T10" fmla="*/ 214815 w 1594"/>
                <a:gd name="T11" fmla="*/ 16318 h 1598"/>
                <a:gd name="T12" fmla="*/ 214815 w 1594"/>
                <a:gd name="T13" fmla="*/ 198376 h 1598"/>
                <a:gd name="T14" fmla="*/ 107340 w 1594"/>
                <a:gd name="T15" fmla="*/ 215368 h 1598"/>
                <a:gd name="T16" fmla="*/ 0 w 1594"/>
                <a:gd name="T17" fmla="*/ 177068 h 1598"/>
                <a:gd name="T18" fmla="*/ 0 w 1594"/>
                <a:gd name="T19" fmla="*/ 15644 h 1598"/>
                <a:gd name="T20" fmla="*/ 30476 w 1594"/>
                <a:gd name="T21" fmla="*/ 0 h 15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94" h="1598">
                  <a:moveTo>
                    <a:pt x="226" y="0"/>
                  </a:moveTo>
                  <a:lnTo>
                    <a:pt x="226" y="0"/>
                  </a:lnTo>
                  <a:cubicBezTo>
                    <a:pt x="226" y="1107"/>
                    <a:pt x="226" y="1107"/>
                    <a:pt x="226" y="1107"/>
                  </a:cubicBezTo>
                  <a:cubicBezTo>
                    <a:pt x="1371" y="1107"/>
                    <a:pt x="1371" y="1107"/>
                    <a:pt x="1371" y="1107"/>
                  </a:cubicBezTo>
                  <a:cubicBezTo>
                    <a:pt x="1371" y="5"/>
                    <a:pt x="1371" y="5"/>
                    <a:pt x="1371" y="5"/>
                  </a:cubicBezTo>
                  <a:cubicBezTo>
                    <a:pt x="1439" y="36"/>
                    <a:pt x="1514" y="73"/>
                    <a:pt x="1593" y="121"/>
                  </a:cubicBezTo>
                  <a:cubicBezTo>
                    <a:pt x="1593" y="1471"/>
                    <a:pt x="1593" y="1471"/>
                    <a:pt x="1593" y="1471"/>
                  </a:cubicBezTo>
                  <a:cubicBezTo>
                    <a:pt x="1334" y="1556"/>
                    <a:pt x="1065" y="1597"/>
                    <a:pt x="796" y="1597"/>
                  </a:cubicBezTo>
                  <a:cubicBezTo>
                    <a:pt x="600" y="1419"/>
                    <a:pt x="258" y="1398"/>
                    <a:pt x="0" y="1313"/>
                  </a:cubicBezTo>
                  <a:cubicBezTo>
                    <a:pt x="0" y="116"/>
                    <a:pt x="0" y="116"/>
                    <a:pt x="0" y="116"/>
                  </a:cubicBezTo>
                  <a:cubicBezTo>
                    <a:pt x="83" y="69"/>
                    <a:pt x="158" y="31"/>
                    <a:pt x="226" y="0"/>
                  </a:cubicBezTo>
                </a:path>
              </a:pathLst>
            </a:custGeom>
            <a:solidFill>
              <a:srgbClr val="2F5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26" name="Freeform 1304">
              <a:extLst>
                <a:ext uri="{FF2B5EF4-FFF2-40B4-BE49-F238E27FC236}">
                  <a16:creationId xmlns:a16="http://schemas.microsoft.com/office/drawing/2014/main" id="{C1BB3874-B473-4523-A240-658131B7AE05}"/>
                </a:ext>
              </a:extLst>
            </p:cNvPr>
            <p:cNvSpPr>
              <a:spLocks noChangeArrowheads="1"/>
            </p:cNvSpPr>
            <p:nvPr/>
          </p:nvSpPr>
          <p:spPr bwMode="auto">
            <a:xfrm>
              <a:off x="7012533" y="1416249"/>
              <a:ext cx="107773" cy="215503"/>
            </a:xfrm>
            <a:custGeom>
              <a:avLst/>
              <a:gdLst>
                <a:gd name="T0" fmla="*/ 30560 w 797"/>
                <a:gd name="T1" fmla="*/ 0 h 1598"/>
                <a:gd name="T2" fmla="*/ 30560 w 797"/>
                <a:gd name="T3" fmla="*/ 0 h 1598"/>
                <a:gd name="T4" fmla="*/ 30560 w 797"/>
                <a:gd name="T5" fmla="*/ 149288 h 1598"/>
                <a:gd name="T6" fmla="*/ 107638 w 797"/>
                <a:gd name="T7" fmla="*/ 149288 h 1598"/>
                <a:gd name="T8" fmla="*/ 107638 w 797"/>
                <a:gd name="T9" fmla="*/ 215368 h 1598"/>
                <a:gd name="T10" fmla="*/ 0 w 797"/>
                <a:gd name="T11" fmla="*/ 198376 h 1598"/>
                <a:gd name="T12" fmla="*/ 0 w 797"/>
                <a:gd name="T13" fmla="*/ 15644 h 1598"/>
                <a:gd name="T14" fmla="*/ 30560 w 797"/>
                <a:gd name="T15" fmla="*/ 0 h 159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97" h="1598">
                  <a:moveTo>
                    <a:pt x="226" y="0"/>
                  </a:moveTo>
                  <a:lnTo>
                    <a:pt x="226" y="0"/>
                  </a:lnTo>
                  <a:cubicBezTo>
                    <a:pt x="226" y="1107"/>
                    <a:pt x="226" y="1107"/>
                    <a:pt x="226" y="1107"/>
                  </a:cubicBezTo>
                  <a:cubicBezTo>
                    <a:pt x="796" y="1107"/>
                    <a:pt x="796" y="1107"/>
                    <a:pt x="796" y="1107"/>
                  </a:cubicBezTo>
                  <a:cubicBezTo>
                    <a:pt x="796" y="1597"/>
                    <a:pt x="796" y="1597"/>
                    <a:pt x="796" y="1597"/>
                  </a:cubicBezTo>
                  <a:cubicBezTo>
                    <a:pt x="527" y="1597"/>
                    <a:pt x="258" y="1556"/>
                    <a:pt x="0" y="1471"/>
                  </a:cubicBezTo>
                  <a:cubicBezTo>
                    <a:pt x="0" y="116"/>
                    <a:pt x="0" y="116"/>
                    <a:pt x="0" y="116"/>
                  </a:cubicBezTo>
                  <a:cubicBezTo>
                    <a:pt x="83" y="69"/>
                    <a:pt x="158" y="31"/>
                    <a:pt x="226" y="0"/>
                  </a:cubicBezTo>
                </a:path>
              </a:pathLst>
            </a:custGeom>
            <a:solidFill>
              <a:srgbClr val="22455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27" name="Freeform 1305">
              <a:extLst>
                <a:ext uri="{FF2B5EF4-FFF2-40B4-BE49-F238E27FC236}">
                  <a16:creationId xmlns:a16="http://schemas.microsoft.com/office/drawing/2014/main" id="{E15AF6E1-C24D-4920-A365-85F37058A6B6}"/>
                </a:ext>
              </a:extLst>
            </p:cNvPr>
            <p:cNvSpPr>
              <a:spLocks noChangeArrowheads="1"/>
            </p:cNvSpPr>
            <p:nvPr/>
          </p:nvSpPr>
          <p:spPr bwMode="auto">
            <a:xfrm>
              <a:off x="7071481" y="1270397"/>
              <a:ext cx="97055" cy="192881"/>
            </a:xfrm>
            <a:custGeom>
              <a:avLst/>
              <a:gdLst>
                <a:gd name="T0" fmla="*/ 0 w 718"/>
                <a:gd name="T1" fmla="*/ 0 h 1430"/>
                <a:gd name="T2" fmla="*/ 0 w 718"/>
                <a:gd name="T3" fmla="*/ 0 h 1430"/>
                <a:gd name="T4" fmla="*/ 96920 w 718"/>
                <a:gd name="T5" fmla="*/ 0 h 1430"/>
                <a:gd name="T6" fmla="*/ 96920 w 718"/>
                <a:gd name="T7" fmla="*/ 140142 h 1430"/>
                <a:gd name="T8" fmla="*/ 0 w 718"/>
                <a:gd name="T9" fmla="*/ 140142 h 1430"/>
                <a:gd name="T10" fmla="*/ 0 w 718"/>
                <a:gd name="T11" fmla="*/ 0 h 14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18" h="1430">
                  <a:moveTo>
                    <a:pt x="0" y="0"/>
                  </a:moveTo>
                  <a:lnTo>
                    <a:pt x="0" y="0"/>
                  </a:lnTo>
                  <a:cubicBezTo>
                    <a:pt x="717" y="0"/>
                    <a:pt x="717" y="0"/>
                    <a:pt x="717" y="0"/>
                  </a:cubicBezTo>
                  <a:cubicBezTo>
                    <a:pt x="717" y="1039"/>
                    <a:pt x="717" y="1039"/>
                    <a:pt x="717" y="1039"/>
                  </a:cubicBezTo>
                  <a:cubicBezTo>
                    <a:pt x="717" y="1393"/>
                    <a:pt x="0" y="1429"/>
                    <a:pt x="0" y="1039"/>
                  </a:cubicBezTo>
                  <a:lnTo>
                    <a:pt x="0" y="0"/>
                  </a:ln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28" name="Freeform 1306">
              <a:extLst>
                <a:ext uri="{FF2B5EF4-FFF2-40B4-BE49-F238E27FC236}">
                  <a16:creationId xmlns:a16="http://schemas.microsoft.com/office/drawing/2014/main" id="{21F86BD2-B63D-405A-BE99-C0BD1F93870D}"/>
                </a:ext>
              </a:extLst>
            </p:cNvPr>
            <p:cNvSpPr>
              <a:spLocks noChangeArrowheads="1"/>
            </p:cNvSpPr>
            <p:nvPr/>
          </p:nvSpPr>
          <p:spPr bwMode="auto">
            <a:xfrm>
              <a:off x="7071481" y="1340049"/>
              <a:ext cx="97055" cy="66675"/>
            </a:xfrm>
            <a:custGeom>
              <a:avLst/>
              <a:gdLst>
                <a:gd name="T0" fmla="*/ 96920 w 718"/>
                <a:gd name="T1" fmla="*/ 18566 h 492"/>
                <a:gd name="T2" fmla="*/ 96920 w 718"/>
                <a:gd name="T3" fmla="*/ 0 h 492"/>
                <a:gd name="T4" fmla="*/ 0 w 718"/>
                <a:gd name="T5" fmla="*/ 0 h 492"/>
                <a:gd name="T6" fmla="*/ 0 w 718"/>
                <a:gd name="T7" fmla="*/ 66539 h 492"/>
                <a:gd name="T8" fmla="*/ 96920 w 718"/>
                <a:gd name="T9" fmla="*/ 18566 h 4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8" h="492">
                  <a:moveTo>
                    <a:pt x="717" y="137"/>
                  </a:moveTo>
                  <a:lnTo>
                    <a:pt x="717" y="0"/>
                  </a:lnTo>
                  <a:lnTo>
                    <a:pt x="0" y="0"/>
                  </a:lnTo>
                  <a:lnTo>
                    <a:pt x="0" y="491"/>
                  </a:lnTo>
                  <a:lnTo>
                    <a:pt x="717" y="137"/>
                  </a:lnTo>
                </a:path>
              </a:pathLst>
            </a:custGeom>
            <a:solidFill>
              <a:srgbClr val="E7C5A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29" name="Freeform 1307">
              <a:extLst>
                <a:ext uri="{FF2B5EF4-FFF2-40B4-BE49-F238E27FC236}">
                  <a16:creationId xmlns:a16="http://schemas.microsoft.com/office/drawing/2014/main" id="{6E783E6B-CE3E-49A2-BEDF-E79FAC0DCA0F}"/>
                </a:ext>
              </a:extLst>
            </p:cNvPr>
            <p:cNvSpPr>
              <a:spLocks noChangeArrowheads="1"/>
            </p:cNvSpPr>
            <p:nvPr/>
          </p:nvSpPr>
          <p:spPr bwMode="auto">
            <a:xfrm>
              <a:off x="6913692" y="1091803"/>
              <a:ext cx="412037" cy="271463"/>
            </a:xfrm>
            <a:custGeom>
              <a:avLst/>
              <a:gdLst>
                <a:gd name="T0" fmla="*/ 206019 w 3050"/>
                <a:gd name="T1" fmla="*/ 0 h 2010"/>
                <a:gd name="T2" fmla="*/ 206019 w 3050"/>
                <a:gd name="T3" fmla="*/ 0 h 2010"/>
                <a:gd name="T4" fmla="*/ 206019 w 3050"/>
                <a:gd name="T5" fmla="*/ 271328 h 2010"/>
                <a:gd name="T6" fmla="*/ 206019 w 3050"/>
                <a:gd name="T7" fmla="*/ 0 h 20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50" h="2010">
                  <a:moveTo>
                    <a:pt x="1525" y="0"/>
                  </a:moveTo>
                  <a:lnTo>
                    <a:pt x="1525" y="0"/>
                  </a:lnTo>
                  <a:cubicBezTo>
                    <a:pt x="3049" y="0"/>
                    <a:pt x="2432" y="2009"/>
                    <a:pt x="1525" y="2009"/>
                  </a:cubicBezTo>
                  <a:cubicBezTo>
                    <a:pt x="618" y="2009"/>
                    <a:pt x="0" y="0"/>
                    <a:pt x="1525" y="0"/>
                  </a:cubicBezTo>
                </a:path>
              </a:pathLst>
            </a:custGeom>
            <a:solidFill>
              <a:srgbClr val="F6D6B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30" name="Freeform 1308">
              <a:extLst>
                <a:ext uri="{FF2B5EF4-FFF2-40B4-BE49-F238E27FC236}">
                  <a16:creationId xmlns:a16="http://schemas.microsoft.com/office/drawing/2014/main" id="{41E8BE07-761F-45AA-B824-301A1EAB2F04}"/>
                </a:ext>
              </a:extLst>
            </p:cNvPr>
            <p:cNvSpPr>
              <a:spLocks noChangeArrowheads="1"/>
            </p:cNvSpPr>
            <p:nvPr/>
          </p:nvSpPr>
          <p:spPr bwMode="auto">
            <a:xfrm>
              <a:off x="7119711" y="1091803"/>
              <a:ext cx="206018" cy="271463"/>
            </a:xfrm>
            <a:custGeom>
              <a:avLst/>
              <a:gdLst>
                <a:gd name="T0" fmla="*/ 0 w 1525"/>
                <a:gd name="T1" fmla="*/ 0 h 2010"/>
                <a:gd name="T2" fmla="*/ 0 w 1525"/>
                <a:gd name="T3" fmla="*/ 0 h 2010"/>
                <a:gd name="T4" fmla="*/ 0 w 1525"/>
                <a:gd name="T5" fmla="*/ 271328 h 2010"/>
                <a:gd name="T6" fmla="*/ 0 w 1525"/>
                <a:gd name="T7" fmla="*/ 0 h 20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25" h="2010">
                  <a:moveTo>
                    <a:pt x="0" y="0"/>
                  </a:moveTo>
                  <a:lnTo>
                    <a:pt x="0" y="0"/>
                  </a:lnTo>
                  <a:cubicBezTo>
                    <a:pt x="1524" y="0"/>
                    <a:pt x="907" y="2009"/>
                    <a:pt x="0" y="2009"/>
                  </a:cubicBezTo>
                  <a:lnTo>
                    <a:pt x="0" y="0"/>
                  </a:ln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31" name="Freeform 1309">
              <a:extLst>
                <a:ext uri="{FF2B5EF4-FFF2-40B4-BE49-F238E27FC236}">
                  <a16:creationId xmlns:a16="http://schemas.microsoft.com/office/drawing/2014/main" id="{68B9368B-7EFE-4B39-915C-86DD4209A2BF}"/>
                </a:ext>
              </a:extLst>
            </p:cNvPr>
            <p:cNvSpPr>
              <a:spLocks noChangeArrowheads="1"/>
            </p:cNvSpPr>
            <p:nvPr/>
          </p:nvSpPr>
          <p:spPr bwMode="auto">
            <a:xfrm>
              <a:off x="6990503" y="1104305"/>
              <a:ext cx="260798" cy="138113"/>
            </a:xfrm>
            <a:custGeom>
              <a:avLst/>
              <a:gdLst>
                <a:gd name="T0" fmla="*/ 28483 w 1932"/>
                <a:gd name="T1" fmla="*/ 113051 h 1025"/>
                <a:gd name="T2" fmla="*/ 28483 w 1932"/>
                <a:gd name="T3" fmla="*/ 113051 h 1025"/>
                <a:gd name="T4" fmla="*/ 1350 w 1932"/>
                <a:gd name="T5" fmla="*/ 98768 h 1025"/>
                <a:gd name="T6" fmla="*/ 10664 w 1932"/>
                <a:gd name="T7" fmla="*/ 52011 h 1025"/>
                <a:gd name="T8" fmla="*/ 130264 w 1932"/>
                <a:gd name="T9" fmla="*/ 0 h 1025"/>
                <a:gd name="T10" fmla="*/ 249864 w 1932"/>
                <a:gd name="T11" fmla="*/ 54841 h 1025"/>
                <a:gd name="T12" fmla="*/ 256208 w 1932"/>
                <a:gd name="T13" fmla="*/ 103214 h 1025"/>
                <a:gd name="T14" fmla="*/ 237715 w 1932"/>
                <a:gd name="T15" fmla="*/ 109547 h 1025"/>
                <a:gd name="T16" fmla="*/ 132424 w 1932"/>
                <a:gd name="T17" fmla="*/ 36381 h 1025"/>
                <a:gd name="T18" fmla="*/ 28483 w 1932"/>
                <a:gd name="T19" fmla="*/ 113051 h 10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32" h="1025">
                  <a:moveTo>
                    <a:pt x="211" y="839"/>
                  </a:moveTo>
                  <a:lnTo>
                    <a:pt x="211" y="839"/>
                  </a:lnTo>
                  <a:cubicBezTo>
                    <a:pt x="185" y="1024"/>
                    <a:pt x="21" y="903"/>
                    <a:pt x="10" y="733"/>
                  </a:cubicBezTo>
                  <a:cubicBezTo>
                    <a:pt x="0" y="571"/>
                    <a:pt x="16" y="538"/>
                    <a:pt x="79" y="386"/>
                  </a:cubicBezTo>
                  <a:cubicBezTo>
                    <a:pt x="148" y="228"/>
                    <a:pt x="527" y="0"/>
                    <a:pt x="965" y="0"/>
                  </a:cubicBezTo>
                  <a:cubicBezTo>
                    <a:pt x="1408" y="0"/>
                    <a:pt x="1782" y="291"/>
                    <a:pt x="1851" y="407"/>
                  </a:cubicBezTo>
                  <a:cubicBezTo>
                    <a:pt x="1915" y="528"/>
                    <a:pt x="1931" y="654"/>
                    <a:pt x="1898" y="766"/>
                  </a:cubicBezTo>
                  <a:cubicBezTo>
                    <a:pt x="1873" y="870"/>
                    <a:pt x="1804" y="945"/>
                    <a:pt x="1761" y="813"/>
                  </a:cubicBezTo>
                  <a:cubicBezTo>
                    <a:pt x="1635" y="365"/>
                    <a:pt x="1302" y="274"/>
                    <a:pt x="981" y="270"/>
                  </a:cubicBezTo>
                  <a:cubicBezTo>
                    <a:pt x="575" y="264"/>
                    <a:pt x="259" y="512"/>
                    <a:pt x="211" y="839"/>
                  </a:cubicBezTo>
                </a:path>
              </a:pathLst>
            </a:custGeom>
            <a:solidFill>
              <a:srgbClr val="7E605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32" name="Freeform 1310">
              <a:extLst>
                <a:ext uri="{FF2B5EF4-FFF2-40B4-BE49-F238E27FC236}">
                  <a16:creationId xmlns:a16="http://schemas.microsoft.com/office/drawing/2014/main" id="{7925941E-CF6D-4376-BBCC-6604D1AB7522}"/>
                </a:ext>
              </a:extLst>
            </p:cNvPr>
            <p:cNvSpPr>
              <a:spLocks noChangeArrowheads="1"/>
            </p:cNvSpPr>
            <p:nvPr/>
          </p:nvSpPr>
          <p:spPr bwMode="auto">
            <a:xfrm>
              <a:off x="7227483" y="1183482"/>
              <a:ext cx="35130" cy="66080"/>
            </a:xfrm>
            <a:custGeom>
              <a:avLst/>
              <a:gdLst>
                <a:gd name="T0" fmla="*/ 24957 w 259"/>
                <a:gd name="T1" fmla="*/ 1346 h 491"/>
                <a:gd name="T2" fmla="*/ 24957 w 259"/>
                <a:gd name="T3" fmla="*/ 1346 h 491"/>
                <a:gd name="T4" fmla="*/ 31332 w 259"/>
                <a:gd name="T5" fmla="*/ 35395 h 491"/>
                <a:gd name="T6" fmla="*/ 10715 w 259"/>
                <a:gd name="T7" fmla="*/ 63927 h 491"/>
                <a:gd name="T8" fmla="*/ 4205 w 259"/>
                <a:gd name="T9" fmla="*/ 29877 h 491"/>
                <a:gd name="T10" fmla="*/ 24957 w 259"/>
                <a:gd name="T11" fmla="*/ 1346 h 4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9" h="491">
                  <a:moveTo>
                    <a:pt x="184" y="10"/>
                  </a:moveTo>
                  <a:lnTo>
                    <a:pt x="184" y="10"/>
                  </a:lnTo>
                  <a:cubicBezTo>
                    <a:pt x="237" y="21"/>
                    <a:pt x="258" y="137"/>
                    <a:pt x="231" y="263"/>
                  </a:cubicBezTo>
                  <a:cubicBezTo>
                    <a:pt x="205" y="396"/>
                    <a:pt x="137" y="490"/>
                    <a:pt x="79" y="475"/>
                  </a:cubicBezTo>
                  <a:cubicBezTo>
                    <a:pt x="25" y="464"/>
                    <a:pt x="0" y="348"/>
                    <a:pt x="31" y="222"/>
                  </a:cubicBezTo>
                  <a:cubicBezTo>
                    <a:pt x="58" y="95"/>
                    <a:pt x="126" y="0"/>
                    <a:pt x="184" y="10"/>
                  </a:cubicBezTo>
                </a:path>
              </a:pathLst>
            </a:custGeom>
            <a:solidFill>
              <a:srgbClr val="FFDD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33" name="Freeform 1311">
              <a:extLst>
                <a:ext uri="{FF2B5EF4-FFF2-40B4-BE49-F238E27FC236}">
                  <a16:creationId xmlns:a16="http://schemas.microsoft.com/office/drawing/2014/main" id="{BC10D60D-5737-460B-AE4D-0653115ED779}"/>
                </a:ext>
              </a:extLst>
            </p:cNvPr>
            <p:cNvSpPr>
              <a:spLocks noChangeArrowheads="1"/>
            </p:cNvSpPr>
            <p:nvPr/>
          </p:nvSpPr>
          <p:spPr bwMode="auto">
            <a:xfrm>
              <a:off x="6977403" y="1183482"/>
              <a:ext cx="35130" cy="66080"/>
            </a:xfrm>
            <a:custGeom>
              <a:avLst/>
              <a:gdLst>
                <a:gd name="T0" fmla="*/ 10674 w 260"/>
                <a:gd name="T1" fmla="*/ 1346 h 491"/>
                <a:gd name="T2" fmla="*/ 10674 w 260"/>
                <a:gd name="T3" fmla="*/ 1346 h 491"/>
                <a:gd name="T4" fmla="*/ 3513 w 260"/>
                <a:gd name="T5" fmla="*/ 35395 h 491"/>
                <a:gd name="T6" fmla="*/ 24321 w 260"/>
                <a:gd name="T7" fmla="*/ 63927 h 491"/>
                <a:gd name="T8" fmla="*/ 30671 w 260"/>
                <a:gd name="T9" fmla="*/ 29877 h 491"/>
                <a:gd name="T10" fmla="*/ 10674 w 260"/>
                <a:gd name="T11" fmla="*/ 1346 h 4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0" h="491">
                  <a:moveTo>
                    <a:pt x="79" y="10"/>
                  </a:moveTo>
                  <a:lnTo>
                    <a:pt x="79" y="10"/>
                  </a:lnTo>
                  <a:cubicBezTo>
                    <a:pt x="22" y="21"/>
                    <a:pt x="0" y="137"/>
                    <a:pt x="26" y="263"/>
                  </a:cubicBezTo>
                  <a:cubicBezTo>
                    <a:pt x="58" y="396"/>
                    <a:pt x="126" y="490"/>
                    <a:pt x="180" y="475"/>
                  </a:cubicBezTo>
                  <a:cubicBezTo>
                    <a:pt x="238" y="464"/>
                    <a:pt x="259" y="348"/>
                    <a:pt x="227" y="222"/>
                  </a:cubicBezTo>
                  <a:cubicBezTo>
                    <a:pt x="201" y="95"/>
                    <a:pt x="132" y="0"/>
                    <a:pt x="79" y="10"/>
                  </a:cubicBezTo>
                </a:path>
              </a:pathLst>
            </a:custGeom>
            <a:solidFill>
              <a:srgbClr val="F6D6B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34" name="Freeform 1312">
              <a:extLst>
                <a:ext uri="{FF2B5EF4-FFF2-40B4-BE49-F238E27FC236}">
                  <a16:creationId xmlns:a16="http://schemas.microsoft.com/office/drawing/2014/main" id="{A6812D41-E5D3-4F26-B9AB-599DA8C900AD}"/>
                </a:ext>
              </a:extLst>
            </p:cNvPr>
            <p:cNvSpPr>
              <a:spLocks noChangeArrowheads="1"/>
            </p:cNvSpPr>
            <p:nvPr/>
          </p:nvSpPr>
          <p:spPr bwMode="auto">
            <a:xfrm>
              <a:off x="6969663" y="1010246"/>
              <a:ext cx="296524" cy="198834"/>
            </a:xfrm>
            <a:custGeom>
              <a:avLst/>
              <a:gdLst>
                <a:gd name="T0" fmla="*/ 150356 w 2195"/>
                <a:gd name="T1" fmla="*/ 0 h 1473"/>
                <a:gd name="T2" fmla="*/ 150356 w 2195"/>
                <a:gd name="T3" fmla="*/ 0 h 1473"/>
                <a:gd name="T4" fmla="*/ 270046 w 2195"/>
                <a:gd name="T5" fmla="*/ 103264 h 1473"/>
                <a:gd name="T6" fmla="*/ 277071 w 2195"/>
                <a:gd name="T7" fmla="*/ 137415 h 1473"/>
                <a:gd name="T8" fmla="*/ 19993 w 2195"/>
                <a:gd name="T9" fmla="*/ 144570 h 1473"/>
                <a:gd name="T10" fmla="*/ 31341 w 2195"/>
                <a:gd name="T11" fmla="*/ 103264 h 1473"/>
                <a:gd name="T12" fmla="*/ 150356 w 2195"/>
                <a:gd name="T13" fmla="*/ 0 h 14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95" h="1473">
                  <a:moveTo>
                    <a:pt x="1113" y="0"/>
                  </a:moveTo>
                  <a:lnTo>
                    <a:pt x="1113" y="0"/>
                  </a:lnTo>
                  <a:cubicBezTo>
                    <a:pt x="1603" y="0"/>
                    <a:pt x="1999" y="343"/>
                    <a:pt x="1999" y="765"/>
                  </a:cubicBezTo>
                  <a:cubicBezTo>
                    <a:pt x="1999" y="823"/>
                    <a:pt x="2036" y="970"/>
                    <a:pt x="2051" y="1018"/>
                  </a:cubicBezTo>
                  <a:cubicBezTo>
                    <a:pt x="2194" y="1472"/>
                    <a:pt x="0" y="1425"/>
                    <a:pt x="148" y="1071"/>
                  </a:cubicBezTo>
                  <a:cubicBezTo>
                    <a:pt x="180" y="997"/>
                    <a:pt x="232" y="823"/>
                    <a:pt x="232" y="765"/>
                  </a:cubicBezTo>
                  <a:cubicBezTo>
                    <a:pt x="232" y="343"/>
                    <a:pt x="628" y="0"/>
                    <a:pt x="1113" y="0"/>
                  </a:cubicBezTo>
                </a:path>
              </a:pathLst>
            </a:custGeom>
            <a:solidFill>
              <a:srgbClr val="F5CD7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35" name="Freeform 1313">
              <a:extLst>
                <a:ext uri="{FF2B5EF4-FFF2-40B4-BE49-F238E27FC236}">
                  <a16:creationId xmlns:a16="http://schemas.microsoft.com/office/drawing/2014/main" id="{13D02253-9AB6-4CC7-967C-AB6378FE0746}"/>
                </a:ext>
              </a:extLst>
            </p:cNvPr>
            <p:cNvSpPr>
              <a:spLocks noChangeArrowheads="1"/>
            </p:cNvSpPr>
            <p:nvPr/>
          </p:nvSpPr>
          <p:spPr bwMode="auto">
            <a:xfrm>
              <a:off x="7015511" y="1138833"/>
              <a:ext cx="210186" cy="43458"/>
            </a:xfrm>
            <a:custGeom>
              <a:avLst/>
              <a:gdLst>
                <a:gd name="T0" fmla="*/ 104688 w 1556"/>
                <a:gd name="T1" fmla="*/ 43323 h 323"/>
                <a:gd name="T2" fmla="*/ 104688 w 1556"/>
                <a:gd name="T3" fmla="*/ 43323 h 323"/>
                <a:gd name="T4" fmla="*/ 210051 w 1556"/>
                <a:gd name="T5" fmla="*/ 21393 h 323"/>
                <a:gd name="T6" fmla="*/ 104688 w 1556"/>
                <a:gd name="T7" fmla="*/ 0 h 323"/>
                <a:gd name="T8" fmla="*/ 0 w 1556"/>
                <a:gd name="T9" fmla="*/ 21393 h 323"/>
                <a:gd name="T10" fmla="*/ 104688 w 1556"/>
                <a:gd name="T11" fmla="*/ 43323 h 3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6" h="323">
                  <a:moveTo>
                    <a:pt x="775" y="322"/>
                  </a:moveTo>
                  <a:lnTo>
                    <a:pt x="775" y="322"/>
                  </a:lnTo>
                  <a:cubicBezTo>
                    <a:pt x="1202" y="322"/>
                    <a:pt x="1555" y="249"/>
                    <a:pt x="1555" y="159"/>
                  </a:cubicBezTo>
                  <a:cubicBezTo>
                    <a:pt x="1555" y="69"/>
                    <a:pt x="1202" y="0"/>
                    <a:pt x="775" y="0"/>
                  </a:cubicBezTo>
                  <a:cubicBezTo>
                    <a:pt x="348" y="0"/>
                    <a:pt x="0" y="69"/>
                    <a:pt x="0" y="159"/>
                  </a:cubicBezTo>
                  <a:cubicBezTo>
                    <a:pt x="0" y="249"/>
                    <a:pt x="348" y="322"/>
                    <a:pt x="775" y="322"/>
                  </a:cubicBezTo>
                </a:path>
              </a:pathLst>
            </a:custGeom>
            <a:solidFill>
              <a:srgbClr val="E4B65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36" name="Freeform 1314">
              <a:extLst>
                <a:ext uri="{FF2B5EF4-FFF2-40B4-BE49-F238E27FC236}">
                  <a16:creationId xmlns:a16="http://schemas.microsoft.com/office/drawing/2014/main" id="{C7A7444A-8860-4788-95A4-B6DF1B013EA3}"/>
                </a:ext>
              </a:extLst>
            </p:cNvPr>
            <p:cNvSpPr>
              <a:spLocks noChangeArrowheads="1"/>
            </p:cNvSpPr>
            <p:nvPr/>
          </p:nvSpPr>
          <p:spPr bwMode="auto">
            <a:xfrm>
              <a:off x="7086962" y="987029"/>
              <a:ext cx="61925" cy="61317"/>
            </a:xfrm>
            <a:custGeom>
              <a:avLst/>
              <a:gdLst>
                <a:gd name="T0" fmla="*/ 31232 w 460"/>
                <a:gd name="T1" fmla="*/ 61182 h 455"/>
                <a:gd name="T2" fmla="*/ 31232 w 460"/>
                <a:gd name="T3" fmla="*/ 61182 h 455"/>
                <a:gd name="T4" fmla="*/ 61790 w 460"/>
                <a:gd name="T5" fmla="*/ 30726 h 455"/>
                <a:gd name="T6" fmla="*/ 31232 w 460"/>
                <a:gd name="T7" fmla="*/ 0 h 455"/>
                <a:gd name="T8" fmla="*/ 0 w 460"/>
                <a:gd name="T9" fmla="*/ 30726 h 455"/>
                <a:gd name="T10" fmla="*/ 31232 w 460"/>
                <a:gd name="T11" fmla="*/ 61182 h 45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60" h="455">
                  <a:moveTo>
                    <a:pt x="232" y="454"/>
                  </a:moveTo>
                  <a:lnTo>
                    <a:pt x="232" y="454"/>
                  </a:lnTo>
                  <a:cubicBezTo>
                    <a:pt x="354" y="454"/>
                    <a:pt x="459" y="354"/>
                    <a:pt x="459" y="228"/>
                  </a:cubicBezTo>
                  <a:cubicBezTo>
                    <a:pt x="459" y="101"/>
                    <a:pt x="354" y="0"/>
                    <a:pt x="232" y="0"/>
                  </a:cubicBezTo>
                  <a:cubicBezTo>
                    <a:pt x="106" y="0"/>
                    <a:pt x="0" y="101"/>
                    <a:pt x="0" y="228"/>
                  </a:cubicBezTo>
                  <a:cubicBezTo>
                    <a:pt x="0" y="354"/>
                    <a:pt x="106" y="454"/>
                    <a:pt x="232" y="454"/>
                  </a:cubicBezTo>
                </a:path>
              </a:pathLst>
            </a:custGeom>
            <a:solidFill>
              <a:srgbClr val="F5CD7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37" name="Freeform 1315">
              <a:extLst>
                <a:ext uri="{FF2B5EF4-FFF2-40B4-BE49-F238E27FC236}">
                  <a16:creationId xmlns:a16="http://schemas.microsoft.com/office/drawing/2014/main" id="{D57D39FF-19E2-49C3-B292-88FD89719D72}"/>
                </a:ext>
              </a:extLst>
            </p:cNvPr>
            <p:cNvSpPr>
              <a:spLocks noChangeArrowheads="1"/>
            </p:cNvSpPr>
            <p:nvPr/>
          </p:nvSpPr>
          <p:spPr bwMode="auto">
            <a:xfrm>
              <a:off x="7049450" y="1015604"/>
              <a:ext cx="37512" cy="108347"/>
            </a:xfrm>
            <a:custGeom>
              <a:avLst/>
              <a:gdLst>
                <a:gd name="T0" fmla="*/ 0 w 280"/>
                <a:gd name="T1" fmla="*/ 14977 h 803"/>
                <a:gd name="T2" fmla="*/ 0 w 280"/>
                <a:gd name="T3" fmla="*/ 14977 h 803"/>
                <a:gd name="T4" fmla="*/ 35904 w 280"/>
                <a:gd name="T5" fmla="*/ 0 h 803"/>
                <a:gd name="T6" fmla="*/ 37378 w 280"/>
                <a:gd name="T7" fmla="*/ 6477 h 803"/>
                <a:gd name="T8" fmla="*/ 37378 w 280"/>
                <a:gd name="T9" fmla="*/ 89727 h 803"/>
                <a:gd name="T10" fmla="*/ 18354 w 280"/>
                <a:gd name="T11" fmla="*/ 108212 h 803"/>
                <a:gd name="T12" fmla="*/ 18354 w 280"/>
                <a:gd name="T13" fmla="*/ 108212 h 803"/>
                <a:gd name="T14" fmla="*/ 0 w 280"/>
                <a:gd name="T15" fmla="*/ 89727 h 803"/>
                <a:gd name="T16" fmla="*/ 0 w 280"/>
                <a:gd name="T17" fmla="*/ 14977 h 8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0" h="803">
                  <a:moveTo>
                    <a:pt x="0" y="111"/>
                  </a:moveTo>
                  <a:lnTo>
                    <a:pt x="0" y="111"/>
                  </a:lnTo>
                  <a:cubicBezTo>
                    <a:pt x="79" y="63"/>
                    <a:pt x="168" y="21"/>
                    <a:pt x="268" y="0"/>
                  </a:cubicBezTo>
                  <a:cubicBezTo>
                    <a:pt x="274" y="17"/>
                    <a:pt x="279" y="32"/>
                    <a:pt x="279" y="48"/>
                  </a:cubicBezTo>
                  <a:cubicBezTo>
                    <a:pt x="279" y="665"/>
                    <a:pt x="279" y="665"/>
                    <a:pt x="279" y="665"/>
                  </a:cubicBezTo>
                  <a:cubicBezTo>
                    <a:pt x="279" y="739"/>
                    <a:pt x="216" y="802"/>
                    <a:pt x="137" y="802"/>
                  </a:cubicBezTo>
                  <a:cubicBezTo>
                    <a:pt x="63" y="802"/>
                    <a:pt x="0" y="739"/>
                    <a:pt x="0" y="665"/>
                  </a:cubicBezTo>
                  <a:lnTo>
                    <a:pt x="0" y="111"/>
                  </a:lnTo>
                </a:path>
              </a:pathLst>
            </a:custGeom>
            <a:solidFill>
              <a:srgbClr val="E4B65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38" name="Freeform 1316">
              <a:extLst>
                <a:ext uri="{FF2B5EF4-FFF2-40B4-BE49-F238E27FC236}">
                  <a16:creationId xmlns:a16="http://schemas.microsoft.com/office/drawing/2014/main" id="{7440F203-A139-42BD-AB7C-B0DA306C880B}"/>
                </a:ext>
              </a:extLst>
            </p:cNvPr>
            <p:cNvSpPr>
              <a:spLocks noChangeArrowheads="1"/>
            </p:cNvSpPr>
            <p:nvPr/>
          </p:nvSpPr>
          <p:spPr bwMode="auto">
            <a:xfrm>
              <a:off x="7150078" y="1015008"/>
              <a:ext cx="36917" cy="108942"/>
            </a:xfrm>
            <a:custGeom>
              <a:avLst/>
              <a:gdLst>
                <a:gd name="T0" fmla="*/ 1342 w 275"/>
                <a:gd name="T1" fmla="*/ 0 h 808"/>
                <a:gd name="T2" fmla="*/ 1342 w 275"/>
                <a:gd name="T3" fmla="*/ 0 h 808"/>
                <a:gd name="T4" fmla="*/ 36783 w 275"/>
                <a:gd name="T5" fmla="*/ 13618 h 808"/>
                <a:gd name="T6" fmla="*/ 36783 w 275"/>
                <a:gd name="T7" fmla="*/ 90336 h 808"/>
                <a:gd name="T8" fmla="*/ 18391 w 275"/>
                <a:gd name="T9" fmla="*/ 108807 h 808"/>
                <a:gd name="T10" fmla="*/ 18391 w 275"/>
                <a:gd name="T11" fmla="*/ 108807 h 808"/>
                <a:gd name="T12" fmla="*/ 0 w 275"/>
                <a:gd name="T13" fmla="*/ 90336 h 808"/>
                <a:gd name="T14" fmla="*/ 0 w 275"/>
                <a:gd name="T15" fmla="*/ 7146 h 808"/>
                <a:gd name="T16" fmla="*/ 1342 w 275"/>
                <a:gd name="T17" fmla="*/ 0 h 8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5" h="808">
                  <a:moveTo>
                    <a:pt x="10" y="0"/>
                  </a:moveTo>
                  <a:lnTo>
                    <a:pt x="10" y="0"/>
                  </a:lnTo>
                  <a:cubicBezTo>
                    <a:pt x="105" y="22"/>
                    <a:pt x="195" y="58"/>
                    <a:pt x="274" y="101"/>
                  </a:cubicBezTo>
                  <a:cubicBezTo>
                    <a:pt x="274" y="670"/>
                    <a:pt x="274" y="670"/>
                    <a:pt x="274" y="670"/>
                  </a:cubicBezTo>
                  <a:cubicBezTo>
                    <a:pt x="274" y="744"/>
                    <a:pt x="211" y="807"/>
                    <a:pt x="137" y="807"/>
                  </a:cubicBezTo>
                  <a:cubicBezTo>
                    <a:pt x="58" y="807"/>
                    <a:pt x="0" y="744"/>
                    <a:pt x="0" y="670"/>
                  </a:cubicBezTo>
                  <a:cubicBezTo>
                    <a:pt x="0" y="53"/>
                    <a:pt x="0" y="53"/>
                    <a:pt x="0" y="53"/>
                  </a:cubicBezTo>
                  <a:cubicBezTo>
                    <a:pt x="0" y="32"/>
                    <a:pt x="5" y="16"/>
                    <a:pt x="10" y="0"/>
                  </a:cubicBezTo>
                </a:path>
              </a:pathLst>
            </a:custGeom>
            <a:solidFill>
              <a:srgbClr val="E4B65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grpSp>
        <p:nvGrpSpPr>
          <p:cNvPr id="239" name="Group 9711">
            <a:extLst>
              <a:ext uri="{FF2B5EF4-FFF2-40B4-BE49-F238E27FC236}">
                <a16:creationId xmlns:a16="http://schemas.microsoft.com/office/drawing/2014/main" id="{17AADA89-D938-48A6-83ED-D566BEB1BEF1}"/>
              </a:ext>
            </a:extLst>
          </p:cNvPr>
          <p:cNvGrpSpPr>
            <a:grpSpLocks/>
          </p:cNvGrpSpPr>
          <p:nvPr/>
        </p:nvGrpSpPr>
        <p:grpSpPr bwMode="auto">
          <a:xfrm>
            <a:off x="10683879" y="5506510"/>
            <a:ext cx="655638" cy="655638"/>
            <a:chOff x="7610344" y="4066580"/>
            <a:chExt cx="656163" cy="655440"/>
          </a:xfrm>
        </p:grpSpPr>
        <p:sp>
          <p:nvSpPr>
            <p:cNvPr id="240" name="Freeform 1317">
              <a:extLst>
                <a:ext uri="{FF2B5EF4-FFF2-40B4-BE49-F238E27FC236}">
                  <a16:creationId xmlns:a16="http://schemas.microsoft.com/office/drawing/2014/main" id="{8F749798-2A70-4EDD-BDEE-6408BB0A68D8}"/>
                </a:ext>
              </a:extLst>
            </p:cNvPr>
            <p:cNvSpPr>
              <a:spLocks noChangeArrowheads="1"/>
            </p:cNvSpPr>
            <p:nvPr/>
          </p:nvSpPr>
          <p:spPr bwMode="auto">
            <a:xfrm>
              <a:off x="7610344" y="4066580"/>
              <a:ext cx="655567" cy="655439"/>
            </a:xfrm>
            <a:custGeom>
              <a:avLst/>
              <a:gdLst>
                <a:gd name="T0" fmla="*/ 655432 w 4855"/>
                <a:gd name="T1" fmla="*/ 327045 h 4856"/>
                <a:gd name="T2" fmla="*/ 655432 w 4855"/>
                <a:gd name="T3" fmla="*/ 327045 h 4856"/>
                <a:gd name="T4" fmla="*/ 327176 w 4855"/>
                <a:gd name="T5" fmla="*/ 0 h 4856"/>
                <a:gd name="T6" fmla="*/ 0 w 4855"/>
                <a:gd name="T7" fmla="*/ 327045 h 4856"/>
                <a:gd name="T8" fmla="*/ 327176 w 4855"/>
                <a:gd name="T9" fmla="*/ 655304 h 4856"/>
                <a:gd name="T10" fmla="*/ 655432 w 4855"/>
                <a:gd name="T11" fmla="*/ 327045 h 48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55" h="4856">
                  <a:moveTo>
                    <a:pt x="4854" y="2423"/>
                  </a:moveTo>
                  <a:lnTo>
                    <a:pt x="4854" y="2423"/>
                  </a:lnTo>
                  <a:cubicBezTo>
                    <a:pt x="4854" y="1083"/>
                    <a:pt x="3763" y="0"/>
                    <a:pt x="2423" y="0"/>
                  </a:cubicBezTo>
                  <a:cubicBezTo>
                    <a:pt x="1082" y="0"/>
                    <a:pt x="0" y="1083"/>
                    <a:pt x="0" y="2423"/>
                  </a:cubicBezTo>
                  <a:cubicBezTo>
                    <a:pt x="0" y="3764"/>
                    <a:pt x="1082" y="4855"/>
                    <a:pt x="2423" y="4855"/>
                  </a:cubicBezTo>
                  <a:cubicBezTo>
                    <a:pt x="3763" y="4855"/>
                    <a:pt x="4854" y="3764"/>
                    <a:pt x="4854" y="2423"/>
                  </a:cubicBezTo>
                </a:path>
              </a:pathLst>
            </a:custGeom>
            <a:solidFill>
              <a:srgbClr val="83797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41" name="Freeform 1318">
              <a:extLst>
                <a:ext uri="{FF2B5EF4-FFF2-40B4-BE49-F238E27FC236}">
                  <a16:creationId xmlns:a16="http://schemas.microsoft.com/office/drawing/2014/main" id="{E79019D7-CEB4-4B9D-8CD3-3C40576A50C8}"/>
                </a:ext>
              </a:extLst>
            </p:cNvPr>
            <p:cNvSpPr>
              <a:spLocks noChangeArrowheads="1"/>
            </p:cNvSpPr>
            <p:nvPr/>
          </p:nvSpPr>
          <p:spPr bwMode="auto">
            <a:xfrm>
              <a:off x="7937830" y="4066580"/>
              <a:ext cx="328677" cy="655439"/>
            </a:xfrm>
            <a:custGeom>
              <a:avLst/>
              <a:gdLst>
                <a:gd name="T0" fmla="*/ 328542 w 2432"/>
                <a:gd name="T1" fmla="*/ 327045 h 4856"/>
                <a:gd name="T2" fmla="*/ 328542 w 2432"/>
                <a:gd name="T3" fmla="*/ 327045 h 4856"/>
                <a:gd name="T4" fmla="*/ 0 w 2432"/>
                <a:gd name="T5" fmla="*/ 0 h 4856"/>
                <a:gd name="T6" fmla="*/ 0 w 2432"/>
                <a:gd name="T7" fmla="*/ 655304 h 4856"/>
                <a:gd name="T8" fmla="*/ 328542 w 2432"/>
                <a:gd name="T9" fmla="*/ 327045 h 48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32" h="4856">
                  <a:moveTo>
                    <a:pt x="2431" y="2423"/>
                  </a:moveTo>
                  <a:lnTo>
                    <a:pt x="2431" y="2423"/>
                  </a:lnTo>
                  <a:cubicBezTo>
                    <a:pt x="2431" y="1083"/>
                    <a:pt x="1340" y="0"/>
                    <a:pt x="0" y="0"/>
                  </a:cubicBezTo>
                  <a:cubicBezTo>
                    <a:pt x="0" y="4855"/>
                    <a:pt x="0" y="4855"/>
                    <a:pt x="0" y="4855"/>
                  </a:cubicBezTo>
                  <a:cubicBezTo>
                    <a:pt x="1340" y="4855"/>
                    <a:pt x="2431" y="3764"/>
                    <a:pt x="2431" y="2423"/>
                  </a:cubicBezTo>
                </a:path>
              </a:pathLst>
            </a:custGeom>
            <a:solidFill>
              <a:srgbClr val="7C727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42" name="Freeform 1319">
              <a:extLst>
                <a:ext uri="{FF2B5EF4-FFF2-40B4-BE49-F238E27FC236}">
                  <a16:creationId xmlns:a16="http://schemas.microsoft.com/office/drawing/2014/main" id="{9577E5A7-07F7-450A-A47B-67673F3FD939}"/>
                </a:ext>
              </a:extLst>
            </p:cNvPr>
            <p:cNvSpPr>
              <a:spLocks noChangeArrowheads="1"/>
            </p:cNvSpPr>
            <p:nvPr/>
          </p:nvSpPr>
          <p:spPr bwMode="auto">
            <a:xfrm>
              <a:off x="7610344" y="4066580"/>
              <a:ext cx="655567" cy="655439"/>
            </a:xfrm>
            <a:custGeom>
              <a:avLst/>
              <a:gdLst>
                <a:gd name="T0" fmla="*/ 655432 w 4855"/>
                <a:gd name="T1" fmla="*/ 327045 h 4856"/>
                <a:gd name="T2" fmla="*/ 655432 w 4855"/>
                <a:gd name="T3" fmla="*/ 327045 h 4856"/>
                <a:gd name="T4" fmla="*/ 327176 w 4855"/>
                <a:gd name="T5" fmla="*/ 0 h 4856"/>
                <a:gd name="T6" fmla="*/ 0 w 4855"/>
                <a:gd name="T7" fmla="*/ 327045 h 4856"/>
                <a:gd name="T8" fmla="*/ 327176 w 4855"/>
                <a:gd name="T9" fmla="*/ 655304 h 4856"/>
                <a:gd name="T10" fmla="*/ 655432 w 4855"/>
                <a:gd name="T11" fmla="*/ 327045 h 48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55" h="4856">
                  <a:moveTo>
                    <a:pt x="4854" y="2423"/>
                  </a:moveTo>
                  <a:lnTo>
                    <a:pt x="4854" y="2423"/>
                  </a:lnTo>
                  <a:cubicBezTo>
                    <a:pt x="4854" y="1083"/>
                    <a:pt x="3763" y="0"/>
                    <a:pt x="2423" y="0"/>
                  </a:cubicBezTo>
                  <a:cubicBezTo>
                    <a:pt x="1082" y="0"/>
                    <a:pt x="0" y="1083"/>
                    <a:pt x="0" y="2423"/>
                  </a:cubicBezTo>
                  <a:cubicBezTo>
                    <a:pt x="0" y="3764"/>
                    <a:pt x="1082" y="4855"/>
                    <a:pt x="2423" y="4855"/>
                  </a:cubicBezTo>
                  <a:cubicBezTo>
                    <a:pt x="3763" y="4855"/>
                    <a:pt x="4854" y="3764"/>
                    <a:pt x="4854" y="2423"/>
                  </a:cubicBezTo>
                </a:path>
              </a:pathLst>
            </a:custGeom>
            <a:solidFill>
              <a:srgbClr val="2AA79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43" name="Freeform 1320">
              <a:extLst>
                <a:ext uri="{FF2B5EF4-FFF2-40B4-BE49-F238E27FC236}">
                  <a16:creationId xmlns:a16="http://schemas.microsoft.com/office/drawing/2014/main" id="{A0394989-508F-44C1-84E5-6A22CD4BE49A}"/>
                </a:ext>
              </a:extLst>
            </p:cNvPr>
            <p:cNvSpPr>
              <a:spLocks noChangeArrowheads="1"/>
            </p:cNvSpPr>
            <p:nvPr/>
          </p:nvSpPr>
          <p:spPr bwMode="auto">
            <a:xfrm>
              <a:off x="7890196" y="4476750"/>
              <a:ext cx="95864" cy="219075"/>
            </a:xfrm>
            <a:custGeom>
              <a:avLst/>
              <a:gdLst>
                <a:gd name="T0" fmla="*/ 95729 w 711"/>
                <a:gd name="T1" fmla="*/ 105551 h 1621"/>
                <a:gd name="T2" fmla="*/ 49348 w 711"/>
                <a:gd name="T3" fmla="*/ 218940 h 1621"/>
                <a:gd name="T4" fmla="*/ 0 w 711"/>
                <a:gd name="T5" fmla="*/ 105551 h 1621"/>
                <a:gd name="T6" fmla="*/ 0 w 711"/>
                <a:gd name="T7" fmla="*/ 0 h 1621"/>
                <a:gd name="T8" fmla="*/ 95729 w 711"/>
                <a:gd name="T9" fmla="*/ 0 h 1621"/>
                <a:gd name="T10" fmla="*/ 95729 w 711"/>
                <a:gd name="T11" fmla="*/ 105551 h 16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11" h="1621">
                  <a:moveTo>
                    <a:pt x="710" y="781"/>
                  </a:moveTo>
                  <a:lnTo>
                    <a:pt x="366" y="1620"/>
                  </a:lnTo>
                  <a:lnTo>
                    <a:pt x="0" y="781"/>
                  </a:lnTo>
                  <a:lnTo>
                    <a:pt x="0" y="0"/>
                  </a:lnTo>
                  <a:lnTo>
                    <a:pt x="710" y="0"/>
                  </a:lnTo>
                  <a:lnTo>
                    <a:pt x="710" y="781"/>
                  </a:lnTo>
                </a:path>
              </a:pathLst>
            </a:custGeom>
            <a:solidFill>
              <a:srgbClr val="D9A88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44" name="Freeform 1321">
              <a:extLst>
                <a:ext uri="{FF2B5EF4-FFF2-40B4-BE49-F238E27FC236}">
                  <a16:creationId xmlns:a16="http://schemas.microsoft.com/office/drawing/2014/main" id="{E651AB42-5821-4DE5-B195-BFE55094E04E}"/>
                </a:ext>
              </a:extLst>
            </p:cNvPr>
            <p:cNvSpPr>
              <a:spLocks noChangeArrowheads="1"/>
            </p:cNvSpPr>
            <p:nvPr/>
          </p:nvSpPr>
          <p:spPr bwMode="auto">
            <a:xfrm>
              <a:off x="7732407" y="4539854"/>
              <a:ext cx="205423" cy="182166"/>
            </a:xfrm>
            <a:custGeom>
              <a:avLst/>
              <a:gdLst>
                <a:gd name="T0" fmla="*/ 157779 w 1522"/>
                <a:gd name="T1" fmla="*/ 0 h 1350"/>
                <a:gd name="T2" fmla="*/ 157779 w 1522"/>
                <a:gd name="T3" fmla="*/ 0 h 1350"/>
                <a:gd name="T4" fmla="*/ 41705 w 1522"/>
                <a:gd name="T5" fmla="*/ 26988 h 1350"/>
                <a:gd name="T6" fmla="*/ 0 w 1522"/>
                <a:gd name="T7" fmla="*/ 182031 h 1350"/>
                <a:gd name="T8" fmla="*/ 205288 w 1522"/>
                <a:gd name="T9" fmla="*/ 182031 h 1350"/>
                <a:gd name="T10" fmla="*/ 205288 w 1522"/>
                <a:gd name="T11" fmla="*/ 120095 h 1350"/>
                <a:gd name="T12" fmla="*/ 157779 w 1522"/>
                <a:gd name="T13" fmla="*/ 0 h 13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22" h="1350">
                  <a:moveTo>
                    <a:pt x="1169" y="0"/>
                  </a:moveTo>
                  <a:lnTo>
                    <a:pt x="1169" y="0"/>
                  </a:lnTo>
                  <a:cubicBezTo>
                    <a:pt x="1169" y="0"/>
                    <a:pt x="409" y="94"/>
                    <a:pt x="309" y="200"/>
                  </a:cubicBezTo>
                  <a:cubicBezTo>
                    <a:pt x="223" y="293"/>
                    <a:pt x="37" y="1154"/>
                    <a:pt x="0" y="1349"/>
                  </a:cubicBezTo>
                  <a:cubicBezTo>
                    <a:pt x="1184" y="1349"/>
                    <a:pt x="1521" y="1349"/>
                    <a:pt x="1521" y="1349"/>
                  </a:cubicBezTo>
                  <a:cubicBezTo>
                    <a:pt x="1521" y="890"/>
                    <a:pt x="1521" y="890"/>
                    <a:pt x="1521" y="890"/>
                  </a:cubicBezTo>
                  <a:lnTo>
                    <a:pt x="1169" y="0"/>
                  </a:lnTo>
                </a:path>
              </a:pathLst>
            </a:custGeom>
            <a:solidFill>
              <a:srgbClr val="F2F2F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45" name="Freeform 1322">
              <a:extLst>
                <a:ext uri="{FF2B5EF4-FFF2-40B4-BE49-F238E27FC236}">
                  <a16:creationId xmlns:a16="http://schemas.microsoft.com/office/drawing/2014/main" id="{4A9A1695-A7BA-40C2-87D8-B802B00B74E5}"/>
                </a:ext>
              </a:extLst>
            </p:cNvPr>
            <p:cNvSpPr>
              <a:spLocks noChangeArrowheads="1"/>
            </p:cNvSpPr>
            <p:nvPr/>
          </p:nvSpPr>
          <p:spPr bwMode="auto">
            <a:xfrm>
              <a:off x="7937830" y="4539854"/>
              <a:ext cx="206614" cy="182166"/>
            </a:xfrm>
            <a:custGeom>
              <a:avLst/>
              <a:gdLst>
                <a:gd name="T0" fmla="*/ 48408 w 1528"/>
                <a:gd name="T1" fmla="*/ 0 h 1350"/>
                <a:gd name="T2" fmla="*/ 48408 w 1528"/>
                <a:gd name="T3" fmla="*/ 0 h 1350"/>
                <a:gd name="T4" fmla="*/ 164831 w 1528"/>
                <a:gd name="T5" fmla="*/ 26988 h 1350"/>
                <a:gd name="T6" fmla="*/ 206479 w 1528"/>
                <a:gd name="T7" fmla="*/ 182031 h 1350"/>
                <a:gd name="T8" fmla="*/ 0 w 1528"/>
                <a:gd name="T9" fmla="*/ 182031 h 1350"/>
                <a:gd name="T10" fmla="*/ 0 w 1528"/>
                <a:gd name="T11" fmla="*/ 120095 h 1350"/>
                <a:gd name="T12" fmla="*/ 48408 w 1528"/>
                <a:gd name="T13" fmla="*/ 0 h 13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28" h="1350">
                  <a:moveTo>
                    <a:pt x="358" y="0"/>
                  </a:moveTo>
                  <a:lnTo>
                    <a:pt x="358" y="0"/>
                  </a:lnTo>
                  <a:cubicBezTo>
                    <a:pt x="358" y="0"/>
                    <a:pt x="1118" y="94"/>
                    <a:pt x="1219" y="200"/>
                  </a:cubicBezTo>
                  <a:cubicBezTo>
                    <a:pt x="1305" y="293"/>
                    <a:pt x="1492" y="1154"/>
                    <a:pt x="1527" y="1349"/>
                  </a:cubicBezTo>
                  <a:cubicBezTo>
                    <a:pt x="344" y="1349"/>
                    <a:pt x="0" y="1349"/>
                    <a:pt x="0" y="1349"/>
                  </a:cubicBezTo>
                  <a:cubicBezTo>
                    <a:pt x="0" y="890"/>
                    <a:pt x="0" y="890"/>
                    <a:pt x="0" y="890"/>
                  </a:cubicBezTo>
                  <a:lnTo>
                    <a:pt x="358" y="0"/>
                  </a:lnTo>
                </a:path>
              </a:pathLst>
            </a:custGeom>
            <a:solidFill>
              <a:srgbClr val="E7E7E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46" name="Freeform 1323">
              <a:extLst>
                <a:ext uri="{FF2B5EF4-FFF2-40B4-BE49-F238E27FC236}">
                  <a16:creationId xmlns:a16="http://schemas.microsoft.com/office/drawing/2014/main" id="{E1F4708A-0AAD-43DD-84BE-6778C1995E84}"/>
                </a:ext>
              </a:extLst>
            </p:cNvPr>
            <p:cNvSpPr>
              <a:spLocks noChangeArrowheads="1"/>
            </p:cNvSpPr>
            <p:nvPr/>
          </p:nvSpPr>
          <p:spPr bwMode="auto">
            <a:xfrm>
              <a:off x="7937830" y="4176118"/>
              <a:ext cx="120872" cy="319683"/>
            </a:xfrm>
            <a:custGeom>
              <a:avLst/>
              <a:gdLst>
                <a:gd name="T0" fmla="*/ 0 w 897"/>
                <a:gd name="T1" fmla="*/ 0 h 2367"/>
                <a:gd name="T2" fmla="*/ 0 w 897"/>
                <a:gd name="T3" fmla="*/ 0 h 2367"/>
                <a:gd name="T4" fmla="*/ 120737 w 897"/>
                <a:gd name="T5" fmla="*/ 150185 h 2367"/>
                <a:gd name="T6" fmla="*/ 86915 w 897"/>
                <a:gd name="T7" fmla="*/ 281867 h 2367"/>
                <a:gd name="T8" fmla="*/ 0 w 897"/>
                <a:gd name="T9" fmla="*/ 319548 h 2367"/>
                <a:gd name="T10" fmla="*/ 0 w 897"/>
                <a:gd name="T11" fmla="*/ 0 h 23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7" h="2367">
                  <a:moveTo>
                    <a:pt x="0" y="0"/>
                  </a:moveTo>
                  <a:lnTo>
                    <a:pt x="0" y="0"/>
                  </a:lnTo>
                  <a:cubicBezTo>
                    <a:pt x="351" y="0"/>
                    <a:pt x="896" y="194"/>
                    <a:pt x="896" y="1112"/>
                  </a:cubicBezTo>
                  <a:cubicBezTo>
                    <a:pt x="896" y="1642"/>
                    <a:pt x="724" y="1993"/>
                    <a:pt x="645" y="2087"/>
                  </a:cubicBezTo>
                  <a:cubicBezTo>
                    <a:pt x="574" y="2180"/>
                    <a:pt x="187" y="2366"/>
                    <a:pt x="0" y="2366"/>
                  </a:cubicBezTo>
                  <a:cubicBezTo>
                    <a:pt x="0" y="1435"/>
                    <a:pt x="0" y="0"/>
                    <a:pt x="0" y="0"/>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47" name="Freeform 1324">
              <a:extLst>
                <a:ext uri="{FF2B5EF4-FFF2-40B4-BE49-F238E27FC236}">
                  <a16:creationId xmlns:a16="http://schemas.microsoft.com/office/drawing/2014/main" id="{7228B8F4-64BD-4E67-A8F0-02906E446120}"/>
                </a:ext>
              </a:extLst>
            </p:cNvPr>
            <p:cNvSpPr>
              <a:spLocks noChangeArrowheads="1"/>
            </p:cNvSpPr>
            <p:nvPr/>
          </p:nvSpPr>
          <p:spPr bwMode="auto">
            <a:xfrm>
              <a:off x="8029526" y="4314230"/>
              <a:ext cx="54184" cy="75605"/>
            </a:xfrm>
            <a:custGeom>
              <a:avLst/>
              <a:gdLst>
                <a:gd name="T0" fmla="*/ 52033 w 403"/>
                <a:gd name="T1" fmla="*/ 41583 h 560"/>
                <a:gd name="T2" fmla="*/ 52033 w 403"/>
                <a:gd name="T3" fmla="*/ 41583 h 560"/>
                <a:gd name="T4" fmla="*/ 30789 w 403"/>
                <a:gd name="T5" fmla="*/ 1755 h 560"/>
                <a:gd name="T6" fmla="*/ 1882 w 403"/>
                <a:gd name="T7" fmla="*/ 34832 h 560"/>
                <a:gd name="T8" fmla="*/ 23126 w 403"/>
                <a:gd name="T9" fmla="*/ 73580 h 560"/>
                <a:gd name="T10" fmla="*/ 52033 w 403"/>
                <a:gd name="T11" fmla="*/ 41583 h 5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3" h="560">
                  <a:moveTo>
                    <a:pt x="387" y="308"/>
                  </a:moveTo>
                  <a:lnTo>
                    <a:pt x="387" y="308"/>
                  </a:lnTo>
                  <a:cubicBezTo>
                    <a:pt x="402" y="158"/>
                    <a:pt x="330" y="28"/>
                    <a:pt x="229" y="13"/>
                  </a:cubicBezTo>
                  <a:cubicBezTo>
                    <a:pt x="129" y="0"/>
                    <a:pt x="36" y="108"/>
                    <a:pt x="14" y="258"/>
                  </a:cubicBezTo>
                  <a:cubicBezTo>
                    <a:pt x="0" y="401"/>
                    <a:pt x="72" y="537"/>
                    <a:pt x="172" y="545"/>
                  </a:cubicBezTo>
                  <a:cubicBezTo>
                    <a:pt x="272" y="559"/>
                    <a:pt x="373" y="452"/>
                    <a:pt x="387" y="308"/>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48" name="Freeform 1325">
              <a:extLst>
                <a:ext uri="{FF2B5EF4-FFF2-40B4-BE49-F238E27FC236}">
                  <a16:creationId xmlns:a16="http://schemas.microsoft.com/office/drawing/2014/main" id="{FAB1D88C-93BA-460E-B2E8-DEF1656C44C6}"/>
                </a:ext>
              </a:extLst>
            </p:cNvPr>
            <p:cNvSpPr>
              <a:spLocks noChangeArrowheads="1"/>
            </p:cNvSpPr>
            <p:nvPr/>
          </p:nvSpPr>
          <p:spPr bwMode="auto">
            <a:xfrm>
              <a:off x="7817553" y="4176118"/>
              <a:ext cx="120277" cy="319683"/>
            </a:xfrm>
            <a:custGeom>
              <a:avLst/>
              <a:gdLst>
                <a:gd name="T0" fmla="*/ 120142 w 890"/>
                <a:gd name="T1" fmla="*/ 0 h 2367"/>
                <a:gd name="T2" fmla="*/ 120142 w 890"/>
                <a:gd name="T3" fmla="*/ 0 h 2367"/>
                <a:gd name="T4" fmla="*/ 0 w 890"/>
                <a:gd name="T5" fmla="*/ 150185 h 2367"/>
                <a:gd name="T6" fmla="*/ 33921 w 890"/>
                <a:gd name="T7" fmla="*/ 281867 h 2367"/>
                <a:gd name="T8" fmla="*/ 120142 w 890"/>
                <a:gd name="T9" fmla="*/ 319548 h 2367"/>
                <a:gd name="T10" fmla="*/ 120142 w 890"/>
                <a:gd name="T11" fmla="*/ 0 h 23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0" h="2367">
                  <a:moveTo>
                    <a:pt x="889" y="0"/>
                  </a:moveTo>
                  <a:lnTo>
                    <a:pt x="889" y="0"/>
                  </a:lnTo>
                  <a:cubicBezTo>
                    <a:pt x="545" y="0"/>
                    <a:pt x="0" y="194"/>
                    <a:pt x="0" y="1112"/>
                  </a:cubicBezTo>
                  <a:cubicBezTo>
                    <a:pt x="0" y="1642"/>
                    <a:pt x="171" y="1993"/>
                    <a:pt x="251" y="2087"/>
                  </a:cubicBezTo>
                  <a:cubicBezTo>
                    <a:pt x="323" y="2180"/>
                    <a:pt x="710" y="2366"/>
                    <a:pt x="889" y="2366"/>
                  </a:cubicBezTo>
                  <a:cubicBezTo>
                    <a:pt x="889" y="1435"/>
                    <a:pt x="889" y="0"/>
                    <a:pt x="889" y="0"/>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49" name="Freeform 1326">
              <a:extLst>
                <a:ext uri="{FF2B5EF4-FFF2-40B4-BE49-F238E27FC236}">
                  <a16:creationId xmlns:a16="http://schemas.microsoft.com/office/drawing/2014/main" id="{4D120FC5-ADC9-48B9-8EFD-244FB584C56B}"/>
                </a:ext>
              </a:extLst>
            </p:cNvPr>
            <p:cNvSpPr>
              <a:spLocks noChangeArrowheads="1"/>
            </p:cNvSpPr>
            <p:nvPr/>
          </p:nvSpPr>
          <p:spPr bwMode="auto">
            <a:xfrm>
              <a:off x="7792545" y="4314230"/>
              <a:ext cx="54184" cy="75605"/>
            </a:xfrm>
            <a:custGeom>
              <a:avLst/>
              <a:gdLst>
                <a:gd name="T0" fmla="*/ 1752 w 402"/>
                <a:gd name="T1" fmla="*/ 41583 h 560"/>
                <a:gd name="T2" fmla="*/ 1752 w 402"/>
                <a:gd name="T3" fmla="*/ 41583 h 560"/>
                <a:gd name="T4" fmla="*/ 23048 w 402"/>
                <a:gd name="T5" fmla="*/ 1755 h 560"/>
                <a:gd name="T6" fmla="*/ 52162 w 402"/>
                <a:gd name="T7" fmla="*/ 34832 h 560"/>
                <a:gd name="T8" fmla="*/ 30866 w 402"/>
                <a:gd name="T9" fmla="*/ 73580 h 560"/>
                <a:gd name="T10" fmla="*/ 1752 w 402"/>
                <a:gd name="T11" fmla="*/ 41583 h 5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2" h="560">
                  <a:moveTo>
                    <a:pt x="13" y="308"/>
                  </a:moveTo>
                  <a:lnTo>
                    <a:pt x="13" y="308"/>
                  </a:lnTo>
                  <a:cubicBezTo>
                    <a:pt x="0" y="158"/>
                    <a:pt x="71" y="28"/>
                    <a:pt x="171" y="13"/>
                  </a:cubicBezTo>
                  <a:cubicBezTo>
                    <a:pt x="272" y="0"/>
                    <a:pt x="365" y="108"/>
                    <a:pt x="387" y="258"/>
                  </a:cubicBezTo>
                  <a:cubicBezTo>
                    <a:pt x="401" y="401"/>
                    <a:pt x="329" y="537"/>
                    <a:pt x="229" y="545"/>
                  </a:cubicBezTo>
                  <a:cubicBezTo>
                    <a:pt x="128" y="559"/>
                    <a:pt x="28" y="452"/>
                    <a:pt x="13" y="308"/>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50" name="Freeform 1327">
              <a:extLst>
                <a:ext uri="{FF2B5EF4-FFF2-40B4-BE49-F238E27FC236}">
                  <a16:creationId xmlns:a16="http://schemas.microsoft.com/office/drawing/2014/main" id="{2245B124-AFB4-4493-BB82-B32D7E995FFD}"/>
                </a:ext>
              </a:extLst>
            </p:cNvPr>
            <p:cNvSpPr>
              <a:spLocks noChangeArrowheads="1"/>
            </p:cNvSpPr>
            <p:nvPr/>
          </p:nvSpPr>
          <p:spPr bwMode="auto">
            <a:xfrm>
              <a:off x="7814576" y="4137423"/>
              <a:ext cx="123254" cy="220861"/>
            </a:xfrm>
            <a:custGeom>
              <a:avLst/>
              <a:gdLst>
                <a:gd name="T0" fmla="*/ 19326 w 912"/>
                <a:gd name="T1" fmla="*/ 220726 h 1635"/>
                <a:gd name="T2" fmla="*/ 19326 w 912"/>
                <a:gd name="T3" fmla="*/ 220726 h 1635"/>
                <a:gd name="T4" fmla="*/ 27165 w 912"/>
                <a:gd name="T5" fmla="*/ 220726 h 1635"/>
                <a:gd name="T6" fmla="*/ 36895 w 912"/>
                <a:gd name="T7" fmla="*/ 178175 h 1635"/>
                <a:gd name="T8" fmla="*/ 36895 w 912"/>
                <a:gd name="T9" fmla="*/ 156832 h 1635"/>
                <a:gd name="T10" fmla="*/ 32030 w 912"/>
                <a:gd name="T11" fmla="*/ 131571 h 1635"/>
                <a:gd name="T12" fmla="*/ 123119 w 912"/>
                <a:gd name="T13" fmla="*/ 90100 h 1635"/>
                <a:gd name="T14" fmla="*/ 123119 w 912"/>
                <a:gd name="T15" fmla="*/ 0 h 1635"/>
                <a:gd name="T16" fmla="*/ 0 w 912"/>
                <a:gd name="T17" fmla="*/ 91857 h 1635"/>
                <a:gd name="T18" fmla="*/ 0 w 912"/>
                <a:gd name="T19" fmla="*/ 178985 h 1635"/>
                <a:gd name="T20" fmla="*/ 15542 w 912"/>
                <a:gd name="T21" fmla="*/ 183038 h 1635"/>
                <a:gd name="T22" fmla="*/ 19326 w 912"/>
                <a:gd name="T23" fmla="*/ 220726 h 16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12" h="1635">
                  <a:moveTo>
                    <a:pt x="143" y="1634"/>
                  </a:moveTo>
                  <a:lnTo>
                    <a:pt x="143" y="1634"/>
                  </a:lnTo>
                  <a:cubicBezTo>
                    <a:pt x="201" y="1634"/>
                    <a:pt x="201" y="1634"/>
                    <a:pt x="201" y="1634"/>
                  </a:cubicBezTo>
                  <a:cubicBezTo>
                    <a:pt x="201" y="1634"/>
                    <a:pt x="165" y="1398"/>
                    <a:pt x="273" y="1319"/>
                  </a:cubicBezTo>
                  <a:cubicBezTo>
                    <a:pt x="273" y="1197"/>
                    <a:pt x="273" y="1161"/>
                    <a:pt x="273" y="1161"/>
                  </a:cubicBezTo>
                  <a:cubicBezTo>
                    <a:pt x="273" y="1161"/>
                    <a:pt x="237" y="1161"/>
                    <a:pt x="237" y="974"/>
                  </a:cubicBezTo>
                  <a:cubicBezTo>
                    <a:pt x="237" y="795"/>
                    <a:pt x="452" y="667"/>
                    <a:pt x="911" y="667"/>
                  </a:cubicBezTo>
                  <a:cubicBezTo>
                    <a:pt x="911" y="408"/>
                    <a:pt x="911" y="0"/>
                    <a:pt x="911" y="0"/>
                  </a:cubicBezTo>
                  <a:cubicBezTo>
                    <a:pt x="911" y="0"/>
                    <a:pt x="0" y="20"/>
                    <a:pt x="0" y="680"/>
                  </a:cubicBezTo>
                  <a:cubicBezTo>
                    <a:pt x="0" y="961"/>
                    <a:pt x="0" y="1325"/>
                    <a:pt x="0" y="1325"/>
                  </a:cubicBezTo>
                  <a:cubicBezTo>
                    <a:pt x="0" y="1325"/>
                    <a:pt x="65" y="1319"/>
                    <a:pt x="115" y="1355"/>
                  </a:cubicBezTo>
                  <a:cubicBezTo>
                    <a:pt x="165" y="1398"/>
                    <a:pt x="143" y="1634"/>
                    <a:pt x="143" y="1634"/>
                  </a:cubicBezTo>
                </a:path>
              </a:pathLst>
            </a:custGeom>
            <a:solidFill>
              <a:srgbClr val="30353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51" name="Freeform 1328">
              <a:extLst>
                <a:ext uri="{FF2B5EF4-FFF2-40B4-BE49-F238E27FC236}">
                  <a16:creationId xmlns:a16="http://schemas.microsoft.com/office/drawing/2014/main" id="{0E24A96D-F41D-449A-89F3-39BD06BBBE0D}"/>
                </a:ext>
              </a:extLst>
            </p:cNvPr>
            <p:cNvSpPr>
              <a:spLocks noChangeArrowheads="1"/>
            </p:cNvSpPr>
            <p:nvPr/>
          </p:nvSpPr>
          <p:spPr bwMode="auto">
            <a:xfrm>
              <a:off x="7937830" y="4134445"/>
              <a:ext cx="123849" cy="223838"/>
            </a:xfrm>
            <a:custGeom>
              <a:avLst/>
              <a:gdLst>
                <a:gd name="T0" fmla="*/ 104308 w 919"/>
                <a:gd name="T1" fmla="*/ 223703 h 1657"/>
                <a:gd name="T2" fmla="*/ 104308 w 919"/>
                <a:gd name="T3" fmla="*/ 223703 h 1657"/>
                <a:gd name="T4" fmla="*/ 96626 w 919"/>
                <a:gd name="T5" fmla="*/ 223703 h 1657"/>
                <a:gd name="T6" fmla="*/ 86923 w 919"/>
                <a:gd name="T7" fmla="*/ 181151 h 1657"/>
                <a:gd name="T8" fmla="*/ 86923 w 919"/>
                <a:gd name="T9" fmla="*/ 159807 h 1657"/>
                <a:gd name="T10" fmla="*/ 91775 w 919"/>
                <a:gd name="T11" fmla="*/ 134546 h 1657"/>
                <a:gd name="T12" fmla="*/ 0 w 919"/>
                <a:gd name="T13" fmla="*/ 93074 h 1657"/>
                <a:gd name="T14" fmla="*/ 0 w 919"/>
                <a:gd name="T15" fmla="*/ 2972 h 1657"/>
                <a:gd name="T16" fmla="*/ 123714 w 919"/>
                <a:gd name="T17" fmla="*/ 90103 h 1657"/>
                <a:gd name="T18" fmla="*/ 123714 w 919"/>
                <a:gd name="T19" fmla="*/ 181961 h 1657"/>
                <a:gd name="T20" fmla="*/ 108216 w 919"/>
                <a:gd name="T21" fmla="*/ 186014 h 1657"/>
                <a:gd name="T22" fmla="*/ 104308 w 919"/>
                <a:gd name="T23" fmla="*/ 223703 h 16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19" h="1657">
                  <a:moveTo>
                    <a:pt x="774" y="1656"/>
                  </a:moveTo>
                  <a:lnTo>
                    <a:pt x="774" y="1656"/>
                  </a:lnTo>
                  <a:cubicBezTo>
                    <a:pt x="717" y="1656"/>
                    <a:pt x="717" y="1656"/>
                    <a:pt x="717" y="1656"/>
                  </a:cubicBezTo>
                  <a:cubicBezTo>
                    <a:pt x="717" y="1656"/>
                    <a:pt x="753" y="1420"/>
                    <a:pt x="645" y="1341"/>
                  </a:cubicBezTo>
                  <a:cubicBezTo>
                    <a:pt x="645" y="1219"/>
                    <a:pt x="645" y="1183"/>
                    <a:pt x="645" y="1183"/>
                  </a:cubicBezTo>
                  <a:cubicBezTo>
                    <a:pt x="645" y="1183"/>
                    <a:pt x="681" y="1183"/>
                    <a:pt x="681" y="996"/>
                  </a:cubicBezTo>
                  <a:cubicBezTo>
                    <a:pt x="681" y="817"/>
                    <a:pt x="466" y="689"/>
                    <a:pt x="0" y="689"/>
                  </a:cubicBezTo>
                  <a:cubicBezTo>
                    <a:pt x="0" y="430"/>
                    <a:pt x="0" y="22"/>
                    <a:pt x="0" y="22"/>
                  </a:cubicBezTo>
                  <a:cubicBezTo>
                    <a:pt x="0" y="22"/>
                    <a:pt x="918" y="0"/>
                    <a:pt x="918" y="667"/>
                  </a:cubicBezTo>
                  <a:cubicBezTo>
                    <a:pt x="918" y="940"/>
                    <a:pt x="918" y="1347"/>
                    <a:pt x="918" y="1347"/>
                  </a:cubicBezTo>
                  <a:cubicBezTo>
                    <a:pt x="918" y="1347"/>
                    <a:pt x="853" y="1341"/>
                    <a:pt x="803" y="1377"/>
                  </a:cubicBezTo>
                  <a:cubicBezTo>
                    <a:pt x="753" y="1420"/>
                    <a:pt x="774" y="1656"/>
                    <a:pt x="774" y="1656"/>
                  </a:cubicBezTo>
                </a:path>
              </a:pathLst>
            </a:custGeom>
            <a:solidFill>
              <a:srgbClr val="30353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52" name="Freeform 1329">
              <a:extLst>
                <a:ext uri="{FF2B5EF4-FFF2-40B4-BE49-F238E27FC236}">
                  <a16:creationId xmlns:a16="http://schemas.microsoft.com/office/drawing/2014/main" id="{99B6F549-33A6-4B57-8608-6C9D35A2062F}"/>
                </a:ext>
              </a:extLst>
            </p:cNvPr>
            <p:cNvSpPr>
              <a:spLocks noChangeArrowheads="1"/>
            </p:cNvSpPr>
            <p:nvPr/>
          </p:nvSpPr>
          <p:spPr bwMode="auto">
            <a:xfrm>
              <a:off x="7893173" y="4548783"/>
              <a:ext cx="44657" cy="111919"/>
            </a:xfrm>
            <a:custGeom>
              <a:avLst/>
              <a:gdLst>
                <a:gd name="T0" fmla="*/ 44522 w 331"/>
                <a:gd name="T1" fmla="*/ 111784 h 827"/>
                <a:gd name="T2" fmla="*/ 12547 w 331"/>
                <a:gd name="T3" fmla="*/ 0 h 827"/>
                <a:gd name="T4" fmla="*/ 0 w 331"/>
                <a:gd name="T5" fmla="*/ 50614 h 827"/>
                <a:gd name="T6" fmla="*/ 44522 w 331"/>
                <a:gd name="T7" fmla="*/ 111784 h 8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31" h="827">
                  <a:moveTo>
                    <a:pt x="330" y="826"/>
                  </a:moveTo>
                  <a:lnTo>
                    <a:pt x="93" y="0"/>
                  </a:lnTo>
                  <a:lnTo>
                    <a:pt x="0" y="374"/>
                  </a:lnTo>
                  <a:lnTo>
                    <a:pt x="330" y="826"/>
                  </a:lnTo>
                </a:path>
              </a:pathLst>
            </a:custGeom>
            <a:solidFill>
              <a:srgbClr val="A1B3B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53" name="Freeform 1330">
              <a:extLst>
                <a:ext uri="{FF2B5EF4-FFF2-40B4-BE49-F238E27FC236}">
                  <a16:creationId xmlns:a16="http://schemas.microsoft.com/office/drawing/2014/main" id="{943B7BA0-5C17-4433-A73D-D2A1A7968D2C}"/>
                </a:ext>
              </a:extLst>
            </p:cNvPr>
            <p:cNvSpPr>
              <a:spLocks noChangeArrowheads="1"/>
            </p:cNvSpPr>
            <p:nvPr/>
          </p:nvSpPr>
          <p:spPr bwMode="auto">
            <a:xfrm>
              <a:off x="7866974" y="4528542"/>
              <a:ext cx="38703" cy="70842"/>
            </a:xfrm>
            <a:custGeom>
              <a:avLst/>
              <a:gdLst>
                <a:gd name="T0" fmla="*/ 22116 w 287"/>
                <a:gd name="T1" fmla="*/ 0 h 525"/>
                <a:gd name="T2" fmla="*/ 38568 w 287"/>
                <a:gd name="T3" fmla="*/ 22265 h 525"/>
                <a:gd name="T4" fmla="*/ 26027 w 287"/>
                <a:gd name="T5" fmla="*/ 70707 h 525"/>
                <a:gd name="T6" fmla="*/ 0 w 287"/>
                <a:gd name="T7" fmla="*/ 34814 h 525"/>
                <a:gd name="T8" fmla="*/ 22116 w 287"/>
                <a:gd name="T9" fmla="*/ 0 h 5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525">
                  <a:moveTo>
                    <a:pt x="164" y="0"/>
                  </a:moveTo>
                  <a:lnTo>
                    <a:pt x="286" y="165"/>
                  </a:lnTo>
                  <a:lnTo>
                    <a:pt x="193" y="524"/>
                  </a:lnTo>
                  <a:lnTo>
                    <a:pt x="0" y="258"/>
                  </a:lnTo>
                  <a:lnTo>
                    <a:pt x="164"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54" name="Freeform 1331">
              <a:extLst>
                <a:ext uri="{FF2B5EF4-FFF2-40B4-BE49-F238E27FC236}">
                  <a16:creationId xmlns:a16="http://schemas.microsoft.com/office/drawing/2014/main" id="{7028BCDF-F326-43CD-899B-183135B0CC1E}"/>
                </a:ext>
              </a:extLst>
            </p:cNvPr>
            <p:cNvSpPr>
              <a:spLocks noChangeArrowheads="1"/>
            </p:cNvSpPr>
            <p:nvPr/>
          </p:nvSpPr>
          <p:spPr bwMode="auto">
            <a:xfrm>
              <a:off x="7937829" y="4547593"/>
              <a:ext cx="45253" cy="112514"/>
            </a:xfrm>
            <a:custGeom>
              <a:avLst/>
              <a:gdLst>
                <a:gd name="T0" fmla="*/ 0 w 337"/>
                <a:gd name="T1" fmla="*/ 112379 h 834"/>
                <a:gd name="T2" fmla="*/ 29811 w 337"/>
                <a:gd name="T3" fmla="*/ 0 h 834"/>
                <a:gd name="T4" fmla="*/ 45119 w 337"/>
                <a:gd name="T5" fmla="*/ 51400 h 834"/>
                <a:gd name="T6" fmla="*/ 0 w 337"/>
                <a:gd name="T7" fmla="*/ 112379 h 8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37" h="834">
                  <a:moveTo>
                    <a:pt x="0" y="833"/>
                  </a:moveTo>
                  <a:lnTo>
                    <a:pt x="222" y="0"/>
                  </a:lnTo>
                  <a:lnTo>
                    <a:pt x="336" y="381"/>
                  </a:lnTo>
                  <a:lnTo>
                    <a:pt x="0" y="833"/>
                  </a:lnTo>
                </a:path>
              </a:pathLst>
            </a:custGeom>
            <a:solidFill>
              <a:srgbClr val="A1B3B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55" name="Freeform 1332">
              <a:extLst>
                <a:ext uri="{FF2B5EF4-FFF2-40B4-BE49-F238E27FC236}">
                  <a16:creationId xmlns:a16="http://schemas.microsoft.com/office/drawing/2014/main" id="{3B5619AE-FA2A-4880-95A1-7F10BC04C4AB}"/>
                </a:ext>
              </a:extLst>
            </p:cNvPr>
            <p:cNvSpPr>
              <a:spLocks noChangeArrowheads="1"/>
            </p:cNvSpPr>
            <p:nvPr/>
          </p:nvSpPr>
          <p:spPr bwMode="auto">
            <a:xfrm>
              <a:off x="7967601" y="4528542"/>
              <a:ext cx="43466" cy="70842"/>
            </a:xfrm>
            <a:custGeom>
              <a:avLst/>
              <a:gdLst>
                <a:gd name="T0" fmla="*/ 19378 w 323"/>
                <a:gd name="T1" fmla="*/ 0 h 525"/>
                <a:gd name="T2" fmla="*/ 0 w 323"/>
                <a:gd name="T3" fmla="*/ 20241 h 525"/>
                <a:gd name="T4" fmla="*/ 15341 w 323"/>
                <a:gd name="T5" fmla="*/ 70707 h 525"/>
                <a:gd name="T6" fmla="*/ 43331 w 323"/>
                <a:gd name="T7" fmla="*/ 34814 h 525"/>
                <a:gd name="T8" fmla="*/ 19378 w 323"/>
                <a:gd name="T9" fmla="*/ 0 h 5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3" h="525">
                  <a:moveTo>
                    <a:pt x="144" y="0"/>
                  </a:moveTo>
                  <a:lnTo>
                    <a:pt x="0" y="150"/>
                  </a:lnTo>
                  <a:lnTo>
                    <a:pt x="114" y="524"/>
                  </a:lnTo>
                  <a:lnTo>
                    <a:pt x="322" y="258"/>
                  </a:lnTo>
                  <a:lnTo>
                    <a:pt x="144"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56" name="Freeform 1333">
              <a:extLst>
                <a:ext uri="{FF2B5EF4-FFF2-40B4-BE49-F238E27FC236}">
                  <a16:creationId xmlns:a16="http://schemas.microsoft.com/office/drawing/2014/main" id="{C8FD399B-8BB3-4300-99C4-1B376892645E}"/>
                </a:ext>
              </a:extLst>
            </p:cNvPr>
            <p:cNvSpPr>
              <a:spLocks noChangeArrowheads="1"/>
            </p:cNvSpPr>
            <p:nvPr/>
          </p:nvSpPr>
          <p:spPr bwMode="auto">
            <a:xfrm>
              <a:off x="7899127" y="4425553"/>
              <a:ext cx="78596" cy="16669"/>
            </a:xfrm>
            <a:custGeom>
              <a:avLst/>
              <a:gdLst>
                <a:gd name="T0" fmla="*/ 38758 w 582"/>
                <a:gd name="T1" fmla="*/ 16533 h 123"/>
                <a:gd name="T2" fmla="*/ 38758 w 582"/>
                <a:gd name="T3" fmla="*/ 16533 h 123"/>
                <a:gd name="T4" fmla="*/ 78461 w 582"/>
                <a:gd name="T5" fmla="*/ 0 h 123"/>
                <a:gd name="T6" fmla="*/ 0 w 582"/>
                <a:gd name="T7" fmla="*/ 0 h 123"/>
                <a:gd name="T8" fmla="*/ 38758 w 582"/>
                <a:gd name="T9" fmla="*/ 16533 h 1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2" h="123">
                  <a:moveTo>
                    <a:pt x="287" y="122"/>
                  </a:moveTo>
                  <a:lnTo>
                    <a:pt x="287" y="122"/>
                  </a:lnTo>
                  <a:cubicBezTo>
                    <a:pt x="452" y="122"/>
                    <a:pt x="581" y="65"/>
                    <a:pt x="581" y="0"/>
                  </a:cubicBezTo>
                  <a:cubicBezTo>
                    <a:pt x="0" y="0"/>
                    <a:pt x="0" y="0"/>
                    <a:pt x="0" y="0"/>
                  </a:cubicBezTo>
                  <a:cubicBezTo>
                    <a:pt x="0" y="65"/>
                    <a:pt x="129" y="122"/>
                    <a:pt x="287" y="122"/>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grpSp>
        <p:nvGrpSpPr>
          <p:cNvPr id="257" name="Group 9697">
            <a:extLst>
              <a:ext uri="{FF2B5EF4-FFF2-40B4-BE49-F238E27FC236}">
                <a16:creationId xmlns:a16="http://schemas.microsoft.com/office/drawing/2014/main" id="{D7CC7B65-41A1-489E-AA0E-C8EE4E1235D3}"/>
              </a:ext>
            </a:extLst>
          </p:cNvPr>
          <p:cNvGrpSpPr>
            <a:grpSpLocks/>
          </p:cNvGrpSpPr>
          <p:nvPr/>
        </p:nvGrpSpPr>
        <p:grpSpPr bwMode="auto">
          <a:xfrm>
            <a:off x="8159754" y="4733398"/>
            <a:ext cx="655638" cy="655637"/>
            <a:chOff x="5086322" y="3294460"/>
            <a:chExt cx="655567" cy="655439"/>
          </a:xfrm>
        </p:grpSpPr>
        <p:sp>
          <p:nvSpPr>
            <p:cNvPr id="258" name="Freeform 1334">
              <a:extLst>
                <a:ext uri="{FF2B5EF4-FFF2-40B4-BE49-F238E27FC236}">
                  <a16:creationId xmlns:a16="http://schemas.microsoft.com/office/drawing/2014/main" id="{5AF84077-0C81-4075-99F7-1ED32F985498}"/>
                </a:ext>
              </a:extLst>
            </p:cNvPr>
            <p:cNvSpPr>
              <a:spLocks noChangeArrowheads="1"/>
            </p:cNvSpPr>
            <p:nvPr/>
          </p:nvSpPr>
          <p:spPr bwMode="auto">
            <a:xfrm>
              <a:off x="5086322" y="3294460"/>
              <a:ext cx="655567" cy="655439"/>
            </a:xfrm>
            <a:custGeom>
              <a:avLst/>
              <a:gdLst>
                <a:gd name="T0" fmla="*/ 655432 w 4855"/>
                <a:gd name="T1" fmla="*/ 327247 h 4855"/>
                <a:gd name="T2" fmla="*/ 655432 w 4855"/>
                <a:gd name="T3" fmla="*/ 327247 h 4855"/>
                <a:gd name="T4" fmla="*/ 327311 w 4855"/>
                <a:gd name="T5" fmla="*/ 0 h 4855"/>
                <a:gd name="T6" fmla="*/ 0 w 4855"/>
                <a:gd name="T7" fmla="*/ 327247 h 4855"/>
                <a:gd name="T8" fmla="*/ 327311 w 4855"/>
                <a:gd name="T9" fmla="*/ 655304 h 4855"/>
                <a:gd name="T10" fmla="*/ 655432 w 4855"/>
                <a:gd name="T11" fmla="*/ 327247 h 485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55" h="4855">
                  <a:moveTo>
                    <a:pt x="4854" y="2424"/>
                  </a:moveTo>
                  <a:lnTo>
                    <a:pt x="4854" y="2424"/>
                  </a:lnTo>
                  <a:cubicBezTo>
                    <a:pt x="4854" y="1083"/>
                    <a:pt x="3765" y="0"/>
                    <a:pt x="2424" y="0"/>
                  </a:cubicBezTo>
                  <a:cubicBezTo>
                    <a:pt x="1082" y="0"/>
                    <a:pt x="0" y="1083"/>
                    <a:pt x="0" y="2424"/>
                  </a:cubicBezTo>
                  <a:cubicBezTo>
                    <a:pt x="0" y="3764"/>
                    <a:pt x="1082" y="4854"/>
                    <a:pt x="2424" y="4854"/>
                  </a:cubicBezTo>
                  <a:cubicBezTo>
                    <a:pt x="3765" y="4854"/>
                    <a:pt x="4854" y="3764"/>
                    <a:pt x="4854" y="2424"/>
                  </a:cubicBezTo>
                </a:path>
              </a:pathLst>
            </a:custGeom>
            <a:solidFill>
              <a:srgbClr val="F5A11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59" name="Freeform 1335">
              <a:extLst>
                <a:ext uri="{FF2B5EF4-FFF2-40B4-BE49-F238E27FC236}">
                  <a16:creationId xmlns:a16="http://schemas.microsoft.com/office/drawing/2014/main" id="{138E2520-7E91-4D4C-B193-631DD5B0668F}"/>
                </a:ext>
              </a:extLst>
            </p:cNvPr>
            <p:cNvSpPr>
              <a:spLocks noChangeArrowheads="1"/>
            </p:cNvSpPr>
            <p:nvPr/>
          </p:nvSpPr>
          <p:spPr bwMode="auto">
            <a:xfrm>
              <a:off x="5413212" y="3294460"/>
              <a:ext cx="328081" cy="655439"/>
            </a:xfrm>
            <a:custGeom>
              <a:avLst/>
              <a:gdLst>
                <a:gd name="T0" fmla="*/ 327946 w 2431"/>
                <a:gd name="T1" fmla="*/ 327247 h 4855"/>
                <a:gd name="T2" fmla="*/ 327946 w 2431"/>
                <a:gd name="T3" fmla="*/ 327247 h 4855"/>
                <a:gd name="T4" fmla="*/ 0 w 2431"/>
                <a:gd name="T5" fmla="*/ 0 h 4855"/>
                <a:gd name="T6" fmla="*/ 0 w 2431"/>
                <a:gd name="T7" fmla="*/ 655304 h 4855"/>
                <a:gd name="T8" fmla="*/ 327946 w 2431"/>
                <a:gd name="T9" fmla="*/ 327247 h 48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31" h="4855">
                  <a:moveTo>
                    <a:pt x="2430" y="2424"/>
                  </a:moveTo>
                  <a:lnTo>
                    <a:pt x="2430" y="2424"/>
                  </a:lnTo>
                  <a:cubicBezTo>
                    <a:pt x="2430" y="1083"/>
                    <a:pt x="1341" y="0"/>
                    <a:pt x="0" y="0"/>
                  </a:cubicBezTo>
                  <a:cubicBezTo>
                    <a:pt x="0" y="4854"/>
                    <a:pt x="0" y="4854"/>
                    <a:pt x="0" y="4854"/>
                  </a:cubicBezTo>
                  <a:cubicBezTo>
                    <a:pt x="1341" y="4854"/>
                    <a:pt x="2430" y="3764"/>
                    <a:pt x="2430" y="2424"/>
                  </a:cubicBezTo>
                </a:path>
              </a:pathLst>
            </a:custGeom>
            <a:solidFill>
              <a:srgbClr val="ED9B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60" name="Freeform 1336">
              <a:extLst>
                <a:ext uri="{FF2B5EF4-FFF2-40B4-BE49-F238E27FC236}">
                  <a16:creationId xmlns:a16="http://schemas.microsoft.com/office/drawing/2014/main" id="{80D8FC8F-5A38-4F97-9577-117DD2BD8802}"/>
                </a:ext>
              </a:extLst>
            </p:cNvPr>
            <p:cNvSpPr>
              <a:spLocks noChangeArrowheads="1"/>
            </p:cNvSpPr>
            <p:nvPr/>
          </p:nvSpPr>
          <p:spPr bwMode="auto">
            <a:xfrm>
              <a:off x="5366173" y="3705225"/>
              <a:ext cx="95864" cy="104775"/>
            </a:xfrm>
            <a:custGeom>
              <a:avLst/>
              <a:gdLst>
                <a:gd name="T0" fmla="*/ 95729 w 711"/>
                <a:gd name="T1" fmla="*/ 104640 h 774"/>
                <a:gd name="T2" fmla="*/ 0 w 711"/>
                <a:gd name="T3" fmla="*/ 104640 h 774"/>
                <a:gd name="T4" fmla="*/ 0 w 711"/>
                <a:gd name="T5" fmla="*/ 0 h 774"/>
                <a:gd name="T6" fmla="*/ 95729 w 711"/>
                <a:gd name="T7" fmla="*/ 0 h 774"/>
                <a:gd name="T8" fmla="*/ 95729 w 711"/>
                <a:gd name="T9" fmla="*/ 104640 h 7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1" h="774">
                  <a:moveTo>
                    <a:pt x="710" y="773"/>
                  </a:moveTo>
                  <a:lnTo>
                    <a:pt x="0" y="773"/>
                  </a:lnTo>
                  <a:lnTo>
                    <a:pt x="0" y="0"/>
                  </a:lnTo>
                  <a:lnTo>
                    <a:pt x="710" y="0"/>
                  </a:lnTo>
                  <a:lnTo>
                    <a:pt x="710" y="773"/>
                  </a:lnTo>
                </a:path>
              </a:pathLst>
            </a:custGeom>
            <a:solidFill>
              <a:srgbClr val="D9A88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61" name="Freeform 1337">
              <a:extLst>
                <a:ext uri="{FF2B5EF4-FFF2-40B4-BE49-F238E27FC236}">
                  <a16:creationId xmlns:a16="http://schemas.microsoft.com/office/drawing/2014/main" id="{43B66E3E-1712-4535-AE90-C670C10B4C2F}"/>
                </a:ext>
              </a:extLst>
            </p:cNvPr>
            <p:cNvSpPr>
              <a:spLocks noChangeArrowheads="1"/>
            </p:cNvSpPr>
            <p:nvPr/>
          </p:nvSpPr>
          <p:spPr bwMode="auto">
            <a:xfrm>
              <a:off x="5207194" y="3767138"/>
              <a:ext cx="206614" cy="182761"/>
            </a:xfrm>
            <a:custGeom>
              <a:avLst/>
              <a:gdLst>
                <a:gd name="T0" fmla="*/ 147292 w 1529"/>
                <a:gd name="T1" fmla="*/ 0 h 1355"/>
                <a:gd name="T2" fmla="*/ 147292 w 1529"/>
                <a:gd name="T3" fmla="*/ 0 h 1355"/>
                <a:gd name="T4" fmla="*/ 42701 w 1529"/>
                <a:gd name="T5" fmla="*/ 27920 h 1355"/>
                <a:gd name="T6" fmla="*/ 0 w 1529"/>
                <a:gd name="T7" fmla="*/ 182626 h 1355"/>
                <a:gd name="T8" fmla="*/ 206479 w 1529"/>
                <a:gd name="T9" fmla="*/ 182626 h 1355"/>
                <a:gd name="T10" fmla="*/ 206479 w 1529"/>
                <a:gd name="T11" fmla="*/ 4721 h 1355"/>
                <a:gd name="T12" fmla="*/ 147292 w 1529"/>
                <a:gd name="T13" fmla="*/ 0 h 135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29" h="1355">
                  <a:moveTo>
                    <a:pt x="1090" y="0"/>
                  </a:moveTo>
                  <a:lnTo>
                    <a:pt x="1090" y="0"/>
                  </a:lnTo>
                  <a:cubicBezTo>
                    <a:pt x="1090" y="0"/>
                    <a:pt x="409" y="99"/>
                    <a:pt x="316" y="207"/>
                  </a:cubicBezTo>
                  <a:cubicBezTo>
                    <a:pt x="223" y="293"/>
                    <a:pt x="43" y="1160"/>
                    <a:pt x="0" y="1354"/>
                  </a:cubicBezTo>
                  <a:cubicBezTo>
                    <a:pt x="1190" y="1354"/>
                    <a:pt x="1528" y="1354"/>
                    <a:pt x="1528" y="1354"/>
                  </a:cubicBezTo>
                  <a:cubicBezTo>
                    <a:pt x="1528" y="35"/>
                    <a:pt x="1528" y="35"/>
                    <a:pt x="1528" y="35"/>
                  </a:cubicBezTo>
                  <a:lnTo>
                    <a:pt x="1090" y="0"/>
                  </a:lnTo>
                </a:path>
              </a:pathLst>
            </a:custGeom>
            <a:solidFill>
              <a:srgbClr val="C0D0D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62" name="Freeform 1338">
              <a:extLst>
                <a:ext uri="{FF2B5EF4-FFF2-40B4-BE49-F238E27FC236}">
                  <a16:creationId xmlns:a16="http://schemas.microsoft.com/office/drawing/2014/main" id="{BF0B6FF3-692D-4F78-A065-A480EFDE3CF5}"/>
                </a:ext>
              </a:extLst>
            </p:cNvPr>
            <p:cNvSpPr>
              <a:spLocks noChangeArrowheads="1"/>
            </p:cNvSpPr>
            <p:nvPr/>
          </p:nvSpPr>
          <p:spPr bwMode="auto">
            <a:xfrm>
              <a:off x="5413212" y="3767138"/>
              <a:ext cx="206614" cy="182761"/>
            </a:xfrm>
            <a:custGeom>
              <a:avLst/>
              <a:gdLst>
                <a:gd name="T0" fmla="*/ 60037 w 1528"/>
                <a:gd name="T1" fmla="*/ 0 h 1355"/>
                <a:gd name="T2" fmla="*/ 60037 w 1528"/>
                <a:gd name="T3" fmla="*/ 0 h 1355"/>
                <a:gd name="T4" fmla="*/ 164696 w 1528"/>
                <a:gd name="T5" fmla="*/ 27920 h 1355"/>
                <a:gd name="T6" fmla="*/ 206479 w 1528"/>
                <a:gd name="T7" fmla="*/ 182626 h 1355"/>
                <a:gd name="T8" fmla="*/ 0 w 1528"/>
                <a:gd name="T9" fmla="*/ 182626 h 1355"/>
                <a:gd name="T10" fmla="*/ 0 w 1528"/>
                <a:gd name="T11" fmla="*/ 4721 h 1355"/>
                <a:gd name="T12" fmla="*/ 60037 w 1528"/>
                <a:gd name="T13" fmla="*/ 0 h 135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28" h="1355">
                  <a:moveTo>
                    <a:pt x="444" y="0"/>
                  </a:moveTo>
                  <a:lnTo>
                    <a:pt x="444" y="0"/>
                  </a:lnTo>
                  <a:cubicBezTo>
                    <a:pt x="444" y="0"/>
                    <a:pt x="1118" y="99"/>
                    <a:pt x="1218" y="207"/>
                  </a:cubicBezTo>
                  <a:cubicBezTo>
                    <a:pt x="1305" y="293"/>
                    <a:pt x="1484" y="1160"/>
                    <a:pt x="1527" y="1354"/>
                  </a:cubicBezTo>
                  <a:cubicBezTo>
                    <a:pt x="344" y="1354"/>
                    <a:pt x="0" y="1354"/>
                    <a:pt x="0" y="1354"/>
                  </a:cubicBezTo>
                  <a:cubicBezTo>
                    <a:pt x="0" y="35"/>
                    <a:pt x="0" y="35"/>
                    <a:pt x="0" y="35"/>
                  </a:cubicBezTo>
                  <a:lnTo>
                    <a:pt x="444" y="0"/>
                  </a:lnTo>
                </a:path>
              </a:pathLst>
            </a:custGeom>
            <a:solidFill>
              <a:srgbClr val="A7BDC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63" name="Freeform 1339">
              <a:extLst>
                <a:ext uri="{FF2B5EF4-FFF2-40B4-BE49-F238E27FC236}">
                  <a16:creationId xmlns:a16="http://schemas.microsoft.com/office/drawing/2014/main" id="{86DEE20F-113D-484C-87F5-AC791293DE27}"/>
                </a:ext>
              </a:extLst>
            </p:cNvPr>
            <p:cNvSpPr>
              <a:spLocks noChangeArrowheads="1"/>
            </p:cNvSpPr>
            <p:nvPr/>
          </p:nvSpPr>
          <p:spPr bwMode="auto">
            <a:xfrm>
              <a:off x="5394754" y="3789165"/>
              <a:ext cx="36917" cy="160139"/>
            </a:xfrm>
            <a:custGeom>
              <a:avLst/>
              <a:gdLst>
                <a:gd name="T0" fmla="*/ 12665 w 274"/>
                <a:gd name="T1" fmla="*/ 0 h 1185"/>
                <a:gd name="T2" fmla="*/ 0 w 274"/>
                <a:gd name="T3" fmla="*/ 126084 h 1185"/>
                <a:gd name="T4" fmla="*/ 18459 w 274"/>
                <a:gd name="T5" fmla="*/ 160004 h 1185"/>
                <a:gd name="T6" fmla="*/ 36782 w 274"/>
                <a:gd name="T7" fmla="*/ 126084 h 1185"/>
                <a:gd name="T8" fmla="*/ 25195 w 274"/>
                <a:gd name="T9" fmla="*/ 0 h 1185"/>
                <a:gd name="T10" fmla="*/ 12665 w 274"/>
                <a:gd name="T11" fmla="*/ 0 h 11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4" h="1185">
                  <a:moveTo>
                    <a:pt x="94" y="0"/>
                  </a:moveTo>
                  <a:lnTo>
                    <a:pt x="0" y="933"/>
                  </a:lnTo>
                  <a:lnTo>
                    <a:pt x="137" y="1184"/>
                  </a:lnTo>
                  <a:lnTo>
                    <a:pt x="273" y="933"/>
                  </a:lnTo>
                  <a:lnTo>
                    <a:pt x="187" y="0"/>
                  </a:lnTo>
                  <a:lnTo>
                    <a:pt x="94" y="0"/>
                  </a:lnTo>
                </a:path>
              </a:pathLst>
            </a:custGeom>
            <a:solidFill>
              <a:srgbClr val="11A99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64" name="Freeform 1340">
              <a:extLst>
                <a:ext uri="{FF2B5EF4-FFF2-40B4-BE49-F238E27FC236}">
                  <a16:creationId xmlns:a16="http://schemas.microsoft.com/office/drawing/2014/main" id="{3A28253E-E628-4C44-B0EE-5AC5FCDBECBE}"/>
                </a:ext>
              </a:extLst>
            </p:cNvPr>
            <p:cNvSpPr>
              <a:spLocks noChangeArrowheads="1"/>
            </p:cNvSpPr>
            <p:nvPr/>
          </p:nvSpPr>
          <p:spPr bwMode="auto">
            <a:xfrm>
              <a:off x="5397136" y="3771900"/>
              <a:ext cx="32748" cy="33338"/>
            </a:xfrm>
            <a:custGeom>
              <a:avLst/>
              <a:gdLst>
                <a:gd name="T0" fmla="*/ 32614 w 244"/>
                <a:gd name="T1" fmla="*/ 16465 h 245"/>
                <a:gd name="T2" fmla="*/ 16374 w 244"/>
                <a:gd name="T3" fmla="*/ 33202 h 245"/>
                <a:gd name="T4" fmla="*/ 0 w 244"/>
                <a:gd name="T5" fmla="*/ 16465 h 245"/>
                <a:gd name="T6" fmla="*/ 16374 w 244"/>
                <a:gd name="T7" fmla="*/ 0 h 245"/>
                <a:gd name="T8" fmla="*/ 32614 w 244"/>
                <a:gd name="T9" fmla="*/ 16465 h 2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4" h="245">
                  <a:moveTo>
                    <a:pt x="243" y="121"/>
                  </a:moveTo>
                  <a:lnTo>
                    <a:pt x="122" y="244"/>
                  </a:lnTo>
                  <a:lnTo>
                    <a:pt x="0" y="121"/>
                  </a:lnTo>
                  <a:lnTo>
                    <a:pt x="122" y="0"/>
                  </a:lnTo>
                  <a:lnTo>
                    <a:pt x="243" y="121"/>
                  </a:lnTo>
                </a:path>
              </a:pathLst>
            </a:custGeom>
            <a:solidFill>
              <a:srgbClr val="11A99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65" name="Freeform 1341">
              <a:extLst>
                <a:ext uri="{FF2B5EF4-FFF2-40B4-BE49-F238E27FC236}">
                  <a16:creationId xmlns:a16="http://schemas.microsoft.com/office/drawing/2014/main" id="{FB3DE423-9CBD-4C74-BFAB-C303EADC0E4C}"/>
                </a:ext>
              </a:extLst>
            </p:cNvPr>
            <p:cNvSpPr>
              <a:spLocks noChangeArrowheads="1"/>
            </p:cNvSpPr>
            <p:nvPr/>
          </p:nvSpPr>
          <p:spPr bwMode="auto">
            <a:xfrm>
              <a:off x="5413212" y="3402807"/>
              <a:ext cx="120872" cy="320278"/>
            </a:xfrm>
            <a:custGeom>
              <a:avLst/>
              <a:gdLst>
                <a:gd name="T0" fmla="*/ 0 w 897"/>
                <a:gd name="T1" fmla="*/ 0 h 2374"/>
                <a:gd name="T2" fmla="*/ 0 w 897"/>
                <a:gd name="T3" fmla="*/ 0 h 2374"/>
                <a:gd name="T4" fmla="*/ 120737 w 897"/>
                <a:gd name="T5" fmla="*/ 150965 h 2374"/>
                <a:gd name="T6" fmla="*/ 86915 w 897"/>
                <a:gd name="T7" fmla="*/ 282368 h 2374"/>
                <a:gd name="T8" fmla="*/ 0 w 897"/>
                <a:gd name="T9" fmla="*/ 320143 h 2374"/>
                <a:gd name="T10" fmla="*/ 0 w 897"/>
                <a:gd name="T11" fmla="*/ 0 h 237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7" h="2374">
                  <a:moveTo>
                    <a:pt x="0" y="0"/>
                  </a:moveTo>
                  <a:lnTo>
                    <a:pt x="0" y="0"/>
                  </a:lnTo>
                  <a:cubicBezTo>
                    <a:pt x="344" y="0"/>
                    <a:pt x="896" y="201"/>
                    <a:pt x="896" y="1119"/>
                  </a:cubicBezTo>
                  <a:cubicBezTo>
                    <a:pt x="896" y="1649"/>
                    <a:pt x="716" y="2000"/>
                    <a:pt x="645" y="2093"/>
                  </a:cubicBezTo>
                  <a:cubicBezTo>
                    <a:pt x="573" y="2180"/>
                    <a:pt x="186" y="2373"/>
                    <a:pt x="0" y="2373"/>
                  </a:cubicBezTo>
                  <a:cubicBezTo>
                    <a:pt x="0" y="1442"/>
                    <a:pt x="0" y="0"/>
                    <a:pt x="0" y="0"/>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66" name="Freeform 1342">
              <a:extLst>
                <a:ext uri="{FF2B5EF4-FFF2-40B4-BE49-F238E27FC236}">
                  <a16:creationId xmlns:a16="http://schemas.microsoft.com/office/drawing/2014/main" id="{782B113E-92B8-4094-A63F-85AC87098F5B}"/>
                </a:ext>
              </a:extLst>
            </p:cNvPr>
            <p:cNvSpPr>
              <a:spLocks noChangeArrowheads="1"/>
            </p:cNvSpPr>
            <p:nvPr/>
          </p:nvSpPr>
          <p:spPr bwMode="auto">
            <a:xfrm>
              <a:off x="5505504" y="3542110"/>
              <a:ext cx="54184" cy="75605"/>
            </a:xfrm>
            <a:custGeom>
              <a:avLst/>
              <a:gdLst>
                <a:gd name="T0" fmla="*/ 52297 w 402"/>
                <a:gd name="T1" fmla="*/ 41522 h 559"/>
                <a:gd name="T2" fmla="*/ 52297 w 402"/>
                <a:gd name="T3" fmla="*/ 41522 h 559"/>
                <a:gd name="T4" fmla="*/ 31001 w 402"/>
                <a:gd name="T5" fmla="*/ 1894 h 559"/>
                <a:gd name="T6" fmla="*/ 1887 w 402"/>
                <a:gd name="T7" fmla="*/ 34759 h 559"/>
                <a:gd name="T8" fmla="*/ 23183 w 402"/>
                <a:gd name="T9" fmla="*/ 73711 h 559"/>
                <a:gd name="T10" fmla="*/ 52297 w 402"/>
                <a:gd name="T11" fmla="*/ 41522 h 5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2" h="559">
                  <a:moveTo>
                    <a:pt x="388" y="307"/>
                  </a:moveTo>
                  <a:lnTo>
                    <a:pt x="388" y="307"/>
                  </a:lnTo>
                  <a:cubicBezTo>
                    <a:pt x="401" y="158"/>
                    <a:pt x="330" y="28"/>
                    <a:pt x="230" y="14"/>
                  </a:cubicBezTo>
                  <a:cubicBezTo>
                    <a:pt x="129" y="0"/>
                    <a:pt x="29" y="108"/>
                    <a:pt x="14" y="257"/>
                  </a:cubicBezTo>
                  <a:cubicBezTo>
                    <a:pt x="0" y="402"/>
                    <a:pt x="72" y="530"/>
                    <a:pt x="172" y="545"/>
                  </a:cubicBezTo>
                  <a:cubicBezTo>
                    <a:pt x="273" y="558"/>
                    <a:pt x="366" y="452"/>
                    <a:pt x="388" y="307"/>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67" name="Freeform 1343">
              <a:extLst>
                <a:ext uri="{FF2B5EF4-FFF2-40B4-BE49-F238E27FC236}">
                  <a16:creationId xmlns:a16="http://schemas.microsoft.com/office/drawing/2014/main" id="{7DF2D8AB-D8D2-4443-B92C-E0DE68C246C2}"/>
                </a:ext>
              </a:extLst>
            </p:cNvPr>
            <p:cNvSpPr>
              <a:spLocks noChangeArrowheads="1"/>
            </p:cNvSpPr>
            <p:nvPr/>
          </p:nvSpPr>
          <p:spPr bwMode="auto">
            <a:xfrm>
              <a:off x="5293531" y="3402807"/>
              <a:ext cx="120277" cy="320278"/>
            </a:xfrm>
            <a:custGeom>
              <a:avLst/>
              <a:gdLst>
                <a:gd name="T0" fmla="*/ 120142 w 891"/>
                <a:gd name="T1" fmla="*/ 0 h 2374"/>
                <a:gd name="T2" fmla="*/ 120142 w 891"/>
                <a:gd name="T3" fmla="*/ 0 h 2374"/>
                <a:gd name="T4" fmla="*/ 0 w 891"/>
                <a:gd name="T5" fmla="*/ 150965 h 2374"/>
                <a:gd name="T6" fmla="*/ 33883 w 891"/>
                <a:gd name="T7" fmla="*/ 282368 h 2374"/>
                <a:gd name="T8" fmla="*/ 120142 w 891"/>
                <a:gd name="T9" fmla="*/ 320143 h 2374"/>
                <a:gd name="T10" fmla="*/ 120142 w 891"/>
                <a:gd name="T11" fmla="*/ 0 h 237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1" h="2374">
                  <a:moveTo>
                    <a:pt x="890" y="0"/>
                  </a:moveTo>
                  <a:lnTo>
                    <a:pt x="890" y="0"/>
                  </a:lnTo>
                  <a:cubicBezTo>
                    <a:pt x="546" y="0"/>
                    <a:pt x="0" y="201"/>
                    <a:pt x="0" y="1119"/>
                  </a:cubicBezTo>
                  <a:cubicBezTo>
                    <a:pt x="0" y="1649"/>
                    <a:pt x="173" y="2000"/>
                    <a:pt x="251" y="2093"/>
                  </a:cubicBezTo>
                  <a:cubicBezTo>
                    <a:pt x="316" y="2180"/>
                    <a:pt x="710" y="2373"/>
                    <a:pt x="890" y="2373"/>
                  </a:cubicBezTo>
                  <a:cubicBezTo>
                    <a:pt x="890" y="1442"/>
                    <a:pt x="890" y="0"/>
                    <a:pt x="890" y="0"/>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68" name="Freeform 1344">
              <a:extLst>
                <a:ext uri="{FF2B5EF4-FFF2-40B4-BE49-F238E27FC236}">
                  <a16:creationId xmlns:a16="http://schemas.microsoft.com/office/drawing/2014/main" id="{73023A8B-7748-4472-B1BB-6A204A4AF477}"/>
                </a:ext>
              </a:extLst>
            </p:cNvPr>
            <p:cNvSpPr>
              <a:spLocks noChangeArrowheads="1"/>
            </p:cNvSpPr>
            <p:nvPr/>
          </p:nvSpPr>
          <p:spPr bwMode="auto">
            <a:xfrm>
              <a:off x="5267927" y="3542110"/>
              <a:ext cx="54184" cy="75605"/>
            </a:xfrm>
            <a:custGeom>
              <a:avLst/>
              <a:gdLst>
                <a:gd name="T0" fmla="*/ 2022 w 402"/>
                <a:gd name="T1" fmla="*/ 41522 h 559"/>
                <a:gd name="T2" fmla="*/ 2022 w 402"/>
                <a:gd name="T3" fmla="*/ 41522 h 559"/>
                <a:gd name="T4" fmla="*/ 23183 w 402"/>
                <a:gd name="T5" fmla="*/ 1894 h 559"/>
                <a:gd name="T6" fmla="*/ 51353 w 402"/>
                <a:gd name="T7" fmla="*/ 34759 h 559"/>
                <a:gd name="T8" fmla="*/ 31001 w 402"/>
                <a:gd name="T9" fmla="*/ 73711 h 559"/>
                <a:gd name="T10" fmla="*/ 2022 w 402"/>
                <a:gd name="T11" fmla="*/ 41522 h 5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2" h="559">
                  <a:moveTo>
                    <a:pt x="15" y="307"/>
                  </a:moveTo>
                  <a:lnTo>
                    <a:pt x="15" y="307"/>
                  </a:lnTo>
                  <a:cubicBezTo>
                    <a:pt x="0" y="158"/>
                    <a:pt x="72" y="28"/>
                    <a:pt x="172" y="14"/>
                  </a:cubicBezTo>
                  <a:cubicBezTo>
                    <a:pt x="273" y="0"/>
                    <a:pt x="366" y="108"/>
                    <a:pt x="381" y="257"/>
                  </a:cubicBezTo>
                  <a:cubicBezTo>
                    <a:pt x="401" y="402"/>
                    <a:pt x="330" y="530"/>
                    <a:pt x="230" y="545"/>
                  </a:cubicBezTo>
                  <a:cubicBezTo>
                    <a:pt x="122" y="558"/>
                    <a:pt x="29" y="452"/>
                    <a:pt x="15" y="307"/>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69" name="Freeform 1345">
              <a:extLst>
                <a:ext uri="{FF2B5EF4-FFF2-40B4-BE49-F238E27FC236}">
                  <a16:creationId xmlns:a16="http://schemas.microsoft.com/office/drawing/2014/main" id="{A611BC25-AC26-4CD9-8A33-739F9C2AB94A}"/>
                </a:ext>
              </a:extLst>
            </p:cNvPr>
            <p:cNvSpPr>
              <a:spLocks noChangeArrowheads="1"/>
            </p:cNvSpPr>
            <p:nvPr/>
          </p:nvSpPr>
          <p:spPr bwMode="auto">
            <a:xfrm>
              <a:off x="5353074" y="3752255"/>
              <a:ext cx="60138" cy="66080"/>
            </a:xfrm>
            <a:custGeom>
              <a:avLst/>
              <a:gdLst>
                <a:gd name="T0" fmla="*/ 60003 w 446"/>
                <a:gd name="T1" fmla="*/ 19364 h 488"/>
                <a:gd name="T2" fmla="*/ 11596 w 446"/>
                <a:gd name="T3" fmla="*/ 0 h 488"/>
                <a:gd name="T4" fmla="*/ 0 w 446"/>
                <a:gd name="T5" fmla="*/ 12593 h 488"/>
                <a:gd name="T6" fmla="*/ 24136 w 446"/>
                <a:gd name="T7" fmla="*/ 65945 h 488"/>
                <a:gd name="T8" fmla="*/ 60003 w 446"/>
                <a:gd name="T9" fmla="*/ 19364 h 4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6" h="488">
                  <a:moveTo>
                    <a:pt x="445" y="143"/>
                  </a:moveTo>
                  <a:lnTo>
                    <a:pt x="86" y="0"/>
                  </a:lnTo>
                  <a:lnTo>
                    <a:pt x="0" y="93"/>
                  </a:lnTo>
                  <a:lnTo>
                    <a:pt x="179" y="487"/>
                  </a:lnTo>
                  <a:lnTo>
                    <a:pt x="445" y="143"/>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70" name="Freeform 1346">
              <a:extLst>
                <a:ext uri="{FF2B5EF4-FFF2-40B4-BE49-F238E27FC236}">
                  <a16:creationId xmlns:a16="http://schemas.microsoft.com/office/drawing/2014/main" id="{13A52682-2DA5-44BA-A6A5-ABA4660BC320}"/>
                </a:ext>
              </a:extLst>
            </p:cNvPr>
            <p:cNvSpPr>
              <a:spLocks noChangeArrowheads="1"/>
            </p:cNvSpPr>
            <p:nvPr/>
          </p:nvSpPr>
          <p:spPr bwMode="auto">
            <a:xfrm>
              <a:off x="5413212" y="3752255"/>
              <a:ext cx="61329" cy="66080"/>
            </a:xfrm>
            <a:custGeom>
              <a:avLst/>
              <a:gdLst>
                <a:gd name="T0" fmla="*/ 0 w 453"/>
                <a:gd name="T1" fmla="*/ 19364 h 488"/>
                <a:gd name="T2" fmla="*/ 49415 w 453"/>
                <a:gd name="T3" fmla="*/ 0 h 488"/>
                <a:gd name="T4" fmla="*/ 61194 w 453"/>
                <a:gd name="T5" fmla="*/ 12593 h 488"/>
                <a:gd name="T6" fmla="*/ 36824 w 453"/>
                <a:gd name="T7" fmla="*/ 65945 h 488"/>
                <a:gd name="T8" fmla="*/ 0 w 453"/>
                <a:gd name="T9" fmla="*/ 19364 h 4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3" h="488">
                  <a:moveTo>
                    <a:pt x="0" y="143"/>
                  </a:moveTo>
                  <a:lnTo>
                    <a:pt x="365" y="0"/>
                  </a:lnTo>
                  <a:lnTo>
                    <a:pt x="452" y="93"/>
                  </a:lnTo>
                  <a:lnTo>
                    <a:pt x="272" y="487"/>
                  </a:lnTo>
                  <a:lnTo>
                    <a:pt x="0" y="143"/>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71" name="Freeform 1347">
              <a:extLst>
                <a:ext uri="{FF2B5EF4-FFF2-40B4-BE49-F238E27FC236}">
                  <a16:creationId xmlns:a16="http://schemas.microsoft.com/office/drawing/2014/main" id="{2528C92E-E637-4317-A1AE-8ABF6D490C8F}"/>
                </a:ext>
              </a:extLst>
            </p:cNvPr>
            <p:cNvSpPr>
              <a:spLocks noChangeArrowheads="1"/>
            </p:cNvSpPr>
            <p:nvPr/>
          </p:nvSpPr>
          <p:spPr bwMode="auto">
            <a:xfrm>
              <a:off x="5307821" y="3896321"/>
              <a:ext cx="61329" cy="13097"/>
            </a:xfrm>
            <a:custGeom>
              <a:avLst/>
              <a:gdLst>
                <a:gd name="T0" fmla="*/ 61193 w 452"/>
                <a:gd name="T1" fmla="*/ 12959 h 95"/>
                <a:gd name="T2" fmla="*/ 0 w 452"/>
                <a:gd name="T3" fmla="*/ 12959 h 95"/>
                <a:gd name="T4" fmla="*/ 0 w 452"/>
                <a:gd name="T5" fmla="*/ 0 h 95"/>
                <a:gd name="T6" fmla="*/ 61193 w 452"/>
                <a:gd name="T7" fmla="*/ 0 h 95"/>
                <a:gd name="T8" fmla="*/ 61193 w 452"/>
                <a:gd name="T9" fmla="*/ 12959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2" h="95">
                  <a:moveTo>
                    <a:pt x="451" y="94"/>
                  </a:moveTo>
                  <a:lnTo>
                    <a:pt x="0" y="94"/>
                  </a:lnTo>
                  <a:lnTo>
                    <a:pt x="0" y="0"/>
                  </a:lnTo>
                  <a:lnTo>
                    <a:pt x="451" y="0"/>
                  </a:lnTo>
                  <a:lnTo>
                    <a:pt x="451" y="94"/>
                  </a:lnTo>
                </a:path>
              </a:pathLst>
            </a:custGeom>
            <a:solidFill>
              <a:srgbClr val="7F97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72" name="Freeform 1348">
              <a:extLst>
                <a:ext uri="{FF2B5EF4-FFF2-40B4-BE49-F238E27FC236}">
                  <a16:creationId xmlns:a16="http://schemas.microsoft.com/office/drawing/2014/main" id="{D7549B0C-FD1B-4072-908F-4D5A5AD4BF42}"/>
                </a:ext>
              </a:extLst>
            </p:cNvPr>
            <p:cNvSpPr>
              <a:spLocks noChangeArrowheads="1"/>
            </p:cNvSpPr>
            <p:nvPr/>
          </p:nvSpPr>
          <p:spPr bwMode="auto">
            <a:xfrm>
              <a:off x="5459060" y="3896321"/>
              <a:ext cx="60138" cy="13097"/>
            </a:xfrm>
            <a:custGeom>
              <a:avLst/>
              <a:gdLst>
                <a:gd name="T0" fmla="*/ 60003 w 445"/>
                <a:gd name="T1" fmla="*/ 12959 h 95"/>
                <a:gd name="T2" fmla="*/ 0 w 445"/>
                <a:gd name="T3" fmla="*/ 12959 h 95"/>
                <a:gd name="T4" fmla="*/ 0 w 445"/>
                <a:gd name="T5" fmla="*/ 0 h 95"/>
                <a:gd name="T6" fmla="*/ 60003 w 445"/>
                <a:gd name="T7" fmla="*/ 0 h 95"/>
                <a:gd name="T8" fmla="*/ 60003 w 445"/>
                <a:gd name="T9" fmla="*/ 12959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5" h="95">
                  <a:moveTo>
                    <a:pt x="444" y="94"/>
                  </a:moveTo>
                  <a:lnTo>
                    <a:pt x="0" y="94"/>
                  </a:lnTo>
                  <a:lnTo>
                    <a:pt x="0" y="0"/>
                  </a:lnTo>
                  <a:lnTo>
                    <a:pt x="444" y="0"/>
                  </a:lnTo>
                  <a:lnTo>
                    <a:pt x="444" y="94"/>
                  </a:lnTo>
                </a:path>
              </a:pathLst>
            </a:custGeom>
            <a:solidFill>
              <a:srgbClr val="7F97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73" name="Freeform 1349">
              <a:extLst>
                <a:ext uri="{FF2B5EF4-FFF2-40B4-BE49-F238E27FC236}">
                  <a16:creationId xmlns:a16="http://schemas.microsoft.com/office/drawing/2014/main" id="{3E56E165-4C6C-4209-8B7F-0A85B438E45C}"/>
                </a:ext>
              </a:extLst>
            </p:cNvPr>
            <p:cNvSpPr>
              <a:spLocks noChangeArrowheads="1"/>
            </p:cNvSpPr>
            <p:nvPr/>
          </p:nvSpPr>
          <p:spPr bwMode="auto">
            <a:xfrm>
              <a:off x="5289363" y="3379590"/>
              <a:ext cx="123849" cy="205978"/>
            </a:xfrm>
            <a:custGeom>
              <a:avLst/>
              <a:gdLst>
                <a:gd name="T0" fmla="*/ 20215 w 919"/>
                <a:gd name="T1" fmla="*/ 205843 h 1527"/>
                <a:gd name="T2" fmla="*/ 20215 w 919"/>
                <a:gd name="T3" fmla="*/ 205843 h 1527"/>
                <a:gd name="T4" fmla="*/ 28031 w 919"/>
                <a:gd name="T5" fmla="*/ 205843 h 1527"/>
                <a:gd name="T6" fmla="*/ 37599 w 919"/>
                <a:gd name="T7" fmla="*/ 163218 h 1527"/>
                <a:gd name="T8" fmla="*/ 37599 w 919"/>
                <a:gd name="T9" fmla="*/ 142040 h 1527"/>
                <a:gd name="T10" fmla="*/ 31805 w 919"/>
                <a:gd name="T11" fmla="*/ 116815 h 1527"/>
                <a:gd name="T12" fmla="*/ 123714 w 919"/>
                <a:gd name="T13" fmla="*/ 75404 h 1527"/>
                <a:gd name="T14" fmla="*/ 123714 w 919"/>
                <a:gd name="T15" fmla="*/ 0 h 1527"/>
                <a:gd name="T16" fmla="*/ 0 w 919"/>
                <a:gd name="T17" fmla="*/ 102517 h 1527"/>
                <a:gd name="T18" fmla="*/ 0 w 919"/>
                <a:gd name="T19" fmla="*/ 164297 h 1527"/>
                <a:gd name="T20" fmla="*/ 15498 w 919"/>
                <a:gd name="T21" fmla="*/ 168209 h 1527"/>
                <a:gd name="T22" fmla="*/ 20215 w 919"/>
                <a:gd name="T23" fmla="*/ 205843 h 15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19" h="1527">
                  <a:moveTo>
                    <a:pt x="150" y="1526"/>
                  </a:moveTo>
                  <a:lnTo>
                    <a:pt x="150" y="1526"/>
                  </a:lnTo>
                  <a:cubicBezTo>
                    <a:pt x="208" y="1526"/>
                    <a:pt x="208" y="1526"/>
                    <a:pt x="208" y="1526"/>
                  </a:cubicBezTo>
                  <a:cubicBezTo>
                    <a:pt x="208" y="1526"/>
                    <a:pt x="172" y="1282"/>
                    <a:pt x="279" y="1210"/>
                  </a:cubicBezTo>
                  <a:cubicBezTo>
                    <a:pt x="279" y="1089"/>
                    <a:pt x="279" y="1053"/>
                    <a:pt x="279" y="1053"/>
                  </a:cubicBezTo>
                  <a:cubicBezTo>
                    <a:pt x="279" y="1053"/>
                    <a:pt x="236" y="1046"/>
                    <a:pt x="236" y="866"/>
                  </a:cubicBezTo>
                  <a:cubicBezTo>
                    <a:pt x="236" y="688"/>
                    <a:pt x="459" y="559"/>
                    <a:pt x="918" y="559"/>
                  </a:cubicBezTo>
                  <a:cubicBezTo>
                    <a:pt x="918" y="293"/>
                    <a:pt x="918" y="0"/>
                    <a:pt x="918" y="0"/>
                  </a:cubicBezTo>
                  <a:cubicBezTo>
                    <a:pt x="918" y="0"/>
                    <a:pt x="0" y="93"/>
                    <a:pt x="0" y="760"/>
                  </a:cubicBezTo>
                  <a:cubicBezTo>
                    <a:pt x="0" y="1039"/>
                    <a:pt x="0" y="1218"/>
                    <a:pt x="0" y="1218"/>
                  </a:cubicBezTo>
                  <a:cubicBezTo>
                    <a:pt x="0" y="1218"/>
                    <a:pt x="72" y="1204"/>
                    <a:pt x="115" y="1247"/>
                  </a:cubicBezTo>
                  <a:cubicBezTo>
                    <a:pt x="172" y="1290"/>
                    <a:pt x="150" y="1526"/>
                    <a:pt x="150" y="1526"/>
                  </a:cubicBezTo>
                </a:path>
              </a:pathLst>
            </a:custGeom>
            <a:solidFill>
              <a:srgbClr val="8B603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74" name="Freeform 1350">
              <a:extLst>
                <a:ext uri="{FF2B5EF4-FFF2-40B4-BE49-F238E27FC236}">
                  <a16:creationId xmlns:a16="http://schemas.microsoft.com/office/drawing/2014/main" id="{3502D172-8B7E-494A-988A-FACA5202D42D}"/>
                </a:ext>
              </a:extLst>
            </p:cNvPr>
            <p:cNvSpPr>
              <a:spLocks noChangeArrowheads="1"/>
            </p:cNvSpPr>
            <p:nvPr/>
          </p:nvSpPr>
          <p:spPr bwMode="auto">
            <a:xfrm>
              <a:off x="5412616" y="3379590"/>
              <a:ext cx="123849" cy="205978"/>
            </a:xfrm>
            <a:custGeom>
              <a:avLst/>
              <a:gdLst>
                <a:gd name="T0" fmla="*/ 104443 w 919"/>
                <a:gd name="T1" fmla="*/ 205843 h 1527"/>
                <a:gd name="T2" fmla="*/ 104443 w 919"/>
                <a:gd name="T3" fmla="*/ 205843 h 1527"/>
                <a:gd name="T4" fmla="*/ 95683 w 919"/>
                <a:gd name="T5" fmla="*/ 205843 h 1527"/>
                <a:gd name="T6" fmla="*/ 85980 w 919"/>
                <a:gd name="T7" fmla="*/ 163218 h 1527"/>
                <a:gd name="T8" fmla="*/ 85980 w 919"/>
                <a:gd name="T9" fmla="*/ 142040 h 1527"/>
                <a:gd name="T10" fmla="*/ 91640 w 919"/>
                <a:gd name="T11" fmla="*/ 116815 h 1527"/>
                <a:gd name="T12" fmla="*/ 0 w 919"/>
                <a:gd name="T13" fmla="*/ 75404 h 1527"/>
                <a:gd name="T14" fmla="*/ 0 w 919"/>
                <a:gd name="T15" fmla="*/ 0 h 1527"/>
                <a:gd name="T16" fmla="*/ 123714 w 919"/>
                <a:gd name="T17" fmla="*/ 102517 h 1527"/>
                <a:gd name="T18" fmla="*/ 123714 w 919"/>
                <a:gd name="T19" fmla="*/ 164297 h 1527"/>
                <a:gd name="T20" fmla="*/ 108216 w 919"/>
                <a:gd name="T21" fmla="*/ 168209 h 1527"/>
                <a:gd name="T22" fmla="*/ 104443 w 919"/>
                <a:gd name="T23" fmla="*/ 205843 h 15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19" h="1527">
                  <a:moveTo>
                    <a:pt x="775" y="1526"/>
                  </a:moveTo>
                  <a:lnTo>
                    <a:pt x="775" y="1526"/>
                  </a:lnTo>
                  <a:cubicBezTo>
                    <a:pt x="710" y="1526"/>
                    <a:pt x="710" y="1526"/>
                    <a:pt x="710" y="1526"/>
                  </a:cubicBezTo>
                  <a:cubicBezTo>
                    <a:pt x="710" y="1526"/>
                    <a:pt x="753" y="1282"/>
                    <a:pt x="638" y="1210"/>
                  </a:cubicBezTo>
                  <a:cubicBezTo>
                    <a:pt x="638" y="1089"/>
                    <a:pt x="638" y="1053"/>
                    <a:pt x="638" y="1053"/>
                  </a:cubicBezTo>
                  <a:cubicBezTo>
                    <a:pt x="638" y="1053"/>
                    <a:pt x="680" y="1046"/>
                    <a:pt x="680" y="866"/>
                  </a:cubicBezTo>
                  <a:cubicBezTo>
                    <a:pt x="680" y="688"/>
                    <a:pt x="466" y="559"/>
                    <a:pt x="0" y="559"/>
                  </a:cubicBezTo>
                  <a:cubicBezTo>
                    <a:pt x="0" y="293"/>
                    <a:pt x="0" y="0"/>
                    <a:pt x="0" y="0"/>
                  </a:cubicBezTo>
                  <a:cubicBezTo>
                    <a:pt x="0" y="0"/>
                    <a:pt x="918" y="93"/>
                    <a:pt x="918" y="760"/>
                  </a:cubicBezTo>
                  <a:cubicBezTo>
                    <a:pt x="918" y="1039"/>
                    <a:pt x="918" y="1218"/>
                    <a:pt x="918" y="1218"/>
                  </a:cubicBezTo>
                  <a:cubicBezTo>
                    <a:pt x="918" y="1218"/>
                    <a:pt x="853" y="1204"/>
                    <a:pt x="803" y="1247"/>
                  </a:cubicBezTo>
                  <a:cubicBezTo>
                    <a:pt x="753" y="1290"/>
                    <a:pt x="775" y="1526"/>
                    <a:pt x="775" y="1526"/>
                  </a:cubicBezTo>
                </a:path>
              </a:pathLst>
            </a:custGeom>
            <a:solidFill>
              <a:srgbClr val="8B603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75" name="Freeform 1351">
              <a:extLst>
                <a:ext uri="{FF2B5EF4-FFF2-40B4-BE49-F238E27FC236}">
                  <a16:creationId xmlns:a16="http://schemas.microsoft.com/office/drawing/2014/main" id="{7A95C6E8-BEBB-4B98-B375-FAF0C78D7E28}"/>
                </a:ext>
              </a:extLst>
            </p:cNvPr>
            <p:cNvSpPr>
              <a:spLocks noChangeArrowheads="1"/>
            </p:cNvSpPr>
            <p:nvPr/>
          </p:nvSpPr>
          <p:spPr bwMode="auto">
            <a:xfrm>
              <a:off x="5374509" y="3653434"/>
              <a:ext cx="78596" cy="15478"/>
            </a:xfrm>
            <a:custGeom>
              <a:avLst/>
              <a:gdLst>
                <a:gd name="T0" fmla="*/ 38826 w 583"/>
                <a:gd name="T1" fmla="*/ 15345 h 116"/>
                <a:gd name="T2" fmla="*/ 38826 w 583"/>
                <a:gd name="T3" fmla="*/ 15345 h 116"/>
                <a:gd name="T4" fmla="*/ 78461 w 583"/>
                <a:gd name="T5" fmla="*/ 0 h 116"/>
                <a:gd name="T6" fmla="*/ 0 w 583"/>
                <a:gd name="T7" fmla="*/ 0 h 116"/>
                <a:gd name="T8" fmla="*/ 38826 w 583"/>
                <a:gd name="T9" fmla="*/ 15345 h 1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3" h="116">
                  <a:moveTo>
                    <a:pt x="288" y="115"/>
                  </a:moveTo>
                  <a:lnTo>
                    <a:pt x="288" y="115"/>
                  </a:lnTo>
                  <a:cubicBezTo>
                    <a:pt x="452" y="115"/>
                    <a:pt x="582" y="65"/>
                    <a:pt x="582" y="0"/>
                  </a:cubicBezTo>
                  <a:cubicBezTo>
                    <a:pt x="0" y="0"/>
                    <a:pt x="0" y="0"/>
                    <a:pt x="0" y="0"/>
                  </a:cubicBezTo>
                  <a:cubicBezTo>
                    <a:pt x="0" y="65"/>
                    <a:pt x="130" y="115"/>
                    <a:pt x="288" y="115"/>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grpSp>
        <p:nvGrpSpPr>
          <p:cNvPr id="276" name="Group 30">
            <a:extLst>
              <a:ext uri="{FF2B5EF4-FFF2-40B4-BE49-F238E27FC236}">
                <a16:creationId xmlns:a16="http://schemas.microsoft.com/office/drawing/2014/main" id="{E8179D63-317B-4942-BE30-FA2566378626}"/>
              </a:ext>
            </a:extLst>
          </p:cNvPr>
          <p:cNvGrpSpPr>
            <a:grpSpLocks/>
          </p:cNvGrpSpPr>
          <p:nvPr/>
        </p:nvGrpSpPr>
        <p:grpSpPr bwMode="auto">
          <a:xfrm>
            <a:off x="9009067" y="4733398"/>
            <a:ext cx="657225" cy="655637"/>
            <a:chOff x="5935999" y="3294460"/>
            <a:chExt cx="656758" cy="655439"/>
          </a:xfrm>
        </p:grpSpPr>
        <p:sp>
          <p:nvSpPr>
            <p:cNvPr id="277" name="Freeform 1352">
              <a:extLst>
                <a:ext uri="{FF2B5EF4-FFF2-40B4-BE49-F238E27FC236}">
                  <a16:creationId xmlns:a16="http://schemas.microsoft.com/office/drawing/2014/main" id="{A84B147B-FC28-45E8-B67C-3CEE61B7103C}"/>
                </a:ext>
              </a:extLst>
            </p:cNvPr>
            <p:cNvSpPr>
              <a:spLocks noChangeArrowheads="1"/>
            </p:cNvSpPr>
            <p:nvPr/>
          </p:nvSpPr>
          <p:spPr bwMode="auto">
            <a:xfrm>
              <a:off x="5935999" y="3294460"/>
              <a:ext cx="656758" cy="655439"/>
            </a:xfrm>
            <a:custGeom>
              <a:avLst/>
              <a:gdLst>
                <a:gd name="T0" fmla="*/ 656623 w 4862"/>
                <a:gd name="T1" fmla="*/ 327247 h 4855"/>
                <a:gd name="T2" fmla="*/ 656623 w 4862"/>
                <a:gd name="T3" fmla="*/ 327247 h 4855"/>
                <a:gd name="T4" fmla="*/ 328244 w 4862"/>
                <a:gd name="T5" fmla="*/ 0 h 4855"/>
                <a:gd name="T6" fmla="*/ 0 w 4862"/>
                <a:gd name="T7" fmla="*/ 327247 h 4855"/>
                <a:gd name="T8" fmla="*/ 328244 w 4862"/>
                <a:gd name="T9" fmla="*/ 655304 h 4855"/>
                <a:gd name="T10" fmla="*/ 656623 w 4862"/>
                <a:gd name="T11" fmla="*/ 327247 h 485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62" h="4855">
                  <a:moveTo>
                    <a:pt x="4861" y="2424"/>
                  </a:moveTo>
                  <a:lnTo>
                    <a:pt x="4861" y="2424"/>
                  </a:lnTo>
                  <a:cubicBezTo>
                    <a:pt x="4861" y="1083"/>
                    <a:pt x="3771" y="0"/>
                    <a:pt x="2430" y="0"/>
                  </a:cubicBezTo>
                  <a:cubicBezTo>
                    <a:pt x="1090" y="0"/>
                    <a:pt x="0" y="1083"/>
                    <a:pt x="0" y="2424"/>
                  </a:cubicBezTo>
                  <a:cubicBezTo>
                    <a:pt x="0" y="3764"/>
                    <a:pt x="1090" y="4854"/>
                    <a:pt x="2430" y="4854"/>
                  </a:cubicBezTo>
                  <a:cubicBezTo>
                    <a:pt x="3771" y="4854"/>
                    <a:pt x="4861" y="3764"/>
                    <a:pt x="4861" y="2424"/>
                  </a:cubicBezTo>
                </a:path>
              </a:pathLst>
            </a:custGeom>
            <a:solidFill>
              <a:srgbClr val="83797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78" name="Freeform 1353">
              <a:extLst>
                <a:ext uri="{FF2B5EF4-FFF2-40B4-BE49-F238E27FC236}">
                  <a16:creationId xmlns:a16="http://schemas.microsoft.com/office/drawing/2014/main" id="{79C67A2D-AA6C-41C8-8CD3-EF80A4D164E8}"/>
                </a:ext>
              </a:extLst>
            </p:cNvPr>
            <p:cNvSpPr>
              <a:spLocks noChangeArrowheads="1"/>
            </p:cNvSpPr>
            <p:nvPr/>
          </p:nvSpPr>
          <p:spPr bwMode="auto">
            <a:xfrm>
              <a:off x="6264080" y="3294460"/>
              <a:ext cx="328677" cy="655439"/>
            </a:xfrm>
            <a:custGeom>
              <a:avLst/>
              <a:gdLst>
                <a:gd name="T0" fmla="*/ 328542 w 2432"/>
                <a:gd name="T1" fmla="*/ 327247 h 4855"/>
                <a:gd name="T2" fmla="*/ 328542 w 2432"/>
                <a:gd name="T3" fmla="*/ 327247 h 4855"/>
                <a:gd name="T4" fmla="*/ 0 w 2432"/>
                <a:gd name="T5" fmla="*/ 0 h 4855"/>
                <a:gd name="T6" fmla="*/ 0 w 2432"/>
                <a:gd name="T7" fmla="*/ 655304 h 4855"/>
                <a:gd name="T8" fmla="*/ 328542 w 2432"/>
                <a:gd name="T9" fmla="*/ 327247 h 48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32" h="4855">
                  <a:moveTo>
                    <a:pt x="2431" y="2424"/>
                  </a:moveTo>
                  <a:lnTo>
                    <a:pt x="2431" y="2424"/>
                  </a:lnTo>
                  <a:cubicBezTo>
                    <a:pt x="2431" y="1083"/>
                    <a:pt x="1341" y="0"/>
                    <a:pt x="0" y="0"/>
                  </a:cubicBezTo>
                  <a:cubicBezTo>
                    <a:pt x="0" y="4854"/>
                    <a:pt x="0" y="4854"/>
                    <a:pt x="0" y="4854"/>
                  </a:cubicBezTo>
                  <a:cubicBezTo>
                    <a:pt x="1341" y="4854"/>
                    <a:pt x="2431" y="3764"/>
                    <a:pt x="2431" y="2424"/>
                  </a:cubicBezTo>
                </a:path>
              </a:pathLst>
            </a:custGeom>
            <a:solidFill>
              <a:srgbClr val="7C727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79" name="Freeform 1354">
              <a:extLst>
                <a:ext uri="{FF2B5EF4-FFF2-40B4-BE49-F238E27FC236}">
                  <a16:creationId xmlns:a16="http://schemas.microsoft.com/office/drawing/2014/main" id="{67994E6A-4789-4653-8620-12DDC4073F89}"/>
                </a:ext>
              </a:extLst>
            </p:cNvPr>
            <p:cNvSpPr>
              <a:spLocks noChangeArrowheads="1"/>
            </p:cNvSpPr>
            <p:nvPr/>
          </p:nvSpPr>
          <p:spPr bwMode="auto">
            <a:xfrm>
              <a:off x="6264079" y="3767138"/>
              <a:ext cx="206614" cy="182761"/>
            </a:xfrm>
            <a:custGeom>
              <a:avLst/>
              <a:gdLst>
                <a:gd name="T0" fmla="*/ 60133 w 1529"/>
                <a:gd name="T1" fmla="*/ 0 h 1355"/>
                <a:gd name="T2" fmla="*/ 60133 w 1529"/>
                <a:gd name="T3" fmla="*/ 0 h 1355"/>
                <a:gd name="T4" fmla="*/ 164859 w 1529"/>
                <a:gd name="T5" fmla="*/ 27920 h 1355"/>
                <a:gd name="T6" fmla="*/ 206479 w 1529"/>
                <a:gd name="T7" fmla="*/ 182626 h 1355"/>
                <a:gd name="T8" fmla="*/ 0 w 1529"/>
                <a:gd name="T9" fmla="*/ 182626 h 1355"/>
                <a:gd name="T10" fmla="*/ 0 w 1529"/>
                <a:gd name="T11" fmla="*/ 16320 h 1355"/>
                <a:gd name="T12" fmla="*/ 60133 w 1529"/>
                <a:gd name="T13" fmla="*/ 0 h 135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29" h="1355">
                  <a:moveTo>
                    <a:pt x="445" y="0"/>
                  </a:moveTo>
                  <a:lnTo>
                    <a:pt x="445" y="0"/>
                  </a:lnTo>
                  <a:cubicBezTo>
                    <a:pt x="445" y="0"/>
                    <a:pt x="1119" y="99"/>
                    <a:pt x="1220" y="207"/>
                  </a:cubicBezTo>
                  <a:cubicBezTo>
                    <a:pt x="1305" y="293"/>
                    <a:pt x="1485" y="1160"/>
                    <a:pt x="1528" y="1354"/>
                  </a:cubicBezTo>
                  <a:cubicBezTo>
                    <a:pt x="344" y="1354"/>
                    <a:pt x="0" y="1354"/>
                    <a:pt x="0" y="1354"/>
                  </a:cubicBezTo>
                  <a:cubicBezTo>
                    <a:pt x="0" y="121"/>
                    <a:pt x="0" y="121"/>
                    <a:pt x="0" y="121"/>
                  </a:cubicBezTo>
                  <a:lnTo>
                    <a:pt x="445" y="0"/>
                  </a:lnTo>
                </a:path>
              </a:pathLst>
            </a:custGeom>
            <a:solidFill>
              <a:srgbClr val="2B2E3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80" name="Freeform 1355">
              <a:extLst>
                <a:ext uri="{FF2B5EF4-FFF2-40B4-BE49-F238E27FC236}">
                  <a16:creationId xmlns:a16="http://schemas.microsoft.com/office/drawing/2014/main" id="{ED29F216-ED3A-4DFB-9F6B-E33EE198DBCF}"/>
                </a:ext>
              </a:extLst>
            </p:cNvPr>
            <p:cNvSpPr>
              <a:spLocks noChangeArrowheads="1"/>
            </p:cNvSpPr>
            <p:nvPr/>
          </p:nvSpPr>
          <p:spPr bwMode="auto">
            <a:xfrm>
              <a:off x="6215850" y="3706416"/>
              <a:ext cx="97055" cy="105966"/>
            </a:xfrm>
            <a:custGeom>
              <a:avLst/>
              <a:gdLst>
                <a:gd name="T0" fmla="*/ 96920 w 718"/>
                <a:gd name="T1" fmla="*/ 105831 h 783"/>
                <a:gd name="T2" fmla="*/ 0 w 718"/>
                <a:gd name="T3" fmla="*/ 105831 h 783"/>
                <a:gd name="T4" fmla="*/ 0 w 718"/>
                <a:gd name="T5" fmla="*/ 0 h 783"/>
                <a:gd name="T6" fmla="*/ 96920 w 718"/>
                <a:gd name="T7" fmla="*/ 0 h 783"/>
                <a:gd name="T8" fmla="*/ 96920 w 718"/>
                <a:gd name="T9" fmla="*/ 105831 h 7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8" h="783">
                  <a:moveTo>
                    <a:pt x="717" y="782"/>
                  </a:moveTo>
                  <a:lnTo>
                    <a:pt x="0" y="782"/>
                  </a:lnTo>
                  <a:lnTo>
                    <a:pt x="0" y="0"/>
                  </a:lnTo>
                  <a:lnTo>
                    <a:pt x="717" y="0"/>
                  </a:lnTo>
                  <a:lnTo>
                    <a:pt x="717" y="782"/>
                  </a:lnTo>
                </a:path>
              </a:pathLst>
            </a:custGeom>
            <a:solidFill>
              <a:srgbClr val="D9A88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81" name="Freeform 1356">
              <a:extLst>
                <a:ext uri="{FF2B5EF4-FFF2-40B4-BE49-F238E27FC236}">
                  <a16:creationId xmlns:a16="http://schemas.microsoft.com/office/drawing/2014/main" id="{98E16115-B200-4E08-8153-75B4C09F9233}"/>
                </a:ext>
              </a:extLst>
            </p:cNvPr>
            <p:cNvSpPr>
              <a:spLocks noChangeArrowheads="1"/>
            </p:cNvSpPr>
            <p:nvPr/>
          </p:nvSpPr>
          <p:spPr bwMode="auto">
            <a:xfrm>
              <a:off x="6264080" y="3402807"/>
              <a:ext cx="120277" cy="320278"/>
            </a:xfrm>
            <a:custGeom>
              <a:avLst/>
              <a:gdLst>
                <a:gd name="T0" fmla="*/ 0 w 890"/>
                <a:gd name="T1" fmla="*/ 0 h 2374"/>
                <a:gd name="T2" fmla="*/ 0 w 890"/>
                <a:gd name="T3" fmla="*/ 0 h 2374"/>
                <a:gd name="T4" fmla="*/ 120142 w 890"/>
                <a:gd name="T5" fmla="*/ 150965 h 2374"/>
                <a:gd name="T6" fmla="*/ 87302 w 890"/>
                <a:gd name="T7" fmla="*/ 282368 h 2374"/>
                <a:gd name="T8" fmla="*/ 0 w 890"/>
                <a:gd name="T9" fmla="*/ 320143 h 2374"/>
                <a:gd name="T10" fmla="*/ 0 w 890"/>
                <a:gd name="T11" fmla="*/ 0 h 237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0" h="2374">
                  <a:moveTo>
                    <a:pt x="0" y="0"/>
                  </a:moveTo>
                  <a:lnTo>
                    <a:pt x="0" y="0"/>
                  </a:lnTo>
                  <a:cubicBezTo>
                    <a:pt x="344" y="0"/>
                    <a:pt x="889" y="201"/>
                    <a:pt x="889" y="1119"/>
                  </a:cubicBezTo>
                  <a:cubicBezTo>
                    <a:pt x="889" y="1649"/>
                    <a:pt x="718" y="2000"/>
                    <a:pt x="646" y="2093"/>
                  </a:cubicBezTo>
                  <a:cubicBezTo>
                    <a:pt x="574" y="2180"/>
                    <a:pt x="186" y="2373"/>
                    <a:pt x="0" y="2373"/>
                  </a:cubicBezTo>
                  <a:cubicBezTo>
                    <a:pt x="0" y="1442"/>
                    <a:pt x="0" y="0"/>
                    <a:pt x="0" y="0"/>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82" name="Freeform 1357">
              <a:extLst>
                <a:ext uri="{FF2B5EF4-FFF2-40B4-BE49-F238E27FC236}">
                  <a16:creationId xmlns:a16="http://schemas.microsoft.com/office/drawing/2014/main" id="{EC700CB2-B3A7-4296-9237-D85E9CA62268}"/>
                </a:ext>
              </a:extLst>
            </p:cNvPr>
            <p:cNvSpPr>
              <a:spLocks noChangeArrowheads="1"/>
            </p:cNvSpPr>
            <p:nvPr/>
          </p:nvSpPr>
          <p:spPr bwMode="auto">
            <a:xfrm>
              <a:off x="6356371" y="3542110"/>
              <a:ext cx="53589" cy="75605"/>
            </a:xfrm>
            <a:custGeom>
              <a:avLst/>
              <a:gdLst>
                <a:gd name="T0" fmla="*/ 51554 w 395"/>
                <a:gd name="T1" fmla="*/ 41522 h 559"/>
                <a:gd name="T2" fmla="*/ 51554 w 395"/>
                <a:gd name="T3" fmla="*/ 41522 h 559"/>
                <a:gd name="T4" fmla="*/ 30118 w 395"/>
                <a:gd name="T5" fmla="*/ 1894 h 559"/>
                <a:gd name="T6" fmla="*/ 1899 w 395"/>
                <a:gd name="T7" fmla="*/ 34759 h 559"/>
                <a:gd name="T8" fmla="*/ 23335 w 395"/>
                <a:gd name="T9" fmla="*/ 73711 h 559"/>
                <a:gd name="T10" fmla="*/ 51554 w 395"/>
                <a:gd name="T11" fmla="*/ 41522 h 5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5" h="559">
                  <a:moveTo>
                    <a:pt x="380" y="307"/>
                  </a:moveTo>
                  <a:lnTo>
                    <a:pt x="380" y="307"/>
                  </a:lnTo>
                  <a:cubicBezTo>
                    <a:pt x="394" y="158"/>
                    <a:pt x="329" y="28"/>
                    <a:pt x="222" y="14"/>
                  </a:cubicBezTo>
                  <a:cubicBezTo>
                    <a:pt x="121" y="0"/>
                    <a:pt x="28" y="108"/>
                    <a:pt x="14" y="257"/>
                  </a:cubicBezTo>
                  <a:cubicBezTo>
                    <a:pt x="0" y="402"/>
                    <a:pt x="71" y="530"/>
                    <a:pt x="172" y="545"/>
                  </a:cubicBezTo>
                  <a:cubicBezTo>
                    <a:pt x="272" y="558"/>
                    <a:pt x="365" y="452"/>
                    <a:pt x="380" y="307"/>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83" name="Freeform 1358">
              <a:extLst>
                <a:ext uri="{FF2B5EF4-FFF2-40B4-BE49-F238E27FC236}">
                  <a16:creationId xmlns:a16="http://schemas.microsoft.com/office/drawing/2014/main" id="{456C2172-2A59-440E-980D-B7C5DD2FE7D2}"/>
                </a:ext>
              </a:extLst>
            </p:cNvPr>
            <p:cNvSpPr>
              <a:spLocks noChangeArrowheads="1"/>
            </p:cNvSpPr>
            <p:nvPr/>
          </p:nvSpPr>
          <p:spPr bwMode="auto">
            <a:xfrm>
              <a:off x="6143803" y="3402807"/>
              <a:ext cx="120277" cy="320278"/>
            </a:xfrm>
            <a:custGeom>
              <a:avLst/>
              <a:gdLst>
                <a:gd name="T0" fmla="*/ 120142 w 890"/>
                <a:gd name="T1" fmla="*/ 0 h 2374"/>
                <a:gd name="T2" fmla="*/ 120142 w 890"/>
                <a:gd name="T3" fmla="*/ 0 h 2374"/>
                <a:gd name="T4" fmla="*/ 0 w 890"/>
                <a:gd name="T5" fmla="*/ 150965 h 2374"/>
                <a:gd name="T6" fmla="*/ 32975 w 890"/>
                <a:gd name="T7" fmla="*/ 282368 h 2374"/>
                <a:gd name="T8" fmla="*/ 120142 w 890"/>
                <a:gd name="T9" fmla="*/ 320143 h 2374"/>
                <a:gd name="T10" fmla="*/ 120142 w 890"/>
                <a:gd name="T11" fmla="*/ 0 h 237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0" h="2374">
                  <a:moveTo>
                    <a:pt x="889" y="0"/>
                  </a:moveTo>
                  <a:lnTo>
                    <a:pt x="889" y="0"/>
                  </a:lnTo>
                  <a:cubicBezTo>
                    <a:pt x="545" y="0"/>
                    <a:pt x="0" y="201"/>
                    <a:pt x="0" y="1119"/>
                  </a:cubicBezTo>
                  <a:cubicBezTo>
                    <a:pt x="0" y="1649"/>
                    <a:pt x="172" y="2000"/>
                    <a:pt x="244" y="2093"/>
                  </a:cubicBezTo>
                  <a:cubicBezTo>
                    <a:pt x="316" y="2180"/>
                    <a:pt x="710" y="2373"/>
                    <a:pt x="889" y="2373"/>
                  </a:cubicBezTo>
                  <a:cubicBezTo>
                    <a:pt x="889" y="1442"/>
                    <a:pt x="889" y="0"/>
                    <a:pt x="889" y="0"/>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84" name="Freeform 1359">
              <a:extLst>
                <a:ext uri="{FF2B5EF4-FFF2-40B4-BE49-F238E27FC236}">
                  <a16:creationId xmlns:a16="http://schemas.microsoft.com/office/drawing/2014/main" id="{6584C18B-1B5C-4F35-A7FA-A06EED27AE9A}"/>
                </a:ext>
              </a:extLst>
            </p:cNvPr>
            <p:cNvSpPr>
              <a:spLocks noChangeArrowheads="1"/>
            </p:cNvSpPr>
            <p:nvPr/>
          </p:nvSpPr>
          <p:spPr bwMode="auto">
            <a:xfrm>
              <a:off x="6118795" y="3542110"/>
              <a:ext cx="53589" cy="75605"/>
            </a:xfrm>
            <a:custGeom>
              <a:avLst/>
              <a:gdLst>
                <a:gd name="T0" fmla="*/ 1899 w 395"/>
                <a:gd name="T1" fmla="*/ 41522 h 559"/>
                <a:gd name="T2" fmla="*/ 1899 w 395"/>
                <a:gd name="T3" fmla="*/ 41522 h 559"/>
                <a:gd name="T4" fmla="*/ 23335 w 395"/>
                <a:gd name="T5" fmla="*/ 1894 h 559"/>
                <a:gd name="T6" fmla="*/ 51554 w 395"/>
                <a:gd name="T7" fmla="*/ 34759 h 559"/>
                <a:gd name="T8" fmla="*/ 30118 w 395"/>
                <a:gd name="T9" fmla="*/ 73711 h 559"/>
                <a:gd name="T10" fmla="*/ 1899 w 395"/>
                <a:gd name="T11" fmla="*/ 41522 h 5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5" h="559">
                  <a:moveTo>
                    <a:pt x="14" y="307"/>
                  </a:moveTo>
                  <a:lnTo>
                    <a:pt x="14" y="307"/>
                  </a:lnTo>
                  <a:cubicBezTo>
                    <a:pt x="0" y="158"/>
                    <a:pt x="64" y="28"/>
                    <a:pt x="172" y="14"/>
                  </a:cubicBezTo>
                  <a:cubicBezTo>
                    <a:pt x="272" y="0"/>
                    <a:pt x="365" y="108"/>
                    <a:pt x="380" y="257"/>
                  </a:cubicBezTo>
                  <a:cubicBezTo>
                    <a:pt x="394" y="402"/>
                    <a:pt x="322" y="530"/>
                    <a:pt x="222" y="545"/>
                  </a:cubicBezTo>
                  <a:cubicBezTo>
                    <a:pt x="122" y="558"/>
                    <a:pt x="29" y="452"/>
                    <a:pt x="14" y="307"/>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85" name="Freeform 1360">
              <a:extLst>
                <a:ext uri="{FF2B5EF4-FFF2-40B4-BE49-F238E27FC236}">
                  <a16:creationId xmlns:a16="http://schemas.microsoft.com/office/drawing/2014/main" id="{C718DEDB-CE27-4397-900E-6E9CFEB8FEC2}"/>
                </a:ext>
              </a:extLst>
            </p:cNvPr>
            <p:cNvSpPr>
              <a:spLocks noChangeArrowheads="1"/>
            </p:cNvSpPr>
            <p:nvPr/>
          </p:nvSpPr>
          <p:spPr bwMode="auto">
            <a:xfrm>
              <a:off x="6128322" y="3395067"/>
              <a:ext cx="72642" cy="214313"/>
            </a:xfrm>
            <a:custGeom>
              <a:avLst/>
              <a:gdLst>
                <a:gd name="T0" fmla="*/ 72507 w 539"/>
                <a:gd name="T1" fmla="*/ 33782 h 1586"/>
                <a:gd name="T2" fmla="*/ 72507 w 539"/>
                <a:gd name="T3" fmla="*/ 33782 h 1586"/>
                <a:gd name="T4" fmla="*/ 47440 w 539"/>
                <a:gd name="T5" fmla="*/ 127966 h 1586"/>
                <a:gd name="T6" fmla="*/ 28033 w 539"/>
                <a:gd name="T7" fmla="*/ 214178 h 1586"/>
                <a:gd name="T8" fmla="*/ 7817 w 539"/>
                <a:gd name="T9" fmla="*/ 151073 h 1586"/>
                <a:gd name="T10" fmla="*/ 72507 w 539"/>
                <a:gd name="T11" fmla="*/ 33782 h 158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9" h="1586">
                  <a:moveTo>
                    <a:pt x="538" y="250"/>
                  </a:moveTo>
                  <a:lnTo>
                    <a:pt x="538" y="250"/>
                  </a:lnTo>
                  <a:cubicBezTo>
                    <a:pt x="538" y="250"/>
                    <a:pt x="237" y="609"/>
                    <a:pt x="352" y="947"/>
                  </a:cubicBezTo>
                  <a:cubicBezTo>
                    <a:pt x="374" y="1341"/>
                    <a:pt x="337" y="1477"/>
                    <a:pt x="208" y="1585"/>
                  </a:cubicBezTo>
                  <a:cubicBezTo>
                    <a:pt x="237" y="1198"/>
                    <a:pt x="201" y="1075"/>
                    <a:pt x="58" y="1118"/>
                  </a:cubicBezTo>
                  <a:cubicBezTo>
                    <a:pt x="0" y="817"/>
                    <a:pt x="123" y="0"/>
                    <a:pt x="538" y="250"/>
                  </a:cubicBezTo>
                </a:path>
              </a:pathLst>
            </a:custGeom>
            <a:solidFill>
              <a:srgbClr val="670E0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86" name="Freeform 1361">
              <a:extLst>
                <a:ext uri="{FF2B5EF4-FFF2-40B4-BE49-F238E27FC236}">
                  <a16:creationId xmlns:a16="http://schemas.microsoft.com/office/drawing/2014/main" id="{C61121BB-39E2-49C1-8225-2A1072498E7A}"/>
                </a:ext>
              </a:extLst>
            </p:cNvPr>
            <p:cNvSpPr>
              <a:spLocks noChangeArrowheads="1"/>
            </p:cNvSpPr>
            <p:nvPr/>
          </p:nvSpPr>
          <p:spPr bwMode="auto">
            <a:xfrm>
              <a:off x="6327195" y="3395067"/>
              <a:ext cx="72642" cy="214313"/>
            </a:xfrm>
            <a:custGeom>
              <a:avLst/>
              <a:gdLst>
                <a:gd name="T0" fmla="*/ 0 w 538"/>
                <a:gd name="T1" fmla="*/ 33782 h 1586"/>
                <a:gd name="T2" fmla="*/ 0 w 538"/>
                <a:gd name="T3" fmla="*/ 33782 h 1586"/>
                <a:gd name="T4" fmla="*/ 25114 w 538"/>
                <a:gd name="T5" fmla="*/ 127966 h 1586"/>
                <a:gd name="T6" fmla="*/ 44422 w 538"/>
                <a:gd name="T7" fmla="*/ 214178 h 1586"/>
                <a:gd name="T8" fmla="*/ 64811 w 538"/>
                <a:gd name="T9" fmla="*/ 151073 h 1586"/>
                <a:gd name="T10" fmla="*/ 0 w 538"/>
                <a:gd name="T11" fmla="*/ 33782 h 158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8" h="1586">
                  <a:moveTo>
                    <a:pt x="0" y="250"/>
                  </a:moveTo>
                  <a:lnTo>
                    <a:pt x="0" y="250"/>
                  </a:lnTo>
                  <a:cubicBezTo>
                    <a:pt x="0" y="250"/>
                    <a:pt x="301" y="609"/>
                    <a:pt x="186" y="947"/>
                  </a:cubicBezTo>
                  <a:cubicBezTo>
                    <a:pt x="165" y="1341"/>
                    <a:pt x="200" y="1477"/>
                    <a:pt x="329" y="1585"/>
                  </a:cubicBezTo>
                  <a:cubicBezTo>
                    <a:pt x="301" y="1198"/>
                    <a:pt x="336" y="1075"/>
                    <a:pt x="480" y="1118"/>
                  </a:cubicBezTo>
                  <a:cubicBezTo>
                    <a:pt x="537" y="817"/>
                    <a:pt x="409" y="0"/>
                    <a:pt x="0" y="250"/>
                  </a:cubicBezTo>
                </a:path>
              </a:pathLst>
            </a:custGeom>
            <a:solidFill>
              <a:srgbClr val="670E0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87" name="Freeform 1362">
              <a:extLst>
                <a:ext uri="{FF2B5EF4-FFF2-40B4-BE49-F238E27FC236}">
                  <a16:creationId xmlns:a16="http://schemas.microsoft.com/office/drawing/2014/main" id="{93DF63CA-011D-4224-8440-A5A76F4B7F2D}"/>
                </a:ext>
              </a:extLst>
            </p:cNvPr>
            <p:cNvSpPr>
              <a:spLocks noChangeArrowheads="1"/>
            </p:cNvSpPr>
            <p:nvPr/>
          </p:nvSpPr>
          <p:spPr bwMode="auto">
            <a:xfrm>
              <a:off x="6058062" y="3767138"/>
              <a:ext cx="206018" cy="182761"/>
            </a:xfrm>
            <a:custGeom>
              <a:avLst/>
              <a:gdLst>
                <a:gd name="T0" fmla="*/ 145980 w 1527"/>
                <a:gd name="T1" fmla="*/ 0 h 1355"/>
                <a:gd name="T2" fmla="*/ 145980 w 1527"/>
                <a:gd name="T3" fmla="*/ 0 h 1355"/>
                <a:gd name="T4" fmla="*/ 41419 w 1527"/>
                <a:gd name="T5" fmla="*/ 27920 h 1355"/>
                <a:gd name="T6" fmla="*/ 0 w 1527"/>
                <a:gd name="T7" fmla="*/ 182626 h 1355"/>
                <a:gd name="T8" fmla="*/ 205883 w 1527"/>
                <a:gd name="T9" fmla="*/ 182626 h 1355"/>
                <a:gd name="T10" fmla="*/ 205883 w 1527"/>
                <a:gd name="T11" fmla="*/ 16320 h 1355"/>
                <a:gd name="T12" fmla="*/ 145980 w 1527"/>
                <a:gd name="T13" fmla="*/ 0 h 135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27" h="1355">
                  <a:moveTo>
                    <a:pt x="1082" y="0"/>
                  </a:moveTo>
                  <a:lnTo>
                    <a:pt x="1082" y="0"/>
                  </a:lnTo>
                  <a:cubicBezTo>
                    <a:pt x="1082" y="0"/>
                    <a:pt x="407" y="99"/>
                    <a:pt x="307" y="207"/>
                  </a:cubicBezTo>
                  <a:cubicBezTo>
                    <a:pt x="221" y="293"/>
                    <a:pt x="42" y="1160"/>
                    <a:pt x="0" y="1354"/>
                  </a:cubicBezTo>
                  <a:cubicBezTo>
                    <a:pt x="1189" y="1354"/>
                    <a:pt x="1526" y="1354"/>
                    <a:pt x="1526" y="1354"/>
                  </a:cubicBezTo>
                  <a:cubicBezTo>
                    <a:pt x="1526" y="121"/>
                    <a:pt x="1526" y="121"/>
                    <a:pt x="1526" y="121"/>
                  </a:cubicBezTo>
                  <a:lnTo>
                    <a:pt x="1082" y="0"/>
                  </a:lnTo>
                </a:path>
              </a:pathLst>
            </a:custGeom>
            <a:solidFill>
              <a:srgbClr val="30353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88" name="Freeform 1363">
              <a:extLst>
                <a:ext uri="{FF2B5EF4-FFF2-40B4-BE49-F238E27FC236}">
                  <a16:creationId xmlns:a16="http://schemas.microsoft.com/office/drawing/2014/main" id="{C521132B-CCEE-4C14-88FD-C22276B04378}"/>
                </a:ext>
              </a:extLst>
            </p:cNvPr>
            <p:cNvSpPr>
              <a:spLocks noChangeArrowheads="1"/>
            </p:cNvSpPr>
            <p:nvPr/>
          </p:nvSpPr>
          <p:spPr bwMode="auto">
            <a:xfrm>
              <a:off x="6203346" y="3764757"/>
              <a:ext cx="122063" cy="185142"/>
            </a:xfrm>
            <a:custGeom>
              <a:avLst/>
              <a:gdLst>
                <a:gd name="T0" fmla="*/ 121928 w 905"/>
                <a:gd name="T1" fmla="*/ 0 h 1370"/>
                <a:gd name="T2" fmla="*/ 60964 w 905"/>
                <a:gd name="T3" fmla="*/ 12568 h 1370"/>
                <a:gd name="T4" fmla="*/ 0 w 905"/>
                <a:gd name="T5" fmla="*/ 0 h 1370"/>
                <a:gd name="T6" fmla="*/ 60964 w 905"/>
                <a:gd name="T7" fmla="*/ 185007 h 1370"/>
                <a:gd name="T8" fmla="*/ 121928 w 905"/>
                <a:gd name="T9" fmla="*/ 0 h 13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05" h="1370">
                  <a:moveTo>
                    <a:pt x="904" y="0"/>
                  </a:moveTo>
                  <a:lnTo>
                    <a:pt x="452" y="93"/>
                  </a:lnTo>
                  <a:lnTo>
                    <a:pt x="0" y="0"/>
                  </a:lnTo>
                  <a:lnTo>
                    <a:pt x="452" y="1369"/>
                  </a:lnTo>
                  <a:lnTo>
                    <a:pt x="904" y="0"/>
                  </a:lnTo>
                </a:path>
              </a:pathLst>
            </a:custGeom>
            <a:solidFill>
              <a:srgbClr val="B9C7C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89" name="Freeform 1364">
              <a:extLst>
                <a:ext uri="{FF2B5EF4-FFF2-40B4-BE49-F238E27FC236}">
                  <a16:creationId xmlns:a16="http://schemas.microsoft.com/office/drawing/2014/main" id="{8F51826C-CCE9-407F-82A8-D81688CC649D}"/>
                </a:ext>
              </a:extLst>
            </p:cNvPr>
            <p:cNvSpPr>
              <a:spLocks noChangeArrowheads="1"/>
            </p:cNvSpPr>
            <p:nvPr/>
          </p:nvSpPr>
          <p:spPr bwMode="auto">
            <a:xfrm>
              <a:off x="6203346" y="3764757"/>
              <a:ext cx="122063" cy="185142"/>
            </a:xfrm>
            <a:custGeom>
              <a:avLst/>
              <a:gdLst>
                <a:gd name="T0" fmla="*/ 121928 w 905"/>
                <a:gd name="T1" fmla="*/ 0 h 1370"/>
                <a:gd name="T2" fmla="*/ 60964 w 905"/>
                <a:gd name="T3" fmla="*/ 12568 h 1370"/>
                <a:gd name="T4" fmla="*/ 0 w 905"/>
                <a:gd name="T5" fmla="*/ 0 h 1370"/>
                <a:gd name="T6" fmla="*/ 60964 w 905"/>
                <a:gd name="T7" fmla="*/ 185007 h 137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05" h="1370">
                  <a:moveTo>
                    <a:pt x="904" y="0"/>
                  </a:moveTo>
                  <a:lnTo>
                    <a:pt x="452" y="93"/>
                  </a:lnTo>
                  <a:lnTo>
                    <a:pt x="0" y="0"/>
                  </a:lnTo>
                  <a:lnTo>
                    <a:pt x="452" y="1369"/>
                  </a:lnTo>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4290" tIns="17145" rIns="34290" bIns="17145"/>
            <a:lstStyle/>
            <a:p>
              <a:endParaRPr lang="en-US"/>
            </a:p>
          </p:txBody>
        </p:sp>
        <p:sp>
          <p:nvSpPr>
            <p:cNvPr id="290" name="Freeform 1365">
              <a:extLst>
                <a:ext uri="{FF2B5EF4-FFF2-40B4-BE49-F238E27FC236}">
                  <a16:creationId xmlns:a16="http://schemas.microsoft.com/office/drawing/2014/main" id="{50E8FFAB-C664-4CFC-8EB5-AECAEB6DC179}"/>
                </a:ext>
              </a:extLst>
            </p:cNvPr>
            <p:cNvSpPr>
              <a:spLocks noChangeArrowheads="1"/>
            </p:cNvSpPr>
            <p:nvPr/>
          </p:nvSpPr>
          <p:spPr bwMode="auto">
            <a:xfrm>
              <a:off x="6249789" y="3801666"/>
              <a:ext cx="30367" cy="148233"/>
            </a:xfrm>
            <a:custGeom>
              <a:avLst/>
              <a:gdLst>
                <a:gd name="T0" fmla="*/ 9805 w 223"/>
                <a:gd name="T1" fmla="*/ 0 h 1098"/>
                <a:gd name="T2" fmla="*/ 0 w 223"/>
                <a:gd name="T3" fmla="*/ 125958 h 1098"/>
                <a:gd name="T4" fmla="*/ 14571 w 223"/>
                <a:gd name="T5" fmla="*/ 148098 h 1098"/>
                <a:gd name="T6" fmla="*/ 30231 w 223"/>
                <a:gd name="T7" fmla="*/ 125958 h 1098"/>
                <a:gd name="T8" fmla="*/ 19473 w 223"/>
                <a:gd name="T9" fmla="*/ 0 h 1098"/>
                <a:gd name="T10" fmla="*/ 9805 w 223"/>
                <a:gd name="T11" fmla="*/ 0 h 109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3" h="1098">
                  <a:moveTo>
                    <a:pt x="72" y="0"/>
                  </a:moveTo>
                  <a:lnTo>
                    <a:pt x="0" y="933"/>
                  </a:lnTo>
                  <a:lnTo>
                    <a:pt x="107" y="1097"/>
                  </a:lnTo>
                  <a:lnTo>
                    <a:pt x="222" y="933"/>
                  </a:lnTo>
                  <a:lnTo>
                    <a:pt x="143" y="0"/>
                  </a:lnTo>
                  <a:lnTo>
                    <a:pt x="72" y="0"/>
                  </a:lnTo>
                </a:path>
              </a:pathLst>
            </a:custGeom>
            <a:solidFill>
              <a:srgbClr val="129E9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91" name="Freeform 1366">
              <a:extLst>
                <a:ext uri="{FF2B5EF4-FFF2-40B4-BE49-F238E27FC236}">
                  <a16:creationId xmlns:a16="http://schemas.microsoft.com/office/drawing/2014/main" id="{179408EF-65F4-4EF2-BAB4-BCD62A1DB844}"/>
                </a:ext>
              </a:extLst>
            </p:cNvPr>
            <p:cNvSpPr>
              <a:spLocks noChangeArrowheads="1"/>
            </p:cNvSpPr>
            <p:nvPr/>
          </p:nvSpPr>
          <p:spPr bwMode="auto">
            <a:xfrm>
              <a:off x="6172384" y="3761780"/>
              <a:ext cx="92291" cy="188119"/>
            </a:xfrm>
            <a:custGeom>
              <a:avLst/>
              <a:gdLst>
                <a:gd name="T0" fmla="*/ 48581 w 682"/>
                <a:gd name="T1" fmla="*/ 82437 h 1392"/>
                <a:gd name="T2" fmla="*/ 48581 w 682"/>
                <a:gd name="T3" fmla="*/ 82437 h 1392"/>
                <a:gd name="T4" fmla="*/ 0 w 682"/>
                <a:gd name="T5" fmla="*/ 10676 h 1392"/>
                <a:gd name="T6" fmla="*/ 42627 w 682"/>
                <a:gd name="T7" fmla="*/ 0 h 1392"/>
                <a:gd name="T8" fmla="*/ 92156 w 682"/>
                <a:gd name="T9" fmla="*/ 187984 h 1392"/>
                <a:gd name="T10" fmla="*/ 22464 w 682"/>
                <a:gd name="T11" fmla="*/ 88248 h 1392"/>
                <a:gd name="T12" fmla="*/ 48581 w 682"/>
                <a:gd name="T13" fmla="*/ 82437 h 139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2" h="1392">
                  <a:moveTo>
                    <a:pt x="359" y="610"/>
                  </a:moveTo>
                  <a:lnTo>
                    <a:pt x="359" y="610"/>
                  </a:lnTo>
                  <a:cubicBezTo>
                    <a:pt x="0" y="79"/>
                    <a:pt x="0" y="79"/>
                    <a:pt x="0" y="79"/>
                  </a:cubicBezTo>
                  <a:cubicBezTo>
                    <a:pt x="101" y="43"/>
                    <a:pt x="201" y="22"/>
                    <a:pt x="315" y="0"/>
                  </a:cubicBezTo>
                  <a:cubicBezTo>
                    <a:pt x="681" y="1391"/>
                    <a:pt x="681" y="1391"/>
                    <a:pt x="681" y="1391"/>
                  </a:cubicBezTo>
                  <a:cubicBezTo>
                    <a:pt x="166" y="653"/>
                    <a:pt x="166" y="653"/>
                    <a:pt x="166" y="653"/>
                  </a:cubicBezTo>
                  <a:lnTo>
                    <a:pt x="359" y="610"/>
                  </a:lnTo>
                </a:path>
              </a:pathLst>
            </a:custGeom>
            <a:solidFill>
              <a:srgbClr val="3B41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92" name="Freeform 1367">
              <a:extLst>
                <a:ext uri="{FF2B5EF4-FFF2-40B4-BE49-F238E27FC236}">
                  <a16:creationId xmlns:a16="http://schemas.microsoft.com/office/drawing/2014/main" id="{2B37BC5D-F142-4FC1-958B-C8B50EB80E2A}"/>
                </a:ext>
              </a:extLst>
            </p:cNvPr>
            <p:cNvSpPr>
              <a:spLocks noChangeArrowheads="1"/>
            </p:cNvSpPr>
            <p:nvPr/>
          </p:nvSpPr>
          <p:spPr bwMode="auto">
            <a:xfrm>
              <a:off x="6264080" y="3761780"/>
              <a:ext cx="92291" cy="188119"/>
            </a:xfrm>
            <a:custGeom>
              <a:avLst/>
              <a:gdLst>
                <a:gd name="T0" fmla="*/ 43646 w 683"/>
                <a:gd name="T1" fmla="*/ 82437 h 1392"/>
                <a:gd name="T2" fmla="*/ 43646 w 683"/>
                <a:gd name="T3" fmla="*/ 82437 h 1392"/>
                <a:gd name="T4" fmla="*/ 92156 w 683"/>
                <a:gd name="T5" fmla="*/ 10676 h 1392"/>
                <a:gd name="T6" fmla="*/ 49456 w 683"/>
                <a:gd name="T7" fmla="*/ 0 h 1392"/>
                <a:gd name="T8" fmla="*/ 0 w 683"/>
                <a:gd name="T9" fmla="*/ 187984 h 1392"/>
                <a:gd name="T10" fmla="*/ 69860 w 683"/>
                <a:gd name="T11" fmla="*/ 88248 h 1392"/>
                <a:gd name="T12" fmla="*/ 43646 w 683"/>
                <a:gd name="T13" fmla="*/ 82437 h 139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3" h="1392">
                  <a:moveTo>
                    <a:pt x="323" y="610"/>
                  </a:moveTo>
                  <a:lnTo>
                    <a:pt x="323" y="610"/>
                  </a:lnTo>
                  <a:cubicBezTo>
                    <a:pt x="682" y="79"/>
                    <a:pt x="682" y="79"/>
                    <a:pt x="682" y="79"/>
                  </a:cubicBezTo>
                  <a:cubicBezTo>
                    <a:pt x="588" y="43"/>
                    <a:pt x="481" y="22"/>
                    <a:pt x="366" y="0"/>
                  </a:cubicBezTo>
                  <a:cubicBezTo>
                    <a:pt x="0" y="1391"/>
                    <a:pt x="0" y="1391"/>
                    <a:pt x="0" y="1391"/>
                  </a:cubicBezTo>
                  <a:cubicBezTo>
                    <a:pt x="517" y="653"/>
                    <a:pt x="517" y="653"/>
                    <a:pt x="517" y="653"/>
                  </a:cubicBezTo>
                  <a:lnTo>
                    <a:pt x="323" y="610"/>
                  </a:lnTo>
                </a:path>
              </a:pathLst>
            </a:custGeom>
            <a:solidFill>
              <a:srgbClr val="3B41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93" name="Freeform 1368">
              <a:extLst>
                <a:ext uri="{FF2B5EF4-FFF2-40B4-BE49-F238E27FC236}">
                  <a16:creationId xmlns:a16="http://schemas.microsoft.com/office/drawing/2014/main" id="{8AC9C1E1-BC57-49FA-9DF0-3E9F14606B09}"/>
                </a:ext>
              </a:extLst>
            </p:cNvPr>
            <p:cNvSpPr>
              <a:spLocks noChangeArrowheads="1"/>
            </p:cNvSpPr>
            <p:nvPr/>
          </p:nvSpPr>
          <p:spPr bwMode="auto">
            <a:xfrm>
              <a:off x="6248003" y="3777258"/>
              <a:ext cx="33344" cy="33933"/>
            </a:xfrm>
            <a:custGeom>
              <a:avLst/>
              <a:gdLst>
                <a:gd name="T0" fmla="*/ 33208 w 245"/>
                <a:gd name="T1" fmla="*/ 16293 h 252"/>
                <a:gd name="T2" fmla="*/ 16468 w 245"/>
                <a:gd name="T3" fmla="*/ 33798 h 252"/>
                <a:gd name="T4" fmla="*/ 0 w 245"/>
                <a:gd name="T5" fmla="*/ 16293 h 252"/>
                <a:gd name="T6" fmla="*/ 16468 w 245"/>
                <a:gd name="T7" fmla="*/ 0 h 252"/>
                <a:gd name="T8" fmla="*/ 33208 w 245"/>
                <a:gd name="T9" fmla="*/ 16293 h 2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5" h="252">
                  <a:moveTo>
                    <a:pt x="244" y="121"/>
                  </a:moveTo>
                  <a:lnTo>
                    <a:pt x="121" y="251"/>
                  </a:lnTo>
                  <a:lnTo>
                    <a:pt x="0" y="121"/>
                  </a:lnTo>
                  <a:lnTo>
                    <a:pt x="121" y="0"/>
                  </a:lnTo>
                  <a:lnTo>
                    <a:pt x="244" y="121"/>
                  </a:lnTo>
                </a:path>
              </a:pathLst>
            </a:custGeom>
            <a:solidFill>
              <a:srgbClr val="129E9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94" name="Freeform 1369">
              <a:extLst>
                <a:ext uri="{FF2B5EF4-FFF2-40B4-BE49-F238E27FC236}">
                  <a16:creationId xmlns:a16="http://schemas.microsoft.com/office/drawing/2014/main" id="{05344C0E-4CFB-4497-9301-B7B9CF982F69}"/>
                </a:ext>
              </a:extLst>
            </p:cNvPr>
            <p:cNvSpPr>
              <a:spLocks noChangeArrowheads="1"/>
            </p:cNvSpPr>
            <p:nvPr/>
          </p:nvSpPr>
          <p:spPr bwMode="auto">
            <a:xfrm>
              <a:off x="6264080" y="3752256"/>
              <a:ext cx="73833" cy="55959"/>
            </a:xfrm>
            <a:custGeom>
              <a:avLst/>
              <a:gdLst>
                <a:gd name="T0" fmla="*/ 0 w 546"/>
                <a:gd name="T1" fmla="*/ 25020 h 416"/>
                <a:gd name="T2" fmla="*/ 48546 w 546"/>
                <a:gd name="T3" fmla="*/ 0 h 416"/>
                <a:gd name="T4" fmla="*/ 73698 w 546"/>
                <a:gd name="T5" fmla="*/ 14528 h 416"/>
                <a:gd name="T6" fmla="*/ 21366 w 546"/>
                <a:gd name="T7" fmla="*/ 55824 h 416"/>
                <a:gd name="T8" fmla="*/ 0 w 546"/>
                <a:gd name="T9" fmla="*/ 25020 h 4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6" h="416">
                  <a:moveTo>
                    <a:pt x="0" y="186"/>
                  </a:moveTo>
                  <a:lnTo>
                    <a:pt x="359" y="0"/>
                  </a:lnTo>
                  <a:lnTo>
                    <a:pt x="545" y="108"/>
                  </a:lnTo>
                  <a:lnTo>
                    <a:pt x="158" y="415"/>
                  </a:lnTo>
                  <a:lnTo>
                    <a:pt x="0" y="18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95" name="Freeform 1370">
              <a:extLst>
                <a:ext uri="{FF2B5EF4-FFF2-40B4-BE49-F238E27FC236}">
                  <a16:creationId xmlns:a16="http://schemas.microsoft.com/office/drawing/2014/main" id="{491C3E23-DF73-4B04-A33E-52E064C85223}"/>
                </a:ext>
              </a:extLst>
            </p:cNvPr>
            <p:cNvSpPr>
              <a:spLocks noChangeArrowheads="1"/>
            </p:cNvSpPr>
            <p:nvPr/>
          </p:nvSpPr>
          <p:spPr bwMode="auto">
            <a:xfrm>
              <a:off x="6190247" y="3752256"/>
              <a:ext cx="73833" cy="55959"/>
            </a:xfrm>
            <a:custGeom>
              <a:avLst/>
              <a:gdLst>
                <a:gd name="T0" fmla="*/ 73698 w 546"/>
                <a:gd name="T1" fmla="*/ 25020 h 416"/>
                <a:gd name="T2" fmla="*/ 25287 w 546"/>
                <a:gd name="T3" fmla="*/ 0 h 416"/>
                <a:gd name="T4" fmla="*/ 0 w 546"/>
                <a:gd name="T5" fmla="*/ 14528 h 416"/>
                <a:gd name="T6" fmla="*/ 51386 w 546"/>
                <a:gd name="T7" fmla="*/ 55824 h 416"/>
                <a:gd name="T8" fmla="*/ 73698 w 546"/>
                <a:gd name="T9" fmla="*/ 25020 h 4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6" h="416">
                  <a:moveTo>
                    <a:pt x="545" y="186"/>
                  </a:moveTo>
                  <a:lnTo>
                    <a:pt x="187" y="0"/>
                  </a:lnTo>
                  <a:lnTo>
                    <a:pt x="0" y="108"/>
                  </a:lnTo>
                  <a:lnTo>
                    <a:pt x="380" y="415"/>
                  </a:lnTo>
                  <a:lnTo>
                    <a:pt x="545" y="18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96" name="Freeform 1371">
              <a:extLst>
                <a:ext uri="{FF2B5EF4-FFF2-40B4-BE49-F238E27FC236}">
                  <a16:creationId xmlns:a16="http://schemas.microsoft.com/office/drawing/2014/main" id="{4B1D5594-D863-4E8C-ADD5-6A5AC3C50DBF}"/>
                </a:ext>
              </a:extLst>
            </p:cNvPr>
            <p:cNvSpPr>
              <a:spLocks noChangeArrowheads="1"/>
            </p:cNvSpPr>
            <p:nvPr/>
          </p:nvSpPr>
          <p:spPr bwMode="auto">
            <a:xfrm>
              <a:off x="6155712" y="3309938"/>
              <a:ext cx="223881" cy="191691"/>
            </a:xfrm>
            <a:custGeom>
              <a:avLst/>
              <a:gdLst>
                <a:gd name="T0" fmla="*/ 223746 w 1658"/>
                <a:gd name="T1" fmla="*/ 140160 h 1421"/>
                <a:gd name="T2" fmla="*/ 223746 w 1658"/>
                <a:gd name="T3" fmla="*/ 140160 h 1421"/>
                <a:gd name="T4" fmla="*/ 5806 w 1658"/>
                <a:gd name="T5" fmla="*/ 123837 h 1421"/>
                <a:gd name="T6" fmla="*/ 23360 w 1658"/>
                <a:gd name="T7" fmla="*/ 159585 h 1421"/>
                <a:gd name="T8" fmla="*/ 108430 w 1658"/>
                <a:gd name="T9" fmla="*/ 140160 h 1421"/>
                <a:gd name="T10" fmla="*/ 193769 w 1658"/>
                <a:gd name="T11" fmla="*/ 158506 h 1421"/>
                <a:gd name="T12" fmla="*/ 223746 w 1658"/>
                <a:gd name="T13" fmla="*/ 140160 h 1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58" h="1421">
                  <a:moveTo>
                    <a:pt x="1657" y="1039"/>
                  </a:moveTo>
                  <a:lnTo>
                    <a:pt x="1657" y="1039"/>
                  </a:lnTo>
                  <a:cubicBezTo>
                    <a:pt x="1513" y="459"/>
                    <a:pt x="645" y="0"/>
                    <a:pt x="43" y="918"/>
                  </a:cubicBezTo>
                  <a:cubicBezTo>
                    <a:pt x="0" y="1097"/>
                    <a:pt x="173" y="1183"/>
                    <a:pt x="173" y="1183"/>
                  </a:cubicBezTo>
                  <a:cubicBezTo>
                    <a:pt x="173" y="1183"/>
                    <a:pt x="288" y="918"/>
                    <a:pt x="803" y="1039"/>
                  </a:cubicBezTo>
                  <a:cubicBezTo>
                    <a:pt x="1062" y="982"/>
                    <a:pt x="1320" y="939"/>
                    <a:pt x="1435" y="1175"/>
                  </a:cubicBezTo>
                  <a:cubicBezTo>
                    <a:pt x="1549" y="1420"/>
                    <a:pt x="1657" y="1039"/>
                    <a:pt x="1657" y="1039"/>
                  </a:cubicBezTo>
                </a:path>
              </a:pathLst>
            </a:custGeom>
            <a:solidFill>
              <a:srgbClr val="670E0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97" name="Freeform 1372">
              <a:extLst>
                <a:ext uri="{FF2B5EF4-FFF2-40B4-BE49-F238E27FC236}">
                  <a16:creationId xmlns:a16="http://schemas.microsoft.com/office/drawing/2014/main" id="{1B7B6CCF-B779-4742-B290-64704179E603}"/>
                </a:ext>
              </a:extLst>
            </p:cNvPr>
            <p:cNvSpPr>
              <a:spLocks noChangeArrowheads="1"/>
            </p:cNvSpPr>
            <p:nvPr/>
          </p:nvSpPr>
          <p:spPr bwMode="auto">
            <a:xfrm>
              <a:off x="6146780" y="3608189"/>
              <a:ext cx="234599" cy="123825"/>
            </a:xfrm>
            <a:custGeom>
              <a:avLst/>
              <a:gdLst>
                <a:gd name="T0" fmla="*/ 186113 w 1737"/>
                <a:gd name="T1" fmla="*/ 61845 h 919"/>
                <a:gd name="T2" fmla="*/ 186113 w 1737"/>
                <a:gd name="T3" fmla="*/ 61845 h 919"/>
                <a:gd name="T4" fmla="*/ 117232 w 1737"/>
                <a:gd name="T5" fmla="*/ 42577 h 919"/>
                <a:gd name="T6" fmla="*/ 48486 w 1737"/>
                <a:gd name="T7" fmla="*/ 61845 h 919"/>
                <a:gd name="T8" fmla="*/ 0 w 1737"/>
                <a:gd name="T9" fmla="*/ 0 h 919"/>
                <a:gd name="T10" fmla="*/ 30118 w 1737"/>
                <a:gd name="T11" fmla="*/ 85963 h 919"/>
                <a:gd name="T12" fmla="*/ 117232 w 1737"/>
                <a:gd name="T13" fmla="*/ 123690 h 919"/>
                <a:gd name="T14" fmla="*/ 117232 w 1737"/>
                <a:gd name="T15" fmla="*/ 123690 h 919"/>
                <a:gd name="T16" fmla="*/ 117232 w 1737"/>
                <a:gd name="T17" fmla="*/ 123690 h 919"/>
                <a:gd name="T18" fmla="*/ 204481 w 1737"/>
                <a:gd name="T19" fmla="*/ 85963 h 919"/>
                <a:gd name="T20" fmla="*/ 234464 w 1737"/>
                <a:gd name="T21" fmla="*/ 0 h 919"/>
                <a:gd name="T22" fmla="*/ 186113 w 1737"/>
                <a:gd name="T23" fmla="*/ 61845 h 9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37" h="919">
                  <a:moveTo>
                    <a:pt x="1378" y="459"/>
                  </a:moveTo>
                  <a:lnTo>
                    <a:pt x="1378" y="459"/>
                  </a:lnTo>
                  <a:cubicBezTo>
                    <a:pt x="1199" y="459"/>
                    <a:pt x="1076" y="316"/>
                    <a:pt x="868" y="316"/>
                  </a:cubicBezTo>
                  <a:cubicBezTo>
                    <a:pt x="667" y="316"/>
                    <a:pt x="539" y="459"/>
                    <a:pt x="359" y="459"/>
                  </a:cubicBezTo>
                  <a:cubicBezTo>
                    <a:pt x="166" y="459"/>
                    <a:pt x="37" y="123"/>
                    <a:pt x="0" y="0"/>
                  </a:cubicBezTo>
                  <a:cubicBezTo>
                    <a:pt x="52" y="344"/>
                    <a:pt x="166" y="567"/>
                    <a:pt x="223" y="638"/>
                  </a:cubicBezTo>
                  <a:cubicBezTo>
                    <a:pt x="295" y="724"/>
                    <a:pt x="689" y="918"/>
                    <a:pt x="868" y="918"/>
                  </a:cubicBezTo>
                  <a:cubicBezTo>
                    <a:pt x="1054" y="918"/>
                    <a:pt x="1442" y="724"/>
                    <a:pt x="1514" y="638"/>
                  </a:cubicBezTo>
                  <a:cubicBezTo>
                    <a:pt x="1571" y="567"/>
                    <a:pt x="1686" y="344"/>
                    <a:pt x="1736" y="0"/>
                  </a:cubicBezTo>
                  <a:cubicBezTo>
                    <a:pt x="1701" y="123"/>
                    <a:pt x="1578" y="459"/>
                    <a:pt x="1378" y="459"/>
                  </a:cubicBezTo>
                </a:path>
              </a:pathLst>
            </a:custGeom>
            <a:solidFill>
              <a:srgbClr val="670E0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298" name="Freeform 1373">
              <a:extLst>
                <a:ext uri="{FF2B5EF4-FFF2-40B4-BE49-F238E27FC236}">
                  <a16:creationId xmlns:a16="http://schemas.microsoft.com/office/drawing/2014/main" id="{C7537692-DF2E-4C28-85C1-ED842CFBEE29}"/>
                </a:ext>
              </a:extLst>
            </p:cNvPr>
            <p:cNvSpPr>
              <a:spLocks noChangeArrowheads="1"/>
            </p:cNvSpPr>
            <p:nvPr/>
          </p:nvSpPr>
          <p:spPr bwMode="auto">
            <a:xfrm>
              <a:off x="6249789" y="3683794"/>
              <a:ext cx="29176" cy="7739"/>
            </a:xfrm>
            <a:custGeom>
              <a:avLst/>
              <a:gdLst>
                <a:gd name="T0" fmla="*/ 14453 w 216"/>
                <a:gd name="T1" fmla="*/ 7606 h 58"/>
                <a:gd name="T2" fmla="*/ 14453 w 216"/>
                <a:gd name="T3" fmla="*/ 7606 h 58"/>
                <a:gd name="T4" fmla="*/ 29041 w 216"/>
                <a:gd name="T5" fmla="*/ 0 h 58"/>
                <a:gd name="T6" fmla="*/ 0 w 216"/>
                <a:gd name="T7" fmla="*/ 0 h 58"/>
                <a:gd name="T8" fmla="*/ 14453 w 216"/>
                <a:gd name="T9" fmla="*/ 7606 h 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 h="58">
                  <a:moveTo>
                    <a:pt x="107" y="57"/>
                  </a:moveTo>
                  <a:lnTo>
                    <a:pt x="107" y="57"/>
                  </a:lnTo>
                  <a:cubicBezTo>
                    <a:pt x="165" y="57"/>
                    <a:pt x="215" y="35"/>
                    <a:pt x="215" y="0"/>
                  </a:cubicBezTo>
                  <a:cubicBezTo>
                    <a:pt x="0" y="0"/>
                    <a:pt x="0" y="0"/>
                    <a:pt x="0" y="0"/>
                  </a:cubicBezTo>
                  <a:cubicBezTo>
                    <a:pt x="0" y="35"/>
                    <a:pt x="50" y="57"/>
                    <a:pt x="107" y="57"/>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grpSp>
        <p:nvGrpSpPr>
          <p:cNvPr id="299" name="Group 27">
            <a:extLst>
              <a:ext uri="{FF2B5EF4-FFF2-40B4-BE49-F238E27FC236}">
                <a16:creationId xmlns:a16="http://schemas.microsoft.com/office/drawing/2014/main" id="{4E877BED-2C9E-48F6-9320-A85F6C0749D7}"/>
              </a:ext>
            </a:extLst>
          </p:cNvPr>
          <p:cNvGrpSpPr>
            <a:grpSpLocks/>
          </p:cNvGrpSpPr>
          <p:nvPr/>
        </p:nvGrpSpPr>
        <p:grpSpPr bwMode="auto">
          <a:xfrm>
            <a:off x="10683879" y="3976160"/>
            <a:ext cx="655638" cy="655638"/>
            <a:chOff x="7610344" y="2536627"/>
            <a:chExt cx="656163" cy="655439"/>
          </a:xfrm>
        </p:grpSpPr>
        <p:sp>
          <p:nvSpPr>
            <p:cNvPr id="300" name="Freeform 1374">
              <a:extLst>
                <a:ext uri="{FF2B5EF4-FFF2-40B4-BE49-F238E27FC236}">
                  <a16:creationId xmlns:a16="http://schemas.microsoft.com/office/drawing/2014/main" id="{310FCB51-5451-41DC-982C-51F0653AFC24}"/>
                </a:ext>
              </a:extLst>
            </p:cNvPr>
            <p:cNvSpPr>
              <a:spLocks noChangeArrowheads="1"/>
            </p:cNvSpPr>
            <p:nvPr/>
          </p:nvSpPr>
          <p:spPr bwMode="auto">
            <a:xfrm>
              <a:off x="7610344" y="2536627"/>
              <a:ext cx="655567" cy="655439"/>
            </a:xfrm>
            <a:custGeom>
              <a:avLst/>
              <a:gdLst>
                <a:gd name="T0" fmla="*/ 655432 w 4855"/>
                <a:gd name="T1" fmla="*/ 327247 h 4855"/>
                <a:gd name="T2" fmla="*/ 655432 w 4855"/>
                <a:gd name="T3" fmla="*/ 327247 h 4855"/>
                <a:gd name="T4" fmla="*/ 327176 w 4855"/>
                <a:gd name="T5" fmla="*/ 0 h 4855"/>
                <a:gd name="T6" fmla="*/ 0 w 4855"/>
                <a:gd name="T7" fmla="*/ 327247 h 4855"/>
                <a:gd name="T8" fmla="*/ 327176 w 4855"/>
                <a:gd name="T9" fmla="*/ 655304 h 4855"/>
                <a:gd name="T10" fmla="*/ 655432 w 4855"/>
                <a:gd name="T11" fmla="*/ 327247 h 485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55" h="4855">
                  <a:moveTo>
                    <a:pt x="4854" y="2424"/>
                  </a:moveTo>
                  <a:lnTo>
                    <a:pt x="4854" y="2424"/>
                  </a:lnTo>
                  <a:cubicBezTo>
                    <a:pt x="4854" y="1082"/>
                    <a:pt x="3763" y="0"/>
                    <a:pt x="2423" y="0"/>
                  </a:cubicBezTo>
                  <a:cubicBezTo>
                    <a:pt x="1082" y="0"/>
                    <a:pt x="0" y="1082"/>
                    <a:pt x="0" y="2424"/>
                  </a:cubicBezTo>
                  <a:cubicBezTo>
                    <a:pt x="0" y="3764"/>
                    <a:pt x="1082" y="4854"/>
                    <a:pt x="2423" y="4854"/>
                  </a:cubicBezTo>
                  <a:cubicBezTo>
                    <a:pt x="3763" y="4854"/>
                    <a:pt x="4854" y="3764"/>
                    <a:pt x="4854" y="2424"/>
                  </a:cubicBezTo>
                </a:path>
              </a:pathLst>
            </a:custGeom>
            <a:solidFill>
              <a:srgbClr val="B6352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01" name="Freeform 1375">
              <a:extLst>
                <a:ext uri="{FF2B5EF4-FFF2-40B4-BE49-F238E27FC236}">
                  <a16:creationId xmlns:a16="http://schemas.microsoft.com/office/drawing/2014/main" id="{70260F80-495F-4C6A-88F6-08358994D9AE}"/>
                </a:ext>
              </a:extLst>
            </p:cNvPr>
            <p:cNvSpPr>
              <a:spLocks noChangeArrowheads="1"/>
            </p:cNvSpPr>
            <p:nvPr/>
          </p:nvSpPr>
          <p:spPr bwMode="auto">
            <a:xfrm>
              <a:off x="7937830" y="2536627"/>
              <a:ext cx="328677" cy="655439"/>
            </a:xfrm>
            <a:custGeom>
              <a:avLst/>
              <a:gdLst>
                <a:gd name="T0" fmla="*/ 328542 w 2432"/>
                <a:gd name="T1" fmla="*/ 327247 h 4855"/>
                <a:gd name="T2" fmla="*/ 328542 w 2432"/>
                <a:gd name="T3" fmla="*/ 327247 h 4855"/>
                <a:gd name="T4" fmla="*/ 0 w 2432"/>
                <a:gd name="T5" fmla="*/ 0 h 4855"/>
                <a:gd name="T6" fmla="*/ 0 w 2432"/>
                <a:gd name="T7" fmla="*/ 655304 h 4855"/>
                <a:gd name="T8" fmla="*/ 328542 w 2432"/>
                <a:gd name="T9" fmla="*/ 327247 h 48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32" h="4855">
                  <a:moveTo>
                    <a:pt x="2431" y="2424"/>
                  </a:moveTo>
                  <a:lnTo>
                    <a:pt x="2431" y="2424"/>
                  </a:lnTo>
                  <a:cubicBezTo>
                    <a:pt x="2431" y="1082"/>
                    <a:pt x="1340" y="0"/>
                    <a:pt x="0" y="0"/>
                  </a:cubicBezTo>
                  <a:cubicBezTo>
                    <a:pt x="0" y="4854"/>
                    <a:pt x="0" y="4854"/>
                    <a:pt x="0" y="4854"/>
                  </a:cubicBezTo>
                  <a:cubicBezTo>
                    <a:pt x="1340" y="4854"/>
                    <a:pt x="2431" y="3764"/>
                    <a:pt x="2431" y="2424"/>
                  </a:cubicBezTo>
                </a:path>
              </a:pathLst>
            </a:custGeom>
            <a:solidFill>
              <a:srgbClr val="A32F2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02" name="Freeform 1376">
              <a:extLst>
                <a:ext uri="{FF2B5EF4-FFF2-40B4-BE49-F238E27FC236}">
                  <a16:creationId xmlns:a16="http://schemas.microsoft.com/office/drawing/2014/main" id="{7E40C505-72E4-4B4A-BC1F-046A9DE67939}"/>
                </a:ext>
              </a:extLst>
            </p:cNvPr>
            <p:cNvSpPr>
              <a:spLocks noChangeArrowheads="1"/>
            </p:cNvSpPr>
            <p:nvPr/>
          </p:nvSpPr>
          <p:spPr bwMode="auto">
            <a:xfrm>
              <a:off x="7890196" y="2945607"/>
              <a:ext cx="95864" cy="105966"/>
            </a:xfrm>
            <a:custGeom>
              <a:avLst/>
              <a:gdLst>
                <a:gd name="T0" fmla="*/ 95729 w 711"/>
                <a:gd name="T1" fmla="*/ 105831 h 783"/>
                <a:gd name="T2" fmla="*/ 0 w 711"/>
                <a:gd name="T3" fmla="*/ 105831 h 783"/>
                <a:gd name="T4" fmla="*/ 0 w 711"/>
                <a:gd name="T5" fmla="*/ 0 h 783"/>
                <a:gd name="T6" fmla="*/ 95729 w 711"/>
                <a:gd name="T7" fmla="*/ 0 h 783"/>
                <a:gd name="T8" fmla="*/ 95729 w 711"/>
                <a:gd name="T9" fmla="*/ 105831 h 7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1" h="783">
                  <a:moveTo>
                    <a:pt x="710" y="782"/>
                  </a:moveTo>
                  <a:lnTo>
                    <a:pt x="0" y="782"/>
                  </a:lnTo>
                  <a:lnTo>
                    <a:pt x="0" y="0"/>
                  </a:lnTo>
                  <a:lnTo>
                    <a:pt x="710" y="0"/>
                  </a:lnTo>
                  <a:lnTo>
                    <a:pt x="710" y="782"/>
                  </a:lnTo>
                </a:path>
              </a:pathLst>
            </a:custGeom>
            <a:solidFill>
              <a:srgbClr val="D9A88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03" name="Freeform 1377">
              <a:extLst>
                <a:ext uri="{FF2B5EF4-FFF2-40B4-BE49-F238E27FC236}">
                  <a16:creationId xmlns:a16="http://schemas.microsoft.com/office/drawing/2014/main" id="{9CD312BF-8D99-4800-9338-F028F2F5A0D3}"/>
                </a:ext>
              </a:extLst>
            </p:cNvPr>
            <p:cNvSpPr>
              <a:spLocks noChangeArrowheads="1"/>
            </p:cNvSpPr>
            <p:nvPr/>
          </p:nvSpPr>
          <p:spPr bwMode="auto">
            <a:xfrm>
              <a:off x="7937830" y="3008710"/>
              <a:ext cx="206614" cy="183356"/>
            </a:xfrm>
            <a:custGeom>
              <a:avLst/>
              <a:gdLst>
                <a:gd name="T0" fmla="*/ 60037 w 1528"/>
                <a:gd name="T1" fmla="*/ 0 h 1356"/>
                <a:gd name="T2" fmla="*/ 60037 w 1528"/>
                <a:gd name="T3" fmla="*/ 0 h 1356"/>
                <a:gd name="T4" fmla="*/ 164831 w 1528"/>
                <a:gd name="T5" fmla="*/ 28125 h 1356"/>
                <a:gd name="T6" fmla="*/ 206479 w 1528"/>
                <a:gd name="T7" fmla="*/ 183221 h 1356"/>
                <a:gd name="T8" fmla="*/ 0 w 1528"/>
                <a:gd name="T9" fmla="*/ 183221 h 1356"/>
                <a:gd name="T10" fmla="*/ 0 w 1528"/>
                <a:gd name="T11" fmla="*/ 4868 h 1356"/>
                <a:gd name="T12" fmla="*/ 60037 w 1528"/>
                <a:gd name="T13" fmla="*/ 0 h 13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28" h="1356">
                  <a:moveTo>
                    <a:pt x="444" y="0"/>
                  </a:moveTo>
                  <a:lnTo>
                    <a:pt x="444" y="0"/>
                  </a:lnTo>
                  <a:cubicBezTo>
                    <a:pt x="444" y="0"/>
                    <a:pt x="1118" y="100"/>
                    <a:pt x="1219" y="208"/>
                  </a:cubicBezTo>
                  <a:cubicBezTo>
                    <a:pt x="1305" y="294"/>
                    <a:pt x="1492" y="1161"/>
                    <a:pt x="1527" y="1355"/>
                  </a:cubicBezTo>
                  <a:cubicBezTo>
                    <a:pt x="344" y="1355"/>
                    <a:pt x="0" y="1355"/>
                    <a:pt x="0" y="1355"/>
                  </a:cubicBezTo>
                  <a:cubicBezTo>
                    <a:pt x="0" y="36"/>
                    <a:pt x="0" y="36"/>
                    <a:pt x="0" y="36"/>
                  </a:cubicBezTo>
                  <a:lnTo>
                    <a:pt x="444" y="0"/>
                  </a:lnTo>
                </a:path>
              </a:pathLst>
            </a:custGeom>
            <a:solidFill>
              <a:srgbClr val="C0D5E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04" name="Freeform 1378">
              <a:extLst>
                <a:ext uri="{FF2B5EF4-FFF2-40B4-BE49-F238E27FC236}">
                  <a16:creationId xmlns:a16="http://schemas.microsoft.com/office/drawing/2014/main" id="{B9AAE7E1-91FB-4C5F-BECA-E18E0C67D717}"/>
                </a:ext>
              </a:extLst>
            </p:cNvPr>
            <p:cNvSpPr>
              <a:spLocks noChangeArrowheads="1"/>
            </p:cNvSpPr>
            <p:nvPr/>
          </p:nvSpPr>
          <p:spPr bwMode="auto">
            <a:xfrm>
              <a:off x="7937830" y="2644974"/>
              <a:ext cx="120872" cy="320278"/>
            </a:xfrm>
            <a:custGeom>
              <a:avLst/>
              <a:gdLst>
                <a:gd name="T0" fmla="*/ 0 w 897"/>
                <a:gd name="T1" fmla="*/ 0 h 2374"/>
                <a:gd name="T2" fmla="*/ 0 w 897"/>
                <a:gd name="T3" fmla="*/ 0 h 2374"/>
                <a:gd name="T4" fmla="*/ 120737 w 897"/>
                <a:gd name="T5" fmla="*/ 150965 h 2374"/>
                <a:gd name="T6" fmla="*/ 86915 w 897"/>
                <a:gd name="T7" fmla="*/ 282368 h 2374"/>
                <a:gd name="T8" fmla="*/ 0 w 897"/>
                <a:gd name="T9" fmla="*/ 320143 h 2374"/>
                <a:gd name="T10" fmla="*/ 0 w 897"/>
                <a:gd name="T11" fmla="*/ 0 h 237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7" h="2374">
                  <a:moveTo>
                    <a:pt x="0" y="0"/>
                  </a:moveTo>
                  <a:lnTo>
                    <a:pt x="0" y="0"/>
                  </a:lnTo>
                  <a:cubicBezTo>
                    <a:pt x="351" y="0"/>
                    <a:pt x="896" y="201"/>
                    <a:pt x="896" y="1119"/>
                  </a:cubicBezTo>
                  <a:cubicBezTo>
                    <a:pt x="896" y="1649"/>
                    <a:pt x="724" y="2000"/>
                    <a:pt x="645" y="2093"/>
                  </a:cubicBezTo>
                  <a:cubicBezTo>
                    <a:pt x="574" y="2180"/>
                    <a:pt x="187" y="2373"/>
                    <a:pt x="0" y="2373"/>
                  </a:cubicBezTo>
                  <a:cubicBezTo>
                    <a:pt x="0" y="1441"/>
                    <a:pt x="0" y="0"/>
                    <a:pt x="0" y="0"/>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05" name="Freeform 1379">
              <a:extLst>
                <a:ext uri="{FF2B5EF4-FFF2-40B4-BE49-F238E27FC236}">
                  <a16:creationId xmlns:a16="http://schemas.microsoft.com/office/drawing/2014/main" id="{7C7463C2-D7D9-4C6B-841B-9355BCBFFEF2}"/>
                </a:ext>
              </a:extLst>
            </p:cNvPr>
            <p:cNvSpPr>
              <a:spLocks noChangeArrowheads="1"/>
            </p:cNvSpPr>
            <p:nvPr/>
          </p:nvSpPr>
          <p:spPr bwMode="auto">
            <a:xfrm>
              <a:off x="8029526" y="2784277"/>
              <a:ext cx="54184" cy="75605"/>
            </a:xfrm>
            <a:custGeom>
              <a:avLst/>
              <a:gdLst>
                <a:gd name="T0" fmla="*/ 52033 w 403"/>
                <a:gd name="T1" fmla="*/ 41583 h 560"/>
                <a:gd name="T2" fmla="*/ 52033 w 403"/>
                <a:gd name="T3" fmla="*/ 41583 h 560"/>
                <a:gd name="T4" fmla="*/ 30789 w 403"/>
                <a:gd name="T5" fmla="*/ 2025 h 560"/>
                <a:gd name="T6" fmla="*/ 1882 w 403"/>
                <a:gd name="T7" fmla="*/ 34832 h 560"/>
                <a:gd name="T8" fmla="*/ 23126 w 403"/>
                <a:gd name="T9" fmla="*/ 73715 h 560"/>
                <a:gd name="T10" fmla="*/ 52033 w 403"/>
                <a:gd name="T11" fmla="*/ 41583 h 5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3" h="560">
                  <a:moveTo>
                    <a:pt x="387" y="308"/>
                  </a:moveTo>
                  <a:lnTo>
                    <a:pt x="387" y="308"/>
                  </a:lnTo>
                  <a:cubicBezTo>
                    <a:pt x="402" y="158"/>
                    <a:pt x="330" y="29"/>
                    <a:pt x="229" y="15"/>
                  </a:cubicBezTo>
                  <a:cubicBezTo>
                    <a:pt x="129" y="0"/>
                    <a:pt x="36" y="108"/>
                    <a:pt x="14" y="258"/>
                  </a:cubicBezTo>
                  <a:cubicBezTo>
                    <a:pt x="0" y="402"/>
                    <a:pt x="72" y="531"/>
                    <a:pt x="172" y="546"/>
                  </a:cubicBezTo>
                  <a:cubicBezTo>
                    <a:pt x="272" y="559"/>
                    <a:pt x="373" y="452"/>
                    <a:pt x="387" y="308"/>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06" name="Freeform 1380">
              <a:extLst>
                <a:ext uri="{FF2B5EF4-FFF2-40B4-BE49-F238E27FC236}">
                  <a16:creationId xmlns:a16="http://schemas.microsoft.com/office/drawing/2014/main" id="{103A083E-2D91-4B5F-9D0F-0286B60A58F5}"/>
                </a:ext>
              </a:extLst>
            </p:cNvPr>
            <p:cNvSpPr>
              <a:spLocks noChangeArrowheads="1"/>
            </p:cNvSpPr>
            <p:nvPr/>
          </p:nvSpPr>
          <p:spPr bwMode="auto">
            <a:xfrm>
              <a:off x="7817553" y="2644974"/>
              <a:ext cx="120277" cy="320278"/>
            </a:xfrm>
            <a:custGeom>
              <a:avLst/>
              <a:gdLst>
                <a:gd name="T0" fmla="*/ 120142 w 890"/>
                <a:gd name="T1" fmla="*/ 0 h 2374"/>
                <a:gd name="T2" fmla="*/ 120142 w 890"/>
                <a:gd name="T3" fmla="*/ 0 h 2374"/>
                <a:gd name="T4" fmla="*/ 0 w 890"/>
                <a:gd name="T5" fmla="*/ 150965 h 2374"/>
                <a:gd name="T6" fmla="*/ 33921 w 890"/>
                <a:gd name="T7" fmla="*/ 282368 h 2374"/>
                <a:gd name="T8" fmla="*/ 120142 w 890"/>
                <a:gd name="T9" fmla="*/ 320143 h 2374"/>
                <a:gd name="T10" fmla="*/ 120142 w 890"/>
                <a:gd name="T11" fmla="*/ 0 h 237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0" h="2374">
                  <a:moveTo>
                    <a:pt x="889" y="0"/>
                  </a:moveTo>
                  <a:lnTo>
                    <a:pt x="889" y="0"/>
                  </a:lnTo>
                  <a:cubicBezTo>
                    <a:pt x="545" y="0"/>
                    <a:pt x="0" y="201"/>
                    <a:pt x="0" y="1119"/>
                  </a:cubicBezTo>
                  <a:cubicBezTo>
                    <a:pt x="0" y="1649"/>
                    <a:pt x="171" y="2000"/>
                    <a:pt x="251" y="2093"/>
                  </a:cubicBezTo>
                  <a:cubicBezTo>
                    <a:pt x="323" y="2180"/>
                    <a:pt x="710" y="2373"/>
                    <a:pt x="889" y="2373"/>
                  </a:cubicBezTo>
                  <a:cubicBezTo>
                    <a:pt x="889" y="1441"/>
                    <a:pt x="889" y="0"/>
                    <a:pt x="889" y="0"/>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07" name="Freeform 1381">
              <a:extLst>
                <a:ext uri="{FF2B5EF4-FFF2-40B4-BE49-F238E27FC236}">
                  <a16:creationId xmlns:a16="http://schemas.microsoft.com/office/drawing/2014/main" id="{40541BBC-16C6-4194-BCA8-BB84E3629D4F}"/>
                </a:ext>
              </a:extLst>
            </p:cNvPr>
            <p:cNvSpPr>
              <a:spLocks noChangeArrowheads="1"/>
            </p:cNvSpPr>
            <p:nvPr/>
          </p:nvSpPr>
          <p:spPr bwMode="auto">
            <a:xfrm>
              <a:off x="7792545" y="2784277"/>
              <a:ext cx="54184" cy="75605"/>
            </a:xfrm>
            <a:custGeom>
              <a:avLst/>
              <a:gdLst>
                <a:gd name="T0" fmla="*/ 1752 w 402"/>
                <a:gd name="T1" fmla="*/ 41583 h 560"/>
                <a:gd name="T2" fmla="*/ 1752 w 402"/>
                <a:gd name="T3" fmla="*/ 41583 h 560"/>
                <a:gd name="T4" fmla="*/ 23048 w 402"/>
                <a:gd name="T5" fmla="*/ 2025 h 560"/>
                <a:gd name="T6" fmla="*/ 52162 w 402"/>
                <a:gd name="T7" fmla="*/ 34832 h 560"/>
                <a:gd name="T8" fmla="*/ 30866 w 402"/>
                <a:gd name="T9" fmla="*/ 73715 h 560"/>
                <a:gd name="T10" fmla="*/ 1752 w 402"/>
                <a:gd name="T11" fmla="*/ 41583 h 5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2" h="560">
                  <a:moveTo>
                    <a:pt x="13" y="308"/>
                  </a:moveTo>
                  <a:lnTo>
                    <a:pt x="13" y="308"/>
                  </a:lnTo>
                  <a:cubicBezTo>
                    <a:pt x="0" y="158"/>
                    <a:pt x="71" y="29"/>
                    <a:pt x="171" y="15"/>
                  </a:cubicBezTo>
                  <a:cubicBezTo>
                    <a:pt x="272" y="0"/>
                    <a:pt x="365" y="108"/>
                    <a:pt x="387" y="258"/>
                  </a:cubicBezTo>
                  <a:cubicBezTo>
                    <a:pt x="401" y="402"/>
                    <a:pt x="329" y="531"/>
                    <a:pt x="229" y="546"/>
                  </a:cubicBezTo>
                  <a:cubicBezTo>
                    <a:pt x="128" y="559"/>
                    <a:pt x="28" y="452"/>
                    <a:pt x="13" y="308"/>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08" name="Freeform 1382">
              <a:extLst>
                <a:ext uri="{FF2B5EF4-FFF2-40B4-BE49-F238E27FC236}">
                  <a16:creationId xmlns:a16="http://schemas.microsoft.com/office/drawing/2014/main" id="{329752BF-8DC2-4633-B799-0E268C89738B}"/>
                </a:ext>
              </a:extLst>
            </p:cNvPr>
            <p:cNvSpPr>
              <a:spLocks noChangeArrowheads="1"/>
            </p:cNvSpPr>
            <p:nvPr/>
          </p:nvSpPr>
          <p:spPr bwMode="auto">
            <a:xfrm>
              <a:off x="7732407" y="3008710"/>
              <a:ext cx="205423" cy="183356"/>
            </a:xfrm>
            <a:custGeom>
              <a:avLst/>
              <a:gdLst>
                <a:gd name="T0" fmla="*/ 146307 w 1522"/>
                <a:gd name="T1" fmla="*/ 0 h 1356"/>
                <a:gd name="T2" fmla="*/ 146307 w 1522"/>
                <a:gd name="T3" fmla="*/ 0 h 1356"/>
                <a:gd name="T4" fmla="*/ 41705 w 1522"/>
                <a:gd name="T5" fmla="*/ 28125 h 1356"/>
                <a:gd name="T6" fmla="*/ 0 w 1522"/>
                <a:gd name="T7" fmla="*/ 183221 h 1356"/>
                <a:gd name="T8" fmla="*/ 205288 w 1522"/>
                <a:gd name="T9" fmla="*/ 183221 h 1356"/>
                <a:gd name="T10" fmla="*/ 205288 w 1522"/>
                <a:gd name="T11" fmla="*/ 4868 h 1356"/>
                <a:gd name="T12" fmla="*/ 146307 w 1522"/>
                <a:gd name="T13" fmla="*/ 0 h 13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22" h="1356">
                  <a:moveTo>
                    <a:pt x="1084" y="0"/>
                  </a:moveTo>
                  <a:lnTo>
                    <a:pt x="1084" y="0"/>
                  </a:lnTo>
                  <a:cubicBezTo>
                    <a:pt x="1084" y="0"/>
                    <a:pt x="409" y="100"/>
                    <a:pt x="309" y="208"/>
                  </a:cubicBezTo>
                  <a:cubicBezTo>
                    <a:pt x="223" y="294"/>
                    <a:pt x="37" y="1161"/>
                    <a:pt x="0" y="1355"/>
                  </a:cubicBezTo>
                  <a:cubicBezTo>
                    <a:pt x="1184" y="1355"/>
                    <a:pt x="1521" y="1355"/>
                    <a:pt x="1521" y="1355"/>
                  </a:cubicBezTo>
                  <a:cubicBezTo>
                    <a:pt x="1521" y="36"/>
                    <a:pt x="1521" y="36"/>
                    <a:pt x="1521" y="36"/>
                  </a:cubicBezTo>
                  <a:lnTo>
                    <a:pt x="1084" y="0"/>
                  </a:lnTo>
                </a:path>
              </a:pathLst>
            </a:custGeom>
            <a:solidFill>
              <a:srgbClr val="D0E1E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09" name="Freeform 1383">
              <a:extLst>
                <a:ext uri="{FF2B5EF4-FFF2-40B4-BE49-F238E27FC236}">
                  <a16:creationId xmlns:a16="http://schemas.microsoft.com/office/drawing/2014/main" id="{1B184E0E-C192-4068-8BB6-69232DA5FC8E}"/>
                </a:ext>
              </a:extLst>
            </p:cNvPr>
            <p:cNvSpPr>
              <a:spLocks noChangeArrowheads="1"/>
            </p:cNvSpPr>
            <p:nvPr/>
          </p:nvSpPr>
          <p:spPr bwMode="auto">
            <a:xfrm>
              <a:off x="7877692" y="2994422"/>
              <a:ext cx="60138" cy="66080"/>
            </a:xfrm>
            <a:custGeom>
              <a:avLst/>
              <a:gdLst>
                <a:gd name="T0" fmla="*/ 60003 w 446"/>
                <a:gd name="T1" fmla="*/ 19459 h 489"/>
                <a:gd name="T2" fmla="*/ 11596 w 446"/>
                <a:gd name="T3" fmla="*/ 0 h 489"/>
                <a:gd name="T4" fmla="*/ 0 w 446"/>
                <a:gd name="T5" fmla="*/ 12702 h 489"/>
                <a:gd name="T6" fmla="*/ 24136 w 446"/>
                <a:gd name="T7" fmla="*/ 65945 h 489"/>
                <a:gd name="T8" fmla="*/ 60003 w 446"/>
                <a:gd name="T9" fmla="*/ 19459 h 4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6" h="489">
                  <a:moveTo>
                    <a:pt x="445" y="144"/>
                  </a:moveTo>
                  <a:lnTo>
                    <a:pt x="86" y="0"/>
                  </a:lnTo>
                  <a:lnTo>
                    <a:pt x="0" y="94"/>
                  </a:lnTo>
                  <a:lnTo>
                    <a:pt x="179" y="488"/>
                  </a:lnTo>
                  <a:lnTo>
                    <a:pt x="445" y="144"/>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10" name="Freeform 1384">
              <a:extLst>
                <a:ext uri="{FF2B5EF4-FFF2-40B4-BE49-F238E27FC236}">
                  <a16:creationId xmlns:a16="http://schemas.microsoft.com/office/drawing/2014/main" id="{9F363686-36B4-40CC-8836-22EFE6351CA9}"/>
                </a:ext>
              </a:extLst>
            </p:cNvPr>
            <p:cNvSpPr>
              <a:spLocks noChangeArrowheads="1"/>
            </p:cNvSpPr>
            <p:nvPr/>
          </p:nvSpPr>
          <p:spPr bwMode="auto">
            <a:xfrm>
              <a:off x="7937830" y="2994422"/>
              <a:ext cx="61329" cy="66080"/>
            </a:xfrm>
            <a:custGeom>
              <a:avLst/>
              <a:gdLst>
                <a:gd name="T0" fmla="*/ 0 w 452"/>
                <a:gd name="T1" fmla="*/ 19459 h 489"/>
                <a:gd name="T2" fmla="*/ 49660 w 452"/>
                <a:gd name="T3" fmla="*/ 0 h 489"/>
                <a:gd name="T4" fmla="*/ 61193 w 452"/>
                <a:gd name="T5" fmla="*/ 12702 h 489"/>
                <a:gd name="T6" fmla="*/ 37042 w 452"/>
                <a:gd name="T7" fmla="*/ 65945 h 489"/>
                <a:gd name="T8" fmla="*/ 0 w 452"/>
                <a:gd name="T9" fmla="*/ 19459 h 4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2" h="489">
                  <a:moveTo>
                    <a:pt x="0" y="144"/>
                  </a:moveTo>
                  <a:lnTo>
                    <a:pt x="366" y="0"/>
                  </a:lnTo>
                  <a:lnTo>
                    <a:pt x="451" y="94"/>
                  </a:lnTo>
                  <a:lnTo>
                    <a:pt x="273" y="488"/>
                  </a:lnTo>
                  <a:lnTo>
                    <a:pt x="0" y="144"/>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11" name="Freeform 1385">
              <a:extLst>
                <a:ext uri="{FF2B5EF4-FFF2-40B4-BE49-F238E27FC236}">
                  <a16:creationId xmlns:a16="http://schemas.microsoft.com/office/drawing/2014/main" id="{0C30949A-3CBC-4024-A423-7F1FD3E79D7D}"/>
                </a:ext>
              </a:extLst>
            </p:cNvPr>
            <p:cNvSpPr>
              <a:spLocks noChangeArrowheads="1"/>
            </p:cNvSpPr>
            <p:nvPr/>
          </p:nvSpPr>
          <p:spPr bwMode="auto">
            <a:xfrm>
              <a:off x="7772896" y="2609256"/>
              <a:ext cx="327486" cy="219670"/>
            </a:xfrm>
            <a:custGeom>
              <a:avLst/>
              <a:gdLst>
                <a:gd name="T0" fmla="*/ 287647 w 2425"/>
                <a:gd name="T1" fmla="*/ 180024 h 1629"/>
                <a:gd name="T2" fmla="*/ 287647 w 2425"/>
                <a:gd name="T3" fmla="*/ 180024 h 1629"/>
                <a:gd name="T4" fmla="*/ 164756 w 2425"/>
                <a:gd name="T5" fmla="*/ 0 h 1629"/>
                <a:gd name="T6" fmla="*/ 41729 w 2425"/>
                <a:gd name="T7" fmla="*/ 175035 h 1629"/>
                <a:gd name="T8" fmla="*/ 64012 w 2425"/>
                <a:gd name="T9" fmla="*/ 219535 h 1629"/>
                <a:gd name="T10" fmla="*/ 67793 w 2425"/>
                <a:gd name="T11" fmla="*/ 219535 h 1629"/>
                <a:gd name="T12" fmla="*/ 78597 w 2425"/>
                <a:gd name="T13" fmla="*/ 147121 h 1629"/>
                <a:gd name="T14" fmla="*/ 229713 w 2425"/>
                <a:gd name="T15" fmla="*/ 103564 h 1629"/>
                <a:gd name="T16" fmla="*/ 257802 w 2425"/>
                <a:gd name="T17" fmla="*/ 157639 h 1629"/>
                <a:gd name="T18" fmla="*/ 246999 w 2425"/>
                <a:gd name="T19" fmla="*/ 161550 h 1629"/>
                <a:gd name="T20" fmla="*/ 257802 w 2425"/>
                <a:gd name="T21" fmla="*/ 219535 h 1629"/>
                <a:gd name="T22" fmla="*/ 265365 w 2425"/>
                <a:gd name="T23" fmla="*/ 219535 h 1629"/>
                <a:gd name="T24" fmla="*/ 287647 w 2425"/>
                <a:gd name="T25" fmla="*/ 180024 h 16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25" h="1629">
                  <a:moveTo>
                    <a:pt x="2130" y="1335"/>
                  </a:moveTo>
                  <a:lnTo>
                    <a:pt x="2130" y="1335"/>
                  </a:lnTo>
                  <a:cubicBezTo>
                    <a:pt x="2130" y="1335"/>
                    <a:pt x="2424" y="0"/>
                    <a:pt x="1220" y="0"/>
                  </a:cubicBezTo>
                  <a:cubicBezTo>
                    <a:pt x="0" y="0"/>
                    <a:pt x="309" y="1298"/>
                    <a:pt x="309" y="1298"/>
                  </a:cubicBezTo>
                  <a:cubicBezTo>
                    <a:pt x="309" y="1298"/>
                    <a:pt x="474" y="1205"/>
                    <a:pt x="474" y="1628"/>
                  </a:cubicBezTo>
                  <a:cubicBezTo>
                    <a:pt x="539" y="1628"/>
                    <a:pt x="502" y="1628"/>
                    <a:pt x="502" y="1628"/>
                  </a:cubicBezTo>
                  <a:cubicBezTo>
                    <a:pt x="502" y="1628"/>
                    <a:pt x="560" y="1342"/>
                    <a:pt x="582" y="1091"/>
                  </a:cubicBezTo>
                  <a:cubicBezTo>
                    <a:pt x="1004" y="1091"/>
                    <a:pt x="1385" y="1033"/>
                    <a:pt x="1701" y="768"/>
                  </a:cubicBezTo>
                  <a:cubicBezTo>
                    <a:pt x="1887" y="768"/>
                    <a:pt x="1909" y="997"/>
                    <a:pt x="1909" y="1169"/>
                  </a:cubicBezTo>
                  <a:cubicBezTo>
                    <a:pt x="1829" y="1198"/>
                    <a:pt x="1829" y="1198"/>
                    <a:pt x="1829" y="1198"/>
                  </a:cubicBezTo>
                  <a:cubicBezTo>
                    <a:pt x="1829" y="1198"/>
                    <a:pt x="1909" y="1348"/>
                    <a:pt x="1909" y="1628"/>
                  </a:cubicBezTo>
                  <a:cubicBezTo>
                    <a:pt x="1965" y="1628"/>
                    <a:pt x="1965" y="1628"/>
                    <a:pt x="1965" y="1628"/>
                  </a:cubicBezTo>
                  <a:cubicBezTo>
                    <a:pt x="1965" y="1628"/>
                    <a:pt x="1959" y="1155"/>
                    <a:pt x="2130" y="1335"/>
                  </a:cubicBezTo>
                </a:path>
              </a:pathLst>
            </a:custGeom>
            <a:solidFill>
              <a:srgbClr val="8B603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12" name="Freeform 1386">
              <a:extLst>
                <a:ext uri="{FF2B5EF4-FFF2-40B4-BE49-F238E27FC236}">
                  <a16:creationId xmlns:a16="http://schemas.microsoft.com/office/drawing/2014/main" id="{6586CEEE-3D56-4D13-A2D4-854C486E25F3}"/>
                </a:ext>
              </a:extLst>
            </p:cNvPr>
            <p:cNvSpPr>
              <a:spLocks noChangeArrowheads="1"/>
            </p:cNvSpPr>
            <p:nvPr/>
          </p:nvSpPr>
          <p:spPr bwMode="auto">
            <a:xfrm>
              <a:off x="7899127" y="2902149"/>
              <a:ext cx="78596" cy="15478"/>
            </a:xfrm>
            <a:custGeom>
              <a:avLst/>
              <a:gdLst>
                <a:gd name="T0" fmla="*/ 38758 w 582"/>
                <a:gd name="T1" fmla="*/ 15345 h 116"/>
                <a:gd name="T2" fmla="*/ 38758 w 582"/>
                <a:gd name="T3" fmla="*/ 15345 h 116"/>
                <a:gd name="T4" fmla="*/ 78461 w 582"/>
                <a:gd name="T5" fmla="*/ 0 h 116"/>
                <a:gd name="T6" fmla="*/ 0 w 582"/>
                <a:gd name="T7" fmla="*/ 0 h 116"/>
                <a:gd name="T8" fmla="*/ 38758 w 582"/>
                <a:gd name="T9" fmla="*/ 15345 h 1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2" h="116">
                  <a:moveTo>
                    <a:pt x="287" y="115"/>
                  </a:moveTo>
                  <a:lnTo>
                    <a:pt x="287" y="115"/>
                  </a:lnTo>
                  <a:cubicBezTo>
                    <a:pt x="452" y="115"/>
                    <a:pt x="581" y="65"/>
                    <a:pt x="581" y="0"/>
                  </a:cubicBezTo>
                  <a:cubicBezTo>
                    <a:pt x="0" y="0"/>
                    <a:pt x="0" y="0"/>
                    <a:pt x="0" y="0"/>
                  </a:cubicBezTo>
                  <a:cubicBezTo>
                    <a:pt x="0" y="65"/>
                    <a:pt x="129" y="115"/>
                    <a:pt x="287" y="115"/>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grpSp>
        <p:nvGrpSpPr>
          <p:cNvPr id="313" name="Group 28">
            <a:extLst>
              <a:ext uri="{FF2B5EF4-FFF2-40B4-BE49-F238E27FC236}">
                <a16:creationId xmlns:a16="http://schemas.microsoft.com/office/drawing/2014/main" id="{EE848574-F749-4625-A13C-416F576D2502}"/>
              </a:ext>
            </a:extLst>
          </p:cNvPr>
          <p:cNvGrpSpPr>
            <a:grpSpLocks/>
          </p:cNvGrpSpPr>
          <p:nvPr/>
        </p:nvGrpSpPr>
        <p:grpSpPr bwMode="auto">
          <a:xfrm>
            <a:off x="10683879" y="4704823"/>
            <a:ext cx="655638" cy="655637"/>
            <a:chOff x="7610344" y="3265290"/>
            <a:chExt cx="656163" cy="656034"/>
          </a:xfrm>
        </p:grpSpPr>
        <p:sp>
          <p:nvSpPr>
            <p:cNvPr id="314" name="Freeform 1387">
              <a:extLst>
                <a:ext uri="{FF2B5EF4-FFF2-40B4-BE49-F238E27FC236}">
                  <a16:creationId xmlns:a16="http://schemas.microsoft.com/office/drawing/2014/main" id="{18B9AD3C-BEAC-4EAB-A79A-956027293118}"/>
                </a:ext>
              </a:extLst>
            </p:cNvPr>
            <p:cNvSpPr>
              <a:spLocks noChangeArrowheads="1"/>
            </p:cNvSpPr>
            <p:nvPr/>
          </p:nvSpPr>
          <p:spPr bwMode="auto">
            <a:xfrm>
              <a:off x="7610344" y="3265290"/>
              <a:ext cx="655567" cy="655439"/>
            </a:xfrm>
            <a:custGeom>
              <a:avLst/>
              <a:gdLst>
                <a:gd name="T0" fmla="*/ 655432 w 4855"/>
                <a:gd name="T1" fmla="*/ 327180 h 4856"/>
                <a:gd name="T2" fmla="*/ 655432 w 4855"/>
                <a:gd name="T3" fmla="*/ 327180 h 4856"/>
                <a:gd name="T4" fmla="*/ 327176 w 4855"/>
                <a:gd name="T5" fmla="*/ 0 h 4856"/>
                <a:gd name="T6" fmla="*/ 0 w 4855"/>
                <a:gd name="T7" fmla="*/ 327180 h 4856"/>
                <a:gd name="T8" fmla="*/ 327176 w 4855"/>
                <a:gd name="T9" fmla="*/ 655304 h 4856"/>
                <a:gd name="T10" fmla="*/ 655432 w 4855"/>
                <a:gd name="T11" fmla="*/ 327180 h 48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55" h="4856">
                  <a:moveTo>
                    <a:pt x="4854" y="2424"/>
                  </a:moveTo>
                  <a:lnTo>
                    <a:pt x="4854" y="2424"/>
                  </a:lnTo>
                  <a:cubicBezTo>
                    <a:pt x="4854" y="1083"/>
                    <a:pt x="3763" y="0"/>
                    <a:pt x="2423" y="0"/>
                  </a:cubicBezTo>
                  <a:cubicBezTo>
                    <a:pt x="1089" y="0"/>
                    <a:pt x="0" y="1083"/>
                    <a:pt x="0" y="2424"/>
                  </a:cubicBezTo>
                  <a:cubicBezTo>
                    <a:pt x="0" y="3764"/>
                    <a:pt x="1089" y="4855"/>
                    <a:pt x="2423" y="4855"/>
                  </a:cubicBezTo>
                  <a:cubicBezTo>
                    <a:pt x="3763" y="4855"/>
                    <a:pt x="4854" y="3764"/>
                    <a:pt x="4854" y="2424"/>
                  </a:cubicBezTo>
                </a:path>
              </a:pathLst>
            </a:custGeom>
            <a:solidFill>
              <a:srgbClr val="6D973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15" name="Freeform 1388">
              <a:extLst>
                <a:ext uri="{FF2B5EF4-FFF2-40B4-BE49-F238E27FC236}">
                  <a16:creationId xmlns:a16="http://schemas.microsoft.com/office/drawing/2014/main" id="{3F8D9386-0A4A-47F4-905A-5B2E0CF6417F}"/>
                </a:ext>
              </a:extLst>
            </p:cNvPr>
            <p:cNvSpPr>
              <a:spLocks noChangeArrowheads="1"/>
            </p:cNvSpPr>
            <p:nvPr/>
          </p:nvSpPr>
          <p:spPr bwMode="auto">
            <a:xfrm>
              <a:off x="7937830" y="3265290"/>
              <a:ext cx="328677" cy="655439"/>
            </a:xfrm>
            <a:custGeom>
              <a:avLst/>
              <a:gdLst>
                <a:gd name="T0" fmla="*/ 328542 w 2432"/>
                <a:gd name="T1" fmla="*/ 327180 h 4856"/>
                <a:gd name="T2" fmla="*/ 328542 w 2432"/>
                <a:gd name="T3" fmla="*/ 327180 h 4856"/>
                <a:gd name="T4" fmla="*/ 0 w 2432"/>
                <a:gd name="T5" fmla="*/ 0 h 4856"/>
                <a:gd name="T6" fmla="*/ 0 w 2432"/>
                <a:gd name="T7" fmla="*/ 655304 h 4856"/>
                <a:gd name="T8" fmla="*/ 328542 w 2432"/>
                <a:gd name="T9" fmla="*/ 327180 h 48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32" h="4856">
                  <a:moveTo>
                    <a:pt x="2431" y="2424"/>
                  </a:moveTo>
                  <a:lnTo>
                    <a:pt x="2431" y="2424"/>
                  </a:lnTo>
                  <a:cubicBezTo>
                    <a:pt x="2431" y="1083"/>
                    <a:pt x="1340" y="0"/>
                    <a:pt x="0" y="0"/>
                  </a:cubicBezTo>
                  <a:cubicBezTo>
                    <a:pt x="0" y="4855"/>
                    <a:pt x="0" y="4855"/>
                    <a:pt x="0" y="4855"/>
                  </a:cubicBezTo>
                  <a:cubicBezTo>
                    <a:pt x="1340" y="4855"/>
                    <a:pt x="2431" y="3764"/>
                    <a:pt x="2431" y="2424"/>
                  </a:cubicBezTo>
                </a:path>
              </a:pathLst>
            </a:custGeom>
            <a:solidFill>
              <a:srgbClr val="688F3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16" name="Freeform 1389">
              <a:extLst>
                <a:ext uri="{FF2B5EF4-FFF2-40B4-BE49-F238E27FC236}">
                  <a16:creationId xmlns:a16="http://schemas.microsoft.com/office/drawing/2014/main" id="{7CCFE0A1-56FE-4B6E-9C7D-4A95135DD544}"/>
                </a:ext>
              </a:extLst>
            </p:cNvPr>
            <p:cNvSpPr>
              <a:spLocks noChangeArrowheads="1"/>
            </p:cNvSpPr>
            <p:nvPr/>
          </p:nvSpPr>
          <p:spPr bwMode="auto">
            <a:xfrm>
              <a:off x="7938425" y="3737968"/>
              <a:ext cx="206614" cy="183356"/>
            </a:xfrm>
            <a:custGeom>
              <a:avLst/>
              <a:gdLst>
                <a:gd name="T0" fmla="*/ 59998 w 1529"/>
                <a:gd name="T1" fmla="*/ 0 h 1356"/>
                <a:gd name="T2" fmla="*/ 59998 w 1529"/>
                <a:gd name="T3" fmla="*/ 0 h 1356"/>
                <a:gd name="T4" fmla="*/ 164724 w 1529"/>
                <a:gd name="T5" fmla="*/ 28125 h 1356"/>
                <a:gd name="T6" fmla="*/ 206479 w 1529"/>
                <a:gd name="T7" fmla="*/ 183221 h 1356"/>
                <a:gd name="T8" fmla="*/ 0 w 1529"/>
                <a:gd name="T9" fmla="*/ 183221 h 1356"/>
                <a:gd name="T10" fmla="*/ 0 w 1529"/>
                <a:gd name="T11" fmla="*/ 5814 h 1356"/>
                <a:gd name="T12" fmla="*/ 59998 w 1529"/>
                <a:gd name="T13" fmla="*/ 0 h 13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29" h="1356">
                  <a:moveTo>
                    <a:pt x="444" y="0"/>
                  </a:moveTo>
                  <a:lnTo>
                    <a:pt x="444" y="0"/>
                  </a:lnTo>
                  <a:cubicBezTo>
                    <a:pt x="444" y="0"/>
                    <a:pt x="1119" y="100"/>
                    <a:pt x="1219" y="208"/>
                  </a:cubicBezTo>
                  <a:cubicBezTo>
                    <a:pt x="1305" y="294"/>
                    <a:pt x="1485" y="1162"/>
                    <a:pt x="1528" y="1355"/>
                  </a:cubicBezTo>
                  <a:cubicBezTo>
                    <a:pt x="344" y="1355"/>
                    <a:pt x="0" y="1355"/>
                    <a:pt x="0" y="1355"/>
                  </a:cubicBezTo>
                  <a:cubicBezTo>
                    <a:pt x="0" y="43"/>
                    <a:pt x="0" y="43"/>
                    <a:pt x="0" y="43"/>
                  </a:cubicBezTo>
                  <a:lnTo>
                    <a:pt x="444" y="0"/>
                  </a:lnTo>
                </a:path>
              </a:pathLst>
            </a:custGeom>
            <a:solidFill>
              <a:srgbClr val="2E404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17" name="Freeform 1390">
              <a:extLst>
                <a:ext uri="{FF2B5EF4-FFF2-40B4-BE49-F238E27FC236}">
                  <a16:creationId xmlns:a16="http://schemas.microsoft.com/office/drawing/2014/main" id="{9EE49AAC-0D34-4F4C-A9EB-CAE71CCC3E7C}"/>
                </a:ext>
              </a:extLst>
            </p:cNvPr>
            <p:cNvSpPr>
              <a:spLocks noChangeArrowheads="1"/>
            </p:cNvSpPr>
            <p:nvPr/>
          </p:nvSpPr>
          <p:spPr bwMode="auto">
            <a:xfrm>
              <a:off x="7891387" y="3676055"/>
              <a:ext cx="95864" cy="104775"/>
            </a:xfrm>
            <a:custGeom>
              <a:avLst/>
              <a:gdLst>
                <a:gd name="T0" fmla="*/ 95729 w 711"/>
                <a:gd name="T1" fmla="*/ 104640 h 776"/>
                <a:gd name="T2" fmla="*/ 0 w 711"/>
                <a:gd name="T3" fmla="*/ 104640 h 776"/>
                <a:gd name="T4" fmla="*/ 0 w 711"/>
                <a:gd name="T5" fmla="*/ 0 h 776"/>
                <a:gd name="T6" fmla="*/ 95729 w 711"/>
                <a:gd name="T7" fmla="*/ 0 h 776"/>
                <a:gd name="T8" fmla="*/ 95729 w 711"/>
                <a:gd name="T9" fmla="*/ 104640 h 7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1" h="776">
                  <a:moveTo>
                    <a:pt x="710" y="775"/>
                  </a:moveTo>
                  <a:lnTo>
                    <a:pt x="0" y="775"/>
                  </a:lnTo>
                  <a:lnTo>
                    <a:pt x="0" y="0"/>
                  </a:lnTo>
                  <a:lnTo>
                    <a:pt x="710" y="0"/>
                  </a:lnTo>
                  <a:lnTo>
                    <a:pt x="710" y="775"/>
                  </a:lnTo>
                </a:path>
              </a:pathLst>
            </a:custGeom>
            <a:solidFill>
              <a:srgbClr val="D9A88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18" name="Freeform 1391">
              <a:extLst>
                <a:ext uri="{FF2B5EF4-FFF2-40B4-BE49-F238E27FC236}">
                  <a16:creationId xmlns:a16="http://schemas.microsoft.com/office/drawing/2014/main" id="{B8E00A4C-2B26-4C0D-8B45-4B60FD3AC474}"/>
                </a:ext>
              </a:extLst>
            </p:cNvPr>
            <p:cNvSpPr>
              <a:spLocks noChangeArrowheads="1"/>
            </p:cNvSpPr>
            <p:nvPr/>
          </p:nvSpPr>
          <p:spPr bwMode="auto">
            <a:xfrm>
              <a:off x="7938425" y="3374827"/>
              <a:ext cx="120277" cy="319683"/>
            </a:xfrm>
            <a:custGeom>
              <a:avLst/>
              <a:gdLst>
                <a:gd name="T0" fmla="*/ 0 w 890"/>
                <a:gd name="T1" fmla="*/ 0 h 2367"/>
                <a:gd name="T2" fmla="*/ 0 w 890"/>
                <a:gd name="T3" fmla="*/ 0 h 2367"/>
                <a:gd name="T4" fmla="*/ 120142 w 890"/>
                <a:gd name="T5" fmla="*/ 150050 h 2367"/>
                <a:gd name="T6" fmla="*/ 87167 w 890"/>
                <a:gd name="T7" fmla="*/ 281867 h 2367"/>
                <a:gd name="T8" fmla="*/ 0 w 890"/>
                <a:gd name="T9" fmla="*/ 319548 h 2367"/>
                <a:gd name="T10" fmla="*/ 0 w 890"/>
                <a:gd name="T11" fmla="*/ 0 h 23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0" h="2367">
                  <a:moveTo>
                    <a:pt x="0" y="0"/>
                  </a:moveTo>
                  <a:lnTo>
                    <a:pt x="0" y="0"/>
                  </a:lnTo>
                  <a:cubicBezTo>
                    <a:pt x="344" y="0"/>
                    <a:pt x="889" y="194"/>
                    <a:pt x="889" y="1111"/>
                  </a:cubicBezTo>
                  <a:cubicBezTo>
                    <a:pt x="889" y="1642"/>
                    <a:pt x="717" y="1993"/>
                    <a:pt x="645" y="2087"/>
                  </a:cubicBezTo>
                  <a:cubicBezTo>
                    <a:pt x="574" y="2180"/>
                    <a:pt x="186" y="2366"/>
                    <a:pt x="0" y="2366"/>
                  </a:cubicBezTo>
                  <a:cubicBezTo>
                    <a:pt x="0" y="1434"/>
                    <a:pt x="0" y="0"/>
                    <a:pt x="0" y="0"/>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19" name="Freeform 1392">
              <a:extLst>
                <a:ext uri="{FF2B5EF4-FFF2-40B4-BE49-F238E27FC236}">
                  <a16:creationId xmlns:a16="http://schemas.microsoft.com/office/drawing/2014/main" id="{5F84E980-1D95-4EC5-AEA6-18AF3A5A95B3}"/>
                </a:ext>
              </a:extLst>
            </p:cNvPr>
            <p:cNvSpPr>
              <a:spLocks noChangeArrowheads="1"/>
            </p:cNvSpPr>
            <p:nvPr/>
          </p:nvSpPr>
          <p:spPr bwMode="auto">
            <a:xfrm>
              <a:off x="8030717" y="3512939"/>
              <a:ext cx="53589" cy="75605"/>
            </a:xfrm>
            <a:custGeom>
              <a:avLst/>
              <a:gdLst>
                <a:gd name="T0" fmla="*/ 51418 w 395"/>
                <a:gd name="T1" fmla="*/ 41643 h 561"/>
                <a:gd name="T2" fmla="*/ 51418 w 395"/>
                <a:gd name="T3" fmla="*/ 41643 h 561"/>
                <a:gd name="T4" fmla="*/ 31068 w 395"/>
                <a:gd name="T5" fmla="*/ 2022 h 561"/>
                <a:gd name="T6" fmla="*/ 1764 w 395"/>
                <a:gd name="T7" fmla="*/ 34905 h 561"/>
                <a:gd name="T8" fmla="*/ 23199 w 395"/>
                <a:gd name="T9" fmla="*/ 73449 h 561"/>
                <a:gd name="T10" fmla="*/ 51418 w 395"/>
                <a:gd name="T11" fmla="*/ 41643 h 5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5" h="561">
                  <a:moveTo>
                    <a:pt x="379" y="309"/>
                  </a:moveTo>
                  <a:lnTo>
                    <a:pt x="379" y="309"/>
                  </a:lnTo>
                  <a:cubicBezTo>
                    <a:pt x="394" y="158"/>
                    <a:pt x="329" y="29"/>
                    <a:pt x="229" y="15"/>
                  </a:cubicBezTo>
                  <a:cubicBezTo>
                    <a:pt x="121" y="0"/>
                    <a:pt x="28" y="108"/>
                    <a:pt x="13" y="259"/>
                  </a:cubicBezTo>
                  <a:cubicBezTo>
                    <a:pt x="0" y="402"/>
                    <a:pt x="71" y="530"/>
                    <a:pt x="171" y="545"/>
                  </a:cubicBezTo>
                  <a:cubicBezTo>
                    <a:pt x="272" y="560"/>
                    <a:pt x="365" y="452"/>
                    <a:pt x="379" y="309"/>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20" name="Freeform 1393">
              <a:extLst>
                <a:ext uri="{FF2B5EF4-FFF2-40B4-BE49-F238E27FC236}">
                  <a16:creationId xmlns:a16="http://schemas.microsoft.com/office/drawing/2014/main" id="{1B4A7D54-70D1-4F62-8667-AB7DD67E9A53}"/>
                </a:ext>
              </a:extLst>
            </p:cNvPr>
            <p:cNvSpPr>
              <a:spLocks noChangeArrowheads="1"/>
            </p:cNvSpPr>
            <p:nvPr/>
          </p:nvSpPr>
          <p:spPr bwMode="auto">
            <a:xfrm>
              <a:off x="7818744" y="3374827"/>
              <a:ext cx="120277" cy="319683"/>
            </a:xfrm>
            <a:custGeom>
              <a:avLst/>
              <a:gdLst>
                <a:gd name="T0" fmla="*/ 120142 w 890"/>
                <a:gd name="T1" fmla="*/ 0 h 2367"/>
                <a:gd name="T2" fmla="*/ 120142 w 890"/>
                <a:gd name="T3" fmla="*/ 0 h 2367"/>
                <a:gd name="T4" fmla="*/ 0 w 890"/>
                <a:gd name="T5" fmla="*/ 150050 h 2367"/>
                <a:gd name="T6" fmla="*/ 32975 w 890"/>
                <a:gd name="T7" fmla="*/ 281867 h 2367"/>
                <a:gd name="T8" fmla="*/ 120142 w 890"/>
                <a:gd name="T9" fmla="*/ 319548 h 2367"/>
                <a:gd name="T10" fmla="*/ 120142 w 890"/>
                <a:gd name="T11" fmla="*/ 0 h 23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0" h="2367">
                  <a:moveTo>
                    <a:pt x="889" y="0"/>
                  </a:moveTo>
                  <a:lnTo>
                    <a:pt x="889" y="0"/>
                  </a:lnTo>
                  <a:cubicBezTo>
                    <a:pt x="545" y="0"/>
                    <a:pt x="0" y="194"/>
                    <a:pt x="0" y="1111"/>
                  </a:cubicBezTo>
                  <a:cubicBezTo>
                    <a:pt x="0" y="1642"/>
                    <a:pt x="172" y="1993"/>
                    <a:pt x="244" y="2087"/>
                  </a:cubicBezTo>
                  <a:cubicBezTo>
                    <a:pt x="316" y="2180"/>
                    <a:pt x="710" y="2366"/>
                    <a:pt x="889" y="2366"/>
                  </a:cubicBezTo>
                  <a:cubicBezTo>
                    <a:pt x="889" y="1434"/>
                    <a:pt x="889" y="0"/>
                    <a:pt x="889" y="0"/>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21" name="Freeform 1394">
              <a:extLst>
                <a:ext uri="{FF2B5EF4-FFF2-40B4-BE49-F238E27FC236}">
                  <a16:creationId xmlns:a16="http://schemas.microsoft.com/office/drawing/2014/main" id="{9E6A9D20-BAFF-4CE9-8BD6-FD1CC8473C20}"/>
                </a:ext>
              </a:extLst>
            </p:cNvPr>
            <p:cNvSpPr>
              <a:spLocks noChangeArrowheads="1"/>
            </p:cNvSpPr>
            <p:nvPr/>
          </p:nvSpPr>
          <p:spPr bwMode="auto">
            <a:xfrm>
              <a:off x="7793736" y="3512939"/>
              <a:ext cx="53589" cy="75605"/>
            </a:xfrm>
            <a:custGeom>
              <a:avLst/>
              <a:gdLst>
                <a:gd name="T0" fmla="*/ 1899 w 395"/>
                <a:gd name="T1" fmla="*/ 41643 h 561"/>
                <a:gd name="T2" fmla="*/ 1899 w 395"/>
                <a:gd name="T3" fmla="*/ 41643 h 561"/>
                <a:gd name="T4" fmla="*/ 23199 w 395"/>
                <a:gd name="T5" fmla="*/ 2022 h 561"/>
                <a:gd name="T6" fmla="*/ 51554 w 395"/>
                <a:gd name="T7" fmla="*/ 34905 h 561"/>
                <a:gd name="T8" fmla="*/ 30118 w 395"/>
                <a:gd name="T9" fmla="*/ 73449 h 561"/>
                <a:gd name="T10" fmla="*/ 1899 w 395"/>
                <a:gd name="T11" fmla="*/ 41643 h 5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5" h="561">
                  <a:moveTo>
                    <a:pt x="14" y="309"/>
                  </a:moveTo>
                  <a:lnTo>
                    <a:pt x="14" y="309"/>
                  </a:lnTo>
                  <a:cubicBezTo>
                    <a:pt x="0" y="158"/>
                    <a:pt x="71" y="29"/>
                    <a:pt x="171" y="15"/>
                  </a:cubicBezTo>
                  <a:cubicBezTo>
                    <a:pt x="272" y="0"/>
                    <a:pt x="365" y="108"/>
                    <a:pt x="380" y="259"/>
                  </a:cubicBezTo>
                  <a:cubicBezTo>
                    <a:pt x="394" y="402"/>
                    <a:pt x="329" y="530"/>
                    <a:pt x="222" y="545"/>
                  </a:cubicBezTo>
                  <a:cubicBezTo>
                    <a:pt x="121" y="560"/>
                    <a:pt x="28" y="452"/>
                    <a:pt x="14" y="309"/>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22" name="Freeform 1395">
              <a:extLst>
                <a:ext uri="{FF2B5EF4-FFF2-40B4-BE49-F238E27FC236}">
                  <a16:creationId xmlns:a16="http://schemas.microsoft.com/office/drawing/2014/main" id="{55FA8292-B728-4167-9D0E-C6C1639A8C6A}"/>
                </a:ext>
              </a:extLst>
            </p:cNvPr>
            <p:cNvSpPr>
              <a:spLocks noChangeArrowheads="1"/>
            </p:cNvSpPr>
            <p:nvPr/>
          </p:nvSpPr>
          <p:spPr bwMode="auto">
            <a:xfrm>
              <a:off x="7803263" y="3367088"/>
              <a:ext cx="72642" cy="213122"/>
            </a:xfrm>
            <a:custGeom>
              <a:avLst/>
              <a:gdLst>
                <a:gd name="T0" fmla="*/ 72507 w 539"/>
                <a:gd name="T1" fmla="*/ 32954 h 1578"/>
                <a:gd name="T2" fmla="*/ 72507 w 539"/>
                <a:gd name="T3" fmla="*/ 32954 h 1578"/>
                <a:gd name="T4" fmla="*/ 47440 w 539"/>
                <a:gd name="T5" fmla="*/ 126820 h 1578"/>
                <a:gd name="T6" fmla="*/ 28033 w 539"/>
                <a:gd name="T7" fmla="*/ 212987 h 1578"/>
                <a:gd name="T8" fmla="*/ 7817 w 539"/>
                <a:gd name="T9" fmla="*/ 150050 h 1578"/>
                <a:gd name="T10" fmla="*/ 72507 w 539"/>
                <a:gd name="T11" fmla="*/ 32954 h 15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9" h="1578">
                  <a:moveTo>
                    <a:pt x="538" y="244"/>
                  </a:moveTo>
                  <a:lnTo>
                    <a:pt x="538" y="244"/>
                  </a:lnTo>
                  <a:cubicBezTo>
                    <a:pt x="538" y="244"/>
                    <a:pt x="236" y="601"/>
                    <a:pt x="352" y="939"/>
                  </a:cubicBezTo>
                  <a:cubicBezTo>
                    <a:pt x="373" y="1333"/>
                    <a:pt x="337" y="1469"/>
                    <a:pt x="208" y="1577"/>
                  </a:cubicBezTo>
                  <a:cubicBezTo>
                    <a:pt x="236" y="1197"/>
                    <a:pt x="201" y="1068"/>
                    <a:pt x="58" y="1111"/>
                  </a:cubicBezTo>
                  <a:cubicBezTo>
                    <a:pt x="0" y="809"/>
                    <a:pt x="122" y="0"/>
                    <a:pt x="538" y="244"/>
                  </a:cubicBezTo>
                </a:path>
              </a:pathLst>
            </a:custGeom>
            <a:solidFill>
              <a:srgbClr val="E7E7E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23" name="Freeform 1396">
              <a:extLst>
                <a:ext uri="{FF2B5EF4-FFF2-40B4-BE49-F238E27FC236}">
                  <a16:creationId xmlns:a16="http://schemas.microsoft.com/office/drawing/2014/main" id="{11FA995D-F658-4F81-B63C-9A9BE4FDD3A1}"/>
                </a:ext>
              </a:extLst>
            </p:cNvPr>
            <p:cNvSpPr>
              <a:spLocks noChangeArrowheads="1"/>
            </p:cNvSpPr>
            <p:nvPr/>
          </p:nvSpPr>
          <p:spPr bwMode="auto">
            <a:xfrm>
              <a:off x="8001541" y="3367088"/>
              <a:ext cx="72642" cy="213122"/>
            </a:xfrm>
            <a:custGeom>
              <a:avLst/>
              <a:gdLst>
                <a:gd name="T0" fmla="*/ 0 w 539"/>
                <a:gd name="T1" fmla="*/ 32954 h 1578"/>
                <a:gd name="T2" fmla="*/ 0 w 539"/>
                <a:gd name="T3" fmla="*/ 32954 h 1578"/>
                <a:gd name="T4" fmla="*/ 25068 w 539"/>
                <a:gd name="T5" fmla="*/ 126820 h 1578"/>
                <a:gd name="T6" fmla="*/ 44475 w 539"/>
                <a:gd name="T7" fmla="*/ 212987 h 1578"/>
                <a:gd name="T8" fmla="*/ 64690 w 539"/>
                <a:gd name="T9" fmla="*/ 150050 h 1578"/>
                <a:gd name="T10" fmla="*/ 0 w 539"/>
                <a:gd name="T11" fmla="*/ 32954 h 15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9" h="1578">
                  <a:moveTo>
                    <a:pt x="0" y="244"/>
                  </a:moveTo>
                  <a:lnTo>
                    <a:pt x="0" y="244"/>
                  </a:lnTo>
                  <a:cubicBezTo>
                    <a:pt x="0" y="244"/>
                    <a:pt x="301" y="601"/>
                    <a:pt x="186" y="939"/>
                  </a:cubicBezTo>
                  <a:cubicBezTo>
                    <a:pt x="166" y="1333"/>
                    <a:pt x="201" y="1469"/>
                    <a:pt x="330" y="1577"/>
                  </a:cubicBezTo>
                  <a:cubicBezTo>
                    <a:pt x="301" y="1197"/>
                    <a:pt x="337" y="1068"/>
                    <a:pt x="480" y="1111"/>
                  </a:cubicBezTo>
                  <a:cubicBezTo>
                    <a:pt x="538" y="809"/>
                    <a:pt x="409" y="0"/>
                    <a:pt x="0" y="244"/>
                  </a:cubicBezTo>
                </a:path>
              </a:pathLst>
            </a:custGeom>
            <a:solidFill>
              <a:srgbClr val="E7E7E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24" name="Freeform 1397">
              <a:extLst>
                <a:ext uri="{FF2B5EF4-FFF2-40B4-BE49-F238E27FC236}">
                  <a16:creationId xmlns:a16="http://schemas.microsoft.com/office/drawing/2014/main" id="{006B0DE8-359D-4C7A-A1AC-2C6F3695BB64}"/>
                </a:ext>
              </a:extLst>
            </p:cNvPr>
            <p:cNvSpPr>
              <a:spLocks noChangeArrowheads="1"/>
            </p:cNvSpPr>
            <p:nvPr/>
          </p:nvSpPr>
          <p:spPr bwMode="auto">
            <a:xfrm>
              <a:off x="7732407" y="3737968"/>
              <a:ext cx="206614" cy="183356"/>
            </a:xfrm>
            <a:custGeom>
              <a:avLst/>
              <a:gdLst>
                <a:gd name="T0" fmla="*/ 147427 w 1529"/>
                <a:gd name="T1" fmla="*/ 0 h 1356"/>
                <a:gd name="T2" fmla="*/ 147427 w 1529"/>
                <a:gd name="T3" fmla="*/ 0 h 1356"/>
                <a:gd name="T4" fmla="*/ 41755 w 1529"/>
                <a:gd name="T5" fmla="*/ 28125 h 1356"/>
                <a:gd name="T6" fmla="*/ 0 w 1529"/>
                <a:gd name="T7" fmla="*/ 183221 h 1356"/>
                <a:gd name="T8" fmla="*/ 206479 w 1529"/>
                <a:gd name="T9" fmla="*/ 183221 h 1356"/>
                <a:gd name="T10" fmla="*/ 206479 w 1529"/>
                <a:gd name="T11" fmla="*/ 5814 h 1356"/>
                <a:gd name="T12" fmla="*/ 147427 w 1529"/>
                <a:gd name="T13" fmla="*/ 0 h 13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29" h="1356">
                  <a:moveTo>
                    <a:pt x="1091" y="0"/>
                  </a:moveTo>
                  <a:lnTo>
                    <a:pt x="1091" y="0"/>
                  </a:lnTo>
                  <a:cubicBezTo>
                    <a:pt x="1091" y="0"/>
                    <a:pt x="409" y="100"/>
                    <a:pt x="309" y="208"/>
                  </a:cubicBezTo>
                  <a:cubicBezTo>
                    <a:pt x="223" y="294"/>
                    <a:pt x="44" y="1162"/>
                    <a:pt x="0" y="1355"/>
                  </a:cubicBezTo>
                  <a:cubicBezTo>
                    <a:pt x="1191" y="1355"/>
                    <a:pt x="1528" y="1355"/>
                    <a:pt x="1528" y="1355"/>
                  </a:cubicBezTo>
                  <a:cubicBezTo>
                    <a:pt x="1528" y="43"/>
                    <a:pt x="1528" y="43"/>
                    <a:pt x="1528" y="43"/>
                  </a:cubicBezTo>
                  <a:lnTo>
                    <a:pt x="1091" y="0"/>
                  </a:lnTo>
                </a:path>
              </a:pathLst>
            </a:custGeom>
            <a:solidFill>
              <a:srgbClr val="34475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25" name="Freeform 1398">
              <a:extLst>
                <a:ext uri="{FF2B5EF4-FFF2-40B4-BE49-F238E27FC236}">
                  <a16:creationId xmlns:a16="http://schemas.microsoft.com/office/drawing/2014/main" id="{2D5EDBC0-8FA5-4656-BB4F-A6F07F2F72FE}"/>
                </a:ext>
              </a:extLst>
            </p:cNvPr>
            <p:cNvSpPr>
              <a:spLocks noChangeArrowheads="1"/>
            </p:cNvSpPr>
            <p:nvPr/>
          </p:nvSpPr>
          <p:spPr bwMode="auto">
            <a:xfrm>
              <a:off x="7877692" y="3735586"/>
              <a:ext cx="122063" cy="185142"/>
            </a:xfrm>
            <a:custGeom>
              <a:avLst/>
              <a:gdLst>
                <a:gd name="T0" fmla="*/ 121928 w 905"/>
                <a:gd name="T1" fmla="*/ 0 h 1371"/>
                <a:gd name="T2" fmla="*/ 60964 w 905"/>
                <a:gd name="T3" fmla="*/ 7832 h 1371"/>
                <a:gd name="T4" fmla="*/ 0 w 905"/>
                <a:gd name="T5" fmla="*/ 0 h 1371"/>
                <a:gd name="T6" fmla="*/ 60964 w 905"/>
                <a:gd name="T7" fmla="*/ 185007 h 1371"/>
                <a:gd name="T8" fmla="*/ 121928 w 905"/>
                <a:gd name="T9" fmla="*/ 0 h 13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05" h="1371">
                  <a:moveTo>
                    <a:pt x="904" y="0"/>
                  </a:moveTo>
                  <a:lnTo>
                    <a:pt x="452" y="58"/>
                  </a:lnTo>
                  <a:lnTo>
                    <a:pt x="0" y="0"/>
                  </a:lnTo>
                  <a:lnTo>
                    <a:pt x="452" y="1370"/>
                  </a:lnTo>
                  <a:lnTo>
                    <a:pt x="904" y="0"/>
                  </a:lnTo>
                </a:path>
              </a:pathLst>
            </a:custGeom>
            <a:solidFill>
              <a:srgbClr val="B9C7C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26" name="Freeform 1399">
              <a:extLst>
                <a:ext uri="{FF2B5EF4-FFF2-40B4-BE49-F238E27FC236}">
                  <a16:creationId xmlns:a16="http://schemas.microsoft.com/office/drawing/2014/main" id="{0653067B-9E9E-4530-932F-1A7FCD6E2000}"/>
                </a:ext>
              </a:extLst>
            </p:cNvPr>
            <p:cNvSpPr>
              <a:spLocks noChangeArrowheads="1"/>
            </p:cNvSpPr>
            <p:nvPr/>
          </p:nvSpPr>
          <p:spPr bwMode="auto">
            <a:xfrm>
              <a:off x="7877692" y="3735586"/>
              <a:ext cx="122063" cy="185142"/>
            </a:xfrm>
            <a:custGeom>
              <a:avLst/>
              <a:gdLst>
                <a:gd name="T0" fmla="*/ 121928 w 905"/>
                <a:gd name="T1" fmla="*/ 0 h 1371"/>
                <a:gd name="T2" fmla="*/ 60964 w 905"/>
                <a:gd name="T3" fmla="*/ 7832 h 1371"/>
                <a:gd name="T4" fmla="*/ 0 w 905"/>
                <a:gd name="T5" fmla="*/ 0 h 1371"/>
                <a:gd name="T6" fmla="*/ 60964 w 905"/>
                <a:gd name="T7" fmla="*/ 185007 h 13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05" h="1371">
                  <a:moveTo>
                    <a:pt x="904" y="0"/>
                  </a:moveTo>
                  <a:lnTo>
                    <a:pt x="452" y="58"/>
                  </a:lnTo>
                  <a:lnTo>
                    <a:pt x="0" y="0"/>
                  </a:lnTo>
                  <a:lnTo>
                    <a:pt x="452" y="1370"/>
                  </a:lnTo>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4290" tIns="17145" rIns="34290" bIns="17145"/>
            <a:lstStyle/>
            <a:p>
              <a:endParaRPr lang="en-US"/>
            </a:p>
          </p:txBody>
        </p:sp>
        <p:sp>
          <p:nvSpPr>
            <p:cNvPr id="327" name="Freeform 1400">
              <a:extLst>
                <a:ext uri="{FF2B5EF4-FFF2-40B4-BE49-F238E27FC236}">
                  <a16:creationId xmlns:a16="http://schemas.microsoft.com/office/drawing/2014/main" id="{29E3CD57-B4D0-451C-B382-805BD1592C68}"/>
                </a:ext>
              </a:extLst>
            </p:cNvPr>
            <p:cNvSpPr>
              <a:spLocks noChangeArrowheads="1"/>
            </p:cNvSpPr>
            <p:nvPr/>
          </p:nvSpPr>
          <p:spPr bwMode="auto">
            <a:xfrm>
              <a:off x="7920563" y="3760590"/>
              <a:ext cx="36917" cy="160139"/>
            </a:xfrm>
            <a:custGeom>
              <a:avLst/>
              <a:gdLst>
                <a:gd name="T0" fmla="*/ 12576 w 273"/>
                <a:gd name="T1" fmla="*/ 0 h 1185"/>
                <a:gd name="T2" fmla="*/ 0 w 273"/>
                <a:gd name="T3" fmla="*/ 125138 h 1185"/>
                <a:gd name="T4" fmla="*/ 18391 w 273"/>
                <a:gd name="T5" fmla="*/ 160004 h 1185"/>
                <a:gd name="T6" fmla="*/ 36782 w 273"/>
                <a:gd name="T7" fmla="*/ 125138 h 1185"/>
                <a:gd name="T8" fmla="*/ 25152 w 273"/>
                <a:gd name="T9" fmla="*/ 0 h 1185"/>
                <a:gd name="T10" fmla="*/ 12576 w 273"/>
                <a:gd name="T11" fmla="*/ 0 h 11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3" h="1185">
                  <a:moveTo>
                    <a:pt x="93" y="0"/>
                  </a:moveTo>
                  <a:lnTo>
                    <a:pt x="0" y="926"/>
                  </a:lnTo>
                  <a:lnTo>
                    <a:pt x="136" y="1184"/>
                  </a:lnTo>
                  <a:lnTo>
                    <a:pt x="272" y="926"/>
                  </a:lnTo>
                  <a:lnTo>
                    <a:pt x="186" y="0"/>
                  </a:lnTo>
                  <a:lnTo>
                    <a:pt x="93" y="0"/>
                  </a:lnTo>
                </a:path>
              </a:pathLst>
            </a:custGeom>
            <a:solidFill>
              <a:srgbClr val="B73D4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28" name="Freeform 1401">
              <a:extLst>
                <a:ext uri="{FF2B5EF4-FFF2-40B4-BE49-F238E27FC236}">
                  <a16:creationId xmlns:a16="http://schemas.microsoft.com/office/drawing/2014/main" id="{9F93938F-B429-4773-998D-660417D29AC4}"/>
                </a:ext>
              </a:extLst>
            </p:cNvPr>
            <p:cNvSpPr>
              <a:spLocks noChangeArrowheads="1"/>
            </p:cNvSpPr>
            <p:nvPr/>
          </p:nvSpPr>
          <p:spPr bwMode="auto">
            <a:xfrm>
              <a:off x="7846729" y="3732609"/>
              <a:ext cx="92291" cy="188119"/>
            </a:xfrm>
            <a:custGeom>
              <a:avLst/>
              <a:gdLst>
                <a:gd name="T0" fmla="*/ 48581 w 682"/>
                <a:gd name="T1" fmla="*/ 82378 h 1393"/>
                <a:gd name="T2" fmla="*/ 48581 w 682"/>
                <a:gd name="T3" fmla="*/ 82378 h 1393"/>
                <a:gd name="T4" fmla="*/ 0 w 682"/>
                <a:gd name="T5" fmla="*/ 10804 h 1393"/>
                <a:gd name="T6" fmla="*/ 42627 w 682"/>
                <a:gd name="T7" fmla="*/ 0 h 1393"/>
                <a:gd name="T8" fmla="*/ 92156 w 682"/>
                <a:gd name="T9" fmla="*/ 187984 h 1393"/>
                <a:gd name="T10" fmla="*/ 22328 w 682"/>
                <a:gd name="T11" fmla="*/ 88320 h 1393"/>
                <a:gd name="T12" fmla="*/ 48581 w 682"/>
                <a:gd name="T13" fmla="*/ 82378 h 139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2" h="1393">
                  <a:moveTo>
                    <a:pt x="359" y="610"/>
                  </a:moveTo>
                  <a:lnTo>
                    <a:pt x="359" y="610"/>
                  </a:lnTo>
                  <a:cubicBezTo>
                    <a:pt x="0" y="80"/>
                    <a:pt x="0" y="80"/>
                    <a:pt x="0" y="80"/>
                  </a:cubicBezTo>
                  <a:cubicBezTo>
                    <a:pt x="101" y="44"/>
                    <a:pt x="201" y="22"/>
                    <a:pt x="315" y="0"/>
                  </a:cubicBezTo>
                  <a:cubicBezTo>
                    <a:pt x="681" y="1392"/>
                    <a:pt x="681" y="1392"/>
                    <a:pt x="681" y="1392"/>
                  </a:cubicBezTo>
                  <a:cubicBezTo>
                    <a:pt x="165" y="654"/>
                    <a:pt x="165" y="654"/>
                    <a:pt x="165" y="654"/>
                  </a:cubicBezTo>
                  <a:lnTo>
                    <a:pt x="359" y="610"/>
                  </a:lnTo>
                </a:path>
              </a:pathLst>
            </a:custGeom>
            <a:solidFill>
              <a:srgbClr val="232C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29" name="Freeform 1402">
              <a:extLst>
                <a:ext uri="{FF2B5EF4-FFF2-40B4-BE49-F238E27FC236}">
                  <a16:creationId xmlns:a16="http://schemas.microsoft.com/office/drawing/2014/main" id="{1F85558C-9E91-4785-9F81-23161FE7BDC6}"/>
                </a:ext>
              </a:extLst>
            </p:cNvPr>
            <p:cNvSpPr>
              <a:spLocks noChangeArrowheads="1"/>
            </p:cNvSpPr>
            <p:nvPr/>
          </p:nvSpPr>
          <p:spPr bwMode="auto">
            <a:xfrm>
              <a:off x="7938425" y="3732609"/>
              <a:ext cx="92291" cy="188119"/>
            </a:xfrm>
            <a:custGeom>
              <a:avLst/>
              <a:gdLst>
                <a:gd name="T0" fmla="*/ 43646 w 683"/>
                <a:gd name="T1" fmla="*/ 82378 h 1393"/>
                <a:gd name="T2" fmla="*/ 43646 w 683"/>
                <a:gd name="T3" fmla="*/ 82378 h 1393"/>
                <a:gd name="T4" fmla="*/ 92156 w 683"/>
                <a:gd name="T5" fmla="*/ 10804 h 1393"/>
                <a:gd name="T6" fmla="*/ 50402 w 683"/>
                <a:gd name="T7" fmla="*/ 0 h 1393"/>
                <a:gd name="T8" fmla="*/ 0 w 683"/>
                <a:gd name="T9" fmla="*/ 187984 h 1393"/>
                <a:gd name="T10" fmla="*/ 69860 w 683"/>
                <a:gd name="T11" fmla="*/ 88320 h 1393"/>
                <a:gd name="T12" fmla="*/ 43646 w 683"/>
                <a:gd name="T13" fmla="*/ 82378 h 139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3" h="1393">
                  <a:moveTo>
                    <a:pt x="323" y="610"/>
                  </a:moveTo>
                  <a:lnTo>
                    <a:pt x="323" y="610"/>
                  </a:lnTo>
                  <a:cubicBezTo>
                    <a:pt x="682" y="80"/>
                    <a:pt x="682" y="80"/>
                    <a:pt x="682" y="80"/>
                  </a:cubicBezTo>
                  <a:cubicBezTo>
                    <a:pt x="588" y="44"/>
                    <a:pt x="481" y="22"/>
                    <a:pt x="373" y="0"/>
                  </a:cubicBezTo>
                  <a:cubicBezTo>
                    <a:pt x="0" y="1392"/>
                    <a:pt x="0" y="1392"/>
                    <a:pt x="0" y="1392"/>
                  </a:cubicBezTo>
                  <a:cubicBezTo>
                    <a:pt x="517" y="654"/>
                    <a:pt x="517" y="654"/>
                    <a:pt x="517" y="654"/>
                  </a:cubicBezTo>
                  <a:lnTo>
                    <a:pt x="323" y="610"/>
                  </a:lnTo>
                </a:path>
              </a:pathLst>
            </a:custGeom>
            <a:solidFill>
              <a:srgbClr val="232C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30" name="Freeform 1403">
              <a:extLst>
                <a:ext uri="{FF2B5EF4-FFF2-40B4-BE49-F238E27FC236}">
                  <a16:creationId xmlns:a16="http://schemas.microsoft.com/office/drawing/2014/main" id="{BC11DE07-9F2D-46C2-A036-3798F81680A9}"/>
                </a:ext>
              </a:extLst>
            </p:cNvPr>
            <p:cNvSpPr>
              <a:spLocks noChangeArrowheads="1"/>
            </p:cNvSpPr>
            <p:nvPr/>
          </p:nvSpPr>
          <p:spPr bwMode="auto">
            <a:xfrm>
              <a:off x="7922349" y="3743326"/>
              <a:ext cx="32749" cy="32742"/>
            </a:xfrm>
            <a:custGeom>
              <a:avLst/>
              <a:gdLst>
                <a:gd name="T0" fmla="*/ 32615 w 244"/>
                <a:gd name="T1" fmla="*/ 16237 h 244"/>
                <a:gd name="T2" fmla="*/ 16240 w 244"/>
                <a:gd name="T3" fmla="*/ 32608 h 244"/>
                <a:gd name="T4" fmla="*/ 0 w 244"/>
                <a:gd name="T5" fmla="*/ 16237 h 244"/>
                <a:gd name="T6" fmla="*/ 16240 w 244"/>
                <a:gd name="T7" fmla="*/ 0 h 244"/>
                <a:gd name="T8" fmla="*/ 32615 w 244"/>
                <a:gd name="T9" fmla="*/ 16237 h 2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4" h="244">
                  <a:moveTo>
                    <a:pt x="243" y="121"/>
                  </a:moveTo>
                  <a:lnTo>
                    <a:pt x="121" y="243"/>
                  </a:lnTo>
                  <a:lnTo>
                    <a:pt x="0" y="121"/>
                  </a:lnTo>
                  <a:lnTo>
                    <a:pt x="121" y="0"/>
                  </a:lnTo>
                  <a:lnTo>
                    <a:pt x="243" y="121"/>
                  </a:lnTo>
                </a:path>
              </a:pathLst>
            </a:custGeom>
            <a:solidFill>
              <a:srgbClr val="B73D4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31" name="Freeform 1404">
              <a:extLst>
                <a:ext uri="{FF2B5EF4-FFF2-40B4-BE49-F238E27FC236}">
                  <a16:creationId xmlns:a16="http://schemas.microsoft.com/office/drawing/2014/main" id="{C1572361-B801-49A9-951A-F9A79022D2A9}"/>
                </a:ext>
              </a:extLst>
            </p:cNvPr>
            <p:cNvSpPr>
              <a:spLocks noChangeArrowheads="1"/>
            </p:cNvSpPr>
            <p:nvPr/>
          </p:nvSpPr>
          <p:spPr bwMode="auto">
            <a:xfrm>
              <a:off x="7877692" y="3723085"/>
              <a:ext cx="61329" cy="66080"/>
            </a:xfrm>
            <a:custGeom>
              <a:avLst/>
              <a:gdLst>
                <a:gd name="T0" fmla="*/ 61194 w 453"/>
                <a:gd name="T1" fmla="*/ 20447 h 488"/>
                <a:gd name="T2" fmla="*/ 12591 w 453"/>
                <a:gd name="T3" fmla="*/ 0 h 488"/>
                <a:gd name="T4" fmla="*/ 0 w 453"/>
                <a:gd name="T5" fmla="*/ 12593 h 488"/>
                <a:gd name="T6" fmla="*/ 24234 w 453"/>
                <a:gd name="T7" fmla="*/ 65945 h 488"/>
                <a:gd name="T8" fmla="*/ 61194 w 453"/>
                <a:gd name="T9" fmla="*/ 20447 h 4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3" h="488">
                  <a:moveTo>
                    <a:pt x="452" y="151"/>
                  </a:moveTo>
                  <a:lnTo>
                    <a:pt x="93" y="0"/>
                  </a:lnTo>
                  <a:lnTo>
                    <a:pt x="0" y="93"/>
                  </a:lnTo>
                  <a:lnTo>
                    <a:pt x="179" y="487"/>
                  </a:lnTo>
                  <a:lnTo>
                    <a:pt x="452" y="15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32" name="Freeform 1405">
              <a:extLst>
                <a:ext uri="{FF2B5EF4-FFF2-40B4-BE49-F238E27FC236}">
                  <a16:creationId xmlns:a16="http://schemas.microsoft.com/office/drawing/2014/main" id="{F629B41B-9F5D-4A47-B570-9B08F3C37805}"/>
                </a:ext>
              </a:extLst>
            </p:cNvPr>
            <p:cNvSpPr>
              <a:spLocks noChangeArrowheads="1"/>
            </p:cNvSpPr>
            <p:nvPr/>
          </p:nvSpPr>
          <p:spPr bwMode="auto">
            <a:xfrm>
              <a:off x="7938425" y="3723085"/>
              <a:ext cx="61329" cy="66080"/>
            </a:xfrm>
            <a:custGeom>
              <a:avLst/>
              <a:gdLst>
                <a:gd name="T0" fmla="*/ 0 w 453"/>
                <a:gd name="T1" fmla="*/ 20447 h 488"/>
                <a:gd name="T2" fmla="*/ 48603 w 453"/>
                <a:gd name="T3" fmla="*/ 0 h 488"/>
                <a:gd name="T4" fmla="*/ 61194 w 453"/>
                <a:gd name="T5" fmla="*/ 12593 h 488"/>
                <a:gd name="T6" fmla="*/ 36960 w 453"/>
                <a:gd name="T7" fmla="*/ 65945 h 488"/>
                <a:gd name="T8" fmla="*/ 0 w 453"/>
                <a:gd name="T9" fmla="*/ 20447 h 4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3" h="488">
                  <a:moveTo>
                    <a:pt x="0" y="151"/>
                  </a:moveTo>
                  <a:lnTo>
                    <a:pt x="359" y="0"/>
                  </a:lnTo>
                  <a:lnTo>
                    <a:pt x="452" y="93"/>
                  </a:lnTo>
                  <a:lnTo>
                    <a:pt x="273" y="487"/>
                  </a:lnTo>
                  <a:lnTo>
                    <a:pt x="0" y="15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33" name="Freeform 1406">
              <a:extLst>
                <a:ext uri="{FF2B5EF4-FFF2-40B4-BE49-F238E27FC236}">
                  <a16:creationId xmlns:a16="http://schemas.microsoft.com/office/drawing/2014/main" id="{28AB725F-13E1-4EE4-8E43-E08AD1EA40E8}"/>
                </a:ext>
              </a:extLst>
            </p:cNvPr>
            <p:cNvSpPr>
              <a:spLocks noChangeArrowheads="1"/>
            </p:cNvSpPr>
            <p:nvPr/>
          </p:nvSpPr>
          <p:spPr bwMode="auto">
            <a:xfrm>
              <a:off x="7896150" y="3617715"/>
              <a:ext cx="43466" cy="19645"/>
            </a:xfrm>
            <a:custGeom>
              <a:avLst/>
              <a:gdLst>
                <a:gd name="T0" fmla="*/ 43332 w 324"/>
                <a:gd name="T1" fmla="*/ 0 h 145"/>
                <a:gd name="T2" fmla="*/ 43332 w 324"/>
                <a:gd name="T3" fmla="*/ 11787 h 145"/>
                <a:gd name="T4" fmla="*/ 7781 w 324"/>
                <a:gd name="T5" fmla="*/ 19510 h 145"/>
                <a:gd name="T6" fmla="*/ 0 w 324"/>
                <a:gd name="T7" fmla="*/ 19510 h 145"/>
                <a:gd name="T8" fmla="*/ 43332 w 324"/>
                <a:gd name="T9" fmla="*/ 0 h 1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4" h="145">
                  <a:moveTo>
                    <a:pt x="323" y="0"/>
                  </a:moveTo>
                  <a:lnTo>
                    <a:pt x="323" y="87"/>
                  </a:lnTo>
                  <a:lnTo>
                    <a:pt x="58" y="144"/>
                  </a:lnTo>
                  <a:lnTo>
                    <a:pt x="0" y="144"/>
                  </a:lnTo>
                  <a:lnTo>
                    <a:pt x="323" y="0"/>
                  </a:lnTo>
                </a:path>
              </a:pathLst>
            </a:custGeom>
            <a:solidFill>
              <a:srgbClr val="5C311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34" name="Freeform 1407">
              <a:extLst>
                <a:ext uri="{FF2B5EF4-FFF2-40B4-BE49-F238E27FC236}">
                  <a16:creationId xmlns:a16="http://schemas.microsoft.com/office/drawing/2014/main" id="{11FF6793-C358-4936-9D1F-CB869642A4B5}"/>
                </a:ext>
              </a:extLst>
            </p:cNvPr>
            <p:cNvSpPr>
              <a:spLocks noChangeArrowheads="1"/>
            </p:cNvSpPr>
            <p:nvPr/>
          </p:nvSpPr>
          <p:spPr bwMode="auto">
            <a:xfrm>
              <a:off x="7938426" y="3617715"/>
              <a:ext cx="43466" cy="19645"/>
            </a:xfrm>
            <a:custGeom>
              <a:avLst/>
              <a:gdLst>
                <a:gd name="T0" fmla="*/ 0 w 324"/>
                <a:gd name="T1" fmla="*/ 0 h 145"/>
                <a:gd name="T2" fmla="*/ 0 w 324"/>
                <a:gd name="T3" fmla="*/ 11787 h 145"/>
                <a:gd name="T4" fmla="*/ 35685 w 324"/>
                <a:gd name="T5" fmla="*/ 19510 h 145"/>
                <a:gd name="T6" fmla="*/ 43332 w 324"/>
                <a:gd name="T7" fmla="*/ 19510 h 145"/>
                <a:gd name="T8" fmla="*/ 0 w 324"/>
                <a:gd name="T9" fmla="*/ 0 h 1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4" h="145">
                  <a:moveTo>
                    <a:pt x="0" y="0"/>
                  </a:moveTo>
                  <a:lnTo>
                    <a:pt x="0" y="87"/>
                  </a:lnTo>
                  <a:lnTo>
                    <a:pt x="266" y="144"/>
                  </a:lnTo>
                  <a:lnTo>
                    <a:pt x="323" y="144"/>
                  </a:lnTo>
                  <a:lnTo>
                    <a:pt x="0" y="0"/>
                  </a:lnTo>
                </a:path>
              </a:pathLst>
            </a:custGeom>
            <a:solidFill>
              <a:srgbClr val="5C311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grpSp>
        <p:nvGrpSpPr>
          <p:cNvPr id="335" name="Group 9710">
            <a:extLst>
              <a:ext uri="{FF2B5EF4-FFF2-40B4-BE49-F238E27FC236}">
                <a16:creationId xmlns:a16="http://schemas.microsoft.com/office/drawing/2014/main" id="{ADB3E1B1-7150-4B4D-89B2-BD8880DC07B6}"/>
              </a:ext>
            </a:extLst>
          </p:cNvPr>
          <p:cNvGrpSpPr>
            <a:grpSpLocks/>
          </p:cNvGrpSpPr>
          <p:nvPr/>
        </p:nvGrpSpPr>
        <p:grpSpPr bwMode="auto">
          <a:xfrm>
            <a:off x="9901242" y="5506510"/>
            <a:ext cx="655637" cy="655638"/>
            <a:chOff x="6827356" y="4066580"/>
            <a:chExt cx="655567" cy="656035"/>
          </a:xfrm>
        </p:grpSpPr>
        <p:sp>
          <p:nvSpPr>
            <p:cNvPr id="336" name="Freeform 1408">
              <a:extLst>
                <a:ext uri="{FF2B5EF4-FFF2-40B4-BE49-F238E27FC236}">
                  <a16:creationId xmlns:a16="http://schemas.microsoft.com/office/drawing/2014/main" id="{E243F5A6-1C02-45B0-B21A-39C7D8C93C9A}"/>
                </a:ext>
              </a:extLst>
            </p:cNvPr>
            <p:cNvSpPr>
              <a:spLocks noChangeArrowheads="1"/>
            </p:cNvSpPr>
            <p:nvPr/>
          </p:nvSpPr>
          <p:spPr bwMode="auto">
            <a:xfrm>
              <a:off x="6827356" y="4066580"/>
              <a:ext cx="655567" cy="655439"/>
            </a:xfrm>
            <a:custGeom>
              <a:avLst/>
              <a:gdLst>
                <a:gd name="T0" fmla="*/ 655432 w 4854"/>
                <a:gd name="T1" fmla="*/ 327045 h 4856"/>
                <a:gd name="T2" fmla="*/ 655432 w 4854"/>
                <a:gd name="T3" fmla="*/ 327045 h 4856"/>
                <a:gd name="T4" fmla="*/ 328324 w 4854"/>
                <a:gd name="T5" fmla="*/ 0 h 4856"/>
                <a:gd name="T6" fmla="*/ 0 w 4854"/>
                <a:gd name="T7" fmla="*/ 327045 h 4856"/>
                <a:gd name="T8" fmla="*/ 328324 w 4854"/>
                <a:gd name="T9" fmla="*/ 655304 h 4856"/>
                <a:gd name="T10" fmla="*/ 655432 w 4854"/>
                <a:gd name="T11" fmla="*/ 327045 h 48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54" h="4856">
                  <a:moveTo>
                    <a:pt x="4853" y="2423"/>
                  </a:moveTo>
                  <a:lnTo>
                    <a:pt x="4853" y="2423"/>
                  </a:lnTo>
                  <a:cubicBezTo>
                    <a:pt x="4853" y="1083"/>
                    <a:pt x="3771" y="0"/>
                    <a:pt x="2431" y="0"/>
                  </a:cubicBezTo>
                  <a:cubicBezTo>
                    <a:pt x="1089" y="0"/>
                    <a:pt x="0" y="1083"/>
                    <a:pt x="0" y="2423"/>
                  </a:cubicBezTo>
                  <a:cubicBezTo>
                    <a:pt x="0" y="3764"/>
                    <a:pt x="1089" y="4855"/>
                    <a:pt x="2431" y="4855"/>
                  </a:cubicBezTo>
                  <a:cubicBezTo>
                    <a:pt x="3771" y="4855"/>
                    <a:pt x="4853" y="3764"/>
                    <a:pt x="4853" y="2423"/>
                  </a:cubicBezTo>
                </a:path>
              </a:pathLst>
            </a:custGeom>
            <a:solidFill>
              <a:srgbClr val="F5A11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37" name="Freeform 1409">
              <a:extLst>
                <a:ext uri="{FF2B5EF4-FFF2-40B4-BE49-F238E27FC236}">
                  <a16:creationId xmlns:a16="http://schemas.microsoft.com/office/drawing/2014/main" id="{639FF3FF-A6B5-4519-84BC-D21D003EA9C0}"/>
                </a:ext>
              </a:extLst>
            </p:cNvPr>
            <p:cNvSpPr>
              <a:spLocks noChangeArrowheads="1"/>
            </p:cNvSpPr>
            <p:nvPr/>
          </p:nvSpPr>
          <p:spPr bwMode="auto">
            <a:xfrm>
              <a:off x="7155436" y="4066580"/>
              <a:ext cx="326891" cy="655439"/>
            </a:xfrm>
            <a:custGeom>
              <a:avLst/>
              <a:gdLst>
                <a:gd name="T0" fmla="*/ 326756 w 2423"/>
                <a:gd name="T1" fmla="*/ 327045 h 4856"/>
                <a:gd name="T2" fmla="*/ 326756 w 2423"/>
                <a:gd name="T3" fmla="*/ 327045 h 4856"/>
                <a:gd name="T4" fmla="*/ 0 w 2423"/>
                <a:gd name="T5" fmla="*/ 0 h 4856"/>
                <a:gd name="T6" fmla="*/ 0 w 2423"/>
                <a:gd name="T7" fmla="*/ 655304 h 4856"/>
                <a:gd name="T8" fmla="*/ 326756 w 2423"/>
                <a:gd name="T9" fmla="*/ 327045 h 48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23" h="4856">
                  <a:moveTo>
                    <a:pt x="2422" y="2423"/>
                  </a:moveTo>
                  <a:lnTo>
                    <a:pt x="2422" y="2423"/>
                  </a:lnTo>
                  <a:cubicBezTo>
                    <a:pt x="2422" y="1083"/>
                    <a:pt x="1340" y="0"/>
                    <a:pt x="0" y="0"/>
                  </a:cubicBezTo>
                  <a:cubicBezTo>
                    <a:pt x="0" y="4855"/>
                    <a:pt x="0" y="4855"/>
                    <a:pt x="0" y="4855"/>
                  </a:cubicBezTo>
                  <a:cubicBezTo>
                    <a:pt x="1340" y="4855"/>
                    <a:pt x="2422" y="3764"/>
                    <a:pt x="2422" y="2423"/>
                  </a:cubicBezTo>
                </a:path>
              </a:pathLst>
            </a:custGeom>
            <a:solidFill>
              <a:srgbClr val="ED9B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38" name="Freeform 1410">
              <a:extLst>
                <a:ext uri="{FF2B5EF4-FFF2-40B4-BE49-F238E27FC236}">
                  <a16:creationId xmlns:a16="http://schemas.microsoft.com/office/drawing/2014/main" id="{810F633D-A5E8-447F-8DB7-DAD4EBCE8787}"/>
                </a:ext>
              </a:extLst>
            </p:cNvPr>
            <p:cNvSpPr>
              <a:spLocks noChangeArrowheads="1"/>
            </p:cNvSpPr>
            <p:nvPr/>
          </p:nvSpPr>
          <p:spPr bwMode="auto">
            <a:xfrm>
              <a:off x="7107802" y="4476750"/>
              <a:ext cx="97055" cy="105371"/>
            </a:xfrm>
            <a:custGeom>
              <a:avLst/>
              <a:gdLst>
                <a:gd name="T0" fmla="*/ 96920 w 718"/>
                <a:gd name="T1" fmla="*/ 105236 h 782"/>
                <a:gd name="T2" fmla="*/ 0 w 718"/>
                <a:gd name="T3" fmla="*/ 105236 h 782"/>
                <a:gd name="T4" fmla="*/ 0 w 718"/>
                <a:gd name="T5" fmla="*/ 0 h 782"/>
                <a:gd name="T6" fmla="*/ 96920 w 718"/>
                <a:gd name="T7" fmla="*/ 0 h 782"/>
                <a:gd name="T8" fmla="*/ 96920 w 718"/>
                <a:gd name="T9" fmla="*/ 105236 h 7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8" h="782">
                  <a:moveTo>
                    <a:pt x="717" y="781"/>
                  </a:moveTo>
                  <a:lnTo>
                    <a:pt x="0" y="781"/>
                  </a:lnTo>
                  <a:lnTo>
                    <a:pt x="0" y="0"/>
                  </a:lnTo>
                  <a:lnTo>
                    <a:pt x="717" y="0"/>
                  </a:lnTo>
                  <a:lnTo>
                    <a:pt x="717" y="781"/>
                  </a:lnTo>
                </a:path>
              </a:pathLst>
            </a:custGeom>
            <a:solidFill>
              <a:srgbClr val="D9A88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39" name="Freeform 1411">
              <a:extLst>
                <a:ext uri="{FF2B5EF4-FFF2-40B4-BE49-F238E27FC236}">
                  <a16:creationId xmlns:a16="http://schemas.microsoft.com/office/drawing/2014/main" id="{8654B6ED-BC33-4E43-9EB7-710AE1165184}"/>
                </a:ext>
              </a:extLst>
            </p:cNvPr>
            <p:cNvSpPr>
              <a:spLocks noChangeArrowheads="1"/>
            </p:cNvSpPr>
            <p:nvPr/>
          </p:nvSpPr>
          <p:spPr bwMode="auto">
            <a:xfrm>
              <a:off x="7155436" y="4533306"/>
              <a:ext cx="188751" cy="189309"/>
            </a:xfrm>
            <a:custGeom>
              <a:avLst/>
              <a:gdLst>
                <a:gd name="T0" fmla="*/ 48166 w 1399"/>
                <a:gd name="T1" fmla="*/ 0 h 1401"/>
                <a:gd name="T2" fmla="*/ 48166 w 1399"/>
                <a:gd name="T3" fmla="*/ 0 h 1401"/>
                <a:gd name="T4" fmla="*/ 64761 w 1399"/>
                <a:gd name="T5" fmla="*/ 0 h 1401"/>
                <a:gd name="T6" fmla="*/ 150704 w 1399"/>
                <a:gd name="T7" fmla="*/ 38916 h 1401"/>
                <a:gd name="T8" fmla="*/ 188616 w 1399"/>
                <a:gd name="T9" fmla="*/ 189174 h 1401"/>
                <a:gd name="T10" fmla="*/ 130466 w 1399"/>
                <a:gd name="T11" fmla="*/ 189174 h 1401"/>
                <a:gd name="T12" fmla="*/ 0 w 1399"/>
                <a:gd name="T13" fmla="*/ 189174 h 1401"/>
                <a:gd name="T14" fmla="*/ 0 w 1399"/>
                <a:gd name="T15" fmla="*/ 66076 h 1401"/>
                <a:gd name="T16" fmla="*/ 0 w 1399"/>
                <a:gd name="T17" fmla="*/ 36889 h 1401"/>
                <a:gd name="T18" fmla="*/ 48166 w 1399"/>
                <a:gd name="T19" fmla="*/ 0 h 14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99" h="1401">
                  <a:moveTo>
                    <a:pt x="357" y="0"/>
                  </a:moveTo>
                  <a:lnTo>
                    <a:pt x="357" y="0"/>
                  </a:lnTo>
                  <a:cubicBezTo>
                    <a:pt x="480" y="0"/>
                    <a:pt x="480" y="0"/>
                    <a:pt x="480" y="0"/>
                  </a:cubicBezTo>
                  <a:cubicBezTo>
                    <a:pt x="702" y="58"/>
                    <a:pt x="953" y="101"/>
                    <a:pt x="1117" y="288"/>
                  </a:cubicBezTo>
                  <a:cubicBezTo>
                    <a:pt x="1218" y="409"/>
                    <a:pt x="1398" y="1400"/>
                    <a:pt x="1398" y="1400"/>
                  </a:cubicBezTo>
                  <a:cubicBezTo>
                    <a:pt x="967" y="1400"/>
                    <a:pt x="967" y="1400"/>
                    <a:pt x="967" y="1400"/>
                  </a:cubicBezTo>
                  <a:cubicBezTo>
                    <a:pt x="0" y="1400"/>
                    <a:pt x="0" y="1400"/>
                    <a:pt x="0" y="1400"/>
                  </a:cubicBezTo>
                  <a:cubicBezTo>
                    <a:pt x="0" y="489"/>
                    <a:pt x="0" y="489"/>
                    <a:pt x="0" y="489"/>
                  </a:cubicBezTo>
                  <a:cubicBezTo>
                    <a:pt x="0" y="273"/>
                    <a:pt x="0" y="273"/>
                    <a:pt x="0" y="273"/>
                  </a:cubicBezTo>
                  <a:cubicBezTo>
                    <a:pt x="200" y="273"/>
                    <a:pt x="357" y="151"/>
                    <a:pt x="357" y="0"/>
                  </a:cubicBezTo>
                </a:path>
              </a:pathLst>
            </a:custGeom>
            <a:solidFill>
              <a:srgbClr val="C7424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40" name="Freeform 1412">
              <a:extLst>
                <a:ext uri="{FF2B5EF4-FFF2-40B4-BE49-F238E27FC236}">
                  <a16:creationId xmlns:a16="http://schemas.microsoft.com/office/drawing/2014/main" id="{DC99E9D2-55CD-4B1E-AD6B-2FFC6934BEB3}"/>
                </a:ext>
              </a:extLst>
            </p:cNvPr>
            <p:cNvSpPr>
              <a:spLocks noChangeArrowheads="1"/>
            </p:cNvSpPr>
            <p:nvPr/>
          </p:nvSpPr>
          <p:spPr bwMode="auto">
            <a:xfrm>
              <a:off x="6967877" y="4533306"/>
              <a:ext cx="188155" cy="189309"/>
            </a:xfrm>
            <a:custGeom>
              <a:avLst/>
              <a:gdLst>
                <a:gd name="T0" fmla="*/ 140475 w 1393"/>
                <a:gd name="T1" fmla="*/ 0 h 1401"/>
                <a:gd name="T2" fmla="*/ 140475 w 1393"/>
                <a:gd name="T3" fmla="*/ 0 h 1401"/>
                <a:gd name="T4" fmla="*/ 123996 w 1393"/>
                <a:gd name="T5" fmla="*/ 0 h 1401"/>
                <a:gd name="T6" fmla="*/ 37820 w 1393"/>
                <a:gd name="T7" fmla="*/ 38916 h 1401"/>
                <a:gd name="T8" fmla="*/ 0 w 1393"/>
                <a:gd name="T9" fmla="*/ 189174 h 1401"/>
                <a:gd name="T10" fmla="*/ 58216 w 1393"/>
                <a:gd name="T11" fmla="*/ 189174 h 1401"/>
                <a:gd name="T12" fmla="*/ 188020 w 1393"/>
                <a:gd name="T13" fmla="*/ 189174 h 1401"/>
                <a:gd name="T14" fmla="*/ 188020 w 1393"/>
                <a:gd name="T15" fmla="*/ 66076 h 1401"/>
                <a:gd name="T16" fmla="*/ 188020 w 1393"/>
                <a:gd name="T17" fmla="*/ 36889 h 1401"/>
                <a:gd name="T18" fmla="*/ 140475 w 1393"/>
                <a:gd name="T19" fmla="*/ 0 h 14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93" h="1401">
                  <a:moveTo>
                    <a:pt x="1040" y="0"/>
                  </a:moveTo>
                  <a:lnTo>
                    <a:pt x="1040" y="0"/>
                  </a:lnTo>
                  <a:cubicBezTo>
                    <a:pt x="918" y="0"/>
                    <a:pt x="918" y="0"/>
                    <a:pt x="918" y="0"/>
                  </a:cubicBezTo>
                  <a:cubicBezTo>
                    <a:pt x="689" y="58"/>
                    <a:pt x="444" y="101"/>
                    <a:pt x="280" y="288"/>
                  </a:cubicBezTo>
                  <a:cubicBezTo>
                    <a:pt x="180" y="409"/>
                    <a:pt x="0" y="1400"/>
                    <a:pt x="0" y="1400"/>
                  </a:cubicBezTo>
                  <a:cubicBezTo>
                    <a:pt x="431" y="1400"/>
                    <a:pt x="431" y="1400"/>
                    <a:pt x="431" y="1400"/>
                  </a:cubicBezTo>
                  <a:cubicBezTo>
                    <a:pt x="1392" y="1400"/>
                    <a:pt x="1392" y="1400"/>
                    <a:pt x="1392" y="1400"/>
                  </a:cubicBezTo>
                  <a:cubicBezTo>
                    <a:pt x="1392" y="489"/>
                    <a:pt x="1392" y="489"/>
                    <a:pt x="1392" y="489"/>
                  </a:cubicBezTo>
                  <a:cubicBezTo>
                    <a:pt x="1392" y="273"/>
                    <a:pt x="1392" y="273"/>
                    <a:pt x="1392" y="273"/>
                  </a:cubicBezTo>
                  <a:cubicBezTo>
                    <a:pt x="1197" y="273"/>
                    <a:pt x="1040" y="151"/>
                    <a:pt x="1040" y="0"/>
                  </a:cubicBezTo>
                </a:path>
              </a:pathLst>
            </a:custGeom>
            <a:solidFill>
              <a:srgbClr val="C7424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41" name="Freeform 1413">
              <a:extLst>
                <a:ext uri="{FF2B5EF4-FFF2-40B4-BE49-F238E27FC236}">
                  <a16:creationId xmlns:a16="http://schemas.microsoft.com/office/drawing/2014/main" id="{A98A6FFE-E90A-4881-AE7C-C164B295212D}"/>
                </a:ext>
              </a:extLst>
            </p:cNvPr>
            <p:cNvSpPr>
              <a:spLocks noChangeArrowheads="1"/>
            </p:cNvSpPr>
            <p:nvPr/>
          </p:nvSpPr>
          <p:spPr bwMode="auto">
            <a:xfrm>
              <a:off x="7156627" y="4176118"/>
              <a:ext cx="120277" cy="319683"/>
            </a:xfrm>
            <a:custGeom>
              <a:avLst/>
              <a:gdLst>
                <a:gd name="T0" fmla="*/ 0 w 891"/>
                <a:gd name="T1" fmla="*/ 0 h 2367"/>
                <a:gd name="T2" fmla="*/ 0 w 891"/>
                <a:gd name="T3" fmla="*/ 0 h 2367"/>
                <a:gd name="T4" fmla="*/ 120142 w 891"/>
                <a:gd name="T5" fmla="*/ 150185 h 2367"/>
                <a:gd name="T6" fmla="*/ 87204 w 891"/>
                <a:gd name="T7" fmla="*/ 281867 h 2367"/>
                <a:gd name="T8" fmla="*/ 0 w 891"/>
                <a:gd name="T9" fmla="*/ 319548 h 2367"/>
                <a:gd name="T10" fmla="*/ 0 w 891"/>
                <a:gd name="T11" fmla="*/ 0 h 23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1" h="2367">
                  <a:moveTo>
                    <a:pt x="0" y="0"/>
                  </a:moveTo>
                  <a:lnTo>
                    <a:pt x="0" y="0"/>
                  </a:lnTo>
                  <a:cubicBezTo>
                    <a:pt x="345" y="0"/>
                    <a:pt x="890" y="194"/>
                    <a:pt x="890" y="1112"/>
                  </a:cubicBezTo>
                  <a:cubicBezTo>
                    <a:pt x="890" y="1642"/>
                    <a:pt x="717" y="1993"/>
                    <a:pt x="646" y="2087"/>
                  </a:cubicBezTo>
                  <a:cubicBezTo>
                    <a:pt x="574" y="2180"/>
                    <a:pt x="187" y="2366"/>
                    <a:pt x="0" y="2366"/>
                  </a:cubicBezTo>
                  <a:cubicBezTo>
                    <a:pt x="0" y="1435"/>
                    <a:pt x="0" y="0"/>
                    <a:pt x="0" y="0"/>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42" name="Freeform 1414">
              <a:extLst>
                <a:ext uri="{FF2B5EF4-FFF2-40B4-BE49-F238E27FC236}">
                  <a16:creationId xmlns:a16="http://schemas.microsoft.com/office/drawing/2014/main" id="{E2A6EA72-1575-46D3-8EE7-EC9445D37F41}"/>
                </a:ext>
              </a:extLst>
            </p:cNvPr>
            <p:cNvSpPr>
              <a:spLocks noChangeArrowheads="1"/>
            </p:cNvSpPr>
            <p:nvPr/>
          </p:nvSpPr>
          <p:spPr bwMode="auto">
            <a:xfrm>
              <a:off x="7248323" y="4314230"/>
              <a:ext cx="53589" cy="75605"/>
            </a:xfrm>
            <a:custGeom>
              <a:avLst/>
              <a:gdLst>
                <a:gd name="T0" fmla="*/ 51418 w 395"/>
                <a:gd name="T1" fmla="*/ 41583 h 560"/>
                <a:gd name="T2" fmla="*/ 51418 w 395"/>
                <a:gd name="T3" fmla="*/ 41583 h 560"/>
                <a:gd name="T4" fmla="*/ 29983 w 395"/>
                <a:gd name="T5" fmla="*/ 1755 h 560"/>
                <a:gd name="T6" fmla="*/ 1899 w 395"/>
                <a:gd name="T7" fmla="*/ 34832 h 560"/>
                <a:gd name="T8" fmla="*/ 23199 w 395"/>
                <a:gd name="T9" fmla="*/ 73580 h 560"/>
                <a:gd name="T10" fmla="*/ 51418 w 395"/>
                <a:gd name="T11" fmla="*/ 41583 h 5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5" h="560">
                  <a:moveTo>
                    <a:pt x="379" y="308"/>
                  </a:moveTo>
                  <a:lnTo>
                    <a:pt x="379" y="308"/>
                  </a:lnTo>
                  <a:cubicBezTo>
                    <a:pt x="394" y="158"/>
                    <a:pt x="329" y="28"/>
                    <a:pt x="221" y="13"/>
                  </a:cubicBezTo>
                  <a:cubicBezTo>
                    <a:pt x="121" y="0"/>
                    <a:pt x="28" y="108"/>
                    <a:pt x="14" y="258"/>
                  </a:cubicBezTo>
                  <a:cubicBezTo>
                    <a:pt x="0" y="401"/>
                    <a:pt x="72" y="537"/>
                    <a:pt x="171" y="545"/>
                  </a:cubicBezTo>
                  <a:cubicBezTo>
                    <a:pt x="273" y="559"/>
                    <a:pt x="366" y="452"/>
                    <a:pt x="379" y="308"/>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43" name="Freeform 1415">
              <a:extLst>
                <a:ext uri="{FF2B5EF4-FFF2-40B4-BE49-F238E27FC236}">
                  <a16:creationId xmlns:a16="http://schemas.microsoft.com/office/drawing/2014/main" id="{71274303-EE1C-45B1-BF6F-7B82B5C40DA8}"/>
                </a:ext>
              </a:extLst>
            </p:cNvPr>
            <p:cNvSpPr>
              <a:spLocks noChangeArrowheads="1"/>
            </p:cNvSpPr>
            <p:nvPr/>
          </p:nvSpPr>
          <p:spPr bwMode="auto">
            <a:xfrm>
              <a:off x="7036350" y="4176118"/>
              <a:ext cx="120277" cy="319683"/>
            </a:xfrm>
            <a:custGeom>
              <a:avLst/>
              <a:gdLst>
                <a:gd name="T0" fmla="*/ 120142 w 890"/>
                <a:gd name="T1" fmla="*/ 0 h 2367"/>
                <a:gd name="T2" fmla="*/ 120142 w 890"/>
                <a:gd name="T3" fmla="*/ 0 h 2367"/>
                <a:gd name="T4" fmla="*/ 0 w 890"/>
                <a:gd name="T5" fmla="*/ 150185 h 2367"/>
                <a:gd name="T6" fmla="*/ 32975 w 890"/>
                <a:gd name="T7" fmla="*/ 281867 h 2367"/>
                <a:gd name="T8" fmla="*/ 120142 w 890"/>
                <a:gd name="T9" fmla="*/ 319548 h 2367"/>
                <a:gd name="T10" fmla="*/ 120142 w 890"/>
                <a:gd name="T11" fmla="*/ 0 h 23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0" h="2367">
                  <a:moveTo>
                    <a:pt x="889" y="0"/>
                  </a:moveTo>
                  <a:lnTo>
                    <a:pt x="889" y="0"/>
                  </a:lnTo>
                  <a:cubicBezTo>
                    <a:pt x="545" y="0"/>
                    <a:pt x="0" y="194"/>
                    <a:pt x="0" y="1112"/>
                  </a:cubicBezTo>
                  <a:cubicBezTo>
                    <a:pt x="0" y="1642"/>
                    <a:pt x="173" y="1993"/>
                    <a:pt x="244" y="2087"/>
                  </a:cubicBezTo>
                  <a:cubicBezTo>
                    <a:pt x="316" y="2180"/>
                    <a:pt x="710" y="2366"/>
                    <a:pt x="889" y="2366"/>
                  </a:cubicBezTo>
                  <a:cubicBezTo>
                    <a:pt x="889" y="1435"/>
                    <a:pt x="889" y="0"/>
                    <a:pt x="889" y="0"/>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44" name="Freeform 1416">
              <a:extLst>
                <a:ext uri="{FF2B5EF4-FFF2-40B4-BE49-F238E27FC236}">
                  <a16:creationId xmlns:a16="http://schemas.microsoft.com/office/drawing/2014/main" id="{E74A8956-1D39-485E-A920-5922479936CF}"/>
                </a:ext>
              </a:extLst>
            </p:cNvPr>
            <p:cNvSpPr>
              <a:spLocks noChangeArrowheads="1"/>
            </p:cNvSpPr>
            <p:nvPr/>
          </p:nvSpPr>
          <p:spPr bwMode="auto">
            <a:xfrm>
              <a:off x="7011343" y="4314230"/>
              <a:ext cx="53589" cy="75605"/>
            </a:xfrm>
            <a:custGeom>
              <a:avLst/>
              <a:gdLst>
                <a:gd name="T0" fmla="*/ 2035 w 395"/>
                <a:gd name="T1" fmla="*/ 41583 h 560"/>
                <a:gd name="T2" fmla="*/ 2035 w 395"/>
                <a:gd name="T3" fmla="*/ 41583 h 560"/>
                <a:gd name="T4" fmla="*/ 23199 w 395"/>
                <a:gd name="T5" fmla="*/ 1755 h 560"/>
                <a:gd name="T6" fmla="*/ 51418 w 395"/>
                <a:gd name="T7" fmla="*/ 34832 h 560"/>
                <a:gd name="T8" fmla="*/ 30254 w 395"/>
                <a:gd name="T9" fmla="*/ 73580 h 560"/>
                <a:gd name="T10" fmla="*/ 2035 w 395"/>
                <a:gd name="T11" fmla="*/ 41583 h 5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5" h="560">
                  <a:moveTo>
                    <a:pt x="15" y="308"/>
                  </a:moveTo>
                  <a:lnTo>
                    <a:pt x="15" y="308"/>
                  </a:lnTo>
                  <a:cubicBezTo>
                    <a:pt x="0" y="158"/>
                    <a:pt x="65" y="28"/>
                    <a:pt x="171" y="13"/>
                  </a:cubicBezTo>
                  <a:cubicBezTo>
                    <a:pt x="273" y="0"/>
                    <a:pt x="366" y="108"/>
                    <a:pt x="379" y="258"/>
                  </a:cubicBezTo>
                  <a:cubicBezTo>
                    <a:pt x="394" y="401"/>
                    <a:pt x="322" y="537"/>
                    <a:pt x="223" y="545"/>
                  </a:cubicBezTo>
                  <a:cubicBezTo>
                    <a:pt x="121" y="559"/>
                    <a:pt x="28" y="452"/>
                    <a:pt x="15" y="308"/>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45" name="Freeform 1417">
              <a:extLst>
                <a:ext uri="{FF2B5EF4-FFF2-40B4-BE49-F238E27FC236}">
                  <a16:creationId xmlns:a16="http://schemas.microsoft.com/office/drawing/2014/main" id="{75EF3E16-518B-4021-AEB3-66A9AF9904EF}"/>
                </a:ext>
              </a:extLst>
            </p:cNvPr>
            <p:cNvSpPr>
              <a:spLocks noChangeArrowheads="1"/>
            </p:cNvSpPr>
            <p:nvPr/>
          </p:nvSpPr>
          <p:spPr bwMode="auto">
            <a:xfrm>
              <a:off x="7116734" y="4432697"/>
              <a:ext cx="79787" cy="16669"/>
            </a:xfrm>
            <a:custGeom>
              <a:avLst/>
              <a:gdLst>
                <a:gd name="T0" fmla="*/ 39758 w 590"/>
                <a:gd name="T1" fmla="*/ 16533 h 123"/>
                <a:gd name="T2" fmla="*/ 39758 w 590"/>
                <a:gd name="T3" fmla="*/ 16533 h 123"/>
                <a:gd name="T4" fmla="*/ 79652 w 590"/>
                <a:gd name="T5" fmla="*/ 0 h 123"/>
                <a:gd name="T6" fmla="*/ 0 w 590"/>
                <a:gd name="T7" fmla="*/ 0 h 123"/>
                <a:gd name="T8" fmla="*/ 39758 w 590"/>
                <a:gd name="T9" fmla="*/ 16533 h 1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0" h="123">
                  <a:moveTo>
                    <a:pt x="294" y="122"/>
                  </a:moveTo>
                  <a:lnTo>
                    <a:pt x="294" y="122"/>
                  </a:lnTo>
                  <a:cubicBezTo>
                    <a:pt x="452" y="122"/>
                    <a:pt x="589" y="65"/>
                    <a:pt x="589" y="0"/>
                  </a:cubicBezTo>
                  <a:cubicBezTo>
                    <a:pt x="0" y="0"/>
                    <a:pt x="0" y="0"/>
                    <a:pt x="0" y="0"/>
                  </a:cubicBezTo>
                  <a:cubicBezTo>
                    <a:pt x="0" y="65"/>
                    <a:pt x="137" y="122"/>
                    <a:pt x="294" y="122"/>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46" name="Freeform 1418">
              <a:extLst>
                <a:ext uri="{FF2B5EF4-FFF2-40B4-BE49-F238E27FC236}">
                  <a16:creationId xmlns:a16="http://schemas.microsoft.com/office/drawing/2014/main" id="{DAD71618-0E53-49D0-89D5-6E9CFC278618}"/>
                </a:ext>
              </a:extLst>
            </p:cNvPr>
            <p:cNvSpPr>
              <a:spLocks noChangeArrowheads="1"/>
            </p:cNvSpPr>
            <p:nvPr/>
          </p:nvSpPr>
          <p:spPr bwMode="auto">
            <a:xfrm>
              <a:off x="7025633" y="4122540"/>
              <a:ext cx="259607" cy="213122"/>
            </a:xfrm>
            <a:custGeom>
              <a:avLst/>
              <a:gdLst>
                <a:gd name="T0" fmla="*/ 227342 w 1923"/>
                <a:gd name="T1" fmla="*/ 212987 h 1579"/>
                <a:gd name="T2" fmla="*/ 227342 w 1923"/>
                <a:gd name="T3" fmla="*/ 212987 h 1579"/>
                <a:gd name="T4" fmla="*/ 252452 w 1923"/>
                <a:gd name="T5" fmla="*/ 193416 h 1579"/>
                <a:gd name="T6" fmla="*/ 253532 w 1923"/>
                <a:gd name="T7" fmla="*/ 193416 h 1579"/>
                <a:gd name="T8" fmla="*/ 252452 w 1923"/>
                <a:gd name="T9" fmla="*/ 143206 h 1579"/>
                <a:gd name="T10" fmla="*/ 257447 w 1923"/>
                <a:gd name="T11" fmla="*/ 26050 h 1579"/>
                <a:gd name="T12" fmla="*/ 189676 w 1923"/>
                <a:gd name="T13" fmla="*/ 49400 h 1579"/>
                <a:gd name="T14" fmla="*/ 219647 w 1923"/>
                <a:gd name="T15" fmla="*/ 9718 h 1579"/>
                <a:gd name="T16" fmla="*/ 129736 w 1923"/>
                <a:gd name="T17" fmla="*/ 47375 h 1579"/>
                <a:gd name="T18" fmla="*/ 152821 w 1923"/>
                <a:gd name="T19" fmla="*/ 8773 h 1579"/>
                <a:gd name="T20" fmla="*/ 21195 w 1923"/>
                <a:gd name="T21" fmla="*/ 79364 h 1579"/>
                <a:gd name="T22" fmla="*/ 4725 w 1923"/>
                <a:gd name="T23" fmla="*/ 194496 h 1579"/>
                <a:gd name="T24" fmla="*/ 8505 w 1923"/>
                <a:gd name="T25" fmla="*/ 193416 h 1579"/>
                <a:gd name="T26" fmla="*/ 21195 w 1923"/>
                <a:gd name="T27" fmla="*/ 197465 h 1579"/>
                <a:gd name="T28" fmla="*/ 21195 w 1923"/>
                <a:gd name="T29" fmla="*/ 166421 h 1579"/>
                <a:gd name="T30" fmla="*/ 57915 w 1923"/>
                <a:gd name="T31" fmla="*/ 107438 h 1579"/>
                <a:gd name="T32" fmla="*/ 124741 w 1923"/>
                <a:gd name="T33" fmla="*/ 107438 h 1579"/>
                <a:gd name="T34" fmla="*/ 193456 w 1923"/>
                <a:gd name="T35" fmla="*/ 107438 h 1579"/>
                <a:gd name="T36" fmla="*/ 227342 w 1923"/>
                <a:gd name="T37" fmla="*/ 164532 h 1579"/>
                <a:gd name="T38" fmla="*/ 227342 w 1923"/>
                <a:gd name="T39" fmla="*/ 212987 h 157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923" h="1579">
                  <a:moveTo>
                    <a:pt x="1684" y="1578"/>
                  </a:moveTo>
                  <a:lnTo>
                    <a:pt x="1684" y="1578"/>
                  </a:lnTo>
                  <a:cubicBezTo>
                    <a:pt x="1721" y="1484"/>
                    <a:pt x="1799" y="1427"/>
                    <a:pt x="1870" y="1433"/>
                  </a:cubicBezTo>
                  <a:lnTo>
                    <a:pt x="1878" y="1433"/>
                  </a:lnTo>
                  <a:cubicBezTo>
                    <a:pt x="1907" y="1327"/>
                    <a:pt x="1922" y="1197"/>
                    <a:pt x="1870" y="1061"/>
                  </a:cubicBezTo>
                  <a:cubicBezTo>
                    <a:pt x="1619" y="329"/>
                    <a:pt x="1907" y="193"/>
                    <a:pt x="1907" y="193"/>
                  </a:cubicBezTo>
                  <a:cubicBezTo>
                    <a:pt x="1907" y="193"/>
                    <a:pt x="1627" y="186"/>
                    <a:pt x="1405" y="366"/>
                  </a:cubicBezTo>
                  <a:cubicBezTo>
                    <a:pt x="1556" y="128"/>
                    <a:pt x="1627" y="72"/>
                    <a:pt x="1627" y="72"/>
                  </a:cubicBezTo>
                  <a:cubicBezTo>
                    <a:pt x="1627" y="72"/>
                    <a:pt x="1305" y="0"/>
                    <a:pt x="961" y="351"/>
                  </a:cubicBezTo>
                  <a:cubicBezTo>
                    <a:pt x="1039" y="165"/>
                    <a:pt x="1132" y="65"/>
                    <a:pt x="1132" y="65"/>
                  </a:cubicBezTo>
                  <a:cubicBezTo>
                    <a:pt x="1132" y="65"/>
                    <a:pt x="416" y="72"/>
                    <a:pt x="157" y="588"/>
                  </a:cubicBezTo>
                  <a:cubicBezTo>
                    <a:pt x="7" y="881"/>
                    <a:pt x="0" y="1204"/>
                    <a:pt x="35" y="1441"/>
                  </a:cubicBezTo>
                  <a:cubicBezTo>
                    <a:pt x="42" y="1441"/>
                    <a:pt x="50" y="1433"/>
                    <a:pt x="63" y="1433"/>
                  </a:cubicBezTo>
                  <a:cubicBezTo>
                    <a:pt x="93" y="1433"/>
                    <a:pt x="128" y="1441"/>
                    <a:pt x="157" y="1463"/>
                  </a:cubicBezTo>
                  <a:cubicBezTo>
                    <a:pt x="157" y="1348"/>
                    <a:pt x="157" y="1247"/>
                    <a:pt x="157" y="1233"/>
                  </a:cubicBezTo>
                  <a:cubicBezTo>
                    <a:pt x="293" y="1176"/>
                    <a:pt x="437" y="1097"/>
                    <a:pt x="429" y="796"/>
                  </a:cubicBezTo>
                  <a:cubicBezTo>
                    <a:pt x="753" y="796"/>
                    <a:pt x="924" y="796"/>
                    <a:pt x="924" y="796"/>
                  </a:cubicBezTo>
                  <a:cubicBezTo>
                    <a:pt x="1433" y="796"/>
                    <a:pt x="1433" y="796"/>
                    <a:pt x="1433" y="796"/>
                  </a:cubicBezTo>
                  <a:cubicBezTo>
                    <a:pt x="1433" y="796"/>
                    <a:pt x="1412" y="1132"/>
                    <a:pt x="1684" y="1219"/>
                  </a:cubicBezTo>
                  <a:cubicBezTo>
                    <a:pt x="1684" y="1362"/>
                    <a:pt x="1684" y="1484"/>
                    <a:pt x="1684" y="1578"/>
                  </a:cubicBezTo>
                </a:path>
              </a:pathLst>
            </a:custGeom>
            <a:solidFill>
              <a:srgbClr val="56392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47" name="Freeform 1419">
              <a:extLst>
                <a:ext uri="{FF2B5EF4-FFF2-40B4-BE49-F238E27FC236}">
                  <a16:creationId xmlns:a16="http://schemas.microsoft.com/office/drawing/2014/main" id="{A2308F31-E0F8-4608-9DDE-C5A86E6C1B16}"/>
                </a:ext>
              </a:extLst>
            </p:cNvPr>
            <p:cNvSpPr>
              <a:spLocks noChangeArrowheads="1"/>
            </p:cNvSpPr>
            <p:nvPr/>
          </p:nvSpPr>
          <p:spPr bwMode="auto">
            <a:xfrm>
              <a:off x="7091726" y="4533305"/>
              <a:ext cx="129208" cy="49411"/>
            </a:xfrm>
            <a:custGeom>
              <a:avLst/>
              <a:gdLst>
                <a:gd name="T0" fmla="*/ 64130 w 955"/>
                <a:gd name="T1" fmla="*/ 49276 h 367"/>
                <a:gd name="T2" fmla="*/ 64130 w 955"/>
                <a:gd name="T3" fmla="*/ 49276 h 367"/>
                <a:gd name="T4" fmla="*/ 129073 w 955"/>
                <a:gd name="T5" fmla="*/ 0 h 367"/>
                <a:gd name="T6" fmla="*/ 112431 w 955"/>
                <a:gd name="T7" fmla="*/ 0 h 367"/>
                <a:gd name="T8" fmla="*/ 64130 w 955"/>
                <a:gd name="T9" fmla="*/ 36755 h 367"/>
                <a:gd name="T10" fmla="*/ 16506 w 955"/>
                <a:gd name="T11" fmla="*/ 0 h 367"/>
                <a:gd name="T12" fmla="*/ 0 w 955"/>
                <a:gd name="T13" fmla="*/ 0 h 367"/>
                <a:gd name="T14" fmla="*/ 64130 w 955"/>
                <a:gd name="T15" fmla="*/ 49276 h 36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55" h="367">
                  <a:moveTo>
                    <a:pt x="474" y="366"/>
                  </a:moveTo>
                  <a:lnTo>
                    <a:pt x="474" y="366"/>
                  </a:lnTo>
                  <a:cubicBezTo>
                    <a:pt x="738" y="366"/>
                    <a:pt x="954" y="201"/>
                    <a:pt x="954" y="0"/>
                  </a:cubicBezTo>
                  <a:cubicBezTo>
                    <a:pt x="831" y="0"/>
                    <a:pt x="831" y="0"/>
                    <a:pt x="831" y="0"/>
                  </a:cubicBezTo>
                  <a:cubicBezTo>
                    <a:pt x="831" y="151"/>
                    <a:pt x="674" y="273"/>
                    <a:pt x="474" y="273"/>
                  </a:cubicBezTo>
                  <a:cubicBezTo>
                    <a:pt x="279" y="273"/>
                    <a:pt x="122" y="151"/>
                    <a:pt x="122" y="0"/>
                  </a:cubicBezTo>
                  <a:cubicBezTo>
                    <a:pt x="0" y="0"/>
                    <a:pt x="0" y="0"/>
                    <a:pt x="0" y="0"/>
                  </a:cubicBezTo>
                  <a:cubicBezTo>
                    <a:pt x="0" y="201"/>
                    <a:pt x="215" y="366"/>
                    <a:pt x="474" y="366"/>
                  </a:cubicBezTo>
                </a:path>
              </a:pathLst>
            </a:custGeom>
            <a:solidFill>
              <a:srgbClr val="0F958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grpSp>
        <p:nvGrpSpPr>
          <p:cNvPr id="348" name="Group 9709">
            <a:extLst>
              <a:ext uri="{FF2B5EF4-FFF2-40B4-BE49-F238E27FC236}">
                <a16:creationId xmlns:a16="http://schemas.microsoft.com/office/drawing/2014/main" id="{36BAF0AC-846A-4EAA-AE37-CD597A6A1A1B}"/>
              </a:ext>
            </a:extLst>
          </p:cNvPr>
          <p:cNvGrpSpPr>
            <a:grpSpLocks/>
          </p:cNvGrpSpPr>
          <p:nvPr/>
        </p:nvGrpSpPr>
        <p:grpSpPr bwMode="auto">
          <a:xfrm>
            <a:off x="9023354" y="5506510"/>
            <a:ext cx="657225" cy="655638"/>
            <a:chOff x="5949693" y="4066580"/>
            <a:chExt cx="656758" cy="656629"/>
          </a:xfrm>
        </p:grpSpPr>
        <p:sp>
          <p:nvSpPr>
            <p:cNvPr id="349" name="Freeform 1420">
              <a:extLst>
                <a:ext uri="{FF2B5EF4-FFF2-40B4-BE49-F238E27FC236}">
                  <a16:creationId xmlns:a16="http://schemas.microsoft.com/office/drawing/2014/main" id="{6F903343-9006-42EE-96D9-048F1729BD52}"/>
                </a:ext>
              </a:extLst>
            </p:cNvPr>
            <p:cNvSpPr>
              <a:spLocks noChangeArrowheads="1"/>
            </p:cNvSpPr>
            <p:nvPr/>
          </p:nvSpPr>
          <p:spPr bwMode="auto">
            <a:xfrm>
              <a:off x="5949693" y="4066580"/>
              <a:ext cx="656758" cy="655439"/>
            </a:xfrm>
            <a:custGeom>
              <a:avLst/>
              <a:gdLst>
                <a:gd name="T0" fmla="*/ 656623 w 4862"/>
                <a:gd name="T1" fmla="*/ 327045 h 4856"/>
                <a:gd name="T2" fmla="*/ 656623 w 4862"/>
                <a:gd name="T3" fmla="*/ 327045 h 4856"/>
                <a:gd name="T4" fmla="*/ 328244 w 4862"/>
                <a:gd name="T5" fmla="*/ 0 h 4856"/>
                <a:gd name="T6" fmla="*/ 0 w 4862"/>
                <a:gd name="T7" fmla="*/ 327045 h 4856"/>
                <a:gd name="T8" fmla="*/ 328244 w 4862"/>
                <a:gd name="T9" fmla="*/ 655304 h 4856"/>
                <a:gd name="T10" fmla="*/ 656623 w 4862"/>
                <a:gd name="T11" fmla="*/ 327045 h 48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62" h="4856">
                  <a:moveTo>
                    <a:pt x="4861" y="2423"/>
                  </a:moveTo>
                  <a:lnTo>
                    <a:pt x="4861" y="2423"/>
                  </a:lnTo>
                  <a:cubicBezTo>
                    <a:pt x="4861" y="1083"/>
                    <a:pt x="3771" y="0"/>
                    <a:pt x="2430" y="0"/>
                  </a:cubicBezTo>
                  <a:cubicBezTo>
                    <a:pt x="1090" y="0"/>
                    <a:pt x="0" y="1083"/>
                    <a:pt x="0" y="2423"/>
                  </a:cubicBezTo>
                  <a:cubicBezTo>
                    <a:pt x="0" y="3764"/>
                    <a:pt x="1090" y="4855"/>
                    <a:pt x="2430" y="4855"/>
                  </a:cubicBezTo>
                  <a:cubicBezTo>
                    <a:pt x="3771" y="4855"/>
                    <a:pt x="4861" y="3764"/>
                    <a:pt x="4861" y="2423"/>
                  </a:cubicBezTo>
                </a:path>
              </a:pathLst>
            </a:custGeom>
            <a:solidFill>
              <a:srgbClr val="B6352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50" name="Freeform 1421">
              <a:extLst>
                <a:ext uri="{FF2B5EF4-FFF2-40B4-BE49-F238E27FC236}">
                  <a16:creationId xmlns:a16="http://schemas.microsoft.com/office/drawing/2014/main" id="{25F0FA2C-B734-4D79-AB00-2B627ECD5412}"/>
                </a:ext>
              </a:extLst>
            </p:cNvPr>
            <p:cNvSpPr>
              <a:spLocks noChangeArrowheads="1"/>
            </p:cNvSpPr>
            <p:nvPr/>
          </p:nvSpPr>
          <p:spPr bwMode="auto">
            <a:xfrm>
              <a:off x="6277774" y="4066580"/>
              <a:ext cx="328677" cy="655439"/>
            </a:xfrm>
            <a:custGeom>
              <a:avLst/>
              <a:gdLst>
                <a:gd name="T0" fmla="*/ 328542 w 2432"/>
                <a:gd name="T1" fmla="*/ 327045 h 4856"/>
                <a:gd name="T2" fmla="*/ 328542 w 2432"/>
                <a:gd name="T3" fmla="*/ 327045 h 4856"/>
                <a:gd name="T4" fmla="*/ 0 w 2432"/>
                <a:gd name="T5" fmla="*/ 0 h 4856"/>
                <a:gd name="T6" fmla="*/ 0 w 2432"/>
                <a:gd name="T7" fmla="*/ 655304 h 4856"/>
                <a:gd name="T8" fmla="*/ 328542 w 2432"/>
                <a:gd name="T9" fmla="*/ 327045 h 48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32" h="4856">
                  <a:moveTo>
                    <a:pt x="2431" y="2423"/>
                  </a:moveTo>
                  <a:lnTo>
                    <a:pt x="2431" y="2423"/>
                  </a:lnTo>
                  <a:cubicBezTo>
                    <a:pt x="2431" y="1083"/>
                    <a:pt x="1341" y="0"/>
                    <a:pt x="0" y="0"/>
                  </a:cubicBezTo>
                  <a:cubicBezTo>
                    <a:pt x="0" y="4855"/>
                    <a:pt x="0" y="4855"/>
                    <a:pt x="0" y="4855"/>
                  </a:cubicBezTo>
                  <a:cubicBezTo>
                    <a:pt x="1341" y="4855"/>
                    <a:pt x="2431" y="3764"/>
                    <a:pt x="2431" y="2423"/>
                  </a:cubicBezTo>
                </a:path>
              </a:pathLst>
            </a:custGeom>
            <a:solidFill>
              <a:srgbClr val="A32F2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51" name="Freeform 1422">
              <a:extLst>
                <a:ext uri="{FF2B5EF4-FFF2-40B4-BE49-F238E27FC236}">
                  <a16:creationId xmlns:a16="http://schemas.microsoft.com/office/drawing/2014/main" id="{84B9F158-04D4-4470-87FC-2411FECC9253}"/>
                </a:ext>
              </a:extLst>
            </p:cNvPr>
            <p:cNvSpPr>
              <a:spLocks noChangeArrowheads="1"/>
            </p:cNvSpPr>
            <p:nvPr/>
          </p:nvSpPr>
          <p:spPr bwMode="auto">
            <a:xfrm>
              <a:off x="6107482" y="4314231"/>
              <a:ext cx="171483" cy="320278"/>
            </a:xfrm>
            <a:custGeom>
              <a:avLst/>
              <a:gdLst>
                <a:gd name="T0" fmla="*/ 171348 w 1271"/>
                <a:gd name="T1" fmla="*/ 320143 h 2373"/>
                <a:gd name="T2" fmla="*/ 171348 w 1271"/>
                <a:gd name="T3" fmla="*/ 320143 h 2373"/>
                <a:gd name="T4" fmla="*/ 54238 w 1271"/>
                <a:gd name="T5" fmla="*/ 320143 h 2373"/>
                <a:gd name="T6" fmla="*/ 27119 w 1271"/>
                <a:gd name="T7" fmla="*/ 190574 h 2373"/>
                <a:gd name="T8" fmla="*/ 79468 w 1271"/>
                <a:gd name="T9" fmla="*/ 0 h 2373"/>
                <a:gd name="T10" fmla="*/ 171348 w 1271"/>
                <a:gd name="T11" fmla="*/ 0 h 2373"/>
                <a:gd name="T12" fmla="*/ 171348 w 1271"/>
                <a:gd name="T13" fmla="*/ 320143 h 23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71" h="2373">
                  <a:moveTo>
                    <a:pt x="1270" y="2372"/>
                  </a:moveTo>
                  <a:lnTo>
                    <a:pt x="1270" y="2372"/>
                  </a:lnTo>
                  <a:cubicBezTo>
                    <a:pt x="402" y="2372"/>
                    <a:pt x="402" y="2372"/>
                    <a:pt x="402" y="2372"/>
                  </a:cubicBezTo>
                  <a:cubicBezTo>
                    <a:pt x="402" y="2372"/>
                    <a:pt x="0" y="1985"/>
                    <a:pt x="201" y="1412"/>
                  </a:cubicBezTo>
                  <a:cubicBezTo>
                    <a:pt x="402" y="838"/>
                    <a:pt x="574" y="609"/>
                    <a:pt x="589" y="0"/>
                  </a:cubicBezTo>
                  <a:cubicBezTo>
                    <a:pt x="1191" y="0"/>
                    <a:pt x="1270" y="0"/>
                    <a:pt x="1270" y="0"/>
                  </a:cubicBezTo>
                  <a:lnTo>
                    <a:pt x="1270" y="2372"/>
                  </a:lnTo>
                </a:path>
              </a:pathLst>
            </a:custGeom>
            <a:solidFill>
              <a:srgbClr val="8817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52" name="Freeform 1423">
              <a:extLst>
                <a:ext uri="{FF2B5EF4-FFF2-40B4-BE49-F238E27FC236}">
                  <a16:creationId xmlns:a16="http://schemas.microsoft.com/office/drawing/2014/main" id="{5C615730-87EF-4CB9-A5ED-A88A733F767D}"/>
                </a:ext>
              </a:extLst>
            </p:cNvPr>
            <p:cNvSpPr>
              <a:spLocks noChangeArrowheads="1"/>
            </p:cNvSpPr>
            <p:nvPr/>
          </p:nvSpPr>
          <p:spPr bwMode="auto">
            <a:xfrm>
              <a:off x="6275988" y="4314231"/>
              <a:ext cx="171483" cy="320278"/>
            </a:xfrm>
            <a:custGeom>
              <a:avLst/>
              <a:gdLst>
                <a:gd name="T0" fmla="*/ 0 w 1269"/>
                <a:gd name="T1" fmla="*/ 320143 h 2373"/>
                <a:gd name="T2" fmla="*/ 0 w 1269"/>
                <a:gd name="T3" fmla="*/ 320143 h 2373"/>
                <a:gd name="T4" fmla="*/ 117160 w 1269"/>
                <a:gd name="T5" fmla="*/ 320143 h 2373"/>
                <a:gd name="T6" fmla="*/ 144186 w 1269"/>
                <a:gd name="T7" fmla="*/ 190574 h 2373"/>
                <a:gd name="T8" fmla="*/ 91890 w 1269"/>
                <a:gd name="T9" fmla="*/ 0 h 2373"/>
                <a:gd name="T10" fmla="*/ 0 w 1269"/>
                <a:gd name="T11" fmla="*/ 0 h 2373"/>
                <a:gd name="T12" fmla="*/ 0 w 1269"/>
                <a:gd name="T13" fmla="*/ 320143 h 23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69" h="2373">
                  <a:moveTo>
                    <a:pt x="0" y="2372"/>
                  </a:moveTo>
                  <a:lnTo>
                    <a:pt x="0" y="2372"/>
                  </a:lnTo>
                  <a:cubicBezTo>
                    <a:pt x="867" y="2372"/>
                    <a:pt x="867" y="2372"/>
                    <a:pt x="867" y="2372"/>
                  </a:cubicBezTo>
                  <a:cubicBezTo>
                    <a:pt x="867" y="2372"/>
                    <a:pt x="1268" y="1985"/>
                    <a:pt x="1067" y="1412"/>
                  </a:cubicBezTo>
                  <a:cubicBezTo>
                    <a:pt x="867" y="838"/>
                    <a:pt x="688" y="609"/>
                    <a:pt x="680" y="0"/>
                  </a:cubicBezTo>
                  <a:cubicBezTo>
                    <a:pt x="78" y="0"/>
                    <a:pt x="0" y="0"/>
                    <a:pt x="0" y="0"/>
                  </a:cubicBezTo>
                  <a:lnTo>
                    <a:pt x="0" y="2372"/>
                  </a:lnTo>
                </a:path>
              </a:pathLst>
            </a:custGeom>
            <a:solidFill>
              <a:srgbClr val="8817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53" name="Freeform 1424">
              <a:extLst>
                <a:ext uri="{FF2B5EF4-FFF2-40B4-BE49-F238E27FC236}">
                  <a16:creationId xmlns:a16="http://schemas.microsoft.com/office/drawing/2014/main" id="{71F7C072-1F35-4EB0-B438-905F01D90C60}"/>
                </a:ext>
              </a:extLst>
            </p:cNvPr>
            <p:cNvSpPr>
              <a:spLocks noChangeArrowheads="1"/>
            </p:cNvSpPr>
            <p:nvPr/>
          </p:nvSpPr>
          <p:spPr bwMode="auto">
            <a:xfrm>
              <a:off x="6135467" y="4135041"/>
              <a:ext cx="286997" cy="287536"/>
            </a:xfrm>
            <a:custGeom>
              <a:avLst/>
              <a:gdLst>
                <a:gd name="T0" fmla="*/ 286862 w 2124"/>
                <a:gd name="T1" fmla="*/ 143161 h 2131"/>
                <a:gd name="T2" fmla="*/ 286862 w 2124"/>
                <a:gd name="T3" fmla="*/ 143161 h 2131"/>
                <a:gd name="T4" fmla="*/ 143499 w 2124"/>
                <a:gd name="T5" fmla="*/ 0 h 2131"/>
                <a:gd name="T6" fmla="*/ 0 w 2124"/>
                <a:gd name="T7" fmla="*/ 143161 h 2131"/>
                <a:gd name="T8" fmla="*/ 143499 w 2124"/>
                <a:gd name="T9" fmla="*/ 287401 h 2131"/>
                <a:gd name="T10" fmla="*/ 286862 w 2124"/>
                <a:gd name="T11" fmla="*/ 143161 h 21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4" h="2131">
                  <a:moveTo>
                    <a:pt x="2123" y="1061"/>
                  </a:moveTo>
                  <a:lnTo>
                    <a:pt x="2123" y="1061"/>
                  </a:lnTo>
                  <a:cubicBezTo>
                    <a:pt x="2123" y="481"/>
                    <a:pt x="1649" y="0"/>
                    <a:pt x="1062" y="0"/>
                  </a:cubicBezTo>
                  <a:cubicBezTo>
                    <a:pt x="474" y="0"/>
                    <a:pt x="0" y="481"/>
                    <a:pt x="0" y="1061"/>
                  </a:cubicBezTo>
                  <a:cubicBezTo>
                    <a:pt x="0" y="1649"/>
                    <a:pt x="474" y="2130"/>
                    <a:pt x="1062" y="2130"/>
                  </a:cubicBezTo>
                  <a:cubicBezTo>
                    <a:pt x="1649" y="2130"/>
                    <a:pt x="2123" y="1649"/>
                    <a:pt x="2123" y="1061"/>
                  </a:cubicBezTo>
                </a:path>
              </a:pathLst>
            </a:custGeom>
            <a:solidFill>
              <a:srgbClr val="8817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54" name="Freeform 1425">
              <a:extLst>
                <a:ext uri="{FF2B5EF4-FFF2-40B4-BE49-F238E27FC236}">
                  <a16:creationId xmlns:a16="http://schemas.microsoft.com/office/drawing/2014/main" id="{FDF156EF-45AF-4642-8365-41327AB20124}"/>
                </a:ext>
              </a:extLst>
            </p:cNvPr>
            <p:cNvSpPr>
              <a:spLocks noChangeArrowheads="1"/>
            </p:cNvSpPr>
            <p:nvPr/>
          </p:nvSpPr>
          <p:spPr bwMode="auto">
            <a:xfrm>
              <a:off x="6230140" y="4480917"/>
              <a:ext cx="95864" cy="242292"/>
            </a:xfrm>
            <a:custGeom>
              <a:avLst/>
              <a:gdLst>
                <a:gd name="T0" fmla="*/ 95729 w 711"/>
                <a:gd name="T1" fmla="*/ 105673 h 1793"/>
                <a:gd name="T2" fmla="*/ 47325 w 711"/>
                <a:gd name="T3" fmla="*/ 242157 h 1793"/>
                <a:gd name="T4" fmla="*/ 0 w 711"/>
                <a:gd name="T5" fmla="*/ 105673 h 1793"/>
                <a:gd name="T6" fmla="*/ 0 w 711"/>
                <a:gd name="T7" fmla="*/ 0 h 1793"/>
                <a:gd name="T8" fmla="*/ 95729 w 711"/>
                <a:gd name="T9" fmla="*/ 0 h 1793"/>
                <a:gd name="T10" fmla="*/ 95729 w 711"/>
                <a:gd name="T11" fmla="*/ 105673 h 179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11" h="1793">
                  <a:moveTo>
                    <a:pt x="710" y="782"/>
                  </a:moveTo>
                  <a:lnTo>
                    <a:pt x="351" y="1792"/>
                  </a:lnTo>
                  <a:lnTo>
                    <a:pt x="0" y="782"/>
                  </a:lnTo>
                  <a:lnTo>
                    <a:pt x="0" y="0"/>
                  </a:lnTo>
                  <a:lnTo>
                    <a:pt x="710" y="0"/>
                  </a:lnTo>
                  <a:lnTo>
                    <a:pt x="710" y="782"/>
                  </a:lnTo>
                </a:path>
              </a:pathLst>
            </a:custGeom>
            <a:solidFill>
              <a:srgbClr val="EAC8A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55" name="Freeform 1426">
              <a:extLst>
                <a:ext uri="{FF2B5EF4-FFF2-40B4-BE49-F238E27FC236}">
                  <a16:creationId xmlns:a16="http://schemas.microsoft.com/office/drawing/2014/main" id="{D5B7E543-F8F9-492F-A847-C9DD03EB611C}"/>
                </a:ext>
              </a:extLst>
            </p:cNvPr>
            <p:cNvSpPr>
              <a:spLocks noChangeArrowheads="1"/>
            </p:cNvSpPr>
            <p:nvPr/>
          </p:nvSpPr>
          <p:spPr bwMode="auto">
            <a:xfrm>
              <a:off x="6157498" y="4189809"/>
              <a:ext cx="121468" cy="319683"/>
            </a:xfrm>
            <a:custGeom>
              <a:avLst/>
              <a:gdLst>
                <a:gd name="T0" fmla="*/ 121333 w 898"/>
                <a:gd name="T1" fmla="*/ 0 h 2367"/>
                <a:gd name="T2" fmla="*/ 121333 w 898"/>
                <a:gd name="T3" fmla="*/ 0 h 2367"/>
                <a:gd name="T4" fmla="*/ 0 w 898"/>
                <a:gd name="T5" fmla="*/ 150050 h 2367"/>
                <a:gd name="T6" fmla="*/ 38821 w 898"/>
                <a:gd name="T7" fmla="*/ 269036 h 2367"/>
                <a:gd name="T8" fmla="*/ 121333 w 898"/>
                <a:gd name="T9" fmla="*/ 319548 h 2367"/>
                <a:gd name="T10" fmla="*/ 121333 w 898"/>
                <a:gd name="T11" fmla="*/ 0 h 23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8" h="2367">
                  <a:moveTo>
                    <a:pt x="897" y="0"/>
                  </a:moveTo>
                  <a:lnTo>
                    <a:pt x="897" y="0"/>
                  </a:lnTo>
                  <a:cubicBezTo>
                    <a:pt x="552" y="0"/>
                    <a:pt x="0" y="193"/>
                    <a:pt x="0" y="1111"/>
                  </a:cubicBezTo>
                  <a:cubicBezTo>
                    <a:pt x="0" y="1641"/>
                    <a:pt x="208" y="1892"/>
                    <a:pt x="287" y="1992"/>
                  </a:cubicBezTo>
                  <a:cubicBezTo>
                    <a:pt x="352" y="2079"/>
                    <a:pt x="710" y="2366"/>
                    <a:pt x="897" y="2366"/>
                  </a:cubicBezTo>
                  <a:cubicBezTo>
                    <a:pt x="897" y="1434"/>
                    <a:pt x="897" y="0"/>
                    <a:pt x="897" y="0"/>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56" name="Freeform 1427">
              <a:extLst>
                <a:ext uri="{FF2B5EF4-FFF2-40B4-BE49-F238E27FC236}">
                  <a16:creationId xmlns:a16="http://schemas.microsoft.com/office/drawing/2014/main" id="{76DCD4C6-9EF2-4770-8E00-EAF5E9359F22}"/>
                </a:ext>
              </a:extLst>
            </p:cNvPr>
            <p:cNvSpPr>
              <a:spLocks noChangeArrowheads="1"/>
            </p:cNvSpPr>
            <p:nvPr/>
          </p:nvSpPr>
          <p:spPr bwMode="auto">
            <a:xfrm>
              <a:off x="6132490" y="4327922"/>
              <a:ext cx="54184" cy="75605"/>
            </a:xfrm>
            <a:custGeom>
              <a:avLst/>
              <a:gdLst>
                <a:gd name="T0" fmla="*/ 1882 w 403"/>
                <a:gd name="T1" fmla="*/ 41643 h 561"/>
                <a:gd name="T2" fmla="*/ 1882 w 403"/>
                <a:gd name="T3" fmla="*/ 41643 h 561"/>
                <a:gd name="T4" fmla="*/ 23126 w 403"/>
                <a:gd name="T5" fmla="*/ 1887 h 561"/>
                <a:gd name="T6" fmla="*/ 52033 w 403"/>
                <a:gd name="T7" fmla="*/ 34770 h 561"/>
                <a:gd name="T8" fmla="*/ 30789 w 403"/>
                <a:gd name="T9" fmla="*/ 73449 h 561"/>
                <a:gd name="T10" fmla="*/ 1882 w 403"/>
                <a:gd name="T11" fmla="*/ 41643 h 5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3" h="561">
                  <a:moveTo>
                    <a:pt x="14" y="309"/>
                  </a:moveTo>
                  <a:lnTo>
                    <a:pt x="14" y="309"/>
                  </a:lnTo>
                  <a:cubicBezTo>
                    <a:pt x="0" y="158"/>
                    <a:pt x="71" y="28"/>
                    <a:pt x="172" y="14"/>
                  </a:cubicBezTo>
                  <a:cubicBezTo>
                    <a:pt x="272" y="0"/>
                    <a:pt x="373" y="108"/>
                    <a:pt x="387" y="258"/>
                  </a:cubicBezTo>
                  <a:cubicBezTo>
                    <a:pt x="402" y="402"/>
                    <a:pt x="330" y="538"/>
                    <a:pt x="229" y="545"/>
                  </a:cubicBezTo>
                  <a:cubicBezTo>
                    <a:pt x="129" y="560"/>
                    <a:pt x="36" y="452"/>
                    <a:pt x="14" y="309"/>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57" name="Freeform 1428">
              <a:extLst>
                <a:ext uri="{FF2B5EF4-FFF2-40B4-BE49-F238E27FC236}">
                  <a16:creationId xmlns:a16="http://schemas.microsoft.com/office/drawing/2014/main" id="{E1DFC9C7-9536-43BB-A585-3EAE1CBC6B96}"/>
                </a:ext>
              </a:extLst>
            </p:cNvPr>
            <p:cNvSpPr>
              <a:spLocks noChangeArrowheads="1"/>
            </p:cNvSpPr>
            <p:nvPr/>
          </p:nvSpPr>
          <p:spPr bwMode="auto">
            <a:xfrm>
              <a:off x="6277774" y="4189809"/>
              <a:ext cx="120872" cy="319683"/>
            </a:xfrm>
            <a:custGeom>
              <a:avLst/>
              <a:gdLst>
                <a:gd name="T0" fmla="*/ 0 w 897"/>
                <a:gd name="T1" fmla="*/ 0 h 2367"/>
                <a:gd name="T2" fmla="*/ 0 w 897"/>
                <a:gd name="T3" fmla="*/ 0 h 2367"/>
                <a:gd name="T4" fmla="*/ 120737 w 897"/>
                <a:gd name="T5" fmla="*/ 150050 h 2367"/>
                <a:gd name="T6" fmla="*/ 82198 w 897"/>
                <a:gd name="T7" fmla="*/ 269036 h 2367"/>
                <a:gd name="T8" fmla="*/ 0 w 897"/>
                <a:gd name="T9" fmla="*/ 319548 h 2367"/>
                <a:gd name="T10" fmla="*/ 0 w 897"/>
                <a:gd name="T11" fmla="*/ 0 h 23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7" h="2367">
                  <a:moveTo>
                    <a:pt x="0" y="0"/>
                  </a:moveTo>
                  <a:lnTo>
                    <a:pt x="0" y="0"/>
                  </a:lnTo>
                  <a:cubicBezTo>
                    <a:pt x="344" y="0"/>
                    <a:pt x="896" y="193"/>
                    <a:pt x="896" y="1111"/>
                  </a:cubicBezTo>
                  <a:cubicBezTo>
                    <a:pt x="896" y="1641"/>
                    <a:pt x="688" y="1892"/>
                    <a:pt x="610" y="1992"/>
                  </a:cubicBezTo>
                  <a:cubicBezTo>
                    <a:pt x="545" y="2079"/>
                    <a:pt x="186" y="2366"/>
                    <a:pt x="0" y="2366"/>
                  </a:cubicBezTo>
                  <a:cubicBezTo>
                    <a:pt x="0" y="1434"/>
                    <a:pt x="0" y="0"/>
                    <a:pt x="0" y="0"/>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58" name="Freeform 1429">
              <a:extLst>
                <a:ext uri="{FF2B5EF4-FFF2-40B4-BE49-F238E27FC236}">
                  <a16:creationId xmlns:a16="http://schemas.microsoft.com/office/drawing/2014/main" id="{1C5EC0FE-9C80-4A12-B30C-6C5BEE268303}"/>
                </a:ext>
              </a:extLst>
            </p:cNvPr>
            <p:cNvSpPr>
              <a:spLocks noChangeArrowheads="1"/>
            </p:cNvSpPr>
            <p:nvPr/>
          </p:nvSpPr>
          <p:spPr bwMode="auto">
            <a:xfrm>
              <a:off x="6369471" y="4327922"/>
              <a:ext cx="54184" cy="75605"/>
            </a:xfrm>
            <a:custGeom>
              <a:avLst/>
              <a:gdLst>
                <a:gd name="T0" fmla="*/ 52033 w 403"/>
                <a:gd name="T1" fmla="*/ 41643 h 561"/>
                <a:gd name="T2" fmla="*/ 52033 w 403"/>
                <a:gd name="T3" fmla="*/ 41643 h 561"/>
                <a:gd name="T4" fmla="*/ 30789 w 403"/>
                <a:gd name="T5" fmla="*/ 1887 h 561"/>
                <a:gd name="T6" fmla="*/ 2823 w 403"/>
                <a:gd name="T7" fmla="*/ 34770 h 561"/>
                <a:gd name="T8" fmla="*/ 23126 w 403"/>
                <a:gd name="T9" fmla="*/ 73449 h 561"/>
                <a:gd name="T10" fmla="*/ 52033 w 403"/>
                <a:gd name="T11" fmla="*/ 41643 h 5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3" h="561">
                  <a:moveTo>
                    <a:pt x="387" y="309"/>
                  </a:moveTo>
                  <a:lnTo>
                    <a:pt x="387" y="309"/>
                  </a:lnTo>
                  <a:cubicBezTo>
                    <a:pt x="402" y="158"/>
                    <a:pt x="329" y="28"/>
                    <a:pt x="229" y="14"/>
                  </a:cubicBezTo>
                  <a:cubicBezTo>
                    <a:pt x="129" y="0"/>
                    <a:pt x="36" y="108"/>
                    <a:pt x="21" y="258"/>
                  </a:cubicBezTo>
                  <a:cubicBezTo>
                    <a:pt x="0" y="402"/>
                    <a:pt x="71" y="538"/>
                    <a:pt x="172" y="545"/>
                  </a:cubicBezTo>
                  <a:cubicBezTo>
                    <a:pt x="279" y="560"/>
                    <a:pt x="372" y="452"/>
                    <a:pt x="387" y="309"/>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59" name="Freeform 1430">
              <a:extLst>
                <a:ext uri="{FF2B5EF4-FFF2-40B4-BE49-F238E27FC236}">
                  <a16:creationId xmlns:a16="http://schemas.microsoft.com/office/drawing/2014/main" id="{16D5DBF5-46A1-42A2-8C41-355CC99D388A}"/>
                </a:ext>
              </a:extLst>
            </p:cNvPr>
            <p:cNvSpPr>
              <a:spLocks noChangeArrowheads="1"/>
            </p:cNvSpPr>
            <p:nvPr/>
          </p:nvSpPr>
          <p:spPr bwMode="auto">
            <a:xfrm>
              <a:off x="6139040" y="4158258"/>
              <a:ext cx="171483" cy="180975"/>
            </a:xfrm>
            <a:custGeom>
              <a:avLst/>
              <a:gdLst>
                <a:gd name="T0" fmla="*/ 137456 w 1270"/>
                <a:gd name="T1" fmla="*/ 1079 h 1342"/>
                <a:gd name="T2" fmla="*/ 137456 w 1270"/>
                <a:gd name="T3" fmla="*/ 1079 h 1342"/>
                <a:gd name="T4" fmla="*/ 130705 w 1270"/>
                <a:gd name="T5" fmla="*/ 0 h 1342"/>
                <a:gd name="T6" fmla="*/ 29976 w 1270"/>
                <a:gd name="T7" fmla="*/ 108423 h 1342"/>
                <a:gd name="T8" fmla="*/ 25250 w 1270"/>
                <a:gd name="T9" fmla="*/ 180840 h 1342"/>
                <a:gd name="T10" fmla="*/ 58061 w 1270"/>
                <a:gd name="T11" fmla="*/ 122853 h 1342"/>
                <a:gd name="T12" fmla="*/ 141372 w 1270"/>
                <a:gd name="T13" fmla="*/ 93859 h 1342"/>
                <a:gd name="T14" fmla="*/ 166487 w 1270"/>
                <a:gd name="T15" fmla="*/ 23195 h 1342"/>
                <a:gd name="T16" fmla="*/ 137456 w 1270"/>
                <a:gd name="T17" fmla="*/ 1079 h 13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70" h="1342">
                  <a:moveTo>
                    <a:pt x="1018" y="8"/>
                  </a:moveTo>
                  <a:lnTo>
                    <a:pt x="1018" y="8"/>
                  </a:lnTo>
                  <a:cubicBezTo>
                    <a:pt x="1004" y="0"/>
                    <a:pt x="982" y="0"/>
                    <a:pt x="968" y="0"/>
                  </a:cubicBezTo>
                  <a:cubicBezTo>
                    <a:pt x="968" y="0"/>
                    <a:pt x="380" y="43"/>
                    <a:pt x="222" y="804"/>
                  </a:cubicBezTo>
                  <a:cubicBezTo>
                    <a:pt x="144" y="861"/>
                    <a:pt x="0" y="1090"/>
                    <a:pt x="187" y="1341"/>
                  </a:cubicBezTo>
                  <a:cubicBezTo>
                    <a:pt x="215" y="1126"/>
                    <a:pt x="294" y="975"/>
                    <a:pt x="430" y="911"/>
                  </a:cubicBezTo>
                  <a:cubicBezTo>
                    <a:pt x="667" y="811"/>
                    <a:pt x="767" y="904"/>
                    <a:pt x="1047" y="696"/>
                  </a:cubicBezTo>
                  <a:cubicBezTo>
                    <a:pt x="1211" y="566"/>
                    <a:pt x="1269" y="315"/>
                    <a:pt x="1233" y="172"/>
                  </a:cubicBezTo>
                  <a:cubicBezTo>
                    <a:pt x="1169" y="0"/>
                    <a:pt x="1004" y="8"/>
                    <a:pt x="1018" y="8"/>
                  </a:cubicBezTo>
                </a:path>
              </a:pathLst>
            </a:custGeom>
            <a:solidFill>
              <a:srgbClr val="8817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60" name="Freeform 1431">
              <a:extLst>
                <a:ext uri="{FF2B5EF4-FFF2-40B4-BE49-F238E27FC236}">
                  <a16:creationId xmlns:a16="http://schemas.microsoft.com/office/drawing/2014/main" id="{A947C332-CE9E-4E05-9F19-12842F579C60}"/>
                </a:ext>
              </a:extLst>
            </p:cNvPr>
            <p:cNvSpPr>
              <a:spLocks noChangeArrowheads="1"/>
            </p:cNvSpPr>
            <p:nvPr/>
          </p:nvSpPr>
          <p:spPr bwMode="auto">
            <a:xfrm>
              <a:off x="6273011" y="4177903"/>
              <a:ext cx="153025" cy="159544"/>
            </a:xfrm>
            <a:custGeom>
              <a:avLst/>
              <a:gdLst>
                <a:gd name="T0" fmla="*/ 28093 w 1133"/>
                <a:gd name="T1" fmla="*/ 9575 h 1183"/>
                <a:gd name="T2" fmla="*/ 28093 w 1133"/>
                <a:gd name="T3" fmla="*/ 9575 h 1183"/>
                <a:gd name="T4" fmla="*/ 123987 w 1133"/>
                <a:gd name="T5" fmla="*/ 159409 h 1183"/>
                <a:gd name="T6" fmla="*/ 28093 w 1133"/>
                <a:gd name="T7" fmla="*/ 9575 h 118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33" h="1183">
                  <a:moveTo>
                    <a:pt x="208" y="71"/>
                  </a:moveTo>
                  <a:lnTo>
                    <a:pt x="208" y="71"/>
                  </a:lnTo>
                  <a:cubicBezTo>
                    <a:pt x="208" y="71"/>
                    <a:pt x="0" y="853"/>
                    <a:pt x="918" y="1182"/>
                  </a:cubicBezTo>
                  <a:cubicBezTo>
                    <a:pt x="1132" y="466"/>
                    <a:pt x="731" y="0"/>
                    <a:pt x="208" y="71"/>
                  </a:cubicBezTo>
                </a:path>
              </a:pathLst>
            </a:custGeom>
            <a:solidFill>
              <a:srgbClr val="8817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61" name="Freeform 1432">
              <a:extLst>
                <a:ext uri="{FF2B5EF4-FFF2-40B4-BE49-F238E27FC236}">
                  <a16:creationId xmlns:a16="http://schemas.microsoft.com/office/drawing/2014/main" id="{52A393D3-28F6-4D1B-A2D1-5BBEF107210D}"/>
                </a:ext>
              </a:extLst>
            </p:cNvPr>
            <p:cNvSpPr>
              <a:spLocks noChangeArrowheads="1"/>
            </p:cNvSpPr>
            <p:nvPr/>
          </p:nvSpPr>
          <p:spPr bwMode="auto">
            <a:xfrm>
              <a:off x="6152139" y="4389835"/>
              <a:ext cx="15481" cy="15478"/>
            </a:xfrm>
            <a:custGeom>
              <a:avLst/>
              <a:gdLst>
                <a:gd name="T0" fmla="*/ 7607 w 116"/>
                <a:gd name="T1" fmla="*/ 0 h 115"/>
                <a:gd name="T2" fmla="*/ 0 w 116"/>
                <a:gd name="T3" fmla="*/ 7672 h 115"/>
                <a:gd name="T4" fmla="*/ 7607 w 116"/>
                <a:gd name="T5" fmla="*/ 15343 h 115"/>
                <a:gd name="T6" fmla="*/ 15348 w 116"/>
                <a:gd name="T7" fmla="*/ 7672 h 115"/>
                <a:gd name="T8" fmla="*/ 7607 w 116"/>
                <a:gd name="T9" fmla="*/ 0 h 1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6" h="115">
                  <a:moveTo>
                    <a:pt x="57" y="0"/>
                  </a:moveTo>
                  <a:lnTo>
                    <a:pt x="0" y="57"/>
                  </a:lnTo>
                  <a:lnTo>
                    <a:pt x="57" y="114"/>
                  </a:lnTo>
                  <a:lnTo>
                    <a:pt x="115" y="57"/>
                  </a:lnTo>
                  <a:lnTo>
                    <a:pt x="57" y="0"/>
                  </a:lnTo>
                </a:path>
              </a:pathLst>
            </a:custGeom>
            <a:solidFill>
              <a:srgbClr val="FCEE2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62" name="Freeform 1433">
              <a:extLst>
                <a:ext uri="{FF2B5EF4-FFF2-40B4-BE49-F238E27FC236}">
                  <a16:creationId xmlns:a16="http://schemas.microsoft.com/office/drawing/2014/main" id="{F0B1FC6A-67C5-473E-89EE-76E3DC415F9F}"/>
                </a:ext>
              </a:extLst>
            </p:cNvPr>
            <p:cNvSpPr>
              <a:spLocks noChangeArrowheads="1"/>
            </p:cNvSpPr>
            <p:nvPr/>
          </p:nvSpPr>
          <p:spPr bwMode="auto">
            <a:xfrm>
              <a:off x="6390906" y="4389835"/>
              <a:ext cx="15481" cy="15478"/>
            </a:xfrm>
            <a:custGeom>
              <a:avLst/>
              <a:gdLst>
                <a:gd name="T0" fmla="*/ 7607 w 116"/>
                <a:gd name="T1" fmla="*/ 0 h 115"/>
                <a:gd name="T2" fmla="*/ 0 w 116"/>
                <a:gd name="T3" fmla="*/ 7672 h 115"/>
                <a:gd name="T4" fmla="*/ 7607 w 116"/>
                <a:gd name="T5" fmla="*/ 15343 h 115"/>
                <a:gd name="T6" fmla="*/ 15348 w 116"/>
                <a:gd name="T7" fmla="*/ 7672 h 115"/>
                <a:gd name="T8" fmla="*/ 7607 w 116"/>
                <a:gd name="T9" fmla="*/ 0 h 1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6" h="115">
                  <a:moveTo>
                    <a:pt x="57" y="0"/>
                  </a:moveTo>
                  <a:lnTo>
                    <a:pt x="0" y="57"/>
                  </a:lnTo>
                  <a:lnTo>
                    <a:pt x="57" y="114"/>
                  </a:lnTo>
                  <a:lnTo>
                    <a:pt x="115" y="57"/>
                  </a:lnTo>
                  <a:lnTo>
                    <a:pt x="57" y="0"/>
                  </a:lnTo>
                </a:path>
              </a:pathLst>
            </a:custGeom>
            <a:solidFill>
              <a:srgbClr val="FCEE2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63" name="Freeform 1434">
              <a:extLst>
                <a:ext uri="{FF2B5EF4-FFF2-40B4-BE49-F238E27FC236}">
                  <a16:creationId xmlns:a16="http://schemas.microsoft.com/office/drawing/2014/main" id="{9FB63C25-AEC6-41E1-847F-4DF2D6CFB262}"/>
                </a:ext>
              </a:extLst>
            </p:cNvPr>
            <p:cNvSpPr>
              <a:spLocks noChangeArrowheads="1"/>
            </p:cNvSpPr>
            <p:nvPr/>
          </p:nvSpPr>
          <p:spPr bwMode="auto">
            <a:xfrm>
              <a:off x="6115817" y="4528542"/>
              <a:ext cx="161957" cy="194667"/>
            </a:xfrm>
            <a:custGeom>
              <a:avLst/>
              <a:gdLst>
                <a:gd name="T0" fmla="*/ 161822 w 1198"/>
                <a:gd name="T1" fmla="*/ 194532 h 1442"/>
                <a:gd name="T2" fmla="*/ 161822 w 1198"/>
                <a:gd name="T3" fmla="*/ 194532 h 1442"/>
                <a:gd name="T4" fmla="*/ 161822 w 1198"/>
                <a:gd name="T5" fmla="*/ 62909 h 1442"/>
                <a:gd name="T6" fmla="*/ 118291 w 1198"/>
                <a:gd name="T7" fmla="*/ 25110 h 1442"/>
                <a:gd name="T8" fmla="*/ 114370 w 1198"/>
                <a:gd name="T9" fmla="*/ 0 h 1442"/>
                <a:gd name="T10" fmla="*/ 18386 w 1198"/>
                <a:gd name="T11" fmla="*/ 54134 h 1442"/>
                <a:gd name="T12" fmla="*/ 0 w 1198"/>
                <a:gd name="T13" fmla="*/ 194532 h 1442"/>
                <a:gd name="T14" fmla="*/ 161822 w 1198"/>
                <a:gd name="T15" fmla="*/ 194532 h 14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98" h="1442">
                  <a:moveTo>
                    <a:pt x="1197" y="1441"/>
                  </a:moveTo>
                  <a:lnTo>
                    <a:pt x="1197" y="1441"/>
                  </a:lnTo>
                  <a:cubicBezTo>
                    <a:pt x="1197" y="466"/>
                    <a:pt x="1197" y="466"/>
                    <a:pt x="1197" y="466"/>
                  </a:cubicBezTo>
                  <a:cubicBezTo>
                    <a:pt x="1197" y="466"/>
                    <a:pt x="933" y="401"/>
                    <a:pt x="875" y="186"/>
                  </a:cubicBezTo>
                  <a:cubicBezTo>
                    <a:pt x="846" y="86"/>
                    <a:pt x="846" y="0"/>
                    <a:pt x="846" y="0"/>
                  </a:cubicBezTo>
                  <a:cubicBezTo>
                    <a:pt x="846" y="0"/>
                    <a:pt x="266" y="193"/>
                    <a:pt x="136" y="401"/>
                  </a:cubicBezTo>
                  <a:cubicBezTo>
                    <a:pt x="28" y="717"/>
                    <a:pt x="0" y="1441"/>
                    <a:pt x="0" y="1441"/>
                  </a:cubicBezTo>
                  <a:lnTo>
                    <a:pt x="1197" y="1441"/>
                  </a:lnTo>
                </a:path>
              </a:pathLst>
            </a:custGeom>
            <a:solidFill>
              <a:srgbClr val="F7A51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64" name="Freeform 1435">
              <a:extLst>
                <a:ext uri="{FF2B5EF4-FFF2-40B4-BE49-F238E27FC236}">
                  <a16:creationId xmlns:a16="http://schemas.microsoft.com/office/drawing/2014/main" id="{04D196EE-A6DC-4CC5-ACF3-410E4ADC36BD}"/>
                </a:ext>
              </a:extLst>
            </p:cNvPr>
            <p:cNvSpPr>
              <a:spLocks noChangeArrowheads="1"/>
            </p:cNvSpPr>
            <p:nvPr/>
          </p:nvSpPr>
          <p:spPr bwMode="auto">
            <a:xfrm>
              <a:off x="6277774" y="4528542"/>
              <a:ext cx="161957" cy="194667"/>
            </a:xfrm>
            <a:custGeom>
              <a:avLst/>
              <a:gdLst>
                <a:gd name="T0" fmla="*/ 0 w 1199"/>
                <a:gd name="T1" fmla="*/ 194532 h 1442"/>
                <a:gd name="T2" fmla="*/ 0 w 1199"/>
                <a:gd name="T3" fmla="*/ 194532 h 1442"/>
                <a:gd name="T4" fmla="*/ 0 w 1199"/>
                <a:gd name="T5" fmla="*/ 62909 h 1442"/>
                <a:gd name="T6" fmla="*/ 43630 w 1199"/>
                <a:gd name="T7" fmla="*/ 25110 h 1442"/>
                <a:gd name="T8" fmla="*/ 47547 w 1199"/>
                <a:gd name="T9" fmla="*/ 0 h 1442"/>
                <a:gd name="T10" fmla="*/ 143451 w 1199"/>
                <a:gd name="T11" fmla="*/ 54134 h 1442"/>
                <a:gd name="T12" fmla="*/ 161822 w 1199"/>
                <a:gd name="T13" fmla="*/ 194532 h 1442"/>
                <a:gd name="T14" fmla="*/ 0 w 1199"/>
                <a:gd name="T15" fmla="*/ 194532 h 14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99" h="1442">
                  <a:moveTo>
                    <a:pt x="0" y="1441"/>
                  </a:moveTo>
                  <a:lnTo>
                    <a:pt x="0" y="1441"/>
                  </a:lnTo>
                  <a:cubicBezTo>
                    <a:pt x="0" y="466"/>
                    <a:pt x="0" y="466"/>
                    <a:pt x="0" y="466"/>
                  </a:cubicBezTo>
                  <a:cubicBezTo>
                    <a:pt x="0" y="466"/>
                    <a:pt x="266" y="401"/>
                    <a:pt x="323" y="186"/>
                  </a:cubicBezTo>
                  <a:cubicBezTo>
                    <a:pt x="352" y="86"/>
                    <a:pt x="352" y="0"/>
                    <a:pt x="352" y="0"/>
                  </a:cubicBezTo>
                  <a:cubicBezTo>
                    <a:pt x="352" y="0"/>
                    <a:pt x="933" y="193"/>
                    <a:pt x="1062" y="401"/>
                  </a:cubicBezTo>
                  <a:cubicBezTo>
                    <a:pt x="1169" y="717"/>
                    <a:pt x="1198" y="1441"/>
                    <a:pt x="1198" y="1441"/>
                  </a:cubicBezTo>
                  <a:lnTo>
                    <a:pt x="0" y="1441"/>
                  </a:lnTo>
                </a:path>
              </a:pathLst>
            </a:custGeom>
            <a:solidFill>
              <a:srgbClr val="F78E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65" name="Freeform 1436">
              <a:extLst>
                <a:ext uri="{FF2B5EF4-FFF2-40B4-BE49-F238E27FC236}">
                  <a16:creationId xmlns:a16="http://schemas.microsoft.com/office/drawing/2014/main" id="{5FDF0289-BEF6-4FA7-8F93-EE128CD7CD99}"/>
                </a:ext>
              </a:extLst>
            </p:cNvPr>
            <p:cNvSpPr>
              <a:spLocks noChangeArrowheads="1"/>
            </p:cNvSpPr>
            <p:nvPr/>
          </p:nvSpPr>
          <p:spPr bwMode="auto">
            <a:xfrm>
              <a:off x="6245621" y="4440436"/>
              <a:ext cx="66093" cy="25598"/>
            </a:xfrm>
            <a:custGeom>
              <a:avLst/>
              <a:gdLst>
                <a:gd name="T0" fmla="*/ 33047 w 488"/>
                <a:gd name="T1" fmla="*/ 25462 h 188"/>
                <a:gd name="T2" fmla="*/ 33047 w 488"/>
                <a:gd name="T3" fmla="*/ 25462 h 188"/>
                <a:gd name="T4" fmla="*/ 65958 w 488"/>
                <a:gd name="T5" fmla="*/ 0 h 188"/>
                <a:gd name="T6" fmla="*/ 0 w 488"/>
                <a:gd name="T7" fmla="*/ 0 h 188"/>
                <a:gd name="T8" fmla="*/ 33047 w 488"/>
                <a:gd name="T9" fmla="*/ 25462 h 1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8" h="188">
                  <a:moveTo>
                    <a:pt x="244" y="187"/>
                  </a:moveTo>
                  <a:lnTo>
                    <a:pt x="244" y="187"/>
                  </a:lnTo>
                  <a:cubicBezTo>
                    <a:pt x="372" y="187"/>
                    <a:pt x="487" y="101"/>
                    <a:pt x="487" y="0"/>
                  </a:cubicBezTo>
                  <a:cubicBezTo>
                    <a:pt x="0" y="0"/>
                    <a:pt x="0" y="0"/>
                    <a:pt x="0" y="0"/>
                  </a:cubicBezTo>
                  <a:cubicBezTo>
                    <a:pt x="0" y="101"/>
                    <a:pt x="108" y="187"/>
                    <a:pt x="244" y="187"/>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grpSp>
        <p:nvGrpSpPr>
          <p:cNvPr id="366" name="Group 29">
            <a:extLst>
              <a:ext uri="{FF2B5EF4-FFF2-40B4-BE49-F238E27FC236}">
                <a16:creationId xmlns:a16="http://schemas.microsoft.com/office/drawing/2014/main" id="{F7E8687C-FAE6-4216-817E-3FCABB74D125}"/>
              </a:ext>
            </a:extLst>
          </p:cNvPr>
          <p:cNvGrpSpPr>
            <a:grpSpLocks/>
          </p:cNvGrpSpPr>
          <p:nvPr/>
        </p:nvGrpSpPr>
        <p:grpSpPr bwMode="auto">
          <a:xfrm>
            <a:off x="9901242" y="4704823"/>
            <a:ext cx="655637" cy="655637"/>
            <a:chOff x="6827356" y="3265290"/>
            <a:chExt cx="655567" cy="655439"/>
          </a:xfrm>
        </p:grpSpPr>
        <p:sp>
          <p:nvSpPr>
            <p:cNvPr id="367" name="Freeform 1437">
              <a:extLst>
                <a:ext uri="{FF2B5EF4-FFF2-40B4-BE49-F238E27FC236}">
                  <a16:creationId xmlns:a16="http://schemas.microsoft.com/office/drawing/2014/main" id="{D74C5A68-1AF1-4C72-B644-1C99A43156D6}"/>
                </a:ext>
              </a:extLst>
            </p:cNvPr>
            <p:cNvSpPr>
              <a:spLocks noChangeArrowheads="1"/>
            </p:cNvSpPr>
            <p:nvPr/>
          </p:nvSpPr>
          <p:spPr bwMode="auto">
            <a:xfrm>
              <a:off x="6827356" y="3265290"/>
              <a:ext cx="655567" cy="655439"/>
            </a:xfrm>
            <a:custGeom>
              <a:avLst/>
              <a:gdLst>
                <a:gd name="T0" fmla="*/ 655432 w 4854"/>
                <a:gd name="T1" fmla="*/ 327180 h 4856"/>
                <a:gd name="T2" fmla="*/ 655432 w 4854"/>
                <a:gd name="T3" fmla="*/ 327180 h 4856"/>
                <a:gd name="T4" fmla="*/ 328324 w 4854"/>
                <a:gd name="T5" fmla="*/ 0 h 4856"/>
                <a:gd name="T6" fmla="*/ 0 w 4854"/>
                <a:gd name="T7" fmla="*/ 327180 h 4856"/>
                <a:gd name="T8" fmla="*/ 328324 w 4854"/>
                <a:gd name="T9" fmla="*/ 655304 h 4856"/>
                <a:gd name="T10" fmla="*/ 655432 w 4854"/>
                <a:gd name="T11" fmla="*/ 327180 h 48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54" h="4856">
                  <a:moveTo>
                    <a:pt x="4853" y="2424"/>
                  </a:moveTo>
                  <a:lnTo>
                    <a:pt x="4853" y="2424"/>
                  </a:lnTo>
                  <a:cubicBezTo>
                    <a:pt x="4853" y="1083"/>
                    <a:pt x="3771" y="0"/>
                    <a:pt x="2431" y="0"/>
                  </a:cubicBezTo>
                  <a:cubicBezTo>
                    <a:pt x="1089" y="0"/>
                    <a:pt x="0" y="1083"/>
                    <a:pt x="0" y="2424"/>
                  </a:cubicBezTo>
                  <a:cubicBezTo>
                    <a:pt x="0" y="3764"/>
                    <a:pt x="1089" y="4855"/>
                    <a:pt x="2431" y="4855"/>
                  </a:cubicBezTo>
                  <a:cubicBezTo>
                    <a:pt x="3771" y="4855"/>
                    <a:pt x="4853" y="3764"/>
                    <a:pt x="4853" y="2424"/>
                  </a:cubicBezTo>
                </a:path>
              </a:pathLst>
            </a:custGeom>
            <a:solidFill>
              <a:srgbClr val="2AA79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68" name="Freeform 1438">
              <a:extLst>
                <a:ext uri="{FF2B5EF4-FFF2-40B4-BE49-F238E27FC236}">
                  <a16:creationId xmlns:a16="http://schemas.microsoft.com/office/drawing/2014/main" id="{28B9AF29-28FF-4534-B940-537E55FE68F9}"/>
                </a:ext>
              </a:extLst>
            </p:cNvPr>
            <p:cNvSpPr>
              <a:spLocks noChangeArrowheads="1"/>
            </p:cNvSpPr>
            <p:nvPr/>
          </p:nvSpPr>
          <p:spPr bwMode="auto">
            <a:xfrm>
              <a:off x="7155436" y="3265290"/>
              <a:ext cx="326891" cy="655439"/>
            </a:xfrm>
            <a:custGeom>
              <a:avLst/>
              <a:gdLst>
                <a:gd name="T0" fmla="*/ 326756 w 2423"/>
                <a:gd name="T1" fmla="*/ 327180 h 4856"/>
                <a:gd name="T2" fmla="*/ 326756 w 2423"/>
                <a:gd name="T3" fmla="*/ 327180 h 4856"/>
                <a:gd name="T4" fmla="*/ 0 w 2423"/>
                <a:gd name="T5" fmla="*/ 0 h 4856"/>
                <a:gd name="T6" fmla="*/ 0 w 2423"/>
                <a:gd name="T7" fmla="*/ 655304 h 4856"/>
                <a:gd name="T8" fmla="*/ 326756 w 2423"/>
                <a:gd name="T9" fmla="*/ 327180 h 48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23" h="4856">
                  <a:moveTo>
                    <a:pt x="2422" y="2424"/>
                  </a:moveTo>
                  <a:lnTo>
                    <a:pt x="2422" y="2424"/>
                  </a:lnTo>
                  <a:cubicBezTo>
                    <a:pt x="2422" y="1083"/>
                    <a:pt x="1340" y="0"/>
                    <a:pt x="0" y="0"/>
                  </a:cubicBezTo>
                  <a:cubicBezTo>
                    <a:pt x="0" y="4855"/>
                    <a:pt x="0" y="4855"/>
                    <a:pt x="0" y="4855"/>
                  </a:cubicBezTo>
                  <a:cubicBezTo>
                    <a:pt x="1340" y="4855"/>
                    <a:pt x="2422" y="3764"/>
                    <a:pt x="2422" y="2424"/>
                  </a:cubicBezTo>
                </a:path>
              </a:pathLst>
            </a:custGeom>
            <a:solidFill>
              <a:srgbClr val="28A09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69" name="Freeform 1439">
              <a:extLst>
                <a:ext uri="{FF2B5EF4-FFF2-40B4-BE49-F238E27FC236}">
                  <a16:creationId xmlns:a16="http://schemas.microsoft.com/office/drawing/2014/main" id="{5A85330C-B421-46CB-B544-0D34416A06E1}"/>
                </a:ext>
              </a:extLst>
            </p:cNvPr>
            <p:cNvSpPr>
              <a:spLocks noChangeArrowheads="1"/>
            </p:cNvSpPr>
            <p:nvPr/>
          </p:nvSpPr>
          <p:spPr bwMode="auto">
            <a:xfrm>
              <a:off x="7011938" y="3333750"/>
              <a:ext cx="287592" cy="286941"/>
            </a:xfrm>
            <a:custGeom>
              <a:avLst/>
              <a:gdLst>
                <a:gd name="T0" fmla="*/ 287457 w 2130"/>
                <a:gd name="T1" fmla="*/ 143471 h 2124"/>
                <a:gd name="T2" fmla="*/ 287457 w 2130"/>
                <a:gd name="T3" fmla="*/ 143471 h 2124"/>
                <a:gd name="T4" fmla="*/ 143391 w 2130"/>
                <a:gd name="T5" fmla="*/ 0 h 2124"/>
                <a:gd name="T6" fmla="*/ 0 w 2130"/>
                <a:gd name="T7" fmla="*/ 143471 h 2124"/>
                <a:gd name="T8" fmla="*/ 143391 w 2130"/>
                <a:gd name="T9" fmla="*/ 286806 h 2124"/>
                <a:gd name="T10" fmla="*/ 287457 w 2130"/>
                <a:gd name="T11" fmla="*/ 143471 h 21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30" h="2124">
                  <a:moveTo>
                    <a:pt x="2129" y="1062"/>
                  </a:moveTo>
                  <a:lnTo>
                    <a:pt x="2129" y="1062"/>
                  </a:lnTo>
                  <a:cubicBezTo>
                    <a:pt x="2129" y="474"/>
                    <a:pt x="1649" y="0"/>
                    <a:pt x="1062" y="0"/>
                  </a:cubicBezTo>
                  <a:cubicBezTo>
                    <a:pt x="480" y="0"/>
                    <a:pt x="0" y="474"/>
                    <a:pt x="0" y="1062"/>
                  </a:cubicBezTo>
                  <a:cubicBezTo>
                    <a:pt x="0" y="1649"/>
                    <a:pt x="480" y="2123"/>
                    <a:pt x="1062" y="2123"/>
                  </a:cubicBezTo>
                  <a:cubicBezTo>
                    <a:pt x="1649" y="2123"/>
                    <a:pt x="2129" y="1649"/>
                    <a:pt x="2129" y="1062"/>
                  </a:cubicBezTo>
                </a:path>
              </a:pathLst>
            </a:custGeom>
            <a:solidFill>
              <a:srgbClr val="62413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70" name="Freeform 1440">
              <a:extLst>
                <a:ext uri="{FF2B5EF4-FFF2-40B4-BE49-F238E27FC236}">
                  <a16:creationId xmlns:a16="http://schemas.microsoft.com/office/drawing/2014/main" id="{7A60332E-0A26-44F1-933E-BDD95529A3E3}"/>
                </a:ext>
              </a:extLst>
            </p:cNvPr>
            <p:cNvSpPr>
              <a:spLocks noChangeArrowheads="1"/>
            </p:cNvSpPr>
            <p:nvPr/>
          </p:nvSpPr>
          <p:spPr bwMode="auto">
            <a:xfrm>
              <a:off x="7107802" y="3679628"/>
              <a:ext cx="95864" cy="241101"/>
            </a:xfrm>
            <a:custGeom>
              <a:avLst/>
              <a:gdLst>
                <a:gd name="T0" fmla="*/ 95729 w 710"/>
                <a:gd name="T1" fmla="*/ 105507 h 1787"/>
                <a:gd name="T2" fmla="*/ 47527 w 710"/>
                <a:gd name="T3" fmla="*/ 240966 h 1787"/>
                <a:gd name="T4" fmla="*/ 0 w 710"/>
                <a:gd name="T5" fmla="*/ 105507 h 1787"/>
                <a:gd name="T6" fmla="*/ 0 w 710"/>
                <a:gd name="T7" fmla="*/ 0 h 1787"/>
                <a:gd name="T8" fmla="*/ 95729 w 710"/>
                <a:gd name="T9" fmla="*/ 0 h 1787"/>
                <a:gd name="T10" fmla="*/ 95729 w 710"/>
                <a:gd name="T11" fmla="*/ 105507 h 178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10" h="1787">
                  <a:moveTo>
                    <a:pt x="709" y="782"/>
                  </a:moveTo>
                  <a:lnTo>
                    <a:pt x="352" y="1786"/>
                  </a:lnTo>
                  <a:lnTo>
                    <a:pt x="0" y="782"/>
                  </a:lnTo>
                  <a:lnTo>
                    <a:pt x="0" y="0"/>
                  </a:lnTo>
                  <a:lnTo>
                    <a:pt x="709" y="0"/>
                  </a:lnTo>
                  <a:lnTo>
                    <a:pt x="709" y="782"/>
                  </a:lnTo>
                </a:path>
              </a:pathLst>
            </a:custGeom>
            <a:solidFill>
              <a:srgbClr val="EAC8A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71" name="Freeform 1441">
              <a:extLst>
                <a:ext uri="{FF2B5EF4-FFF2-40B4-BE49-F238E27FC236}">
                  <a16:creationId xmlns:a16="http://schemas.microsoft.com/office/drawing/2014/main" id="{5420331D-12C6-4F21-8E5D-85B0A9E9E112}"/>
                </a:ext>
              </a:extLst>
            </p:cNvPr>
            <p:cNvSpPr>
              <a:spLocks noChangeArrowheads="1"/>
            </p:cNvSpPr>
            <p:nvPr/>
          </p:nvSpPr>
          <p:spPr bwMode="auto">
            <a:xfrm>
              <a:off x="7035160" y="3388519"/>
              <a:ext cx="120277" cy="319683"/>
            </a:xfrm>
            <a:custGeom>
              <a:avLst/>
              <a:gdLst>
                <a:gd name="T0" fmla="*/ 120142 w 891"/>
                <a:gd name="T1" fmla="*/ 0 h 2367"/>
                <a:gd name="T2" fmla="*/ 120142 w 891"/>
                <a:gd name="T3" fmla="*/ 0 h 2367"/>
                <a:gd name="T4" fmla="*/ 0 w 891"/>
                <a:gd name="T5" fmla="*/ 150050 h 2367"/>
                <a:gd name="T6" fmla="*/ 38742 w 891"/>
                <a:gd name="T7" fmla="*/ 269306 h 2367"/>
                <a:gd name="T8" fmla="*/ 120142 w 891"/>
                <a:gd name="T9" fmla="*/ 319548 h 2367"/>
                <a:gd name="T10" fmla="*/ 120142 w 891"/>
                <a:gd name="T11" fmla="*/ 0 h 23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1" h="2367">
                  <a:moveTo>
                    <a:pt x="890" y="0"/>
                  </a:moveTo>
                  <a:lnTo>
                    <a:pt x="890" y="0"/>
                  </a:lnTo>
                  <a:cubicBezTo>
                    <a:pt x="546" y="0"/>
                    <a:pt x="0" y="193"/>
                    <a:pt x="0" y="1111"/>
                  </a:cubicBezTo>
                  <a:cubicBezTo>
                    <a:pt x="0" y="1643"/>
                    <a:pt x="208" y="1893"/>
                    <a:pt x="287" y="1994"/>
                  </a:cubicBezTo>
                  <a:cubicBezTo>
                    <a:pt x="351" y="2080"/>
                    <a:pt x="710" y="2366"/>
                    <a:pt x="890" y="2366"/>
                  </a:cubicBezTo>
                  <a:cubicBezTo>
                    <a:pt x="890" y="1434"/>
                    <a:pt x="890" y="0"/>
                    <a:pt x="890" y="0"/>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72" name="Freeform 1442">
              <a:extLst>
                <a:ext uri="{FF2B5EF4-FFF2-40B4-BE49-F238E27FC236}">
                  <a16:creationId xmlns:a16="http://schemas.microsoft.com/office/drawing/2014/main" id="{FFECE6C8-60B4-450E-B7C6-EEEDCBE82B7D}"/>
                </a:ext>
              </a:extLst>
            </p:cNvPr>
            <p:cNvSpPr>
              <a:spLocks noChangeArrowheads="1"/>
            </p:cNvSpPr>
            <p:nvPr/>
          </p:nvSpPr>
          <p:spPr bwMode="auto">
            <a:xfrm>
              <a:off x="7010152" y="3526632"/>
              <a:ext cx="54184" cy="75605"/>
            </a:xfrm>
            <a:custGeom>
              <a:avLst/>
              <a:gdLst>
                <a:gd name="T0" fmla="*/ 1887 w 402"/>
                <a:gd name="T1" fmla="*/ 41583 h 560"/>
                <a:gd name="T2" fmla="*/ 1887 w 402"/>
                <a:gd name="T3" fmla="*/ 41583 h 560"/>
                <a:gd name="T4" fmla="*/ 23183 w 402"/>
                <a:gd name="T5" fmla="*/ 1890 h 560"/>
                <a:gd name="T6" fmla="*/ 51084 w 402"/>
                <a:gd name="T7" fmla="*/ 34832 h 560"/>
                <a:gd name="T8" fmla="*/ 31001 w 402"/>
                <a:gd name="T9" fmla="*/ 73445 h 560"/>
                <a:gd name="T10" fmla="*/ 1887 w 402"/>
                <a:gd name="T11" fmla="*/ 41583 h 5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2" h="560">
                  <a:moveTo>
                    <a:pt x="14" y="308"/>
                  </a:moveTo>
                  <a:lnTo>
                    <a:pt x="14" y="308"/>
                  </a:lnTo>
                  <a:cubicBezTo>
                    <a:pt x="0" y="158"/>
                    <a:pt x="72" y="28"/>
                    <a:pt x="172" y="14"/>
                  </a:cubicBezTo>
                  <a:cubicBezTo>
                    <a:pt x="272" y="0"/>
                    <a:pt x="366" y="107"/>
                    <a:pt x="379" y="258"/>
                  </a:cubicBezTo>
                  <a:cubicBezTo>
                    <a:pt x="401" y="401"/>
                    <a:pt x="329" y="530"/>
                    <a:pt x="230" y="544"/>
                  </a:cubicBezTo>
                  <a:cubicBezTo>
                    <a:pt x="128" y="559"/>
                    <a:pt x="28" y="451"/>
                    <a:pt x="14" y="308"/>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73" name="Freeform 1443">
              <a:extLst>
                <a:ext uri="{FF2B5EF4-FFF2-40B4-BE49-F238E27FC236}">
                  <a16:creationId xmlns:a16="http://schemas.microsoft.com/office/drawing/2014/main" id="{FB57D23F-BC7C-4AEF-8997-0CE132956D1F}"/>
                </a:ext>
              </a:extLst>
            </p:cNvPr>
            <p:cNvSpPr>
              <a:spLocks noChangeArrowheads="1"/>
            </p:cNvSpPr>
            <p:nvPr/>
          </p:nvSpPr>
          <p:spPr bwMode="auto">
            <a:xfrm>
              <a:off x="7155436" y="3388519"/>
              <a:ext cx="120277" cy="319683"/>
            </a:xfrm>
            <a:custGeom>
              <a:avLst/>
              <a:gdLst>
                <a:gd name="T0" fmla="*/ 0 w 889"/>
                <a:gd name="T1" fmla="*/ 0 h 2367"/>
                <a:gd name="T2" fmla="*/ 0 w 889"/>
                <a:gd name="T3" fmla="*/ 0 h 2367"/>
                <a:gd name="T4" fmla="*/ 120142 w 889"/>
                <a:gd name="T5" fmla="*/ 150050 h 2367"/>
                <a:gd name="T6" fmla="*/ 82259 w 889"/>
                <a:gd name="T7" fmla="*/ 269306 h 2367"/>
                <a:gd name="T8" fmla="*/ 0 w 889"/>
                <a:gd name="T9" fmla="*/ 319548 h 2367"/>
                <a:gd name="T10" fmla="*/ 0 w 889"/>
                <a:gd name="T11" fmla="*/ 0 h 23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9" h="2367">
                  <a:moveTo>
                    <a:pt x="0" y="0"/>
                  </a:moveTo>
                  <a:lnTo>
                    <a:pt x="0" y="0"/>
                  </a:lnTo>
                  <a:cubicBezTo>
                    <a:pt x="344" y="0"/>
                    <a:pt x="888" y="193"/>
                    <a:pt x="888" y="1111"/>
                  </a:cubicBezTo>
                  <a:cubicBezTo>
                    <a:pt x="888" y="1643"/>
                    <a:pt x="680" y="1893"/>
                    <a:pt x="608" y="1994"/>
                  </a:cubicBezTo>
                  <a:cubicBezTo>
                    <a:pt x="537" y="2080"/>
                    <a:pt x="186" y="2366"/>
                    <a:pt x="0" y="2366"/>
                  </a:cubicBezTo>
                  <a:cubicBezTo>
                    <a:pt x="0" y="1434"/>
                    <a:pt x="0" y="0"/>
                    <a:pt x="0" y="0"/>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74" name="Freeform 1444">
              <a:extLst>
                <a:ext uri="{FF2B5EF4-FFF2-40B4-BE49-F238E27FC236}">
                  <a16:creationId xmlns:a16="http://schemas.microsoft.com/office/drawing/2014/main" id="{195C4C02-238E-4BB0-A39C-BC18ABDA7382}"/>
                </a:ext>
              </a:extLst>
            </p:cNvPr>
            <p:cNvSpPr>
              <a:spLocks noChangeArrowheads="1"/>
            </p:cNvSpPr>
            <p:nvPr/>
          </p:nvSpPr>
          <p:spPr bwMode="auto">
            <a:xfrm>
              <a:off x="7247133" y="3526632"/>
              <a:ext cx="54184" cy="75605"/>
            </a:xfrm>
            <a:custGeom>
              <a:avLst/>
              <a:gdLst>
                <a:gd name="T0" fmla="*/ 52033 w 403"/>
                <a:gd name="T1" fmla="*/ 41583 h 560"/>
                <a:gd name="T2" fmla="*/ 52033 w 403"/>
                <a:gd name="T3" fmla="*/ 41583 h 560"/>
                <a:gd name="T4" fmla="*/ 30789 w 403"/>
                <a:gd name="T5" fmla="*/ 1890 h 560"/>
                <a:gd name="T6" fmla="*/ 2017 w 403"/>
                <a:gd name="T7" fmla="*/ 34832 h 560"/>
                <a:gd name="T8" fmla="*/ 23260 w 403"/>
                <a:gd name="T9" fmla="*/ 73445 h 560"/>
                <a:gd name="T10" fmla="*/ 52033 w 403"/>
                <a:gd name="T11" fmla="*/ 41583 h 5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3" h="560">
                  <a:moveTo>
                    <a:pt x="387" y="308"/>
                  </a:moveTo>
                  <a:lnTo>
                    <a:pt x="387" y="308"/>
                  </a:lnTo>
                  <a:cubicBezTo>
                    <a:pt x="402" y="158"/>
                    <a:pt x="331" y="28"/>
                    <a:pt x="229" y="14"/>
                  </a:cubicBezTo>
                  <a:cubicBezTo>
                    <a:pt x="129" y="0"/>
                    <a:pt x="30" y="107"/>
                    <a:pt x="15" y="258"/>
                  </a:cubicBezTo>
                  <a:cubicBezTo>
                    <a:pt x="0" y="401"/>
                    <a:pt x="73" y="530"/>
                    <a:pt x="173" y="544"/>
                  </a:cubicBezTo>
                  <a:cubicBezTo>
                    <a:pt x="273" y="559"/>
                    <a:pt x="374" y="451"/>
                    <a:pt x="387" y="308"/>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75" name="Freeform 1445">
              <a:extLst>
                <a:ext uri="{FF2B5EF4-FFF2-40B4-BE49-F238E27FC236}">
                  <a16:creationId xmlns:a16="http://schemas.microsoft.com/office/drawing/2014/main" id="{57256DF7-628E-4CEC-8395-DEF5431B220B}"/>
                </a:ext>
              </a:extLst>
            </p:cNvPr>
            <p:cNvSpPr>
              <a:spLocks noChangeArrowheads="1"/>
            </p:cNvSpPr>
            <p:nvPr/>
          </p:nvSpPr>
          <p:spPr bwMode="auto">
            <a:xfrm>
              <a:off x="7017297" y="3357563"/>
              <a:ext cx="171483" cy="180975"/>
            </a:xfrm>
            <a:custGeom>
              <a:avLst/>
              <a:gdLst>
                <a:gd name="T0" fmla="*/ 137456 w 1270"/>
                <a:gd name="T1" fmla="*/ 945 h 1341"/>
                <a:gd name="T2" fmla="*/ 137456 w 1270"/>
                <a:gd name="T3" fmla="*/ 945 h 1341"/>
                <a:gd name="T4" fmla="*/ 129760 w 1270"/>
                <a:gd name="T5" fmla="*/ 0 h 1341"/>
                <a:gd name="T6" fmla="*/ 29976 w 1270"/>
                <a:gd name="T7" fmla="*/ 108369 h 1341"/>
                <a:gd name="T8" fmla="*/ 25115 w 1270"/>
                <a:gd name="T9" fmla="*/ 180840 h 1341"/>
                <a:gd name="T10" fmla="*/ 57116 w 1270"/>
                <a:gd name="T11" fmla="*/ 122944 h 1341"/>
                <a:gd name="T12" fmla="*/ 141372 w 1270"/>
                <a:gd name="T13" fmla="*/ 92849 h 1341"/>
                <a:gd name="T14" fmla="*/ 166622 w 1270"/>
                <a:gd name="T15" fmla="*/ 23077 h 1341"/>
                <a:gd name="T16" fmla="*/ 137456 w 1270"/>
                <a:gd name="T17" fmla="*/ 945 h 13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70" h="1341">
                  <a:moveTo>
                    <a:pt x="1018" y="7"/>
                  </a:moveTo>
                  <a:lnTo>
                    <a:pt x="1018" y="7"/>
                  </a:lnTo>
                  <a:cubicBezTo>
                    <a:pt x="996" y="0"/>
                    <a:pt x="983" y="0"/>
                    <a:pt x="961" y="0"/>
                  </a:cubicBezTo>
                  <a:cubicBezTo>
                    <a:pt x="961" y="0"/>
                    <a:pt x="379" y="43"/>
                    <a:pt x="222" y="803"/>
                  </a:cubicBezTo>
                  <a:cubicBezTo>
                    <a:pt x="143" y="860"/>
                    <a:pt x="0" y="1089"/>
                    <a:pt x="186" y="1340"/>
                  </a:cubicBezTo>
                  <a:cubicBezTo>
                    <a:pt x="215" y="1125"/>
                    <a:pt x="294" y="974"/>
                    <a:pt x="423" y="911"/>
                  </a:cubicBezTo>
                  <a:cubicBezTo>
                    <a:pt x="667" y="810"/>
                    <a:pt x="767" y="903"/>
                    <a:pt x="1047" y="688"/>
                  </a:cubicBezTo>
                  <a:cubicBezTo>
                    <a:pt x="1212" y="567"/>
                    <a:pt x="1269" y="316"/>
                    <a:pt x="1234" y="171"/>
                  </a:cubicBezTo>
                  <a:cubicBezTo>
                    <a:pt x="1169" y="0"/>
                    <a:pt x="1004" y="7"/>
                    <a:pt x="1018" y="7"/>
                  </a:cubicBezTo>
                </a:path>
              </a:pathLst>
            </a:custGeom>
            <a:solidFill>
              <a:srgbClr val="62413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76" name="Freeform 1446">
              <a:extLst>
                <a:ext uri="{FF2B5EF4-FFF2-40B4-BE49-F238E27FC236}">
                  <a16:creationId xmlns:a16="http://schemas.microsoft.com/office/drawing/2014/main" id="{6A94382B-3765-4EB7-81AF-D0186E53316B}"/>
                </a:ext>
              </a:extLst>
            </p:cNvPr>
            <p:cNvSpPr>
              <a:spLocks noChangeArrowheads="1"/>
            </p:cNvSpPr>
            <p:nvPr/>
          </p:nvSpPr>
          <p:spPr bwMode="auto">
            <a:xfrm>
              <a:off x="7149482" y="3376613"/>
              <a:ext cx="154216" cy="160139"/>
            </a:xfrm>
            <a:custGeom>
              <a:avLst/>
              <a:gdLst>
                <a:gd name="T0" fmla="*/ 28924 w 1141"/>
                <a:gd name="T1" fmla="*/ 9730 h 1185"/>
                <a:gd name="T2" fmla="*/ 28924 w 1141"/>
                <a:gd name="T3" fmla="*/ 9730 h 1185"/>
                <a:gd name="T4" fmla="*/ 123940 w 1141"/>
                <a:gd name="T5" fmla="*/ 160004 h 1185"/>
                <a:gd name="T6" fmla="*/ 28924 w 1141"/>
                <a:gd name="T7" fmla="*/ 9730 h 118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41" h="1185">
                  <a:moveTo>
                    <a:pt x="214" y="72"/>
                  </a:moveTo>
                  <a:lnTo>
                    <a:pt x="214" y="72"/>
                  </a:lnTo>
                  <a:cubicBezTo>
                    <a:pt x="214" y="72"/>
                    <a:pt x="0" y="853"/>
                    <a:pt x="917" y="1184"/>
                  </a:cubicBezTo>
                  <a:cubicBezTo>
                    <a:pt x="1140" y="467"/>
                    <a:pt x="738" y="0"/>
                    <a:pt x="214" y="72"/>
                  </a:cubicBezTo>
                </a:path>
              </a:pathLst>
            </a:custGeom>
            <a:solidFill>
              <a:srgbClr val="62413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77" name="Freeform 1447">
              <a:extLst>
                <a:ext uri="{FF2B5EF4-FFF2-40B4-BE49-F238E27FC236}">
                  <a16:creationId xmlns:a16="http://schemas.microsoft.com/office/drawing/2014/main" id="{DC45211E-60A5-4D2B-9AF4-7486B37925D9}"/>
                </a:ext>
              </a:extLst>
            </p:cNvPr>
            <p:cNvSpPr>
              <a:spLocks noChangeArrowheads="1"/>
            </p:cNvSpPr>
            <p:nvPr/>
          </p:nvSpPr>
          <p:spPr bwMode="auto">
            <a:xfrm>
              <a:off x="6993479" y="3726657"/>
              <a:ext cx="161957" cy="194072"/>
            </a:xfrm>
            <a:custGeom>
              <a:avLst/>
              <a:gdLst>
                <a:gd name="T0" fmla="*/ 161822 w 1200"/>
                <a:gd name="T1" fmla="*/ 193937 h 1436"/>
                <a:gd name="T2" fmla="*/ 161822 w 1200"/>
                <a:gd name="T3" fmla="*/ 193937 h 1436"/>
                <a:gd name="T4" fmla="*/ 161822 w 1200"/>
                <a:gd name="T5" fmla="*/ 63114 h 1436"/>
                <a:gd name="T6" fmla="*/ 118229 w 1200"/>
                <a:gd name="T7" fmla="*/ 25273 h 1436"/>
                <a:gd name="T8" fmla="*/ 114315 w 1200"/>
                <a:gd name="T9" fmla="*/ 0 h 1436"/>
                <a:gd name="T10" fmla="*/ 18490 w 1200"/>
                <a:gd name="T11" fmla="*/ 53518 h 1436"/>
                <a:gd name="T12" fmla="*/ 0 w 1200"/>
                <a:gd name="T13" fmla="*/ 193937 h 1436"/>
                <a:gd name="T14" fmla="*/ 161822 w 1200"/>
                <a:gd name="T15" fmla="*/ 193937 h 14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00" h="1436">
                  <a:moveTo>
                    <a:pt x="1199" y="1435"/>
                  </a:moveTo>
                  <a:lnTo>
                    <a:pt x="1199" y="1435"/>
                  </a:lnTo>
                  <a:cubicBezTo>
                    <a:pt x="1199" y="467"/>
                    <a:pt x="1199" y="467"/>
                    <a:pt x="1199" y="467"/>
                  </a:cubicBezTo>
                  <a:cubicBezTo>
                    <a:pt x="1199" y="467"/>
                    <a:pt x="933" y="402"/>
                    <a:pt x="876" y="187"/>
                  </a:cubicBezTo>
                  <a:cubicBezTo>
                    <a:pt x="847" y="87"/>
                    <a:pt x="847" y="0"/>
                    <a:pt x="847" y="0"/>
                  </a:cubicBezTo>
                  <a:cubicBezTo>
                    <a:pt x="847" y="0"/>
                    <a:pt x="266" y="194"/>
                    <a:pt x="137" y="396"/>
                  </a:cubicBezTo>
                  <a:cubicBezTo>
                    <a:pt x="30" y="718"/>
                    <a:pt x="0" y="1435"/>
                    <a:pt x="0" y="1435"/>
                  </a:cubicBezTo>
                  <a:lnTo>
                    <a:pt x="1199" y="1435"/>
                  </a:lnTo>
                </a:path>
              </a:pathLst>
            </a:custGeom>
            <a:solidFill>
              <a:srgbClr val="EAC8A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78" name="Freeform 1448">
              <a:extLst>
                <a:ext uri="{FF2B5EF4-FFF2-40B4-BE49-F238E27FC236}">
                  <a16:creationId xmlns:a16="http://schemas.microsoft.com/office/drawing/2014/main" id="{53F36FAD-1136-4903-B6BD-D9649F5CEFEE}"/>
                </a:ext>
              </a:extLst>
            </p:cNvPr>
            <p:cNvSpPr>
              <a:spLocks noChangeArrowheads="1"/>
            </p:cNvSpPr>
            <p:nvPr/>
          </p:nvSpPr>
          <p:spPr bwMode="auto">
            <a:xfrm>
              <a:off x="7155436" y="3726657"/>
              <a:ext cx="161957" cy="194072"/>
            </a:xfrm>
            <a:custGeom>
              <a:avLst/>
              <a:gdLst>
                <a:gd name="T0" fmla="*/ 0 w 1198"/>
                <a:gd name="T1" fmla="*/ 193937 h 1436"/>
                <a:gd name="T2" fmla="*/ 0 w 1198"/>
                <a:gd name="T3" fmla="*/ 193937 h 1436"/>
                <a:gd name="T4" fmla="*/ 0 w 1198"/>
                <a:gd name="T5" fmla="*/ 63114 h 1436"/>
                <a:gd name="T6" fmla="*/ 43531 w 1198"/>
                <a:gd name="T7" fmla="*/ 25273 h 1436"/>
                <a:gd name="T8" fmla="*/ 47452 w 1198"/>
                <a:gd name="T9" fmla="*/ 0 h 1436"/>
                <a:gd name="T10" fmla="*/ 143301 w 1198"/>
                <a:gd name="T11" fmla="*/ 53518 h 1436"/>
                <a:gd name="T12" fmla="*/ 161822 w 1198"/>
                <a:gd name="T13" fmla="*/ 193937 h 1436"/>
                <a:gd name="T14" fmla="*/ 0 w 1198"/>
                <a:gd name="T15" fmla="*/ 193937 h 14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98" h="1436">
                  <a:moveTo>
                    <a:pt x="0" y="1435"/>
                  </a:moveTo>
                  <a:lnTo>
                    <a:pt x="0" y="1435"/>
                  </a:lnTo>
                  <a:cubicBezTo>
                    <a:pt x="0" y="467"/>
                    <a:pt x="0" y="467"/>
                    <a:pt x="0" y="467"/>
                  </a:cubicBezTo>
                  <a:cubicBezTo>
                    <a:pt x="0" y="467"/>
                    <a:pt x="264" y="402"/>
                    <a:pt x="322" y="187"/>
                  </a:cubicBezTo>
                  <a:cubicBezTo>
                    <a:pt x="351" y="87"/>
                    <a:pt x="351" y="0"/>
                    <a:pt x="351" y="0"/>
                  </a:cubicBezTo>
                  <a:cubicBezTo>
                    <a:pt x="351" y="0"/>
                    <a:pt x="931" y="194"/>
                    <a:pt x="1060" y="396"/>
                  </a:cubicBezTo>
                  <a:cubicBezTo>
                    <a:pt x="1168" y="718"/>
                    <a:pt x="1197" y="1435"/>
                    <a:pt x="1197" y="1435"/>
                  </a:cubicBezTo>
                  <a:lnTo>
                    <a:pt x="0" y="1435"/>
                  </a:lnTo>
                </a:path>
              </a:pathLst>
            </a:custGeom>
            <a:solidFill>
              <a:srgbClr val="EAC8A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79" name="Freeform 1449">
              <a:extLst>
                <a:ext uri="{FF2B5EF4-FFF2-40B4-BE49-F238E27FC236}">
                  <a16:creationId xmlns:a16="http://schemas.microsoft.com/office/drawing/2014/main" id="{0F44D039-1C78-4989-93EA-FCAF9FA0635F}"/>
                </a:ext>
              </a:extLst>
            </p:cNvPr>
            <p:cNvSpPr>
              <a:spLocks noChangeArrowheads="1"/>
            </p:cNvSpPr>
            <p:nvPr/>
          </p:nvSpPr>
          <p:spPr bwMode="auto">
            <a:xfrm>
              <a:off x="7122688" y="3639146"/>
              <a:ext cx="66093" cy="25598"/>
            </a:xfrm>
            <a:custGeom>
              <a:avLst/>
              <a:gdLst>
                <a:gd name="T0" fmla="*/ 33114 w 489"/>
                <a:gd name="T1" fmla="*/ 25462 h 188"/>
                <a:gd name="T2" fmla="*/ 33114 w 489"/>
                <a:gd name="T3" fmla="*/ 25462 h 188"/>
                <a:gd name="T4" fmla="*/ 65958 w 489"/>
                <a:gd name="T5" fmla="*/ 0 h 188"/>
                <a:gd name="T6" fmla="*/ 0 w 489"/>
                <a:gd name="T7" fmla="*/ 0 h 188"/>
                <a:gd name="T8" fmla="*/ 33114 w 489"/>
                <a:gd name="T9" fmla="*/ 25462 h 1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9" h="188">
                  <a:moveTo>
                    <a:pt x="245" y="187"/>
                  </a:moveTo>
                  <a:lnTo>
                    <a:pt x="245" y="187"/>
                  </a:lnTo>
                  <a:cubicBezTo>
                    <a:pt x="381" y="187"/>
                    <a:pt x="488" y="100"/>
                    <a:pt x="488" y="0"/>
                  </a:cubicBezTo>
                  <a:cubicBezTo>
                    <a:pt x="0" y="0"/>
                    <a:pt x="0" y="0"/>
                    <a:pt x="0" y="0"/>
                  </a:cubicBezTo>
                  <a:cubicBezTo>
                    <a:pt x="0" y="100"/>
                    <a:pt x="115" y="187"/>
                    <a:pt x="245" y="187"/>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80" name="Freeform 1450">
              <a:extLst>
                <a:ext uri="{FF2B5EF4-FFF2-40B4-BE49-F238E27FC236}">
                  <a16:creationId xmlns:a16="http://schemas.microsoft.com/office/drawing/2014/main" id="{538E65E2-BB41-4500-B8AB-ABD26B65FB2D}"/>
                </a:ext>
              </a:extLst>
            </p:cNvPr>
            <p:cNvSpPr>
              <a:spLocks noChangeArrowheads="1"/>
            </p:cNvSpPr>
            <p:nvPr/>
          </p:nvSpPr>
          <p:spPr bwMode="auto">
            <a:xfrm>
              <a:off x="7110779" y="3288506"/>
              <a:ext cx="89909" cy="91083"/>
            </a:xfrm>
            <a:custGeom>
              <a:avLst/>
              <a:gdLst>
                <a:gd name="T0" fmla="*/ 89774 w 668"/>
                <a:gd name="T1" fmla="*/ 45339 h 675"/>
                <a:gd name="T2" fmla="*/ 89774 w 668"/>
                <a:gd name="T3" fmla="*/ 45339 h 675"/>
                <a:gd name="T4" fmla="*/ 44551 w 668"/>
                <a:gd name="T5" fmla="*/ 0 h 675"/>
                <a:gd name="T6" fmla="*/ 0 w 668"/>
                <a:gd name="T7" fmla="*/ 45339 h 675"/>
                <a:gd name="T8" fmla="*/ 44551 w 668"/>
                <a:gd name="T9" fmla="*/ 90948 h 675"/>
                <a:gd name="T10" fmla="*/ 89774 w 668"/>
                <a:gd name="T11" fmla="*/ 45339 h 67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8" h="675">
                  <a:moveTo>
                    <a:pt x="667" y="336"/>
                  </a:moveTo>
                  <a:lnTo>
                    <a:pt x="667" y="336"/>
                  </a:lnTo>
                  <a:cubicBezTo>
                    <a:pt x="667" y="150"/>
                    <a:pt x="517" y="0"/>
                    <a:pt x="331" y="0"/>
                  </a:cubicBezTo>
                  <a:cubicBezTo>
                    <a:pt x="151" y="0"/>
                    <a:pt x="0" y="150"/>
                    <a:pt x="0" y="336"/>
                  </a:cubicBezTo>
                  <a:cubicBezTo>
                    <a:pt x="0" y="524"/>
                    <a:pt x="151" y="674"/>
                    <a:pt x="331" y="674"/>
                  </a:cubicBezTo>
                  <a:cubicBezTo>
                    <a:pt x="517" y="674"/>
                    <a:pt x="667" y="524"/>
                    <a:pt x="667" y="336"/>
                  </a:cubicBezTo>
                </a:path>
              </a:pathLst>
            </a:custGeom>
            <a:solidFill>
              <a:srgbClr val="62413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81" name="Freeform 1451">
              <a:extLst>
                <a:ext uri="{FF2B5EF4-FFF2-40B4-BE49-F238E27FC236}">
                  <a16:creationId xmlns:a16="http://schemas.microsoft.com/office/drawing/2014/main" id="{F5F4035A-7758-4291-876E-4B923CC1DEAE}"/>
                </a:ext>
              </a:extLst>
            </p:cNvPr>
            <p:cNvSpPr>
              <a:spLocks noChangeArrowheads="1"/>
            </p:cNvSpPr>
            <p:nvPr/>
          </p:nvSpPr>
          <p:spPr bwMode="auto">
            <a:xfrm>
              <a:off x="7025633" y="3736778"/>
              <a:ext cx="129803" cy="183951"/>
            </a:xfrm>
            <a:custGeom>
              <a:avLst/>
              <a:gdLst>
                <a:gd name="T0" fmla="*/ 129668 w 962"/>
                <a:gd name="T1" fmla="*/ 86042 h 1364"/>
                <a:gd name="T2" fmla="*/ 129668 w 962"/>
                <a:gd name="T3" fmla="*/ 86042 h 1364"/>
                <a:gd name="T4" fmla="*/ 56131 w 962"/>
                <a:gd name="T5" fmla="*/ 0 h 1364"/>
                <a:gd name="T6" fmla="*/ 22264 w 962"/>
                <a:gd name="T7" fmla="*/ 16453 h 1364"/>
                <a:gd name="T8" fmla="*/ 4723 w 962"/>
                <a:gd name="T9" fmla="*/ 91841 h 1364"/>
                <a:gd name="T10" fmla="*/ 11469 w 962"/>
                <a:gd name="T11" fmla="*/ 183816 h 1364"/>
                <a:gd name="T12" fmla="*/ 129668 w 962"/>
                <a:gd name="T13" fmla="*/ 183816 h 1364"/>
                <a:gd name="T14" fmla="*/ 129668 w 962"/>
                <a:gd name="T15" fmla="*/ 86042 h 136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62" h="1364">
                  <a:moveTo>
                    <a:pt x="961" y="638"/>
                  </a:moveTo>
                  <a:lnTo>
                    <a:pt x="961" y="638"/>
                  </a:lnTo>
                  <a:cubicBezTo>
                    <a:pt x="659" y="638"/>
                    <a:pt x="422" y="359"/>
                    <a:pt x="416" y="0"/>
                  </a:cubicBezTo>
                  <a:cubicBezTo>
                    <a:pt x="293" y="51"/>
                    <a:pt x="251" y="65"/>
                    <a:pt x="165" y="122"/>
                  </a:cubicBezTo>
                  <a:cubicBezTo>
                    <a:pt x="150" y="194"/>
                    <a:pt x="71" y="387"/>
                    <a:pt x="35" y="681"/>
                  </a:cubicBezTo>
                  <a:cubicBezTo>
                    <a:pt x="0" y="975"/>
                    <a:pt x="85" y="1363"/>
                    <a:pt x="85" y="1363"/>
                  </a:cubicBezTo>
                  <a:cubicBezTo>
                    <a:pt x="961" y="1363"/>
                    <a:pt x="961" y="1363"/>
                    <a:pt x="961" y="1363"/>
                  </a:cubicBezTo>
                  <a:lnTo>
                    <a:pt x="961" y="638"/>
                  </a:lnTo>
                </a:path>
              </a:pathLst>
            </a:custGeom>
            <a:solidFill>
              <a:srgbClr val="91C54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82" name="Freeform 1452">
              <a:extLst>
                <a:ext uri="{FF2B5EF4-FFF2-40B4-BE49-F238E27FC236}">
                  <a16:creationId xmlns:a16="http://schemas.microsoft.com/office/drawing/2014/main" id="{008105FB-8467-4F3A-9994-ADFD000EF9B7}"/>
                </a:ext>
              </a:extLst>
            </p:cNvPr>
            <p:cNvSpPr>
              <a:spLocks noChangeArrowheads="1"/>
            </p:cNvSpPr>
            <p:nvPr/>
          </p:nvSpPr>
          <p:spPr bwMode="auto">
            <a:xfrm>
              <a:off x="7155436" y="3736778"/>
              <a:ext cx="128613" cy="183951"/>
            </a:xfrm>
            <a:custGeom>
              <a:avLst/>
              <a:gdLst>
                <a:gd name="T0" fmla="*/ 0 w 954"/>
                <a:gd name="T1" fmla="*/ 86042 h 1364"/>
                <a:gd name="T2" fmla="*/ 0 w 954"/>
                <a:gd name="T3" fmla="*/ 86042 h 1364"/>
                <a:gd name="T4" fmla="*/ 73339 w 954"/>
                <a:gd name="T5" fmla="*/ 0 h 1364"/>
                <a:gd name="T6" fmla="*/ 107178 w 954"/>
                <a:gd name="T7" fmla="*/ 16453 h 1364"/>
                <a:gd name="T8" fmla="*/ 123625 w 954"/>
                <a:gd name="T9" fmla="*/ 91841 h 1364"/>
                <a:gd name="T10" fmla="*/ 117828 w 954"/>
                <a:gd name="T11" fmla="*/ 183816 h 1364"/>
                <a:gd name="T12" fmla="*/ 0 w 954"/>
                <a:gd name="T13" fmla="*/ 183816 h 1364"/>
                <a:gd name="T14" fmla="*/ 0 w 954"/>
                <a:gd name="T15" fmla="*/ 86042 h 136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54" h="1364">
                  <a:moveTo>
                    <a:pt x="0" y="638"/>
                  </a:moveTo>
                  <a:lnTo>
                    <a:pt x="0" y="638"/>
                  </a:lnTo>
                  <a:cubicBezTo>
                    <a:pt x="294" y="638"/>
                    <a:pt x="537" y="359"/>
                    <a:pt x="544" y="0"/>
                  </a:cubicBezTo>
                  <a:cubicBezTo>
                    <a:pt x="658" y="51"/>
                    <a:pt x="710" y="65"/>
                    <a:pt x="795" y="122"/>
                  </a:cubicBezTo>
                  <a:cubicBezTo>
                    <a:pt x="803" y="194"/>
                    <a:pt x="881" y="387"/>
                    <a:pt x="917" y="681"/>
                  </a:cubicBezTo>
                  <a:cubicBezTo>
                    <a:pt x="953" y="975"/>
                    <a:pt x="874" y="1363"/>
                    <a:pt x="874" y="1363"/>
                  </a:cubicBezTo>
                  <a:cubicBezTo>
                    <a:pt x="0" y="1363"/>
                    <a:pt x="0" y="1363"/>
                    <a:pt x="0" y="1363"/>
                  </a:cubicBezTo>
                  <a:lnTo>
                    <a:pt x="0" y="638"/>
                  </a:lnTo>
                </a:path>
              </a:pathLst>
            </a:custGeom>
            <a:solidFill>
              <a:srgbClr val="5FA64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grpSp>
        <p:nvGrpSpPr>
          <p:cNvPr id="383" name="Group 26">
            <a:extLst>
              <a:ext uri="{FF2B5EF4-FFF2-40B4-BE49-F238E27FC236}">
                <a16:creationId xmlns:a16="http://schemas.microsoft.com/office/drawing/2014/main" id="{37A32DEF-35B4-4218-8B36-9FF54E517565}"/>
              </a:ext>
            </a:extLst>
          </p:cNvPr>
          <p:cNvGrpSpPr>
            <a:grpSpLocks/>
          </p:cNvGrpSpPr>
          <p:nvPr/>
        </p:nvGrpSpPr>
        <p:grpSpPr bwMode="auto">
          <a:xfrm>
            <a:off x="9901242" y="3985685"/>
            <a:ext cx="655637" cy="657225"/>
            <a:chOff x="6827356" y="2546152"/>
            <a:chExt cx="655567" cy="656630"/>
          </a:xfrm>
        </p:grpSpPr>
        <p:sp>
          <p:nvSpPr>
            <p:cNvPr id="384" name="Freeform 1453">
              <a:extLst>
                <a:ext uri="{FF2B5EF4-FFF2-40B4-BE49-F238E27FC236}">
                  <a16:creationId xmlns:a16="http://schemas.microsoft.com/office/drawing/2014/main" id="{8EB15A01-FB1C-41AA-9C2A-5E483E113E7F}"/>
                </a:ext>
              </a:extLst>
            </p:cNvPr>
            <p:cNvSpPr>
              <a:spLocks noChangeArrowheads="1"/>
            </p:cNvSpPr>
            <p:nvPr/>
          </p:nvSpPr>
          <p:spPr bwMode="auto">
            <a:xfrm>
              <a:off x="6827356" y="2546152"/>
              <a:ext cx="655567" cy="656630"/>
            </a:xfrm>
            <a:custGeom>
              <a:avLst/>
              <a:gdLst>
                <a:gd name="T0" fmla="*/ 655432 w 4854"/>
                <a:gd name="T1" fmla="*/ 328180 h 4862"/>
                <a:gd name="T2" fmla="*/ 655432 w 4854"/>
                <a:gd name="T3" fmla="*/ 328180 h 4862"/>
                <a:gd name="T4" fmla="*/ 328324 w 4854"/>
                <a:gd name="T5" fmla="*/ 0 h 4862"/>
                <a:gd name="T6" fmla="*/ 0 w 4854"/>
                <a:gd name="T7" fmla="*/ 328180 h 4862"/>
                <a:gd name="T8" fmla="*/ 328324 w 4854"/>
                <a:gd name="T9" fmla="*/ 656495 h 4862"/>
                <a:gd name="T10" fmla="*/ 655432 w 4854"/>
                <a:gd name="T11" fmla="*/ 328180 h 486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54" h="4862">
                  <a:moveTo>
                    <a:pt x="4853" y="2430"/>
                  </a:moveTo>
                  <a:lnTo>
                    <a:pt x="4853" y="2430"/>
                  </a:lnTo>
                  <a:cubicBezTo>
                    <a:pt x="4853" y="1090"/>
                    <a:pt x="3771" y="0"/>
                    <a:pt x="2431" y="0"/>
                  </a:cubicBezTo>
                  <a:cubicBezTo>
                    <a:pt x="1089" y="0"/>
                    <a:pt x="0" y="1090"/>
                    <a:pt x="0" y="2430"/>
                  </a:cubicBezTo>
                  <a:cubicBezTo>
                    <a:pt x="0" y="3771"/>
                    <a:pt x="1089" y="4861"/>
                    <a:pt x="2431" y="4861"/>
                  </a:cubicBezTo>
                  <a:cubicBezTo>
                    <a:pt x="3771" y="4861"/>
                    <a:pt x="4853" y="3771"/>
                    <a:pt x="4853" y="2430"/>
                  </a:cubicBezTo>
                </a:path>
              </a:pathLst>
            </a:custGeom>
            <a:solidFill>
              <a:srgbClr val="5B4A8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85" name="Freeform 1454">
              <a:extLst>
                <a:ext uri="{FF2B5EF4-FFF2-40B4-BE49-F238E27FC236}">
                  <a16:creationId xmlns:a16="http://schemas.microsoft.com/office/drawing/2014/main" id="{44C2C5AB-D799-4878-997E-1B2F98F14449}"/>
                </a:ext>
              </a:extLst>
            </p:cNvPr>
            <p:cNvSpPr>
              <a:spLocks noChangeArrowheads="1"/>
            </p:cNvSpPr>
            <p:nvPr/>
          </p:nvSpPr>
          <p:spPr bwMode="auto">
            <a:xfrm>
              <a:off x="7155436" y="2546152"/>
              <a:ext cx="326891" cy="656630"/>
            </a:xfrm>
            <a:custGeom>
              <a:avLst/>
              <a:gdLst>
                <a:gd name="T0" fmla="*/ 326756 w 2423"/>
                <a:gd name="T1" fmla="*/ 328180 h 4862"/>
                <a:gd name="T2" fmla="*/ 326756 w 2423"/>
                <a:gd name="T3" fmla="*/ 328180 h 4862"/>
                <a:gd name="T4" fmla="*/ 0 w 2423"/>
                <a:gd name="T5" fmla="*/ 0 h 4862"/>
                <a:gd name="T6" fmla="*/ 0 w 2423"/>
                <a:gd name="T7" fmla="*/ 656495 h 4862"/>
                <a:gd name="T8" fmla="*/ 326756 w 2423"/>
                <a:gd name="T9" fmla="*/ 328180 h 48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23" h="4862">
                  <a:moveTo>
                    <a:pt x="2422" y="2430"/>
                  </a:moveTo>
                  <a:lnTo>
                    <a:pt x="2422" y="2430"/>
                  </a:lnTo>
                  <a:cubicBezTo>
                    <a:pt x="2422" y="1090"/>
                    <a:pt x="1340" y="0"/>
                    <a:pt x="0" y="0"/>
                  </a:cubicBezTo>
                  <a:cubicBezTo>
                    <a:pt x="0" y="4861"/>
                    <a:pt x="0" y="4861"/>
                    <a:pt x="0" y="4861"/>
                  </a:cubicBezTo>
                  <a:cubicBezTo>
                    <a:pt x="1340" y="4861"/>
                    <a:pt x="2422" y="3771"/>
                    <a:pt x="2422" y="2430"/>
                  </a:cubicBezTo>
                </a:path>
              </a:pathLst>
            </a:custGeom>
            <a:solidFill>
              <a:srgbClr val="54447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86" name="Freeform 1455">
              <a:extLst>
                <a:ext uri="{FF2B5EF4-FFF2-40B4-BE49-F238E27FC236}">
                  <a16:creationId xmlns:a16="http://schemas.microsoft.com/office/drawing/2014/main" id="{A8210E9C-0835-437C-ACA9-DF9EB048D5B4}"/>
                </a:ext>
              </a:extLst>
            </p:cNvPr>
            <p:cNvSpPr>
              <a:spLocks noChangeArrowheads="1"/>
            </p:cNvSpPr>
            <p:nvPr/>
          </p:nvSpPr>
          <p:spPr bwMode="auto">
            <a:xfrm>
              <a:off x="6998839" y="2728913"/>
              <a:ext cx="157193" cy="335756"/>
            </a:xfrm>
            <a:custGeom>
              <a:avLst/>
              <a:gdLst>
                <a:gd name="T0" fmla="*/ 30006 w 1163"/>
                <a:gd name="T1" fmla="*/ 87008 h 2489"/>
                <a:gd name="T2" fmla="*/ 30006 w 1163"/>
                <a:gd name="T3" fmla="*/ 87008 h 2489"/>
                <a:gd name="T4" fmla="*/ 2838 w 1163"/>
                <a:gd name="T5" fmla="*/ 178872 h 2489"/>
                <a:gd name="T6" fmla="*/ 35683 w 1163"/>
                <a:gd name="T7" fmla="*/ 247534 h 2489"/>
                <a:gd name="T8" fmla="*/ 32844 w 1163"/>
                <a:gd name="T9" fmla="*/ 335621 h 2489"/>
                <a:gd name="T10" fmla="*/ 157058 w 1163"/>
                <a:gd name="T11" fmla="*/ 335621 h 2489"/>
                <a:gd name="T12" fmla="*/ 157058 w 1163"/>
                <a:gd name="T13" fmla="*/ 0 h 2489"/>
                <a:gd name="T14" fmla="*/ 30006 w 1163"/>
                <a:gd name="T15" fmla="*/ 87008 h 2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63" h="2489">
                  <a:moveTo>
                    <a:pt x="222" y="645"/>
                  </a:moveTo>
                  <a:lnTo>
                    <a:pt x="222" y="645"/>
                  </a:lnTo>
                  <a:cubicBezTo>
                    <a:pt x="222" y="1047"/>
                    <a:pt x="0" y="1060"/>
                    <a:pt x="21" y="1326"/>
                  </a:cubicBezTo>
                  <a:cubicBezTo>
                    <a:pt x="35" y="1627"/>
                    <a:pt x="264" y="1627"/>
                    <a:pt x="264" y="1835"/>
                  </a:cubicBezTo>
                  <a:cubicBezTo>
                    <a:pt x="264" y="2036"/>
                    <a:pt x="57" y="2265"/>
                    <a:pt x="243" y="2488"/>
                  </a:cubicBezTo>
                  <a:cubicBezTo>
                    <a:pt x="1082" y="2488"/>
                    <a:pt x="1162" y="2488"/>
                    <a:pt x="1162" y="2488"/>
                  </a:cubicBezTo>
                  <a:cubicBezTo>
                    <a:pt x="1162" y="0"/>
                    <a:pt x="1162" y="0"/>
                    <a:pt x="1162" y="0"/>
                  </a:cubicBezTo>
                  <a:lnTo>
                    <a:pt x="222" y="645"/>
                  </a:lnTo>
                </a:path>
              </a:pathLst>
            </a:custGeom>
            <a:solidFill>
              <a:srgbClr val="451A1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87" name="Freeform 1456">
              <a:extLst>
                <a:ext uri="{FF2B5EF4-FFF2-40B4-BE49-F238E27FC236}">
                  <a16:creationId xmlns:a16="http://schemas.microsoft.com/office/drawing/2014/main" id="{F79D17DA-B926-4D51-A57F-760F058071D2}"/>
                </a:ext>
              </a:extLst>
            </p:cNvPr>
            <p:cNvSpPr>
              <a:spLocks noChangeArrowheads="1"/>
            </p:cNvSpPr>
            <p:nvPr/>
          </p:nvSpPr>
          <p:spPr bwMode="auto">
            <a:xfrm>
              <a:off x="7155437" y="2728913"/>
              <a:ext cx="156002" cy="335756"/>
            </a:xfrm>
            <a:custGeom>
              <a:avLst/>
              <a:gdLst>
                <a:gd name="T0" fmla="*/ 125747 w 1155"/>
                <a:gd name="T1" fmla="*/ 87008 h 2489"/>
                <a:gd name="T2" fmla="*/ 125747 w 1155"/>
                <a:gd name="T3" fmla="*/ 87008 h 2489"/>
                <a:gd name="T4" fmla="*/ 153841 w 1155"/>
                <a:gd name="T5" fmla="*/ 178872 h 2489"/>
                <a:gd name="T6" fmla="*/ 119939 w 1155"/>
                <a:gd name="T7" fmla="*/ 247534 h 2489"/>
                <a:gd name="T8" fmla="*/ 123856 w 1155"/>
                <a:gd name="T9" fmla="*/ 335621 h 2489"/>
                <a:gd name="T10" fmla="*/ 0 w 1155"/>
                <a:gd name="T11" fmla="*/ 335621 h 2489"/>
                <a:gd name="T12" fmla="*/ 0 w 1155"/>
                <a:gd name="T13" fmla="*/ 0 h 2489"/>
                <a:gd name="T14" fmla="*/ 125747 w 1155"/>
                <a:gd name="T15" fmla="*/ 87008 h 2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55" h="2489">
                  <a:moveTo>
                    <a:pt x="931" y="645"/>
                  </a:moveTo>
                  <a:lnTo>
                    <a:pt x="931" y="645"/>
                  </a:lnTo>
                  <a:cubicBezTo>
                    <a:pt x="931" y="1047"/>
                    <a:pt x="1154" y="1060"/>
                    <a:pt x="1139" y="1326"/>
                  </a:cubicBezTo>
                  <a:cubicBezTo>
                    <a:pt x="1125" y="1627"/>
                    <a:pt x="888" y="1627"/>
                    <a:pt x="888" y="1835"/>
                  </a:cubicBezTo>
                  <a:cubicBezTo>
                    <a:pt x="888" y="2036"/>
                    <a:pt x="1104" y="2265"/>
                    <a:pt x="917" y="2488"/>
                  </a:cubicBezTo>
                  <a:cubicBezTo>
                    <a:pt x="78" y="2488"/>
                    <a:pt x="0" y="2488"/>
                    <a:pt x="0" y="2488"/>
                  </a:cubicBezTo>
                  <a:cubicBezTo>
                    <a:pt x="0" y="0"/>
                    <a:pt x="0" y="0"/>
                    <a:pt x="0" y="0"/>
                  </a:cubicBezTo>
                  <a:lnTo>
                    <a:pt x="931" y="645"/>
                  </a:lnTo>
                </a:path>
              </a:pathLst>
            </a:custGeom>
            <a:solidFill>
              <a:srgbClr val="451A1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88" name="Freeform 1457">
              <a:extLst>
                <a:ext uri="{FF2B5EF4-FFF2-40B4-BE49-F238E27FC236}">
                  <a16:creationId xmlns:a16="http://schemas.microsoft.com/office/drawing/2014/main" id="{147CCAAF-CDF7-42E3-9544-9FAE70A0F187}"/>
                </a:ext>
              </a:extLst>
            </p:cNvPr>
            <p:cNvSpPr>
              <a:spLocks noChangeArrowheads="1"/>
            </p:cNvSpPr>
            <p:nvPr/>
          </p:nvSpPr>
          <p:spPr bwMode="auto">
            <a:xfrm>
              <a:off x="7011938" y="2615803"/>
              <a:ext cx="287592" cy="286346"/>
            </a:xfrm>
            <a:custGeom>
              <a:avLst/>
              <a:gdLst>
                <a:gd name="T0" fmla="*/ 287457 w 2130"/>
                <a:gd name="T1" fmla="*/ 143106 h 2123"/>
                <a:gd name="T2" fmla="*/ 287457 w 2130"/>
                <a:gd name="T3" fmla="*/ 143106 h 2123"/>
                <a:gd name="T4" fmla="*/ 143391 w 2130"/>
                <a:gd name="T5" fmla="*/ 0 h 2123"/>
                <a:gd name="T6" fmla="*/ 0 w 2130"/>
                <a:gd name="T7" fmla="*/ 143106 h 2123"/>
                <a:gd name="T8" fmla="*/ 143391 w 2130"/>
                <a:gd name="T9" fmla="*/ 286211 h 2123"/>
                <a:gd name="T10" fmla="*/ 287457 w 2130"/>
                <a:gd name="T11" fmla="*/ 143106 h 21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30" h="2123">
                  <a:moveTo>
                    <a:pt x="2129" y="1061"/>
                  </a:moveTo>
                  <a:lnTo>
                    <a:pt x="2129" y="1061"/>
                  </a:lnTo>
                  <a:cubicBezTo>
                    <a:pt x="2129" y="473"/>
                    <a:pt x="1649" y="0"/>
                    <a:pt x="1062" y="0"/>
                  </a:cubicBezTo>
                  <a:cubicBezTo>
                    <a:pt x="480" y="0"/>
                    <a:pt x="0" y="473"/>
                    <a:pt x="0" y="1061"/>
                  </a:cubicBezTo>
                  <a:cubicBezTo>
                    <a:pt x="0" y="1649"/>
                    <a:pt x="480" y="2122"/>
                    <a:pt x="1062" y="2122"/>
                  </a:cubicBezTo>
                  <a:cubicBezTo>
                    <a:pt x="1649" y="2122"/>
                    <a:pt x="2129" y="1649"/>
                    <a:pt x="2129" y="1061"/>
                  </a:cubicBezTo>
                </a:path>
              </a:pathLst>
            </a:custGeom>
            <a:solidFill>
              <a:srgbClr val="451A1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89" name="Freeform 1458">
              <a:extLst>
                <a:ext uri="{FF2B5EF4-FFF2-40B4-BE49-F238E27FC236}">
                  <a16:creationId xmlns:a16="http://schemas.microsoft.com/office/drawing/2014/main" id="{1CFA20AA-143A-444D-9F8F-5F34A08D7533}"/>
                </a:ext>
              </a:extLst>
            </p:cNvPr>
            <p:cNvSpPr>
              <a:spLocks noChangeArrowheads="1"/>
            </p:cNvSpPr>
            <p:nvPr/>
          </p:nvSpPr>
          <p:spPr bwMode="auto">
            <a:xfrm>
              <a:off x="7107802" y="2961084"/>
              <a:ext cx="95864" cy="241102"/>
            </a:xfrm>
            <a:custGeom>
              <a:avLst/>
              <a:gdLst>
                <a:gd name="T0" fmla="*/ 95729 w 710"/>
                <a:gd name="T1" fmla="*/ 104563 h 1787"/>
                <a:gd name="T2" fmla="*/ 47527 w 710"/>
                <a:gd name="T3" fmla="*/ 240967 h 1787"/>
                <a:gd name="T4" fmla="*/ 0 w 710"/>
                <a:gd name="T5" fmla="*/ 104563 h 1787"/>
                <a:gd name="T6" fmla="*/ 0 w 710"/>
                <a:gd name="T7" fmla="*/ 0 h 1787"/>
                <a:gd name="T8" fmla="*/ 95729 w 710"/>
                <a:gd name="T9" fmla="*/ 0 h 1787"/>
                <a:gd name="T10" fmla="*/ 95729 w 710"/>
                <a:gd name="T11" fmla="*/ 104563 h 178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10" h="1787">
                  <a:moveTo>
                    <a:pt x="709" y="775"/>
                  </a:moveTo>
                  <a:lnTo>
                    <a:pt x="352" y="1786"/>
                  </a:lnTo>
                  <a:lnTo>
                    <a:pt x="0" y="775"/>
                  </a:lnTo>
                  <a:lnTo>
                    <a:pt x="0" y="0"/>
                  </a:lnTo>
                  <a:lnTo>
                    <a:pt x="709" y="0"/>
                  </a:lnTo>
                  <a:lnTo>
                    <a:pt x="709" y="775"/>
                  </a:lnTo>
                </a:path>
              </a:pathLst>
            </a:custGeom>
            <a:solidFill>
              <a:srgbClr val="EAC8A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90" name="Freeform 1459">
              <a:extLst>
                <a:ext uri="{FF2B5EF4-FFF2-40B4-BE49-F238E27FC236}">
                  <a16:creationId xmlns:a16="http://schemas.microsoft.com/office/drawing/2014/main" id="{95C764AC-D0F1-4562-A790-236BB4443278}"/>
                </a:ext>
              </a:extLst>
            </p:cNvPr>
            <p:cNvSpPr>
              <a:spLocks noChangeArrowheads="1"/>
            </p:cNvSpPr>
            <p:nvPr/>
          </p:nvSpPr>
          <p:spPr bwMode="auto">
            <a:xfrm>
              <a:off x="7035160" y="2669382"/>
              <a:ext cx="120277" cy="320278"/>
            </a:xfrm>
            <a:custGeom>
              <a:avLst/>
              <a:gdLst>
                <a:gd name="T0" fmla="*/ 120142 w 891"/>
                <a:gd name="T1" fmla="*/ 0 h 2374"/>
                <a:gd name="T2" fmla="*/ 120142 w 891"/>
                <a:gd name="T3" fmla="*/ 0 h 2374"/>
                <a:gd name="T4" fmla="*/ 0 w 891"/>
                <a:gd name="T5" fmla="*/ 150965 h 2374"/>
                <a:gd name="T6" fmla="*/ 38742 w 891"/>
                <a:gd name="T7" fmla="*/ 269012 h 2374"/>
                <a:gd name="T8" fmla="*/ 120142 w 891"/>
                <a:gd name="T9" fmla="*/ 320143 h 2374"/>
                <a:gd name="T10" fmla="*/ 120142 w 891"/>
                <a:gd name="T11" fmla="*/ 0 h 237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1" h="2374">
                  <a:moveTo>
                    <a:pt x="890" y="0"/>
                  </a:moveTo>
                  <a:lnTo>
                    <a:pt x="890" y="0"/>
                  </a:lnTo>
                  <a:cubicBezTo>
                    <a:pt x="546" y="0"/>
                    <a:pt x="0" y="201"/>
                    <a:pt x="0" y="1119"/>
                  </a:cubicBezTo>
                  <a:cubicBezTo>
                    <a:pt x="0" y="1650"/>
                    <a:pt x="208" y="1901"/>
                    <a:pt x="287" y="1994"/>
                  </a:cubicBezTo>
                  <a:cubicBezTo>
                    <a:pt x="351" y="2087"/>
                    <a:pt x="710" y="2373"/>
                    <a:pt x="890" y="2373"/>
                  </a:cubicBezTo>
                  <a:cubicBezTo>
                    <a:pt x="890" y="1442"/>
                    <a:pt x="890" y="0"/>
                    <a:pt x="890" y="0"/>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91" name="Freeform 1460">
              <a:extLst>
                <a:ext uri="{FF2B5EF4-FFF2-40B4-BE49-F238E27FC236}">
                  <a16:creationId xmlns:a16="http://schemas.microsoft.com/office/drawing/2014/main" id="{AA26D1B5-0118-4C95-BE6D-D9D48B906181}"/>
                </a:ext>
              </a:extLst>
            </p:cNvPr>
            <p:cNvSpPr>
              <a:spLocks noChangeArrowheads="1"/>
            </p:cNvSpPr>
            <p:nvPr/>
          </p:nvSpPr>
          <p:spPr bwMode="auto">
            <a:xfrm>
              <a:off x="7010152" y="2808684"/>
              <a:ext cx="54184" cy="75605"/>
            </a:xfrm>
            <a:custGeom>
              <a:avLst/>
              <a:gdLst>
                <a:gd name="T0" fmla="*/ 1887 w 402"/>
                <a:gd name="T1" fmla="*/ 41583 h 560"/>
                <a:gd name="T2" fmla="*/ 1887 w 402"/>
                <a:gd name="T3" fmla="*/ 41583 h 560"/>
                <a:gd name="T4" fmla="*/ 23183 w 402"/>
                <a:gd name="T5" fmla="*/ 1755 h 560"/>
                <a:gd name="T6" fmla="*/ 52027 w 402"/>
                <a:gd name="T7" fmla="*/ 33887 h 560"/>
                <a:gd name="T8" fmla="*/ 31001 w 402"/>
                <a:gd name="T9" fmla="*/ 73580 h 560"/>
                <a:gd name="T10" fmla="*/ 1887 w 402"/>
                <a:gd name="T11" fmla="*/ 41583 h 5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2" h="560">
                  <a:moveTo>
                    <a:pt x="14" y="308"/>
                  </a:moveTo>
                  <a:lnTo>
                    <a:pt x="14" y="308"/>
                  </a:lnTo>
                  <a:cubicBezTo>
                    <a:pt x="0" y="158"/>
                    <a:pt x="72" y="28"/>
                    <a:pt x="172" y="13"/>
                  </a:cubicBezTo>
                  <a:cubicBezTo>
                    <a:pt x="272" y="0"/>
                    <a:pt x="366" y="108"/>
                    <a:pt x="386" y="251"/>
                  </a:cubicBezTo>
                  <a:cubicBezTo>
                    <a:pt x="401" y="401"/>
                    <a:pt x="329" y="530"/>
                    <a:pt x="230" y="545"/>
                  </a:cubicBezTo>
                  <a:cubicBezTo>
                    <a:pt x="128" y="559"/>
                    <a:pt x="28" y="452"/>
                    <a:pt x="14" y="308"/>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92" name="Freeform 1461">
              <a:extLst>
                <a:ext uri="{FF2B5EF4-FFF2-40B4-BE49-F238E27FC236}">
                  <a16:creationId xmlns:a16="http://schemas.microsoft.com/office/drawing/2014/main" id="{4256918F-0307-4E06-BDC9-3A4F78D7EBF8}"/>
                </a:ext>
              </a:extLst>
            </p:cNvPr>
            <p:cNvSpPr>
              <a:spLocks noChangeArrowheads="1"/>
            </p:cNvSpPr>
            <p:nvPr/>
          </p:nvSpPr>
          <p:spPr bwMode="auto">
            <a:xfrm>
              <a:off x="7155436" y="2669382"/>
              <a:ext cx="120277" cy="320278"/>
            </a:xfrm>
            <a:custGeom>
              <a:avLst/>
              <a:gdLst>
                <a:gd name="T0" fmla="*/ 0 w 889"/>
                <a:gd name="T1" fmla="*/ 0 h 2374"/>
                <a:gd name="T2" fmla="*/ 0 w 889"/>
                <a:gd name="T3" fmla="*/ 0 h 2374"/>
                <a:gd name="T4" fmla="*/ 120142 w 889"/>
                <a:gd name="T5" fmla="*/ 150965 h 2374"/>
                <a:gd name="T6" fmla="*/ 82259 w 889"/>
                <a:gd name="T7" fmla="*/ 269012 h 2374"/>
                <a:gd name="T8" fmla="*/ 0 w 889"/>
                <a:gd name="T9" fmla="*/ 320143 h 2374"/>
                <a:gd name="T10" fmla="*/ 0 w 889"/>
                <a:gd name="T11" fmla="*/ 0 h 237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9" h="2374">
                  <a:moveTo>
                    <a:pt x="0" y="0"/>
                  </a:moveTo>
                  <a:lnTo>
                    <a:pt x="0" y="0"/>
                  </a:lnTo>
                  <a:cubicBezTo>
                    <a:pt x="344" y="0"/>
                    <a:pt x="888" y="201"/>
                    <a:pt x="888" y="1119"/>
                  </a:cubicBezTo>
                  <a:cubicBezTo>
                    <a:pt x="888" y="1650"/>
                    <a:pt x="680" y="1901"/>
                    <a:pt x="608" y="1994"/>
                  </a:cubicBezTo>
                  <a:cubicBezTo>
                    <a:pt x="537" y="2087"/>
                    <a:pt x="186" y="2373"/>
                    <a:pt x="0" y="2373"/>
                  </a:cubicBezTo>
                  <a:cubicBezTo>
                    <a:pt x="0" y="1442"/>
                    <a:pt x="0" y="0"/>
                    <a:pt x="0" y="0"/>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93" name="Freeform 1462">
              <a:extLst>
                <a:ext uri="{FF2B5EF4-FFF2-40B4-BE49-F238E27FC236}">
                  <a16:creationId xmlns:a16="http://schemas.microsoft.com/office/drawing/2014/main" id="{4193271F-C45F-409C-975F-C9F737A27F93}"/>
                </a:ext>
              </a:extLst>
            </p:cNvPr>
            <p:cNvSpPr>
              <a:spLocks noChangeArrowheads="1"/>
            </p:cNvSpPr>
            <p:nvPr/>
          </p:nvSpPr>
          <p:spPr bwMode="auto">
            <a:xfrm>
              <a:off x="7247133" y="2808684"/>
              <a:ext cx="54184" cy="75605"/>
            </a:xfrm>
            <a:custGeom>
              <a:avLst/>
              <a:gdLst>
                <a:gd name="T0" fmla="*/ 52033 w 403"/>
                <a:gd name="T1" fmla="*/ 41583 h 560"/>
                <a:gd name="T2" fmla="*/ 52033 w 403"/>
                <a:gd name="T3" fmla="*/ 41583 h 560"/>
                <a:gd name="T4" fmla="*/ 30789 w 403"/>
                <a:gd name="T5" fmla="*/ 1755 h 560"/>
                <a:gd name="T6" fmla="*/ 2017 w 403"/>
                <a:gd name="T7" fmla="*/ 33887 h 560"/>
                <a:gd name="T8" fmla="*/ 23260 w 403"/>
                <a:gd name="T9" fmla="*/ 73580 h 560"/>
                <a:gd name="T10" fmla="*/ 52033 w 403"/>
                <a:gd name="T11" fmla="*/ 41583 h 5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3" h="560">
                  <a:moveTo>
                    <a:pt x="387" y="308"/>
                  </a:moveTo>
                  <a:lnTo>
                    <a:pt x="387" y="308"/>
                  </a:lnTo>
                  <a:cubicBezTo>
                    <a:pt x="402" y="158"/>
                    <a:pt x="331" y="28"/>
                    <a:pt x="229" y="13"/>
                  </a:cubicBezTo>
                  <a:cubicBezTo>
                    <a:pt x="129" y="0"/>
                    <a:pt x="36" y="108"/>
                    <a:pt x="15" y="251"/>
                  </a:cubicBezTo>
                  <a:cubicBezTo>
                    <a:pt x="0" y="401"/>
                    <a:pt x="73" y="530"/>
                    <a:pt x="173" y="545"/>
                  </a:cubicBezTo>
                  <a:cubicBezTo>
                    <a:pt x="273" y="559"/>
                    <a:pt x="374" y="452"/>
                    <a:pt x="387" y="308"/>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94" name="Freeform 1463">
              <a:extLst>
                <a:ext uri="{FF2B5EF4-FFF2-40B4-BE49-F238E27FC236}">
                  <a16:creationId xmlns:a16="http://schemas.microsoft.com/office/drawing/2014/main" id="{905ABC44-14E6-4035-8C1D-B81C4B4609DD}"/>
                </a:ext>
              </a:extLst>
            </p:cNvPr>
            <p:cNvSpPr>
              <a:spLocks noChangeArrowheads="1"/>
            </p:cNvSpPr>
            <p:nvPr/>
          </p:nvSpPr>
          <p:spPr bwMode="auto">
            <a:xfrm>
              <a:off x="6993479" y="3008709"/>
              <a:ext cx="161957" cy="193477"/>
            </a:xfrm>
            <a:custGeom>
              <a:avLst/>
              <a:gdLst>
                <a:gd name="T0" fmla="*/ 161822 w 1200"/>
                <a:gd name="T1" fmla="*/ 193342 h 1435"/>
                <a:gd name="T2" fmla="*/ 161822 w 1200"/>
                <a:gd name="T3" fmla="*/ 193342 h 1435"/>
                <a:gd name="T4" fmla="*/ 161822 w 1200"/>
                <a:gd name="T5" fmla="*/ 62829 h 1435"/>
                <a:gd name="T6" fmla="*/ 118229 w 1200"/>
                <a:gd name="T7" fmla="*/ 25213 h 1435"/>
                <a:gd name="T8" fmla="*/ 114315 w 1200"/>
                <a:gd name="T9" fmla="*/ 0 h 1435"/>
                <a:gd name="T10" fmla="*/ 18490 w 1200"/>
                <a:gd name="T11" fmla="*/ 53122 h 1435"/>
                <a:gd name="T12" fmla="*/ 0 w 1200"/>
                <a:gd name="T13" fmla="*/ 193342 h 1435"/>
                <a:gd name="T14" fmla="*/ 161822 w 1200"/>
                <a:gd name="T15" fmla="*/ 193342 h 14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00" h="1435">
                  <a:moveTo>
                    <a:pt x="1199" y="1434"/>
                  </a:moveTo>
                  <a:lnTo>
                    <a:pt x="1199" y="1434"/>
                  </a:lnTo>
                  <a:cubicBezTo>
                    <a:pt x="1199" y="466"/>
                    <a:pt x="1199" y="466"/>
                    <a:pt x="1199" y="466"/>
                  </a:cubicBezTo>
                  <a:cubicBezTo>
                    <a:pt x="1199" y="466"/>
                    <a:pt x="933" y="401"/>
                    <a:pt x="876" y="187"/>
                  </a:cubicBezTo>
                  <a:cubicBezTo>
                    <a:pt x="847" y="79"/>
                    <a:pt x="847" y="0"/>
                    <a:pt x="847" y="0"/>
                  </a:cubicBezTo>
                  <a:cubicBezTo>
                    <a:pt x="847" y="0"/>
                    <a:pt x="266" y="193"/>
                    <a:pt x="137" y="394"/>
                  </a:cubicBezTo>
                  <a:cubicBezTo>
                    <a:pt x="30" y="717"/>
                    <a:pt x="0" y="1434"/>
                    <a:pt x="0" y="1434"/>
                  </a:cubicBezTo>
                  <a:lnTo>
                    <a:pt x="1199" y="1434"/>
                  </a:lnTo>
                </a:path>
              </a:pathLst>
            </a:custGeom>
            <a:solidFill>
              <a:srgbClr val="EAC8A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95" name="Freeform 1464">
              <a:extLst>
                <a:ext uri="{FF2B5EF4-FFF2-40B4-BE49-F238E27FC236}">
                  <a16:creationId xmlns:a16="http://schemas.microsoft.com/office/drawing/2014/main" id="{8067C31D-8721-4EB2-BEFF-4FA59AB0715D}"/>
                </a:ext>
              </a:extLst>
            </p:cNvPr>
            <p:cNvSpPr>
              <a:spLocks noChangeArrowheads="1"/>
            </p:cNvSpPr>
            <p:nvPr/>
          </p:nvSpPr>
          <p:spPr bwMode="auto">
            <a:xfrm>
              <a:off x="7155436" y="3008709"/>
              <a:ext cx="161957" cy="193477"/>
            </a:xfrm>
            <a:custGeom>
              <a:avLst/>
              <a:gdLst>
                <a:gd name="T0" fmla="*/ 0 w 1198"/>
                <a:gd name="T1" fmla="*/ 193342 h 1435"/>
                <a:gd name="T2" fmla="*/ 0 w 1198"/>
                <a:gd name="T3" fmla="*/ 193342 h 1435"/>
                <a:gd name="T4" fmla="*/ 0 w 1198"/>
                <a:gd name="T5" fmla="*/ 62829 h 1435"/>
                <a:gd name="T6" fmla="*/ 43531 w 1198"/>
                <a:gd name="T7" fmla="*/ 25213 h 1435"/>
                <a:gd name="T8" fmla="*/ 47452 w 1198"/>
                <a:gd name="T9" fmla="*/ 0 h 1435"/>
                <a:gd name="T10" fmla="*/ 143301 w 1198"/>
                <a:gd name="T11" fmla="*/ 53122 h 1435"/>
                <a:gd name="T12" fmla="*/ 161822 w 1198"/>
                <a:gd name="T13" fmla="*/ 193342 h 1435"/>
                <a:gd name="T14" fmla="*/ 0 w 1198"/>
                <a:gd name="T15" fmla="*/ 193342 h 14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98" h="1435">
                  <a:moveTo>
                    <a:pt x="0" y="1434"/>
                  </a:moveTo>
                  <a:lnTo>
                    <a:pt x="0" y="1434"/>
                  </a:lnTo>
                  <a:cubicBezTo>
                    <a:pt x="0" y="466"/>
                    <a:pt x="0" y="466"/>
                    <a:pt x="0" y="466"/>
                  </a:cubicBezTo>
                  <a:cubicBezTo>
                    <a:pt x="0" y="466"/>
                    <a:pt x="264" y="401"/>
                    <a:pt x="322" y="187"/>
                  </a:cubicBezTo>
                  <a:cubicBezTo>
                    <a:pt x="351" y="79"/>
                    <a:pt x="351" y="0"/>
                    <a:pt x="351" y="0"/>
                  </a:cubicBezTo>
                  <a:cubicBezTo>
                    <a:pt x="351" y="0"/>
                    <a:pt x="931" y="193"/>
                    <a:pt x="1060" y="394"/>
                  </a:cubicBezTo>
                  <a:cubicBezTo>
                    <a:pt x="1168" y="717"/>
                    <a:pt x="1197" y="1434"/>
                    <a:pt x="1197" y="1434"/>
                  </a:cubicBezTo>
                  <a:lnTo>
                    <a:pt x="0" y="1434"/>
                  </a:lnTo>
                </a:path>
              </a:pathLst>
            </a:custGeom>
            <a:solidFill>
              <a:srgbClr val="EAC8A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96" name="Freeform 1465">
              <a:extLst>
                <a:ext uri="{FF2B5EF4-FFF2-40B4-BE49-F238E27FC236}">
                  <a16:creationId xmlns:a16="http://schemas.microsoft.com/office/drawing/2014/main" id="{060D29EA-9476-4523-8266-AEBAFD536F53}"/>
                </a:ext>
              </a:extLst>
            </p:cNvPr>
            <p:cNvSpPr>
              <a:spLocks noChangeArrowheads="1"/>
            </p:cNvSpPr>
            <p:nvPr/>
          </p:nvSpPr>
          <p:spPr bwMode="auto">
            <a:xfrm>
              <a:off x="7122688" y="2920603"/>
              <a:ext cx="66093" cy="24408"/>
            </a:xfrm>
            <a:custGeom>
              <a:avLst/>
              <a:gdLst>
                <a:gd name="T0" fmla="*/ 33114 w 489"/>
                <a:gd name="T1" fmla="*/ 24273 h 181"/>
                <a:gd name="T2" fmla="*/ 33114 w 489"/>
                <a:gd name="T3" fmla="*/ 24273 h 181"/>
                <a:gd name="T4" fmla="*/ 65958 w 489"/>
                <a:gd name="T5" fmla="*/ 0 h 181"/>
                <a:gd name="T6" fmla="*/ 0 w 489"/>
                <a:gd name="T7" fmla="*/ 0 h 181"/>
                <a:gd name="T8" fmla="*/ 33114 w 489"/>
                <a:gd name="T9" fmla="*/ 24273 h 1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9" h="181">
                  <a:moveTo>
                    <a:pt x="245" y="180"/>
                  </a:moveTo>
                  <a:lnTo>
                    <a:pt x="245" y="180"/>
                  </a:lnTo>
                  <a:cubicBezTo>
                    <a:pt x="381" y="180"/>
                    <a:pt x="488" y="100"/>
                    <a:pt x="488" y="0"/>
                  </a:cubicBezTo>
                  <a:cubicBezTo>
                    <a:pt x="0" y="0"/>
                    <a:pt x="0" y="0"/>
                    <a:pt x="0" y="0"/>
                  </a:cubicBezTo>
                  <a:cubicBezTo>
                    <a:pt x="0" y="100"/>
                    <a:pt x="115" y="180"/>
                    <a:pt x="245" y="180"/>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97" name="Freeform 1466">
              <a:extLst>
                <a:ext uri="{FF2B5EF4-FFF2-40B4-BE49-F238E27FC236}">
                  <a16:creationId xmlns:a16="http://schemas.microsoft.com/office/drawing/2014/main" id="{CDCC4F28-6A7A-4238-8387-DF53377255E7}"/>
                </a:ext>
              </a:extLst>
            </p:cNvPr>
            <p:cNvSpPr>
              <a:spLocks noChangeArrowheads="1"/>
            </p:cNvSpPr>
            <p:nvPr/>
          </p:nvSpPr>
          <p:spPr bwMode="auto">
            <a:xfrm>
              <a:off x="7035160" y="3008709"/>
              <a:ext cx="120277" cy="193477"/>
            </a:xfrm>
            <a:custGeom>
              <a:avLst/>
              <a:gdLst>
                <a:gd name="T0" fmla="*/ 120142 w 891"/>
                <a:gd name="T1" fmla="*/ 142108 h 1435"/>
                <a:gd name="T2" fmla="*/ 120142 w 891"/>
                <a:gd name="T3" fmla="*/ 142108 h 1435"/>
                <a:gd name="T4" fmla="*/ 72625 w 891"/>
                <a:gd name="T5" fmla="*/ 0 h 1435"/>
                <a:gd name="T6" fmla="*/ 40632 w 891"/>
                <a:gd name="T7" fmla="*/ 12539 h 1435"/>
                <a:gd name="T8" fmla="*/ 0 w 891"/>
                <a:gd name="T9" fmla="*/ 193342 h 1435"/>
                <a:gd name="T10" fmla="*/ 120142 w 891"/>
                <a:gd name="T11" fmla="*/ 193342 h 1435"/>
                <a:gd name="T12" fmla="*/ 120142 w 891"/>
                <a:gd name="T13" fmla="*/ 142108 h 14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91" h="1435">
                  <a:moveTo>
                    <a:pt x="890" y="1054"/>
                  </a:moveTo>
                  <a:lnTo>
                    <a:pt x="890" y="1054"/>
                  </a:lnTo>
                  <a:cubicBezTo>
                    <a:pt x="890" y="1054"/>
                    <a:pt x="631" y="416"/>
                    <a:pt x="538" y="0"/>
                  </a:cubicBezTo>
                  <a:cubicBezTo>
                    <a:pt x="438" y="36"/>
                    <a:pt x="358" y="57"/>
                    <a:pt x="301" y="93"/>
                  </a:cubicBezTo>
                  <a:cubicBezTo>
                    <a:pt x="14" y="695"/>
                    <a:pt x="0" y="1434"/>
                    <a:pt x="0" y="1434"/>
                  </a:cubicBezTo>
                  <a:cubicBezTo>
                    <a:pt x="890" y="1434"/>
                    <a:pt x="890" y="1434"/>
                    <a:pt x="890" y="1434"/>
                  </a:cubicBezTo>
                  <a:lnTo>
                    <a:pt x="890" y="1054"/>
                  </a:lnTo>
                </a:path>
              </a:pathLst>
            </a:custGeom>
            <a:solidFill>
              <a:srgbClr val="EA1F3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98" name="Freeform 1467">
              <a:extLst>
                <a:ext uri="{FF2B5EF4-FFF2-40B4-BE49-F238E27FC236}">
                  <a16:creationId xmlns:a16="http://schemas.microsoft.com/office/drawing/2014/main" id="{2254D365-4CC1-4A44-ADA4-9D296EA55D10}"/>
                </a:ext>
              </a:extLst>
            </p:cNvPr>
            <p:cNvSpPr>
              <a:spLocks noChangeArrowheads="1"/>
            </p:cNvSpPr>
            <p:nvPr/>
          </p:nvSpPr>
          <p:spPr bwMode="auto">
            <a:xfrm>
              <a:off x="7155436" y="3008709"/>
              <a:ext cx="120277" cy="193477"/>
            </a:xfrm>
            <a:custGeom>
              <a:avLst/>
              <a:gdLst>
                <a:gd name="T0" fmla="*/ 0 w 889"/>
                <a:gd name="T1" fmla="*/ 142108 h 1435"/>
                <a:gd name="T2" fmla="*/ 0 w 889"/>
                <a:gd name="T3" fmla="*/ 142108 h 1435"/>
                <a:gd name="T4" fmla="*/ 47488 w 889"/>
                <a:gd name="T5" fmla="*/ 0 h 1435"/>
                <a:gd name="T6" fmla="*/ 79418 w 889"/>
                <a:gd name="T7" fmla="*/ 12539 h 1435"/>
                <a:gd name="T8" fmla="*/ 120142 w 889"/>
                <a:gd name="T9" fmla="*/ 193342 h 1435"/>
                <a:gd name="T10" fmla="*/ 0 w 889"/>
                <a:gd name="T11" fmla="*/ 193342 h 1435"/>
                <a:gd name="T12" fmla="*/ 0 w 889"/>
                <a:gd name="T13" fmla="*/ 142108 h 14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89" h="1435">
                  <a:moveTo>
                    <a:pt x="0" y="1054"/>
                  </a:moveTo>
                  <a:lnTo>
                    <a:pt x="0" y="1054"/>
                  </a:lnTo>
                  <a:cubicBezTo>
                    <a:pt x="0" y="1054"/>
                    <a:pt x="258" y="416"/>
                    <a:pt x="351" y="0"/>
                  </a:cubicBezTo>
                  <a:cubicBezTo>
                    <a:pt x="451" y="36"/>
                    <a:pt x="530" y="57"/>
                    <a:pt x="587" y="93"/>
                  </a:cubicBezTo>
                  <a:cubicBezTo>
                    <a:pt x="874" y="695"/>
                    <a:pt x="888" y="1434"/>
                    <a:pt x="888" y="1434"/>
                  </a:cubicBezTo>
                  <a:cubicBezTo>
                    <a:pt x="0" y="1434"/>
                    <a:pt x="0" y="1434"/>
                    <a:pt x="0" y="1434"/>
                  </a:cubicBezTo>
                  <a:lnTo>
                    <a:pt x="0" y="1054"/>
                  </a:lnTo>
                </a:path>
              </a:pathLst>
            </a:custGeom>
            <a:solidFill>
              <a:srgbClr val="C5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399" name="Freeform 1468">
              <a:extLst>
                <a:ext uri="{FF2B5EF4-FFF2-40B4-BE49-F238E27FC236}">
                  <a16:creationId xmlns:a16="http://schemas.microsoft.com/office/drawing/2014/main" id="{4CEC5214-4A3B-4C6C-B3DB-DCC8874AD99C}"/>
                </a:ext>
              </a:extLst>
            </p:cNvPr>
            <p:cNvSpPr>
              <a:spLocks noChangeArrowheads="1"/>
            </p:cNvSpPr>
            <p:nvPr/>
          </p:nvSpPr>
          <p:spPr bwMode="auto">
            <a:xfrm>
              <a:off x="7007175" y="2633067"/>
              <a:ext cx="223881" cy="204192"/>
            </a:xfrm>
            <a:custGeom>
              <a:avLst/>
              <a:gdLst>
                <a:gd name="T0" fmla="*/ 141548 w 1656"/>
                <a:gd name="T1" fmla="*/ 0 h 1514"/>
                <a:gd name="T2" fmla="*/ 141548 w 1656"/>
                <a:gd name="T3" fmla="*/ 0 h 1514"/>
                <a:gd name="T4" fmla="*/ 30959 w 1656"/>
                <a:gd name="T5" fmla="*/ 109379 h 1514"/>
                <a:gd name="T6" fmla="*/ 57052 w 1656"/>
                <a:gd name="T7" fmla="*/ 204057 h 1514"/>
                <a:gd name="T8" fmla="*/ 57052 w 1656"/>
                <a:gd name="T9" fmla="*/ 182748 h 1514"/>
                <a:gd name="T10" fmla="*/ 123026 w 1656"/>
                <a:gd name="T11" fmla="*/ 133386 h 1514"/>
                <a:gd name="T12" fmla="*/ 200628 w 1656"/>
                <a:gd name="T13" fmla="*/ 83079 h 1514"/>
                <a:gd name="T14" fmla="*/ 141548 w 1656"/>
                <a:gd name="T15" fmla="*/ 0 h 151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56" h="1514">
                  <a:moveTo>
                    <a:pt x="1047" y="0"/>
                  </a:moveTo>
                  <a:lnTo>
                    <a:pt x="1047" y="0"/>
                  </a:lnTo>
                  <a:cubicBezTo>
                    <a:pt x="415" y="0"/>
                    <a:pt x="229" y="552"/>
                    <a:pt x="229" y="811"/>
                  </a:cubicBezTo>
                  <a:cubicBezTo>
                    <a:pt x="0" y="1125"/>
                    <a:pt x="251" y="1413"/>
                    <a:pt x="422" y="1513"/>
                  </a:cubicBezTo>
                  <a:cubicBezTo>
                    <a:pt x="422" y="1456"/>
                    <a:pt x="422" y="1434"/>
                    <a:pt x="422" y="1355"/>
                  </a:cubicBezTo>
                  <a:cubicBezTo>
                    <a:pt x="422" y="1147"/>
                    <a:pt x="623" y="961"/>
                    <a:pt x="910" y="989"/>
                  </a:cubicBezTo>
                  <a:cubicBezTo>
                    <a:pt x="1175" y="1018"/>
                    <a:pt x="1340" y="874"/>
                    <a:pt x="1484" y="616"/>
                  </a:cubicBezTo>
                  <a:cubicBezTo>
                    <a:pt x="1655" y="279"/>
                    <a:pt x="1441" y="0"/>
                    <a:pt x="1047" y="0"/>
                  </a:cubicBezTo>
                </a:path>
              </a:pathLst>
            </a:custGeom>
            <a:solidFill>
              <a:srgbClr val="451A1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00" name="Freeform 1469">
              <a:extLst>
                <a:ext uri="{FF2B5EF4-FFF2-40B4-BE49-F238E27FC236}">
                  <a16:creationId xmlns:a16="http://schemas.microsoft.com/office/drawing/2014/main" id="{7EEF19CE-92B6-4CFC-8830-7B1E82D4A8E9}"/>
                </a:ext>
              </a:extLst>
            </p:cNvPr>
            <p:cNvSpPr>
              <a:spLocks noChangeArrowheads="1"/>
            </p:cNvSpPr>
            <p:nvPr/>
          </p:nvSpPr>
          <p:spPr bwMode="auto">
            <a:xfrm>
              <a:off x="7203666" y="2647950"/>
              <a:ext cx="89909" cy="162521"/>
            </a:xfrm>
            <a:custGeom>
              <a:avLst/>
              <a:gdLst>
                <a:gd name="T0" fmla="*/ 0 w 668"/>
                <a:gd name="T1" fmla="*/ 55074 h 1204"/>
                <a:gd name="T2" fmla="*/ 0 w 668"/>
                <a:gd name="T3" fmla="*/ 55074 h 1204"/>
                <a:gd name="T4" fmla="*/ 74296 w 668"/>
                <a:gd name="T5" fmla="*/ 162386 h 1204"/>
                <a:gd name="T6" fmla="*/ 74296 w 668"/>
                <a:gd name="T7" fmla="*/ 66817 h 1204"/>
                <a:gd name="T8" fmla="*/ 0 w 668"/>
                <a:gd name="T9" fmla="*/ 0 h 1204"/>
                <a:gd name="T10" fmla="*/ 0 w 668"/>
                <a:gd name="T11" fmla="*/ 55074 h 120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8" h="1204">
                  <a:moveTo>
                    <a:pt x="0" y="408"/>
                  </a:moveTo>
                  <a:lnTo>
                    <a:pt x="0" y="408"/>
                  </a:lnTo>
                  <a:cubicBezTo>
                    <a:pt x="0" y="408"/>
                    <a:pt x="152" y="1004"/>
                    <a:pt x="552" y="1203"/>
                  </a:cubicBezTo>
                  <a:cubicBezTo>
                    <a:pt x="625" y="666"/>
                    <a:pt x="667" y="781"/>
                    <a:pt x="552" y="495"/>
                  </a:cubicBezTo>
                  <a:cubicBezTo>
                    <a:pt x="438" y="214"/>
                    <a:pt x="0" y="0"/>
                    <a:pt x="0" y="0"/>
                  </a:cubicBezTo>
                  <a:lnTo>
                    <a:pt x="0" y="408"/>
                  </a:lnTo>
                </a:path>
              </a:pathLst>
            </a:custGeom>
            <a:solidFill>
              <a:srgbClr val="451A1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grpSp>
        <p:nvGrpSpPr>
          <p:cNvPr id="401" name="Group 25">
            <a:extLst>
              <a:ext uri="{FF2B5EF4-FFF2-40B4-BE49-F238E27FC236}">
                <a16:creationId xmlns:a16="http://schemas.microsoft.com/office/drawing/2014/main" id="{197DBA79-EF8A-4CB7-B7F1-93D757719C61}"/>
              </a:ext>
            </a:extLst>
          </p:cNvPr>
          <p:cNvGrpSpPr>
            <a:grpSpLocks/>
          </p:cNvGrpSpPr>
          <p:nvPr/>
        </p:nvGrpSpPr>
        <p:grpSpPr bwMode="auto">
          <a:xfrm>
            <a:off x="9009067" y="3976160"/>
            <a:ext cx="657225" cy="655638"/>
            <a:chOff x="5935999" y="2536627"/>
            <a:chExt cx="656758" cy="655439"/>
          </a:xfrm>
        </p:grpSpPr>
        <p:sp>
          <p:nvSpPr>
            <p:cNvPr id="402" name="Freeform 1470">
              <a:extLst>
                <a:ext uri="{FF2B5EF4-FFF2-40B4-BE49-F238E27FC236}">
                  <a16:creationId xmlns:a16="http://schemas.microsoft.com/office/drawing/2014/main" id="{C00C7691-F497-4002-B9D3-81AFEBBC17C9}"/>
                </a:ext>
              </a:extLst>
            </p:cNvPr>
            <p:cNvSpPr>
              <a:spLocks noChangeArrowheads="1"/>
            </p:cNvSpPr>
            <p:nvPr/>
          </p:nvSpPr>
          <p:spPr bwMode="auto">
            <a:xfrm>
              <a:off x="5935999" y="2536627"/>
              <a:ext cx="656758" cy="655439"/>
            </a:xfrm>
            <a:custGeom>
              <a:avLst/>
              <a:gdLst>
                <a:gd name="T0" fmla="*/ 656623 w 4862"/>
                <a:gd name="T1" fmla="*/ 327247 h 4855"/>
                <a:gd name="T2" fmla="*/ 656623 w 4862"/>
                <a:gd name="T3" fmla="*/ 327247 h 4855"/>
                <a:gd name="T4" fmla="*/ 328244 w 4862"/>
                <a:gd name="T5" fmla="*/ 0 h 4855"/>
                <a:gd name="T6" fmla="*/ 0 w 4862"/>
                <a:gd name="T7" fmla="*/ 327247 h 4855"/>
                <a:gd name="T8" fmla="*/ 328244 w 4862"/>
                <a:gd name="T9" fmla="*/ 655304 h 4855"/>
                <a:gd name="T10" fmla="*/ 656623 w 4862"/>
                <a:gd name="T11" fmla="*/ 327247 h 485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62" h="4855">
                  <a:moveTo>
                    <a:pt x="4861" y="2424"/>
                  </a:moveTo>
                  <a:lnTo>
                    <a:pt x="4861" y="2424"/>
                  </a:lnTo>
                  <a:cubicBezTo>
                    <a:pt x="4861" y="1082"/>
                    <a:pt x="3771" y="0"/>
                    <a:pt x="2430" y="0"/>
                  </a:cubicBezTo>
                  <a:cubicBezTo>
                    <a:pt x="1090" y="0"/>
                    <a:pt x="0" y="1082"/>
                    <a:pt x="0" y="2424"/>
                  </a:cubicBezTo>
                  <a:cubicBezTo>
                    <a:pt x="0" y="3764"/>
                    <a:pt x="1090" y="4854"/>
                    <a:pt x="2430" y="4854"/>
                  </a:cubicBezTo>
                  <a:cubicBezTo>
                    <a:pt x="3771" y="4854"/>
                    <a:pt x="4861" y="3764"/>
                    <a:pt x="4861" y="2424"/>
                  </a:cubicBezTo>
                </a:path>
              </a:pathLst>
            </a:custGeom>
            <a:solidFill>
              <a:srgbClr val="6D973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03" name="Freeform 1471">
              <a:extLst>
                <a:ext uri="{FF2B5EF4-FFF2-40B4-BE49-F238E27FC236}">
                  <a16:creationId xmlns:a16="http://schemas.microsoft.com/office/drawing/2014/main" id="{F755C46D-1B39-4EDF-BCA5-32A30423CC81}"/>
                </a:ext>
              </a:extLst>
            </p:cNvPr>
            <p:cNvSpPr>
              <a:spLocks noChangeArrowheads="1"/>
            </p:cNvSpPr>
            <p:nvPr/>
          </p:nvSpPr>
          <p:spPr bwMode="auto">
            <a:xfrm>
              <a:off x="6264080" y="2536627"/>
              <a:ext cx="328677" cy="655439"/>
            </a:xfrm>
            <a:custGeom>
              <a:avLst/>
              <a:gdLst>
                <a:gd name="T0" fmla="*/ 328542 w 2432"/>
                <a:gd name="T1" fmla="*/ 327247 h 4855"/>
                <a:gd name="T2" fmla="*/ 328542 w 2432"/>
                <a:gd name="T3" fmla="*/ 327247 h 4855"/>
                <a:gd name="T4" fmla="*/ 0 w 2432"/>
                <a:gd name="T5" fmla="*/ 0 h 4855"/>
                <a:gd name="T6" fmla="*/ 0 w 2432"/>
                <a:gd name="T7" fmla="*/ 655304 h 4855"/>
                <a:gd name="T8" fmla="*/ 328542 w 2432"/>
                <a:gd name="T9" fmla="*/ 327247 h 48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32" h="4855">
                  <a:moveTo>
                    <a:pt x="2431" y="2424"/>
                  </a:moveTo>
                  <a:lnTo>
                    <a:pt x="2431" y="2424"/>
                  </a:lnTo>
                  <a:cubicBezTo>
                    <a:pt x="2431" y="1082"/>
                    <a:pt x="1341" y="0"/>
                    <a:pt x="0" y="0"/>
                  </a:cubicBezTo>
                  <a:cubicBezTo>
                    <a:pt x="0" y="4854"/>
                    <a:pt x="0" y="4854"/>
                    <a:pt x="0" y="4854"/>
                  </a:cubicBezTo>
                  <a:cubicBezTo>
                    <a:pt x="1341" y="4854"/>
                    <a:pt x="2431" y="3764"/>
                    <a:pt x="2431" y="2424"/>
                  </a:cubicBezTo>
                </a:path>
              </a:pathLst>
            </a:custGeom>
            <a:solidFill>
              <a:srgbClr val="688F3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04" name="Freeform 1472">
              <a:extLst>
                <a:ext uri="{FF2B5EF4-FFF2-40B4-BE49-F238E27FC236}">
                  <a16:creationId xmlns:a16="http://schemas.microsoft.com/office/drawing/2014/main" id="{0CCE45C5-6113-4AC0-B044-89E936E26CBC}"/>
                </a:ext>
              </a:extLst>
            </p:cNvPr>
            <p:cNvSpPr>
              <a:spLocks noChangeArrowheads="1"/>
            </p:cNvSpPr>
            <p:nvPr/>
          </p:nvSpPr>
          <p:spPr bwMode="auto">
            <a:xfrm>
              <a:off x="6123559" y="2607469"/>
              <a:ext cx="281042" cy="344686"/>
            </a:xfrm>
            <a:custGeom>
              <a:avLst/>
              <a:gdLst>
                <a:gd name="T0" fmla="*/ 280907 w 2081"/>
                <a:gd name="T1" fmla="*/ 267054 h 2553"/>
                <a:gd name="T2" fmla="*/ 280907 w 2081"/>
                <a:gd name="T3" fmla="*/ 267054 h 2553"/>
                <a:gd name="T4" fmla="*/ 140318 w 2081"/>
                <a:gd name="T5" fmla="*/ 304722 h 2553"/>
                <a:gd name="T6" fmla="*/ 140318 w 2081"/>
                <a:gd name="T7" fmla="*/ 304722 h 2553"/>
                <a:gd name="T8" fmla="*/ 0 w 2081"/>
                <a:gd name="T9" fmla="*/ 267054 h 2553"/>
                <a:gd name="T10" fmla="*/ 0 w 2081"/>
                <a:gd name="T11" fmla="*/ 140278 h 2553"/>
                <a:gd name="T12" fmla="*/ 140318 w 2081"/>
                <a:gd name="T13" fmla="*/ 0 h 2553"/>
                <a:gd name="T14" fmla="*/ 140318 w 2081"/>
                <a:gd name="T15" fmla="*/ 0 h 2553"/>
                <a:gd name="T16" fmla="*/ 280907 w 2081"/>
                <a:gd name="T17" fmla="*/ 140278 h 2553"/>
                <a:gd name="T18" fmla="*/ 280907 w 2081"/>
                <a:gd name="T19" fmla="*/ 267054 h 25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81" h="2553">
                  <a:moveTo>
                    <a:pt x="2080" y="1978"/>
                  </a:moveTo>
                  <a:lnTo>
                    <a:pt x="2080" y="1978"/>
                  </a:lnTo>
                  <a:cubicBezTo>
                    <a:pt x="2080" y="2552"/>
                    <a:pt x="1613" y="2257"/>
                    <a:pt x="1039" y="2257"/>
                  </a:cubicBezTo>
                  <a:cubicBezTo>
                    <a:pt x="466" y="2257"/>
                    <a:pt x="0" y="2552"/>
                    <a:pt x="0" y="1978"/>
                  </a:cubicBezTo>
                  <a:cubicBezTo>
                    <a:pt x="0" y="1039"/>
                    <a:pt x="0" y="1039"/>
                    <a:pt x="0" y="1039"/>
                  </a:cubicBezTo>
                  <a:cubicBezTo>
                    <a:pt x="0" y="465"/>
                    <a:pt x="466" y="0"/>
                    <a:pt x="1039" y="0"/>
                  </a:cubicBezTo>
                  <a:cubicBezTo>
                    <a:pt x="1613" y="0"/>
                    <a:pt x="2080" y="465"/>
                    <a:pt x="2080" y="1039"/>
                  </a:cubicBezTo>
                  <a:lnTo>
                    <a:pt x="2080" y="1978"/>
                  </a:lnTo>
                </a:path>
              </a:pathLst>
            </a:custGeom>
            <a:solidFill>
              <a:srgbClr val="451A1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05" name="Freeform 1473">
              <a:extLst>
                <a:ext uri="{FF2B5EF4-FFF2-40B4-BE49-F238E27FC236}">
                  <a16:creationId xmlns:a16="http://schemas.microsoft.com/office/drawing/2014/main" id="{54A26726-4B78-4828-BBAC-B32001E93340}"/>
                </a:ext>
              </a:extLst>
            </p:cNvPr>
            <p:cNvSpPr>
              <a:spLocks noChangeArrowheads="1"/>
            </p:cNvSpPr>
            <p:nvPr/>
          </p:nvSpPr>
          <p:spPr bwMode="auto">
            <a:xfrm>
              <a:off x="6121772" y="2605088"/>
              <a:ext cx="286997" cy="286941"/>
            </a:xfrm>
            <a:custGeom>
              <a:avLst/>
              <a:gdLst>
                <a:gd name="T0" fmla="*/ 286862 w 2124"/>
                <a:gd name="T1" fmla="*/ 143335 h 2124"/>
                <a:gd name="T2" fmla="*/ 286862 w 2124"/>
                <a:gd name="T3" fmla="*/ 143335 h 2124"/>
                <a:gd name="T4" fmla="*/ 143499 w 2124"/>
                <a:gd name="T5" fmla="*/ 0 h 2124"/>
                <a:gd name="T6" fmla="*/ 0 w 2124"/>
                <a:gd name="T7" fmla="*/ 143335 h 2124"/>
                <a:gd name="T8" fmla="*/ 143499 w 2124"/>
                <a:gd name="T9" fmla="*/ 286806 h 2124"/>
                <a:gd name="T10" fmla="*/ 286862 w 2124"/>
                <a:gd name="T11" fmla="*/ 143335 h 21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4" h="2124">
                  <a:moveTo>
                    <a:pt x="2123" y="1061"/>
                  </a:moveTo>
                  <a:lnTo>
                    <a:pt x="2123" y="1061"/>
                  </a:lnTo>
                  <a:cubicBezTo>
                    <a:pt x="2123" y="473"/>
                    <a:pt x="1649" y="0"/>
                    <a:pt x="1062" y="0"/>
                  </a:cubicBezTo>
                  <a:cubicBezTo>
                    <a:pt x="474" y="0"/>
                    <a:pt x="0" y="473"/>
                    <a:pt x="0" y="1061"/>
                  </a:cubicBezTo>
                  <a:cubicBezTo>
                    <a:pt x="0" y="1649"/>
                    <a:pt x="474" y="2123"/>
                    <a:pt x="1062" y="2123"/>
                  </a:cubicBezTo>
                  <a:cubicBezTo>
                    <a:pt x="1649" y="2123"/>
                    <a:pt x="2123" y="1649"/>
                    <a:pt x="2123" y="1061"/>
                  </a:cubicBezTo>
                </a:path>
              </a:pathLst>
            </a:custGeom>
            <a:solidFill>
              <a:srgbClr val="451A1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06" name="Freeform 1474">
              <a:extLst>
                <a:ext uri="{FF2B5EF4-FFF2-40B4-BE49-F238E27FC236}">
                  <a16:creationId xmlns:a16="http://schemas.microsoft.com/office/drawing/2014/main" id="{C3BA5EC6-D485-475E-8BB0-378F1A230B05}"/>
                </a:ext>
              </a:extLst>
            </p:cNvPr>
            <p:cNvSpPr>
              <a:spLocks noChangeArrowheads="1"/>
            </p:cNvSpPr>
            <p:nvPr/>
          </p:nvSpPr>
          <p:spPr bwMode="auto">
            <a:xfrm>
              <a:off x="6216445" y="2950965"/>
              <a:ext cx="95864" cy="241101"/>
            </a:xfrm>
            <a:custGeom>
              <a:avLst/>
              <a:gdLst>
                <a:gd name="T0" fmla="*/ 95729 w 711"/>
                <a:gd name="T1" fmla="*/ 104486 h 1786"/>
                <a:gd name="T2" fmla="*/ 47325 w 711"/>
                <a:gd name="T3" fmla="*/ 240966 h 1786"/>
                <a:gd name="T4" fmla="*/ 0 w 711"/>
                <a:gd name="T5" fmla="*/ 104486 h 1786"/>
                <a:gd name="T6" fmla="*/ 0 w 711"/>
                <a:gd name="T7" fmla="*/ 0 h 1786"/>
                <a:gd name="T8" fmla="*/ 95729 w 711"/>
                <a:gd name="T9" fmla="*/ 0 h 1786"/>
                <a:gd name="T10" fmla="*/ 95729 w 711"/>
                <a:gd name="T11" fmla="*/ 104486 h 178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11" h="1786">
                  <a:moveTo>
                    <a:pt x="710" y="774"/>
                  </a:moveTo>
                  <a:lnTo>
                    <a:pt x="351" y="1785"/>
                  </a:lnTo>
                  <a:lnTo>
                    <a:pt x="0" y="774"/>
                  </a:lnTo>
                  <a:lnTo>
                    <a:pt x="0" y="0"/>
                  </a:lnTo>
                  <a:lnTo>
                    <a:pt x="710" y="0"/>
                  </a:lnTo>
                  <a:lnTo>
                    <a:pt x="710" y="774"/>
                  </a:lnTo>
                </a:path>
              </a:pathLst>
            </a:custGeom>
            <a:solidFill>
              <a:srgbClr val="EAC8A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07" name="Freeform 1475">
              <a:extLst>
                <a:ext uri="{FF2B5EF4-FFF2-40B4-BE49-F238E27FC236}">
                  <a16:creationId xmlns:a16="http://schemas.microsoft.com/office/drawing/2014/main" id="{141C7B76-8C9A-4D4C-A787-A1C79623EBB6}"/>
                </a:ext>
              </a:extLst>
            </p:cNvPr>
            <p:cNvSpPr>
              <a:spLocks noChangeArrowheads="1"/>
            </p:cNvSpPr>
            <p:nvPr/>
          </p:nvSpPr>
          <p:spPr bwMode="auto">
            <a:xfrm>
              <a:off x="6143803" y="2658666"/>
              <a:ext cx="121468" cy="320874"/>
            </a:xfrm>
            <a:custGeom>
              <a:avLst/>
              <a:gdLst>
                <a:gd name="T0" fmla="*/ 121333 w 898"/>
                <a:gd name="T1" fmla="*/ 0 h 2375"/>
                <a:gd name="T2" fmla="*/ 121333 w 898"/>
                <a:gd name="T3" fmla="*/ 0 h 2375"/>
                <a:gd name="T4" fmla="*/ 0 w 898"/>
                <a:gd name="T5" fmla="*/ 151182 h 2375"/>
                <a:gd name="T6" fmla="*/ 38821 w 898"/>
                <a:gd name="T7" fmla="*/ 269264 h 2375"/>
                <a:gd name="T8" fmla="*/ 121333 w 898"/>
                <a:gd name="T9" fmla="*/ 320739 h 2375"/>
                <a:gd name="T10" fmla="*/ 121333 w 898"/>
                <a:gd name="T11" fmla="*/ 0 h 237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8" h="2375">
                  <a:moveTo>
                    <a:pt x="897" y="0"/>
                  </a:moveTo>
                  <a:lnTo>
                    <a:pt x="897" y="0"/>
                  </a:lnTo>
                  <a:cubicBezTo>
                    <a:pt x="552" y="0"/>
                    <a:pt x="0" y="201"/>
                    <a:pt x="0" y="1119"/>
                  </a:cubicBezTo>
                  <a:cubicBezTo>
                    <a:pt x="0" y="1649"/>
                    <a:pt x="208" y="1900"/>
                    <a:pt x="287" y="1993"/>
                  </a:cubicBezTo>
                  <a:cubicBezTo>
                    <a:pt x="352" y="2086"/>
                    <a:pt x="710" y="2374"/>
                    <a:pt x="897" y="2374"/>
                  </a:cubicBezTo>
                  <a:cubicBezTo>
                    <a:pt x="897" y="1441"/>
                    <a:pt x="897" y="0"/>
                    <a:pt x="897" y="0"/>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08" name="Freeform 1476">
              <a:extLst>
                <a:ext uri="{FF2B5EF4-FFF2-40B4-BE49-F238E27FC236}">
                  <a16:creationId xmlns:a16="http://schemas.microsoft.com/office/drawing/2014/main" id="{3B9FC437-9B62-4A0E-BF9E-BC4B4C3D02A1}"/>
                </a:ext>
              </a:extLst>
            </p:cNvPr>
            <p:cNvSpPr>
              <a:spLocks noChangeArrowheads="1"/>
            </p:cNvSpPr>
            <p:nvPr/>
          </p:nvSpPr>
          <p:spPr bwMode="auto">
            <a:xfrm>
              <a:off x="6118795" y="2797969"/>
              <a:ext cx="54184" cy="75605"/>
            </a:xfrm>
            <a:custGeom>
              <a:avLst/>
              <a:gdLst>
                <a:gd name="T0" fmla="*/ 1882 w 403"/>
                <a:gd name="T1" fmla="*/ 41643 h 561"/>
                <a:gd name="T2" fmla="*/ 1882 w 403"/>
                <a:gd name="T3" fmla="*/ 41643 h 561"/>
                <a:gd name="T4" fmla="*/ 23126 w 403"/>
                <a:gd name="T5" fmla="*/ 2022 h 561"/>
                <a:gd name="T6" fmla="*/ 52033 w 403"/>
                <a:gd name="T7" fmla="*/ 34905 h 561"/>
                <a:gd name="T8" fmla="*/ 30789 w 403"/>
                <a:gd name="T9" fmla="*/ 73583 h 561"/>
                <a:gd name="T10" fmla="*/ 1882 w 403"/>
                <a:gd name="T11" fmla="*/ 41643 h 5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3" h="561">
                  <a:moveTo>
                    <a:pt x="14" y="309"/>
                  </a:moveTo>
                  <a:lnTo>
                    <a:pt x="14" y="309"/>
                  </a:lnTo>
                  <a:cubicBezTo>
                    <a:pt x="0" y="158"/>
                    <a:pt x="71" y="30"/>
                    <a:pt x="172" y="15"/>
                  </a:cubicBezTo>
                  <a:cubicBezTo>
                    <a:pt x="272" y="0"/>
                    <a:pt x="373" y="108"/>
                    <a:pt x="387" y="259"/>
                  </a:cubicBezTo>
                  <a:cubicBezTo>
                    <a:pt x="402" y="402"/>
                    <a:pt x="330" y="532"/>
                    <a:pt x="229" y="546"/>
                  </a:cubicBezTo>
                  <a:cubicBezTo>
                    <a:pt x="129" y="560"/>
                    <a:pt x="36" y="452"/>
                    <a:pt x="14" y="309"/>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09" name="Freeform 1477">
              <a:extLst>
                <a:ext uri="{FF2B5EF4-FFF2-40B4-BE49-F238E27FC236}">
                  <a16:creationId xmlns:a16="http://schemas.microsoft.com/office/drawing/2014/main" id="{F8CED13B-0F6A-4A0E-BFA8-C56C493A01A7}"/>
                </a:ext>
              </a:extLst>
            </p:cNvPr>
            <p:cNvSpPr>
              <a:spLocks noChangeArrowheads="1"/>
            </p:cNvSpPr>
            <p:nvPr/>
          </p:nvSpPr>
          <p:spPr bwMode="auto">
            <a:xfrm>
              <a:off x="6264080" y="2658666"/>
              <a:ext cx="120872" cy="320874"/>
            </a:xfrm>
            <a:custGeom>
              <a:avLst/>
              <a:gdLst>
                <a:gd name="T0" fmla="*/ 0 w 897"/>
                <a:gd name="T1" fmla="*/ 0 h 2375"/>
                <a:gd name="T2" fmla="*/ 0 w 897"/>
                <a:gd name="T3" fmla="*/ 0 h 2375"/>
                <a:gd name="T4" fmla="*/ 120737 w 897"/>
                <a:gd name="T5" fmla="*/ 151182 h 2375"/>
                <a:gd name="T6" fmla="*/ 82198 w 897"/>
                <a:gd name="T7" fmla="*/ 269264 h 2375"/>
                <a:gd name="T8" fmla="*/ 0 w 897"/>
                <a:gd name="T9" fmla="*/ 320739 h 2375"/>
                <a:gd name="T10" fmla="*/ 0 w 897"/>
                <a:gd name="T11" fmla="*/ 0 h 237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7" h="2375">
                  <a:moveTo>
                    <a:pt x="0" y="0"/>
                  </a:moveTo>
                  <a:lnTo>
                    <a:pt x="0" y="0"/>
                  </a:lnTo>
                  <a:cubicBezTo>
                    <a:pt x="344" y="0"/>
                    <a:pt x="896" y="201"/>
                    <a:pt x="896" y="1119"/>
                  </a:cubicBezTo>
                  <a:cubicBezTo>
                    <a:pt x="896" y="1649"/>
                    <a:pt x="688" y="1900"/>
                    <a:pt x="610" y="1993"/>
                  </a:cubicBezTo>
                  <a:cubicBezTo>
                    <a:pt x="545" y="2086"/>
                    <a:pt x="186" y="2374"/>
                    <a:pt x="0" y="2374"/>
                  </a:cubicBezTo>
                  <a:cubicBezTo>
                    <a:pt x="0" y="1441"/>
                    <a:pt x="0" y="0"/>
                    <a:pt x="0" y="0"/>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10" name="Freeform 1478">
              <a:extLst>
                <a:ext uri="{FF2B5EF4-FFF2-40B4-BE49-F238E27FC236}">
                  <a16:creationId xmlns:a16="http://schemas.microsoft.com/office/drawing/2014/main" id="{CB76CF92-2A7C-4C6C-9F55-AE8CA933D264}"/>
                </a:ext>
              </a:extLst>
            </p:cNvPr>
            <p:cNvSpPr>
              <a:spLocks noChangeArrowheads="1"/>
            </p:cNvSpPr>
            <p:nvPr/>
          </p:nvSpPr>
          <p:spPr bwMode="auto">
            <a:xfrm>
              <a:off x="6356371" y="2797969"/>
              <a:ext cx="54184" cy="75605"/>
            </a:xfrm>
            <a:custGeom>
              <a:avLst/>
              <a:gdLst>
                <a:gd name="T0" fmla="*/ 52033 w 403"/>
                <a:gd name="T1" fmla="*/ 41643 h 561"/>
                <a:gd name="T2" fmla="*/ 52033 w 403"/>
                <a:gd name="T3" fmla="*/ 41643 h 561"/>
                <a:gd name="T4" fmla="*/ 30789 w 403"/>
                <a:gd name="T5" fmla="*/ 2022 h 561"/>
                <a:gd name="T6" fmla="*/ 2823 w 403"/>
                <a:gd name="T7" fmla="*/ 34905 h 561"/>
                <a:gd name="T8" fmla="*/ 23126 w 403"/>
                <a:gd name="T9" fmla="*/ 73583 h 561"/>
                <a:gd name="T10" fmla="*/ 52033 w 403"/>
                <a:gd name="T11" fmla="*/ 41643 h 5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3" h="561">
                  <a:moveTo>
                    <a:pt x="387" y="309"/>
                  </a:moveTo>
                  <a:lnTo>
                    <a:pt x="387" y="309"/>
                  </a:lnTo>
                  <a:cubicBezTo>
                    <a:pt x="402" y="158"/>
                    <a:pt x="329" y="30"/>
                    <a:pt x="229" y="15"/>
                  </a:cubicBezTo>
                  <a:cubicBezTo>
                    <a:pt x="129" y="0"/>
                    <a:pt x="36" y="108"/>
                    <a:pt x="21" y="259"/>
                  </a:cubicBezTo>
                  <a:cubicBezTo>
                    <a:pt x="0" y="402"/>
                    <a:pt x="71" y="532"/>
                    <a:pt x="172" y="546"/>
                  </a:cubicBezTo>
                  <a:cubicBezTo>
                    <a:pt x="279" y="560"/>
                    <a:pt x="372" y="452"/>
                    <a:pt x="387" y="309"/>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11" name="Freeform 1479">
              <a:extLst>
                <a:ext uri="{FF2B5EF4-FFF2-40B4-BE49-F238E27FC236}">
                  <a16:creationId xmlns:a16="http://schemas.microsoft.com/office/drawing/2014/main" id="{9A0823DB-9B7E-4B97-8CE1-B9EF5A318A88}"/>
                </a:ext>
              </a:extLst>
            </p:cNvPr>
            <p:cNvSpPr>
              <a:spLocks noChangeArrowheads="1"/>
            </p:cNvSpPr>
            <p:nvPr/>
          </p:nvSpPr>
          <p:spPr bwMode="auto">
            <a:xfrm>
              <a:off x="6102718" y="2997994"/>
              <a:ext cx="161957" cy="193477"/>
            </a:xfrm>
            <a:custGeom>
              <a:avLst/>
              <a:gdLst>
                <a:gd name="T0" fmla="*/ 161822 w 1198"/>
                <a:gd name="T1" fmla="*/ 193342 h 1435"/>
                <a:gd name="T2" fmla="*/ 161822 w 1198"/>
                <a:gd name="T3" fmla="*/ 193342 h 1435"/>
                <a:gd name="T4" fmla="*/ 161822 w 1198"/>
                <a:gd name="T5" fmla="*/ 62964 h 1435"/>
                <a:gd name="T6" fmla="*/ 118291 w 1198"/>
                <a:gd name="T7" fmla="*/ 25078 h 1435"/>
                <a:gd name="T8" fmla="*/ 114370 w 1198"/>
                <a:gd name="T9" fmla="*/ 0 h 1435"/>
                <a:gd name="T10" fmla="*/ 18386 w 1198"/>
                <a:gd name="T11" fmla="*/ 53122 h 1435"/>
                <a:gd name="T12" fmla="*/ 0 w 1198"/>
                <a:gd name="T13" fmla="*/ 193342 h 1435"/>
                <a:gd name="T14" fmla="*/ 161822 w 1198"/>
                <a:gd name="T15" fmla="*/ 193342 h 14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98" h="1435">
                  <a:moveTo>
                    <a:pt x="1197" y="1434"/>
                  </a:moveTo>
                  <a:lnTo>
                    <a:pt x="1197" y="1434"/>
                  </a:lnTo>
                  <a:cubicBezTo>
                    <a:pt x="1197" y="467"/>
                    <a:pt x="1197" y="467"/>
                    <a:pt x="1197" y="467"/>
                  </a:cubicBezTo>
                  <a:cubicBezTo>
                    <a:pt x="1197" y="467"/>
                    <a:pt x="933" y="402"/>
                    <a:pt x="875" y="186"/>
                  </a:cubicBezTo>
                  <a:cubicBezTo>
                    <a:pt x="846" y="79"/>
                    <a:pt x="846" y="0"/>
                    <a:pt x="846" y="0"/>
                  </a:cubicBezTo>
                  <a:cubicBezTo>
                    <a:pt x="846" y="0"/>
                    <a:pt x="266" y="194"/>
                    <a:pt x="136" y="394"/>
                  </a:cubicBezTo>
                  <a:cubicBezTo>
                    <a:pt x="28" y="718"/>
                    <a:pt x="0" y="1434"/>
                    <a:pt x="0" y="1434"/>
                  </a:cubicBezTo>
                  <a:lnTo>
                    <a:pt x="1197" y="1434"/>
                  </a:lnTo>
                </a:path>
              </a:pathLst>
            </a:custGeom>
            <a:solidFill>
              <a:srgbClr val="EAC8A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12" name="Freeform 1480">
              <a:extLst>
                <a:ext uri="{FF2B5EF4-FFF2-40B4-BE49-F238E27FC236}">
                  <a16:creationId xmlns:a16="http://schemas.microsoft.com/office/drawing/2014/main" id="{4BE7036D-1DC0-48A0-AE4F-4E2CFA0211C9}"/>
                </a:ext>
              </a:extLst>
            </p:cNvPr>
            <p:cNvSpPr>
              <a:spLocks noChangeArrowheads="1"/>
            </p:cNvSpPr>
            <p:nvPr/>
          </p:nvSpPr>
          <p:spPr bwMode="auto">
            <a:xfrm>
              <a:off x="6264079" y="2997994"/>
              <a:ext cx="161957" cy="193477"/>
            </a:xfrm>
            <a:custGeom>
              <a:avLst/>
              <a:gdLst>
                <a:gd name="T0" fmla="*/ 0 w 1199"/>
                <a:gd name="T1" fmla="*/ 193342 h 1435"/>
                <a:gd name="T2" fmla="*/ 0 w 1199"/>
                <a:gd name="T3" fmla="*/ 193342 h 1435"/>
                <a:gd name="T4" fmla="*/ 0 w 1199"/>
                <a:gd name="T5" fmla="*/ 62964 h 1435"/>
                <a:gd name="T6" fmla="*/ 43630 w 1199"/>
                <a:gd name="T7" fmla="*/ 25078 h 1435"/>
                <a:gd name="T8" fmla="*/ 47547 w 1199"/>
                <a:gd name="T9" fmla="*/ 0 h 1435"/>
                <a:gd name="T10" fmla="*/ 143451 w 1199"/>
                <a:gd name="T11" fmla="*/ 53122 h 1435"/>
                <a:gd name="T12" fmla="*/ 161822 w 1199"/>
                <a:gd name="T13" fmla="*/ 193342 h 1435"/>
                <a:gd name="T14" fmla="*/ 0 w 1199"/>
                <a:gd name="T15" fmla="*/ 193342 h 14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99" h="1435">
                  <a:moveTo>
                    <a:pt x="0" y="1434"/>
                  </a:moveTo>
                  <a:lnTo>
                    <a:pt x="0" y="1434"/>
                  </a:lnTo>
                  <a:cubicBezTo>
                    <a:pt x="0" y="467"/>
                    <a:pt x="0" y="467"/>
                    <a:pt x="0" y="467"/>
                  </a:cubicBezTo>
                  <a:cubicBezTo>
                    <a:pt x="0" y="467"/>
                    <a:pt x="266" y="402"/>
                    <a:pt x="323" y="186"/>
                  </a:cubicBezTo>
                  <a:cubicBezTo>
                    <a:pt x="352" y="79"/>
                    <a:pt x="352" y="0"/>
                    <a:pt x="352" y="0"/>
                  </a:cubicBezTo>
                  <a:cubicBezTo>
                    <a:pt x="352" y="0"/>
                    <a:pt x="933" y="194"/>
                    <a:pt x="1062" y="394"/>
                  </a:cubicBezTo>
                  <a:cubicBezTo>
                    <a:pt x="1169" y="718"/>
                    <a:pt x="1198" y="1434"/>
                    <a:pt x="1198" y="1434"/>
                  </a:cubicBezTo>
                  <a:lnTo>
                    <a:pt x="0" y="1434"/>
                  </a:lnTo>
                </a:path>
              </a:pathLst>
            </a:custGeom>
            <a:solidFill>
              <a:srgbClr val="EAC8A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13" name="Freeform 1481">
              <a:extLst>
                <a:ext uri="{FF2B5EF4-FFF2-40B4-BE49-F238E27FC236}">
                  <a16:creationId xmlns:a16="http://schemas.microsoft.com/office/drawing/2014/main" id="{45127649-AC8D-48BE-9526-97B5FBEEDE18}"/>
                </a:ext>
              </a:extLst>
            </p:cNvPr>
            <p:cNvSpPr>
              <a:spLocks noChangeArrowheads="1"/>
            </p:cNvSpPr>
            <p:nvPr/>
          </p:nvSpPr>
          <p:spPr bwMode="auto">
            <a:xfrm>
              <a:off x="6232522" y="2910483"/>
              <a:ext cx="66093" cy="24408"/>
            </a:xfrm>
            <a:custGeom>
              <a:avLst/>
              <a:gdLst>
                <a:gd name="T0" fmla="*/ 33047 w 488"/>
                <a:gd name="T1" fmla="*/ 24272 h 179"/>
                <a:gd name="T2" fmla="*/ 33047 w 488"/>
                <a:gd name="T3" fmla="*/ 24272 h 179"/>
                <a:gd name="T4" fmla="*/ 65958 w 488"/>
                <a:gd name="T5" fmla="*/ 0 h 179"/>
                <a:gd name="T6" fmla="*/ 0 w 488"/>
                <a:gd name="T7" fmla="*/ 0 h 179"/>
                <a:gd name="T8" fmla="*/ 33047 w 488"/>
                <a:gd name="T9" fmla="*/ 24272 h 1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8" h="179">
                  <a:moveTo>
                    <a:pt x="244" y="178"/>
                  </a:moveTo>
                  <a:lnTo>
                    <a:pt x="244" y="178"/>
                  </a:lnTo>
                  <a:cubicBezTo>
                    <a:pt x="372" y="178"/>
                    <a:pt x="487" y="100"/>
                    <a:pt x="487" y="0"/>
                  </a:cubicBezTo>
                  <a:cubicBezTo>
                    <a:pt x="0" y="0"/>
                    <a:pt x="0" y="0"/>
                    <a:pt x="0" y="0"/>
                  </a:cubicBezTo>
                  <a:cubicBezTo>
                    <a:pt x="0" y="100"/>
                    <a:pt x="108" y="178"/>
                    <a:pt x="244" y="178"/>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14" name="Freeform 1482">
              <a:extLst>
                <a:ext uri="{FF2B5EF4-FFF2-40B4-BE49-F238E27FC236}">
                  <a16:creationId xmlns:a16="http://schemas.microsoft.com/office/drawing/2014/main" id="{E2D5B9BF-D060-406F-922C-0F45AFDEAD8F}"/>
                </a:ext>
              </a:extLst>
            </p:cNvPr>
            <p:cNvSpPr>
              <a:spLocks noChangeArrowheads="1"/>
            </p:cNvSpPr>
            <p:nvPr/>
          </p:nvSpPr>
          <p:spPr bwMode="auto">
            <a:xfrm>
              <a:off x="6115818" y="2622352"/>
              <a:ext cx="223881" cy="204192"/>
            </a:xfrm>
            <a:custGeom>
              <a:avLst/>
              <a:gdLst>
                <a:gd name="T0" fmla="*/ 142322 w 1658"/>
                <a:gd name="T1" fmla="*/ 0 h 1514"/>
                <a:gd name="T2" fmla="*/ 142322 w 1658"/>
                <a:gd name="T3" fmla="*/ 0 h 1514"/>
                <a:gd name="T4" fmla="*/ 30922 w 1658"/>
                <a:gd name="T5" fmla="*/ 109244 h 1514"/>
                <a:gd name="T6" fmla="*/ 57253 w 1658"/>
                <a:gd name="T7" fmla="*/ 204057 h 1514"/>
                <a:gd name="T8" fmla="*/ 57253 w 1658"/>
                <a:gd name="T9" fmla="*/ 182748 h 1514"/>
                <a:gd name="T10" fmla="*/ 123958 w 1658"/>
                <a:gd name="T11" fmla="*/ 133521 h 1514"/>
                <a:gd name="T12" fmla="*/ 200386 w 1658"/>
                <a:gd name="T13" fmla="*/ 83214 h 1514"/>
                <a:gd name="T14" fmla="*/ 142322 w 1658"/>
                <a:gd name="T15" fmla="*/ 0 h 151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58" h="1514">
                  <a:moveTo>
                    <a:pt x="1054" y="0"/>
                  </a:moveTo>
                  <a:lnTo>
                    <a:pt x="1054" y="0"/>
                  </a:lnTo>
                  <a:cubicBezTo>
                    <a:pt x="424" y="0"/>
                    <a:pt x="229" y="559"/>
                    <a:pt x="229" y="810"/>
                  </a:cubicBezTo>
                  <a:cubicBezTo>
                    <a:pt x="0" y="1126"/>
                    <a:pt x="251" y="1412"/>
                    <a:pt x="424" y="1513"/>
                  </a:cubicBezTo>
                  <a:cubicBezTo>
                    <a:pt x="424" y="1455"/>
                    <a:pt x="424" y="1434"/>
                    <a:pt x="424" y="1355"/>
                  </a:cubicBezTo>
                  <a:cubicBezTo>
                    <a:pt x="424" y="1154"/>
                    <a:pt x="625" y="961"/>
                    <a:pt x="918" y="990"/>
                  </a:cubicBezTo>
                  <a:cubicBezTo>
                    <a:pt x="1177" y="1018"/>
                    <a:pt x="1348" y="875"/>
                    <a:pt x="1484" y="617"/>
                  </a:cubicBezTo>
                  <a:cubicBezTo>
                    <a:pt x="1657" y="280"/>
                    <a:pt x="1441" y="0"/>
                    <a:pt x="1054" y="0"/>
                  </a:cubicBezTo>
                </a:path>
              </a:pathLst>
            </a:custGeom>
            <a:solidFill>
              <a:srgbClr val="451A1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15" name="Freeform 1483">
              <a:extLst>
                <a:ext uri="{FF2B5EF4-FFF2-40B4-BE49-F238E27FC236}">
                  <a16:creationId xmlns:a16="http://schemas.microsoft.com/office/drawing/2014/main" id="{4BA24240-EB4D-4BE3-8A73-DBD510AA63FB}"/>
                </a:ext>
              </a:extLst>
            </p:cNvPr>
            <p:cNvSpPr>
              <a:spLocks noChangeArrowheads="1"/>
            </p:cNvSpPr>
            <p:nvPr/>
          </p:nvSpPr>
          <p:spPr bwMode="auto">
            <a:xfrm>
              <a:off x="6312309" y="2637234"/>
              <a:ext cx="89910" cy="162521"/>
            </a:xfrm>
            <a:custGeom>
              <a:avLst/>
              <a:gdLst>
                <a:gd name="T0" fmla="*/ 0 w 668"/>
                <a:gd name="T1" fmla="*/ 55028 h 1205"/>
                <a:gd name="T2" fmla="*/ 0 w 668"/>
                <a:gd name="T3" fmla="*/ 55028 h 1205"/>
                <a:gd name="T4" fmla="*/ 74297 w 668"/>
                <a:gd name="T5" fmla="*/ 162386 h 1205"/>
                <a:gd name="T6" fmla="*/ 74297 w 668"/>
                <a:gd name="T7" fmla="*/ 66627 h 1205"/>
                <a:gd name="T8" fmla="*/ 0 w 668"/>
                <a:gd name="T9" fmla="*/ 0 h 1205"/>
                <a:gd name="T10" fmla="*/ 0 w 668"/>
                <a:gd name="T11" fmla="*/ 55028 h 120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8" h="1205">
                  <a:moveTo>
                    <a:pt x="0" y="408"/>
                  </a:moveTo>
                  <a:lnTo>
                    <a:pt x="0" y="408"/>
                  </a:lnTo>
                  <a:cubicBezTo>
                    <a:pt x="0" y="408"/>
                    <a:pt x="151" y="1003"/>
                    <a:pt x="552" y="1204"/>
                  </a:cubicBezTo>
                  <a:cubicBezTo>
                    <a:pt x="624" y="667"/>
                    <a:pt x="667" y="782"/>
                    <a:pt x="552" y="494"/>
                  </a:cubicBezTo>
                  <a:cubicBezTo>
                    <a:pt x="437" y="215"/>
                    <a:pt x="0" y="0"/>
                    <a:pt x="0" y="0"/>
                  </a:cubicBezTo>
                  <a:lnTo>
                    <a:pt x="0" y="408"/>
                  </a:lnTo>
                </a:path>
              </a:pathLst>
            </a:custGeom>
            <a:solidFill>
              <a:srgbClr val="451A1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16" name="Freeform 1484">
              <a:extLst>
                <a:ext uri="{FF2B5EF4-FFF2-40B4-BE49-F238E27FC236}">
                  <a16:creationId xmlns:a16="http://schemas.microsoft.com/office/drawing/2014/main" id="{8B5D92BD-0E47-4DC4-8839-4B9C3A8674C1}"/>
                </a:ext>
              </a:extLst>
            </p:cNvPr>
            <p:cNvSpPr>
              <a:spLocks noChangeArrowheads="1"/>
            </p:cNvSpPr>
            <p:nvPr/>
          </p:nvSpPr>
          <p:spPr bwMode="auto">
            <a:xfrm>
              <a:off x="6102718" y="2997994"/>
              <a:ext cx="161957" cy="193477"/>
            </a:xfrm>
            <a:custGeom>
              <a:avLst/>
              <a:gdLst>
                <a:gd name="T0" fmla="*/ 161822 w 1198"/>
                <a:gd name="T1" fmla="*/ 193342 h 1435"/>
                <a:gd name="T2" fmla="*/ 161822 w 1198"/>
                <a:gd name="T3" fmla="*/ 193342 h 1435"/>
                <a:gd name="T4" fmla="*/ 161822 w 1198"/>
                <a:gd name="T5" fmla="*/ 83188 h 1435"/>
                <a:gd name="T6" fmla="*/ 114370 w 1198"/>
                <a:gd name="T7" fmla="*/ 0 h 1435"/>
                <a:gd name="T8" fmla="*/ 18386 w 1198"/>
                <a:gd name="T9" fmla="*/ 53122 h 1435"/>
                <a:gd name="T10" fmla="*/ 0 w 1198"/>
                <a:gd name="T11" fmla="*/ 193342 h 1435"/>
                <a:gd name="T12" fmla="*/ 161822 w 1198"/>
                <a:gd name="T13" fmla="*/ 193342 h 14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98" h="1435">
                  <a:moveTo>
                    <a:pt x="1197" y="1434"/>
                  </a:moveTo>
                  <a:lnTo>
                    <a:pt x="1197" y="1434"/>
                  </a:lnTo>
                  <a:cubicBezTo>
                    <a:pt x="1197" y="617"/>
                    <a:pt x="1197" y="617"/>
                    <a:pt x="1197" y="617"/>
                  </a:cubicBezTo>
                  <a:cubicBezTo>
                    <a:pt x="846" y="0"/>
                    <a:pt x="846" y="0"/>
                    <a:pt x="846" y="0"/>
                  </a:cubicBezTo>
                  <a:cubicBezTo>
                    <a:pt x="846" y="0"/>
                    <a:pt x="266" y="194"/>
                    <a:pt x="136" y="394"/>
                  </a:cubicBezTo>
                  <a:cubicBezTo>
                    <a:pt x="28" y="718"/>
                    <a:pt x="0" y="1434"/>
                    <a:pt x="0" y="1434"/>
                  </a:cubicBezTo>
                  <a:lnTo>
                    <a:pt x="1197" y="1434"/>
                  </a:lnTo>
                </a:path>
              </a:pathLst>
            </a:custGeom>
            <a:solidFill>
              <a:srgbClr val="75B6E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17" name="Freeform 1485">
              <a:extLst>
                <a:ext uri="{FF2B5EF4-FFF2-40B4-BE49-F238E27FC236}">
                  <a16:creationId xmlns:a16="http://schemas.microsoft.com/office/drawing/2014/main" id="{14B32E6B-4318-4628-B4C4-CF9B107CE059}"/>
                </a:ext>
              </a:extLst>
            </p:cNvPr>
            <p:cNvSpPr>
              <a:spLocks noChangeArrowheads="1"/>
            </p:cNvSpPr>
            <p:nvPr/>
          </p:nvSpPr>
          <p:spPr bwMode="auto">
            <a:xfrm>
              <a:off x="6264079" y="2997994"/>
              <a:ext cx="161957" cy="193477"/>
            </a:xfrm>
            <a:custGeom>
              <a:avLst/>
              <a:gdLst>
                <a:gd name="T0" fmla="*/ 0 w 1199"/>
                <a:gd name="T1" fmla="*/ 193342 h 1435"/>
                <a:gd name="T2" fmla="*/ 0 w 1199"/>
                <a:gd name="T3" fmla="*/ 193342 h 1435"/>
                <a:gd name="T4" fmla="*/ 0 w 1199"/>
                <a:gd name="T5" fmla="*/ 83188 h 1435"/>
                <a:gd name="T6" fmla="*/ 47547 w 1199"/>
                <a:gd name="T7" fmla="*/ 0 h 1435"/>
                <a:gd name="T8" fmla="*/ 143451 w 1199"/>
                <a:gd name="T9" fmla="*/ 53122 h 1435"/>
                <a:gd name="T10" fmla="*/ 161822 w 1199"/>
                <a:gd name="T11" fmla="*/ 193342 h 1435"/>
                <a:gd name="T12" fmla="*/ 0 w 1199"/>
                <a:gd name="T13" fmla="*/ 193342 h 14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99" h="1435">
                  <a:moveTo>
                    <a:pt x="0" y="1434"/>
                  </a:moveTo>
                  <a:lnTo>
                    <a:pt x="0" y="1434"/>
                  </a:lnTo>
                  <a:cubicBezTo>
                    <a:pt x="0" y="617"/>
                    <a:pt x="0" y="617"/>
                    <a:pt x="0" y="617"/>
                  </a:cubicBezTo>
                  <a:cubicBezTo>
                    <a:pt x="352" y="0"/>
                    <a:pt x="352" y="0"/>
                    <a:pt x="352" y="0"/>
                  </a:cubicBezTo>
                  <a:cubicBezTo>
                    <a:pt x="352" y="0"/>
                    <a:pt x="933" y="194"/>
                    <a:pt x="1062" y="394"/>
                  </a:cubicBezTo>
                  <a:cubicBezTo>
                    <a:pt x="1169" y="718"/>
                    <a:pt x="1198" y="1434"/>
                    <a:pt x="1198" y="1434"/>
                  </a:cubicBezTo>
                  <a:lnTo>
                    <a:pt x="0" y="1434"/>
                  </a:lnTo>
                </a:path>
              </a:pathLst>
            </a:custGeom>
            <a:solidFill>
              <a:srgbClr val="5FABD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18" name="Freeform 1486">
              <a:extLst>
                <a:ext uri="{FF2B5EF4-FFF2-40B4-BE49-F238E27FC236}">
                  <a16:creationId xmlns:a16="http://schemas.microsoft.com/office/drawing/2014/main" id="{E593D33A-5BF4-457F-B578-DEC9C900A168}"/>
                </a:ext>
              </a:extLst>
            </p:cNvPr>
            <p:cNvSpPr>
              <a:spLocks noChangeArrowheads="1"/>
            </p:cNvSpPr>
            <p:nvPr/>
          </p:nvSpPr>
          <p:spPr bwMode="auto">
            <a:xfrm>
              <a:off x="6172979" y="2997994"/>
              <a:ext cx="91101" cy="97036"/>
            </a:xfrm>
            <a:custGeom>
              <a:avLst/>
              <a:gdLst>
                <a:gd name="T0" fmla="*/ 90966 w 674"/>
                <a:gd name="T1" fmla="*/ 83270 h 719"/>
                <a:gd name="T2" fmla="*/ 43523 w 674"/>
                <a:gd name="T3" fmla="*/ 0 h 719"/>
                <a:gd name="T4" fmla="*/ 0 w 674"/>
                <a:gd name="T5" fmla="*/ 13631 h 719"/>
                <a:gd name="T6" fmla="*/ 36765 w 674"/>
                <a:gd name="T7" fmla="*/ 96901 h 719"/>
                <a:gd name="T8" fmla="*/ 90966 w 674"/>
                <a:gd name="T9" fmla="*/ 83270 h 7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4" h="719">
                  <a:moveTo>
                    <a:pt x="673" y="617"/>
                  </a:moveTo>
                  <a:lnTo>
                    <a:pt x="322" y="0"/>
                  </a:lnTo>
                  <a:lnTo>
                    <a:pt x="0" y="101"/>
                  </a:lnTo>
                  <a:lnTo>
                    <a:pt x="272" y="718"/>
                  </a:lnTo>
                  <a:lnTo>
                    <a:pt x="673" y="617"/>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19" name="Freeform 1487">
              <a:extLst>
                <a:ext uri="{FF2B5EF4-FFF2-40B4-BE49-F238E27FC236}">
                  <a16:creationId xmlns:a16="http://schemas.microsoft.com/office/drawing/2014/main" id="{7C5F1603-D998-4B5F-998D-F39ABDE20066}"/>
                </a:ext>
              </a:extLst>
            </p:cNvPr>
            <p:cNvSpPr>
              <a:spLocks noChangeArrowheads="1"/>
            </p:cNvSpPr>
            <p:nvPr/>
          </p:nvSpPr>
          <p:spPr bwMode="auto">
            <a:xfrm>
              <a:off x="6264080" y="2997994"/>
              <a:ext cx="91100" cy="97036"/>
            </a:xfrm>
            <a:custGeom>
              <a:avLst/>
              <a:gdLst>
                <a:gd name="T0" fmla="*/ 0 w 676"/>
                <a:gd name="T1" fmla="*/ 83270 h 719"/>
                <a:gd name="T2" fmla="*/ 47437 w 676"/>
                <a:gd name="T3" fmla="*/ 0 h 719"/>
                <a:gd name="T4" fmla="*/ 90965 w 676"/>
                <a:gd name="T5" fmla="*/ 13631 h 719"/>
                <a:gd name="T6" fmla="*/ 54175 w 676"/>
                <a:gd name="T7" fmla="*/ 96901 h 719"/>
                <a:gd name="T8" fmla="*/ 0 w 676"/>
                <a:gd name="T9" fmla="*/ 83270 h 7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6" h="719">
                  <a:moveTo>
                    <a:pt x="0" y="617"/>
                  </a:moveTo>
                  <a:lnTo>
                    <a:pt x="352" y="0"/>
                  </a:lnTo>
                  <a:lnTo>
                    <a:pt x="675" y="101"/>
                  </a:lnTo>
                  <a:lnTo>
                    <a:pt x="402" y="718"/>
                  </a:lnTo>
                  <a:lnTo>
                    <a:pt x="0" y="617"/>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grpSp>
        <p:nvGrpSpPr>
          <p:cNvPr id="420" name="Group 9708">
            <a:extLst>
              <a:ext uri="{FF2B5EF4-FFF2-40B4-BE49-F238E27FC236}">
                <a16:creationId xmlns:a16="http://schemas.microsoft.com/office/drawing/2014/main" id="{7120667F-6746-46AF-AE73-3FF537347CD9}"/>
              </a:ext>
            </a:extLst>
          </p:cNvPr>
          <p:cNvGrpSpPr>
            <a:grpSpLocks/>
          </p:cNvGrpSpPr>
          <p:nvPr/>
        </p:nvGrpSpPr>
        <p:grpSpPr bwMode="auto">
          <a:xfrm>
            <a:off x="8159754" y="5485873"/>
            <a:ext cx="655638" cy="676275"/>
            <a:chOff x="5086322" y="4046934"/>
            <a:chExt cx="655567" cy="676275"/>
          </a:xfrm>
        </p:grpSpPr>
        <p:sp>
          <p:nvSpPr>
            <p:cNvPr id="421" name="Freeform 1488">
              <a:extLst>
                <a:ext uri="{FF2B5EF4-FFF2-40B4-BE49-F238E27FC236}">
                  <a16:creationId xmlns:a16="http://schemas.microsoft.com/office/drawing/2014/main" id="{88649D64-91B6-4B04-B934-1AC57481C88A}"/>
                </a:ext>
              </a:extLst>
            </p:cNvPr>
            <p:cNvSpPr>
              <a:spLocks noChangeArrowheads="1"/>
            </p:cNvSpPr>
            <p:nvPr/>
          </p:nvSpPr>
          <p:spPr bwMode="auto">
            <a:xfrm>
              <a:off x="5086322" y="4066580"/>
              <a:ext cx="655567" cy="655439"/>
            </a:xfrm>
            <a:custGeom>
              <a:avLst/>
              <a:gdLst>
                <a:gd name="T0" fmla="*/ 655432 w 4855"/>
                <a:gd name="T1" fmla="*/ 327045 h 4856"/>
                <a:gd name="T2" fmla="*/ 655432 w 4855"/>
                <a:gd name="T3" fmla="*/ 327045 h 4856"/>
                <a:gd name="T4" fmla="*/ 327311 w 4855"/>
                <a:gd name="T5" fmla="*/ 0 h 4856"/>
                <a:gd name="T6" fmla="*/ 0 w 4855"/>
                <a:gd name="T7" fmla="*/ 327045 h 4856"/>
                <a:gd name="T8" fmla="*/ 327311 w 4855"/>
                <a:gd name="T9" fmla="*/ 655304 h 4856"/>
                <a:gd name="T10" fmla="*/ 655432 w 4855"/>
                <a:gd name="T11" fmla="*/ 327045 h 48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55" h="4856">
                  <a:moveTo>
                    <a:pt x="4854" y="2423"/>
                  </a:moveTo>
                  <a:lnTo>
                    <a:pt x="4854" y="2423"/>
                  </a:lnTo>
                  <a:cubicBezTo>
                    <a:pt x="4854" y="1083"/>
                    <a:pt x="3765" y="0"/>
                    <a:pt x="2424" y="0"/>
                  </a:cubicBezTo>
                  <a:cubicBezTo>
                    <a:pt x="1082" y="0"/>
                    <a:pt x="0" y="1083"/>
                    <a:pt x="0" y="2423"/>
                  </a:cubicBezTo>
                  <a:cubicBezTo>
                    <a:pt x="0" y="3764"/>
                    <a:pt x="1082" y="4855"/>
                    <a:pt x="2424" y="4855"/>
                  </a:cubicBezTo>
                  <a:cubicBezTo>
                    <a:pt x="3765" y="4855"/>
                    <a:pt x="4854" y="3764"/>
                    <a:pt x="4854" y="2423"/>
                  </a:cubicBezTo>
                </a:path>
              </a:pathLst>
            </a:custGeom>
            <a:solidFill>
              <a:srgbClr val="5B4A8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22" name="Freeform 1489">
              <a:extLst>
                <a:ext uri="{FF2B5EF4-FFF2-40B4-BE49-F238E27FC236}">
                  <a16:creationId xmlns:a16="http://schemas.microsoft.com/office/drawing/2014/main" id="{7A4D21EF-4274-428A-B33E-D4FF4736D903}"/>
                </a:ext>
              </a:extLst>
            </p:cNvPr>
            <p:cNvSpPr>
              <a:spLocks noChangeArrowheads="1"/>
            </p:cNvSpPr>
            <p:nvPr/>
          </p:nvSpPr>
          <p:spPr bwMode="auto">
            <a:xfrm>
              <a:off x="5413212" y="4066580"/>
              <a:ext cx="328081" cy="655439"/>
            </a:xfrm>
            <a:custGeom>
              <a:avLst/>
              <a:gdLst>
                <a:gd name="T0" fmla="*/ 327946 w 2431"/>
                <a:gd name="T1" fmla="*/ 327045 h 4856"/>
                <a:gd name="T2" fmla="*/ 327946 w 2431"/>
                <a:gd name="T3" fmla="*/ 327045 h 4856"/>
                <a:gd name="T4" fmla="*/ 0 w 2431"/>
                <a:gd name="T5" fmla="*/ 0 h 4856"/>
                <a:gd name="T6" fmla="*/ 0 w 2431"/>
                <a:gd name="T7" fmla="*/ 655304 h 4856"/>
                <a:gd name="T8" fmla="*/ 327946 w 2431"/>
                <a:gd name="T9" fmla="*/ 327045 h 48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31" h="4856">
                  <a:moveTo>
                    <a:pt x="2430" y="2423"/>
                  </a:moveTo>
                  <a:lnTo>
                    <a:pt x="2430" y="2423"/>
                  </a:lnTo>
                  <a:cubicBezTo>
                    <a:pt x="2430" y="1083"/>
                    <a:pt x="1341" y="0"/>
                    <a:pt x="0" y="0"/>
                  </a:cubicBezTo>
                  <a:cubicBezTo>
                    <a:pt x="0" y="4855"/>
                    <a:pt x="0" y="4855"/>
                    <a:pt x="0" y="4855"/>
                  </a:cubicBezTo>
                  <a:cubicBezTo>
                    <a:pt x="1341" y="4855"/>
                    <a:pt x="2430" y="3764"/>
                    <a:pt x="2430" y="2423"/>
                  </a:cubicBezTo>
                </a:path>
              </a:pathLst>
            </a:custGeom>
            <a:solidFill>
              <a:srgbClr val="54447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23" name="Freeform 1490">
              <a:extLst>
                <a:ext uri="{FF2B5EF4-FFF2-40B4-BE49-F238E27FC236}">
                  <a16:creationId xmlns:a16="http://schemas.microsoft.com/office/drawing/2014/main" id="{BE55A236-BC65-4469-B277-627E64D756FC}"/>
                </a:ext>
              </a:extLst>
            </p:cNvPr>
            <p:cNvSpPr>
              <a:spLocks noChangeArrowheads="1"/>
            </p:cNvSpPr>
            <p:nvPr/>
          </p:nvSpPr>
          <p:spPr bwMode="auto">
            <a:xfrm>
              <a:off x="5270905" y="4135041"/>
              <a:ext cx="286997" cy="287536"/>
            </a:xfrm>
            <a:custGeom>
              <a:avLst/>
              <a:gdLst>
                <a:gd name="T0" fmla="*/ 286862 w 2124"/>
                <a:gd name="T1" fmla="*/ 143161 h 2131"/>
                <a:gd name="T2" fmla="*/ 286862 w 2124"/>
                <a:gd name="T3" fmla="*/ 143161 h 2131"/>
                <a:gd name="T4" fmla="*/ 143363 w 2124"/>
                <a:gd name="T5" fmla="*/ 0 h 2131"/>
                <a:gd name="T6" fmla="*/ 0 w 2124"/>
                <a:gd name="T7" fmla="*/ 143161 h 2131"/>
                <a:gd name="T8" fmla="*/ 143363 w 2124"/>
                <a:gd name="T9" fmla="*/ 287401 h 2131"/>
                <a:gd name="T10" fmla="*/ 286862 w 2124"/>
                <a:gd name="T11" fmla="*/ 143161 h 21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4" h="2131">
                  <a:moveTo>
                    <a:pt x="2123" y="1061"/>
                  </a:moveTo>
                  <a:lnTo>
                    <a:pt x="2123" y="1061"/>
                  </a:lnTo>
                  <a:cubicBezTo>
                    <a:pt x="2123" y="481"/>
                    <a:pt x="1649" y="0"/>
                    <a:pt x="1061" y="0"/>
                  </a:cubicBezTo>
                  <a:cubicBezTo>
                    <a:pt x="473" y="0"/>
                    <a:pt x="0" y="481"/>
                    <a:pt x="0" y="1061"/>
                  </a:cubicBezTo>
                  <a:cubicBezTo>
                    <a:pt x="0" y="1649"/>
                    <a:pt x="473" y="2130"/>
                    <a:pt x="1061" y="2130"/>
                  </a:cubicBezTo>
                  <a:cubicBezTo>
                    <a:pt x="1649" y="2130"/>
                    <a:pt x="2123" y="1649"/>
                    <a:pt x="2123" y="1061"/>
                  </a:cubicBezTo>
                </a:path>
              </a:pathLst>
            </a:custGeom>
            <a:solidFill>
              <a:srgbClr val="451A1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24" name="Freeform 1491">
              <a:extLst>
                <a:ext uri="{FF2B5EF4-FFF2-40B4-BE49-F238E27FC236}">
                  <a16:creationId xmlns:a16="http://schemas.microsoft.com/office/drawing/2014/main" id="{7C45B92A-B278-46DA-B72E-A82F0C9E0793}"/>
                </a:ext>
              </a:extLst>
            </p:cNvPr>
            <p:cNvSpPr>
              <a:spLocks noChangeArrowheads="1"/>
            </p:cNvSpPr>
            <p:nvPr/>
          </p:nvSpPr>
          <p:spPr bwMode="auto">
            <a:xfrm>
              <a:off x="5366173" y="4480917"/>
              <a:ext cx="97055" cy="242292"/>
            </a:xfrm>
            <a:custGeom>
              <a:avLst/>
              <a:gdLst>
                <a:gd name="T0" fmla="*/ 96920 w 717"/>
                <a:gd name="T1" fmla="*/ 105673 h 1793"/>
                <a:gd name="T2" fmla="*/ 47512 w 717"/>
                <a:gd name="T3" fmla="*/ 242157 h 1793"/>
                <a:gd name="T4" fmla="*/ 0 w 717"/>
                <a:gd name="T5" fmla="*/ 105673 h 1793"/>
                <a:gd name="T6" fmla="*/ 0 w 717"/>
                <a:gd name="T7" fmla="*/ 0 h 1793"/>
                <a:gd name="T8" fmla="*/ 96920 w 717"/>
                <a:gd name="T9" fmla="*/ 0 h 1793"/>
                <a:gd name="T10" fmla="*/ 96920 w 717"/>
                <a:gd name="T11" fmla="*/ 105673 h 179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17" h="1793">
                  <a:moveTo>
                    <a:pt x="716" y="782"/>
                  </a:moveTo>
                  <a:lnTo>
                    <a:pt x="351" y="1792"/>
                  </a:lnTo>
                  <a:lnTo>
                    <a:pt x="0" y="782"/>
                  </a:lnTo>
                  <a:lnTo>
                    <a:pt x="0" y="0"/>
                  </a:lnTo>
                  <a:lnTo>
                    <a:pt x="716" y="0"/>
                  </a:lnTo>
                  <a:lnTo>
                    <a:pt x="716" y="782"/>
                  </a:lnTo>
                </a:path>
              </a:pathLst>
            </a:custGeom>
            <a:solidFill>
              <a:srgbClr val="EAC8A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25" name="Freeform 1492">
              <a:extLst>
                <a:ext uri="{FF2B5EF4-FFF2-40B4-BE49-F238E27FC236}">
                  <a16:creationId xmlns:a16="http://schemas.microsoft.com/office/drawing/2014/main" id="{92C26AA3-E0A5-464A-AEAB-57731B0D986A}"/>
                </a:ext>
              </a:extLst>
            </p:cNvPr>
            <p:cNvSpPr>
              <a:spLocks noChangeArrowheads="1"/>
            </p:cNvSpPr>
            <p:nvPr/>
          </p:nvSpPr>
          <p:spPr bwMode="auto">
            <a:xfrm>
              <a:off x="5294126" y="4189809"/>
              <a:ext cx="120277" cy="319683"/>
            </a:xfrm>
            <a:custGeom>
              <a:avLst/>
              <a:gdLst>
                <a:gd name="T0" fmla="*/ 120142 w 891"/>
                <a:gd name="T1" fmla="*/ 0 h 2367"/>
                <a:gd name="T2" fmla="*/ 120142 w 891"/>
                <a:gd name="T3" fmla="*/ 0 h 2367"/>
                <a:gd name="T4" fmla="*/ 0 w 891"/>
                <a:gd name="T5" fmla="*/ 150050 h 2367"/>
                <a:gd name="T6" fmla="*/ 37932 w 891"/>
                <a:gd name="T7" fmla="*/ 269036 h 2367"/>
                <a:gd name="T8" fmla="*/ 120142 w 891"/>
                <a:gd name="T9" fmla="*/ 319548 h 2367"/>
                <a:gd name="T10" fmla="*/ 120142 w 891"/>
                <a:gd name="T11" fmla="*/ 0 h 23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1" h="2367">
                  <a:moveTo>
                    <a:pt x="890" y="0"/>
                  </a:moveTo>
                  <a:lnTo>
                    <a:pt x="890" y="0"/>
                  </a:lnTo>
                  <a:cubicBezTo>
                    <a:pt x="545" y="0"/>
                    <a:pt x="0" y="193"/>
                    <a:pt x="0" y="1111"/>
                  </a:cubicBezTo>
                  <a:cubicBezTo>
                    <a:pt x="0" y="1641"/>
                    <a:pt x="208" y="1892"/>
                    <a:pt x="281" y="1992"/>
                  </a:cubicBezTo>
                  <a:cubicBezTo>
                    <a:pt x="352" y="2079"/>
                    <a:pt x="703" y="2366"/>
                    <a:pt x="890" y="2366"/>
                  </a:cubicBezTo>
                  <a:cubicBezTo>
                    <a:pt x="890" y="1434"/>
                    <a:pt x="890" y="0"/>
                    <a:pt x="890" y="0"/>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26" name="Freeform 1493">
              <a:extLst>
                <a:ext uri="{FF2B5EF4-FFF2-40B4-BE49-F238E27FC236}">
                  <a16:creationId xmlns:a16="http://schemas.microsoft.com/office/drawing/2014/main" id="{BF6427DA-1486-46FF-B824-EAA5A18FF9A5}"/>
                </a:ext>
              </a:extLst>
            </p:cNvPr>
            <p:cNvSpPr>
              <a:spLocks noChangeArrowheads="1"/>
            </p:cNvSpPr>
            <p:nvPr/>
          </p:nvSpPr>
          <p:spPr bwMode="auto">
            <a:xfrm>
              <a:off x="5269118" y="4327922"/>
              <a:ext cx="53589" cy="75605"/>
            </a:xfrm>
            <a:custGeom>
              <a:avLst/>
              <a:gdLst>
                <a:gd name="T0" fmla="*/ 2035 w 395"/>
                <a:gd name="T1" fmla="*/ 41643 h 561"/>
                <a:gd name="T2" fmla="*/ 2035 w 395"/>
                <a:gd name="T3" fmla="*/ 41643 h 561"/>
                <a:gd name="T4" fmla="*/ 23471 w 395"/>
                <a:gd name="T5" fmla="*/ 1887 h 561"/>
                <a:gd name="T6" fmla="*/ 51554 w 395"/>
                <a:gd name="T7" fmla="*/ 34770 h 561"/>
                <a:gd name="T8" fmla="*/ 30254 w 395"/>
                <a:gd name="T9" fmla="*/ 73449 h 561"/>
                <a:gd name="T10" fmla="*/ 2035 w 395"/>
                <a:gd name="T11" fmla="*/ 41643 h 5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5" h="561">
                  <a:moveTo>
                    <a:pt x="15" y="309"/>
                  </a:moveTo>
                  <a:lnTo>
                    <a:pt x="15" y="309"/>
                  </a:lnTo>
                  <a:cubicBezTo>
                    <a:pt x="0" y="158"/>
                    <a:pt x="65" y="28"/>
                    <a:pt x="173" y="14"/>
                  </a:cubicBezTo>
                  <a:cubicBezTo>
                    <a:pt x="273" y="0"/>
                    <a:pt x="366" y="108"/>
                    <a:pt x="380" y="258"/>
                  </a:cubicBezTo>
                  <a:cubicBezTo>
                    <a:pt x="394" y="402"/>
                    <a:pt x="323" y="538"/>
                    <a:pt x="223" y="545"/>
                  </a:cubicBezTo>
                  <a:cubicBezTo>
                    <a:pt x="123" y="560"/>
                    <a:pt x="30" y="452"/>
                    <a:pt x="15" y="309"/>
                  </a:cubicBezTo>
                </a:path>
              </a:pathLst>
            </a:custGeom>
            <a:solidFill>
              <a:srgbClr val="F2D8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27" name="Freeform 1494">
              <a:extLst>
                <a:ext uri="{FF2B5EF4-FFF2-40B4-BE49-F238E27FC236}">
                  <a16:creationId xmlns:a16="http://schemas.microsoft.com/office/drawing/2014/main" id="{8ABDB966-9E46-437E-929E-E21D1A230F9B}"/>
                </a:ext>
              </a:extLst>
            </p:cNvPr>
            <p:cNvSpPr>
              <a:spLocks noChangeArrowheads="1"/>
            </p:cNvSpPr>
            <p:nvPr/>
          </p:nvSpPr>
          <p:spPr bwMode="auto">
            <a:xfrm>
              <a:off x="5414402" y="4189809"/>
              <a:ext cx="120277" cy="319683"/>
            </a:xfrm>
            <a:custGeom>
              <a:avLst/>
              <a:gdLst>
                <a:gd name="T0" fmla="*/ 0 w 890"/>
                <a:gd name="T1" fmla="*/ 0 h 2367"/>
                <a:gd name="T2" fmla="*/ 0 w 890"/>
                <a:gd name="T3" fmla="*/ 0 h 2367"/>
                <a:gd name="T4" fmla="*/ 120142 w 890"/>
                <a:gd name="T5" fmla="*/ 150050 h 2367"/>
                <a:gd name="T6" fmla="*/ 81491 w 890"/>
                <a:gd name="T7" fmla="*/ 269036 h 2367"/>
                <a:gd name="T8" fmla="*/ 0 w 890"/>
                <a:gd name="T9" fmla="*/ 319548 h 2367"/>
                <a:gd name="T10" fmla="*/ 0 w 890"/>
                <a:gd name="T11" fmla="*/ 0 h 23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0" h="2367">
                  <a:moveTo>
                    <a:pt x="0" y="0"/>
                  </a:moveTo>
                  <a:lnTo>
                    <a:pt x="0" y="0"/>
                  </a:lnTo>
                  <a:cubicBezTo>
                    <a:pt x="344" y="0"/>
                    <a:pt x="889" y="193"/>
                    <a:pt x="889" y="1111"/>
                  </a:cubicBezTo>
                  <a:cubicBezTo>
                    <a:pt x="889" y="1641"/>
                    <a:pt x="681" y="1892"/>
                    <a:pt x="603" y="1992"/>
                  </a:cubicBezTo>
                  <a:cubicBezTo>
                    <a:pt x="538" y="2079"/>
                    <a:pt x="179" y="2366"/>
                    <a:pt x="0" y="2366"/>
                  </a:cubicBezTo>
                  <a:cubicBezTo>
                    <a:pt x="0" y="1434"/>
                    <a:pt x="0" y="0"/>
                    <a:pt x="0" y="0"/>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28" name="Freeform 1495">
              <a:extLst>
                <a:ext uri="{FF2B5EF4-FFF2-40B4-BE49-F238E27FC236}">
                  <a16:creationId xmlns:a16="http://schemas.microsoft.com/office/drawing/2014/main" id="{5722363C-EE53-439E-A59D-3F14A23B0350}"/>
                </a:ext>
              </a:extLst>
            </p:cNvPr>
            <p:cNvSpPr>
              <a:spLocks noChangeArrowheads="1"/>
            </p:cNvSpPr>
            <p:nvPr/>
          </p:nvSpPr>
          <p:spPr bwMode="auto">
            <a:xfrm>
              <a:off x="5506098" y="4327922"/>
              <a:ext cx="53589" cy="75605"/>
            </a:xfrm>
            <a:custGeom>
              <a:avLst/>
              <a:gdLst>
                <a:gd name="T0" fmla="*/ 51690 w 395"/>
                <a:gd name="T1" fmla="*/ 41643 h 561"/>
                <a:gd name="T2" fmla="*/ 51690 w 395"/>
                <a:gd name="T3" fmla="*/ 41643 h 561"/>
                <a:gd name="T4" fmla="*/ 30254 w 395"/>
                <a:gd name="T5" fmla="*/ 1887 h 561"/>
                <a:gd name="T6" fmla="*/ 2035 w 395"/>
                <a:gd name="T7" fmla="*/ 34770 h 561"/>
                <a:gd name="T8" fmla="*/ 23471 w 395"/>
                <a:gd name="T9" fmla="*/ 73449 h 561"/>
                <a:gd name="T10" fmla="*/ 51690 w 395"/>
                <a:gd name="T11" fmla="*/ 41643 h 5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5" h="561">
                  <a:moveTo>
                    <a:pt x="381" y="309"/>
                  </a:moveTo>
                  <a:lnTo>
                    <a:pt x="381" y="309"/>
                  </a:lnTo>
                  <a:cubicBezTo>
                    <a:pt x="394" y="158"/>
                    <a:pt x="329" y="28"/>
                    <a:pt x="223" y="14"/>
                  </a:cubicBezTo>
                  <a:cubicBezTo>
                    <a:pt x="122" y="0"/>
                    <a:pt x="28" y="108"/>
                    <a:pt x="15" y="258"/>
                  </a:cubicBezTo>
                  <a:cubicBezTo>
                    <a:pt x="0" y="402"/>
                    <a:pt x="72" y="538"/>
                    <a:pt x="173" y="545"/>
                  </a:cubicBezTo>
                  <a:cubicBezTo>
                    <a:pt x="273" y="560"/>
                    <a:pt x="366" y="452"/>
                    <a:pt x="381" y="309"/>
                  </a:cubicBezTo>
                </a:path>
              </a:pathLst>
            </a:custGeom>
            <a:solidFill>
              <a:srgbClr val="E9C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29" name="Freeform 1496">
              <a:extLst>
                <a:ext uri="{FF2B5EF4-FFF2-40B4-BE49-F238E27FC236}">
                  <a16:creationId xmlns:a16="http://schemas.microsoft.com/office/drawing/2014/main" id="{8A3FD41B-EFE7-4268-9FCA-474FC9A63358}"/>
                </a:ext>
              </a:extLst>
            </p:cNvPr>
            <p:cNvSpPr>
              <a:spLocks noChangeArrowheads="1"/>
            </p:cNvSpPr>
            <p:nvPr/>
          </p:nvSpPr>
          <p:spPr bwMode="auto">
            <a:xfrm>
              <a:off x="5251851" y="4528542"/>
              <a:ext cx="161957" cy="194667"/>
            </a:xfrm>
            <a:custGeom>
              <a:avLst/>
              <a:gdLst>
                <a:gd name="T0" fmla="*/ 161822 w 1198"/>
                <a:gd name="T1" fmla="*/ 194532 h 1442"/>
                <a:gd name="T2" fmla="*/ 161822 w 1198"/>
                <a:gd name="T3" fmla="*/ 194532 h 1442"/>
                <a:gd name="T4" fmla="*/ 161822 w 1198"/>
                <a:gd name="T5" fmla="*/ 62909 h 1442"/>
                <a:gd name="T6" fmla="*/ 118156 w 1198"/>
                <a:gd name="T7" fmla="*/ 25110 h 1442"/>
                <a:gd name="T8" fmla="*/ 114370 w 1198"/>
                <a:gd name="T9" fmla="*/ 0 h 1442"/>
                <a:gd name="T10" fmla="*/ 18386 w 1198"/>
                <a:gd name="T11" fmla="*/ 54134 h 1442"/>
                <a:gd name="T12" fmla="*/ 0 w 1198"/>
                <a:gd name="T13" fmla="*/ 194532 h 1442"/>
                <a:gd name="T14" fmla="*/ 161822 w 1198"/>
                <a:gd name="T15" fmla="*/ 194532 h 14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98" h="1442">
                  <a:moveTo>
                    <a:pt x="1197" y="1441"/>
                  </a:moveTo>
                  <a:lnTo>
                    <a:pt x="1197" y="1441"/>
                  </a:lnTo>
                  <a:cubicBezTo>
                    <a:pt x="1197" y="466"/>
                    <a:pt x="1197" y="466"/>
                    <a:pt x="1197" y="466"/>
                  </a:cubicBezTo>
                  <a:cubicBezTo>
                    <a:pt x="1197" y="466"/>
                    <a:pt x="931" y="401"/>
                    <a:pt x="874" y="186"/>
                  </a:cubicBezTo>
                  <a:cubicBezTo>
                    <a:pt x="846" y="86"/>
                    <a:pt x="846" y="0"/>
                    <a:pt x="846" y="0"/>
                  </a:cubicBezTo>
                  <a:cubicBezTo>
                    <a:pt x="846" y="0"/>
                    <a:pt x="272" y="193"/>
                    <a:pt x="136" y="401"/>
                  </a:cubicBezTo>
                  <a:cubicBezTo>
                    <a:pt x="28" y="717"/>
                    <a:pt x="0" y="1441"/>
                    <a:pt x="0" y="1441"/>
                  </a:cubicBezTo>
                  <a:lnTo>
                    <a:pt x="1197" y="1441"/>
                  </a:lnTo>
                </a:path>
              </a:pathLst>
            </a:custGeom>
            <a:solidFill>
              <a:srgbClr val="EAC8A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30" name="Freeform 1497">
              <a:extLst>
                <a:ext uri="{FF2B5EF4-FFF2-40B4-BE49-F238E27FC236}">
                  <a16:creationId xmlns:a16="http://schemas.microsoft.com/office/drawing/2014/main" id="{A93E0128-86E8-4519-9913-0A1C13DAD179}"/>
                </a:ext>
              </a:extLst>
            </p:cNvPr>
            <p:cNvSpPr>
              <a:spLocks noChangeArrowheads="1"/>
            </p:cNvSpPr>
            <p:nvPr/>
          </p:nvSpPr>
          <p:spPr bwMode="auto">
            <a:xfrm>
              <a:off x="5413212" y="4528542"/>
              <a:ext cx="161957" cy="194667"/>
            </a:xfrm>
            <a:custGeom>
              <a:avLst/>
              <a:gdLst>
                <a:gd name="T0" fmla="*/ 0 w 1198"/>
                <a:gd name="T1" fmla="*/ 194532 h 1442"/>
                <a:gd name="T2" fmla="*/ 0 w 1198"/>
                <a:gd name="T3" fmla="*/ 194532 h 1442"/>
                <a:gd name="T4" fmla="*/ 0 w 1198"/>
                <a:gd name="T5" fmla="*/ 62909 h 1442"/>
                <a:gd name="T6" fmla="*/ 44477 w 1198"/>
                <a:gd name="T7" fmla="*/ 25110 h 1442"/>
                <a:gd name="T8" fmla="*/ 47452 w 1198"/>
                <a:gd name="T9" fmla="*/ 0 h 1442"/>
                <a:gd name="T10" fmla="*/ 143436 w 1198"/>
                <a:gd name="T11" fmla="*/ 54134 h 1442"/>
                <a:gd name="T12" fmla="*/ 161822 w 1198"/>
                <a:gd name="T13" fmla="*/ 194532 h 1442"/>
                <a:gd name="T14" fmla="*/ 0 w 1198"/>
                <a:gd name="T15" fmla="*/ 194532 h 14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98" h="1442">
                  <a:moveTo>
                    <a:pt x="0" y="1441"/>
                  </a:moveTo>
                  <a:lnTo>
                    <a:pt x="0" y="1441"/>
                  </a:lnTo>
                  <a:cubicBezTo>
                    <a:pt x="0" y="466"/>
                    <a:pt x="0" y="466"/>
                    <a:pt x="0" y="466"/>
                  </a:cubicBezTo>
                  <a:cubicBezTo>
                    <a:pt x="0" y="466"/>
                    <a:pt x="264" y="401"/>
                    <a:pt x="329" y="186"/>
                  </a:cubicBezTo>
                  <a:cubicBezTo>
                    <a:pt x="351" y="86"/>
                    <a:pt x="351" y="0"/>
                    <a:pt x="351" y="0"/>
                  </a:cubicBezTo>
                  <a:cubicBezTo>
                    <a:pt x="351" y="0"/>
                    <a:pt x="932" y="193"/>
                    <a:pt x="1061" y="401"/>
                  </a:cubicBezTo>
                  <a:cubicBezTo>
                    <a:pt x="1168" y="717"/>
                    <a:pt x="1197" y="1441"/>
                    <a:pt x="1197" y="1441"/>
                  </a:cubicBezTo>
                  <a:lnTo>
                    <a:pt x="0" y="1441"/>
                  </a:lnTo>
                </a:path>
              </a:pathLst>
            </a:custGeom>
            <a:solidFill>
              <a:srgbClr val="EAC8A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31" name="Freeform 1498">
              <a:extLst>
                <a:ext uri="{FF2B5EF4-FFF2-40B4-BE49-F238E27FC236}">
                  <a16:creationId xmlns:a16="http://schemas.microsoft.com/office/drawing/2014/main" id="{5E78DA0B-A6F5-435A-9B80-C375D06A2915}"/>
                </a:ext>
              </a:extLst>
            </p:cNvPr>
            <p:cNvSpPr>
              <a:spLocks noChangeArrowheads="1"/>
            </p:cNvSpPr>
            <p:nvPr/>
          </p:nvSpPr>
          <p:spPr bwMode="auto">
            <a:xfrm>
              <a:off x="5381654" y="4440436"/>
              <a:ext cx="66093" cy="25598"/>
            </a:xfrm>
            <a:custGeom>
              <a:avLst/>
              <a:gdLst>
                <a:gd name="T0" fmla="*/ 32911 w 488"/>
                <a:gd name="T1" fmla="*/ 25462 h 188"/>
                <a:gd name="T2" fmla="*/ 32911 w 488"/>
                <a:gd name="T3" fmla="*/ 25462 h 188"/>
                <a:gd name="T4" fmla="*/ 65958 w 488"/>
                <a:gd name="T5" fmla="*/ 0 h 188"/>
                <a:gd name="T6" fmla="*/ 0 w 488"/>
                <a:gd name="T7" fmla="*/ 0 h 188"/>
                <a:gd name="T8" fmla="*/ 32911 w 488"/>
                <a:gd name="T9" fmla="*/ 25462 h 1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8" h="188">
                  <a:moveTo>
                    <a:pt x="243" y="187"/>
                  </a:moveTo>
                  <a:lnTo>
                    <a:pt x="243" y="187"/>
                  </a:lnTo>
                  <a:cubicBezTo>
                    <a:pt x="379" y="187"/>
                    <a:pt x="487" y="101"/>
                    <a:pt x="487" y="0"/>
                  </a:cubicBezTo>
                  <a:cubicBezTo>
                    <a:pt x="0" y="0"/>
                    <a:pt x="0" y="0"/>
                    <a:pt x="0" y="0"/>
                  </a:cubicBezTo>
                  <a:cubicBezTo>
                    <a:pt x="0" y="101"/>
                    <a:pt x="106" y="187"/>
                    <a:pt x="243" y="187"/>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32" name="Freeform 1499">
              <a:extLst>
                <a:ext uri="{FF2B5EF4-FFF2-40B4-BE49-F238E27FC236}">
                  <a16:creationId xmlns:a16="http://schemas.microsoft.com/office/drawing/2014/main" id="{8EE02A0D-E7C4-453C-884F-2B330DA0D305}"/>
                </a:ext>
              </a:extLst>
            </p:cNvPr>
            <p:cNvSpPr>
              <a:spLocks noChangeArrowheads="1"/>
            </p:cNvSpPr>
            <p:nvPr/>
          </p:nvSpPr>
          <p:spPr bwMode="auto">
            <a:xfrm>
              <a:off x="5265546" y="4153496"/>
              <a:ext cx="223881" cy="203597"/>
            </a:xfrm>
            <a:custGeom>
              <a:avLst/>
              <a:gdLst>
                <a:gd name="T0" fmla="*/ 142408 w 1657"/>
                <a:gd name="T1" fmla="*/ 0 h 1507"/>
                <a:gd name="T2" fmla="*/ 142408 w 1657"/>
                <a:gd name="T3" fmla="*/ 0 h 1507"/>
                <a:gd name="T4" fmla="*/ 30941 w 1657"/>
                <a:gd name="T5" fmla="*/ 108486 h 1507"/>
                <a:gd name="T6" fmla="*/ 58098 w 1657"/>
                <a:gd name="T7" fmla="*/ 203462 h 1507"/>
                <a:gd name="T8" fmla="*/ 58098 w 1657"/>
                <a:gd name="T9" fmla="*/ 182251 h 1507"/>
                <a:gd name="T10" fmla="*/ 123898 w 1657"/>
                <a:gd name="T11" fmla="*/ 133750 h 1507"/>
                <a:gd name="T12" fmla="*/ 200507 w 1657"/>
                <a:gd name="T13" fmla="*/ 83357 h 1507"/>
                <a:gd name="T14" fmla="*/ 142408 w 1657"/>
                <a:gd name="T15" fmla="*/ 0 h 150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57" h="1507">
                  <a:moveTo>
                    <a:pt x="1054" y="0"/>
                  </a:moveTo>
                  <a:lnTo>
                    <a:pt x="1054" y="0"/>
                  </a:lnTo>
                  <a:cubicBezTo>
                    <a:pt x="422" y="0"/>
                    <a:pt x="229" y="552"/>
                    <a:pt x="229" y="803"/>
                  </a:cubicBezTo>
                  <a:cubicBezTo>
                    <a:pt x="0" y="1126"/>
                    <a:pt x="251" y="1405"/>
                    <a:pt x="430" y="1506"/>
                  </a:cubicBezTo>
                  <a:cubicBezTo>
                    <a:pt x="430" y="1449"/>
                    <a:pt x="430" y="1427"/>
                    <a:pt x="430" y="1349"/>
                  </a:cubicBezTo>
                  <a:cubicBezTo>
                    <a:pt x="430" y="1148"/>
                    <a:pt x="623" y="955"/>
                    <a:pt x="917" y="990"/>
                  </a:cubicBezTo>
                  <a:cubicBezTo>
                    <a:pt x="1183" y="1018"/>
                    <a:pt x="1348" y="868"/>
                    <a:pt x="1484" y="617"/>
                  </a:cubicBezTo>
                  <a:cubicBezTo>
                    <a:pt x="1656" y="273"/>
                    <a:pt x="1441" y="0"/>
                    <a:pt x="1054" y="0"/>
                  </a:cubicBezTo>
                </a:path>
              </a:pathLst>
            </a:custGeom>
            <a:solidFill>
              <a:srgbClr val="451A1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33" name="Freeform 1500">
              <a:extLst>
                <a:ext uri="{FF2B5EF4-FFF2-40B4-BE49-F238E27FC236}">
                  <a16:creationId xmlns:a16="http://schemas.microsoft.com/office/drawing/2014/main" id="{BB80C7F0-2631-4D06-94E6-5165F8ED6742}"/>
                </a:ext>
              </a:extLst>
            </p:cNvPr>
            <p:cNvSpPr>
              <a:spLocks noChangeArrowheads="1"/>
            </p:cNvSpPr>
            <p:nvPr/>
          </p:nvSpPr>
          <p:spPr bwMode="auto">
            <a:xfrm>
              <a:off x="5462633" y="4168378"/>
              <a:ext cx="89314" cy="161925"/>
            </a:xfrm>
            <a:custGeom>
              <a:avLst/>
              <a:gdLst>
                <a:gd name="T0" fmla="*/ 0 w 661"/>
                <a:gd name="T1" fmla="*/ 54200 h 1198"/>
                <a:gd name="T2" fmla="*/ 0 w 661"/>
                <a:gd name="T3" fmla="*/ 54200 h 1198"/>
                <a:gd name="T4" fmla="*/ 73775 w 661"/>
                <a:gd name="T5" fmla="*/ 161790 h 1198"/>
                <a:gd name="T6" fmla="*/ 73775 w 661"/>
                <a:gd name="T7" fmla="*/ 66770 h 1198"/>
                <a:gd name="T8" fmla="*/ 0 w 661"/>
                <a:gd name="T9" fmla="*/ 0 h 1198"/>
                <a:gd name="T10" fmla="*/ 0 w 661"/>
                <a:gd name="T11" fmla="*/ 54200 h 119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1" h="1198">
                  <a:moveTo>
                    <a:pt x="0" y="401"/>
                  </a:moveTo>
                  <a:lnTo>
                    <a:pt x="0" y="401"/>
                  </a:lnTo>
                  <a:cubicBezTo>
                    <a:pt x="0" y="401"/>
                    <a:pt x="144" y="1003"/>
                    <a:pt x="546" y="1197"/>
                  </a:cubicBezTo>
                  <a:cubicBezTo>
                    <a:pt x="617" y="659"/>
                    <a:pt x="660" y="774"/>
                    <a:pt x="546" y="494"/>
                  </a:cubicBezTo>
                  <a:cubicBezTo>
                    <a:pt x="431" y="208"/>
                    <a:pt x="0" y="0"/>
                    <a:pt x="0" y="0"/>
                  </a:cubicBezTo>
                  <a:lnTo>
                    <a:pt x="0" y="401"/>
                  </a:lnTo>
                </a:path>
              </a:pathLst>
            </a:custGeom>
            <a:solidFill>
              <a:srgbClr val="451A1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34" name="Freeform 1501">
              <a:extLst>
                <a:ext uri="{FF2B5EF4-FFF2-40B4-BE49-F238E27FC236}">
                  <a16:creationId xmlns:a16="http://schemas.microsoft.com/office/drawing/2014/main" id="{E17B81B0-B5F1-4C91-B5BA-49F1652FF4F1}"/>
                </a:ext>
              </a:extLst>
            </p:cNvPr>
            <p:cNvSpPr>
              <a:spLocks noChangeArrowheads="1"/>
            </p:cNvSpPr>
            <p:nvPr/>
          </p:nvSpPr>
          <p:spPr bwMode="auto">
            <a:xfrm>
              <a:off x="5251851" y="4528542"/>
              <a:ext cx="161957" cy="194667"/>
            </a:xfrm>
            <a:custGeom>
              <a:avLst/>
              <a:gdLst>
                <a:gd name="T0" fmla="*/ 161822 w 1198"/>
                <a:gd name="T1" fmla="*/ 194532 h 1442"/>
                <a:gd name="T2" fmla="*/ 161822 w 1198"/>
                <a:gd name="T3" fmla="*/ 194532 h 1442"/>
                <a:gd name="T4" fmla="*/ 161822 w 1198"/>
                <a:gd name="T5" fmla="*/ 19305 h 1442"/>
                <a:gd name="T6" fmla="*/ 114370 w 1198"/>
                <a:gd name="T7" fmla="*/ 0 h 1442"/>
                <a:gd name="T8" fmla="*/ 18386 w 1198"/>
                <a:gd name="T9" fmla="*/ 54134 h 1442"/>
                <a:gd name="T10" fmla="*/ 0 w 1198"/>
                <a:gd name="T11" fmla="*/ 194532 h 1442"/>
                <a:gd name="T12" fmla="*/ 161822 w 1198"/>
                <a:gd name="T13" fmla="*/ 194532 h 14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98" h="1442">
                  <a:moveTo>
                    <a:pt x="1197" y="1441"/>
                  </a:moveTo>
                  <a:lnTo>
                    <a:pt x="1197" y="1441"/>
                  </a:lnTo>
                  <a:cubicBezTo>
                    <a:pt x="1197" y="143"/>
                    <a:pt x="1197" y="143"/>
                    <a:pt x="1197" y="143"/>
                  </a:cubicBezTo>
                  <a:cubicBezTo>
                    <a:pt x="846" y="0"/>
                    <a:pt x="846" y="0"/>
                    <a:pt x="846" y="0"/>
                  </a:cubicBezTo>
                  <a:cubicBezTo>
                    <a:pt x="846" y="0"/>
                    <a:pt x="272" y="193"/>
                    <a:pt x="136" y="401"/>
                  </a:cubicBezTo>
                  <a:cubicBezTo>
                    <a:pt x="28" y="717"/>
                    <a:pt x="0" y="1441"/>
                    <a:pt x="0" y="1441"/>
                  </a:cubicBezTo>
                  <a:lnTo>
                    <a:pt x="1197" y="1441"/>
                  </a:lnTo>
                </a:path>
              </a:pathLst>
            </a:custGeom>
            <a:solidFill>
              <a:srgbClr val="F2F2F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35" name="Freeform 1502">
              <a:extLst>
                <a:ext uri="{FF2B5EF4-FFF2-40B4-BE49-F238E27FC236}">
                  <a16:creationId xmlns:a16="http://schemas.microsoft.com/office/drawing/2014/main" id="{6CA08DE6-B4A1-44AB-BD39-1B2790676995}"/>
                </a:ext>
              </a:extLst>
            </p:cNvPr>
            <p:cNvSpPr>
              <a:spLocks noChangeArrowheads="1"/>
            </p:cNvSpPr>
            <p:nvPr/>
          </p:nvSpPr>
          <p:spPr bwMode="auto">
            <a:xfrm>
              <a:off x="5413212" y="4528542"/>
              <a:ext cx="161957" cy="194667"/>
            </a:xfrm>
            <a:custGeom>
              <a:avLst/>
              <a:gdLst>
                <a:gd name="T0" fmla="*/ 0 w 1198"/>
                <a:gd name="T1" fmla="*/ 194532 h 1442"/>
                <a:gd name="T2" fmla="*/ 0 w 1198"/>
                <a:gd name="T3" fmla="*/ 194532 h 1442"/>
                <a:gd name="T4" fmla="*/ 0 w 1198"/>
                <a:gd name="T5" fmla="*/ 19305 h 1442"/>
                <a:gd name="T6" fmla="*/ 47452 w 1198"/>
                <a:gd name="T7" fmla="*/ 0 h 1442"/>
                <a:gd name="T8" fmla="*/ 143436 w 1198"/>
                <a:gd name="T9" fmla="*/ 54134 h 1442"/>
                <a:gd name="T10" fmla="*/ 161822 w 1198"/>
                <a:gd name="T11" fmla="*/ 194532 h 1442"/>
                <a:gd name="T12" fmla="*/ 0 w 1198"/>
                <a:gd name="T13" fmla="*/ 194532 h 14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98" h="1442">
                  <a:moveTo>
                    <a:pt x="0" y="1441"/>
                  </a:moveTo>
                  <a:lnTo>
                    <a:pt x="0" y="1441"/>
                  </a:lnTo>
                  <a:cubicBezTo>
                    <a:pt x="0" y="143"/>
                    <a:pt x="0" y="143"/>
                    <a:pt x="0" y="143"/>
                  </a:cubicBezTo>
                  <a:cubicBezTo>
                    <a:pt x="351" y="0"/>
                    <a:pt x="351" y="0"/>
                    <a:pt x="351" y="0"/>
                  </a:cubicBezTo>
                  <a:cubicBezTo>
                    <a:pt x="351" y="0"/>
                    <a:pt x="932" y="193"/>
                    <a:pt x="1061" y="401"/>
                  </a:cubicBezTo>
                  <a:cubicBezTo>
                    <a:pt x="1168" y="717"/>
                    <a:pt x="1197" y="1441"/>
                    <a:pt x="1197" y="1441"/>
                  </a:cubicBezTo>
                  <a:lnTo>
                    <a:pt x="0" y="1441"/>
                  </a:lnTo>
                </a:path>
              </a:pathLst>
            </a:custGeom>
            <a:solidFill>
              <a:srgbClr val="E7E7E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36" name="Freeform 1503">
              <a:extLst>
                <a:ext uri="{FF2B5EF4-FFF2-40B4-BE49-F238E27FC236}">
                  <a16:creationId xmlns:a16="http://schemas.microsoft.com/office/drawing/2014/main" id="{B9700182-5B85-43E2-A695-67C84A161AA2}"/>
                </a:ext>
              </a:extLst>
            </p:cNvPr>
            <p:cNvSpPr>
              <a:spLocks noChangeArrowheads="1"/>
            </p:cNvSpPr>
            <p:nvPr/>
          </p:nvSpPr>
          <p:spPr bwMode="auto">
            <a:xfrm>
              <a:off x="5135743" y="4046934"/>
              <a:ext cx="251866" cy="361950"/>
            </a:xfrm>
            <a:custGeom>
              <a:avLst/>
              <a:gdLst>
                <a:gd name="T0" fmla="*/ 251731 w 1865"/>
                <a:gd name="T1" fmla="*/ 112376 h 2683"/>
                <a:gd name="T2" fmla="*/ 251731 w 1865"/>
                <a:gd name="T3" fmla="*/ 112376 h 2683"/>
                <a:gd name="T4" fmla="*/ 89942 w 1865"/>
                <a:gd name="T5" fmla="*/ 87149 h 2683"/>
                <a:gd name="T6" fmla="*/ 49293 w 1865"/>
                <a:gd name="T7" fmla="*/ 361815 h 2683"/>
                <a:gd name="T8" fmla="*/ 117087 w 1865"/>
                <a:gd name="T9" fmla="*/ 198445 h 2683"/>
                <a:gd name="T10" fmla="*/ 212972 w 1865"/>
                <a:gd name="T11" fmla="*/ 128699 h 2683"/>
                <a:gd name="T12" fmla="*/ 251731 w 1865"/>
                <a:gd name="T13" fmla="*/ 112376 h 268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65" h="2683">
                  <a:moveTo>
                    <a:pt x="1864" y="833"/>
                  </a:moveTo>
                  <a:lnTo>
                    <a:pt x="1864" y="833"/>
                  </a:lnTo>
                  <a:cubicBezTo>
                    <a:pt x="1864" y="833"/>
                    <a:pt x="1326" y="0"/>
                    <a:pt x="666" y="646"/>
                  </a:cubicBezTo>
                  <a:cubicBezTo>
                    <a:pt x="0" y="1298"/>
                    <a:pt x="768" y="2495"/>
                    <a:pt x="365" y="2682"/>
                  </a:cubicBezTo>
                  <a:cubicBezTo>
                    <a:pt x="803" y="2625"/>
                    <a:pt x="911" y="2008"/>
                    <a:pt x="867" y="1471"/>
                  </a:cubicBezTo>
                  <a:cubicBezTo>
                    <a:pt x="831" y="990"/>
                    <a:pt x="1248" y="753"/>
                    <a:pt x="1577" y="954"/>
                  </a:cubicBezTo>
                  <a:cubicBezTo>
                    <a:pt x="1714" y="1034"/>
                    <a:pt x="1864" y="833"/>
                    <a:pt x="1864" y="833"/>
                  </a:cubicBezTo>
                </a:path>
              </a:pathLst>
            </a:custGeom>
            <a:solidFill>
              <a:srgbClr val="451A1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37" name="Freeform 1504">
              <a:extLst>
                <a:ext uri="{FF2B5EF4-FFF2-40B4-BE49-F238E27FC236}">
                  <a16:creationId xmlns:a16="http://schemas.microsoft.com/office/drawing/2014/main" id="{2BCA0E03-3522-44E2-9A7C-9D0654B33E39}"/>
                </a:ext>
              </a:extLst>
            </p:cNvPr>
            <p:cNvSpPr>
              <a:spLocks noChangeArrowheads="1"/>
            </p:cNvSpPr>
            <p:nvPr/>
          </p:nvSpPr>
          <p:spPr bwMode="auto">
            <a:xfrm>
              <a:off x="5353074" y="4528542"/>
              <a:ext cx="60138" cy="66080"/>
            </a:xfrm>
            <a:custGeom>
              <a:avLst/>
              <a:gdLst>
                <a:gd name="T0" fmla="*/ 60003 w 446"/>
                <a:gd name="T1" fmla="*/ 19364 h 488"/>
                <a:gd name="T2" fmla="*/ 11596 w 446"/>
                <a:gd name="T3" fmla="*/ 0 h 488"/>
                <a:gd name="T4" fmla="*/ 0 w 446"/>
                <a:gd name="T5" fmla="*/ 12593 h 488"/>
                <a:gd name="T6" fmla="*/ 24136 w 446"/>
                <a:gd name="T7" fmla="*/ 65945 h 488"/>
                <a:gd name="T8" fmla="*/ 60003 w 446"/>
                <a:gd name="T9" fmla="*/ 19364 h 4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6" h="488">
                  <a:moveTo>
                    <a:pt x="445" y="143"/>
                  </a:moveTo>
                  <a:lnTo>
                    <a:pt x="86" y="0"/>
                  </a:lnTo>
                  <a:lnTo>
                    <a:pt x="0" y="93"/>
                  </a:lnTo>
                  <a:lnTo>
                    <a:pt x="179" y="487"/>
                  </a:lnTo>
                  <a:lnTo>
                    <a:pt x="445" y="143"/>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sp>
          <p:nvSpPr>
            <p:cNvPr id="438" name="Freeform 1505">
              <a:extLst>
                <a:ext uri="{FF2B5EF4-FFF2-40B4-BE49-F238E27FC236}">
                  <a16:creationId xmlns:a16="http://schemas.microsoft.com/office/drawing/2014/main" id="{8E8C5AA2-5088-4EE8-BC94-41DB99E3AA3F}"/>
                </a:ext>
              </a:extLst>
            </p:cNvPr>
            <p:cNvSpPr>
              <a:spLocks noChangeArrowheads="1"/>
            </p:cNvSpPr>
            <p:nvPr/>
          </p:nvSpPr>
          <p:spPr bwMode="auto">
            <a:xfrm>
              <a:off x="5413212" y="4528542"/>
              <a:ext cx="61329" cy="66080"/>
            </a:xfrm>
            <a:custGeom>
              <a:avLst/>
              <a:gdLst>
                <a:gd name="T0" fmla="*/ 0 w 453"/>
                <a:gd name="T1" fmla="*/ 19364 h 488"/>
                <a:gd name="T2" fmla="*/ 49415 w 453"/>
                <a:gd name="T3" fmla="*/ 0 h 488"/>
                <a:gd name="T4" fmla="*/ 61194 w 453"/>
                <a:gd name="T5" fmla="*/ 12593 h 488"/>
                <a:gd name="T6" fmla="*/ 36824 w 453"/>
                <a:gd name="T7" fmla="*/ 65945 h 488"/>
                <a:gd name="T8" fmla="*/ 0 w 453"/>
                <a:gd name="T9" fmla="*/ 19364 h 4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3" h="488">
                  <a:moveTo>
                    <a:pt x="0" y="143"/>
                  </a:moveTo>
                  <a:lnTo>
                    <a:pt x="365" y="0"/>
                  </a:lnTo>
                  <a:lnTo>
                    <a:pt x="452" y="93"/>
                  </a:lnTo>
                  <a:lnTo>
                    <a:pt x="272" y="487"/>
                  </a:lnTo>
                  <a:lnTo>
                    <a:pt x="0" y="143"/>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spTree>
    <p:extLst>
      <p:ext uri="{BB962C8B-B14F-4D97-AF65-F5344CB8AC3E}">
        <p14:creationId xmlns:p14="http://schemas.microsoft.com/office/powerpoint/2010/main" val="2794461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1000"/>
                                        <p:tgtEl>
                                          <p:spTgt spid="3">
                                            <p:txEl>
                                              <p:pRg st="6" end="6"/>
                                            </p:txEl>
                                          </p:spTgt>
                                        </p:tgtEl>
                                      </p:cBhvr>
                                    </p:animEffect>
                                    <p:anim calcmode="lin" valueType="num">
                                      <p:cBhvr>
                                        <p:cTn id="4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1000"/>
                                        <p:tgtEl>
                                          <p:spTgt spid="3">
                                            <p:txEl>
                                              <p:pRg st="7" end="7"/>
                                            </p:txEl>
                                          </p:spTgt>
                                        </p:tgtEl>
                                      </p:cBhvr>
                                    </p:animEffect>
                                    <p:anim calcmode="lin" valueType="num">
                                      <p:cBhvr>
                                        <p:cTn id="4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 calcmode="lin" valueType="num">
                                      <p:cBhvr additive="base">
                                        <p:cTn id="56"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3">
                                            <p:txEl>
                                              <p:pRg st="10" end="10"/>
                                            </p:txEl>
                                          </p:spTgt>
                                        </p:tgtEl>
                                        <p:attrNameLst>
                                          <p:attrName>style.visibility</p:attrName>
                                        </p:attrNameLst>
                                      </p:cBhvr>
                                      <p:to>
                                        <p:strVal val="visible"/>
                                      </p:to>
                                    </p:set>
                                    <p:anim calcmode="lin" valueType="num">
                                      <p:cBhvr additive="base">
                                        <p:cTn id="62"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Readings</a:t>
            </a:r>
          </a:p>
        </p:txBody>
      </p:sp>
      <p:sp>
        <p:nvSpPr>
          <p:cNvPr id="3" name="Content Placeholder 2"/>
          <p:cNvSpPr>
            <a:spLocks noGrp="1"/>
          </p:cNvSpPr>
          <p:nvPr>
            <p:ph idx="1"/>
          </p:nvPr>
        </p:nvSpPr>
        <p:spPr/>
        <p:txBody>
          <a:bodyPr/>
          <a:lstStyle/>
          <a:p>
            <a:r>
              <a:rPr lang="en-US" dirty="0"/>
              <a:t>Marketing Myopia by Theodore Levitt</a:t>
            </a:r>
          </a:p>
          <a:p>
            <a:endParaRPr lang="en-US" dirty="0"/>
          </a:p>
          <a:p>
            <a:endParaRPr lang="en-US" dirty="0"/>
          </a:p>
          <a:p>
            <a:r>
              <a:rPr lang="en-US" dirty="0"/>
              <a:t>Lessons From Product Juggernauts- </a:t>
            </a:r>
            <a:r>
              <a:rPr lang="fr-FR" i="1" dirty="0"/>
              <a:t>Jean-Philippe Deschamps and P. </a:t>
            </a:r>
            <a:r>
              <a:rPr lang="fr-FR" i="1" dirty="0" err="1"/>
              <a:t>Ranganath</a:t>
            </a:r>
            <a:r>
              <a:rPr lang="fr-FR" i="1" dirty="0"/>
              <a:t> </a:t>
            </a:r>
            <a:r>
              <a:rPr lang="fr-FR" i="1" dirty="0" err="1"/>
              <a:t>Nayak</a:t>
            </a:r>
            <a:endParaRPr lang="en-US" dirty="0"/>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051327622"/>
              </p:ext>
            </p:extLst>
          </p:nvPr>
        </p:nvGraphicFramePr>
        <p:xfrm>
          <a:off x="8975725" y="1560513"/>
          <a:ext cx="381000" cy="806450"/>
        </p:xfrm>
        <a:graphic>
          <a:graphicData uri="http://schemas.openxmlformats.org/presentationml/2006/ole">
            <mc:AlternateContent xmlns:mc="http://schemas.openxmlformats.org/markup-compatibility/2006">
              <mc:Choice xmlns:v="urn:schemas-microsoft-com:vml" Requires="v">
                <p:oleObj name="Acrobat Document" showAsIcon="1" r:id="rId2" imgW="380880" imgH="806400" progId="AcroExch.Document.DC">
                  <p:embed/>
                </p:oleObj>
              </mc:Choice>
              <mc:Fallback>
                <p:oleObj name="Acrobat Document" showAsIcon="1" r:id="rId2" imgW="380880" imgH="806400" progId="AcroExch.Document.DC">
                  <p:embed/>
                  <p:pic>
                    <p:nvPicPr>
                      <p:cNvPr id="0" name=""/>
                      <p:cNvPicPr/>
                      <p:nvPr/>
                    </p:nvPicPr>
                    <p:blipFill>
                      <a:blip r:embed="rId3"/>
                      <a:stretch>
                        <a:fillRect/>
                      </a:stretch>
                    </p:blipFill>
                    <p:spPr>
                      <a:xfrm>
                        <a:off x="8975725" y="1560513"/>
                        <a:ext cx="381000" cy="806450"/>
                      </a:xfrm>
                      <a:prstGeom prst="rect">
                        <a:avLst/>
                      </a:prstGeom>
                    </p:spPr>
                  </p:pic>
                </p:oleObj>
              </mc:Fallback>
            </mc:AlternateContent>
          </a:graphicData>
        </a:graphic>
      </p:graphicFrame>
    </p:spTree>
    <p:extLst>
      <p:ext uri="{BB962C8B-B14F-4D97-AF65-F5344CB8AC3E}">
        <p14:creationId xmlns:p14="http://schemas.microsoft.com/office/powerpoint/2010/main" val="208420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634"/>
          <p:cNvSpPr>
            <a:spLocks noEditPoints="1"/>
          </p:cNvSpPr>
          <p:nvPr/>
        </p:nvSpPr>
        <p:spPr bwMode="auto">
          <a:xfrm rot="5400000">
            <a:off x="-152657" y="1675287"/>
            <a:ext cx="6162675" cy="4202752"/>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IN"/>
          </a:p>
        </p:txBody>
      </p:sp>
      <p:sp>
        <p:nvSpPr>
          <p:cNvPr id="5" name="Rectangle 4"/>
          <p:cNvSpPr>
            <a:spLocks noChangeArrowheads="1"/>
          </p:cNvSpPr>
          <p:nvPr/>
        </p:nvSpPr>
        <p:spPr bwMode="auto">
          <a:xfrm>
            <a:off x="2200275" y="393202"/>
            <a:ext cx="7791450" cy="1642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50000"/>
              </a:lnSpc>
              <a:spcBef>
                <a:spcPct val="0"/>
              </a:spcBef>
              <a:buFontTx/>
              <a:buNone/>
            </a:pPr>
            <a:r>
              <a:rPr lang="en-US" altLang="en-US" sz="3600">
                <a:solidFill>
                  <a:schemeClr val="tx2"/>
                </a:solidFill>
                <a:latin typeface="Roboto Condensed" panose="02000000000000000000" pitchFamily="2" charset="0"/>
                <a:ea typeface="Roboto Condensed" panose="02000000000000000000" pitchFamily="2" charset="0"/>
              </a:rPr>
              <a:t>Discussion- </a:t>
            </a:r>
            <a:endParaRPr lang="en-US" altLang="en-US" sz="3600" dirty="0">
              <a:solidFill>
                <a:schemeClr val="tx2"/>
              </a:solidFill>
              <a:latin typeface="Roboto Condensed" panose="02000000000000000000" pitchFamily="2" charset="0"/>
              <a:ea typeface="Roboto Condensed" panose="02000000000000000000" pitchFamily="2" charset="0"/>
            </a:endParaRPr>
          </a:p>
          <a:p>
            <a:pPr algn="ctr" eaLnBrk="1" hangingPunct="1">
              <a:lnSpc>
                <a:spcPct val="150000"/>
              </a:lnSpc>
              <a:spcBef>
                <a:spcPct val="0"/>
              </a:spcBef>
              <a:buFontTx/>
              <a:buNone/>
            </a:pPr>
            <a:endParaRPr lang="en-US" altLang="en-US" sz="3600" dirty="0">
              <a:solidFill>
                <a:schemeClr val="tx2"/>
              </a:solidFill>
              <a:latin typeface="Roboto Condensed" panose="02000000000000000000" pitchFamily="2" charset="0"/>
              <a:ea typeface="Roboto Condensed" panose="02000000000000000000" pitchFamily="2" charset="0"/>
            </a:endParaRPr>
          </a:p>
        </p:txBody>
      </p:sp>
      <p:grpSp>
        <p:nvGrpSpPr>
          <p:cNvPr id="17" name="Group 16"/>
          <p:cNvGrpSpPr/>
          <p:nvPr/>
        </p:nvGrpSpPr>
        <p:grpSpPr>
          <a:xfrm>
            <a:off x="6470252" y="2065811"/>
            <a:ext cx="656431" cy="650615"/>
            <a:chOff x="3965576" y="3711576"/>
            <a:chExt cx="1433513" cy="1420813"/>
          </a:xfrm>
        </p:grpSpPr>
        <p:sp>
          <p:nvSpPr>
            <p:cNvPr id="18" name="Freeform 59"/>
            <p:cNvSpPr>
              <a:spLocks/>
            </p:cNvSpPr>
            <p:nvPr/>
          </p:nvSpPr>
          <p:spPr bwMode="auto">
            <a:xfrm>
              <a:off x="4213226" y="4089401"/>
              <a:ext cx="903288" cy="698500"/>
            </a:xfrm>
            <a:custGeom>
              <a:avLst/>
              <a:gdLst>
                <a:gd name="T0" fmla="*/ 711 w 1184"/>
                <a:gd name="T1" fmla="*/ 662 h 918"/>
                <a:gd name="T2" fmla="*/ 361 w 1184"/>
                <a:gd name="T3" fmla="*/ 918 h 918"/>
                <a:gd name="T4" fmla="*/ 832 w 1184"/>
                <a:gd name="T5" fmla="*/ 712 h 918"/>
                <a:gd name="T6" fmla="*/ 1090 w 1184"/>
                <a:gd name="T7" fmla="*/ 178 h 918"/>
                <a:gd name="T8" fmla="*/ 890 w 1184"/>
                <a:gd name="T9" fmla="*/ 7 h 918"/>
                <a:gd name="T10" fmla="*/ 616 w 1184"/>
                <a:gd name="T11" fmla="*/ 156 h 918"/>
                <a:gd name="T12" fmla="*/ 341 w 1184"/>
                <a:gd name="T13" fmla="*/ 7 h 918"/>
                <a:gd name="T14" fmla="*/ 141 w 1184"/>
                <a:gd name="T15" fmla="*/ 178 h 918"/>
                <a:gd name="T16" fmla="*/ 522 w 1184"/>
                <a:gd name="T17" fmla="*/ 662 h 918"/>
                <a:gd name="T18" fmla="*/ 243 w 1184"/>
                <a:gd name="T19" fmla="*/ 217 h 918"/>
                <a:gd name="T20" fmla="*/ 350 w 1184"/>
                <a:gd name="T21" fmla="*/ 117 h 918"/>
                <a:gd name="T22" fmla="*/ 543 w 1184"/>
                <a:gd name="T23" fmla="*/ 246 h 918"/>
                <a:gd name="T24" fmla="*/ 616 w 1184"/>
                <a:gd name="T25" fmla="*/ 287 h 918"/>
                <a:gd name="T26" fmla="*/ 688 w 1184"/>
                <a:gd name="T27" fmla="*/ 246 h 918"/>
                <a:gd name="T28" fmla="*/ 882 w 1184"/>
                <a:gd name="T29" fmla="*/ 117 h 918"/>
                <a:gd name="T30" fmla="*/ 988 w 1184"/>
                <a:gd name="T31" fmla="*/ 217 h 918"/>
                <a:gd name="T32" fmla="*/ 711 w 1184"/>
                <a:gd name="T33" fmla="*/ 662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4" h="918">
                  <a:moveTo>
                    <a:pt x="711" y="662"/>
                  </a:moveTo>
                  <a:cubicBezTo>
                    <a:pt x="701" y="667"/>
                    <a:pt x="536" y="761"/>
                    <a:pt x="361" y="918"/>
                  </a:cubicBezTo>
                  <a:cubicBezTo>
                    <a:pt x="486" y="839"/>
                    <a:pt x="644" y="760"/>
                    <a:pt x="832" y="712"/>
                  </a:cubicBezTo>
                  <a:cubicBezTo>
                    <a:pt x="953" y="625"/>
                    <a:pt x="1184" y="418"/>
                    <a:pt x="1090" y="178"/>
                  </a:cubicBezTo>
                  <a:cubicBezTo>
                    <a:pt x="1036" y="38"/>
                    <a:pt x="941" y="11"/>
                    <a:pt x="890" y="7"/>
                  </a:cubicBezTo>
                  <a:cubicBezTo>
                    <a:pt x="794" y="0"/>
                    <a:pt x="686" y="59"/>
                    <a:pt x="616" y="156"/>
                  </a:cubicBezTo>
                  <a:cubicBezTo>
                    <a:pt x="545" y="59"/>
                    <a:pt x="437" y="0"/>
                    <a:pt x="341" y="7"/>
                  </a:cubicBezTo>
                  <a:cubicBezTo>
                    <a:pt x="290" y="11"/>
                    <a:pt x="191" y="37"/>
                    <a:pt x="141" y="178"/>
                  </a:cubicBezTo>
                  <a:cubicBezTo>
                    <a:pt x="0" y="579"/>
                    <a:pt x="522" y="662"/>
                    <a:pt x="522" y="662"/>
                  </a:cubicBezTo>
                  <a:cubicBezTo>
                    <a:pt x="518" y="660"/>
                    <a:pt x="155" y="443"/>
                    <a:pt x="243" y="217"/>
                  </a:cubicBezTo>
                  <a:cubicBezTo>
                    <a:pt x="268" y="154"/>
                    <a:pt x="304" y="120"/>
                    <a:pt x="350" y="117"/>
                  </a:cubicBezTo>
                  <a:cubicBezTo>
                    <a:pt x="414" y="111"/>
                    <a:pt x="498" y="167"/>
                    <a:pt x="543" y="246"/>
                  </a:cubicBezTo>
                  <a:cubicBezTo>
                    <a:pt x="558" y="272"/>
                    <a:pt x="586" y="287"/>
                    <a:pt x="616" y="287"/>
                  </a:cubicBezTo>
                  <a:cubicBezTo>
                    <a:pt x="645" y="287"/>
                    <a:pt x="673" y="272"/>
                    <a:pt x="688" y="246"/>
                  </a:cubicBezTo>
                  <a:cubicBezTo>
                    <a:pt x="734" y="167"/>
                    <a:pt x="817" y="111"/>
                    <a:pt x="882" y="117"/>
                  </a:cubicBezTo>
                  <a:cubicBezTo>
                    <a:pt x="927" y="120"/>
                    <a:pt x="963" y="154"/>
                    <a:pt x="988" y="217"/>
                  </a:cubicBezTo>
                  <a:cubicBezTo>
                    <a:pt x="1076" y="443"/>
                    <a:pt x="713" y="660"/>
                    <a:pt x="711" y="66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9" name="Freeform 60"/>
            <p:cNvSpPr>
              <a:spLocks noEditPoints="1"/>
            </p:cNvSpPr>
            <p:nvPr/>
          </p:nvSpPr>
          <p:spPr bwMode="auto">
            <a:xfrm>
              <a:off x="3965576" y="3711576"/>
              <a:ext cx="1433513" cy="1420813"/>
            </a:xfrm>
            <a:custGeom>
              <a:avLst/>
              <a:gdLst>
                <a:gd name="T0" fmla="*/ 975 w 1881"/>
                <a:gd name="T1" fmla="*/ 1752 h 1863"/>
                <a:gd name="T2" fmla="*/ 595 w 1881"/>
                <a:gd name="T3" fmla="*/ 1675 h 1863"/>
                <a:gd name="T4" fmla="*/ 1605 w 1881"/>
                <a:gd name="T5" fmla="*/ 1410 h 1863"/>
                <a:gd name="T6" fmla="*/ 975 w 1881"/>
                <a:gd name="T7" fmla="*/ 1752 h 1863"/>
                <a:gd name="T8" fmla="*/ 1597 w 1881"/>
                <a:gd name="T9" fmla="*/ 283 h 1863"/>
                <a:gd name="T10" fmla="*/ 895 w 1881"/>
                <a:gd name="T11" fmla="*/ 13 h 1863"/>
                <a:gd name="T12" fmla="*/ 20 w 1881"/>
                <a:gd name="T13" fmla="*/ 870 h 1863"/>
                <a:gd name="T14" fmla="*/ 317 w 1881"/>
                <a:gd name="T15" fmla="*/ 1619 h 1863"/>
                <a:gd name="T16" fmla="*/ 130 w 1881"/>
                <a:gd name="T17" fmla="*/ 878 h 1863"/>
                <a:gd name="T18" fmla="*/ 900 w 1881"/>
                <a:gd name="T19" fmla="*/ 123 h 1863"/>
                <a:gd name="T20" fmla="*/ 1520 w 1881"/>
                <a:gd name="T21" fmla="*/ 361 h 1863"/>
                <a:gd name="T22" fmla="*/ 1757 w 1881"/>
                <a:gd name="T23" fmla="*/ 980 h 1863"/>
                <a:gd name="T24" fmla="*/ 1665 w 1881"/>
                <a:gd name="T25" fmla="*/ 1315 h 1863"/>
                <a:gd name="T26" fmla="*/ 1298 w 1881"/>
                <a:gd name="T27" fmla="*/ 1254 h 1863"/>
                <a:gd name="T28" fmla="*/ 1028 w 1881"/>
                <a:gd name="T29" fmla="*/ 1290 h 1863"/>
                <a:gd name="T30" fmla="*/ 426 w 1881"/>
                <a:gd name="T31" fmla="*/ 1707 h 1863"/>
                <a:gd name="T32" fmla="*/ 479 w 1881"/>
                <a:gd name="T33" fmla="*/ 1738 h 1863"/>
                <a:gd name="T34" fmla="*/ 943 w 1881"/>
                <a:gd name="T35" fmla="*/ 1863 h 1863"/>
                <a:gd name="T36" fmla="*/ 979 w 1881"/>
                <a:gd name="T37" fmla="*/ 1862 h 1863"/>
                <a:gd name="T38" fmla="*/ 1867 w 1881"/>
                <a:gd name="T39" fmla="*/ 985 h 1863"/>
                <a:gd name="T40" fmla="*/ 1597 w 1881"/>
                <a:gd name="T41" fmla="*/ 283 h 1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81" h="1863">
                  <a:moveTo>
                    <a:pt x="975" y="1752"/>
                  </a:moveTo>
                  <a:cubicBezTo>
                    <a:pt x="843" y="1757"/>
                    <a:pt x="713" y="1730"/>
                    <a:pt x="595" y="1675"/>
                  </a:cubicBezTo>
                  <a:cubicBezTo>
                    <a:pt x="996" y="1265"/>
                    <a:pt x="1444" y="1358"/>
                    <a:pt x="1605" y="1410"/>
                  </a:cubicBezTo>
                  <a:cubicBezTo>
                    <a:pt x="1462" y="1609"/>
                    <a:pt x="1233" y="1742"/>
                    <a:pt x="975" y="1752"/>
                  </a:cubicBezTo>
                  <a:close/>
                  <a:moveTo>
                    <a:pt x="1597" y="283"/>
                  </a:moveTo>
                  <a:cubicBezTo>
                    <a:pt x="1413" y="98"/>
                    <a:pt x="1156" y="0"/>
                    <a:pt x="895" y="13"/>
                  </a:cubicBezTo>
                  <a:cubicBezTo>
                    <a:pt x="429" y="37"/>
                    <a:pt x="53" y="405"/>
                    <a:pt x="20" y="870"/>
                  </a:cubicBezTo>
                  <a:cubicBezTo>
                    <a:pt x="0" y="1154"/>
                    <a:pt x="108" y="1427"/>
                    <a:pt x="317" y="1619"/>
                  </a:cubicBezTo>
                  <a:cubicBezTo>
                    <a:pt x="317" y="1619"/>
                    <a:pt x="102" y="1323"/>
                    <a:pt x="130" y="878"/>
                  </a:cubicBezTo>
                  <a:cubicBezTo>
                    <a:pt x="155" y="468"/>
                    <a:pt x="490" y="144"/>
                    <a:pt x="900" y="123"/>
                  </a:cubicBezTo>
                  <a:cubicBezTo>
                    <a:pt x="1131" y="111"/>
                    <a:pt x="1357" y="198"/>
                    <a:pt x="1520" y="361"/>
                  </a:cubicBezTo>
                  <a:cubicBezTo>
                    <a:pt x="1682" y="523"/>
                    <a:pt x="1769" y="749"/>
                    <a:pt x="1757" y="980"/>
                  </a:cubicBezTo>
                  <a:cubicBezTo>
                    <a:pt x="1751" y="1100"/>
                    <a:pt x="1718" y="1214"/>
                    <a:pt x="1665" y="1315"/>
                  </a:cubicBezTo>
                  <a:cubicBezTo>
                    <a:pt x="1598" y="1291"/>
                    <a:pt x="1465" y="1254"/>
                    <a:pt x="1298" y="1254"/>
                  </a:cubicBezTo>
                  <a:cubicBezTo>
                    <a:pt x="1219" y="1254"/>
                    <a:pt x="1127" y="1264"/>
                    <a:pt x="1028" y="1290"/>
                  </a:cubicBezTo>
                  <a:cubicBezTo>
                    <a:pt x="1028" y="1290"/>
                    <a:pt x="662" y="1390"/>
                    <a:pt x="426" y="1707"/>
                  </a:cubicBezTo>
                  <a:lnTo>
                    <a:pt x="479" y="1738"/>
                  </a:lnTo>
                  <a:cubicBezTo>
                    <a:pt x="620" y="1820"/>
                    <a:pt x="780" y="1863"/>
                    <a:pt x="943" y="1863"/>
                  </a:cubicBezTo>
                  <a:cubicBezTo>
                    <a:pt x="955" y="1863"/>
                    <a:pt x="967" y="1862"/>
                    <a:pt x="979" y="1862"/>
                  </a:cubicBezTo>
                  <a:cubicBezTo>
                    <a:pt x="1453" y="1844"/>
                    <a:pt x="1843" y="1459"/>
                    <a:pt x="1867" y="985"/>
                  </a:cubicBezTo>
                  <a:cubicBezTo>
                    <a:pt x="1881" y="724"/>
                    <a:pt x="1782" y="468"/>
                    <a:pt x="1597" y="28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sp>
        <p:nvSpPr>
          <p:cNvPr id="20" name="Freeform 19"/>
          <p:cNvSpPr>
            <a:spLocks noEditPoints="1"/>
          </p:cNvSpPr>
          <p:nvPr/>
        </p:nvSpPr>
        <p:spPr bwMode="auto">
          <a:xfrm>
            <a:off x="5252138" y="3530939"/>
            <a:ext cx="430213" cy="355600"/>
          </a:xfrm>
          <a:custGeom>
            <a:avLst/>
            <a:gdLst>
              <a:gd name="T0" fmla="*/ 255 w 839"/>
              <a:gd name="T1" fmla="*/ 692 h 692"/>
              <a:gd name="T2" fmla="*/ 583 w 839"/>
              <a:gd name="T3" fmla="*/ 692 h 692"/>
              <a:gd name="T4" fmla="*/ 583 w 839"/>
              <a:gd name="T5" fmla="*/ 401 h 692"/>
              <a:gd name="T6" fmla="*/ 419 w 839"/>
              <a:gd name="T7" fmla="*/ 237 h 692"/>
              <a:gd name="T8" fmla="*/ 255 w 839"/>
              <a:gd name="T9" fmla="*/ 401 h 692"/>
              <a:gd name="T10" fmla="*/ 255 w 839"/>
              <a:gd name="T11" fmla="*/ 692 h 692"/>
              <a:gd name="T12" fmla="*/ 229 w 839"/>
              <a:gd name="T13" fmla="*/ 401 h 692"/>
              <a:gd name="T14" fmla="*/ 229 w 839"/>
              <a:gd name="T15" fmla="*/ 627 h 692"/>
              <a:gd name="T16" fmla="*/ 106 w 839"/>
              <a:gd name="T17" fmla="*/ 627 h 692"/>
              <a:gd name="T18" fmla="*/ 106 w 839"/>
              <a:gd name="T19" fmla="*/ 423 h 692"/>
              <a:gd name="T20" fmla="*/ 219 w 839"/>
              <a:gd name="T21" fmla="*/ 310 h 692"/>
              <a:gd name="T22" fmla="*/ 251 w 839"/>
              <a:gd name="T23" fmla="*/ 315 h 692"/>
              <a:gd name="T24" fmla="*/ 229 w 839"/>
              <a:gd name="T25" fmla="*/ 401 h 692"/>
              <a:gd name="T26" fmla="*/ 732 w 839"/>
              <a:gd name="T27" fmla="*/ 627 h 692"/>
              <a:gd name="T28" fmla="*/ 609 w 839"/>
              <a:gd name="T29" fmla="*/ 627 h 692"/>
              <a:gd name="T30" fmla="*/ 609 w 839"/>
              <a:gd name="T31" fmla="*/ 401 h 692"/>
              <a:gd name="T32" fmla="*/ 588 w 839"/>
              <a:gd name="T33" fmla="*/ 315 h 692"/>
              <a:gd name="T34" fmla="*/ 619 w 839"/>
              <a:gd name="T35" fmla="*/ 310 h 692"/>
              <a:gd name="T36" fmla="*/ 732 w 839"/>
              <a:gd name="T37" fmla="*/ 423 h 692"/>
              <a:gd name="T38" fmla="*/ 732 w 839"/>
              <a:gd name="T39" fmla="*/ 627 h 692"/>
              <a:gd name="T40" fmla="*/ 419 w 839"/>
              <a:gd name="T41" fmla="*/ 0 h 692"/>
              <a:gd name="T42" fmla="*/ 315 w 839"/>
              <a:gd name="T43" fmla="*/ 105 h 692"/>
              <a:gd name="T44" fmla="*/ 419 w 839"/>
              <a:gd name="T45" fmla="*/ 209 h 692"/>
              <a:gd name="T46" fmla="*/ 524 w 839"/>
              <a:gd name="T47" fmla="*/ 105 h 692"/>
              <a:gd name="T48" fmla="*/ 419 w 839"/>
              <a:gd name="T49" fmla="*/ 0 h 692"/>
              <a:gd name="T50" fmla="*/ 78 w 839"/>
              <a:gd name="T51" fmla="*/ 350 h 692"/>
              <a:gd name="T52" fmla="*/ 100 w 839"/>
              <a:gd name="T53" fmla="*/ 353 h 692"/>
              <a:gd name="T54" fmla="*/ 80 w 839"/>
              <a:gd name="T55" fmla="*/ 423 h 692"/>
              <a:gd name="T56" fmla="*/ 80 w 839"/>
              <a:gd name="T57" fmla="*/ 571 h 692"/>
              <a:gd name="T58" fmla="*/ 0 w 839"/>
              <a:gd name="T59" fmla="*/ 571 h 692"/>
              <a:gd name="T60" fmla="*/ 0 w 839"/>
              <a:gd name="T61" fmla="*/ 428 h 692"/>
              <a:gd name="T62" fmla="*/ 78 w 839"/>
              <a:gd name="T63" fmla="*/ 350 h 692"/>
              <a:gd name="T64" fmla="*/ 219 w 839"/>
              <a:gd name="T65" fmla="*/ 141 h 692"/>
              <a:gd name="T66" fmla="*/ 148 w 839"/>
              <a:gd name="T67" fmla="*/ 212 h 692"/>
              <a:gd name="T68" fmla="*/ 219 w 839"/>
              <a:gd name="T69" fmla="*/ 283 h 692"/>
              <a:gd name="T70" fmla="*/ 290 w 839"/>
              <a:gd name="T71" fmla="*/ 212 h 692"/>
              <a:gd name="T72" fmla="*/ 219 w 839"/>
              <a:gd name="T73" fmla="*/ 141 h 692"/>
              <a:gd name="T74" fmla="*/ 839 w 839"/>
              <a:gd name="T75" fmla="*/ 571 h 692"/>
              <a:gd name="T76" fmla="*/ 758 w 839"/>
              <a:gd name="T77" fmla="*/ 571 h 692"/>
              <a:gd name="T78" fmla="*/ 758 w 839"/>
              <a:gd name="T79" fmla="*/ 423 h 692"/>
              <a:gd name="T80" fmla="*/ 739 w 839"/>
              <a:gd name="T81" fmla="*/ 353 h 692"/>
              <a:gd name="T82" fmla="*/ 761 w 839"/>
              <a:gd name="T83" fmla="*/ 350 h 692"/>
              <a:gd name="T84" fmla="*/ 839 w 839"/>
              <a:gd name="T85" fmla="*/ 428 h 692"/>
              <a:gd name="T86" fmla="*/ 839 w 839"/>
              <a:gd name="T87" fmla="*/ 571 h 692"/>
              <a:gd name="T88" fmla="*/ 620 w 839"/>
              <a:gd name="T89" fmla="*/ 141 h 692"/>
              <a:gd name="T90" fmla="*/ 549 w 839"/>
              <a:gd name="T91" fmla="*/ 212 h 692"/>
              <a:gd name="T92" fmla="*/ 620 w 839"/>
              <a:gd name="T93" fmla="*/ 283 h 692"/>
              <a:gd name="T94" fmla="*/ 690 w 839"/>
              <a:gd name="T95" fmla="*/ 212 h 692"/>
              <a:gd name="T96" fmla="*/ 620 w 839"/>
              <a:gd name="T97" fmla="*/ 141 h 692"/>
              <a:gd name="T98" fmla="*/ 78 w 839"/>
              <a:gd name="T99" fmla="*/ 228 h 692"/>
              <a:gd name="T100" fmla="*/ 30 w 839"/>
              <a:gd name="T101" fmla="*/ 275 h 692"/>
              <a:gd name="T102" fmla="*/ 78 w 839"/>
              <a:gd name="T103" fmla="*/ 323 h 692"/>
              <a:gd name="T104" fmla="*/ 125 w 839"/>
              <a:gd name="T105" fmla="*/ 275 h 692"/>
              <a:gd name="T106" fmla="*/ 78 w 839"/>
              <a:gd name="T107" fmla="*/ 228 h 692"/>
              <a:gd name="T108" fmla="*/ 761 w 839"/>
              <a:gd name="T109" fmla="*/ 228 h 692"/>
              <a:gd name="T110" fmla="*/ 713 w 839"/>
              <a:gd name="T111" fmla="*/ 275 h 692"/>
              <a:gd name="T112" fmla="*/ 761 w 839"/>
              <a:gd name="T113" fmla="*/ 323 h 692"/>
              <a:gd name="T114" fmla="*/ 808 w 839"/>
              <a:gd name="T115" fmla="*/ 275 h 692"/>
              <a:gd name="T116" fmla="*/ 761 w 839"/>
              <a:gd name="T117" fmla="*/ 228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39" h="692">
                <a:moveTo>
                  <a:pt x="255" y="692"/>
                </a:moveTo>
                <a:lnTo>
                  <a:pt x="583" y="692"/>
                </a:lnTo>
                <a:lnTo>
                  <a:pt x="583" y="401"/>
                </a:lnTo>
                <a:cubicBezTo>
                  <a:pt x="583" y="311"/>
                  <a:pt x="510" y="237"/>
                  <a:pt x="419" y="237"/>
                </a:cubicBezTo>
                <a:cubicBezTo>
                  <a:pt x="329" y="237"/>
                  <a:pt x="255" y="311"/>
                  <a:pt x="255" y="401"/>
                </a:cubicBezTo>
                <a:lnTo>
                  <a:pt x="255" y="692"/>
                </a:lnTo>
                <a:close/>
                <a:moveTo>
                  <a:pt x="229" y="401"/>
                </a:moveTo>
                <a:lnTo>
                  <a:pt x="229" y="627"/>
                </a:lnTo>
                <a:lnTo>
                  <a:pt x="106" y="627"/>
                </a:lnTo>
                <a:lnTo>
                  <a:pt x="106" y="423"/>
                </a:lnTo>
                <a:cubicBezTo>
                  <a:pt x="106" y="361"/>
                  <a:pt x="157" y="310"/>
                  <a:pt x="219" y="310"/>
                </a:cubicBezTo>
                <a:cubicBezTo>
                  <a:pt x="230" y="310"/>
                  <a:pt x="241" y="312"/>
                  <a:pt x="251" y="315"/>
                </a:cubicBezTo>
                <a:cubicBezTo>
                  <a:pt x="238" y="341"/>
                  <a:pt x="229" y="370"/>
                  <a:pt x="229" y="401"/>
                </a:cubicBezTo>
                <a:close/>
                <a:moveTo>
                  <a:pt x="732" y="627"/>
                </a:moveTo>
                <a:lnTo>
                  <a:pt x="609" y="627"/>
                </a:lnTo>
                <a:lnTo>
                  <a:pt x="609" y="401"/>
                </a:lnTo>
                <a:cubicBezTo>
                  <a:pt x="609" y="370"/>
                  <a:pt x="601" y="341"/>
                  <a:pt x="588" y="315"/>
                </a:cubicBezTo>
                <a:cubicBezTo>
                  <a:pt x="598" y="312"/>
                  <a:pt x="608" y="310"/>
                  <a:pt x="619" y="310"/>
                </a:cubicBezTo>
                <a:cubicBezTo>
                  <a:pt x="682" y="310"/>
                  <a:pt x="732" y="361"/>
                  <a:pt x="732" y="423"/>
                </a:cubicBezTo>
                <a:lnTo>
                  <a:pt x="732" y="627"/>
                </a:lnTo>
                <a:close/>
                <a:moveTo>
                  <a:pt x="419" y="0"/>
                </a:moveTo>
                <a:cubicBezTo>
                  <a:pt x="362" y="0"/>
                  <a:pt x="315" y="47"/>
                  <a:pt x="315" y="105"/>
                </a:cubicBezTo>
                <a:cubicBezTo>
                  <a:pt x="315" y="162"/>
                  <a:pt x="362" y="209"/>
                  <a:pt x="419" y="209"/>
                </a:cubicBezTo>
                <a:cubicBezTo>
                  <a:pt x="477" y="209"/>
                  <a:pt x="524" y="162"/>
                  <a:pt x="524" y="105"/>
                </a:cubicBezTo>
                <a:cubicBezTo>
                  <a:pt x="524" y="47"/>
                  <a:pt x="477" y="0"/>
                  <a:pt x="419" y="0"/>
                </a:cubicBezTo>
                <a:close/>
                <a:moveTo>
                  <a:pt x="78" y="350"/>
                </a:moveTo>
                <a:cubicBezTo>
                  <a:pt x="85" y="350"/>
                  <a:pt x="93" y="351"/>
                  <a:pt x="100" y="353"/>
                </a:cubicBezTo>
                <a:cubicBezTo>
                  <a:pt x="87" y="374"/>
                  <a:pt x="80" y="398"/>
                  <a:pt x="80" y="423"/>
                </a:cubicBezTo>
                <a:lnTo>
                  <a:pt x="80" y="571"/>
                </a:lnTo>
                <a:lnTo>
                  <a:pt x="0" y="571"/>
                </a:lnTo>
                <a:lnTo>
                  <a:pt x="0" y="428"/>
                </a:lnTo>
                <a:cubicBezTo>
                  <a:pt x="0" y="385"/>
                  <a:pt x="35" y="350"/>
                  <a:pt x="78" y="350"/>
                </a:cubicBezTo>
                <a:close/>
                <a:moveTo>
                  <a:pt x="219" y="141"/>
                </a:moveTo>
                <a:cubicBezTo>
                  <a:pt x="180" y="141"/>
                  <a:pt x="148" y="173"/>
                  <a:pt x="148" y="212"/>
                </a:cubicBezTo>
                <a:cubicBezTo>
                  <a:pt x="148" y="251"/>
                  <a:pt x="180" y="283"/>
                  <a:pt x="219" y="283"/>
                </a:cubicBezTo>
                <a:cubicBezTo>
                  <a:pt x="258" y="283"/>
                  <a:pt x="290" y="251"/>
                  <a:pt x="290" y="212"/>
                </a:cubicBezTo>
                <a:cubicBezTo>
                  <a:pt x="290" y="173"/>
                  <a:pt x="258" y="141"/>
                  <a:pt x="219" y="141"/>
                </a:cubicBezTo>
                <a:close/>
                <a:moveTo>
                  <a:pt x="839" y="571"/>
                </a:moveTo>
                <a:lnTo>
                  <a:pt x="758" y="571"/>
                </a:lnTo>
                <a:lnTo>
                  <a:pt x="758" y="423"/>
                </a:lnTo>
                <a:cubicBezTo>
                  <a:pt x="758" y="398"/>
                  <a:pt x="751" y="374"/>
                  <a:pt x="739" y="353"/>
                </a:cubicBezTo>
                <a:cubicBezTo>
                  <a:pt x="746" y="351"/>
                  <a:pt x="753" y="350"/>
                  <a:pt x="761" y="350"/>
                </a:cubicBezTo>
                <a:cubicBezTo>
                  <a:pt x="804" y="350"/>
                  <a:pt x="839" y="385"/>
                  <a:pt x="839" y="428"/>
                </a:cubicBezTo>
                <a:lnTo>
                  <a:pt x="839" y="571"/>
                </a:lnTo>
                <a:close/>
                <a:moveTo>
                  <a:pt x="620" y="141"/>
                </a:moveTo>
                <a:cubicBezTo>
                  <a:pt x="581" y="141"/>
                  <a:pt x="549" y="173"/>
                  <a:pt x="549" y="212"/>
                </a:cubicBezTo>
                <a:cubicBezTo>
                  <a:pt x="549" y="251"/>
                  <a:pt x="581" y="283"/>
                  <a:pt x="620" y="283"/>
                </a:cubicBezTo>
                <a:cubicBezTo>
                  <a:pt x="659" y="283"/>
                  <a:pt x="690" y="251"/>
                  <a:pt x="690" y="212"/>
                </a:cubicBezTo>
                <a:cubicBezTo>
                  <a:pt x="690" y="173"/>
                  <a:pt x="658" y="141"/>
                  <a:pt x="620" y="141"/>
                </a:cubicBezTo>
                <a:close/>
                <a:moveTo>
                  <a:pt x="78" y="228"/>
                </a:moveTo>
                <a:cubicBezTo>
                  <a:pt x="51" y="228"/>
                  <a:pt x="30" y="249"/>
                  <a:pt x="30" y="275"/>
                </a:cubicBezTo>
                <a:cubicBezTo>
                  <a:pt x="30" y="302"/>
                  <a:pt x="51" y="323"/>
                  <a:pt x="78" y="323"/>
                </a:cubicBezTo>
                <a:cubicBezTo>
                  <a:pt x="104" y="323"/>
                  <a:pt x="125" y="302"/>
                  <a:pt x="125" y="275"/>
                </a:cubicBezTo>
                <a:cubicBezTo>
                  <a:pt x="125" y="249"/>
                  <a:pt x="104" y="228"/>
                  <a:pt x="78" y="228"/>
                </a:cubicBezTo>
                <a:close/>
                <a:moveTo>
                  <a:pt x="761" y="228"/>
                </a:moveTo>
                <a:cubicBezTo>
                  <a:pt x="735" y="228"/>
                  <a:pt x="713" y="249"/>
                  <a:pt x="713" y="275"/>
                </a:cubicBezTo>
                <a:cubicBezTo>
                  <a:pt x="713" y="302"/>
                  <a:pt x="735" y="323"/>
                  <a:pt x="761" y="323"/>
                </a:cubicBezTo>
                <a:cubicBezTo>
                  <a:pt x="787" y="323"/>
                  <a:pt x="808" y="302"/>
                  <a:pt x="808" y="275"/>
                </a:cubicBezTo>
                <a:cubicBezTo>
                  <a:pt x="808" y="249"/>
                  <a:pt x="787" y="228"/>
                  <a:pt x="761" y="22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p>
        </p:txBody>
      </p:sp>
      <p:sp>
        <p:nvSpPr>
          <p:cNvPr id="12" name="Freeform 634"/>
          <p:cNvSpPr>
            <a:spLocks noEditPoints="1"/>
          </p:cNvSpPr>
          <p:nvPr/>
        </p:nvSpPr>
        <p:spPr bwMode="auto">
          <a:xfrm rot="5400000">
            <a:off x="-92709" y="1675287"/>
            <a:ext cx="6162675" cy="4202752"/>
          </a:xfrm>
          <a:custGeom>
            <a:avLst/>
            <a:gdLst>
              <a:gd name="T0" fmla="*/ 2843 w 4403"/>
              <a:gd name="T1" fmla="*/ 500 h 3002"/>
              <a:gd name="T2" fmla="*/ 2732 w 4403"/>
              <a:gd name="T3" fmla="*/ 500 h 3002"/>
              <a:gd name="T4" fmla="*/ 2636 w 4403"/>
              <a:gd name="T5" fmla="*/ 404 h 3002"/>
              <a:gd name="T6" fmla="*/ 2732 w 4403"/>
              <a:gd name="T7" fmla="*/ 307 h 3002"/>
              <a:gd name="T8" fmla="*/ 2843 w 4403"/>
              <a:gd name="T9" fmla="*/ 307 h 3002"/>
              <a:gd name="T10" fmla="*/ 2939 w 4403"/>
              <a:gd name="T11" fmla="*/ 404 h 3002"/>
              <a:gd name="T12" fmla="*/ 2843 w 4403"/>
              <a:gd name="T13" fmla="*/ 500 h 3002"/>
              <a:gd name="T14" fmla="*/ 4122 w 4403"/>
              <a:gd name="T15" fmla="*/ 0 h 3002"/>
              <a:gd name="T16" fmla="*/ 1842 w 4403"/>
              <a:gd name="T17" fmla="*/ 0 h 3002"/>
              <a:gd name="T18" fmla="*/ 1413 w 4403"/>
              <a:gd name="T19" fmla="*/ 0 h 3002"/>
              <a:gd name="T20" fmla="*/ 1258 w 4403"/>
              <a:gd name="T21" fmla="*/ 154 h 3002"/>
              <a:gd name="T22" fmla="*/ 1413 w 4403"/>
              <a:gd name="T23" fmla="*/ 308 h 3002"/>
              <a:gd name="T24" fmla="*/ 1842 w 4403"/>
              <a:gd name="T25" fmla="*/ 308 h 3002"/>
              <a:gd name="T26" fmla="*/ 2364 w 4403"/>
              <a:gd name="T27" fmla="*/ 308 h 3002"/>
              <a:gd name="T28" fmla="*/ 2458 w 4403"/>
              <a:gd name="T29" fmla="*/ 403 h 3002"/>
              <a:gd name="T30" fmla="*/ 2364 w 4403"/>
              <a:gd name="T31" fmla="*/ 497 h 3002"/>
              <a:gd name="T32" fmla="*/ 1842 w 4403"/>
              <a:gd name="T33" fmla="*/ 497 h 3002"/>
              <a:gd name="T34" fmla="*/ 1753 w 4403"/>
              <a:gd name="T35" fmla="*/ 497 h 3002"/>
              <a:gd name="T36" fmla="*/ 1578 w 4403"/>
              <a:gd name="T37" fmla="*/ 673 h 3002"/>
              <a:gd name="T38" fmla="*/ 1753 w 4403"/>
              <a:gd name="T39" fmla="*/ 848 h 3002"/>
              <a:gd name="T40" fmla="*/ 1842 w 4403"/>
              <a:gd name="T41" fmla="*/ 848 h 3002"/>
              <a:gd name="T42" fmla="*/ 1992 w 4403"/>
              <a:gd name="T43" fmla="*/ 848 h 3002"/>
              <a:gd name="T44" fmla="*/ 2086 w 4403"/>
              <a:gd name="T45" fmla="*/ 943 h 3002"/>
              <a:gd name="T46" fmla="*/ 1992 w 4403"/>
              <a:gd name="T47" fmla="*/ 1037 h 3002"/>
              <a:gd name="T48" fmla="*/ 1842 w 4403"/>
              <a:gd name="T49" fmla="*/ 1037 h 3002"/>
              <a:gd name="T50" fmla="*/ 1142 w 4403"/>
              <a:gd name="T51" fmla="*/ 1037 h 3002"/>
              <a:gd name="T52" fmla="*/ 967 w 4403"/>
              <a:gd name="T53" fmla="*/ 1213 h 3002"/>
              <a:gd name="T54" fmla="*/ 1142 w 4403"/>
              <a:gd name="T55" fmla="*/ 1388 h 3002"/>
              <a:gd name="T56" fmla="*/ 1237 w 4403"/>
              <a:gd name="T57" fmla="*/ 1388 h 3002"/>
              <a:gd name="T58" fmla="*/ 1479 w 4403"/>
              <a:gd name="T59" fmla="*/ 1388 h 3002"/>
              <a:gd name="T60" fmla="*/ 1573 w 4403"/>
              <a:gd name="T61" fmla="*/ 1482 h 3002"/>
              <a:gd name="T62" fmla="*/ 1479 w 4403"/>
              <a:gd name="T63" fmla="*/ 1577 h 3002"/>
              <a:gd name="T64" fmla="*/ 1237 w 4403"/>
              <a:gd name="T65" fmla="*/ 1577 h 3002"/>
              <a:gd name="T66" fmla="*/ 934 w 4403"/>
              <a:gd name="T67" fmla="*/ 1577 h 3002"/>
              <a:gd name="T68" fmla="*/ 758 w 4403"/>
              <a:gd name="T69" fmla="*/ 1752 h 3002"/>
              <a:gd name="T70" fmla="*/ 758 w 4403"/>
              <a:gd name="T71" fmla="*/ 1752 h 3002"/>
              <a:gd name="T72" fmla="*/ 934 w 4403"/>
              <a:gd name="T73" fmla="*/ 1928 h 3002"/>
              <a:gd name="T74" fmla="*/ 1237 w 4403"/>
              <a:gd name="T75" fmla="*/ 1928 h 3002"/>
              <a:gd name="T76" fmla="*/ 1747 w 4403"/>
              <a:gd name="T77" fmla="*/ 1928 h 3002"/>
              <a:gd name="T78" fmla="*/ 1842 w 4403"/>
              <a:gd name="T79" fmla="*/ 2022 h 3002"/>
              <a:gd name="T80" fmla="*/ 1747 w 4403"/>
              <a:gd name="T81" fmla="*/ 2117 h 3002"/>
              <a:gd name="T82" fmla="*/ 1318 w 4403"/>
              <a:gd name="T83" fmla="*/ 2117 h 3002"/>
              <a:gd name="T84" fmla="*/ 1143 w 4403"/>
              <a:gd name="T85" fmla="*/ 2292 h 3002"/>
              <a:gd name="T86" fmla="*/ 1143 w 4403"/>
              <a:gd name="T87" fmla="*/ 2292 h 3002"/>
              <a:gd name="T88" fmla="*/ 1318 w 4403"/>
              <a:gd name="T89" fmla="*/ 2468 h 3002"/>
              <a:gd name="T90" fmla="*/ 1435 w 4403"/>
              <a:gd name="T91" fmla="*/ 2468 h 3002"/>
              <a:gd name="T92" fmla="*/ 1529 w 4403"/>
              <a:gd name="T93" fmla="*/ 2562 h 3002"/>
              <a:gd name="T94" fmla="*/ 1435 w 4403"/>
              <a:gd name="T95" fmla="*/ 2657 h 3002"/>
              <a:gd name="T96" fmla="*/ 1237 w 4403"/>
              <a:gd name="T97" fmla="*/ 2657 h 3002"/>
              <a:gd name="T98" fmla="*/ 227 w 4403"/>
              <a:gd name="T99" fmla="*/ 2657 h 3002"/>
              <a:gd name="T100" fmla="*/ 172 w 4403"/>
              <a:gd name="T101" fmla="*/ 2657 h 3002"/>
              <a:gd name="T102" fmla="*/ 0 w 4403"/>
              <a:gd name="T103" fmla="*/ 2829 h 3002"/>
              <a:gd name="T104" fmla="*/ 172 w 4403"/>
              <a:gd name="T105" fmla="*/ 3002 h 3002"/>
              <a:gd name="T106" fmla="*/ 1842 w 4403"/>
              <a:gd name="T107" fmla="*/ 3002 h 3002"/>
              <a:gd name="T108" fmla="*/ 3727 w 4403"/>
              <a:gd name="T109" fmla="*/ 3002 h 3002"/>
              <a:gd name="T110" fmla="*/ 4403 w 4403"/>
              <a:gd name="T111" fmla="*/ 3002 h 3002"/>
              <a:gd name="T112" fmla="*/ 4403 w 4403"/>
              <a:gd name="T113" fmla="*/ 0 h 3002"/>
              <a:gd name="T114" fmla="*/ 4122 w 4403"/>
              <a:gd name="T115" fmla="*/ 0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03" h="3002">
                <a:moveTo>
                  <a:pt x="2843" y="500"/>
                </a:moveTo>
                <a:lnTo>
                  <a:pt x="2732" y="500"/>
                </a:lnTo>
                <a:cubicBezTo>
                  <a:pt x="2679" y="500"/>
                  <a:pt x="2636" y="457"/>
                  <a:pt x="2636" y="404"/>
                </a:cubicBezTo>
                <a:cubicBezTo>
                  <a:pt x="2636" y="351"/>
                  <a:pt x="2679" y="307"/>
                  <a:pt x="2732" y="307"/>
                </a:cubicBezTo>
                <a:lnTo>
                  <a:pt x="2843" y="307"/>
                </a:lnTo>
                <a:cubicBezTo>
                  <a:pt x="2896" y="307"/>
                  <a:pt x="2939" y="351"/>
                  <a:pt x="2939" y="404"/>
                </a:cubicBezTo>
                <a:cubicBezTo>
                  <a:pt x="2939" y="457"/>
                  <a:pt x="2896" y="500"/>
                  <a:pt x="2843" y="500"/>
                </a:cubicBezTo>
                <a:close/>
                <a:moveTo>
                  <a:pt x="4122" y="0"/>
                </a:moveTo>
                <a:lnTo>
                  <a:pt x="1842" y="0"/>
                </a:lnTo>
                <a:lnTo>
                  <a:pt x="1413" y="0"/>
                </a:lnTo>
                <a:cubicBezTo>
                  <a:pt x="1327" y="0"/>
                  <a:pt x="1258" y="69"/>
                  <a:pt x="1258" y="154"/>
                </a:cubicBezTo>
                <a:cubicBezTo>
                  <a:pt x="1258" y="239"/>
                  <a:pt x="1327" y="308"/>
                  <a:pt x="1413" y="308"/>
                </a:cubicBezTo>
                <a:lnTo>
                  <a:pt x="1842" y="308"/>
                </a:lnTo>
                <a:lnTo>
                  <a:pt x="2364" y="308"/>
                </a:lnTo>
                <a:cubicBezTo>
                  <a:pt x="2416" y="308"/>
                  <a:pt x="2458" y="351"/>
                  <a:pt x="2458" y="403"/>
                </a:cubicBezTo>
                <a:cubicBezTo>
                  <a:pt x="2458" y="455"/>
                  <a:pt x="2416" y="497"/>
                  <a:pt x="2364" y="497"/>
                </a:cubicBezTo>
                <a:lnTo>
                  <a:pt x="1842" y="497"/>
                </a:lnTo>
                <a:lnTo>
                  <a:pt x="1753" y="497"/>
                </a:lnTo>
                <a:cubicBezTo>
                  <a:pt x="1656" y="497"/>
                  <a:pt x="1578" y="576"/>
                  <a:pt x="1578" y="673"/>
                </a:cubicBezTo>
                <a:cubicBezTo>
                  <a:pt x="1578" y="770"/>
                  <a:pt x="1656" y="848"/>
                  <a:pt x="1753" y="848"/>
                </a:cubicBezTo>
                <a:lnTo>
                  <a:pt x="1842" y="848"/>
                </a:lnTo>
                <a:lnTo>
                  <a:pt x="1992" y="848"/>
                </a:lnTo>
                <a:cubicBezTo>
                  <a:pt x="2044" y="848"/>
                  <a:pt x="2086" y="890"/>
                  <a:pt x="2086" y="943"/>
                </a:cubicBezTo>
                <a:cubicBezTo>
                  <a:pt x="2086" y="995"/>
                  <a:pt x="2044" y="1037"/>
                  <a:pt x="1992" y="1037"/>
                </a:cubicBezTo>
                <a:lnTo>
                  <a:pt x="1842" y="1037"/>
                </a:lnTo>
                <a:lnTo>
                  <a:pt x="1142" y="1037"/>
                </a:lnTo>
                <a:cubicBezTo>
                  <a:pt x="1045" y="1037"/>
                  <a:pt x="967" y="1116"/>
                  <a:pt x="967" y="1213"/>
                </a:cubicBezTo>
                <a:cubicBezTo>
                  <a:pt x="967" y="1309"/>
                  <a:pt x="1045" y="1388"/>
                  <a:pt x="1142" y="1388"/>
                </a:cubicBezTo>
                <a:lnTo>
                  <a:pt x="1237" y="1388"/>
                </a:lnTo>
                <a:lnTo>
                  <a:pt x="1479" y="1388"/>
                </a:lnTo>
                <a:cubicBezTo>
                  <a:pt x="1531" y="1388"/>
                  <a:pt x="1573" y="1430"/>
                  <a:pt x="1573" y="1482"/>
                </a:cubicBezTo>
                <a:cubicBezTo>
                  <a:pt x="1573" y="1535"/>
                  <a:pt x="1531" y="1577"/>
                  <a:pt x="1479" y="1577"/>
                </a:cubicBezTo>
                <a:lnTo>
                  <a:pt x="1237" y="1577"/>
                </a:lnTo>
                <a:lnTo>
                  <a:pt x="934" y="1577"/>
                </a:lnTo>
                <a:cubicBezTo>
                  <a:pt x="837" y="1577"/>
                  <a:pt x="758" y="1655"/>
                  <a:pt x="758" y="1752"/>
                </a:cubicBezTo>
                <a:lnTo>
                  <a:pt x="758" y="1752"/>
                </a:lnTo>
                <a:cubicBezTo>
                  <a:pt x="758" y="1849"/>
                  <a:pt x="837" y="1928"/>
                  <a:pt x="934" y="1928"/>
                </a:cubicBezTo>
                <a:lnTo>
                  <a:pt x="1237" y="1928"/>
                </a:lnTo>
                <a:lnTo>
                  <a:pt x="1747" y="1928"/>
                </a:lnTo>
                <a:cubicBezTo>
                  <a:pt x="1799" y="1928"/>
                  <a:pt x="1842" y="1970"/>
                  <a:pt x="1842" y="2022"/>
                </a:cubicBezTo>
                <a:cubicBezTo>
                  <a:pt x="1842" y="2074"/>
                  <a:pt x="1799" y="2117"/>
                  <a:pt x="1747" y="2117"/>
                </a:cubicBezTo>
                <a:lnTo>
                  <a:pt x="1318" y="2117"/>
                </a:lnTo>
                <a:cubicBezTo>
                  <a:pt x="1222" y="2117"/>
                  <a:pt x="1143" y="2195"/>
                  <a:pt x="1143" y="2292"/>
                </a:cubicBezTo>
                <a:lnTo>
                  <a:pt x="1143" y="2292"/>
                </a:lnTo>
                <a:cubicBezTo>
                  <a:pt x="1143" y="2389"/>
                  <a:pt x="1222" y="2468"/>
                  <a:pt x="1318" y="2468"/>
                </a:cubicBezTo>
                <a:lnTo>
                  <a:pt x="1435" y="2468"/>
                </a:lnTo>
                <a:cubicBezTo>
                  <a:pt x="1487" y="2468"/>
                  <a:pt x="1529" y="2510"/>
                  <a:pt x="1529" y="2562"/>
                </a:cubicBezTo>
                <a:cubicBezTo>
                  <a:pt x="1529" y="2614"/>
                  <a:pt x="1487" y="2657"/>
                  <a:pt x="1435" y="2657"/>
                </a:cubicBezTo>
                <a:lnTo>
                  <a:pt x="1237" y="2657"/>
                </a:lnTo>
                <a:lnTo>
                  <a:pt x="227" y="2657"/>
                </a:lnTo>
                <a:lnTo>
                  <a:pt x="172" y="2657"/>
                </a:lnTo>
                <a:cubicBezTo>
                  <a:pt x="77" y="2657"/>
                  <a:pt x="0" y="2734"/>
                  <a:pt x="0" y="2829"/>
                </a:cubicBezTo>
                <a:cubicBezTo>
                  <a:pt x="0" y="2925"/>
                  <a:pt x="77" y="3002"/>
                  <a:pt x="172" y="3002"/>
                </a:cubicBezTo>
                <a:lnTo>
                  <a:pt x="1842" y="3002"/>
                </a:lnTo>
                <a:lnTo>
                  <a:pt x="3727" y="3002"/>
                </a:lnTo>
                <a:lnTo>
                  <a:pt x="4403" y="3002"/>
                </a:lnTo>
                <a:lnTo>
                  <a:pt x="4403" y="0"/>
                </a:lnTo>
                <a:lnTo>
                  <a:pt x="4122" y="0"/>
                </a:lnTo>
                <a:close/>
              </a:path>
            </a:pathLst>
          </a:custGeom>
          <a:blipFill dpi="0" rotWithShape="0">
            <a:blip r:embed="rId2"/>
            <a:srcRect/>
            <a:stretch>
              <a:fillRect/>
            </a:stretch>
          </a:blipFill>
          <a:ln>
            <a:noFill/>
          </a:ln>
        </p:spPr>
        <p:txBody>
          <a:bodyPr vert="horz" wrap="square" lIns="91440" tIns="45720" rIns="91440" bIns="45720" numCol="1" anchor="t" anchorCtr="0" compatLnSpc="1">
            <a:prstTxWarp prst="textNoShape">
              <a:avLst/>
            </a:prstTxWarp>
          </a:bodyPr>
          <a:lstStyle/>
          <a:p>
            <a:endParaRPr lang="en-IN"/>
          </a:p>
        </p:txBody>
      </p:sp>
      <p:graphicFrame>
        <p:nvGraphicFramePr>
          <p:cNvPr id="14" name="Object 13">
            <a:extLst>
              <a:ext uri="{FF2B5EF4-FFF2-40B4-BE49-F238E27FC236}">
                <a16:creationId xmlns:a16="http://schemas.microsoft.com/office/drawing/2014/main" id="{5DF906BF-F3A7-42D6-A8DA-48141F059EFB}"/>
              </a:ext>
            </a:extLst>
          </p:cNvPr>
          <p:cNvGraphicFramePr>
            <a:graphicFrameLocks noChangeAspect="1"/>
          </p:cNvGraphicFramePr>
          <p:nvPr>
            <p:extLst>
              <p:ext uri="{D42A27DB-BD31-4B8C-83A1-F6EECF244321}">
                <p14:modId xmlns:p14="http://schemas.microsoft.com/office/powerpoint/2010/main" val="1634510281"/>
              </p:ext>
            </p:extLst>
          </p:nvPr>
        </p:nvGraphicFramePr>
        <p:xfrm>
          <a:off x="9698687" y="1909976"/>
          <a:ext cx="914400" cy="806450"/>
        </p:xfrm>
        <a:graphic>
          <a:graphicData uri="http://schemas.openxmlformats.org/presentationml/2006/ole">
            <mc:AlternateContent xmlns:mc="http://schemas.openxmlformats.org/markup-compatibility/2006">
              <mc:Choice xmlns:v="urn:schemas-microsoft-com:vml" Requires="v">
                <p:oleObj name="Acrobat Document" showAsIcon="1" r:id="rId3" imgW="914400" imgH="806400" progId="AcroExch.Document.11">
                  <p:embed/>
                </p:oleObj>
              </mc:Choice>
              <mc:Fallback>
                <p:oleObj name="Acrobat Document" showAsIcon="1" r:id="rId3" imgW="914400" imgH="806400" progId="AcroExch.Document.11">
                  <p:embed/>
                  <p:pic>
                    <p:nvPicPr>
                      <p:cNvPr id="11" name="Object 10">
                        <a:extLst>
                          <a:ext uri="{FF2B5EF4-FFF2-40B4-BE49-F238E27FC236}">
                            <a16:creationId xmlns:a16="http://schemas.microsoft.com/office/drawing/2014/main" id="{5DF906BF-F3A7-42D6-A8DA-48141F059EFB}"/>
                          </a:ext>
                        </a:extLst>
                      </p:cNvPr>
                      <p:cNvPicPr/>
                      <p:nvPr/>
                    </p:nvPicPr>
                    <p:blipFill>
                      <a:blip r:embed="rId4"/>
                      <a:stretch>
                        <a:fillRect/>
                      </a:stretch>
                    </p:blipFill>
                    <p:spPr>
                      <a:xfrm>
                        <a:off x="9698687" y="1909976"/>
                        <a:ext cx="914400" cy="806450"/>
                      </a:xfrm>
                      <a:prstGeom prst="rect">
                        <a:avLst/>
                      </a:prstGeom>
                    </p:spPr>
                  </p:pic>
                </p:oleObj>
              </mc:Fallback>
            </mc:AlternateContent>
          </a:graphicData>
        </a:graphic>
      </p:graphicFrame>
      <p:graphicFrame>
        <p:nvGraphicFramePr>
          <p:cNvPr id="15" name="Content Placeholder 13">
            <a:extLst>
              <a:ext uri="{FF2B5EF4-FFF2-40B4-BE49-F238E27FC236}">
                <a16:creationId xmlns:a16="http://schemas.microsoft.com/office/drawing/2014/main" id="{0EC78CF3-0869-4969-BFB1-4A85FB8C0E5E}"/>
              </a:ext>
            </a:extLst>
          </p:cNvPr>
          <p:cNvGraphicFramePr>
            <a:graphicFrameLocks noGrp="1" noChangeAspect="1"/>
          </p:cNvGraphicFramePr>
          <p:nvPr>
            <p:ph idx="1"/>
            <p:extLst>
              <p:ext uri="{D42A27DB-BD31-4B8C-83A1-F6EECF244321}">
                <p14:modId xmlns:p14="http://schemas.microsoft.com/office/powerpoint/2010/main" val="2144936128"/>
              </p:ext>
            </p:extLst>
          </p:nvPr>
        </p:nvGraphicFramePr>
        <p:xfrm>
          <a:off x="10155887" y="4541066"/>
          <a:ext cx="914400" cy="806450"/>
        </p:xfrm>
        <a:graphic>
          <a:graphicData uri="http://schemas.openxmlformats.org/presentationml/2006/ole">
            <mc:AlternateContent xmlns:mc="http://schemas.openxmlformats.org/markup-compatibility/2006">
              <mc:Choice xmlns:v="urn:schemas-microsoft-com:vml" Requires="v">
                <p:oleObj name="Document" showAsIcon="1" r:id="rId5" imgW="914400" imgH="806400" progId="Word.Document.12">
                  <p:embed/>
                </p:oleObj>
              </mc:Choice>
              <mc:Fallback>
                <p:oleObj name="Document" showAsIcon="1" r:id="rId5" imgW="914400" imgH="806400" progId="Word.Document.12">
                  <p:embed/>
                  <p:pic>
                    <p:nvPicPr>
                      <p:cNvPr id="14" name="Content Placeholder 13">
                        <a:extLst>
                          <a:ext uri="{FF2B5EF4-FFF2-40B4-BE49-F238E27FC236}">
                            <a16:creationId xmlns:a16="http://schemas.microsoft.com/office/drawing/2014/main" id="{0EC78CF3-0869-4969-BFB1-4A85FB8C0E5E}"/>
                          </a:ext>
                        </a:extLst>
                      </p:cNvPr>
                      <p:cNvPicPr/>
                      <p:nvPr/>
                    </p:nvPicPr>
                    <p:blipFill>
                      <a:blip r:embed="rId6"/>
                      <a:stretch>
                        <a:fillRect/>
                      </a:stretch>
                    </p:blipFill>
                    <p:spPr>
                      <a:xfrm>
                        <a:off x="10155887" y="4541066"/>
                        <a:ext cx="914400" cy="806450"/>
                      </a:xfrm>
                      <a:prstGeom prst="rect">
                        <a:avLst/>
                      </a:prstGeom>
                    </p:spPr>
                  </p:pic>
                </p:oleObj>
              </mc:Fallback>
            </mc:AlternateContent>
          </a:graphicData>
        </a:graphic>
      </p:graphicFrame>
    </p:spTree>
    <p:extLst>
      <p:ext uri="{BB962C8B-B14F-4D97-AF65-F5344CB8AC3E}">
        <p14:creationId xmlns:p14="http://schemas.microsoft.com/office/powerpoint/2010/main" val="2882255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FC322-581D-40F9-BA80-01EF86B27953}"/>
              </a:ext>
            </a:extLst>
          </p:cNvPr>
          <p:cNvSpPr>
            <a:spLocks noGrp="1"/>
          </p:cNvSpPr>
          <p:nvPr>
            <p:ph type="title"/>
          </p:nvPr>
        </p:nvSpPr>
        <p:spPr>
          <a:xfrm>
            <a:off x="1024128" y="644483"/>
            <a:ext cx="9720072" cy="693251"/>
          </a:xfrm>
        </p:spPr>
        <p:txBody>
          <a:bodyPr>
            <a:normAutofit fontScale="90000"/>
          </a:bodyPr>
          <a:lstStyle/>
          <a:p>
            <a:r>
              <a:rPr lang="en-IN" dirty="0"/>
              <a:t>Ponder </a:t>
            </a:r>
            <a:br>
              <a:rPr lang="en-IN" dirty="0"/>
            </a:br>
            <a:br>
              <a:rPr lang="en-IN" dirty="0"/>
            </a:br>
            <a:r>
              <a:rPr lang="en-IN" sz="2200" dirty="0" err="1">
                <a:latin typeface="Times New Roman" panose="02020603050405020304" pitchFamily="18" charset="0"/>
                <a:cs typeface="Times New Roman" panose="02020603050405020304" pitchFamily="18" charset="0"/>
              </a:rPr>
              <a:t>Vinit</a:t>
            </a:r>
            <a:r>
              <a:rPr lang="en-IN" sz="2200" dirty="0">
                <a:latin typeface="Times New Roman" panose="02020603050405020304" pitchFamily="18" charset="0"/>
                <a:cs typeface="Times New Roman" panose="02020603050405020304" pitchFamily="18" charset="0"/>
              </a:rPr>
              <a:t> the Product manager of the processed foods division is a hassled individual. While Diwali is a festive season , he dread it on account of the dilemma he faces in and out .</a:t>
            </a:r>
            <a:br>
              <a:rPr lang="en-IN" sz="2200" dirty="0">
                <a:latin typeface="Times New Roman" panose="02020603050405020304" pitchFamily="18"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B3713835-FFE1-4F8C-9E7C-EEEB9CF2B880}"/>
              </a:ext>
            </a:extLst>
          </p:cNvPr>
          <p:cNvSpPr>
            <a:spLocks noGrp="1"/>
          </p:cNvSpPr>
          <p:nvPr>
            <p:ph idx="1"/>
          </p:nvPr>
        </p:nvSpPr>
        <p:spPr>
          <a:xfrm>
            <a:off x="364068" y="1659467"/>
            <a:ext cx="11489266" cy="4910670"/>
          </a:xfrm>
        </p:spPr>
        <p:txBody>
          <a:bodyPr>
            <a:normAutofit fontScale="92500" lnSpcReduction="20000"/>
          </a:bodyPr>
          <a:lstStyle/>
          <a:p>
            <a:pPr marL="0" indent="0">
              <a:buNone/>
            </a:pPr>
            <a:endParaRPr lang="en-IN" sz="1200" dirty="0">
              <a:latin typeface="Times New Roman" panose="02020603050405020304" pitchFamily="18" charset="0"/>
              <a:cs typeface="Times New Roman" panose="02020603050405020304" pitchFamily="18" charset="0"/>
            </a:endParaRPr>
          </a:p>
          <a:p>
            <a:pPr lvl="1">
              <a:lnSpc>
                <a:spcPct val="170000"/>
              </a:lnSpc>
              <a:buFont typeface="Wingdings" panose="05000000000000000000" pitchFamily="2" charset="2"/>
              <a:buChar char="Ø"/>
            </a:pPr>
            <a:r>
              <a:rPr lang="en-IN" sz="2100" dirty="0">
                <a:latin typeface="Times New Roman" panose="02020603050405020304" pitchFamily="18" charset="0"/>
                <a:cs typeface="Times New Roman" panose="02020603050405020304" pitchFamily="18" charset="0"/>
              </a:rPr>
              <a:t>The Sales head keeps pushing him for promotion support and the budget releases for the year.</a:t>
            </a:r>
          </a:p>
          <a:p>
            <a:pPr lvl="1">
              <a:lnSpc>
                <a:spcPct val="170000"/>
              </a:lnSpc>
              <a:buFont typeface="Wingdings" panose="05000000000000000000" pitchFamily="2" charset="2"/>
              <a:buChar char="Ø"/>
            </a:pPr>
            <a:r>
              <a:rPr lang="en-IN" sz="2100" dirty="0">
                <a:latin typeface="Times New Roman" panose="02020603050405020304" pitchFamily="18" charset="0"/>
                <a:cs typeface="Times New Roman" panose="02020603050405020304" pitchFamily="18" charset="0"/>
              </a:rPr>
              <a:t>The Marketing director gospel’s to </a:t>
            </a:r>
            <a:r>
              <a:rPr lang="en-IN" sz="2100" dirty="0" err="1">
                <a:latin typeface="Times New Roman" panose="02020603050405020304" pitchFamily="18" charset="0"/>
                <a:cs typeface="Times New Roman" panose="02020603050405020304" pitchFamily="18" charset="0"/>
              </a:rPr>
              <a:t>vinit</a:t>
            </a:r>
            <a:r>
              <a:rPr lang="en-IN" sz="2100" dirty="0">
                <a:latin typeface="Times New Roman" panose="02020603050405020304" pitchFamily="18" charset="0"/>
                <a:cs typeface="Times New Roman" panose="02020603050405020304" pitchFamily="18" charset="0"/>
              </a:rPr>
              <a:t> to maintain a balance on ATL Vs BTL. </a:t>
            </a:r>
          </a:p>
          <a:p>
            <a:pPr lvl="1">
              <a:lnSpc>
                <a:spcPct val="170000"/>
              </a:lnSpc>
              <a:buFont typeface="Wingdings" panose="05000000000000000000" pitchFamily="2" charset="2"/>
              <a:buChar char="Ø"/>
            </a:pPr>
            <a:r>
              <a:rPr lang="en-IN" sz="2100" dirty="0">
                <a:latin typeface="Times New Roman" panose="02020603050405020304" pitchFamily="18" charset="0"/>
                <a:cs typeface="Times New Roman" panose="02020603050405020304" pitchFamily="18" charset="0"/>
              </a:rPr>
              <a:t>The global product management team keeps a vigil on the type of promos’ released on the sauce which is a global brand selling in close to 70 odd countries , while in India the sauce is available since 6 years and has a share of 6%.</a:t>
            </a:r>
          </a:p>
          <a:p>
            <a:pPr lvl="1">
              <a:lnSpc>
                <a:spcPct val="170000"/>
              </a:lnSpc>
              <a:buFont typeface="Wingdings" panose="05000000000000000000" pitchFamily="2" charset="2"/>
              <a:buChar char="Ø"/>
            </a:pPr>
            <a:r>
              <a:rPr lang="en-IN" sz="2100" dirty="0">
                <a:latin typeface="Times New Roman" panose="02020603050405020304" pitchFamily="18" charset="0"/>
                <a:cs typeface="Times New Roman" panose="02020603050405020304" pitchFamily="18" charset="0"/>
              </a:rPr>
              <a:t>The Pasta  which Vinit handles has a market share of 23% plus in the select markets they are available and these markets have an industry weight of 82% . This is available in the country for the past 14 years.</a:t>
            </a:r>
          </a:p>
          <a:p>
            <a:pPr lvl="1">
              <a:lnSpc>
                <a:spcPct val="170000"/>
              </a:lnSpc>
              <a:buFont typeface="Wingdings" panose="05000000000000000000" pitchFamily="2" charset="2"/>
              <a:buChar char="Ø"/>
            </a:pPr>
            <a:r>
              <a:rPr lang="en-IN" sz="2100" dirty="0">
                <a:latin typeface="Times New Roman" panose="02020603050405020304" pitchFamily="18" charset="0"/>
                <a:cs typeface="Times New Roman" panose="02020603050405020304" pitchFamily="18" charset="0"/>
              </a:rPr>
              <a:t>The last quarter brand audit report has given an indication of reduced ITP by 3% for the pasta brand and 7% for the sauce brand.  While Pasta &amp; Sauce are different categories the umbrella brand “Mrs Smiths” is common</a:t>
            </a:r>
          </a:p>
          <a:p>
            <a:pPr>
              <a:buFont typeface="Wingdings" panose="05000000000000000000" pitchFamily="2" charset="2"/>
              <a:buChar char="Ø"/>
            </a:pPr>
            <a:endParaRPr lang="en-IN"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IN" sz="1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IN" sz="1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IN"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501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does Product Management ?</a:t>
            </a:r>
            <a:endParaRPr lang="en-IN" dirty="0"/>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val="1439753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095D3-6964-4EEE-9836-9A7E1324C983}"/>
              </a:ext>
            </a:extLst>
          </p:cNvPr>
          <p:cNvSpPr>
            <a:spLocks noGrp="1"/>
          </p:cNvSpPr>
          <p:nvPr>
            <p:ph type="title"/>
          </p:nvPr>
        </p:nvSpPr>
        <p:spPr>
          <a:xfrm>
            <a:off x="1408113" y="85118"/>
            <a:ext cx="9905998" cy="1478570"/>
          </a:xfrm>
        </p:spPr>
        <p:txBody>
          <a:bodyPr/>
          <a:lstStyle/>
          <a:p>
            <a:r>
              <a:rPr lang="en-IN" dirty="0"/>
              <a:t>Job Description</a:t>
            </a:r>
          </a:p>
        </p:txBody>
      </p:sp>
      <p:sp>
        <p:nvSpPr>
          <p:cNvPr id="4" name="Rectangle 3">
            <a:extLst>
              <a:ext uri="{FF2B5EF4-FFF2-40B4-BE49-F238E27FC236}">
                <a16:creationId xmlns:a16="http://schemas.microsoft.com/office/drawing/2014/main" id="{4224C2C4-1C29-44BA-94BB-F19ED19056F2}"/>
              </a:ext>
            </a:extLst>
          </p:cNvPr>
          <p:cNvSpPr/>
          <p:nvPr/>
        </p:nvSpPr>
        <p:spPr>
          <a:xfrm>
            <a:off x="428624" y="1031647"/>
            <a:ext cx="10885487" cy="5632311"/>
          </a:xfrm>
          <a:prstGeom prst="rect">
            <a:avLst/>
          </a:prstGeom>
        </p:spPr>
        <p:txBody>
          <a:bodyPr wrap="square">
            <a:spAutoFit/>
          </a:bodyPr>
          <a:lstStyle/>
          <a:p>
            <a:pPr fontAlgn="base"/>
            <a:r>
              <a:rPr lang="en-US" b="1" u="sng" dirty="0">
                <a:latin typeface="-apple-system"/>
              </a:rPr>
              <a:t>Responsibilities</a:t>
            </a:r>
            <a:br>
              <a:rPr lang="en-US" b="1" u="sng" dirty="0">
                <a:latin typeface="-apple-system"/>
              </a:rPr>
            </a:br>
            <a:endParaRPr lang="en-US" dirty="0">
              <a:latin typeface="-apple-system"/>
            </a:endParaRPr>
          </a:p>
          <a:p>
            <a:pPr marL="742950" lvl="1" indent="-285750" fontAlgn="base">
              <a:buFont typeface="Arial" panose="020B0604020202020204" pitchFamily="34" charset="0"/>
              <a:buChar char="•"/>
            </a:pPr>
            <a:r>
              <a:rPr lang="en-US" b="1" u="sng" dirty="0"/>
              <a:t>Drive the strategy </a:t>
            </a:r>
            <a:r>
              <a:rPr lang="en-US" dirty="0"/>
              <a:t>and roadmap of the </a:t>
            </a:r>
            <a:r>
              <a:rPr lang="en-US" b="1" u="sng" dirty="0"/>
              <a:t>data management</a:t>
            </a:r>
            <a:r>
              <a:rPr lang="en-US" dirty="0"/>
              <a:t> capabilities that enable </a:t>
            </a:r>
            <a:r>
              <a:rPr lang="en-US" dirty="0" err="1"/>
              <a:t>Aera</a:t>
            </a:r>
            <a:r>
              <a:rPr lang="en-US" dirty="0"/>
              <a:t> to crawl a wide range of internal and external data sources, understand, harmonize and create a unified cognitive data layer</a:t>
            </a:r>
          </a:p>
          <a:p>
            <a:pPr marL="742950" lvl="1" indent="-285750" fontAlgn="base">
              <a:buFont typeface="Arial" panose="020B0604020202020204" pitchFamily="34" charset="0"/>
              <a:buChar char="•"/>
            </a:pPr>
            <a:r>
              <a:rPr lang="en-US" dirty="0"/>
              <a:t>Work closely with the domain experts and data scientists and develop intelligent capabilities leveraging the best of human knowledge and artificial intelligence</a:t>
            </a:r>
          </a:p>
          <a:p>
            <a:pPr marL="742950" lvl="1" indent="-285750" fontAlgn="base">
              <a:buFont typeface="Arial" panose="020B0604020202020204" pitchFamily="34" charset="0"/>
              <a:buChar char="•"/>
            </a:pPr>
            <a:r>
              <a:rPr lang="en-US" dirty="0"/>
              <a:t>Prioritize and create detailed product requirements for all data management related areas</a:t>
            </a:r>
          </a:p>
          <a:p>
            <a:pPr marL="742950" lvl="1" indent="-285750" fontAlgn="base">
              <a:buFont typeface="Arial" panose="020B0604020202020204" pitchFamily="34" charset="0"/>
              <a:buChar char="•"/>
            </a:pPr>
            <a:r>
              <a:rPr lang="en-US" dirty="0"/>
              <a:t>Work closely with the Engineering &amp; Design team to drive the product requirements and ensure the timely release of the capabilities</a:t>
            </a:r>
          </a:p>
          <a:p>
            <a:pPr marL="742950" lvl="1" indent="-285750" fontAlgn="base">
              <a:buFont typeface="Arial" panose="020B0604020202020204" pitchFamily="34" charset="0"/>
              <a:buChar char="•"/>
            </a:pPr>
            <a:r>
              <a:rPr lang="en-US" b="1" u="sng" dirty="0"/>
              <a:t>Work closely with other product managers </a:t>
            </a:r>
            <a:r>
              <a:rPr lang="en-US" dirty="0"/>
              <a:t>to ensure close alignment and integration with the </a:t>
            </a:r>
            <a:r>
              <a:rPr lang="en-US" dirty="0" err="1"/>
              <a:t>Aera</a:t>
            </a:r>
            <a:r>
              <a:rPr lang="en-US" dirty="0"/>
              <a:t> Cognitive Operating System</a:t>
            </a:r>
          </a:p>
          <a:p>
            <a:pPr marL="742950" lvl="1" indent="-285750" fontAlgn="base">
              <a:buFont typeface="Arial" panose="020B0604020202020204" pitchFamily="34" charset="0"/>
              <a:buChar char="•"/>
            </a:pPr>
            <a:r>
              <a:rPr lang="en-US" dirty="0"/>
              <a:t>Understand the market demands, target users and use cases intimately and collect feedback on an ongoing basis to understand user pain points and business needs</a:t>
            </a:r>
          </a:p>
          <a:p>
            <a:pPr marL="742950" lvl="1" indent="-285750" fontAlgn="base">
              <a:buFont typeface="Arial" panose="020B0604020202020204" pitchFamily="34" charset="0"/>
              <a:buChar char="•"/>
            </a:pPr>
            <a:r>
              <a:rPr lang="en-US" dirty="0"/>
              <a:t>Track and assess competition to develop a deep understanding of the market, and help define differentiating and innovative capabilities within </a:t>
            </a:r>
            <a:r>
              <a:rPr lang="en-US" dirty="0" err="1"/>
              <a:t>Aera</a:t>
            </a:r>
            <a:endParaRPr lang="en-US" dirty="0"/>
          </a:p>
          <a:p>
            <a:pPr marL="742950" lvl="1" indent="-285750" fontAlgn="base">
              <a:buFont typeface="Arial" panose="020B0604020202020204" pitchFamily="34" charset="0"/>
              <a:buChar char="•"/>
            </a:pPr>
            <a:r>
              <a:rPr lang="en-US" dirty="0"/>
              <a:t>Collaborate with key stakeholders such as product marketing on the creation of the product materials and resources</a:t>
            </a:r>
          </a:p>
          <a:p>
            <a:pPr marL="742950" lvl="1" indent="-285750" fontAlgn="base">
              <a:buFont typeface="Arial" panose="020B0604020202020204" pitchFamily="34" charset="0"/>
              <a:buChar char="•"/>
            </a:pPr>
            <a:r>
              <a:rPr lang="en-US" dirty="0"/>
              <a:t>Present product demos and roadmaps to customers and prospects on a regular basis to evangelize and get feedback</a:t>
            </a:r>
          </a:p>
        </p:txBody>
      </p:sp>
    </p:spTree>
    <p:extLst>
      <p:ext uri="{BB962C8B-B14F-4D97-AF65-F5344CB8AC3E}">
        <p14:creationId xmlns:p14="http://schemas.microsoft.com/office/powerpoint/2010/main" val="469679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030132-21E1-4921-9E99-6EBC5C345B2E}"/>
              </a:ext>
            </a:extLst>
          </p:cNvPr>
          <p:cNvSpPr/>
          <p:nvPr/>
        </p:nvSpPr>
        <p:spPr>
          <a:xfrm>
            <a:off x="428624" y="4159811"/>
            <a:ext cx="11763376" cy="2308324"/>
          </a:xfrm>
          <a:prstGeom prst="rect">
            <a:avLst/>
          </a:prstGeom>
        </p:spPr>
        <p:txBody>
          <a:bodyPr wrap="square">
            <a:spAutoFit/>
          </a:bodyPr>
          <a:lstStyle/>
          <a:p>
            <a:pPr fontAlgn="base"/>
            <a:r>
              <a:rPr lang="en-US" b="1" u="sng" dirty="0">
                <a:latin typeface="-apple-system"/>
              </a:rPr>
              <a:t>Requirements</a:t>
            </a:r>
            <a:br>
              <a:rPr lang="en-US" b="1" u="sng" dirty="0">
                <a:latin typeface="-apple-system"/>
              </a:rPr>
            </a:br>
            <a:endParaRPr lang="en-US" dirty="0">
              <a:latin typeface="-apple-system"/>
            </a:endParaRPr>
          </a:p>
          <a:p>
            <a:pPr marL="742950" lvl="1" indent="-285750" fontAlgn="base">
              <a:buFont typeface="Arial" panose="020B0604020202020204" pitchFamily="34" charset="0"/>
              <a:buChar char="•"/>
            </a:pPr>
            <a:r>
              <a:rPr lang="en-US" dirty="0">
                <a:latin typeface="-apple-system"/>
              </a:rPr>
              <a:t>10+ total years of experience in Product Management, Engineering or Implementation roles</a:t>
            </a:r>
          </a:p>
          <a:p>
            <a:pPr marL="742950" lvl="1" indent="-285750" fontAlgn="base">
              <a:buFont typeface="Arial" panose="020B0604020202020204" pitchFamily="34" charset="0"/>
              <a:buChar char="•"/>
            </a:pPr>
            <a:r>
              <a:rPr lang="en-US" dirty="0">
                <a:latin typeface="-apple-system"/>
              </a:rPr>
              <a:t>You have a good understanding of data and analytics space and related products</a:t>
            </a:r>
          </a:p>
          <a:p>
            <a:pPr marL="742950" lvl="1" indent="-285750" fontAlgn="base">
              <a:buFont typeface="Arial" panose="020B0604020202020204" pitchFamily="34" charset="0"/>
              <a:buChar char="•"/>
            </a:pPr>
            <a:r>
              <a:rPr lang="en-US" dirty="0">
                <a:latin typeface="-apple-system"/>
              </a:rPr>
              <a:t>Experience with IOT, streaming, Connectivity, Data Integration, ETL &amp; EAI products, Graph Database, Data quality and technologies is a big plus</a:t>
            </a:r>
          </a:p>
          <a:p>
            <a:pPr marL="742950" lvl="1" indent="-285750" fontAlgn="base">
              <a:buFont typeface="Arial" panose="020B0604020202020204" pitchFamily="34" charset="0"/>
              <a:buChar char="•"/>
            </a:pPr>
            <a:r>
              <a:rPr lang="en-US" dirty="0">
                <a:latin typeface="-apple-system"/>
              </a:rPr>
              <a:t>Bachelor’s degree in Engineering/Computer Science or a related technical discipline</a:t>
            </a:r>
            <a:br>
              <a:rPr lang="en-US" dirty="0">
                <a:latin typeface="-apple-system"/>
              </a:rPr>
            </a:br>
            <a:endParaRPr lang="en-US" dirty="0">
              <a:latin typeface="-apple-system"/>
            </a:endParaRPr>
          </a:p>
        </p:txBody>
      </p:sp>
      <p:sp>
        <p:nvSpPr>
          <p:cNvPr id="5" name="Rectangle 4">
            <a:extLst>
              <a:ext uri="{FF2B5EF4-FFF2-40B4-BE49-F238E27FC236}">
                <a16:creationId xmlns:a16="http://schemas.microsoft.com/office/drawing/2014/main" id="{CAD93B25-5CC2-424B-9D0F-BB8ED0232BEE}"/>
              </a:ext>
            </a:extLst>
          </p:cNvPr>
          <p:cNvSpPr/>
          <p:nvPr/>
        </p:nvSpPr>
        <p:spPr>
          <a:xfrm>
            <a:off x="85725" y="58847"/>
            <a:ext cx="11439525" cy="4247317"/>
          </a:xfrm>
          <a:prstGeom prst="rect">
            <a:avLst/>
          </a:prstGeom>
        </p:spPr>
        <p:txBody>
          <a:bodyPr wrap="square">
            <a:spAutoFit/>
          </a:bodyPr>
          <a:lstStyle/>
          <a:p>
            <a:pPr fontAlgn="base"/>
            <a:r>
              <a:rPr lang="en-US" b="1" u="sng" dirty="0">
                <a:latin typeface="-apple-system"/>
              </a:rPr>
              <a:t>About You</a:t>
            </a:r>
            <a:br>
              <a:rPr lang="en-US" b="1" u="sng" dirty="0">
                <a:latin typeface="-apple-system"/>
              </a:rPr>
            </a:br>
            <a:endParaRPr lang="en-US" dirty="0">
              <a:latin typeface="-apple-system"/>
            </a:endParaRPr>
          </a:p>
          <a:p>
            <a:pPr marL="742950" lvl="1" indent="-285750" fontAlgn="base">
              <a:buFont typeface="Arial" panose="020B0604020202020204" pitchFamily="34" charset="0"/>
              <a:buChar char="•"/>
            </a:pPr>
            <a:r>
              <a:rPr lang="en-US" b="1" dirty="0">
                <a:latin typeface="-apple-system"/>
              </a:rPr>
              <a:t>You are a leader</a:t>
            </a:r>
            <a:r>
              <a:rPr lang="en-US" dirty="0">
                <a:latin typeface="-apple-system"/>
              </a:rPr>
              <a:t> - you work with cross-functional teams, break the barriers, and make things happen</a:t>
            </a:r>
          </a:p>
          <a:p>
            <a:pPr marL="742950" lvl="1" indent="-285750" fontAlgn="base">
              <a:buFont typeface="Arial" panose="020B0604020202020204" pitchFamily="34" charset="0"/>
              <a:buChar char="•"/>
            </a:pPr>
            <a:r>
              <a:rPr lang="en-US" b="1" dirty="0">
                <a:latin typeface="-apple-system"/>
              </a:rPr>
              <a:t>You are passionate</a:t>
            </a:r>
            <a:r>
              <a:rPr lang="en-US" dirty="0">
                <a:latin typeface="-apple-system"/>
              </a:rPr>
              <a:t> - you are your product’s biggest advocate, and its biggest critic. You will ceaselessly pursue excellence and do whatever it takes to deliver a product that users love and that delivers value</a:t>
            </a:r>
          </a:p>
          <a:p>
            <a:pPr marL="742950" lvl="1" indent="-285750" fontAlgn="base">
              <a:buFont typeface="Arial" panose="020B0604020202020204" pitchFamily="34" charset="0"/>
              <a:buChar char="•"/>
            </a:pPr>
            <a:r>
              <a:rPr lang="en-US" b="1" dirty="0">
                <a:latin typeface="-apple-system"/>
              </a:rPr>
              <a:t>You have a good mix of business and technical skills</a:t>
            </a:r>
            <a:r>
              <a:rPr lang="en-US" dirty="0">
                <a:latin typeface="-apple-system"/>
              </a:rPr>
              <a:t> - you can understand the big picture, and how to make it a reality</a:t>
            </a:r>
          </a:p>
          <a:p>
            <a:pPr marL="742950" lvl="1" indent="-285750" fontAlgn="base">
              <a:buFont typeface="Arial" panose="020B0604020202020204" pitchFamily="34" charset="0"/>
              <a:buChar char="•"/>
            </a:pPr>
            <a:r>
              <a:rPr lang="en-US" b="1" dirty="0">
                <a:latin typeface="-apple-system"/>
              </a:rPr>
              <a:t>You are pragmatic</a:t>
            </a:r>
            <a:r>
              <a:rPr lang="en-US" dirty="0">
                <a:latin typeface="-apple-system"/>
              </a:rPr>
              <a:t> - you know when to focus on nuanced details, and when to bring a more strategic perspective to the table</a:t>
            </a:r>
          </a:p>
          <a:p>
            <a:pPr marL="742950" lvl="1" indent="-285750" fontAlgn="base">
              <a:buFont typeface="Arial" panose="020B0604020202020204" pitchFamily="34" charset="0"/>
              <a:buChar char="•"/>
            </a:pPr>
            <a:r>
              <a:rPr lang="en-US" b="1" dirty="0">
                <a:latin typeface="-apple-system"/>
              </a:rPr>
              <a:t>You love to learn</a:t>
            </a:r>
            <a:r>
              <a:rPr lang="en-US" dirty="0">
                <a:latin typeface="-apple-system"/>
              </a:rPr>
              <a:t> - you continually gather new information, ideas, and feedback, and you seek to understand the root of an issue, in order to identify an optimal solution</a:t>
            </a:r>
          </a:p>
          <a:p>
            <a:pPr marL="742950" lvl="1" indent="-285750" fontAlgn="base">
              <a:buFont typeface="Arial" panose="020B0604020202020204" pitchFamily="34" charset="0"/>
              <a:buChar char="•"/>
            </a:pPr>
            <a:r>
              <a:rPr lang="en-US" b="1" dirty="0">
                <a:latin typeface="-apple-system"/>
              </a:rPr>
              <a:t>You are a master at communication and collaboration</a:t>
            </a:r>
            <a:r>
              <a:rPr lang="en-US" dirty="0">
                <a:latin typeface="-apple-system"/>
              </a:rPr>
              <a:t> - not only can you communicate a compelling vision or a complex concept, but you also know how to motivate a team to collaborate around a problem and work toward a common goal</a:t>
            </a:r>
            <a:br>
              <a:rPr lang="en-US" dirty="0">
                <a:latin typeface="-apple-system"/>
              </a:rPr>
            </a:br>
            <a:endParaRPr lang="en-IN" dirty="0"/>
          </a:p>
        </p:txBody>
      </p:sp>
    </p:spTree>
    <p:extLst>
      <p:ext uri="{BB962C8B-B14F-4D97-AF65-F5344CB8AC3E}">
        <p14:creationId xmlns:p14="http://schemas.microsoft.com/office/powerpoint/2010/main" val="21091504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03308-A585-4DDB-A87A-6D4CC3519563}"/>
              </a:ext>
            </a:extLst>
          </p:cNvPr>
          <p:cNvSpPr>
            <a:spLocks noGrp="1"/>
          </p:cNvSpPr>
          <p:nvPr>
            <p:ph type="title"/>
          </p:nvPr>
        </p:nvSpPr>
        <p:spPr>
          <a:xfrm>
            <a:off x="7938" y="37493"/>
            <a:ext cx="9905998" cy="1478570"/>
          </a:xfrm>
        </p:spPr>
        <p:txBody>
          <a:bodyPr/>
          <a:lstStyle/>
          <a:p>
            <a:r>
              <a:rPr lang="en-IN" dirty="0"/>
              <a:t>Product Mgr-2</a:t>
            </a:r>
          </a:p>
        </p:txBody>
      </p:sp>
      <p:sp>
        <p:nvSpPr>
          <p:cNvPr id="3" name="Content Placeholder 2">
            <a:extLst>
              <a:ext uri="{FF2B5EF4-FFF2-40B4-BE49-F238E27FC236}">
                <a16:creationId xmlns:a16="http://schemas.microsoft.com/office/drawing/2014/main" id="{C0607667-29F4-4902-AA10-B302335976D7}"/>
              </a:ext>
            </a:extLst>
          </p:cNvPr>
          <p:cNvSpPr>
            <a:spLocks noGrp="1"/>
          </p:cNvSpPr>
          <p:nvPr>
            <p:ph idx="1"/>
          </p:nvPr>
        </p:nvSpPr>
        <p:spPr>
          <a:xfrm>
            <a:off x="503237" y="947101"/>
            <a:ext cx="11393488" cy="4075113"/>
          </a:xfrm>
        </p:spPr>
        <p:txBody>
          <a:bodyPr>
            <a:noAutofit/>
          </a:bodyPr>
          <a:lstStyle/>
          <a:p>
            <a:pPr fontAlgn="base"/>
            <a:r>
              <a:rPr lang="en-US" sz="1600" b="1" u="sng" dirty="0">
                <a:latin typeface="Times New Roman" panose="02020603050405020304" pitchFamily="18" charset="0"/>
                <a:cs typeface="Times New Roman" panose="02020603050405020304" pitchFamily="18" charset="0"/>
              </a:rPr>
              <a:t>What You Will Do</a:t>
            </a:r>
            <a:br>
              <a:rPr lang="en-US" sz="1600" b="1" u="sng"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Responsible for understanding product requirement, identifying gaps and innovating processes to fill the gaps</a:t>
            </a:r>
          </a:p>
          <a:p>
            <a:pPr fontAlgn="base"/>
            <a:r>
              <a:rPr lang="en-US" sz="1600" dirty="0">
                <a:latin typeface="Times New Roman" panose="02020603050405020304" pitchFamily="18" charset="0"/>
                <a:cs typeface="Times New Roman" panose="02020603050405020304" pitchFamily="18" charset="0"/>
              </a:rPr>
              <a:t>Working with teams of software development, sales, support &amp; marketing functions to ensure that the company's offering and services are rolled out for the most beneficial user experience, whether the service is for the doctor or the patient</a:t>
            </a:r>
          </a:p>
          <a:p>
            <a:pPr fontAlgn="base"/>
            <a:r>
              <a:rPr lang="en-US" sz="1600" dirty="0">
                <a:latin typeface="Times New Roman" panose="02020603050405020304" pitchFamily="18" charset="0"/>
                <a:cs typeface="Times New Roman" panose="02020603050405020304" pitchFamily="18" charset="0"/>
              </a:rPr>
              <a:t>Responsible for building and developing the healthcare application and platform</a:t>
            </a:r>
          </a:p>
          <a:p>
            <a:pPr fontAlgn="base"/>
            <a:r>
              <a:rPr lang="en-US" sz="1600" dirty="0">
                <a:latin typeface="Times New Roman" panose="02020603050405020304" pitchFamily="18" charset="0"/>
                <a:cs typeface="Times New Roman" panose="02020603050405020304" pitchFamily="18" charset="0"/>
              </a:rPr>
              <a:t>Responsible for Product Management</a:t>
            </a:r>
          </a:p>
          <a:p>
            <a:pPr fontAlgn="base"/>
            <a:r>
              <a:rPr lang="en-US" sz="1600" dirty="0">
                <a:latin typeface="Times New Roman" panose="02020603050405020304" pitchFamily="18" charset="0"/>
                <a:cs typeface="Times New Roman" panose="02020603050405020304" pitchFamily="18" charset="0"/>
              </a:rPr>
              <a:t>Taking feedback on the product from various stakeholders and using the feedback to further improve the product</a:t>
            </a:r>
          </a:p>
          <a:p>
            <a:pPr fontAlgn="base"/>
            <a:r>
              <a:rPr lang="en-US" sz="1600" dirty="0">
                <a:latin typeface="Times New Roman" panose="02020603050405020304" pitchFamily="18" charset="0"/>
                <a:cs typeface="Times New Roman" panose="02020603050405020304" pitchFamily="18" charset="0"/>
              </a:rPr>
              <a:t>Closely involved in supporting and monitoring rollouts, standardizing and continuously improving business processes for future rollouts</a:t>
            </a:r>
          </a:p>
          <a:p>
            <a:pPr fontAlgn="base"/>
            <a:r>
              <a:rPr lang="en-US" sz="1600" dirty="0">
                <a:latin typeface="Times New Roman" panose="02020603050405020304" pitchFamily="18" charset="0"/>
                <a:cs typeface="Times New Roman" panose="02020603050405020304" pitchFamily="18" charset="0"/>
              </a:rPr>
              <a:t>Working with UX teams, business teams and technology teams to bridge gaps in understanding of the product or service</a:t>
            </a:r>
          </a:p>
          <a:p>
            <a:pPr fontAlgn="base"/>
            <a:r>
              <a:rPr lang="en-US" sz="1600" dirty="0">
                <a:latin typeface="Times New Roman" panose="02020603050405020304" pitchFamily="18" charset="0"/>
                <a:cs typeface="Times New Roman" panose="02020603050405020304" pitchFamily="18" charset="0"/>
              </a:rPr>
              <a:t>Focusing on data driven analysis and prioritization</a:t>
            </a:r>
          </a:p>
          <a:p>
            <a:pPr fontAlgn="base"/>
            <a:r>
              <a:rPr lang="en-US" sz="1600" dirty="0">
                <a:latin typeface="Times New Roman" panose="02020603050405020304" pitchFamily="18" charset="0"/>
                <a:cs typeface="Times New Roman" panose="02020603050405020304" pitchFamily="18" charset="0"/>
              </a:rPr>
              <a:t>Plugging into the details of every activity of the company - growth, retention, operation and stability</a:t>
            </a:r>
          </a:p>
          <a:p>
            <a:pPr fontAlgn="base"/>
            <a:r>
              <a:rPr lang="en-US" sz="1600" dirty="0">
                <a:latin typeface="Times New Roman" panose="02020603050405020304" pitchFamily="18" charset="0"/>
                <a:cs typeface="Times New Roman" panose="02020603050405020304" pitchFamily="18" charset="0"/>
              </a:rPr>
              <a:t>Thinking about the metrics that needs to be prioritized and to measured</a:t>
            </a:r>
          </a:p>
          <a:p>
            <a:pPr fontAlgn="base"/>
            <a:r>
              <a:rPr lang="en-US" sz="1600" dirty="0">
                <a:latin typeface="Times New Roman" panose="02020603050405020304" pitchFamily="18" charset="0"/>
                <a:cs typeface="Times New Roman" panose="02020603050405020304" pitchFamily="18" charset="0"/>
              </a:rPr>
              <a:t>Enjoy working with various stakeholders about trade-offs while balancing current commitments to the roadmap</a:t>
            </a:r>
          </a:p>
          <a:p>
            <a:pPr fontAlgn="base"/>
            <a:r>
              <a:rPr lang="en-US" sz="1600" dirty="0">
                <a:latin typeface="Times New Roman" panose="02020603050405020304" pitchFamily="18" charset="0"/>
                <a:cs typeface="Times New Roman" panose="02020603050405020304" pitchFamily="18" charset="0"/>
              </a:rPr>
              <a:t>Having an intense curiosity, a burning desire to change the status quo and know how technology can transform processes</a:t>
            </a:r>
          </a:p>
          <a:p>
            <a:pPr fontAlgn="base"/>
            <a:r>
              <a:rPr lang="en-US" sz="1600" dirty="0">
                <a:latin typeface="Times New Roman" panose="02020603050405020304" pitchFamily="18" charset="0"/>
                <a:cs typeface="Times New Roman" panose="02020603050405020304" pitchFamily="18" charset="0"/>
              </a:rPr>
              <a:t>Helping in building the roadmap for the product and services </a:t>
            </a:r>
            <a:r>
              <a:rPr lang="en-US" sz="1600" dirty="0" err="1">
                <a:latin typeface="Times New Roman" panose="02020603050405020304" pitchFamily="18" charset="0"/>
                <a:cs typeface="Times New Roman" panose="02020603050405020304" pitchFamily="18" charset="0"/>
              </a:rPr>
              <a:t>offeredin</a:t>
            </a:r>
            <a:r>
              <a:rPr lang="en-US" sz="1600" dirty="0">
                <a:latin typeface="Times New Roman" panose="02020603050405020304" pitchFamily="18" charset="0"/>
                <a:cs typeface="Times New Roman" panose="02020603050405020304" pitchFamily="18" charset="0"/>
              </a:rPr>
              <a:t> conjunction with the various stakeholders</a:t>
            </a:r>
          </a:p>
          <a:p>
            <a:endParaRPr lang="en-IN" sz="500" dirty="0"/>
          </a:p>
        </p:txBody>
      </p:sp>
    </p:spTree>
    <p:extLst>
      <p:ext uri="{BB962C8B-B14F-4D97-AF65-F5344CB8AC3E}">
        <p14:creationId xmlns:p14="http://schemas.microsoft.com/office/powerpoint/2010/main" val="963545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99C939-8AD5-4E2B-9046-681BB068C05B}"/>
              </a:ext>
            </a:extLst>
          </p:cNvPr>
          <p:cNvSpPr/>
          <p:nvPr/>
        </p:nvSpPr>
        <p:spPr>
          <a:xfrm>
            <a:off x="895349" y="1305342"/>
            <a:ext cx="10791825" cy="3139321"/>
          </a:xfrm>
          <a:prstGeom prst="rect">
            <a:avLst/>
          </a:prstGeom>
        </p:spPr>
        <p:txBody>
          <a:bodyPr wrap="square">
            <a:spAutoFit/>
          </a:bodyPr>
          <a:lstStyle/>
          <a:p>
            <a:pPr fontAlgn="base">
              <a:buFont typeface="Arial" panose="020B0604020202020204" pitchFamily="34" charset="0"/>
              <a:buChar char="•"/>
            </a:pPr>
            <a:r>
              <a:rPr lang="en-US" b="1" dirty="0">
                <a:latin typeface="-apple-system"/>
              </a:rPr>
              <a:t>Required Candidate profile</a:t>
            </a:r>
            <a:br>
              <a:rPr lang="en-US" b="1" dirty="0">
                <a:latin typeface="-apple-system"/>
              </a:rPr>
            </a:br>
            <a:r>
              <a:rPr lang="en-US" dirty="0" err="1">
                <a:latin typeface="-apple-system"/>
              </a:rPr>
              <a:t>B.Tech</a:t>
            </a:r>
            <a:r>
              <a:rPr lang="en-US" dirty="0">
                <a:latin typeface="-apple-system"/>
              </a:rPr>
              <a:t> + MBA full time (MBA from tier 1/2 college) preferred</a:t>
            </a:r>
          </a:p>
          <a:p>
            <a:pPr fontAlgn="base">
              <a:buFont typeface="Arial" panose="020B0604020202020204" pitchFamily="34" charset="0"/>
              <a:buChar char="•"/>
            </a:pPr>
            <a:r>
              <a:rPr lang="en-US" dirty="0">
                <a:latin typeface="-apple-system"/>
              </a:rPr>
              <a:t>4 - 5 years of experience post MBA, working along with Business teams in a highly dynamic environment</a:t>
            </a:r>
          </a:p>
          <a:p>
            <a:pPr fontAlgn="base">
              <a:buFont typeface="Arial" panose="020B0604020202020204" pitchFamily="34" charset="0"/>
              <a:buChar char="•"/>
            </a:pPr>
            <a:r>
              <a:rPr lang="en-US" dirty="0">
                <a:latin typeface="-apple-system"/>
              </a:rPr>
              <a:t>Exp with B2C product industry preferred</a:t>
            </a:r>
          </a:p>
          <a:p>
            <a:pPr fontAlgn="base">
              <a:buFont typeface="Arial" panose="020B0604020202020204" pitchFamily="34" charset="0"/>
              <a:buChar char="•"/>
            </a:pPr>
            <a:r>
              <a:rPr lang="en-US" dirty="0">
                <a:latin typeface="-apple-system"/>
              </a:rPr>
              <a:t>Leadership with the ability to influence various stakeholders</a:t>
            </a:r>
          </a:p>
          <a:p>
            <a:pPr fontAlgn="base">
              <a:buFont typeface="Arial" panose="020B0604020202020204" pitchFamily="34" charset="0"/>
              <a:buChar char="•"/>
            </a:pPr>
            <a:r>
              <a:rPr lang="en-US" dirty="0">
                <a:latin typeface="-apple-system"/>
              </a:rPr>
              <a:t>Proven track record of measurable business results</a:t>
            </a:r>
          </a:p>
          <a:p>
            <a:pPr fontAlgn="base">
              <a:buFont typeface="Arial" panose="020B0604020202020204" pitchFamily="34" charset="0"/>
              <a:buChar char="•"/>
            </a:pPr>
            <a:r>
              <a:rPr lang="en-US" dirty="0">
                <a:latin typeface="-apple-system"/>
              </a:rPr>
              <a:t>Demonstrated ability to assume sole and independent responsibility for various projects</a:t>
            </a:r>
          </a:p>
          <a:p>
            <a:pPr fontAlgn="base">
              <a:buFont typeface="Arial" panose="020B0604020202020204" pitchFamily="34" charset="0"/>
              <a:buChar char="•"/>
            </a:pPr>
            <a:r>
              <a:rPr lang="en-US" dirty="0">
                <a:latin typeface="-apple-system"/>
              </a:rPr>
              <a:t>Success at innovating in a fast paced, very dynamic environment</a:t>
            </a:r>
          </a:p>
          <a:p>
            <a:pPr fontAlgn="base">
              <a:buFont typeface="Arial" panose="020B0604020202020204" pitchFamily="34" charset="0"/>
              <a:buChar char="•"/>
            </a:pPr>
            <a:r>
              <a:rPr lang="en-US" dirty="0">
                <a:latin typeface="-apple-system"/>
              </a:rPr>
              <a:t>Strong problem solving, analytical, and quantitative skills</a:t>
            </a:r>
          </a:p>
          <a:p>
            <a:pPr fontAlgn="base">
              <a:buFont typeface="Arial" panose="020B0604020202020204" pitchFamily="34" charset="0"/>
              <a:buChar char="•"/>
            </a:pPr>
            <a:r>
              <a:rPr lang="en-US" dirty="0">
                <a:latin typeface="-apple-system"/>
              </a:rPr>
              <a:t>Effective verbal and written communication skills with diverse audiences</a:t>
            </a:r>
          </a:p>
          <a:p>
            <a:pPr fontAlgn="base">
              <a:buFont typeface="Arial" panose="020B0604020202020204" pitchFamily="34" charset="0"/>
              <a:buChar char="•"/>
            </a:pPr>
            <a:r>
              <a:rPr lang="en-US" dirty="0">
                <a:latin typeface="-apple-system"/>
              </a:rPr>
              <a:t>Capability to deal with ambiguity</a:t>
            </a:r>
            <a:endParaRPr lang="en-US" b="0" i="0" dirty="0">
              <a:effectLst/>
              <a:latin typeface="-apple-system"/>
            </a:endParaRPr>
          </a:p>
        </p:txBody>
      </p:sp>
    </p:spTree>
    <p:extLst>
      <p:ext uri="{BB962C8B-B14F-4D97-AF65-F5344CB8AC3E}">
        <p14:creationId xmlns:p14="http://schemas.microsoft.com/office/powerpoint/2010/main" val="38721759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PM- Health Care </a:t>
            </a:r>
            <a:endParaRPr lang="en-IN" dirty="0"/>
          </a:p>
        </p:txBody>
      </p:sp>
      <p:sp>
        <p:nvSpPr>
          <p:cNvPr id="3" name="Content Placeholder 2"/>
          <p:cNvSpPr>
            <a:spLocks noGrp="1"/>
          </p:cNvSpPr>
          <p:nvPr>
            <p:ph idx="1"/>
          </p:nvPr>
        </p:nvSpPr>
        <p:spPr/>
        <p:txBody>
          <a:bodyPr>
            <a:normAutofit fontScale="62500" lnSpcReduction="20000"/>
          </a:bodyPr>
          <a:lstStyle/>
          <a:p>
            <a:pPr fontAlgn="base"/>
            <a:r>
              <a:rPr lang="en-US" dirty="0"/>
              <a:t>Looking for candidates from FMCG, Food &amp; Beverage backgrounds only.</a:t>
            </a:r>
            <a:br>
              <a:rPr lang="en-US" dirty="0"/>
            </a:br>
            <a:endParaRPr lang="en-US" dirty="0"/>
          </a:p>
          <a:p>
            <a:pPr fontAlgn="base"/>
            <a:r>
              <a:rPr lang="en-US" dirty="0"/>
              <a:t> Defining the New Product strategy for a very well known established brand.</a:t>
            </a:r>
          </a:p>
          <a:p>
            <a:pPr fontAlgn="base"/>
            <a:r>
              <a:rPr lang="en-US" dirty="0"/>
              <a:t> Understanding the E-Commerce business dynamics and accordingly define the product entry strategy</a:t>
            </a:r>
          </a:p>
          <a:p>
            <a:pPr fontAlgn="base"/>
            <a:r>
              <a:rPr lang="en-US" dirty="0"/>
              <a:t> Identifying new categories and products with the right fitment with the brand</a:t>
            </a:r>
          </a:p>
          <a:p>
            <a:pPr fontAlgn="base"/>
            <a:r>
              <a:rPr lang="en-US" dirty="0"/>
              <a:t> Build a strong product pipeline of </a:t>
            </a:r>
            <a:r>
              <a:rPr lang="en-US" dirty="0" err="1"/>
              <a:t>atleast</a:t>
            </a:r>
            <a:r>
              <a:rPr lang="en-US" dirty="0"/>
              <a:t> 100 new products for next one year</a:t>
            </a:r>
          </a:p>
          <a:p>
            <a:pPr fontAlgn="base"/>
            <a:r>
              <a:rPr lang="en-US" dirty="0"/>
              <a:t> Identify the complete pricing, sourcing, marketing strategy and execution of the same</a:t>
            </a:r>
          </a:p>
          <a:p>
            <a:pPr fontAlgn="base"/>
            <a:r>
              <a:rPr lang="en-US" dirty="0"/>
              <a:t> Managing the NPD portfolio P&amp;L with a healthy topline and </a:t>
            </a:r>
            <a:r>
              <a:rPr lang="en-US" dirty="0" err="1"/>
              <a:t>bottomline</a:t>
            </a:r>
            <a:endParaRPr lang="en-US" dirty="0"/>
          </a:p>
          <a:p>
            <a:pPr fontAlgn="base"/>
            <a:r>
              <a:rPr lang="en-US" dirty="0"/>
              <a:t> Launch the brands in digital space and define the marketing plans for successful launch across categories</a:t>
            </a:r>
          </a:p>
          <a:p>
            <a:pPr fontAlgn="base"/>
            <a:r>
              <a:rPr lang="en-US" dirty="0"/>
              <a:t> Own the digital-first brands and launch them in other channels post success stories in digital space.</a:t>
            </a:r>
          </a:p>
          <a:p>
            <a:pPr fontAlgn="base"/>
            <a:r>
              <a:rPr lang="en-US" dirty="0"/>
              <a:t> Leading consumer studies for insight mining and assisting in the conceptualization of new ideas, assessment of the feasibility of newly identified product /extension concepts/innovations, and go-to market execution for the assigned Brand/Product Portfolio for improved market performance (e.g., market share, profitability etc.). </a:t>
            </a:r>
          </a:p>
        </p:txBody>
      </p:sp>
    </p:spTree>
    <p:extLst>
      <p:ext uri="{BB962C8B-B14F-4D97-AF65-F5344CB8AC3E}">
        <p14:creationId xmlns:p14="http://schemas.microsoft.com/office/powerpoint/2010/main" val="839598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3691"/>
            <a:ext cx="10515600" cy="6320654"/>
          </a:xfrm>
        </p:spPr>
        <p:txBody>
          <a:bodyPr>
            <a:noAutofit/>
          </a:bodyPr>
          <a:lstStyle/>
          <a:p>
            <a:pPr fontAlgn="base"/>
            <a:r>
              <a:rPr lang="en-US" sz="1400" dirty="0" err="1"/>
              <a:t>Edulastic</a:t>
            </a:r>
            <a:r>
              <a:rPr lang="en-US" sz="1400" dirty="0"/>
              <a:t> (https://www.edulastic.com), an </a:t>
            </a:r>
            <a:r>
              <a:rPr lang="en-US" sz="1400" dirty="0" err="1"/>
              <a:t>EdTech</a:t>
            </a:r>
            <a:r>
              <a:rPr lang="en-US" sz="1400" dirty="0"/>
              <a:t> startup headquartered in Fremont, CA is looking for a Director for the product delivery at our Bengaluru location to support the strong growth the company is experiencing. This is high visibility and a key role where that will be responsible for identifying and leading organizational initiatives that impact the product roadmap, delivery, and quality. You will work across multiple teams within product management, SaaS operations, and engineering to create a cohesive organization with well-orchestrated execution.</a:t>
            </a:r>
          </a:p>
          <a:p>
            <a:pPr fontAlgn="base"/>
            <a:r>
              <a:rPr lang="en-US" sz="1400" b="1" dirty="0"/>
              <a:t>Responsibilities</a:t>
            </a:r>
            <a:endParaRPr lang="en-US" sz="1400" dirty="0"/>
          </a:p>
          <a:p>
            <a:pPr fontAlgn="base"/>
            <a:r>
              <a:rPr lang="en-US" sz="1400" dirty="0"/>
              <a:t>Manage key organizational and engineering initiatives by partnering with key stakeholders across product management, engineering, quality engineering, and customer support</a:t>
            </a:r>
          </a:p>
          <a:p>
            <a:pPr fontAlgn="base"/>
            <a:r>
              <a:rPr lang="en-US" sz="1400" dirty="0"/>
              <a:t>Own the production SaaS operations to ensure 99.99% uptime and work with multiple teams to resolve any critical issues in a timely manner</a:t>
            </a:r>
          </a:p>
          <a:p>
            <a:pPr fontAlgn="base"/>
            <a:r>
              <a:rPr lang="en-US" sz="1400" dirty="0"/>
              <a:t>Communicate status in a timely, effective, and efficient manner to various stakeholders of the organization to keep them updated on engineering initiatives and program status.</a:t>
            </a:r>
          </a:p>
          <a:p>
            <a:pPr fontAlgn="base"/>
            <a:r>
              <a:rPr lang="en-US" sz="1400" dirty="0"/>
              <a:t>Build and maintain strong cross-functional relationships and alignment with partners across the teams</a:t>
            </a:r>
          </a:p>
          <a:p>
            <a:pPr fontAlgn="base"/>
            <a:r>
              <a:rPr lang="en-US" sz="1400" dirty="0"/>
              <a:t>Setup and monitor delivery metrics and use data &amp; metrics to drive key decisions</a:t>
            </a:r>
          </a:p>
          <a:p>
            <a:pPr fontAlgn="base"/>
            <a:r>
              <a:rPr lang="en-US" sz="1400" dirty="0"/>
              <a:t>Highlight risks and issues and proactively work with stakeholders to resolve them</a:t>
            </a:r>
            <a:br>
              <a:rPr lang="en-US" sz="1400" dirty="0"/>
            </a:br>
            <a:endParaRPr lang="en-US" sz="1400" dirty="0"/>
          </a:p>
          <a:p>
            <a:pPr fontAlgn="base"/>
            <a:r>
              <a:rPr lang="en-US" sz="1400" b="1" dirty="0"/>
              <a:t>Qualifications</a:t>
            </a:r>
            <a:endParaRPr lang="en-US" sz="1400" dirty="0"/>
          </a:p>
          <a:p>
            <a:pPr fontAlgn="base"/>
            <a:r>
              <a:rPr lang="en-US" sz="1400" dirty="0"/>
              <a:t>Proven experience as Product Delivery between 5-10 years</a:t>
            </a:r>
          </a:p>
          <a:p>
            <a:pPr fontAlgn="base"/>
            <a:r>
              <a:rPr lang="en-US" sz="1400" dirty="0"/>
              <a:t>Outstanding leadership and organizational skills</a:t>
            </a:r>
          </a:p>
          <a:p>
            <a:pPr fontAlgn="base"/>
            <a:r>
              <a:rPr lang="en-US" sz="1400" dirty="0"/>
              <a:t>Excellent communication skills</a:t>
            </a:r>
          </a:p>
          <a:p>
            <a:pPr fontAlgn="base"/>
            <a:r>
              <a:rPr lang="en-US" sz="1400" dirty="0"/>
              <a:t>Superior problem-solving skills</a:t>
            </a:r>
          </a:p>
          <a:p>
            <a:pPr fontAlgn="base"/>
            <a:r>
              <a:rPr lang="en-US" sz="1400" dirty="0"/>
              <a:t>Thorough understanding of program management techniques and methods</a:t>
            </a:r>
          </a:p>
          <a:p>
            <a:pPr fontAlgn="base"/>
            <a:r>
              <a:rPr lang="en-US" sz="1400" dirty="0"/>
              <a:t>Excellent knowledge of performance evaluation and change management principles</a:t>
            </a:r>
          </a:p>
          <a:p>
            <a:pPr fontAlgn="base"/>
            <a:r>
              <a:rPr lang="en-US" sz="1400" dirty="0"/>
              <a:t>Prior software development experience will be a plus</a:t>
            </a:r>
          </a:p>
          <a:p>
            <a:endParaRPr lang="en-IN" sz="1400" dirty="0"/>
          </a:p>
        </p:txBody>
      </p:sp>
    </p:spTree>
    <p:extLst>
      <p:ext uri="{BB962C8B-B14F-4D97-AF65-F5344CB8AC3E}">
        <p14:creationId xmlns:p14="http://schemas.microsoft.com/office/powerpoint/2010/main" val="23480124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0"/>
            <a:ext cx="10515600" cy="6176963"/>
          </a:xfrm>
        </p:spPr>
        <p:txBody>
          <a:bodyPr>
            <a:noAutofit/>
          </a:bodyPr>
          <a:lstStyle/>
          <a:p>
            <a:pPr marL="0" indent="0" fontAlgn="base">
              <a:buNone/>
            </a:pPr>
            <a:endParaRPr lang="en-US" sz="1800" dirty="0"/>
          </a:p>
          <a:p>
            <a:pPr marL="0" indent="0" fontAlgn="base">
              <a:buNone/>
            </a:pPr>
            <a:r>
              <a:rPr lang="en-US" sz="1800" dirty="0"/>
              <a:t>To build &amp; execute strategy which works towards achieving the brand goals of growing consumer preference and driving share of market with profitability.</a:t>
            </a:r>
            <a:br>
              <a:rPr lang="en-US" sz="1800" dirty="0"/>
            </a:br>
            <a:br>
              <a:rPr lang="en-US" sz="1800" dirty="0"/>
            </a:br>
            <a:r>
              <a:rPr lang="en-US" sz="1800" b="1" u="sng" dirty="0"/>
              <a:t>Job Description</a:t>
            </a:r>
            <a:br>
              <a:rPr lang="en-US" sz="1800" b="1" u="sng" dirty="0"/>
            </a:br>
            <a:r>
              <a:rPr lang="en-US" sz="1800" dirty="0"/>
              <a:t>Work on co-creating marketing strategy for the brand and efficiently execute it to drive the share of market along with profitability.</a:t>
            </a:r>
          </a:p>
          <a:p>
            <a:pPr fontAlgn="base"/>
            <a:r>
              <a:rPr lang="en-US" sz="1800" dirty="0"/>
              <a:t>Build brand plans including geography wise plans to achieve national share of market and distribution targets.</a:t>
            </a:r>
          </a:p>
          <a:p>
            <a:pPr fontAlgn="base"/>
            <a:r>
              <a:rPr lang="en-US" sz="1800" dirty="0"/>
              <a:t>Work collaboratively with cross functional teams to conceptualize and execute versus the annual grid plan.</a:t>
            </a:r>
          </a:p>
          <a:p>
            <a:pPr fontAlgn="base"/>
            <a:r>
              <a:rPr lang="en-US" sz="1800" dirty="0"/>
              <a:t>Build communication and advertising in line with the positioning of brand to further drive brand salience and consumer preference.</a:t>
            </a:r>
          </a:p>
          <a:p>
            <a:pPr fontAlgn="base"/>
            <a:r>
              <a:rPr lang="en-US" sz="1800" dirty="0"/>
              <a:t>Work with external creative and other agencies to build 360 IMC campaigns.</a:t>
            </a:r>
          </a:p>
          <a:p>
            <a:pPr fontAlgn="base"/>
            <a:r>
              <a:rPr lang="en-US" sz="1800" dirty="0"/>
              <a:t>Partner with media manager and the media agency to draw up the monthly media plans by state.</a:t>
            </a:r>
          </a:p>
          <a:p>
            <a:pPr fontAlgn="base"/>
            <a:r>
              <a:rPr lang="en-US" sz="1800" dirty="0"/>
              <a:t>Understand the P&amp;L of brand and identify key cost drivers and work towards driving improved margins and profitability of the brand.</a:t>
            </a:r>
          </a:p>
          <a:p>
            <a:pPr fontAlgn="base"/>
            <a:r>
              <a:rPr lang="en-US" sz="1800" dirty="0"/>
              <a:t>Alignment of brand plans and annual grid with category manager and senior management.</a:t>
            </a:r>
          </a:p>
          <a:p>
            <a:pPr fontAlgn="base"/>
            <a:r>
              <a:rPr lang="en-US" sz="1800" dirty="0"/>
              <a:t>To Design and implement all aspects of the GTM for new product launches within the brand</a:t>
            </a:r>
            <a:br>
              <a:rPr lang="en-US" sz="1800" dirty="0"/>
            </a:br>
            <a:br>
              <a:rPr lang="en-US" sz="1800" dirty="0"/>
            </a:br>
            <a:endParaRPr lang="en-US" sz="1800" dirty="0"/>
          </a:p>
        </p:txBody>
      </p:sp>
    </p:spTree>
    <p:extLst>
      <p:ext uri="{BB962C8B-B14F-4D97-AF65-F5344CB8AC3E}">
        <p14:creationId xmlns:p14="http://schemas.microsoft.com/office/powerpoint/2010/main" val="18963549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4948" y="1912944"/>
            <a:ext cx="11430000" cy="5078313"/>
          </a:xfrm>
          <a:prstGeom prst="rect">
            <a:avLst/>
          </a:prstGeom>
        </p:spPr>
        <p:txBody>
          <a:bodyPr wrap="square">
            <a:spAutoFit/>
          </a:bodyPr>
          <a:lstStyle/>
          <a:p>
            <a:pPr fontAlgn="base"/>
            <a:r>
              <a:rPr lang="en-US" b="1" u="sng" dirty="0"/>
              <a:t>Experience</a:t>
            </a:r>
            <a:br>
              <a:rPr lang="en-US" b="1" u="sng" dirty="0"/>
            </a:br>
            <a:r>
              <a:rPr lang="en-US" dirty="0"/>
              <a:t>3+ years of work experience in Sales and Marketing</a:t>
            </a:r>
          </a:p>
          <a:p>
            <a:pPr fontAlgn="base"/>
            <a:r>
              <a:rPr lang="en-US" dirty="0"/>
              <a:t>A proven track record of performance, strong understanding of Indian consumers and business processes!</a:t>
            </a:r>
            <a:br>
              <a:rPr lang="en-US" dirty="0"/>
            </a:br>
            <a:br>
              <a:rPr lang="en-US" dirty="0"/>
            </a:br>
            <a:r>
              <a:rPr lang="en-US" b="1" u="sng" dirty="0"/>
              <a:t>Skills</a:t>
            </a:r>
            <a:br>
              <a:rPr lang="en-US" b="1" u="sng" dirty="0"/>
            </a:br>
            <a:br>
              <a:rPr lang="en-US" b="1" u="sng" dirty="0"/>
            </a:br>
            <a:r>
              <a:rPr lang="en-US" dirty="0"/>
              <a:t>Strong project management skills, coordination skills, marketing skills, communication skills.</a:t>
            </a:r>
            <a:br>
              <a:rPr lang="en-US" dirty="0"/>
            </a:br>
            <a:r>
              <a:rPr lang="en-US" dirty="0"/>
              <a:t>Equal Opportunity Employer</a:t>
            </a:r>
            <a:br>
              <a:rPr lang="en-US" dirty="0"/>
            </a:br>
            <a:r>
              <a:rPr lang="en-US" dirty="0"/>
              <a:t>Colgate is an equal opportunity employer and all qualified applicants will receive consideration for employment without regard to race, color, religion, gender, gender identity, sexual orientation, national origin, ethnicity, age, disability, marital status, veteran status (United States positions), or any other characteristic protected by law.</a:t>
            </a:r>
            <a:br>
              <a:rPr lang="en-US" dirty="0"/>
            </a:br>
            <a:br>
              <a:rPr lang="en-US" dirty="0"/>
            </a:br>
            <a:r>
              <a:rPr lang="en-US" dirty="0"/>
              <a:t>Are you interested in working for Colgate-Palmolive? You can apply online and attach all relevant documents such as a cover letter and resume or CV. Applications received by e-mail are not considered in the selection process. Become part of our team. We look forward to your application.</a:t>
            </a:r>
            <a:br>
              <a:rPr lang="en-US" dirty="0"/>
            </a:br>
            <a:br>
              <a:rPr lang="en-US" dirty="0"/>
            </a:br>
            <a:br>
              <a:rPr lang="en-US" dirty="0"/>
            </a:br>
            <a:endParaRPr lang="en-IN" dirty="0"/>
          </a:p>
        </p:txBody>
      </p:sp>
    </p:spTree>
    <p:extLst>
      <p:ext uri="{BB962C8B-B14F-4D97-AF65-F5344CB8AC3E}">
        <p14:creationId xmlns:p14="http://schemas.microsoft.com/office/powerpoint/2010/main" val="156204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192744" y="-118150"/>
            <a:ext cx="12060353" cy="6894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This mail comes to you from </a:t>
            </a:r>
            <a:r>
              <a:rPr kumimoji="0" lang="en-US" altLang="en-US" sz="1600" b="0" i="0" u="none" strike="noStrike" cap="none" normalizeH="0" baseline="0" dirty="0" err="1">
                <a:ln>
                  <a:noFill/>
                </a:ln>
                <a:solidFill>
                  <a:srgbClr val="333333"/>
                </a:solidFill>
                <a:effectLst/>
                <a:latin typeface="Times New Roman" panose="02020603050405020304" pitchFamily="18" charset="0"/>
                <a:cs typeface="Times New Roman" panose="02020603050405020304" pitchFamily="18" charset="0"/>
              </a:rPr>
              <a:t>Teamlease</a:t>
            </a: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 . We have an urgent job opening for Mumbai location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Position : Category Manager (product management)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Division : Construction Chemical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Location : Mumbai</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Industry : Chemical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Qualification : Graduate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Experience : 3+ years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Candidate should be have experience in Construction Chemical Industry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Job Role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Development of new product - Administering the entire lifecycle of a product from inception, feasibility study, through composition changes and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manufacture, to pricing, service and dispatch of final product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err="1">
                <a:ln>
                  <a:noFill/>
                </a:ln>
                <a:solidFill>
                  <a:srgbClr val="333333"/>
                </a:solidFill>
                <a:effectLst/>
                <a:latin typeface="Times New Roman" panose="02020603050405020304" pitchFamily="18" charset="0"/>
                <a:cs typeface="Times New Roman" panose="02020603050405020304" pitchFamily="18" charset="0"/>
              </a:rPr>
              <a:t>Analyse</a:t>
            </a: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 competitive landscape &amp; position products to ensure maximum value capture &amp; develop demand generation strategies to drive existing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products &amp; uncovering/creating new opportunities in new sectors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Planning, developing &amp; executing strategies for effective market penetration with new products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Demand forecasting, inventory planning and ensuring product availability as per the market needs.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Conceptualizing, Planning &amp; Executing of marketing events, campaigns, advertising, audio/video campaigns, promotional activities, market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activation to enhance market penetration and sales volume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Developing annual &amp; half yearly marketing plan for advertising, promotion, campaigns and sales aid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Interact with multiple agencies advertising, media, digital &amp; social, print etc.</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Serve as day-to-day point of contact for all branches, for any product &amp; marketing related needs &amp; queries.</a:t>
            </a:r>
          </a:p>
          <a:p>
            <a:pPr marL="0" indent="0">
              <a:lnSpc>
                <a:spcPct val="100000"/>
              </a:lnSpc>
              <a:buFontTx/>
              <a:buChar char="•"/>
            </a:pPr>
            <a:r>
              <a:rPr lang="en-US" altLang="en-US" sz="1600" dirty="0" err="1">
                <a:solidFill>
                  <a:srgbClr val="333333"/>
                </a:solidFill>
                <a:latin typeface="Times New Roman" panose="02020603050405020304" pitchFamily="18" charset="0"/>
                <a:cs typeface="Times New Roman" panose="02020603050405020304" pitchFamily="18" charset="0"/>
              </a:rPr>
              <a:t>Role</a:t>
            </a:r>
            <a:r>
              <a:rPr lang="en-US" altLang="en-US" sz="1600" dirty="0" err="1">
                <a:solidFill>
                  <a:srgbClr val="333333"/>
                </a:solidFill>
                <a:latin typeface="Times New Roman" panose="02020603050405020304" pitchFamily="18" charset="0"/>
                <a:cs typeface="Times New Roman" panose="02020603050405020304" pitchFamily="18" charset="0"/>
                <a:hlinkClick r:id="rId2"/>
              </a:rPr>
              <a:t>Product</a:t>
            </a:r>
            <a:r>
              <a:rPr lang="en-US" altLang="en-US" sz="1600" dirty="0">
                <a:solidFill>
                  <a:srgbClr val="333333"/>
                </a:solidFill>
                <a:latin typeface="Times New Roman" panose="02020603050405020304" pitchFamily="18" charset="0"/>
                <a:cs typeface="Times New Roman" panose="02020603050405020304" pitchFamily="18" charset="0"/>
                <a:hlinkClick r:id="rId2"/>
              </a:rPr>
              <a:t>/Brand Manager</a:t>
            </a:r>
            <a:endParaRPr lang="en-US" altLang="en-US" sz="1600" dirty="0">
              <a:solidFill>
                <a:srgbClr val="333333"/>
              </a:solidFill>
              <a:latin typeface="Times New Roman" panose="02020603050405020304" pitchFamily="18" charset="0"/>
              <a:cs typeface="Times New Roman" panose="02020603050405020304" pitchFamily="18" charset="0"/>
            </a:endParaRPr>
          </a:p>
          <a:p>
            <a:pPr marL="0" indent="0">
              <a:lnSpc>
                <a:spcPct val="100000"/>
              </a:lnSpc>
              <a:buFontTx/>
              <a:buChar char="•"/>
            </a:pPr>
            <a:r>
              <a:rPr lang="en-US" altLang="en-US" sz="1600" dirty="0">
                <a:solidFill>
                  <a:srgbClr val="333333"/>
                </a:solidFill>
                <a:latin typeface="Times New Roman" panose="02020603050405020304" pitchFamily="18" charset="0"/>
                <a:cs typeface="Times New Roman" panose="02020603050405020304" pitchFamily="18" charset="0"/>
              </a:rPr>
              <a:t>Industry </a:t>
            </a:r>
            <a:r>
              <a:rPr lang="en-US" altLang="en-US" sz="1600" dirty="0" err="1">
                <a:solidFill>
                  <a:srgbClr val="333333"/>
                </a:solidFill>
                <a:latin typeface="Times New Roman" panose="02020603050405020304" pitchFamily="18" charset="0"/>
                <a:cs typeface="Times New Roman" panose="02020603050405020304" pitchFamily="18" charset="0"/>
              </a:rPr>
              <a:t>Type</a:t>
            </a:r>
            <a:r>
              <a:rPr lang="en-US" altLang="en-US" sz="1600" dirty="0" err="1">
                <a:solidFill>
                  <a:srgbClr val="333333"/>
                </a:solidFill>
                <a:latin typeface="Times New Roman" panose="02020603050405020304" pitchFamily="18" charset="0"/>
                <a:cs typeface="Times New Roman" panose="02020603050405020304" pitchFamily="18" charset="0"/>
                <a:hlinkClick r:id="rId3"/>
              </a:rPr>
              <a:t>Chemicals</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4"/>
              </a:rPr>
              <a:t> </a:t>
            </a:r>
            <a:r>
              <a:rPr lang="en-US" altLang="en-US" sz="1600" dirty="0" err="1">
                <a:solidFill>
                  <a:srgbClr val="333333"/>
                </a:solidFill>
                <a:latin typeface="Times New Roman" panose="02020603050405020304" pitchFamily="18" charset="0"/>
                <a:cs typeface="Times New Roman" panose="02020603050405020304" pitchFamily="18" charset="0"/>
                <a:hlinkClick r:id="rId4"/>
              </a:rPr>
              <a:t>PetroChemical</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5"/>
              </a:rPr>
              <a:t> Plastic</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6"/>
              </a:rPr>
              <a:t> Rubber</a:t>
            </a:r>
            <a:endParaRPr lang="en-US" altLang="en-US" sz="1600" dirty="0">
              <a:solidFill>
                <a:srgbClr val="333333"/>
              </a:solidFill>
              <a:latin typeface="Times New Roman" panose="02020603050405020304" pitchFamily="18" charset="0"/>
              <a:cs typeface="Times New Roman" panose="02020603050405020304" pitchFamily="18" charset="0"/>
            </a:endParaRPr>
          </a:p>
          <a:p>
            <a:pPr marL="0" indent="0">
              <a:lnSpc>
                <a:spcPct val="100000"/>
              </a:lnSpc>
              <a:buFontTx/>
              <a:buChar char="•"/>
            </a:pPr>
            <a:r>
              <a:rPr lang="en-US" altLang="en-US" sz="1600" dirty="0">
                <a:solidFill>
                  <a:srgbClr val="333333"/>
                </a:solidFill>
                <a:latin typeface="Times New Roman" panose="02020603050405020304" pitchFamily="18" charset="0"/>
                <a:cs typeface="Times New Roman" panose="02020603050405020304" pitchFamily="18" charset="0"/>
              </a:rPr>
              <a:t>Functional </a:t>
            </a:r>
            <a:r>
              <a:rPr lang="en-US" altLang="en-US" sz="1600" dirty="0" err="1">
                <a:solidFill>
                  <a:srgbClr val="333333"/>
                </a:solidFill>
                <a:latin typeface="Times New Roman" panose="02020603050405020304" pitchFamily="18" charset="0"/>
                <a:cs typeface="Times New Roman" panose="02020603050405020304" pitchFamily="18" charset="0"/>
              </a:rPr>
              <a:t>Area</a:t>
            </a:r>
            <a:r>
              <a:rPr lang="en-US" altLang="en-US" sz="1600" dirty="0" err="1">
                <a:solidFill>
                  <a:srgbClr val="333333"/>
                </a:solidFill>
                <a:latin typeface="Times New Roman" panose="02020603050405020304" pitchFamily="18" charset="0"/>
                <a:cs typeface="Times New Roman" panose="02020603050405020304" pitchFamily="18" charset="0"/>
                <a:hlinkClick r:id="rId7"/>
              </a:rPr>
              <a:t>Marketing</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8"/>
              </a:rPr>
              <a:t> Advertising</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9"/>
              </a:rPr>
              <a:t> MR</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10"/>
              </a:rPr>
              <a:t> PR</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1600" dirty="0">
                <a:solidFill>
                  <a:srgbClr val="333333"/>
                </a:solidFill>
                <a:latin typeface="Times New Roman" panose="02020603050405020304" pitchFamily="18" charset="0"/>
                <a:cs typeface="Times New Roman" panose="02020603050405020304" pitchFamily="18" charset="0"/>
                <a:hlinkClick r:id="rId11"/>
              </a:rPr>
              <a:t> Media Planning</a:t>
            </a:r>
            <a:endParaRPr lang="en-US" altLang="en-US" sz="1600" dirty="0">
              <a:solidFill>
                <a:srgbClr val="333333"/>
              </a:solidFill>
              <a:latin typeface="Times New Roman" panose="02020603050405020304" pitchFamily="18" charset="0"/>
              <a:cs typeface="Times New Roman" panose="02020603050405020304" pitchFamily="18" charset="0"/>
            </a:endParaRPr>
          </a:p>
          <a:p>
            <a:pPr marL="0" indent="0">
              <a:lnSpc>
                <a:spcPct val="100000"/>
              </a:lnSpc>
              <a:buFontTx/>
              <a:buChar char="•"/>
            </a:pPr>
            <a:r>
              <a:rPr lang="en-US" altLang="en-US" sz="1600" dirty="0">
                <a:solidFill>
                  <a:srgbClr val="333333"/>
                </a:solidFill>
                <a:latin typeface="Times New Roman" panose="02020603050405020304" pitchFamily="18" charset="0"/>
                <a:cs typeface="Times New Roman" panose="02020603050405020304" pitchFamily="18" charset="0"/>
              </a:rPr>
              <a:t>Employment </a:t>
            </a:r>
            <a:r>
              <a:rPr lang="en-US" altLang="en-US" sz="1600" dirty="0" err="1">
                <a:solidFill>
                  <a:srgbClr val="333333"/>
                </a:solidFill>
                <a:latin typeface="Times New Roman" panose="02020603050405020304" pitchFamily="18" charset="0"/>
                <a:cs typeface="Times New Roman" panose="02020603050405020304" pitchFamily="18" charset="0"/>
              </a:rPr>
              <a:t>TypeFull</a:t>
            </a:r>
            <a:r>
              <a:rPr lang="en-US" altLang="en-US" sz="1600" dirty="0">
                <a:solidFill>
                  <a:srgbClr val="333333"/>
                </a:solidFill>
                <a:latin typeface="Times New Roman" panose="02020603050405020304" pitchFamily="18" charset="0"/>
                <a:cs typeface="Times New Roman" panose="02020603050405020304" pitchFamily="18" charset="0"/>
              </a:rPr>
              <a:t> Time, Permanent</a:t>
            </a:r>
          </a:p>
          <a:p>
            <a:pPr marL="0" indent="0">
              <a:lnSpc>
                <a:spcPct val="100000"/>
              </a:lnSpc>
              <a:buFontTx/>
              <a:buChar char="•"/>
            </a:pPr>
            <a:r>
              <a:rPr lang="en-US" altLang="en-US" sz="1600" dirty="0">
                <a:solidFill>
                  <a:srgbClr val="333333"/>
                </a:solidFill>
                <a:latin typeface="Times New Roman" panose="02020603050405020304" pitchFamily="18" charset="0"/>
                <a:cs typeface="Times New Roman" panose="02020603050405020304" pitchFamily="18" charset="0"/>
              </a:rPr>
              <a:t>Role </a:t>
            </a:r>
            <a:r>
              <a:rPr lang="en-US" altLang="en-US" sz="1600" dirty="0" err="1">
                <a:solidFill>
                  <a:srgbClr val="333333"/>
                </a:solidFill>
                <a:latin typeface="Times New Roman" panose="02020603050405020304" pitchFamily="18" charset="0"/>
                <a:cs typeface="Times New Roman" panose="02020603050405020304" pitchFamily="18" charset="0"/>
              </a:rPr>
              <a:t>CategoryMarketing</a:t>
            </a:r>
            <a:endParaRPr lang="en-US" altLang="en-US" sz="1600" dirty="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06237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074" y="600258"/>
            <a:ext cx="10515600" cy="327206"/>
          </a:xfrm>
        </p:spPr>
        <p:txBody>
          <a:bodyPr>
            <a:noAutofit/>
          </a:bodyPr>
          <a:lstStyle/>
          <a:p>
            <a:r>
              <a:rPr lang="en-US" sz="2400" dirty="0"/>
              <a:t>Exercise: </a:t>
            </a:r>
            <a:br>
              <a:rPr lang="en-US" sz="2400" dirty="0"/>
            </a:br>
            <a:r>
              <a:rPr lang="en-US" sz="1600" dirty="0">
                <a:latin typeface="Times New Roman" panose="02020603050405020304" pitchFamily="18" charset="0"/>
                <a:cs typeface="Times New Roman" panose="02020603050405020304" pitchFamily="18" charset="0"/>
              </a:rPr>
              <a:t>Skills are the specific learned abilities that you need to perform a given job well. ... Competencies, on the other hand, are the person's knowledge and behaviors that lead them to be successful in a job</a:t>
            </a:r>
            <a:endParaRPr lang="en-IN" sz="1600"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843150289"/>
              </p:ext>
            </p:extLst>
          </p:nvPr>
        </p:nvGraphicFramePr>
        <p:xfrm>
          <a:off x="2005874" y="1516501"/>
          <a:ext cx="8128000" cy="111252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989985997"/>
                    </a:ext>
                  </a:extLst>
                </a:gridCol>
                <a:gridCol w="4064000">
                  <a:extLst>
                    <a:ext uri="{9D8B030D-6E8A-4147-A177-3AD203B41FA5}">
                      <a16:colId xmlns:a16="http://schemas.microsoft.com/office/drawing/2014/main" val="1683934253"/>
                    </a:ext>
                  </a:extLst>
                </a:gridCol>
              </a:tblGrid>
              <a:tr h="370840">
                <a:tc>
                  <a:txBody>
                    <a:bodyPr/>
                    <a:lstStyle/>
                    <a:p>
                      <a:r>
                        <a:rPr lang="en-US" dirty="0"/>
                        <a:t>Skills</a:t>
                      </a:r>
                      <a:endParaRPr lang="en-IN" dirty="0"/>
                    </a:p>
                  </a:txBody>
                  <a:tcPr/>
                </a:tc>
                <a:tc>
                  <a:txBody>
                    <a:bodyPr/>
                    <a:lstStyle/>
                    <a:p>
                      <a:r>
                        <a:rPr lang="en-US" dirty="0"/>
                        <a:t>Competencies</a:t>
                      </a:r>
                      <a:endParaRPr lang="en-IN" dirty="0"/>
                    </a:p>
                  </a:txBody>
                  <a:tcPr/>
                </a:tc>
                <a:extLst>
                  <a:ext uri="{0D108BD9-81ED-4DB2-BD59-A6C34878D82A}">
                    <a16:rowId xmlns:a16="http://schemas.microsoft.com/office/drawing/2014/main" val="2229663658"/>
                  </a:ext>
                </a:extLst>
              </a:tr>
              <a:tr h="370840">
                <a:tc>
                  <a:txBody>
                    <a:bodyPr/>
                    <a:lstStyle/>
                    <a:p>
                      <a:r>
                        <a:rPr lang="en-US" dirty="0"/>
                        <a:t>PLC analysis</a:t>
                      </a:r>
                      <a:endParaRPr lang="en-IN" dirty="0"/>
                    </a:p>
                  </a:txBody>
                  <a:tcPr/>
                </a:tc>
                <a:tc>
                  <a:txBody>
                    <a:bodyPr/>
                    <a:lstStyle/>
                    <a:p>
                      <a:r>
                        <a:rPr lang="en-US" dirty="0" err="1"/>
                        <a:t>Colloboration</a:t>
                      </a:r>
                      <a:r>
                        <a:rPr lang="en-US" dirty="0"/>
                        <a:t> </a:t>
                      </a:r>
                      <a:endParaRPr lang="en-IN" dirty="0"/>
                    </a:p>
                  </a:txBody>
                  <a:tcPr/>
                </a:tc>
                <a:extLst>
                  <a:ext uri="{0D108BD9-81ED-4DB2-BD59-A6C34878D82A}">
                    <a16:rowId xmlns:a16="http://schemas.microsoft.com/office/drawing/2014/main" val="1043748894"/>
                  </a:ext>
                </a:extLst>
              </a:tr>
              <a:tr h="370840">
                <a:tc>
                  <a:txBody>
                    <a:bodyPr/>
                    <a:lstStyle/>
                    <a:p>
                      <a:endParaRPr lang="en-IN" dirty="0"/>
                    </a:p>
                  </a:txBody>
                  <a:tcPr/>
                </a:tc>
                <a:tc>
                  <a:txBody>
                    <a:bodyPr/>
                    <a:lstStyle/>
                    <a:p>
                      <a:endParaRPr lang="en-IN" dirty="0"/>
                    </a:p>
                  </a:txBody>
                  <a:tcPr/>
                </a:tc>
                <a:extLst>
                  <a:ext uri="{0D108BD9-81ED-4DB2-BD59-A6C34878D82A}">
                    <a16:rowId xmlns:a16="http://schemas.microsoft.com/office/drawing/2014/main" val="920332934"/>
                  </a:ext>
                </a:extLst>
              </a:tr>
            </a:tbl>
          </a:graphicData>
        </a:graphic>
      </p:graphicFrame>
    </p:spTree>
    <p:extLst>
      <p:ext uri="{BB962C8B-B14F-4D97-AF65-F5344CB8AC3E}">
        <p14:creationId xmlns:p14="http://schemas.microsoft.com/office/powerpoint/2010/main" val="1566081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5EAD1-BDD0-403B-9699-EADB8FB41DF9}"/>
              </a:ext>
            </a:extLst>
          </p:cNvPr>
          <p:cNvSpPr>
            <a:spLocks noGrp="1"/>
          </p:cNvSpPr>
          <p:nvPr>
            <p:ph type="title"/>
          </p:nvPr>
        </p:nvSpPr>
        <p:spPr/>
        <p:txBody>
          <a:bodyPr/>
          <a:lstStyle/>
          <a:p>
            <a:r>
              <a:rPr lang="en-IN" dirty="0"/>
              <a:t>Skills &amp; Competency- Product Manager</a:t>
            </a:r>
          </a:p>
        </p:txBody>
      </p:sp>
      <p:sp>
        <p:nvSpPr>
          <p:cNvPr id="3" name="Content Placeholder 2">
            <a:extLst>
              <a:ext uri="{FF2B5EF4-FFF2-40B4-BE49-F238E27FC236}">
                <a16:creationId xmlns:a16="http://schemas.microsoft.com/office/drawing/2014/main" id="{30D9C97B-10C1-4598-B027-5D8E709CAE7E}"/>
              </a:ext>
            </a:extLst>
          </p:cNvPr>
          <p:cNvSpPr>
            <a:spLocks noGrp="1"/>
          </p:cNvSpPr>
          <p:nvPr>
            <p:ph idx="1"/>
          </p:nvPr>
        </p:nvSpPr>
        <p:spPr>
          <a:xfrm>
            <a:off x="677334" y="1622109"/>
            <a:ext cx="2939626" cy="3880773"/>
          </a:xfrm>
        </p:spPr>
        <p:txBody>
          <a:bodyPr>
            <a:normAutofit fontScale="77500" lnSpcReduction="20000"/>
          </a:bodyPr>
          <a:lstStyle/>
          <a:p>
            <a:pPr algn="l">
              <a:buFont typeface="+mj-lt"/>
              <a:buAutoNum type="arabicPeriod"/>
            </a:pPr>
            <a:r>
              <a:rPr lang="en-IN" b="0" i="0" dirty="0">
                <a:solidFill>
                  <a:srgbClr val="595959"/>
                </a:solidFill>
                <a:effectLst/>
                <a:latin typeface="Helvetica Neue"/>
              </a:rPr>
              <a:t>Communication skills</a:t>
            </a:r>
          </a:p>
          <a:p>
            <a:pPr algn="l">
              <a:buFont typeface="+mj-lt"/>
              <a:buAutoNum type="arabicPeriod"/>
            </a:pPr>
            <a:r>
              <a:rPr lang="en-IN" b="0" i="0" dirty="0">
                <a:solidFill>
                  <a:srgbClr val="595959"/>
                </a:solidFill>
                <a:effectLst/>
                <a:latin typeface="Helvetica Neue"/>
              </a:rPr>
              <a:t>Technical expertise</a:t>
            </a:r>
          </a:p>
          <a:p>
            <a:pPr algn="l">
              <a:buFont typeface="+mj-lt"/>
              <a:buAutoNum type="arabicPeriod"/>
            </a:pPr>
            <a:r>
              <a:rPr lang="en-IN" b="0" i="0" dirty="0">
                <a:solidFill>
                  <a:srgbClr val="595959"/>
                </a:solidFill>
                <a:effectLst/>
                <a:latin typeface="Helvetica Neue"/>
              </a:rPr>
              <a:t>Business skills</a:t>
            </a:r>
          </a:p>
          <a:p>
            <a:pPr algn="l">
              <a:buFont typeface="+mj-lt"/>
              <a:buAutoNum type="arabicPeriod"/>
            </a:pPr>
            <a:r>
              <a:rPr lang="en-IN" b="0" i="0" dirty="0">
                <a:solidFill>
                  <a:srgbClr val="595959"/>
                </a:solidFill>
                <a:effectLst/>
                <a:latin typeface="Helvetica Neue"/>
              </a:rPr>
              <a:t>Research skills</a:t>
            </a:r>
          </a:p>
          <a:p>
            <a:pPr algn="l">
              <a:buFont typeface="+mj-lt"/>
              <a:buAutoNum type="arabicPeriod"/>
            </a:pPr>
            <a:r>
              <a:rPr lang="en-IN" b="0" i="0" dirty="0">
                <a:solidFill>
                  <a:srgbClr val="595959"/>
                </a:solidFill>
                <a:effectLst/>
                <a:latin typeface="Helvetica Neue"/>
              </a:rPr>
              <a:t>Analytical skills</a:t>
            </a:r>
          </a:p>
          <a:p>
            <a:pPr algn="l">
              <a:buFont typeface="+mj-lt"/>
              <a:buAutoNum type="arabicPeriod"/>
            </a:pPr>
            <a:r>
              <a:rPr lang="en-IN" b="0" i="0" dirty="0">
                <a:solidFill>
                  <a:srgbClr val="595959"/>
                </a:solidFill>
                <a:effectLst/>
                <a:latin typeface="Helvetica Neue"/>
              </a:rPr>
              <a:t>Interpersonal skills</a:t>
            </a:r>
          </a:p>
          <a:p>
            <a:pPr algn="l">
              <a:buFont typeface="+mj-lt"/>
              <a:buAutoNum type="arabicPeriod"/>
            </a:pPr>
            <a:r>
              <a:rPr lang="en-IN" b="0" i="0" dirty="0">
                <a:solidFill>
                  <a:srgbClr val="595959"/>
                </a:solidFill>
                <a:effectLst/>
                <a:latin typeface="Helvetica Neue"/>
              </a:rPr>
              <a:t>Marketing skills</a:t>
            </a:r>
          </a:p>
          <a:p>
            <a:pPr algn="l">
              <a:buFont typeface="+mj-lt"/>
              <a:buAutoNum type="arabicPeriod"/>
            </a:pPr>
            <a:r>
              <a:rPr lang="en-IN" b="0" i="0" dirty="0">
                <a:solidFill>
                  <a:srgbClr val="595959"/>
                </a:solidFill>
                <a:effectLst/>
                <a:latin typeface="Helvetica Neue"/>
              </a:rPr>
              <a:t>Delegation skills</a:t>
            </a:r>
          </a:p>
          <a:p>
            <a:pPr algn="l">
              <a:buFont typeface="+mj-lt"/>
              <a:buAutoNum type="arabicPeriod"/>
            </a:pPr>
            <a:r>
              <a:rPr lang="en-IN" b="0" i="0" dirty="0">
                <a:solidFill>
                  <a:srgbClr val="595959"/>
                </a:solidFill>
                <a:effectLst/>
                <a:latin typeface="Helvetica Neue"/>
              </a:rPr>
              <a:t>Strategic thinking</a:t>
            </a:r>
          </a:p>
          <a:p>
            <a:pPr algn="l">
              <a:buFont typeface="+mj-lt"/>
              <a:buAutoNum type="arabicPeriod"/>
            </a:pPr>
            <a:r>
              <a:rPr lang="en-IN" b="0" i="0" dirty="0">
                <a:solidFill>
                  <a:srgbClr val="595959"/>
                </a:solidFill>
                <a:effectLst/>
                <a:latin typeface="Helvetica Neue"/>
              </a:rPr>
              <a:t>Prioritization skills</a:t>
            </a:r>
          </a:p>
          <a:p>
            <a:endParaRPr lang="en-IN" dirty="0"/>
          </a:p>
        </p:txBody>
      </p:sp>
      <p:sp>
        <p:nvSpPr>
          <p:cNvPr id="5" name="TextBox 4">
            <a:extLst>
              <a:ext uri="{FF2B5EF4-FFF2-40B4-BE49-F238E27FC236}">
                <a16:creationId xmlns:a16="http://schemas.microsoft.com/office/drawing/2014/main" id="{0B3438EC-BA55-4EA2-BF34-FC2523731628}"/>
              </a:ext>
            </a:extLst>
          </p:cNvPr>
          <p:cNvSpPr txBox="1"/>
          <p:nvPr/>
        </p:nvSpPr>
        <p:spPr>
          <a:xfrm>
            <a:off x="5415280" y="1459549"/>
            <a:ext cx="4643120" cy="4867999"/>
          </a:xfrm>
          <a:prstGeom prst="rect">
            <a:avLst/>
          </a:prstGeom>
        </p:spPr>
        <p:txBody>
          <a:bodyPr vert="horz" lIns="91440" tIns="45720" rIns="91440" bIns="45720" rtlCol="0">
            <a:normAutofit/>
          </a:bodyPr>
          <a:lstStyle>
            <a:lvl1pPr marL="342900" indent="-342900">
              <a:spcBef>
                <a:spcPts val="1000"/>
              </a:spcBef>
              <a:spcAft>
                <a:spcPts val="0"/>
              </a:spcAft>
              <a:buClr>
                <a:schemeClr val="accent1"/>
              </a:buClr>
              <a:buSzPct val="80000"/>
              <a:buFont typeface="+mj-lt"/>
              <a:buAutoNum type="arabicPeriod"/>
              <a:defRPr b="0" i="0">
                <a:solidFill>
                  <a:srgbClr val="595959"/>
                </a:solidFill>
                <a:effectLst/>
                <a:latin typeface="Helvetica Neue"/>
              </a:defRPr>
            </a:lvl1pPr>
            <a:lvl2pPr marL="742950" indent="-285750">
              <a:spcBef>
                <a:spcPts val="1000"/>
              </a:spcBef>
              <a:spcAft>
                <a:spcPts val="0"/>
              </a:spcAft>
              <a:buClr>
                <a:schemeClr val="accent1"/>
              </a:buClr>
              <a:buSzPct val="80000"/>
              <a:buFont typeface="Wingdings 3" charset="2"/>
              <a:buChar char=""/>
              <a:defRPr sz="1600">
                <a:solidFill>
                  <a:schemeClr val="tx1">
                    <a:lumMod val="75000"/>
                    <a:lumOff val="25000"/>
                  </a:schemeClr>
                </a:solidFill>
              </a:defRPr>
            </a:lvl2pPr>
            <a:lvl3pPr marL="1143000" indent="-228600">
              <a:spcBef>
                <a:spcPts val="1000"/>
              </a:spcBef>
              <a:spcAft>
                <a:spcPts val="0"/>
              </a:spcAft>
              <a:buClr>
                <a:schemeClr val="accent1"/>
              </a:buClr>
              <a:buSzPct val="80000"/>
              <a:buFont typeface="Wingdings 3" charset="2"/>
              <a:buChar char=""/>
              <a:defRPr sz="1400">
                <a:solidFill>
                  <a:schemeClr val="tx1">
                    <a:lumMod val="75000"/>
                    <a:lumOff val="25000"/>
                  </a:schemeClr>
                </a:solidFill>
              </a:defRPr>
            </a:lvl3pPr>
            <a:lvl4pPr marL="1600200" indent="-2286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4pPr>
            <a:lvl5pPr marL="2057400" indent="-2286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5pPr>
            <a:lvl6pPr marL="2514600" indent="-2286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6pPr>
            <a:lvl7pPr marL="2971800" indent="-2286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7pPr>
            <a:lvl8pPr marL="3429000" indent="-2286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8pPr>
            <a:lvl9pPr marL="3886200" indent="-2286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9pPr>
          </a:lstStyle>
          <a:p>
            <a:r>
              <a:rPr lang="en-US" dirty="0"/>
              <a:t>Core Competencies. All product managers must be good at communication, analysis, prioritization, breaking down complexity, vision, and managing a roadmap. ...</a:t>
            </a:r>
          </a:p>
          <a:p>
            <a:r>
              <a:rPr lang="en-US" dirty="0"/>
              <a:t>Business Acumen. ...</a:t>
            </a:r>
          </a:p>
          <a:p>
            <a:r>
              <a:rPr lang="en-US" dirty="0"/>
              <a:t>Product Design. ...</a:t>
            </a:r>
          </a:p>
          <a:p>
            <a:r>
              <a:rPr lang="en-US" dirty="0"/>
              <a:t>User Empathy. ...</a:t>
            </a:r>
          </a:p>
          <a:p>
            <a:r>
              <a:rPr lang="en-US" dirty="0"/>
              <a:t>Data Analysis. ...</a:t>
            </a:r>
          </a:p>
          <a:p>
            <a:r>
              <a:rPr lang="en-US" dirty="0"/>
              <a:t>Which Skills Are Most Important? ...</a:t>
            </a:r>
          </a:p>
          <a:p>
            <a:r>
              <a:rPr lang="en-US" dirty="0"/>
              <a:t>Identify Opportunities. ...</a:t>
            </a:r>
          </a:p>
          <a:p>
            <a:r>
              <a:rPr lang="en-US" dirty="0"/>
              <a:t>Identify Weaknesses.</a:t>
            </a:r>
          </a:p>
        </p:txBody>
      </p:sp>
    </p:spTree>
    <p:extLst>
      <p:ext uri="{BB962C8B-B14F-4D97-AF65-F5344CB8AC3E}">
        <p14:creationId xmlns:p14="http://schemas.microsoft.com/office/powerpoint/2010/main" val="4129698107"/>
      </p:ext>
    </p:extLst>
  </p:cSld>
  <p:clrMapOvr>
    <a:masterClrMapping/>
  </p:clrMapOvr>
</p:sld>
</file>

<file path=ppt/theme/theme1.xml><?xml version="1.0" encoding="utf-8"?>
<a:theme xmlns:a="http://schemas.openxmlformats.org/drawingml/2006/main" name="Office Theme">
  <a:themeElements>
    <a:clrScheme name="Cool Colors">
      <a:dk1>
        <a:sysClr val="windowText" lastClr="000000"/>
      </a:dk1>
      <a:lt1>
        <a:sysClr val="window" lastClr="FFFFFF"/>
      </a:lt1>
      <a:dk2>
        <a:srgbClr val="44546A"/>
      </a:dk2>
      <a:lt2>
        <a:srgbClr val="E7E6E6"/>
      </a:lt2>
      <a:accent1>
        <a:srgbClr val="2586A6"/>
      </a:accent1>
      <a:accent2>
        <a:srgbClr val="53C06F"/>
      </a:accent2>
      <a:accent3>
        <a:srgbClr val="8DC248"/>
      </a:accent3>
      <a:accent4>
        <a:srgbClr val="F09628"/>
      </a:accent4>
      <a:accent5>
        <a:srgbClr val="EE423E"/>
      </a:accent5>
      <a:accent6>
        <a:srgbClr val="C0C8D2"/>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928</TotalTime>
  <Words>2865</Words>
  <Application>Microsoft Office PowerPoint</Application>
  <PresentationFormat>Widescreen</PresentationFormat>
  <Paragraphs>318</Paragraphs>
  <Slides>28</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3</vt:i4>
      </vt:variant>
      <vt:variant>
        <vt:lpstr>Slide Titles</vt:lpstr>
      </vt:variant>
      <vt:variant>
        <vt:i4>28</vt:i4>
      </vt:variant>
    </vt:vector>
  </HeadingPairs>
  <TitlesOfParts>
    <vt:vector size="40" baseType="lpstr">
      <vt:lpstr>-apple-system</vt:lpstr>
      <vt:lpstr>Arial</vt:lpstr>
      <vt:lpstr>Calibri</vt:lpstr>
      <vt:lpstr>Calibri Light</vt:lpstr>
      <vt:lpstr>Helvetica Neue</vt:lpstr>
      <vt:lpstr>Roboto Condensed</vt:lpstr>
      <vt:lpstr>Times New Roman</vt:lpstr>
      <vt:lpstr>Wingdings</vt:lpstr>
      <vt:lpstr>Office Theme</vt:lpstr>
      <vt:lpstr>Acrobat Document</vt:lpstr>
      <vt:lpstr>Adobe Acrobat Document</vt:lpstr>
      <vt:lpstr>Document</vt:lpstr>
      <vt:lpstr>PowerPoint Presentation</vt:lpstr>
      <vt:lpstr>PowerPoint Presentation</vt:lpstr>
      <vt:lpstr>PowerPoint Presentation</vt:lpstr>
      <vt:lpstr>PowerPoint Presentation</vt:lpstr>
      <vt:lpstr>Participants </vt:lpstr>
      <vt:lpstr>PowerPoint Presentation</vt:lpstr>
      <vt:lpstr>Contents</vt:lpstr>
      <vt:lpstr>PowerPoint Presentation</vt:lpstr>
      <vt:lpstr>Evolution</vt:lpstr>
      <vt:lpstr>Evolution Past Vs Future</vt:lpstr>
      <vt:lpstr>PowerPoint Presentation</vt:lpstr>
      <vt:lpstr>PowerPoint Presentation</vt:lpstr>
      <vt:lpstr>Are we product managers in life?</vt:lpstr>
      <vt:lpstr>Readings</vt:lpstr>
      <vt:lpstr>PowerPoint Presentation</vt:lpstr>
      <vt:lpstr>Ponder   Vinit the Product manager of the processed foods division is a hassled individual. While Diwali is a festive season , he dread it on account of the dilemma he faces in and out . </vt:lpstr>
      <vt:lpstr>Who does Product Management ?</vt:lpstr>
      <vt:lpstr>Job Description</vt:lpstr>
      <vt:lpstr>PowerPoint Presentation</vt:lpstr>
      <vt:lpstr>Product Mgr-2</vt:lpstr>
      <vt:lpstr>PowerPoint Presentation</vt:lpstr>
      <vt:lpstr>PM- Health Care </vt:lpstr>
      <vt:lpstr>PowerPoint Presentation</vt:lpstr>
      <vt:lpstr>PowerPoint Presentation</vt:lpstr>
      <vt:lpstr>PowerPoint Presentation</vt:lpstr>
      <vt:lpstr>PowerPoint Presentation</vt:lpstr>
      <vt:lpstr>Exercise:  Skills are the specific learned abilities that you need to perform a given job well. ... Competencies, on the other hand, are the person's knowledge and behaviors that lead them to be successful in a job</vt:lpstr>
      <vt:lpstr>Skills &amp; Competency- Product Manager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Davinder Singh</dc:creator>
  <cp:lastModifiedBy>Manoj Chintaluri</cp:lastModifiedBy>
  <cp:revision>52</cp:revision>
  <dcterms:created xsi:type="dcterms:W3CDTF">2018-05-11T23:23:06Z</dcterms:created>
  <dcterms:modified xsi:type="dcterms:W3CDTF">2021-04-04T07:07:58Z</dcterms:modified>
</cp:coreProperties>
</file>