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66" r:id="rId4"/>
    <p:sldId id="273" r:id="rId5"/>
    <p:sldId id="267" r:id="rId6"/>
    <p:sldId id="276" r:id="rId7"/>
    <p:sldId id="277" r:id="rId8"/>
    <p:sldId id="268" r:id="rId9"/>
    <p:sldId id="278" r:id="rId10"/>
    <p:sldId id="259" r:id="rId11"/>
    <p:sldId id="265" r:id="rId12"/>
    <p:sldId id="264" r:id="rId13"/>
    <p:sldId id="260" r:id="rId14"/>
    <p:sldId id="290" r:id="rId15"/>
    <p:sldId id="288" r:id="rId16"/>
    <p:sldId id="269" r:id="rId17"/>
    <p:sldId id="293" r:id="rId18"/>
    <p:sldId id="296" r:id="rId19"/>
    <p:sldId id="294" r:id="rId20"/>
    <p:sldId id="295" r:id="rId21"/>
    <p:sldId id="298" r:id="rId22"/>
    <p:sldId id="300" r:id="rId23"/>
    <p:sldId id="301" r:id="rId24"/>
    <p:sldId id="291" r:id="rId25"/>
    <p:sldId id="292" r:id="rId26"/>
    <p:sldId id="302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5E6FFA-D2FD-4038-A58E-5C6DA3F35A0F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1_2" csCatId="accent1" phldr="1"/>
      <dgm:spPr/>
    </dgm:pt>
    <dgm:pt modelId="{96CDC087-042A-4752-9AE8-999C2F5746A2}">
      <dgm:prSet phldrT="[Text]"/>
      <dgm:spPr/>
      <dgm:t>
        <a:bodyPr/>
        <a:lstStyle/>
        <a:p>
          <a:r>
            <a:rPr lang="en-IN" dirty="0"/>
            <a:t>Creative Individuals</a:t>
          </a:r>
        </a:p>
      </dgm:t>
    </dgm:pt>
    <dgm:pt modelId="{95E30279-D8FA-4C47-809B-0BA0D8FEF4CE}" type="parTrans" cxnId="{9BB3CBF7-CDDA-4A55-888C-E21C9591CE0C}">
      <dgm:prSet/>
      <dgm:spPr/>
      <dgm:t>
        <a:bodyPr/>
        <a:lstStyle/>
        <a:p>
          <a:endParaRPr lang="en-IN"/>
        </a:p>
      </dgm:t>
    </dgm:pt>
    <dgm:pt modelId="{E0AD842C-73B6-45A5-839B-E84E017E1B36}" type="sibTrans" cxnId="{9BB3CBF7-CDDA-4A55-888C-E21C9591CE0C}">
      <dgm:prSet/>
      <dgm:spPr/>
      <dgm:t>
        <a:bodyPr/>
        <a:lstStyle/>
        <a:p>
          <a:endParaRPr lang="en-IN"/>
        </a:p>
      </dgm:t>
    </dgm:pt>
    <dgm:pt modelId="{6384630D-D5A5-442F-B091-69228364099D}">
      <dgm:prSet phldrT="[Text]"/>
      <dgm:spPr/>
      <dgm:t>
        <a:bodyPr/>
        <a:lstStyle/>
        <a:p>
          <a:endParaRPr lang="en-IN" dirty="0"/>
        </a:p>
        <a:p>
          <a:r>
            <a:rPr lang="en-IN" dirty="0"/>
            <a:t>Firms’ architecture and external linkages</a:t>
          </a:r>
        </a:p>
      </dgm:t>
    </dgm:pt>
    <dgm:pt modelId="{23500B69-19E4-4065-B542-99273F948E61}" type="parTrans" cxnId="{A6570F19-2175-4DB6-B5F9-6CF23ECE59BC}">
      <dgm:prSet/>
      <dgm:spPr/>
      <dgm:t>
        <a:bodyPr/>
        <a:lstStyle/>
        <a:p>
          <a:endParaRPr lang="en-IN"/>
        </a:p>
      </dgm:t>
    </dgm:pt>
    <dgm:pt modelId="{4684EEE2-9F31-4224-8B82-FAE21F3D4210}" type="sibTrans" cxnId="{A6570F19-2175-4DB6-B5F9-6CF23ECE59BC}">
      <dgm:prSet/>
      <dgm:spPr/>
      <dgm:t>
        <a:bodyPr/>
        <a:lstStyle/>
        <a:p>
          <a:endParaRPr lang="en-IN"/>
        </a:p>
      </dgm:t>
    </dgm:pt>
    <dgm:pt modelId="{44B401B2-0A9F-4BFD-9ADA-CFD1AA5FE25E}">
      <dgm:prSet phldrT="[Text]"/>
      <dgm:spPr/>
      <dgm:t>
        <a:bodyPr/>
        <a:lstStyle/>
        <a:p>
          <a:r>
            <a:rPr lang="en-IN" dirty="0"/>
            <a:t>Firms’ operating functions and activities</a:t>
          </a:r>
        </a:p>
      </dgm:t>
    </dgm:pt>
    <dgm:pt modelId="{42F39EED-1256-411F-A7AD-EE1CC4A937AD}" type="parTrans" cxnId="{C898546A-8F9E-4E5C-873B-AD30476FE501}">
      <dgm:prSet/>
      <dgm:spPr/>
      <dgm:t>
        <a:bodyPr/>
        <a:lstStyle/>
        <a:p>
          <a:endParaRPr lang="en-IN"/>
        </a:p>
      </dgm:t>
    </dgm:pt>
    <dgm:pt modelId="{F7A8D8EE-155B-4FC9-AAB1-CAFD33A1D2EA}" type="sibTrans" cxnId="{C898546A-8F9E-4E5C-873B-AD30476FE501}">
      <dgm:prSet/>
      <dgm:spPr/>
      <dgm:t>
        <a:bodyPr/>
        <a:lstStyle/>
        <a:p>
          <a:endParaRPr lang="en-IN"/>
        </a:p>
      </dgm:t>
    </dgm:pt>
    <dgm:pt modelId="{9589332A-CEF2-4137-8B4A-07055C146F89}" type="pres">
      <dgm:prSet presAssocID="{D25E6FFA-D2FD-4038-A58E-5C6DA3F35A0F}" presName="Name0" presStyleCnt="0">
        <dgm:presLayoutVars>
          <dgm:chMax val="7"/>
          <dgm:dir/>
          <dgm:resizeHandles val="exact"/>
        </dgm:presLayoutVars>
      </dgm:prSet>
      <dgm:spPr/>
    </dgm:pt>
    <dgm:pt modelId="{B60B083A-DB52-4D49-BCC7-4CDD69B59875}" type="pres">
      <dgm:prSet presAssocID="{D25E6FFA-D2FD-4038-A58E-5C6DA3F35A0F}" presName="ellipse1" presStyleLbl="vennNode1" presStyleIdx="0" presStyleCnt="3" custLinFactNeighborX="16012" custLinFactNeighborY="-3029">
        <dgm:presLayoutVars>
          <dgm:bulletEnabled val="1"/>
        </dgm:presLayoutVars>
      </dgm:prSet>
      <dgm:spPr/>
    </dgm:pt>
    <dgm:pt modelId="{C48AFDAC-D435-46EC-8CA3-1E0999E9234F}" type="pres">
      <dgm:prSet presAssocID="{D25E6FFA-D2FD-4038-A58E-5C6DA3F35A0F}" presName="ellipse2" presStyleLbl="vennNode1" presStyleIdx="1" presStyleCnt="3">
        <dgm:presLayoutVars>
          <dgm:bulletEnabled val="1"/>
        </dgm:presLayoutVars>
      </dgm:prSet>
      <dgm:spPr/>
    </dgm:pt>
    <dgm:pt modelId="{41A1BC95-F33E-4E63-BA42-7307756A8E7F}" type="pres">
      <dgm:prSet presAssocID="{D25E6FFA-D2FD-4038-A58E-5C6DA3F35A0F}" presName="ellipse3" presStyleLbl="vennNode1" presStyleIdx="2" presStyleCnt="3" custLinFactNeighborX="3462" custLinFactNeighborY="-4760">
        <dgm:presLayoutVars>
          <dgm:bulletEnabled val="1"/>
        </dgm:presLayoutVars>
      </dgm:prSet>
      <dgm:spPr/>
    </dgm:pt>
  </dgm:ptLst>
  <dgm:cxnLst>
    <dgm:cxn modelId="{A6570F19-2175-4DB6-B5F9-6CF23ECE59BC}" srcId="{D25E6FFA-D2FD-4038-A58E-5C6DA3F35A0F}" destId="{6384630D-D5A5-442F-B091-69228364099D}" srcOrd="1" destOrd="0" parTransId="{23500B69-19E4-4065-B542-99273F948E61}" sibTransId="{4684EEE2-9F31-4224-8B82-FAE21F3D4210}"/>
    <dgm:cxn modelId="{34437A26-B6DE-4CC2-9354-49D41C631D87}" type="presOf" srcId="{44B401B2-0A9F-4BFD-9ADA-CFD1AA5FE25E}" destId="{41A1BC95-F33E-4E63-BA42-7307756A8E7F}" srcOrd="0" destOrd="0" presId="urn:microsoft.com/office/officeart/2005/8/layout/rings+Icon"/>
    <dgm:cxn modelId="{C898546A-8F9E-4E5C-873B-AD30476FE501}" srcId="{D25E6FFA-D2FD-4038-A58E-5C6DA3F35A0F}" destId="{44B401B2-0A9F-4BFD-9ADA-CFD1AA5FE25E}" srcOrd="2" destOrd="0" parTransId="{42F39EED-1256-411F-A7AD-EE1CC4A937AD}" sibTransId="{F7A8D8EE-155B-4FC9-AAB1-CAFD33A1D2EA}"/>
    <dgm:cxn modelId="{B49D6772-2C69-4897-9CC6-C63534BE3769}" type="presOf" srcId="{6384630D-D5A5-442F-B091-69228364099D}" destId="{C48AFDAC-D435-46EC-8CA3-1E0999E9234F}" srcOrd="0" destOrd="0" presId="urn:microsoft.com/office/officeart/2005/8/layout/rings+Icon"/>
    <dgm:cxn modelId="{62407B95-E569-4136-9DEB-1FF47D3B656A}" type="presOf" srcId="{D25E6FFA-D2FD-4038-A58E-5C6DA3F35A0F}" destId="{9589332A-CEF2-4137-8B4A-07055C146F89}" srcOrd="0" destOrd="0" presId="urn:microsoft.com/office/officeart/2005/8/layout/rings+Icon"/>
    <dgm:cxn modelId="{63C2AADB-6E82-49AE-A641-AF7FAC8B2295}" type="presOf" srcId="{96CDC087-042A-4752-9AE8-999C2F5746A2}" destId="{B60B083A-DB52-4D49-BCC7-4CDD69B59875}" srcOrd="0" destOrd="0" presId="urn:microsoft.com/office/officeart/2005/8/layout/rings+Icon"/>
    <dgm:cxn modelId="{9BB3CBF7-CDDA-4A55-888C-E21C9591CE0C}" srcId="{D25E6FFA-D2FD-4038-A58E-5C6DA3F35A0F}" destId="{96CDC087-042A-4752-9AE8-999C2F5746A2}" srcOrd="0" destOrd="0" parTransId="{95E30279-D8FA-4C47-809B-0BA0D8FEF4CE}" sibTransId="{E0AD842C-73B6-45A5-839B-E84E017E1B36}"/>
    <dgm:cxn modelId="{66963182-68AC-4590-BABE-305F1C7E6EC3}" type="presParOf" srcId="{9589332A-CEF2-4137-8B4A-07055C146F89}" destId="{B60B083A-DB52-4D49-BCC7-4CDD69B59875}" srcOrd="0" destOrd="0" presId="urn:microsoft.com/office/officeart/2005/8/layout/rings+Icon"/>
    <dgm:cxn modelId="{95E6EF84-284F-4253-BD89-ED627B7E28B2}" type="presParOf" srcId="{9589332A-CEF2-4137-8B4A-07055C146F89}" destId="{C48AFDAC-D435-46EC-8CA3-1E0999E9234F}" srcOrd="1" destOrd="0" presId="urn:microsoft.com/office/officeart/2005/8/layout/rings+Icon"/>
    <dgm:cxn modelId="{99CE246D-2D21-4069-B2ED-05F8EEBBE784}" type="presParOf" srcId="{9589332A-CEF2-4137-8B4A-07055C146F89}" destId="{41A1BC95-F33E-4E63-BA42-7307756A8E7F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2D7272-24C8-4CFE-9291-CDA8B501FA36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62EA715-6312-4127-B959-A8B60352569D}">
      <dgm:prSet phldrT="[Text]"/>
      <dgm:spPr/>
      <dgm:t>
        <a:bodyPr/>
        <a:lstStyle/>
        <a:p>
          <a:r>
            <a:rPr lang="en-IN" dirty="0"/>
            <a:t>Organization’s reputation for innovation</a:t>
          </a:r>
        </a:p>
      </dgm:t>
    </dgm:pt>
    <dgm:pt modelId="{B2726967-4AD1-436F-B0C9-B1C0388C8298}" type="parTrans" cxnId="{5A13A1E5-F2A9-4009-AFB6-AD70C39D8CF6}">
      <dgm:prSet/>
      <dgm:spPr/>
      <dgm:t>
        <a:bodyPr/>
        <a:lstStyle/>
        <a:p>
          <a:endParaRPr lang="en-IN"/>
        </a:p>
      </dgm:t>
    </dgm:pt>
    <dgm:pt modelId="{8EC55CB3-EC94-4919-ACB6-D63B4D6FD592}" type="sibTrans" cxnId="{5A13A1E5-F2A9-4009-AFB6-AD70C39D8CF6}">
      <dgm:prSet/>
      <dgm:spPr/>
      <dgm:t>
        <a:bodyPr/>
        <a:lstStyle/>
        <a:p>
          <a:endParaRPr lang="en-IN"/>
        </a:p>
      </dgm:t>
    </dgm:pt>
    <dgm:pt modelId="{30BFBE12-46EE-41F5-80F3-A828529BF199}">
      <dgm:prSet phldrT="[Text]"/>
      <dgm:spPr/>
      <dgm:t>
        <a:bodyPr/>
        <a:lstStyle/>
        <a:p>
          <a:r>
            <a:rPr lang="en-IN" dirty="0"/>
            <a:t>Attraction of creative people</a:t>
          </a:r>
        </a:p>
      </dgm:t>
    </dgm:pt>
    <dgm:pt modelId="{CD67BEFB-3431-45FF-B525-7B3A666BD97C}" type="parTrans" cxnId="{11EFA5A3-BC3C-48C0-9DF0-7CF116D558FA}">
      <dgm:prSet/>
      <dgm:spPr/>
      <dgm:t>
        <a:bodyPr/>
        <a:lstStyle/>
        <a:p>
          <a:endParaRPr lang="en-IN"/>
        </a:p>
      </dgm:t>
    </dgm:pt>
    <dgm:pt modelId="{75E88315-0FEB-442B-8AA5-F74522D0114F}" type="sibTrans" cxnId="{11EFA5A3-BC3C-48C0-9DF0-7CF116D558FA}">
      <dgm:prSet/>
      <dgm:spPr/>
      <dgm:t>
        <a:bodyPr/>
        <a:lstStyle/>
        <a:p>
          <a:endParaRPr lang="en-IN"/>
        </a:p>
      </dgm:t>
    </dgm:pt>
    <dgm:pt modelId="{A3545F3F-C9E9-410E-8C3A-9B81D11F7FB7}">
      <dgm:prSet phldrT="[Text]"/>
      <dgm:spPr/>
      <dgm:t>
        <a:bodyPr/>
        <a:lstStyle/>
        <a:p>
          <a:r>
            <a:rPr lang="en-IN" dirty="0"/>
            <a:t>Organizational encouragement of creativity and innovation</a:t>
          </a:r>
        </a:p>
      </dgm:t>
    </dgm:pt>
    <dgm:pt modelId="{3E8B21C6-B476-4A76-A2A4-8CB19042243C}" type="parTrans" cxnId="{C84E9198-8DB4-4698-B4CF-FE1DB092D589}">
      <dgm:prSet/>
      <dgm:spPr/>
      <dgm:t>
        <a:bodyPr/>
        <a:lstStyle/>
        <a:p>
          <a:endParaRPr lang="en-IN"/>
        </a:p>
      </dgm:t>
    </dgm:pt>
    <dgm:pt modelId="{EC6D879E-11AA-42BB-9851-7D5D44352DD1}" type="sibTrans" cxnId="{C84E9198-8DB4-4698-B4CF-FE1DB092D589}">
      <dgm:prSet/>
      <dgm:spPr/>
      <dgm:t>
        <a:bodyPr/>
        <a:lstStyle/>
        <a:p>
          <a:endParaRPr lang="en-IN"/>
        </a:p>
      </dgm:t>
    </dgm:pt>
    <dgm:pt modelId="{0DF2A9B3-DBD3-44C3-A3F0-F562129F8FD7}">
      <dgm:prSet phldrT="[Text]"/>
      <dgm:spPr/>
      <dgm:t>
        <a:bodyPr/>
        <a:lstStyle/>
        <a:p>
          <a:r>
            <a:rPr lang="en-IN" dirty="0"/>
            <a:t>A willingness within the organization to accept new ideas</a:t>
          </a:r>
        </a:p>
      </dgm:t>
    </dgm:pt>
    <dgm:pt modelId="{0829C5F1-529E-4820-995D-9C87121285F7}" type="parTrans" cxnId="{D53BCACB-8C77-4939-B432-F9374E78A904}">
      <dgm:prSet/>
      <dgm:spPr/>
      <dgm:t>
        <a:bodyPr/>
        <a:lstStyle/>
        <a:p>
          <a:endParaRPr lang="en-IN"/>
        </a:p>
      </dgm:t>
    </dgm:pt>
    <dgm:pt modelId="{E50C39B9-688A-47AD-879F-C79B06C3A9D9}" type="sibTrans" cxnId="{D53BCACB-8C77-4939-B432-F9374E78A904}">
      <dgm:prSet/>
      <dgm:spPr/>
      <dgm:t>
        <a:bodyPr/>
        <a:lstStyle/>
        <a:p>
          <a:endParaRPr lang="en-IN"/>
        </a:p>
      </dgm:t>
    </dgm:pt>
    <dgm:pt modelId="{EECCD425-94BB-4C74-AA5B-95695999A8DF}">
      <dgm:prSet/>
      <dgm:spPr/>
      <dgm:t>
        <a:bodyPr/>
        <a:lstStyle/>
        <a:p>
          <a:r>
            <a:rPr lang="en-IN" dirty="0"/>
            <a:t>Development of innovative products</a:t>
          </a:r>
        </a:p>
      </dgm:t>
    </dgm:pt>
    <dgm:pt modelId="{A5F6A832-C0FD-479F-9FBD-29B10B10BF0B}" type="parTrans" cxnId="{D35A832D-4C8C-4785-8134-7BDC037FBE73}">
      <dgm:prSet/>
      <dgm:spPr/>
      <dgm:t>
        <a:bodyPr/>
        <a:lstStyle/>
        <a:p>
          <a:endParaRPr lang="en-IN"/>
        </a:p>
      </dgm:t>
    </dgm:pt>
    <dgm:pt modelId="{02EAE15E-6A7B-4BD0-96E2-9F5CE2BCB22D}" type="sibTrans" cxnId="{D35A832D-4C8C-4785-8134-7BDC037FBE73}">
      <dgm:prSet/>
      <dgm:spPr/>
      <dgm:t>
        <a:bodyPr/>
        <a:lstStyle/>
        <a:p>
          <a:endParaRPr lang="en-IN"/>
        </a:p>
      </dgm:t>
    </dgm:pt>
    <dgm:pt modelId="{4F6DEC21-941E-421E-BA11-7DC03B8905F9}">
      <dgm:prSet/>
      <dgm:spPr/>
      <dgm:t>
        <a:bodyPr/>
        <a:lstStyle/>
        <a:p>
          <a:r>
            <a:rPr lang="en-IN"/>
            <a:t>High morale and retention of creative people</a:t>
          </a:r>
          <a:endParaRPr lang="en-IN" dirty="0"/>
        </a:p>
      </dgm:t>
    </dgm:pt>
    <dgm:pt modelId="{A03ADC1F-1C0B-4729-B929-46AFEDE7D55A}" type="parTrans" cxnId="{E8BCA2F8-2440-4CD1-A45C-0553D8866342}">
      <dgm:prSet/>
      <dgm:spPr/>
      <dgm:t>
        <a:bodyPr/>
        <a:lstStyle/>
        <a:p>
          <a:endParaRPr lang="en-IN"/>
        </a:p>
      </dgm:t>
    </dgm:pt>
    <dgm:pt modelId="{DFE12638-3BA2-4E7E-9C26-61DE46DE30AF}" type="sibTrans" cxnId="{E8BCA2F8-2440-4CD1-A45C-0553D8866342}">
      <dgm:prSet/>
      <dgm:spPr/>
      <dgm:t>
        <a:bodyPr/>
        <a:lstStyle/>
        <a:p>
          <a:endParaRPr lang="en-IN"/>
        </a:p>
      </dgm:t>
    </dgm:pt>
    <dgm:pt modelId="{A199BA63-65BC-4B01-96DC-561F3431CB5D}">
      <dgm:prSet/>
      <dgm:spPr/>
      <dgm:t>
        <a:bodyPr/>
        <a:lstStyle/>
        <a:p>
          <a:r>
            <a:rPr lang="en-IN"/>
            <a:t>High morale and retention of creative people</a:t>
          </a:r>
          <a:endParaRPr lang="en-IN" dirty="0"/>
        </a:p>
      </dgm:t>
    </dgm:pt>
    <dgm:pt modelId="{7274A150-3243-4A7B-A044-F63CF3F212B0}" type="parTrans" cxnId="{01757DE6-EC73-461D-81E9-0082F9849B2C}">
      <dgm:prSet/>
      <dgm:spPr/>
      <dgm:t>
        <a:bodyPr/>
        <a:lstStyle/>
        <a:p>
          <a:endParaRPr lang="en-IN"/>
        </a:p>
      </dgm:t>
    </dgm:pt>
    <dgm:pt modelId="{B7E9E373-5F66-4ED5-B91F-0708E1B03F47}" type="sibTrans" cxnId="{01757DE6-EC73-461D-81E9-0082F9849B2C}">
      <dgm:prSet/>
      <dgm:spPr/>
      <dgm:t>
        <a:bodyPr/>
        <a:lstStyle/>
        <a:p>
          <a:endParaRPr lang="en-IN"/>
        </a:p>
      </dgm:t>
    </dgm:pt>
    <dgm:pt modelId="{86BA7910-E22F-4DC4-AC1E-AAA3E04E886F}" type="pres">
      <dgm:prSet presAssocID="{552D7272-24C8-4CFE-9291-CDA8B501FA36}" presName="cycle" presStyleCnt="0">
        <dgm:presLayoutVars>
          <dgm:dir/>
          <dgm:resizeHandles val="exact"/>
        </dgm:presLayoutVars>
      </dgm:prSet>
      <dgm:spPr/>
    </dgm:pt>
    <dgm:pt modelId="{CC4AFE9F-58C3-42EF-A85A-E55AB024DEC1}" type="pres">
      <dgm:prSet presAssocID="{462EA715-6312-4127-B959-A8B60352569D}" presName="dummy" presStyleCnt="0"/>
      <dgm:spPr/>
    </dgm:pt>
    <dgm:pt modelId="{2C46DBFB-2033-4FCA-AD25-1D571FCCC8C1}" type="pres">
      <dgm:prSet presAssocID="{462EA715-6312-4127-B959-A8B60352569D}" presName="node" presStyleLbl="revTx" presStyleIdx="0" presStyleCnt="7">
        <dgm:presLayoutVars>
          <dgm:bulletEnabled val="1"/>
        </dgm:presLayoutVars>
      </dgm:prSet>
      <dgm:spPr/>
    </dgm:pt>
    <dgm:pt modelId="{1F6AB2C2-93C0-419A-8D48-B10172D9E752}" type="pres">
      <dgm:prSet presAssocID="{8EC55CB3-EC94-4919-ACB6-D63B4D6FD592}" presName="sibTrans" presStyleLbl="node1" presStyleIdx="0" presStyleCnt="7"/>
      <dgm:spPr/>
    </dgm:pt>
    <dgm:pt modelId="{4595ABFD-4BDC-4D71-8422-FC90134A8B0B}" type="pres">
      <dgm:prSet presAssocID="{30BFBE12-46EE-41F5-80F3-A828529BF199}" presName="dummy" presStyleCnt="0"/>
      <dgm:spPr/>
    </dgm:pt>
    <dgm:pt modelId="{274EB118-AE5F-4CE7-8D0F-1CEEF63BDB99}" type="pres">
      <dgm:prSet presAssocID="{30BFBE12-46EE-41F5-80F3-A828529BF199}" presName="node" presStyleLbl="revTx" presStyleIdx="1" presStyleCnt="7">
        <dgm:presLayoutVars>
          <dgm:bulletEnabled val="1"/>
        </dgm:presLayoutVars>
      </dgm:prSet>
      <dgm:spPr/>
    </dgm:pt>
    <dgm:pt modelId="{F0F1A057-747B-4306-A386-26BF52FF51E0}" type="pres">
      <dgm:prSet presAssocID="{75E88315-0FEB-442B-8AA5-F74522D0114F}" presName="sibTrans" presStyleLbl="node1" presStyleIdx="1" presStyleCnt="7"/>
      <dgm:spPr/>
    </dgm:pt>
    <dgm:pt modelId="{17D88489-D85C-4469-B1FC-99CC23941861}" type="pres">
      <dgm:prSet presAssocID="{A3545F3F-C9E9-410E-8C3A-9B81D11F7FB7}" presName="dummy" presStyleCnt="0"/>
      <dgm:spPr/>
    </dgm:pt>
    <dgm:pt modelId="{D5851F4E-0EDC-447C-B4BD-9DFCF7B1DDDD}" type="pres">
      <dgm:prSet presAssocID="{A3545F3F-C9E9-410E-8C3A-9B81D11F7FB7}" presName="node" presStyleLbl="revTx" presStyleIdx="2" presStyleCnt="7">
        <dgm:presLayoutVars>
          <dgm:bulletEnabled val="1"/>
        </dgm:presLayoutVars>
      </dgm:prSet>
      <dgm:spPr/>
    </dgm:pt>
    <dgm:pt modelId="{3AE23517-4260-416A-BEC3-BE6034023320}" type="pres">
      <dgm:prSet presAssocID="{EC6D879E-11AA-42BB-9851-7D5D44352DD1}" presName="sibTrans" presStyleLbl="node1" presStyleIdx="2" presStyleCnt="7"/>
      <dgm:spPr/>
    </dgm:pt>
    <dgm:pt modelId="{6E50971A-C4BF-4DF1-94A2-4863156CA8ED}" type="pres">
      <dgm:prSet presAssocID="{EECCD425-94BB-4C74-AA5B-95695999A8DF}" presName="dummy" presStyleCnt="0"/>
      <dgm:spPr/>
    </dgm:pt>
    <dgm:pt modelId="{2CA46C59-11EF-4ABE-89DD-41B23448650F}" type="pres">
      <dgm:prSet presAssocID="{EECCD425-94BB-4C74-AA5B-95695999A8DF}" presName="node" presStyleLbl="revTx" presStyleIdx="3" presStyleCnt="7">
        <dgm:presLayoutVars>
          <dgm:bulletEnabled val="1"/>
        </dgm:presLayoutVars>
      </dgm:prSet>
      <dgm:spPr/>
    </dgm:pt>
    <dgm:pt modelId="{5F282AB3-37A4-4BD4-91CB-DAB7D6C0D0AF}" type="pres">
      <dgm:prSet presAssocID="{02EAE15E-6A7B-4BD0-96E2-9F5CE2BCB22D}" presName="sibTrans" presStyleLbl="node1" presStyleIdx="3" presStyleCnt="7"/>
      <dgm:spPr/>
    </dgm:pt>
    <dgm:pt modelId="{FEFFEF91-3722-4FCD-B606-A77D2A7A2780}" type="pres">
      <dgm:prSet presAssocID="{0DF2A9B3-DBD3-44C3-A3F0-F562129F8FD7}" presName="dummy" presStyleCnt="0"/>
      <dgm:spPr/>
    </dgm:pt>
    <dgm:pt modelId="{44CE88EC-7CE3-4C7F-9756-C237CA56F7CC}" type="pres">
      <dgm:prSet presAssocID="{0DF2A9B3-DBD3-44C3-A3F0-F562129F8FD7}" presName="node" presStyleLbl="revTx" presStyleIdx="4" presStyleCnt="7">
        <dgm:presLayoutVars>
          <dgm:bulletEnabled val="1"/>
        </dgm:presLayoutVars>
      </dgm:prSet>
      <dgm:spPr/>
    </dgm:pt>
    <dgm:pt modelId="{74A0C9D4-F68A-4C89-BD55-E1CEE49E03A1}" type="pres">
      <dgm:prSet presAssocID="{E50C39B9-688A-47AD-879F-C79B06C3A9D9}" presName="sibTrans" presStyleLbl="node1" presStyleIdx="4" presStyleCnt="7"/>
      <dgm:spPr/>
    </dgm:pt>
    <dgm:pt modelId="{BB509895-B102-4B05-A95C-ACD87B694E33}" type="pres">
      <dgm:prSet presAssocID="{A199BA63-65BC-4B01-96DC-561F3431CB5D}" presName="dummy" presStyleCnt="0"/>
      <dgm:spPr/>
    </dgm:pt>
    <dgm:pt modelId="{2BF0249A-A98F-48E6-AEBD-ADB32345BA21}" type="pres">
      <dgm:prSet presAssocID="{A199BA63-65BC-4B01-96DC-561F3431CB5D}" presName="node" presStyleLbl="revTx" presStyleIdx="5" presStyleCnt="7">
        <dgm:presLayoutVars>
          <dgm:bulletEnabled val="1"/>
        </dgm:presLayoutVars>
      </dgm:prSet>
      <dgm:spPr/>
    </dgm:pt>
    <dgm:pt modelId="{F423A090-FC2F-45D8-80E1-B78DBAFFB33D}" type="pres">
      <dgm:prSet presAssocID="{B7E9E373-5F66-4ED5-B91F-0708E1B03F47}" presName="sibTrans" presStyleLbl="node1" presStyleIdx="5" presStyleCnt="7"/>
      <dgm:spPr/>
    </dgm:pt>
    <dgm:pt modelId="{700DAF7F-07C2-4E79-92E5-DF9DBC7C33CD}" type="pres">
      <dgm:prSet presAssocID="{4F6DEC21-941E-421E-BA11-7DC03B8905F9}" presName="dummy" presStyleCnt="0"/>
      <dgm:spPr/>
    </dgm:pt>
    <dgm:pt modelId="{E426DB7B-DA32-49F0-8351-09A695AEE2ED}" type="pres">
      <dgm:prSet presAssocID="{4F6DEC21-941E-421E-BA11-7DC03B8905F9}" presName="node" presStyleLbl="revTx" presStyleIdx="6" presStyleCnt="7">
        <dgm:presLayoutVars>
          <dgm:bulletEnabled val="1"/>
        </dgm:presLayoutVars>
      </dgm:prSet>
      <dgm:spPr/>
    </dgm:pt>
    <dgm:pt modelId="{C42C44E2-B4FA-4EDE-8D9E-AADB20E65321}" type="pres">
      <dgm:prSet presAssocID="{DFE12638-3BA2-4E7E-9C26-61DE46DE30AF}" presName="sibTrans" presStyleLbl="node1" presStyleIdx="6" presStyleCnt="7"/>
      <dgm:spPr/>
    </dgm:pt>
  </dgm:ptLst>
  <dgm:cxnLst>
    <dgm:cxn modelId="{5CF81C0C-24EC-4E57-93F3-F36FB98299F5}" type="presOf" srcId="{0DF2A9B3-DBD3-44C3-A3F0-F562129F8FD7}" destId="{44CE88EC-7CE3-4C7F-9756-C237CA56F7CC}" srcOrd="0" destOrd="0" presId="urn:microsoft.com/office/officeart/2005/8/layout/cycle1"/>
    <dgm:cxn modelId="{5E3D4611-4D11-4BB6-A4F1-720D14640865}" type="presOf" srcId="{75E88315-0FEB-442B-8AA5-F74522D0114F}" destId="{F0F1A057-747B-4306-A386-26BF52FF51E0}" srcOrd="0" destOrd="0" presId="urn:microsoft.com/office/officeart/2005/8/layout/cycle1"/>
    <dgm:cxn modelId="{D35A832D-4C8C-4785-8134-7BDC037FBE73}" srcId="{552D7272-24C8-4CFE-9291-CDA8B501FA36}" destId="{EECCD425-94BB-4C74-AA5B-95695999A8DF}" srcOrd="3" destOrd="0" parTransId="{A5F6A832-C0FD-479F-9FBD-29B10B10BF0B}" sibTransId="{02EAE15E-6A7B-4BD0-96E2-9F5CE2BCB22D}"/>
    <dgm:cxn modelId="{EDFEB02E-2DB1-4E18-938A-61D514060AD3}" type="presOf" srcId="{A3545F3F-C9E9-410E-8C3A-9B81D11F7FB7}" destId="{D5851F4E-0EDC-447C-B4BD-9DFCF7B1DDDD}" srcOrd="0" destOrd="0" presId="urn:microsoft.com/office/officeart/2005/8/layout/cycle1"/>
    <dgm:cxn modelId="{29CEB33B-F2F2-48FE-97B0-1499D1A0D664}" type="presOf" srcId="{E50C39B9-688A-47AD-879F-C79B06C3A9D9}" destId="{74A0C9D4-F68A-4C89-BD55-E1CEE49E03A1}" srcOrd="0" destOrd="0" presId="urn:microsoft.com/office/officeart/2005/8/layout/cycle1"/>
    <dgm:cxn modelId="{47B6B65E-5393-44E8-83AA-DEB7032EAA05}" type="presOf" srcId="{30BFBE12-46EE-41F5-80F3-A828529BF199}" destId="{274EB118-AE5F-4CE7-8D0F-1CEEF63BDB99}" srcOrd="0" destOrd="0" presId="urn:microsoft.com/office/officeart/2005/8/layout/cycle1"/>
    <dgm:cxn modelId="{7C265E61-92A7-4FFB-9044-CA5383D039CF}" type="presOf" srcId="{B7E9E373-5F66-4ED5-B91F-0708E1B03F47}" destId="{F423A090-FC2F-45D8-80E1-B78DBAFFB33D}" srcOrd="0" destOrd="0" presId="urn:microsoft.com/office/officeart/2005/8/layout/cycle1"/>
    <dgm:cxn modelId="{05EE1542-62F8-41B5-B46D-97902A516D50}" type="presOf" srcId="{8EC55CB3-EC94-4919-ACB6-D63B4D6FD592}" destId="{1F6AB2C2-93C0-419A-8D48-B10172D9E752}" srcOrd="0" destOrd="0" presId="urn:microsoft.com/office/officeart/2005/8/layout/cycle1"/>
    <dgm:cxn modelId="{C15B924A-DA4E-4B96-A21B-1BA0D0BC2052}" type="presOf" srcId="{552D7272-24C8-4CFE-9291-CDA8B501FA36}" destId="{86BA7910-E22F-4DC4-AC1E-AAA3E04E886F}" srcOrd="0" destOrd="0" presId="urn:microsoft.com/office/officeart/2005/8/layout/cycle1"/>
    <dgm:cxn modelId="{BF29E64E-C223-422F-A116-632DE2776E44}" type="presOf" srcId="{EECCD425-94BB-4C74-AA5B-95695999A8DF}" destId="{2CA46C59-11EF-4ABE-89DD-41B23448650F}" srcOrd="0" destOrd="0" presId="urn:microsoft.com/office/officeart/2005/8/layout/cycle1"/>
    <dgm:cxn modelId="{ED20B888-8DED-42D7-A13D-CF2FF8EC8996}" type="presOf" srcId="{4F6DEC21-941E-421E-BA11-7DC03B8905F9}" destId="{E426DB7B-DA32-49F0-8351-09A695AEE2ED}" srcOrd="0" destOrd="0" presId="urn:microsoft.com/office/officeart/2005/8/layout/cycle1"/>
    <dgm:cxn modelId="{C84E9198-8DB4-4698-B4CF-FE1DB092D589}" srcId="{552D7272-24C8-4CFE-9291-CDA8B501FA36}" destId="{A3545F3F-C9E9-410E-8C3A-9B81D11F7FB7}" srcOrd="2" destOrd="0" parTransId="{3E8B21C6-B476-4A76-A2A4-8CB19042243C}" sibTransId="{EC6D879E-11AA-42BB-9851-7D5D44352DD1}"/>
    <dgm:cxn modelId="{739E2F9C-DD83-4904-AE92-15A700F821C9}" type="presOf" srcId="{A199BA63-65BC-4B01-96DC-561F3431CB5D}" destId="{2BF0249A-A98F-48E6-AEBD-ADB32345BA21}" srcOrd="0" destOrd="0" presId="urn:microsoft.com/office/officeart/2005/8/layout/cycle1"/>
    <dgm:cxn modelId="{11EFA5A3-BC3C-48C0-9DF0-7CF116D558FA}" srcId="{552D7272-24C8-4CFE-9291-CDA8B501FA36}" destId="{30BFBE12-46EE-41F5-80F3-A828529BF199}" srcOrd="1" destOrd="0" parTransId="{CD67BEFB-3431-45FF-B525-7B3A666BD97C}" sibTransId="{75E88315-0FEB-442B-8AA5-F74522D0114F}"/>
    <dgm:cxn modelId="{060F1FB2-F680-4DCC-A592-A42230E1B0D3}" type="presOf" srcId="{462EA715-6312-4127-B959-A8B60352569D}" destId="{2C46DBFB-2033-4FCA-AD25-1D571FCCC8C1}" srcOrd="0" destOrd="0" presId="urn:microsoft.com/office/officeart/2005/8/layout/cycle1"/>
    <dgm:cxn modelId="{37BF03C7-7C5C-47D8-8900-34D4E51A896F}" type="presOf" srcId="{DFE12638-3BA2-4E7E-9C26-61DE46DE30AF}" destId="{C42C44E2-B4FA-4EDE-8D9E-AADB20E65321}" srcOrd="0" destOrd="0" presId="urn:microsoft.com/office/officeart/2005/8/layout/cycle1"/>
    <dgm:cxn modelId="{72D28DCA-8C56-4ABA-AC25-D4E87CC21C4E}" type="presOf" srcId="{02EAE15E-6A7B-4BD0-96E2-9F5CE2BCB22D}" destId="{5F282AB3-37A4-4BD4-91CB-DAB7D6C0D0AF}" srcOrd="0" destOrd="0" presId="urn:microsoft.com/office/officeart/2005/8/layout/cycle1"/>
    <dgm:cxn modelId="{99C569CB-8431-4397-9EB8-AEEE2302E580}" type="presOf" srcId="{EC6D879E-11AA-42BB-9851-7D5D44352DD1}" destId="{3AE23517-4260-416A-BEC3-BE6034023320}" srcOrd="0" destOrd="0" presId="urn:microsoft.com/office/officeart/2005/8/layout/cycle1"/>
    <dgm:cxn modelId="{D53BCACB-8C77-4939-B432-F9374E78A904}" srcId="{552D7272-24C8-4CFE-9291-CDA8B501FA36}" destId="{0DF2A9B3-DBD3-44C3-A3F0-F562129F8FD7}" srcOrd="4" destOrd="0" parTransId="{0829C5F1-529E-4820-995D-9C87121285F7}" sibTransId="{E50C39B9-688A-47AD-879F-C79B06C3A9D9}"/>
    <dgm:cxn modelId="{5A13A1E5-F2A9-4009-AFB6-AD70C39D8CF6}" srcId="{552D7272-24C8-4CFE-9291-CDA8B501FA36}" destId="{462EA715-6312-4127-B959-A8B60352569D}" srcOrd="0" destOrd="0" parTransId="{B2726967-4AD1-436F-B0C9-B1C0388C8298}" sibTransId="{8EC55CB3-EC94-4919-ACB6-D63B4D6FD592}"/>
    <dgm:cxn modelId="{01757DE6-EC73-461D-81E9-0082F9849B2C}" srcId="{552D7272-24C8-4CFE-9291-CDA8B501FA36}" destId="{A199BA63-65BC-4B01-96DC-561F3431CB5D}" srcOrd="5" destOrd="0" parTransId="{7274A150-3243-4A7B-A044-F63CF3F212B0}" sibTransId="{B7E9E373-5F66-4ED5-B91F-0708E1B03F47}"/>
    <dgm:cxn modelId="{E8BCA2F8-2440-4CD1-A45C-0553D8866342}" srcId="{552D7272-24C8-4CFE-9291-CDA8B501FA36}" destId="{4F6DEC21-941E-421E-BA11-7DC03B8905F9}" srcOrd="6" destOrd="0" parTransId="{A03ADC1F-1C0B-4729-B929-46AFEDE7D55A}" sibTransId="{DFE12638-3BA2-4E7E-9C26-61DE46DE30AF}"/>
    <dgm:cxn modelId="{EE53326D-E01B-4C3B-9679-B4D4C91D9EFA}" type="presParOf" srcId="{86BA7910-E22F-4DC4-AC1E-AAA3E04E886F}" destId="{CC4AFE9F-58C3-42EF-A85A-E55AB024DEC1}" srcOrd="0" destOrd="0" presId="urn:microsoft.com/office/officeart/2005/8/layout/cycle1"/>
    <dgm:cxn modelId="{8DFA211B-4174-481C-9EBD-084034D05D05}" type="presParOf" srcId="{86BA7910-E22F-4DC4-AC1E-AAA3E04E886F}" destId="{2C46DBFB-2033-4FCA-AD25-1D571FCCC8C1}" srcOrd="1" destOrd="0" presId="urn:microsoft.com/office/officeart/2005/8/layout/cycle1"/>
    <dgm:cxn modelId="{23BD6019-A3F4-4606-8D10-2FEC3B4457E4}" type="presParOf" srcId="{86BA7910-E22F-4DC4-AC1E-AAA3E04E886F}" destId="{1F6AB2C2-93C0-419A-8D48-B10172D9E752}" srcOrd="2" destOrd="0" presId="urn:microsoft.com/office/officeart/2005/8/layout/cycle1"/>
    <dgm:cxn modelId="{E2A692B2-0ADE-4143-B4EC-B8E8D8D16133}" type="presParOf" srcId="{86BA7910-E22F-4DC4-AC1E-AAA3E04E886F}" destId="{4595ABFD-4BDC-4D71-8422-FC90134A8B0B}" srcOrd="3" destOrd="0" presId="urn:microsoft.com/office/officeart/2005/8/layout/cycle1"/>
    <dgm:cxn modelId="{2EA099F1-E1DD-4F61-823F-D0486AD2F4E8}" type="presParOf" srcId="{86BA7910-E22F-4DC4-AC1E-AAA3E04E886F}" destId="{274EB118-AE5F-4CE7-8D0F-1CEEF63BDB99}" srcOrd="4" destOrd="0" presId="urn:microsoft.com/office/officeart/2005/8/layout/cycle1"/>
    <dgm:cxn modelId="{8216F468-9077-4587-AD3E-D9515470DD37}" type="presParOf" srcId="{86BA7910-E22F-4DC4-AC1E-AAA3E04E886F}" destId="{F0F1A057-747B-4306-A386-26BF52FF51E0}" srcOrd="5" destOrd="0" presId="urn:microsoft.com/office/officeart/2005/8/layout/cycle1"/>
    <dgm:cxn modelId="{AEFD2FAD-1098-41FA-8A3E-C5A8954390FA}" type="presParOf" srcId="{86BA7910-E22F-4DC4-AC1E-AAA3E04E886F}" destId="{17D88489-D85C-4469-B1FC-99CC23941861}" srcOrd="6" destOrd="0" presId="urn:microsoft.com/office/officeart/2005/8/layout/cycle1"/>
    <dgm:cxn modelId="{E95FD343-8A6F-470C-8B8B-4902256E1A75}" type="presParOf" srcId="{86BA7910-E22F-4DC4-AC1E-AAA3E04E886F}" destId="{D5851F4E-0EDC-447C-B4BD-9DFCF7B1DDDD}" srcOrd="7" destOrd="0" presId="urn:microsoft.com/office/officeart/2005/8/layout/cycle1"/>
    <dgm:cxn modelId="{19AC4041-CB0C-4AA2-9C8D-D0A74671BDC8}" type="presParOf" srcId="{86BA7910-E22F-4DC4-AC1E-AAA3E04E886F}" destId="{3AE23517-4260-416A-BEC3-BE6034023320}" srcOrd="8" destOrd="0" presId="urn:microsoft.com/office/officeart/2005/8/layout/cycle1"/>
    <dgm:cxn modelId="{EC896BBF-F3E2-4C00-9A0E-F228FAF5EBF5}" type="presParOf" srcId="{86BA7910-E22F-4DC4-AC1E-AAA3E04E886F}" destId="{6E50971A-C4BF-4DF1-94A2-4863156CA8ED}" srcOrd="9" destOrd="0" presId="urn:microsoft.com/office/officeart/2005/8/layout/cycle1"/>
    <dgm:cxn modelId="{645A55B0-8D3F-42FE-B425-3130383368DF}" type="presParOf" srcId="{86BA7910-E22F-4DC4-AC1E-AAA3E04E886F}" destId="{2CA46C59-11EF-4ABE-89DD-41B23448650F}" srcOrd="10" destOrd="0" presId="urn:microsoft.com/office/officeart/2005/8/layout/cycle1"/>
    <dgm:cxn modelId="{18357172-1DC2-43EF-AD74-22A7A7BB3C3F}" type="presParOf" srcId="{86BA7910-E22F-4DC4-AC1E-AAA3E04E886F}" destId="{5F282AB3-37A4-4BD4-91CB-DAB7D6C0D0AF}" srcOrd="11" destOrd="0" presId="urn:microsoft.com/office/officeart/2005/8/layout/cycle1"/>
    <dgm:cxn modelId="{F19DEBD1-F8E2-4E3D-9EE7-6827867DF427}" type="presParOf" srcId="{86BA7910-E22F-4DC4-AC1E-AAA3E04E886F}" destId="{FEFFEF91-3722-4FCD-B606-A77D2A7A2780}" srcOrd="12" destOrd="0" presId="urn:microsoft.com/office/officeart/2005/8/layout/cycle1"/>
    <dgm:cxn modelId="{00DCEFEF-B762-4E8F-B23A-41781EFAE187}" type="presParOf" srcId="{86BA7910-E22F-4DC4-AC1E-AAA3E04E886F}" destId="{44CE88EC-7CE3-4C7F-9756-C237CA56F7CC}" srcOrd="13" destOrd="0" presId="urn:microsoft.com/office/officeart/2005/8/layout/cycle1"/>
    <dgm:cxn modelId="{CE0C6C96-A52C-429B-A940-33EBAB57240E}" type="presParOf" srcId="{86BA7910-E22F-4DC4-AC1E-AAA3E04E886F}" destId="{74A0C9D4-F68A-4C89-BD55-E1CEE49E03A1}" srcOrd="14" destOrd="0" presId="urn:microsoft.com/office/officeart/2005/8/layout/cycle1"/>
    <dgm:cxn modelId="{70D7594D-605F-4C1E-A53A-AA298A195616}" type="presParOf" srcId="{86BA7910-E22F-4DC4-AC1E-AAA3E04E886F}" destId="{BB509895-B102-4B05-A95C-ACD87B694E33}" srcOrd="15" destOrd="0" presId="urn:microsoft.com/office/officeart/2005/8/layout/cycle1"/>
    <dgm:cxn modelId="{BE91BA96-7C63-49CC-ACA6-BA25EE9CEDEF}" type="presParOf" srcId="{86BA7910-E22F-4DC4-AC1E-AAA3E04E886F}" destId="{2BF0249A-A98F-48E6-AEBD-ADB32345BA21}" srcOrd="16" destOrd="0" presId="urn:microsoft.com/office/officeart/2005/8/layout/cycle1"/>
    <dgm:cxn modelId="{3A624753-A999-491D-82AF-2FF779818F8E}" type="presParOf" srcId="{86BA7910-E22F-4DC4-AC1E-AAA3E04E886F}" destId="{F423A090-FC2F-45D8-80E1-B78DBAFFB33D}" srcOrd="17" destOrd="0" presId="urn:microsoft.com/office/officeart/2005/8/layout/cycle1"/>
    <dgm:cxn modelId="{C24A075A-D22F-4092-93C2-FAE626B006E3}" type="presParOf" srcId="{86BA7910-E22F-4DC4-AC1E-AAA3E04E886F}" destId="{700DAF7F-07C2-4E79-92E5-DF9DBC7C33CD}" srcOrd="18" destOrd="0" presId="urn:microsoft.com/office/officeart/2005/8/layout/cycle1"/>
    <dgm:cxn modelId="{43A46698-314B-4A9A-8C01-89ED14D46F60}" type="presParOf" srcId="{86BA7910-E22F-4DC4-AC1E-AAA3E04E886F}" destId="{E426DB7B-DA32-49F0-8351-09A695AEE2ED}" srcOrd="19" destOrd="0" presId="urn:microsoft.com/office/officeart/2005/8/layout/cycle1"/>
    <dgm:cxn modelId="{F6F34B03-2779-4E26-84F3-DBFDBB4DF652}" type="presParOf" srcId="{86BA7910-E22F-4DC4-AC1E-AAA3E04E886F}" destId="{C42C44E2-B4FA-4EDE-8D9E-AADB20E65321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B083A-DB52-4D49-BCC7-4CDD69B59875}">
      <dsp:nvSpPr>
        <dsp:cNvPr id="0" name=""/>
        <dsp:cNvSpPr/>
      </dsp:nvSpPr>
      <dsp:spPr>
        <a:xfrm>
          <a:off x="1286973" y="0"/>
          <a:ext cx="3250704" cy="32506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Creative Individuals</a:t>
          </a:r>
        </a:p>
      </dsp:txBody>
      <dsp:txXfrm>
        <a:off x="1763028" y="476048"/>
        <a:ext cx="2298594" cy="2298562"/>
      </dsp:txXfrm>
    </dsp:sp>
    <dsp:sp modelId="{C48AFDAC-D435-46EC-8CA3-1E0999E9234F}">
      <dsp:nvSpPr>
        <dsp:cNvPr id="0" name=""/>
        <dsp:cNvSpPr/>
      </dsp:nvSpPr>
      <dsp:spPr>
        <a:xfrm>
          <a:off x="2439636" y="2168008"/>
          <a:ext cx="3250704" cy="32506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700" kern="1200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Firms’ architecture and external linkages</a:t>
          </a:r>
        </a:p>
      </dsp:txBody>
      <dsp:txXfrm>
        <a:off x="2915691" y="2644056"/>
        <a:ext cx="2298594" cy="2298562"/>
      </dsp:txXfrm>
    </dsp:sp>
    <dsp:sp modelId="{41A1BC95-F33E-4E63-BA42-7307756A8E7F}">
      <dsp:nvSpPr>
        <dsp:cNvPr id="0" name=""/>
        <dsp:cNvSpPr/>
      </dsp:nvSpPr>
      <dsp:spPr>
        <a:xfrm>
          <a:off x="4223364" y="0"/>
          <a:ext cx="3250704" cy="32506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Firms’ operating functions and activities</a:t>
          </a:r>
        </a:p>
      </dsp:txBody>
      <dsp:txXfrm>
        <a:off x="4699419" y="476048"/>
        <a:ext cx="2298594" cy="2298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6DBFB-2033-4FCA-AD25-1D571FCCC8C1}">
      <dsp:nvSpPr>
        <dsp:cNvPr id="0" name=""/>
        <dsp:cNvSpPr/>
      </dsp:nvSpPr>
      <dsp:spPr>
        <a:xfrm>
          <a:off x="5263369" y="1464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Organization’s reputation for innovation</a:t>
          </a:r>
        </a:p>
      </dsp:txBody>
      <dsp:txXfrm>
        <a:off x="5263369" y="1464"/>
        <a:ext cx="1059940" cy="1059940"/>
      </dsp:txXfrm>
    </dsp:sp>
    <dsp:sp modelId="{1F6AB2C2-93C0-419A-8D48-B10172D9E752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19827434"/>
            <a:gd name="adj4" fmla="val 18605136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EB118-AE5F-4CE7-8D0F-1CEEF63BDB99}">
      <dsp:nvSpPr>
        <dsp:cNvPr id="0" name=""/>
        <dsp:cNvSpPr/>
      </dsp:nvSpPr>
      <dsp:spPr>
        <a:xfrm>
          <a:off x="6628475" y="1713253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Attraction of creative people</a:t>
          </a:r>
        </a:p>
      </dsp:txBody>
      <dsp:txXfrm>
        <a:off x="6628475" y="1713253"/>
        <a:ext cx="1059940" cy="1059940"/>
      </dsp:txXfrm>
    </dsp:sp>
    <dsp:sp modelId="{F0F1A057-747B-4306-A386-26BF52FF51E0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1230550"/>
            <a:gd name="adj4" fmla="val 21557119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51F4E-0EDC-447C-B4BD-9DFCF7B1DDDD}">
      <dsp:nvSpPr>
        <dsp:cNvPr id="0" name=""/>
        <dsp:cNvSpPr/>
      </dsp:nvSpPr>
      <dsp:spPr>
        <a:xfrm>
          <a:off x="6141274" y="3847818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Organizational encouragement of creativity and innovation</a:t>
          </a:r>
        </a:p>
      </dsp:txBody>
      <dsp:txXfrm>
        <a:off x="6141274" y="3847818"/>
        <a:ext cx="1059940" cy="1059940"/>
      </dsp:txXfrm>
    </dsp:sp>
    <dsp:sp modelId="{3AE23517-4260-416A-BEC3-BE6034023320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4437766"/>
            <a:gd name="adj4" fmla="val 3307517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46C59-11EF-4ABE-89DD-41B23448650F}">
      <dsp:nvSpPr>
        <dsp:cNvPr id="0" name=""/>
        <dsp:cNvSpPr/>
      </dsp:nvSpPr>
      <dsp:spPr>
        <a:xfrm>
          <a:off x="4168639" y="4797789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Development of innovative products</a:t>
          </a:r>
        </a:p>
      </dsp:txBody>
      <dsp:txXfrm>
        <a:off x="4168639" y="4797789"/>
        <a:ext cx="1059940" cy="1059940"/>
      </dsp:txXfrm>
    </dsp:sp>
    <dsp:sp modelId="{5F282AB3-37A4-4BD4-91CB-DAB7D6C0D0AF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7257758"/>
            <a:gd name="adj4" fmla="val 6127509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E88EC-7CE3-4C7F-9756-C237CA56F7CC}">
      <dsp:nvSpPr>
        <dsp:cNvPr id="0" name=""/>
        <dsp:cNvSpPr/>
      </dsp:nvSpPr>
      <dsp:spPr>
        <a:xfrm>
          <a:off x="2196004" y="3847818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A willingness within the organization to accept new ideas</a:t>
          </a:r>
        </a:p>
      </dsp:txBody>
      <dsp:txXfrm>
        <a:off x="2196004" y="3847818"/>
        <a:ext cx="1059940" cy="1059940"/>
      </dsp:txXfrm>
    </dsp:sp>
    <dsp:sp modelId="{74A0C9D4-F68A-4C89-BD55-E1CEE49E03A1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10608156"/>
            <a:gd name="adj4" fmla="val 9334725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F0249A-A98F-48E6-AEBD-ADB32345BA21}">
      <dsp:nvSpPr>
        <dsp:cNvPr id="0" name=""/>
        <dsp:cNvSpPr/>
      </dsp:nvSpPr>
      <dsp:spPr>
        <a:xfrm>
          <a:off x="1708803" y="1713253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/>
            <a:t>High morale and retention of creative people</a:t>
          </a:r>
          <a:endParaRPr lang="en-IN" sz="1200" kern="1200" dirty="0"/>
        </a:p>
      </dsp:txBody>
      <dsp:txXfrm>
        <a:off x="1708803" y="1713253"/>
        <a:ext cx="1059940" cy="1059940"/>
      </dsp:txXfrm>
    </dsp:sp>
    <dsp:sp modelId="{F423A090-FC2F-45D8-80E1-B78DBAFFB33D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13560139"/>
            <a:gd name="adj4" fmla="val 12337841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6DB7B-DA32-49F0-8351-09A695AEE2ED}">
      <dsp:nvSpPr>
        <dsp:cNvPr id="0" name=""/>
        <dsp:cNvSpPr/>
      </dsp:nvSpPr>
      <dsp:spPr>
        <a:xfrm>
          <a:off x="3073909" y="1464"/>
          <a:ext cx="1059940" cy="105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/>
            <a:t>High morale and retention of creative people</a:t>
          </a:r>
          <a:endParaRPr lang="en-IN" sz="1200" kern="1200" dirty="0"/>
        </a:p>
      </dsp:txBody>
      <dsp:txXfrm>
        <a:off x="3073909" y="1464"/>
        <a:ext cx="1059940" cy="1059940"/>
      </dsp:txXfrm>
    </dsp:sp>
    <dsp:sp modelId="{C42C44E2-B4FA-4EDE-8D9E-AADB20E65321}">
      <dsp:nvSpPr>
        <dsp:cNvPr id="0" name=""/>
        <dsp:cNvSpPr/>
      </dsp:nvSpPr>
      <dsp:spPr>
        <a:xfrm>
          <a:off x="1951602" y="57657"/>
          <a:ext cx="5494014" cy="5494014"/>
        </a:xfrm>
        <a:prstGeom prst="circularArrow">
          <a:avLst>
            <a:gd name="adj1" fmla="val 3762"/>
            <a:gd name="adj2" fmla="val 234725"/>
            <a:gd name="adj3" fmla="val 16741342"/>
            <a:gd name="adj4" fmla="val 15423933"/>
            <a:gd name="adj5" fmla="val 43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C965-8077-45D7-B0AB-C424D17EC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608D0-8B91-416B-86BB-A916D2C9A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0C22A-3418-49D3-85C7-F2B1718B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85727-A0BC-4586-B3C7-0B549033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FF57-A0D0-431F-BBD1-7D112EAF8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BF75F-87F6-4C6D-B2A9-2713B6FE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005DA-2542-4C43-A122-91AE67D4D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4D176-4558-4C9F-A15C-4218D8A5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C8974-12B9-4C95-A9DE-4327D8C1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7779D-492E-452A-98E8-4D02217C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533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39A81-66B4-4BE4-8F2E-699A99FB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A0816-978D-48B1-A8E6-C344D2E74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BB5B-7C82-43BC-9EA1-8D7DA0E0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3E7AE-05A3-4D9E-8DC1-095C56D4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CA215-6779-4303-9462-6BD2B310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295BF-4354-40CA-9668-287F4D05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15499-43EF-413F-B606-067B41D9F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1C0E5-6AD6-4B12-868B-25F0C5792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E914E-9706-4386-8D65-8001843C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28B93-F4DF-47AA-9517-3ADA79AF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BD2D2-A586-4033-A151-9D4F2420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32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0CCF-BF53-4CE1-8E0F-73307BC2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5688E-ECF2-4D2F-A1E9-B789245A5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04DD5-F4CF-406F-B723-CA992812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4167C-738E-4F7B-9674-4BBDED29D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2D9A7-AE7B-4C6E-8530-27482B688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D7EA1-3966-47FC-AC25-0DE45F65A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72EE4A-5CD8-4851-9981-0D6B0970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44B248-5B85-4C51-8AA3-B0573CC2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02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89DE4-F370-4CC2-9F17-0C6A59F3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5A850-CDA3-401A-AEF9-815FD1CE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F518E-9E21-4CB8-A88C-E6EFDB4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6DBFC-531F-4F55-8532-1F5B6670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75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13AE-AD73-415E-A3BC-36940F1FF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5CC1F1-C2F8-43C6-8205-5D8446D2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C84D8-DB81-410E-AC33-2C23450B7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69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B0CB-84C9-4F3A-948F-78B0777B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058B3-3CB3-4C07-8777-D19A885E4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A2141-80F5-4C2E-ADB3-98F0672A7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F7978-38D4-427C-B42B-149A2D041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84243-98CB-40B9-82C5-8C544476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CC10C-ABE5-4938-8FFF-CD389144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06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B8BE-A69F-40F3-A0CC-451F32E3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F8D238-4DE4-4ACC-A63C-A49930A4D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CBB99-D6AE-4C6B-A41E-A6E31D273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9CE09-9825-43A4-83EA-4A3CACC26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E69CC-D79A-4CBB-9EDD-3745BAC7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5A4A-2520-431B-A005-2270BB69D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45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0043-B2F6-48CF-8548-85DE0E4B3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5BF0C-3ACE-4359-BCD1-5E047D73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0FC1C-50DD-4337-81A9-06443ADD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EEA82-B8D0-4773-A937-114FE3E9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6AB91-C245-4119-A04A-4AFDAE78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40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DEE96-E063-403A-A297-E5114E959E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8A36-C83F-41A9-BF6D-2E27398E0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464B5-17DC-4AA5-A261-F2AE97ED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27871-1038-47C9-9772-3EF88C0D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B0CDC-5395-4793-A28B-0FD8F00D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14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BA4D48-5CB1-4342-A380-EEE12FCF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5D3F2-BD6D-4329-9AC1-70CDE5A27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F673-068D-4902-B7BB-234186218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33230-8245-4557-8B24-915FAB4C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FA9D7-A5DD-43DC-8094-073608052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194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EBC8-8040-423C-B68E-BA600F121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082" y="1335314"/>
            <a:ext cx="10515600" cy="4187371"/>
          </a:xfrm>
        </p:spPr>
        <p:txBody>
          <a:bodyPr>
            <a:normAutofit fontScale="90000"/>
          </a:bodyPr>
          <a:lstStyle/>
          <a:p>
            <a:pPr algn="ctr"/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r>
              <a:rPr lang="en-IN" dirty="0"/>
              <a:t>Building an innovation culture</a:t>
            </a:r>
            <a:br>
              <a:rPr lang="en-IN" dirty="0"/>
            </a:br>
            <a:r>
              <a:rPr lang="en-IN" dirty="0"/>
              <a:t>Session 1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DB163-982A-4A38-B7B7-1E886E94A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0400" y="5704114"/>
            <a:ext cx="2394858" cy="1030515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Deepika Gupta</a:t>
            </a:r>
          </a:p>
          <a:p>
            <a:r>
              <a:rPr lang="en-IN" dirty="0"/>
              <a:t>Asst Professor – CSP</a:t>
            </a:r>
          </a:p>
          <a:p>
            <a:r>
              <a:rPr lang="en-IN" dirty="0"/>
              <a:t>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21132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B79DE-507C-8831-FD37-0067C143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Factors influencing business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F2A43-54F2-2F36-9ABE-85777DE96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Organizational factors</a:t>
            </a:r>
          </a:p>
          <a:p>
            <a:pPr lvl="1"/>
            <a:r>
              <a:rPr lang="en-IN" dirty="0"/>
              <a:t>Size, structure, culture, manufacturing capabilities etc</a:t>
            </a:r>
          </a:p>
          <a:p>
            <a:r>
              <a:rPr lang="en-IN" dirty="0"/>
              <a:t>Marketing factors</a:t>
            </a:r>
          </a:p>
          <a:p>
            <a:pPr lvl="1"/>
            <a:r>
              <a:rPr lang="en-IN" dirty="0"/>
              <a:t>Use of market research, customer service, product quality</a:t>
            </a:r>
          </a:p>
          <a:p>
            <a:r>
              <a:rPr lang="en-IN" dirty="0"/>
              <a:t>Managerial factors</a:t>
            </a:r>
          </a:p>
          <a:p>
            <a:pPr lvl="1"/>
            <a:r>
              <a:rPr lang="en-IN" dirty="0"/>
              <a:t>Communication, attitudes, leadership styles</a:t>
            </a:r>
          </a:p>
          <a:p>
            <a:r>
              <a:rPr lang="en-IN" dirty="0"/>
              <a:t>Environmental factors</a:t>
            </a:r>
          </a:p>
          <a:p>
            <a:pPr lvl="1"/>
            <a:r>
              <a:rPr lang="en-IN" dirty="0"/>
              <a:t>Rate of technological changes, nature of competition, intensity of competition</a:t>
            </a:r>
          </a:p>
          <a:p>
            <a:r>
              <a:rPr lang="en-IN" dirty="0"/>
              <a:t>Strategic factors</a:t>
            </a:r>
          </a:p>
          <a:p>
            <a:pPr lvl="1"/>
            <a:r>
              <a:rPr lang="en-IN" dirty="0"/>
              <a:t>Long term objectives, strategic time horizon, product-market strategy</a:t>
            </a:r>
          </a:p>
          <a:p>
            <a:r>
              <a:rPr lang="en-IN" dirty="0"/>
              <a:t>All factors impact competitive successes</a:t>
            </a:r>
          </a:p>
        </p:txBody>
      </p:sp>
    </p:spTree>
    <p:extLst>
      <p:ext uri="{BB962C8B-B14F-4D97-AF65-F5344CB8AC3E}">
        <p14:creationId xmlns:p14="http://schemas.microsoft.com/office/powerpoint/2010/main" val="59959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8410-1ADD-4895-9D94-1CF4057F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innovation?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CCB6-424F-4123-A1EF-41AFF649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Various definitions</a:t>
            </a:r>
          </a:p>
          <a:p>
            <a:r>
              <a:rPr lang="en-IN" dirty="0"/>
              <a:t>A new idea, method or device, a novelty (Website)</a:t>
            </a:r>
          </a:p>
          <a:p>
            <a:r>
              <a:rPr lang="en-IN" dirty="0"/>
              <a:t>A mindset, a pervasive attitude or a way of thinking focused beyond the present into the future vision (</a:t>
            </a:r>
            <a:r>
              <a:rPr lang="en-IN" dirty="0" err="1"/>
              <a:t>Kuczmarski</a:t>
            </a:r>
            <a:r>
              <a:rPr lang="en-IN" dirty="0"/>
              <a:t>)</a:t>
            </a:r>
          </a:p>
          <a:p>
            <a:r>
              <a:rPr lang="en-IN" dirty="0"/>
              <a:t>Art of welcoming risk (Journal of Consumer Marketing)</a:t>
            </a:r>
          </a:p>
        </p:txBody>
      </p:sp>
    </p:spTree>
    <p:extLst>
      <p:ext uri="{BB962C8B-B14F-4D97-AF65-F5344CB8AC3E}">
        <p14:creationId xmlns:p14="http://schemas.microsoft.com/office/powerpoint/2010/main" val="358140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8410-1ADD-4895-9D94-1CF4057F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Innovation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CCB6-424F-4123-A1EF-41AFF649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Where? to innovate</a:t>
            </a:r>
          </a:p>
          <a:p>
            <a:pPr lvl="1"/>
            <a:r>
              <a:rPr lang="en-IN" dirty="0"/>
              <a:t>Nature of organization</a:t>
            </a:r>
          </a:p>
          <a:p>
            <a:pPr lvl="1"/>
            <a:r>
              <a:rPr lang="en-IN" dirty="0"/>
              <a:t>Product/ service</a:t>
            </a:r>
          </a:p>
          <a:p>
            <a:pPr lvl="1"/>
            <a:r>
              <a:rPr lang="en-IN" dirty="0"/>
              <a:t>Department?</a:t>
            </a:r>
          </a:p>
          <a:p>
            <a:pPr lvl="1"/>
            <a:endParaRPr lang="en-IN" dirty="0"/>
          </a:p>
          <a:p>
            <a:r>
              <a:rPr lang="en-IN" dirty="0"/>
              <a:t>Innovation is called new for</a:t>
            </a:r>
          </a:p>
          <a:p>
            <a:pPr lvl="1"/>
            <a:r>
              <a:rPr lang="en-IN" dirty="0"/>
              <a:t>Company</a:t>
            </a:r>
          </a:p>
          <a:p>
            <a:pPr lvl="1"/>
            <a:r>
              <a:rPr lang="en-IN" dirty="0"/>
              <a:t>Market or industry</a:t>
            </a:r>
          </a:p>
          <a:p>
            <a:pPr lvl="1"/>
            <a:r>
              <a:rPr lang="en-IN" dirty="0"/>
              <a:t>Whole world</a:t>
            </a:r>
          </a:p>
          <a:p>
            <a:pPr marL="457200" lvl="1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800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8410-1ADD-4895-9D94-1CF4057F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Types of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CCB6-424F-4123-A1EF-41AFF6499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On the basis of degree of change – radical and incremental</a:t>
            </a:r>
          </a:p>
          <a:p>
            <a:r>
              <a:rPr lang="en-IN" dirty="0"/>
              <a:t>On the basis of object – product, service, business model (where in the value chain), process and technology innovations</a:t>
            </a:r>
          </a:p>
          <a:p>
            <a:r>
              <a:rPr lang="en-IN" dirty="0"/>
              <a:t>On the basis of subject – organizational, social and environmental</a:t>
            </a:r>
          </a:p>
          <a:p>
            <a:r>
              <a:rPr lang="en-IN" dirty="0"/>
              <a:t>On the basis of novelty – sustaining and disruptive</a:t>
            </a:r>
          </a:p>
          <a:p>
            <a:r>
              <a:rPr lang="en-IN" dirty="0"/>
              <a:t>On the basis of trigger – market pull and technology push</a:t>
            </a:r>
          </a:p>
          <a:p>
            <a:r>
              <a:rPr lang="en-IN" dirty="0"/>
              <a:t>On the basis of resources – closed and open</a:t>
            </a:r>
          </a:p>
        </p:txBody>
      </p:sp>
    </p:spTree>
    <p:extLst>
      <p:ext uri="{BB962C8B-B14F-4D97-AF65-F5344CB8AC3E}">
        <p14:creationId xmlns:p14="http://schemas.microsoft.com/office/powerpoint/2010/main" val="255018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5F3B3-0D3E-4428-9EA8-24329D0C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on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B2A97-7E63-45F8-AB3A-BD06E489E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Grassroot innovation – created at bottom of pyramid – due to necessity, hardship and challenges – agriculture</a:t>
            </a:r>
          </a:p>
          <a:p>
            <a:r>
              <a:rPr lang="en-IN" dirty="0"/>
              <a:t>Jugaad innovation – low cost solution to any problem in intelligent way</a:t>
            </a:r>
          </a:p>
          <a:p>
            <a:r>
              <a:rPr lang="en-IN" dirty="0"/>
              <a:t>Sustaining innovation – incremental in nature to sustain existing product</a:t>
            </a:r>
          </a:p>
          <a:p>
            <a:r>
              <a:rPr lang="en-IN" dirty="0"/>
              <a:t>Inclusive innovation – consumers who had been excluded from mainstream development</a:t>
            </a:r>
          </a:p>
          <a:p>
            <a:r>
              <a:rPr lang="en-IN" dirty="0"/>
              <a:t>Efficiency innovation – transform expensive products into affordable ones</a:t>
            </a:r>
          </a:p>
          <a:p>
            <a:r>
              <a:rPr lang="en-IN" dirty="0"/>
              <a:t>Reverse innovation – innovate in emerging markets and then market in developed markets – Coca Cola – Minute Maid Pulpy</a:t>
            </a:r>
          </a:p>
        </p:txBody>
      </p:sp>
    </p:spTree>
    <p:extLst>
      <p:ext uri="{BB962C8B-B14F-4D97-AF65-F5344CB8AC3E}">
        <p14:creationId xmlns:p14="http://schemas.microsoft.com/office/powerpoint/2010/main" val="3538206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D601-12C3-4502-A481-82B70A38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Innovation process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730408F-7CC5-48C2-91DD-85A460EEA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9062466"/>
              </p:ext>
            </p:extLst>
          </p:nvPr>
        </p:nvGraphicFramePr>
        <p:xfrm>
          <a:off x="20320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86F6406-9D72-474C-BC5F-6C1A92A4302F}"/>
              </a:ext>
            </a:extLst>
          </p:cNvPr>
          <p:cNvSpPr txBox="1"/>
          <p:nvPr/>
        </p:nvSpPr>
        <p:spPr>
          <a:xfrm>
            <a:off x="1448972" y="1913801"/>
            <a:ext cx="18147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Scientific and technological developments inevitably lead to knowledge inputs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9D98B-1AD6-4C03-95B8-A3B7E063E6C1}"/>
              </a:ext>
            </a:extLst>
          </p:cNvPr>
          <p:cNvSpPr txBox="1"/>
          <p:nvPr/>
        </p:nvSpPr>
        <p:spPr>
          <a:xfrm>
            <a:off x="9758290" y="1721388"/>
            <a:ext cx="1383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Firms develop knowledge prosses and products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E81F2-5013-455D-AAB8-48DF8A6940EB}"/>
              </a:ext>
            </a:extLst>
          </p:cNvPr>
          <p:cNvCxnSpPr/>
          <p:nvPr/>
        </p:nvCxnSpPr>
        <p:spPr>
          <a:xfrm>
            <a:off x="2546252" y="3668127"/>
            <a:ext cx="717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D83FD9-8109-4616-BBF6-5D53A199E517}"/>
              </a:ext>
            </a:extLst>
          </p:cNvPr>
          <p:cNvCxnSpPr/>
          <p:nvPr/>
        </p:nvCxnSpPr>
        <p:spPr>
          <a:xfrm>
            <a:off x="9594166" y="3429000"/>
            <a:ext cx="5658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EB472BC-AC4F-47AF-8166-6ECF7E63F843}"/>
              </a:ext>
            </a:extLst>
          </p:cNvPr>
          <p:cNvSpPr txBox="1"/>
          <p:nvPr/>
        </p:nvSpPr>
        <p:spPr>
          <a:xfrm>
            <a:off x="8004516" y="5767754"/>
            <a:ext cx="2869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Societal changes and market needs lead to demands and opportunities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1E12015-6404-41B7-A498-65F6DB4BA248}"/>
              </a:ext>
            </a:extLst>
          </p:cNvPr>
          <p:cNvCxnSpPr/>
          <p:nvPr/>
        </p:nvCxnSpPr>
        <p:spPr>
          <a:xfrm flipH="1">
            <a:off x="7371471" y="6372665"/>
            <a:ext cx="2954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301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8410-1ADD-4895-9D94-1CF4057F0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/>
          <a:lstStyle/>
          <a:p>
            <a:r>
              <a:rPr lang="en-IN" dirty="0"/>
              <a:t>How, What, Where, Who to innovate?</a:t>
            </a:r>
          </a:p>
        </p:txBody>
      </p:sp>
      <p:pic>
        <p:nvPicPr>
          <p:cNvPr id="3074" name="Picture 2" descr="Image result for innovation radar">
            <a:extLst>
              <a:ext uri="{FF2B5EF4-FFF2-40B4-BE49-F238E27FC236}">
                <a16:creationId xmlns:a16="http://schemas.microsoft.com/office/drawing/2014/main" id="{1A1C9D11-A389-4A92-8EC4-48E696FB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431" y="1432344"/>
            <a:ext cx="6559230" cy="514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07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3ACA6-DB21-4C9B-9F43-57060D6E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223"/>
          </a:xfrm>
        </p:spPr>
        <p:txBody>
          <a:bodyPr/>
          <a:lstStyle/>
          <a:p>
            <a:r>
              <a:rPr lang="en-IN" dirty="0"/>
              <a:t>Virtuous circle of innovation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CC4FC7-72C7-4699-9855-D37C93062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6867910"/>
              </p:ext>
            </p:extLst>
          </p:nvPr>
        </p:nvGraphicFramePr>
        <p:xfrm>
          <a:off x="1505243" y="998806"/>
          <a:ext cx="9397219" cy="5859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6742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I : XYZ Ltd.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9323"/>
            <a:ext cx="10515600" cy="4802187"/>
          </a:xfrm>
        </p:spPr>
        <p:txBody>
          <a:bodyPr>
            <a:normAutofit/>
          </a:bodyPr>
          <a:lstStyle/>
          <a:p>
            <a:pPr lvl="1"/>
            <a:r>
              <a:rPr lang="en-IN" dirty="0"/>
              <a:t>No major crisis in the company</a:t>
            </a:r>
          </a:p>
          <a:p>
            <a:pPr lvl="1"/>
            <a:r>
              <a:rPr lang="en-IN" dirty="0"/>
              <a:t>A matured industry</a:t>
            </a:r>
          </a:p>
          <a:p>
            <a:pPr lvl="1"/>
            <a:r>
              <a:rPr lang="en-IN" dirty="0"/>
              <a:t>CEO trying to effect gradual change only</a:t>
            </a:r>
          </a:p>
          <a:p>
            <a:pPr lvl="1"/>
            <a:r>
              <a:rPr lang="en-IN" dirty="0"/>
              <a:t>Firm has benefited from benefit of ‘discipline and structure’ </a:t>
            </a:r>
          </a:p>
          <a:p>
            <a:pPr lvl="1"/>
            <a:r>
              <a:rPr lang="en-IN" dirty="0"/>
              <a:t>Company has been successful as of now – awards etc</a:t>
            </a:r>
          </a:p>
          <a:p>
            <a:pPr lvl="1"/>
            <a:r>
              <a:rPr lang="en-IN" dirty="0"/>
              <a:t>Employees not feel the need of change immediately</a:t>
            </a:r>
          </a:p>
          <a:p>
            <a:pPr lvl="1"/>
            <a:r>
              <a:rPr lang="en-IN" dirty="0"/>
              <a:t>Innovation = ideas that work (company’s definition)</a:t>
            </a:r>
          </a:p>
          <a:p>
            <a:pPr lvl="1"/>
            <a:r>
              <a:rPr lang="en-IN" dirty="0"/>
              <a:t>Failure not tolerated</a:t>
            </a:r>
          </a:p>
          <a:p>
            <a:pPr lvl="1"/>
            <a:r>
              <a:rPr lang="en-IN" dirty="0"/>
              <a:t>Track record of consistent results – no risk taking behaviour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How to create innovative culture?</a:t>
            </a:r>
          </a:p>
          <a:p>
            <a:pPr lvl="1"/>
            <a:r>
              <a:rPr lang="en-IN" dirty="0"/>
              <a:t>Why innovation important?</a:t>
            </a:r>
          </a:p>
        </p:txBody>
      </p:sp>
    </p:spTree>
    <p:extLst>
      <p:ext uri="{BB962C8B-B14F-4D97-AF65-F5344CB8AC3E}">
        <p14:creationId xmlns:p14="http://schemas.microsoft.com/office/powerpoint/2010/main" val="380055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I.. .</a:t>
            </a:r>
            <a:r>
              <a:rPr lang="en-IN" dirty="0" err="1"/>
              <a:t>contd</a:t>
            </a:r>
            <a:r>
              <a:rPr lang="en-IN" dirty="0"/>
              <a:t>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02187"/>
          </a:xfrm>
        </p:spPr>
        <p:txBody>
          <a:bodyPr>
            <a:normAutofit/>
          </a:bodyPr>
          <a:lstStyle/>
          <a:p>
            <a:r>
              <a:rPr lang="en-IN" dirty="0"/>
              <a:t>Creating innovative culture…</a:t>
            </a:r>
          </a:p>
          <a:p>
            <a:pPr lvl="1"/>
            <a:r>
              <a:rPr lang="en-IN" dirty="0"/>
              <a:t>Focus needs to be on both innovation and CULTURE</a:t>
            </a:r>
          </a:p>
          <a:p>
            <a:pPr lvl="1"/>
            <a:r>
              <a:rPr lang="en-IN" dirty="0"/>
              <a:t>Understanding culture is difficult</a:t>
            </a:r>
          </a:p>
          <a:p>
            <a:pPr lvl="1"/>
            <a:r>
              <a:rPr lang="en-IN" dirty="0"/>
              <a:t>Culture can exist in artefacts, beliefs and values.</a:t>
            </a:r>
          </a:p>
          <a:p>
            <a:r>
              <a:rPr lang="en-IN" dirty="0"/>
              <a:t>Understanding these can be difficult and shall take time.</a:t>
            </a:r>
          </a:p>
        </p:txBody>
      </p:sp>
    </p:spTree>
    <p:extLst>
      <p:ext uri="{BB962C8B-B14F-4D97-AF65-F5344CB8AC3E}">
        <p14:creationId xmlns:p14="http://schemas.microsoft.com/office/powerpoint/2010/main" val="2723043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I …contd..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IN" dirty="0"/>
              <a:t>Take advantage of the changed structures, no-meeting zones, innovation Fridays</a:t>
            </a:r>
          </a:p>
          <a:p>
            <a:r>
              <a:rPr lang="en-IN" dirty="0"/>
              <a:t>Attend events on innovation</a:t>
            </a:r>
          </a:p>
          <a:p>
            <a:r>
              <a:rPr lang="en-IN" dirty="0"/>
              <a:t>Recognize and share success of others</a:t>
            </a:r>
          </a:p>
          <a:p>
            <a:r>
              <a:rPr lang="en-IN" dirty="0"/>
              <a:t>Doing nothing is not helpful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122" name="Picture 2" descr="Image result for 7 types of innovators">
            <a:extLst>
              <a:ext uri="{FF2B5EF4-FFF2-40B4-BE49-F238E27FC236}">
                <a16:creationId xmlns:a16="http://schemas.microsoft.com/office/drawing/2014/main" id="{AD5923C4-7167-488F-BCD9-8A4568EF4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982" y="3714803"/>
            <a:ext cx="4843818" cy="277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18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I …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Why innovation required?</a:t>
            </a:r>
          </a:p>
          <a:p>
            <a:pPr lvl="1"/>
            <a:r>
              <a:rPr lang="en-IN" dirty="0"/>
              <a:t>To increase performance</a:t>
            </a:r>
          </a:p>
          <a:p>
            <a:pPr lvl="1"/>
            <a:r>
              <a:rPr lang="en-IN" dirty="0"/>
              <a:t>To make employee innovative</a:t>
            </a:r>
          </a:p>
          <a:p>
            <a:pPr lvl="1"/>
            <a:r>
              <a:rPr lang="en-IN" dirty="0"/>
              <a:t>To make company innovative compliant</a:t>
            </a:r>
          </a:p>
          <a:p>
            <a:pPr marL="457200" lvl="1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Different forms of organizational culture</a:t>
            </a:r>
          </a:p>
          <a:p>
            <a:pPr marL="514350" indent="-514350">
              <a:buAutoNum type="arabicParenR"/>
            </a:pPr>
            <a:r>
              <a:rPr lang="en-IN" dirty="0"/>
              <a:t>Clan type – collaborative, friendly and sharing</a:t>
            </a:r>
          </a:p>
          <a:p>
            <a:pPr marL="514350" indent="-514350">
              <a:buAutoNum type="arabicParenR"/>
            </a:pPr>
            <a:r>
              <a:rPr lang="en-IN" dirty="0"/>
              <a:t>Adhocracy type – creative, dynamic and entrepreneurial*</a:t>
            </a:r>
          </a:p>
          <a:p>
            <a:pPr marL="514350" indent="-514350">
              <a:buAutoNum type="arabicParenR"/>
            </a:pPr>
            <a:r>
              <a:rPr lang="en-IN" dirty="0"/>
              <a:t>Market type – competitive and result oriented</a:t>
            </a:r>
          </a:p>
          <a:p>
            <a:pPr marL="514350" indent="-514350">
              <a:buAutoNum type="arabicParenR"/>
            </a:pPr>
            <a:r>
              <a:rPr lang="en-IN" dirty="0"/>
              <a:t>Hierarchy type – controlling, formalized and structured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1761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6226-33FF-6F65-7ECC-3AE5ABB2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Innovation concepts include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0B580-88D2-6C56-B6F2-1B9B0EE5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Product innovation</a:t>
            </a:r>
          </a:p>
          <a:p>
            <a:r>
              <a:rPr lang="en-IN" dirty="0"/>
              <a:t>Process innovation</a:t>
            </a:r>
          </a:p>
          <a:p>
            <a:r>
              <a:rPr lang="en-IN" dirty="0"/>
              <a:t>Service innovation</a:t>
            </a:r>
          </a:p>
          <a:p>
            <a:r>
              <a:rPr lang="en-IN" dirty="0"/>
              <a:t>Business model innovation</a:t>
            </a:r>
          </a:p>
          <a:p>
            <a:r>
              <a:rPr lang="en-IN" dirty="0"/>
              <a:t>Design-led innovation</a:t>
            </a:r>
          </a:p>
          <a:p>
            <a:endParaRPr lang="en-IN" dirty="0"/>
          </a:p>
          <a:p>
            <a:r>
              <a:rPr lang="en-IN" dirty="0"/>
              <a:t>Concept of ambidextrous organization</a:t>
            </a:r>
          </a:p>
          <a:p>
            <a:r>
              <a:rPr lang="en-IN" dirty="0"/>
              <a:t>Leads to concepts of co-creation, open innovation, open strategy</a:t>
            </a:r>
          </a:p>
        </p:txBody>
      </p:sp>
    </p:spTree>
    <p:extLst>
      <p:ext uri="{BB962C8B-B14F-4D97-AF65-F5344CB8AC3E}">
        <p14:creationId xmlns:p14="http://schemas.microsoft.com/office/powerpoint/2010/main" val="2259059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3B06-7084-42FF-8704-92115D808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New product development – Steps (dynamic)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1756B-2168-4FF1-A244-237CAEDCA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900"/>
            <a:ext cx="10515600" cy="5090615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Define your product (Idea generation) – fuzzy ideas</a:t>
            </a:r>
          </a:p>
          <a:p>
            <a:r>
              <a:rPr lang="en-IN" dirty="0"/>
              <a:t>Identify market needs (Screening)</a:t>
            </a:r>
          </a:p>
          <a:p>
            <a:pPr lvl="1"/>
            <a:r>
              <a:rPr lang="en-IN" dirty="0"/>
              <a:t>What is the target market for the proposed product?</a:t>
            </a:r>
          </a:p>
          <a:p>
            <a:pPr lvl="1"/>
            <a:r>
              <a:rPr lang="en-IN" dirty="0"/>
              <a:t>What is the benefit of the new product?</a:t>
            </a:r>
          </a:p>
          <a:p>
            <a:pPr lvl="1"/>
            <a:r>
              <a:rPr lang="en-IN" dirty="0"/>
              <a:t>What are market’s frustrations for existing product ?</a:t>
            </a:r>
          </a:p>
          <a:p>
            <a:pPr lvl="1"/>
            <a:r>
              <a:rPr lang="en-IN" dirty="0"/>
              <a:t>Will the new product fit into the current market?</a:t>
            </a:r>
          </a:p>
          <a:p>
            <a:pPr lvl="1"/>
            <a:r>
              <a:rPr lang="en-IN" dirty="0"/>
              <a:t>What sets this product apart from its competitors?</a:t>
            </a:r>
          </a:p>
          <a:p>
            <a:r>
              <a:rPr lang="en-IN" dirty="0"/>
              <a:t>Establish time frames (Design, develop, screening, testing)</a:t>
            </a:r>
          </a:p>
          <a:p>
            <a:r>
              <a:rPr lang="en-IN" dirty="0"/>
              <a:t>Analyse markets and build on business model/strategy (technicality)</a:t>
            </a:r>
          </a:p>
          <a:p>
            <a:r>
              <a:rPr lang="en-IN" dirty="0"/>
              <a:t>Test products (pre-launch testing, pricing)</a:t>
            </a:r>
          </a:p>
          <a:p>
            <a:r>
              <a:rPr lang="en-IN" dirty="0"/>
              <a:t>Launch products </a:t>
            </a:r>
          </a:p>
          <a:p>
            <a:r>
              <a:rPr lang="en-IN" dirty="0"/>
              <a:t>Regular review and feedback – sustainability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4052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4119-3CB9-497B-9831-D4064735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/>
          <a:lstStyle/>
          <a:p>
            <a:r>
              <a:rPr lang="en-IN" dirty="0"/>
              <a:t>Innovation value chain	</a:t>
            </a:r>
          </a:p>
        </p:txBody>
      </p:sp>
      <p:pic>
        <p:nvPicPr>
          <p:cNvPr id="11266" name="Picture 2" descr="Image result for innovation value chain">
            <a:extLst>
              <a:ext uri="{FF2B5EF4-FFF2-40B4-BE49-F238E27FC236}">
                <a16:creationId xmlns:a16="http://schemas.microsoft.com/office/drawing/2014/main" id="{C91ABE3A-D2AF-4701-8AB8-7BC866918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37483"/>
            <a:ext cx="10312021" cy="527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094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Idea generation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Generate ideas very difficult</a:t>
            </a:r>
          </a:p>
          <a:p>
            <a:pPr lvl="1"/>
            <a:r>
              <a:rPr lang="en-US" dirty="0"/>
              <a:t>Easy to critique or reject ideas</a:t>
            </a:r>
          </a:p>
          <a:p>
            <a:pPr lvl="1"/>
            <a:r>
              <a:rPr lang="en-US" dirty="0"/>
              <a:t>Not easy to find receptive and kinder audience</a:t>
            </a:r>
          </a:p>
          <a:p>
            <a:pPr lvl="1"/>
            <a:r>
              <a:rPr lang="en-US" dirty="0"/>
              <a:t>This is how the business ideas and models are refined </a:t>
            </a:r>
          </a:p>
          <a:p>
            <a:pPr lvl="1"/>
            <a:r>
              <a:rPr lang="en-US" dirty="0"/>
              <a:t>When a creative idea is told – there’s death stare !</a:t>
            </a:r>
          </a:p>
          <a:p>
            <a:pPr lvl="1"/>
            <a:r>
              <a:rPr lang="en-US" dirty="0"/>
              <a:t>So important to</a:t>
            </a:r>
          </a:p>
          <a:p>
            <a:pPr lvl="2"/>
            <a:r>
              <a:rPr lang="en-US" dirty="0"/>
              <a:t>Position your idea</a:t>
            </a:r>
          </a:p>
          <a:p>
            <a:pPr lvl="2"/>
            <a:r>
              <a:rPr lang="en-US" dirty="0"/>
              <a:t>Address first round of resistance</a:t>
            </a:r>
          </a:p>
          <a:p>
            <a:pPr lvl="1"/>
            <a:r>
              <a:rPr lang="en-US" dirty="0"/>
              <a:t>If people don’t understand ideas or can’t relate to - resistance</a:t>
            </a:r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1444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802"/>
          </a:xfrm>
        </p:spPr>
        <p:txBody>
          <a:bodyPr/>
          <a:lstStyle/>
          <a:p>
            <a:r>
              <a:rPr lang="en-IN" dirty="0"/>
              <a:t>Ideas based on various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023"/>
            <a:ext cx="10515600" cy="5232111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To find and solve customer problems</a:t>
            </a:r>
          </a:p>
          <a:p>
            <a:pPr lvl="1"/>
            <a:r>
              <a:rPr lang="en-US" dirty="0"/>
              <a:t>Difficult but fun and exiting work !!</a:t>
            </a:r>
          </a:p>
          <a:p>
            <a:pPr lvl="1"/>
            <a:r>
              <a:rPr lang="en-US" dirty="0"/>
              <a:t>Each situation is different – say toy company?</a:t>
            </a:r>
          </a:p>
          <a:p>
            <a:pPr lvl="1"/>
            <a:r>
              <a:rPr lang="en-US" dirty="0"/>
              <a:t>Identify problems, screen them and develop concept statements</a:t>
            </a:r>
          </a:p>
          <a:p>
            <a:pPr lvl="1"/>
            <a:r>
              <a:rPr lang="en-US" dirty="0"/>
              <a:t>How to gather problems?</a:t>
            </a:r>
          </a:p>
          <a:p>
            <a:pPr lvl="2"/>
            <a:r>
              <a:rPr lang="en-US" dirty="0"/>
              <a:t>Internal records</a:t>
            </a:r>
          </a:p>
          <a:p>
            <a:pPr lvl="2"/>
            <a:r>
              <a:rPr lang="en-US" dirty="0"/>
              <a:t>Direct inputs from technical, marketing, other departments</a:t>
            </a:r>
          </a:p>
          <a:p>
            <a:pPr lvl="1"/>
            <a:r>
              <a:rPr lang="en-US" dirty="0"/>
              <a:t>How to solve them?</a:t>
            </a:r>
          </a:p>
          <a:p>
            <a:pPr lvl="2"/>
            <a:r>
              <a:rPr lang="en-US" dirty="0"/>
              <a:t>Problem analysis</a:t>
            </a:r>
          </a:p>
          <a:p>
            <a:pPr lvl="2"/>
            <a:r>
              <a:rPr lang="en-US" dirty="0"/>
              <a:t>Methodologies – interviewing, focus groups, observation, role playing, scenario analysis</a:t>
            </a:r>
          </a:p>
          <a:p>
            <a:pPr lvl="2"/>
            <a:r>
              <a:rPr lang="en-US" dirty="0"/>
              <a:t>Solve by group creativity, brainstorming, disciplines panel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5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Idea generation – strategies to reduce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Connect/relate the idea to existing strategy</a:t>
            </a:r>
          </a:p>
          <a:p>
            <a:pPr lvl="1"/>
            <a:r>
              <a:rPr lang="en-US" dirty="0"/>
              <a:t>Once connected, can be validated</a:t>
            </a:r>
          </a:p>
          <a:p>
            <a:pPr lvl="1"/>
            <a:r>
              <a:rPr lang="en-US" dirty="0"/>
              <a:t>Make analogies to existing products/ services/processes</a:t>
            </a:r>
          </a:p>
          <a:p>
            <a:pPr lvl="1"/>
            <a:r>
              <a:rPr lang="en-US" dirty="0"/>
              <a:t>Associate new / unfamiliar ideas to things well understood</a:t>
            </a:r>
          </a:p>
          <a:p>
            <a:pPr lvl="1"/>
            <a:r>
              <a:rPr lang="en-US" dirty="0"/>
              <a:t>What successful model does your idea relate to?</a:t>
            </a:r>
          </a:p>
          <a:p>
            <a:pPr lvl="1"/>
            <a:r>
              <a:rPr lang="en-US" dirty="0"/>
              <a:t>Discuss how idea would meet needs of key stakeholder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But you may still face some resistance !!!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4233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802"/>
          </a:xfrm>
        </p:spPr>
        <p:txBody>
          <a:bodyPr/>
          <a:lstStyle/>
          <a:p>
            <a:r>
              <a:rPr lang="en-IN" dirty="0"/>
              <a:t>So, what do companies do??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232111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Open innovation </a:t>
            </a:r>
          </a:p>
          <a:p>
            <a:pPr lvl="2"/>
            <a:r>
              <a:rPr lang="en-US" dirty="0"/>
              <a:t>New ideas from external partners </a:t>
            </a:r>
          </a:p>
          <a:p>
            <a:pPr lvl="2"/>
            <a:r>
              <a:rPr lang="en-US" dirty="0" err="1"/>
              <a:t>Eg</a:t>
            </a:r>
            <a:r>
              <a:rPr lang="en-US" dirty="0"/>
              <a:t> – P&amp;G, Henkel, Lego, Bosch </a:t>
            </a:r>
          </a:p>
          <a:p>
            <a:pPr lvl="1"/>
            <a:r>
              <a:rPr lang="en-US" dirty="0"/>
              <a:t>Exposing employees to external partners help in new ideas – Connect and Develop </a:t>
            </a:r>
            <a:r>
              <a:rPr lang="en-US" dirty="0" err="1"/>
              <a:t>programmes</a:t>
            </a:r>
            <a:endParaRPr lang="en-US" dirty="0"/>
          </a:p>
          <a:p>
            <a:pPr lvl="2"/>
            <a:r>
              <a:rPr lang="en-US" dirty="0"/>
              <a:t>But will this affect current productivity?</a:t>
            </a:r>
          </a:p>
          <a:p>
            <a:pPr lvl="1"/>
            <a:r>
              <a:rPr lang="en-US" dirty="0"/>
              <a:t>Networking and external ties boost flow of ideas </a:t>
            </a:r>
          </a:p>
          <a:p>
            <a:pPr lvl="1"/>
            <a:r>
              <a:rPr lang="en-US" dirty="0"/>
              <a:t>Devote significant time and attention to sustain relationships</a:t>
            </a:r>
          </a:p>
          <a:p>
            <a:pPr lvl="1"/>
            <a:r>
              <a:rPr lang="en-US" dirty="0"/>
              <a:t>Need skilled networkers</a:t>
            </a:r>
          </a:p>
          <a:p>
            <a:pPr lvl="1"/>
            <a:r>
              <a:rPr lang="en-US" dirty="0"/>
              <a:t>Cultivate broad external network </a:t>
            </a:r>
          </a:p>
          <a:p>
            <a:pPr lvl="1"/>
            <a:r>
              <a:rPr lang="en-US" dirty="0"/>
              <a:t>Discourage ‘networking for networking’s sake’</a:t>
            </a:r>
          </a:p>
          <a:p>
            <a:pPr lvl="1"/>
            <a:r>
              <a:rPr lang="en-US" dirty="0"/>
              <a:t>Prioritize absorbing and applying what employees learn and diffuse knowledge internally</a:t>
            </a:r>
            <a:endParaRPr lang="en-IN" dirty="0"/>
          </a:p>
          <a:p>
            <a:pPr lvl="1"/>
            <a:r>
              <a:rPr lang="en-US" dirty="0"/>
              <a:t>Consider opportunity costs and time consumed</a:t>
            </a:r>
          </a:p>
        </p:txBody>
      </p:sp>
    </p:spTree>
    <p:extLst>
      <p:ext uri="{BB962C8B-B14F-4D97-AF65-F5344CB8AC3E}">
        <p14:creationId xmlns:p14="http://schemas.microsoft.com/office/powerpoint/2010/main" val="718031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6C42-A08D-424E-A88F-0677AA6A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screen ideas?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33C9B-178E-4BD3-A789-D9E666568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part of new product development</a:t>
            </a:r>
          </a:p>
          <a:p>
            <a:r>
              <a:rPr lang="en-US" dirty="0"/>
              <a:t>Eliminate unsound ideas</a:t>
            </a:r>
          </a:p>
          <a:p>
            <a:r>
              <a:rPr lang="en-US" dirty="0"/>
              <a:t>Will the customer in the target market benefit from the product?</a:t>
            </a:r>
          </a:p>
          <a:p>
            <a:r>
              <a:rPr lang="en-US" dirty="0"/>
              <a:t> What is the size and growth forecast of the target market? </a:t>
            </a:r>
          </a:p>
          <a:p>
            <a:r>
              <a:rPr lang="en-US" dirty="0"/>
              <a:t>What is the current or expected competitive pressure for the product idea? </a:t>
            </a:r>
          </a:p>
          <a:p>
            <a:r>
              <a:rPr lang="en-US" dirty="0"/>
              <a:t>Is it technically feasible to manufacture the product? </a:t>
            </a:r>
          </a:p>
          <a:p>
            <a:r>
              <a:rPr lang="en-US" dirty="0"/>
              <a:t>Will the product be profitable when manufactured and delivered to the customer at the target price?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305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IN" dirty="0"/>
              <a:t>Case 2 : You are the idea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462"/>
            <a:ext cx="10515600" cy="497541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IN" dirty="0"/>
              <a:t>You are the student of this program</a:t>
            </a:r>
          </a:p>
          <a:p>
            <a:pPr lvl="1"/>
            <a:r>
              <a:rPr lang="en-US" dirty="0"/>
              <a:t>Great </a:t>
            </a:r>
            <a:r>
              <a:rPr lang="en-IN" dirty="0"/>
              <a:t>idea for new venture</a:t>
            </a:r>
          </a:p>
          <a:p>
            <a:pPr lvl="1"/>
            <a:r>
              <a:rPr lang="en-US" dirty="0"/>
              <a:t>Use Reliance Mart as warehouse</a:t>
            </a:r>
          </a:p>
          <a:p>
            <a:pPr lvl="1"/>
            <a:r>
              <a:rPr lang="en-US" dirty="0"/>
              <a:t>Use Amazon.com as storefront</a:t>
            </a:r>
          </a:p>
          <a:p>
            <a:pPr lvl="1"/>
            <a:r>
              <a:rPr lang="en-US" dirty="0"/>
              <a:t>Use Blue Dart as shipping/courier services</a:t>
            </a:r>
          </a:p>
          <a:p>
            <a:pPr lvl="1"/>
            <a:r>
              <a:rPr lang="en-US" dirty="0"/>
              <a:t>Does viable business opportunity really exist?</a:t>
            </a:r>
          </a:p>
          <a:p>
            <a:pPr lvl="1"/>
            <a:r>
              <a:rPr lang="en-US" dirty="0"/>
              <a:t>Are there too many unknowns?</a:t>
            </a:r>
          </a:p>
          <a:p>
            <a:pPr lvl="1"/>
            <a:r>
              <a:rPr lang="en-US" dirty="0"/>
              <a:t>Insights into how people approach and evaluate ideas?</a:t>
            </a:r>
          </a:p>
          <a:p>
            <a:pPr lvl="1"/>
            <a:r>
              <a:rPr lang="en-US" dirty="0"/>
              <a:t>Do we accept or reject new ideas?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IN" sz="2400" dirty="0"/>
              <a:t>Questions ?</a:t>
            </a:r>
          </a:p>
          <a:p>
            <a:pPr marL="0" indent="0">
              <a:buNone/>
            </a:pPr>
            <a:r>
              <a:rPr lang="en-US" sz="2400" dirty="0"/>
              <a:t>	a) What would you do with your business idea – </a:t>
            </a:r>
            <a:r>
              <a:rPr lang="en-US" sz="2400" dirty="0" err="1"/>
              <a:t>eg</a:t>
            </a:r>
            <a:r>
              <a:rPr lang="en-US" sz="2400" dirty="0"/>
              <a:t>: online gift basket, medication service or anything else? </a:t>
            </a:r>
          </a:p>
          <a:p>
            <a:pPr marL="0" indent="0">
              <a:buNone/>
            </a:pPr>
            <a:r>
              <a:rPr lang="en-US" sz="2400" dirty="0"/>
              <a:t>	b) What are the problems with the proposed idea?</a:t>
            </a:r>
          </a:p>
          <a:p>
            <a:pPr marL="0" indent="0">
              <a:buNone/>
            </a:pPr>
            <a:r>
              <a:rPr lang="en-US" sz="2400" dirty="0"/>
              <a:t>	c) Does idea indicate importance of market research to be done?</a:t>
            </a:r>
          </a:p>
          <a:p>
            <a:pPr lvl="1"/>
            <a:endParaRPr lang="en-US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1142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r>
              <a:rPr lang="en-US" dirty="0"/>
              <a:t>What would you do with your new business idea?</a:t>
            </a:r>
          </a:p>
          <a:p>
            <a:pPr lvl="1"/>
            <a:r>
              <a:rPr lang="en-US" dirty="0"/>
              <a:t>Concierge service – Target for whom?</a:t>
            </a:r>
          </a:p>
          <a:p>
            <a:pPr lvl="1"/>
            <a:r>
              <a:rPr lang="en-US" dirty="0"/>
              <a:t>Online gift basket – Is there a cost advantage? Shipping costs? Thin margins?</a:t>
            </a:r>
          </a:p>
          <a:p>
            <a:pPr lvl="1"/>
            <a:r>
              <a:rPr lang="en-US" dirty="0"/>
              <a:t>Medication delivery – Is it legal? Demand? Timing?</a:t>
            </a:r>
          </a:p>
          <a:p>
            <a:pPr lvl="1"/>
            <a:r>
              <a:rPr lang="en-US" dirty="0"/>
              <a:t>Do nothing? – Does this make sense? Any one can go to Wal-Mart website and order?</a:t>
            </a:r>
          </a:p>
          <a:p>
            <a:pPr lvl="1"/>
            <a:r>
              <a:rPr lang="en-US" dirty="0"/>
              <a:t>Problems with personal pick up/delivery services in large cities?</a:t>
            </a:r>
          </a:p>
          <a:p>
            <a:pPr lvl="1"/>
            <a:r>
              <a:rPr lang="en-US" dirty="0"/>
              <a:t>International dispatch? Acceptance of goods? How?</a:t>
            </a:r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5114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are the problems with the idea? Support your arguments.</a:t>
            </a:r>
          </a:p>
          <a:p>
            <a:pPr lvl="1"/>
            <a:r>
              <a:rPr lang="en-US" dirty="0"/>
              <a:t>No experience?</a:t>
            </a:r>
          </a:p>
          <a:p>
            <a:pPr lvl="1"/>
            <a:r>
              <a:rPr lang="en-US" dirty="0"/>
              <a:t>Market size undetermined</a:t>
            </a:r>
          </a:p>
          <a:p>
            <a:pPr lvl="1"/>
            <a:r>
              <a:rPr lang="en-US" dirty="0"/>
              <a:t>Lack of market research</a:t>
            </a:r>
          </a:p>
          <a:p>
            <a:pPr lvl="1"/>
            <a:r>
              <a:rPr lang="en-US" dirty="0"/>
              <a:t>No barriers to entry?</a:t>
            </a:r>
          </a:p>
          <a:p>
            <a:pPr lvl="1"/>
            <a:r>
              <a:rPr lang="en-US" dirty="0"/>
              <a:t>Segment mismatch?</a:t>
            </a:r>
          </a:p>
          <a:p>
            <a:pPr lvl="1"/>
            <a:r>
              <a:rPr lang="en-US" dirty="0"/>
              <a:t>Logistical issues – how many times visit Reliance Mart?</a:t>
            </a:r>
          </a:p>
          <a:p>
            <a:pPr lvl="1"/>
            <a:r>
              <a:rPr lang="en-US" dirty="0"/>
              <a:t>Unsure of potential ?</a:t>
            </a:r>
          </a:p>
          <a:p>
            <a:pPr lvl="1"/>
            <a:r>
              <a:rPr lang="en-US" dirty="0"/>
              <a:t>Not enough information available? Lack of data</a:t>
            </a:r>
          </a:p>
          <a:p>
            <a:pPr lvl="1"/>
            <a:r>
              <a:rPr lang="en-US" dirty="0"/>
              <a:t>Some ideas already done?</a:t>
            </a:r>
          </a:p>
          <a:p>
            <a:pPr lvl="1"/>
            <a:r>
              <a:rPr lang="en-US" dirty="0"/>
              <a:t>Any other idea?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3871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</a:t>
            </a:r>
            <a:r>
              <a:rPr lang="en-IN"/>
              <a:t>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do you think are the barriers that this idea might encounter?</a:t>
            </a:r>
          </a:p>
          <a:p>
            <a:r>
              <a:rPr lang="en-US" dirty="0"/>
              <a:t>Risk</a:t>
            </a:r>
          </a:p>
          <a:p>
            <a:r>
              <a:rPr lang="en-US" dirty="0"/>
              <a:t>Any other opportunity?</a:t>
            </a:r>
          </a:p>
          <a:p>
            <a:r>
              <a:rPr lang="en-US" dirty="0"/>
              <a:t>Will this idea work?</a:t>
            </a:r>
          </a:p>
          <a:p>
            <a:r>
              <a:rPr lang="en-US" dirty="0"/>
              <a:t>Can costs increase?</a:t>
            </a:r>
          </a:p>
          <a:p>
            <a:r>
              <a:rPr lang="en-US" dirty="0"/>
              <a:t>Lack of market research</a:t>
            </a:r>
          </a:p>
          <a:p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274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 learnings..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New formed ideas generally get rejected</a:t>
            </a:r>
          </a:p>
          <a:p>
            <a:pPr lvl="1"/>
            <a:r>
              <a:rPr lang="en-US" dirty="0"/>
              <a:t>Because people look at only half risk reward equation</a:t>
            </a:r>
          </a:p>
          <a:p>
            <a:pPr lvl="1"/>
            <a:r>
              <a:rPr lang="en-US" dirty="0"/>
              <a:t>Most people focus on perceived risk</a:t>
            </a:r>
          </a:p>
          <a:p>
            <a:pPr lvl="1"/>
            <a:r>
              <a:rPr lang="en-US" dirty="0"/>
              <a:t>But fail to evaluate the potential returns</a:t>
            </a:r>
          </a:p>
          <a:p>
            <a:pPr lvl="1"/>
            <a:r>
              <a:rPr lang="en-US" dirty="0"/>
              <a:t>Additional market research option – “Learn as you go”</a:t>
            </a:r>
          </a:p>
          <a:p>
            <a:pPr lvl="2"/>
            <a:r>
              <a:rPr lang="en-US" dirty="0"/>
              <a:t>Implement the idea and learn in the process</a:t>
            </a:r>
          </a:p>
          <a:p>
            <a:pPr lvl="2"/>
            <a:r>
              <a:rPr lang="en-US" dirty="0"/>
              <a:t>At times effective than formal market research</a:t>
            </a:r>
          </a:p>
          <a:p>
            <a:pPr lvl="2"/>
            <a:r>
              <a:rPr lang="en-US" dirty="0"/>
              <a:t>Problems of formal market research with new products introduction or new markets creation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7631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deas screening and process cartoons">
            <a:extLst>
              <a:ext uri="{FF2B5EF4-FFF2-40B4-BE49-F238E27FC236}">
                <a16:creationId xmlns:a16="http://schemas.microsoft.com/office/drawing/2014/main" id="{C8335831-D317-4D34-A899-6842529F6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714" y="464457"/>
            <a:ext cx="9129486" cy="570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502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1545</Words>
  <Application>Microsoft Office PowerPoint</Application>
  <PresentationFormat>Widescreen</PresentationFormat>
  <Paragraphs>234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    Building an innovation culture Session 1  </vt:lpstr>
      <vt:lpstr>Factors influencing business performance</vt:lpstr>
      <vt:lpstr>What is innovation?</vt:lpstr>
      <vt:lpstr>Innovation strategy</vt:lpstr>
      <vt:lpstr>Types of innovation</vt:lpstr>
      <vt:lpstr>More on innovation</vt:lpstr>
      <vt:lpstr>Innovation process</vt:lpstr>
      <vt:lpstr>How, What, Where, Who to innovate?</vt:lpstr>
      <vt:lpstr>Virtuous circle of innovation</vt:lpstr>
      <vt:lpstr>Case I : XYZ Ltd.</vt:lpstr>
      <vt:lpstr>Case I.. .contd… </vt:lpstr>
      <vt:lpstr>Case I …contd..</vt:lpstr>
      <vt:lpstr>Case I …contd…</vt:lpstr>
      <vt:lpstr>Innovation concepts include</vt:lpstr>
      <vt:lpstr>New product development – Steps (dynamic)</vt:lpstr>
      <vt:lpstr>Innovation value chain </vt:lpstr>
      <vt:lpstr>Idea generation </vt:lpstr>
      <vt:lpstr>Ideas based on various problems</vt:lpstr>
      <vt:lpstr>Idea generation – strategies to reduce resistance</vt:lpstr>
      <vt:lpstr>So, what do companies do??</vt:lpstr>
      <vt:lpstr>How to screen ideas?</vt:lpstr>
      <vt:lpstr>Case 2 : You are the idea generator</vt:lpstr>
      <vt:lpstr>Case 2… contd…</vt:lpstr>
      <vt:lpstr>Case 2… contd…</vt:lpstr>
      <vt:lpstr>Case 2… contd…</vt:lpstr>
      <vt:lpstr>Case 2… contd… learnings..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  General Mills Canada  </dc:title>
  <dc:creator>HP</dc:creator>
  <cp:lastModifiedBy>Deepika Gupta</cp:lastModifiedBy>
  <cp:revision>36</cp:revision>
  <dcterms:created xsi:type="dcterms:W3CDTF">2018-09-09T15:49:28Z</dcterms:created>
  <dcterms:modified xsi:type="dcterms:W3CDTF">2024-01-05T19:20:15Z</dcterms:modified>
</cp:coreProperties>
</file>