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520" r:id="rId3"/>
    <p:sldId id="315" r:id="rId4"/>
    <p:sldId id="521" r:id="rId5"/>
    <p:sldId id="516" r:id="rId6"/>
    <p:sldId id="316" r:id="rId7"/>
    <p:sldId id="282" r:id="rId8"/>
    <p:sldId id="281" r:id="rId9"/>
    <p:sldId id="451" r:id="rId10"/>
    <p:sldId id="485" r:id="rId11"/>
    <p:sldId id="486" r:id="rId12"/>
    <p:sldId id="462" r:id="rId13"/>
    <p:sldId id="287" r:id="rId14"/>
    <p:sldId id="513" r:id="rId15"/>
    <p:sldId id="510" r:id="rId16"/>
    <p:sldId id="512" r:id="rId17"/>
    <p:sldId id="452" r:id="rId18"/>
    <p:sldId id="501" r:id="rId19"/>
    <p:sldId id="271" r:id="rId20"/>
    <p:sldId id="266" r:id="rId21"/>
    <p:sldId id="269" r:id="rId22"/>
    <p:sldId id="502" r:id="rId23"/>
    <p:sldId id="503" r:id="rId24"/>
    <p:sldId id="504" r:id="rId25"/>
    <p:sldId id="257" r:id="rId26"/>
    <p:sldId id="262" r:id="rId27"/>
    <p:sldId id="259" r:id="rId28"/>
    <p:sldId id="260" r:id="rId29"/>
    <p:sldId id="261" r:id="rId30"/>
    <p:sldId id="263" r:id="rId31"/>
    <p:sldId id="514" r:id="rId32"/>
    <p:sldId id="418" r:id="rId33"/>
    <p:sldId id="297" r:id="rId34"/>
    <p:sldId id="475" r:id="rId35"/>
    <p:sldId id="487" r:id="rId36"/>
    <p:sldId id="480" r:id="rId37"/>
    <p:sldId id="481" r:id="rId38"/>
    <p:sldId id="482" r:id="rId39"/>
    <p:sldId id="483" r:id="rId40"/>
    <p:sldId id="507" r:id="rId41"/>
    <p:sldId id="300" r:id="rId42"/>
    <p:sldId id="301" r:id="rId43"/>
    <p:sldId id="419" r:id="rId44"/>
    <p:sldId id="416" r:id="rId45"/>
    <p:sldId id="410" r:id="rId46"/>
    <p:sldId id="490" r:id="rId47"/>
    <p:sldId id="415" r:id="rId48"/>
    <p:sldId id="42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7" d="100"/>
          <a:sy n="67" d="100"/>
        </p:scale>
        <p:origin x="8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99E11-771C-4091-955A-A3E411F447EE}"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IN"/>
        </a:p>
      </dgm:t>
    </dgm:pt>
    <dgm:pt modelId="{32F2E42E-60EA-4E14-BDE9-88119C3BF81D}">
      <dgm:prSet/>
      <dgm:spPr/>
      <dgm:t>
        <a:bodyPr/>
        <a:lstStyle/>
        <a:p>
          <a:r>
            <a:rPr lang="en-IN" b="1" dirty="0"/>
            <a:t>Economies of scale </a:t>
          </a:r>
        </a:p>
      </dgm:t>
    </dgm:pt>
    <dgm:pt modelId="{1D15C82B-3116-4D8A-B0D4-886DCA243D1C}" type="parTrans" cxnId="{14D48598-65CB-4371-A08E-914EFCBFB6B8}">
      <dgm:prSet/>
      <dgm:spPr/>
      <dgm:t>
        <a:bodyPr/>
        <a:lstStyle/>
        <a:p>
          <a:endParaRPr lang="en-IN"/>
        </a:p>
      </dgm:t>
    </dgm:pt>
    <dgm:pt modelId="{43AD48CA-7811-4FF0-8EF6-4EB9985712F8}" type="sibTrans" cxnId="{14D48598-65CB-4371-A08E-914EFCBFB6B8}">
      <dgm:prSet/>
      <dgm:spPr/>
      <dgm:t>
        <a:bodyPr/>
        <a:lstStyle/>
        <a:p>
          <a:endParaRPr lang="en-IN"/>
        </a:p>
      </dgm:t>
    </dgm:pt>
    <dgm:pt modelId="{D3E92F5A-A48C-4316-A260-C24EB2677C42}">
      <dgm:prSet/>
      <dgm:spPr/>
      <dgm:t>
        <a:bodyPr/>
        <a:lstStyle/>
        <a:p>
          <a:r>
            <a:rPr lang="en-IN" b="1" dirty="0"/>
            <a:t>Brand</a:t>
          </a:r>
          <a:r>
            <a:rPr lang="en-IN" dirty="0"/>
            <a:t> </a:t>
          </a:r>
        </a:p>
      </dgm:t>
    </dgm:pt>
    <dgm:pt modelId="{C3B13F34-119E-42B3-92CB-6BBA0E8D1489}" type="parTrans" cxnId="{586998A0-5505-4FD1-8687-3B37F68D402F}">
      <dgm:prSet/>
      <dgm:spPr/>
      <dgm:t>
        <a:bodyPr/>
        <a:lstStyle/>
        <a:p>
          <a:endParaRPr lang="en-IN"/>
        </a:p>
      </dgm:t>
    </dgm:pt>
    <dgm:pt modelId="{E662465D-AAF6-45F8-9714-24569B1C5097}" type="sibTrans" cxnId="{586998A0-5505-4FD1-8687-3B37F68D402F}">
      <dgm:prSet/>
      <dgm:spPr/>
      <dgm:t>
        <a:bodyPr/>
        <a:lstStyle/>
        <a:p>
          <a:endParaRPr lang="en-IN"/>
        </a:p>
      </dgm:t>
    </dgm:pt>
    <dgm:pt modelId="{D0CCF48C-7AF9-43E1-8A36-3690653D5C7E}">
      <dgm:prSet/>
      <dgm:spPr/>
      <dgm:t>
        <a:bodyPr/>
        <a:lstStyle/>
        <a:p>
          <a:r>
            <a:rPr lang="en-IN" b="1" dirty="0"/>
            <a:t>Embedding</a:t>
          </a:r>
          <a:r>
            <a:rPr lang="en-IN" dirty="0"/>
            <a:t> </a:t>
          </a:r>
        </a:p>
      </dgm:t>
    </dgm:pt>
    <dgm:pt modelId="{F2366F4E-3A59-41DD-871C-53F7837CE211}" type="parTrans" cxnId="{2C3E3457-2DC1-4499-9F58-93A6F02798EA}">
      <dgm:prSet/>
      <dgm:spPr/>
      <dgm:t>
        <a:bodyPr/>
        <a:lstStyle/>
        <a:p>
          <a:endParaRPr lang="en-IN"/>
        </a:p>
      </dgm:t>
    </dgm:pt>
    <dgm:pt modelId="{4BE41909-6661-4986-9251-292DD20CF1FA}" type="sibTrans" cxnId="{2C3E3457-2DC1-4499-9F58-93A6F02798EA}">
      <dgm:prSet/>
      <dgm:spPr/>
      <dgm:t>
        <a:bodyPr/>
        <a:lstStyle/>
        <a:p>
          <a:endParaRPr lang="en-IN"/>
        </a:p>
      </dgm:t>
    </dgm:pt>
    <dgm:pt modelId="{07646CD3-8304-438C-A771-D2B8B3801AA3}">
      <dgm:prSet/>
      <dgm:spPr/>
      <dgm:t>
        <a:bodyPr/>
        <a:lstStyle/>
        <a:p>
          <a:r>
            <a:rPr lang="en-IN" b="1" dirty="0"/>
            <a:t>Network effects</a:t>
          </a:r>
          <a:endParaRPr lang="en-IN" dirty="0"/>
        </a:p>
      </dgm:t>
    </dgm:pt>
    <dgm:pt modelId="{52AB497A-6D52-4AB6-A73C-BC1EBF88CB2A}" type="parTrans" cxnId="{9D15C376-7163-4E2C-8158-97F61357DCB4}">
      <dgm:prSet/>
      <dgm:spPr/>
      <dgm:t>
        <a:bodyPr/>
        <a:lstStyle/>
        <a:p>
          <a:endParaRPr lang="en-IN"/>
        </a:p>
      </dgm:t>
    </dgm:pt>
    <dgm:pt modelId="{7A1DAAF3-59A2-48F0-9A18-957186F98721}" type="sibTrans" cxnId="{9D15C376-7163-4E2C-8158-97F61357DCB4}">
      <dgm:prSet/>
      <dgm:spPr/>
      <dgm:t>
        <a:bodyPr/>
        <a:lstStyle/>
        <a:p>
          <a:endParaRPr lang="en-IN"/>
        </a:p>
      </dgm:t>
    </dgm:pt>
    <dgm:pt modelId="{668C3C8F-6896-4D17-8664-2359A15A6AD2}" type="pres">
      <dgm:prSet presAssocID="{76299E11-771C-4091-955A-A3E411F447EE}" presName="Name0" presStyleCnt="0">
        <dgm:presLayoutVars>
          <dgm:chMax val="7"/>
          <dgm:dir/>
          <dgm:animLvl val="lvl"/>
          <dgm:resizeHandles val="exact"/>
        </dgm:presLayoutVars>
      </dgm:prSet>
      <dgm:spPr/>
    </dgm:pt>
    <dgm:pt modelId="{DB45860B-71E3-4079-9EA5-1C97B997EBB7}" type="pres">
      <dgm:prSet presAssocID="{32F2E42E-60EA-4E14-BDE9-88119C3BF81D}" presName="circle1" presStyleLbl="node1" presStyleIdx="0" presStyleCnt="4"/>
      <dgm:spPr/>
    </dgm:pt>
    <dgm:pt modelId="{387E9267-CE01-4B17-A6D1-3EBC9777AEA6}" type="pres">
      <dgm:prSet presAssocID="{32F2E42E-60EA-4E14-BDE9-88119C3BF81D}" presName="space" presStyleCnt="0"/>
      <dgm:spPr/>
    </dgm:pt>
    <dgm:pt modelId="{AD940086-3039-4BCF-B084-BAF520A78AFC}" type="pres">
      <dgm:prSet presAssocID="{32F2E42E-60EA-4E14-BDE9-88119C3BF81D}" presName="rect1" presStyleLbl="alignAcc1" presStyleIdx="0" presStyleCnt="4"/>
      <dgm:spPr/>
    </dgm:pt>
    <dgm:pt modelId="{A4EB6351-0DA1-4DCC-9182-1EA97AD964BC}" type="pres">
      <dgm:prSet presAssocID="{D3E92F5A-A48C-4316-A260-C24EB2677C42}" presName="vertSpace2" presStyleLbl="node1" presStyleIdx="0" presStyleCnt="4"/>
      <dgm:spPr/>
    </dgm:pt>
    <dgm:pt modelId="{D68D0444-8166-49EB-8333-68DFE5FC5E08}" type="pres">
      <dgm:prSet presAssocID="{D3E92F5A-A48C-4316-A260-C24EB2677C42}" presName="circle2" presStyleLbl="node1" presStyleIdx="1" presStyleCnt="4"/>
      <dgm:spPr/>
    </dgm:pt>
    <dgm:pt modelId="{01186DD7-0256-456E-A13B-9D9FA3B94404}" type="pres">
      <dgm:prSet presAssocID="{D3E92F5A-A48C-4316-A260-C24EB2677C42}" presName="rect2" presStyleLbl="alignAcc1" presStyleIdx="1" presStyleCnt="4"/>
      <dgm:spPr/>
    </dgm:pt>
    <dgm:pt modelId="{458824CE-4216-4CCD-80BF-06DF0F027A71}" type="pres">
      <dgm:prSet presAssocID="{D0CCF48C-7AF9-43E1-8A36-3690653D5C7E}" presName="vertSpace3" presStyleLbl="node1" presStyleIdx="1" presStyleCnt="4"/>
      <dgm:spPr/>
    </dgm:pt>
    <dgm:pt modelId="{88F54565-FD91-4FC7-8040-0BB92D0AC701}" type="pres">
      <dgm:prSet presAssocID="{D0CCF48C-7AF9-43E1-8A36-3690653D5C7E}" presName="circle3" presStyleLbl="node1" presStyleIdx="2" presStyleCnt="4"/>
      <dgm:spPr/>
    </dgm:pt>
    <dgm:pt modelId="{CAA81E19-C948-4CC7-AEDF-091C8DEFEF92}" type="pres">
      <dgm:prSet presAssocID="{D0CCF48C-7AF9-43E1-8A36-3690653D5C7E}" presName="rect3" presStyleLbl="alignAcc1" presStyleIdx="2" presStyleCnt="4"/>
      <dgm:spPr/>
    </dgm:pt>
    <dgm:pt modelId="{9E6DBDEC-A9B5-4F32-B14E-1DB1F092C04F}" type="pres">
      <dgm:prSet presAssocID="{07646CD3-8304-438C-A771-D2B8B3801AA3}" presName="vertSpace4" presStyleLbl="node1" presStyleIdx="2" presStyleCnt="4"/>
      <dgm:spPr/>
    </dgm:pt>
    <dgm:pt modelId="{CA0777C5-5492-4CA0-A3D2-8BB06F864912}" type="pres">
      <dgm:prSet presAssocID="{07646CD3-8304-438C-A771-D2B8B3801AA3}" presName="circle4" presStyleLbl="node1" presStyleIdx="3" presStyleCnt="4"/>
      <dgm:spPr/>
    </dgm:pt>
    <dgm:pt modelId="{16A98C21-4D87-49C1-A6F1-99578E345925}" type="pres">
      <dgm:prSet presAssocID="{07646CD3-8304-438C-A771-D2B8B3801AA3}" presName="rect4" presStyleLbl="alignAcc1" presStyleIdx="3" presStyleCnt="4"/>
      <dgm:spPr/>
    </dgm:pt>
    <dgm:pt modelId="{D3B9AC91-F642-4E38-9C5D-EDD353C37A5F}" type="pres">
      <dgm:prSet presAssocID="{32F2E42E-60EA-4E14-BDE9-88119C3BF81D}" presName="rect1ParTxNoCh" presStyleLbl="alignAcc1" presStyleIdx="3" presStyleCnt="4">
        <dgm:presLayoutVars>
          <dgm:chMax val="1"/>
          <dgm:bulletEnabled val="1"/>
        </dgm:presLayoutVars>
      </dgm:prSet>
      <dgm:spPr/>
    </dgm:pt>
    <dgm:pt modelId="{961C8751-0800-44C2-82FB-CB4E71510FB2}" type="pres">
      <dgm:prSet presAssocID="{D3E92F5A-A48C-4316-A260-C24EB2677C42}" presName="rect2ParTxNoCh" presStyleLbl="alignAcc1" presStyleIdx="3" presStyleCnt="4">
        <dgm:presLayoutVars>
          <dgm:chMax val="1"/>
          <dgm:bulletEnabled val="1"/>
        </dgm:presLayoutVars>
      </dgm:prSet>
      <dgm:spPr/>
    </dgm:pt>
    <dgm:pt modelId="{525481E7-38CA-4FFB-9C67-D48D7FAF012E}" type="pres">
      <dgm:prSet presAssocID="{D0CCF48C-7AF9-43E1-8A36-3690653D5C7E}" presName="rect3ParTxNoCh" presStyleLbl="alignAcc1" presStyleIdx="3" presStyleCnt="4">
        <dgm:presLayoutVars>
          <dgm:chMax val="1"/>
          <dgm:bulletEnabled val="1"/>
        </dgm:presLayoutVars>
      </dgm:prSet>
      <dgm:spPr/>
    </dgm:pt>
    <dgm:pt modelId="{A4BDB7A8-1B07-4778-A791-B30182B16274}" type="pres">
      <dgm:prSet presAssocID="{07646CD3-8304-438C-A771-D2B8B3801AA3}" presName="rect4ParTxNoCh" presStyleLbl="alignAcc1" presStyleIdx="3" presStyleCnt="4">
        <dgm:presLayoutVars>
          <dgm:chMax val="1"/>
          <dgm:bulletEnabled val="1"/>
        </dgm:presLayoutVars>
      </dgm:prSet>
      <dgm:spPr/>
    </dgm:pt>
  </dgm:ptLst>
  <dgm:cxnLst>
    <dgm:cxn modelId="{E2F04C21-85BD-4E54-9972-5DDD056E6FB2}" type="presOf" srcId="{76299E11-771C-4091-955A-A3E411F447EE}" destId="{668C3C8F-6896-4D17-8664-2359A15A6AD2}" srcOrd="0" destOrd="0" presId="urn:microsoft.com/office/officeart/2005/8/layout/target3"/>
    <dgm:cxn modelId="{7EE4F44C-5D09-4B36-85F5-2EE9D3C6C060}" type="presOf" srcId="{D0CCF48C-7AF9-43E1-8A36-3690653D5C7E}" destId="{CAA81E19-C948-4CC7-AEDF-091C8DEFEF92}" srcOrd="0" destOrd="0" presId="urn:microsoft.com/office/officeart/2005/8/layout/target3"/>
    <dgm:cxn modelId="{9D15C376-7163-4E2C-8158-97F61357DCB4}" srcId="{76299E11-771C-4091-955A-A3E411F447EE}" destId="{07646CD3-8304-438C-A771-D2B8B3801AA3}" srcOrd="3" destOrd="0" parTransId="{52AB497A-6D52-4AB6-A73C-BC1EBF88CB2A}" sibTransId="{7A1DAAF3-59A2-48F0-9A18-957186F98721}"/>
    <dgm:cxn modelId="{2C3E3457-2DC1-4499-9F58-93A6F02798EA}" srcId="{76299E11-771C-4091-955A-A3E411F447EE}" destId="{D0CCF48C-7AF9-43E1-8A36-3690653D5C7E}" srcOrd="2" destOrd="0" parTransId="{F2366F4E-3A59-41DD-871C-53F7837CE211}" sibTransId="{4BE41909-6661-4986-9251-292DD20CF1FA}"/>
    <dgm:cxn modelId="{10E45A7D-FB64-4297-9D0A-F5E16F77AFEA}" type="presOf" srcId="{32F2E42E-60EA-4E14-BDE9-88119C3BF81D}" destId="{D3B9AC91-F642-4E38-9C5D-EDD353C37A5F}" srcOrd="1" destOrd="0" presId="urn:microsoft.com/office/officeart/2005/8/layout/target3"/>
    <dgm:cxn modelId="{EC3E098D-8EF5-4452-B114-CF3CA855A4A7}" type="presOf" srcId="{D3E92F5A-A48C-4316-A260-C24EB2677C42}" destId="{961C8751-0800-44C2-82FB-CB4E71510FB2}" srcOrd="1" destOrd="0" presId="urn:microsoft.com/office/officeart/2005/8/layout/target3"/>
    <dgm:cxn modelId="{14D48598-65CB-4371-A08E-914EFCBFB6B8}" srcId="{76299E11-771C-4091-955A-A3E411F447EE}" destId="{32F2E42E-60EA-4E14-BDE9-88119C3BF81D}" srcOrd="0" destOrd="0" parTransId="{1D15C82B-3116-4D8A-B0D4-886DCA243D1C}" sibTransId="{43AD48CA-7811-4FF0-8EF6-4EB9985712F8}"/>
    <dgm:cxn modelId="{586998A0-5505-4FD1-8687-3B37F68D402F}" srcId="{76299E11-771C-4091-955A-A3E411F447EE}" destId="{D3E92F5A-A48C-4316-A260-C24EB2677C42}" srcOrd="1" destOrd="0" parTransId="{C3B13F34-119E-42B3-92CB-6BBA0E8D1489}" sibTransId="{E662465D-AAF6-45F8-9714-24569B1C5097}"/>
    <dgm:cxn modelId="{993303AD-6BB8-439B-BA7E-579C36A36B36}" type="presOf" srcId="{D0CCF48C-7AF9-43E1-8A36-3690653D5C7E}" destId="{525481E7-38CA-4FFB-9C67-D48D7FAF012E}" srcOrd="1" destOrd="0" presId="urn:microsoft.com/office/officeart/2005/8/layout/target3"/>
    <dgm:cxn modelId="{8D49F5B3-1842-485F-9BFF-B67C95EF2548}" type="presOf" srcId="{07646CD3-8304-438C-A771-D2B8B3801AA3}" destId="{A4BDB7A8-1B07-4778-A791-B30182B16274}" srcOrd="1" destOrd="0" presId="urn:microsoft.com/office/officeart/2005/8/layout/target3"/>
    <dgm:cxn modelId="{3C2195C9-B6C6-48D5-BCF7-4C683204C1ED}" type="presOf" srcId="{07646CD3-8304-438C-A771-D2B8B3801AA3}" destId="{16A98C21-4D87-49C1-A6F1-99578E345925}" srcOrd="0" destOrd="0" presId="urn:microsoft.com/office/officeart/2005/8/layout/target3"/>
    <dgm:cxn modelId="{EA8706CB-4A23-4FCB-B4DA-6846BCADF090}" type="presOf" srcId="{D3E92F5A-A48C-4316-A260-C24EB2677C42}" destId="{01186DD7-0256-456E-A13B-9D9FA3B94404}" srcOrd="0" destOrd="0" presId="urn:microsoft.com/office/officeart/2005/8/layout/target3"/>
    <dgm:cxn modelId="{E7E2C9EE-4001-4D2E-A770-72195AD44C55}" type="presOf" srcId="{32F2E42E-60EA-4E14-BDE9-88119C3BF81D}" destId="{AD940086-3039-4BCF-B084-BAF520A78AFC}" srcOrd="0" destOrd="0" presId="urn:microsoft.com/office/officeart/2005/8/layout/target3"/>
    <dgm:cxn modelId="{632BFDF3-2073-4591-9689-2A31444DB322}" type="presParOf" srcId="{668C3C8F-6896-4D17-8664-2359A15A6AD2}" destId="{DB45860B-71E3-4079-9EA5-1C97B997EBB7}" srcOrd="0" destOrd="0" presId="urn:microsoft.com/office/officeart/2005/8/layout/target3"/>
    <dgm:cxn modelId="{D304AEF2-E642-4FF4-8903-3BF650F076D4}" type="presParOf" srcId="{668C3C8F-6896-4D17-8664-2359A15A6AD2}" destId="{387E9267-CE01-4B17-A6D1-3EBC9777AEA6}" srcOrd="1" destOrd="0" presId="urn:microsoft.com/office/officeart/2005/8/layout/target3"/>
    <dgm:cxn modelId="{01CAE9A8-0BDB-46E8-A21E-94453FA21310}" type="presParOf" srcId="{668C3C8F-6896-4D17-8664-2359A15A6AD2}" destId="{AD940086-3039-4BCF-B084-BAF520A78AFC}" srcOrd="2" destOrd="0" presId="urn:microsoft.com/office/officeart/2005/8/layout/target3"/>
    <dgm:cxn modelId="{1FCEAB39-9FDE-464B-8C9A-017792427228}" type="presParOf" srcId="{668C3C8F-6896-4D17-8664-2359A15A6AD2}" destId="{A4EB6351-0DA1-4DCC-9182-1EA97AD964BC}" srcOrd="3" destOrd="0" presId="urn:microsoft.com/office/officeart/2005/8/layout/target3"/>
    <dgm:cxn modelId="{A90EF864-A79E-48F7-A909-6C0E28CD3828}" type="presParOf" srcId="{668C3C8F-6896-4D17-8664-2359A15A6AD2}" destId="{D68D0444-8166-49EB-8333-68DFE5FC5E08}" srcOrd="4" destOrd="0" presId="urn:microsoft.com/office/officeart/2005/8/layout/target3"/>
    <dgm:cxn modelId="{D7596AAE-8580-4936-9A24-E9A0E4F4664F}" type="presParOf" srcId="{668C3C8F-6896-4D17-8664-2359A15A6AD2}" destId="{01186DD7-0256-456E-A13B-9D9FA3B94404}" srcOrd="5" destOrd="0" presId="urn:microsoft.com/office/officeart/2005/8/layout/target3"/>
    <dgm:cxn modelId="{8FBDC5E4-51CE-4EB5-9971-EE4C37569746}" type="presParOf" srcId="{668C3C8F-6896-4D17-8664-2359A15A6AD2}" destId="{458824CE-4216-4CCD-80BF-06DF0F027A71}" srcOrd="6" destOrd="0" presId="urn:microsoft.com/office/officeart/2005/8/layout/target3"/>
    <dgm:cxn modelId="{CC817B1D-3A71-45F3-A229-221B350751C5}" type="presParOf" srcId="{668C3C8F-6896-4D17-8664-2359A15A6AD2}" destId="{88F54565-FD91-4FC7-8040-0BB92D0AC701}" srcOrd="7" destOrd="0" presId="urn:microsoft.com/office/officeart/2005/8/layout/target3"/>
    <dgm:cxn modelId="{C39407A4-3B72-40C9-93CA-26561E304934}" type="presParOf" srcId="{668C3C8F-6896-4D17-8664-2359A15A6AD2}" destId="{CAA81E19-C948-4CC7-AEDF-091C8DEFEF92}" srcOrd="8" destOrd="0" presId="urn:microsoft.com/office/officeart/2005/8/layout/target3"/>
    <dgm:cxn modelId="{5CA2C3DD-9CC8-4576-9FA0-D1383978BA6E}" type="presParOf" srcId="{668C3C8F-6896-4D17-8664-2359A15A6AD2}" destId="{9E6DBDEC-A9B5-4F32-B14E-1DB1F092C04F}" srcOrd="9" destOrd="0" presId="urn:microsoft.com/office/officeart/2005/8/layout/target3"/>
    <dgm:cxn modelId="{735A5C12-2B7A-4DCD-AF0C-94A2B5236EC5}" type="presParOf" srcId="{668C3C8F-6896-4D17-8664-2359A15A6AD2}" destId="{CA0777C5-5492-4CA0-A3D2-8BB06F864912}" srcOrd="10" destOrd="0" presId="urn:microsoft.com/office/officeart/2005/8/layout/target3"/>
    <dgm:cxn modelId="{D3A87AE3-C00A-467E-BD58-63B63F2CF6C9}" type="presParOf" srcId="{668C3C8F-6896-4D17-8664-2359A15A6AD2}" destId="{16A98C21-4D87-49C1-A6F1-99578E345925}" srcOrd="11" destOrd="0" presId="urn:microsoft.com/office/officeart/2005/8/layout/target3"/>
    <dgm:cxn modelId="{A0BBEE2A-BFDC-46BC-AEA8-75A999466E44}" type="presParOf" srcId="{668C3C8F-6896-4D17-8664-2359A15A6AD2}" destId="{D3B9AC91-F642-4E38-9C5D-EDD353C37A5F}" srcOrd="12" destOrd="0" presId="urn:microsoft.com/office/officeart/2005/8/layout/target3"/>
    <dgm:cxn modelId="{B233BCC1-BB46-4886-AC34-3D8941C08917}" type="presParOf" srcId="{668C3C8F-6896-4D17-8664-2359A15A6AD2}" destId="{961C8751-0800-44C2-82FB-CB4E71510FB2}" srcOrd="13" destOrd="0" presId="urn:microsoft.com/office/officeart/2005/8/layout/target3"/>
    <dgm:cxn modelId="{1FA7EAFA-21E7-4078-94EA-31A0DC197699}" type="presParOf" srcId="{668C3C8F-6896-4D17-8664-2359A15A6AD2}" destId="{525481E7-38CA-4FFB-9C67-D48D7FAF012E}" srcOrd="14" destOrd="0" presId="urn:microsoft.com/office/officeart/2005/8/layout/target3"/>
    <dgm:cxn modelId="{56FD3201-4950-4315-A2F7-58685F8D1FF4}" type="presParOf" srcId="{668C3C8F-6896-4D17-8664-2359A15A6AD2}" destId="{A4BDB7A8-1B07-4778-A791-B30182B16274}"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5860B-71E3-4079-9EA5-1C97B997EBB7}">
      <dsp:nvSpPr>
        <dsp:cNvPr id="0" name=""/>
        <dsp:cNvSpPr/>
      </dsp:nvSpPr>
      <dsp:spPr>
        <a:xfrm>
          <a:off x="0" y="0"/>
          <a:ext cx="4351338" cy="4351338"/>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940086-3039-4BCF-B084-BAF520A78AFC}">
      <dsp:nvSpPr>
        <dsp:cNvPr id="0" name=""/>
        <dsp:cNvSpPr/>
      </dsp:nvSpPr>
      <dsp:spPr>
        <a:xfrm>
          <a:off x="2175669" y="0"/>
          <a:ext cx="8339931" cy="4351338"/>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IN" sz="4600" b="1" kern="1200" dirty="0"/>
            <a:t>Economies of scale </a:t>
          </a:r>
        </a:p>
      </dsp:txBody>
      <dsp:txXfrm>
        <a:off x="2175669" y="0"/>
        <a:ext cx="8339931" cy="924659"/>
      </dsp:txXfrm>
    </dsp:sp>
    <dsp:sp modelId="{D68D0444-8166-49EB-8333-68DFE5FC5E08}">
      <dsp:nvSpPr>
        <dsp:cNvPr id="0" name=""/>
        <dsp:cNvSpPr/>
      </dsp:nvSpPr>
      <dsp:spPr>
        <a:xfrm>
          <a:off x="571113" y="924659"/>
          <a:ext cx="3209111" cy="3209111"/>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186DD7-0256-456E-A13B-9D9FA3B94404}">
      <dsp:nvSpPr>
        <dsp:cNvPr id="0" name=""/>
        <dsp:cNvSpPr/>
      </dsp:nvSpPr>
      <dsp:spPr>
        <a:xfrm>
          <a:off x="2175669" y="924659"/>
          <a:ext cx="8339931" cy="320911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IN" sz="4600" b="1" kern="1200" dirty="0"/>
            <a:t>Brand</a:t>
          </a:r>
          <a:r>
            <a:rPr lang="en-IN" sz="4600" kern="1200" dirty="0"/>
            <a:t> </a:t>
          </a:r>
        </a:p>
      </dsp:txBody>
      <dsp:txXfrm>
        <a:off x="2175669" y="924659"/>
        <a:ext cx="8339931" cy="924659"/>
      </dsp:txXfrm>
    </dsp:sp>
    <dsp:sp modelId="{88F54565-FD91-4FC7-8040-0BB92D0AC701}">
      <dsp:nvSpPr>
        <dsp:cNvPr id="0" name=""/>
        <dsp:cNvSpPr/>
      </dsp:nvSpPr>
      <dsp:spPr>
        <a:xfrm>
          <a:off x="1142226" y="1849318"/>
          <a:ext cx="2066885" cy="2066885"/>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A81E19-C948-4CC7-AEDF-091C8DEFEF92}">
      <dsp:nvSpPr>
        <dsp:cNvPr id="0" name=""/>
        <dsp:cNvSpPr/>
      </dsp:nvSpPr>
      <dsp:spPr>
        <a:xfrm>
          <a:off x="2175669" y="1849318"/>
          <a:ext cx="8339931" cy="2066885"/>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IN" sz="4600" b="1" kern="1200" dirty="0"/>
            <a:t>Embedding</a:t>
          </a:r>
          <a:r>
            <a:rPr lang="en-IN" sz="4600" kern="1200" dirty="0"/>
            <a:t> </a:t>
          </a:r>
        </a:p>
      </dsp:txBody>
      <dsp:txXfrm>
        <a:off x="2175669" y="1849318"/>
        <a:ext cx="8339931" cy="924659"/>
      </dsp:txXfrm>
    </dsp:sp>
    <dsp:sp modelId="{CA0777C5-5492-4CA0-A3D2-8BB06F864912}">
      <dsp:nvSpPr>
        <dsp:cNvPr id="0" name=""/>
        <dsp:cNvSpPr/>
      </dsp:nvSpPr>
      <dsp:spPr>
        <a:xfrm>
          <a:off x="1713339" y="2773977"/>
          <a:ext cx="924659" cy="92465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A98C21-4D87-49C1-A6F1-99578E345925}">
      <dsp:nvSpPr>
        <dsp:cNvPr id="0" name=""/>
        <dsp:cNvSpPr/>
      </dsp:nvSpPr>
      <dsp:spPr>
        <a:xfrm>
          <a:off x="2175669" y="2773977"/>
          <a:ext cx="8339931" cy="92465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IN" sz="4600" b="1" kern="1200" dirty="0"/>
            <a:t>Network effects</a:t>
          </a:r>
          <a:endParaRPr lang="en-IN" sz="4600" kern="1200" dirty="0"/>
        </a:p>
      </dsp:txBody>
      <dsp:txXfrm>
        <a:off x="2175669" y="2773977"/>
        <a:ext cx="8339931" cy="924659"/>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4T11:09:56.213"/>
    </inkml:context>
    <inkml:brush xml:id="br0">
      <inkml:brushProperty name="width" value="0.025" units="cm"/>
      <inkml:brushProperty name="height" value="0.025" units="cm"/>
    </inkml:brush>
  </inkml:definitions>
  <inkml:trace contextRef="#ctx0" brushRef="#br0">0 1 31934,'4'3'30,"0"0"0,0 1 0,0-1 0,1-1 0,-1 1 0,1-1 0,0 0 0,-1 0 0,1 0 0,0 0 0,6 0 0,15 7 5,641 302 52,-23 55 7,-610-346-93,191 105-42,50 31-831,-218-120-1418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4T11:09:56.863"/>
    </inkml:context>
    <inkml:brush xml:id="br0">
      <inkml:brushProperty name="width" value="0.025" units="cm"/>
      <inkml:brushProperty name="height" value="0.025" units="cm"/>
    </inkml:brush>
  </inkml:definitions>
  <inkml:trace contextRef="#ctx0" brushRef="#br0">92 718 32511,'-10'-11'7,"0"1"0,0-1 0,1 0 0,0-1 0,1 0 0,0-1 0,-11-26 0,17 34-6,1 0 1,-1-1 0,1 1-1,0-1 1,0 0 0,1 1-1,0-1 1,0 1 0,0-1 0,0 0-1,1 1 1,0-1 0,1 1-1,-1-1 1,1 1 0,0-1-1,0 1 1,0 0 0,1 0-1,0 0 1,0 1 0,0-1-1,8-8 1,7-6-2,2 1 0,0 1 0,2 0 0,-1 2 0,2 0 0,0 2 0,42-19 0,185-59 0,-36 29-11,3 10 0,334-38 1,-213 69 10,-281 21 0,0 4 0,0 1 0,104 25 0,-140-25 0,0 2 0,0 0 0,-1 1 0,0 2 0,-1-1 0,1 2 0,30 24 0,-42-29 0,-1 0 0,0 1-1,-1 0 1,0 1 0,0-1 0,0 1-1,-1 0 1,0 0 0,-1 1-1,1 0 1,-2-1 0,1 1 0,-1 1-1,-1-1 1,0 0 0,0 1-1,-1-1 1,0 1 0,-1 18-1,0-17 0,-2-1-1,0 1 0,0 0 0,-1-1 1,0 1-1,-1-1 0,0 0 0,0 0 1,-1-1-1,-1 1 0,1-1 0,-2 0 1,1 0-1,-1-1 0,0 0 0,-9 8 1,-11 7-8,-1-2 1,-1 0-1,-54 29 0,12-14-1,-2-2 0,0-4 0,-3-3-1,-81 18 1,15-14 52,-192 18-1,297-45-31,-5 1 13,0-1 1,0-2 0,0-2 0,-52-7 0,92 7-25,0 0 1,0-1-1,0 1 0,1-1 1,-1 1-1,0-1 1,1 1-1,-1-1 1,0 0-1,1 0 1,-1 0-1,1 0 1,-1 0-1,1 0 1,0-1-1,-1 1 1,1 0-1,0-1 1,0 1-1,0-1 1,0 1-1,0-1 1,0 1-1,1-1 0,-1 0 1,0 1-1,1-1 1,-1 0-1,1 0 1,0 0-1,-1 1 1,1-1-1,0 0 1,0 0-1,0 0 1,1 1-1,-1-1 1,0 0-1,1 0 1,-1 0-1,1 1 1,-1-1-1,1 0 1,0 1-1,0-1 0,0 1 1,0-1-1,0 1 1,0-1-1,2-2 1,9-6-9,1 0 0,0 0 0,1 1 0,-1 1 0,2 0 0,24-9 0,-37 16 8,63-26 0,2 2-1,0 4 1,1 2 0,1 4 0,76-8-1,-24 12 5,-1 5-1,141 11 1,-191 1 0,0 4 1,103 26 0,128 58 13,-136-40-13,-91-32-123,2-2 1,0-4-1,0-4 1,82 4-1,-74-15-1242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4T11:09:57.487"/>
    </inkml:context>
    <inkml:brush xml:id="br0">
      <inkml:brushProperty name="width" value="0.025" units="cm"/>
      <inkml:brushProperty name="height" value="0.025" units="cm"/>
    </inkml:brush>
  </inkml:definitions>
  <inkml:trace contextRef="#ctx0" brushRef="#br0">562 320 32287,'19'2'23,"0"-1"0,0-1 1,0 0-1,0-1 1,32-7-1,-3-3 16,46-16 0,-71 20-23,0-2 0,-1 0-1,36-21 1,-53 27-14,0 0-1,-1 0 1,1 0 0,-1 0-1,0 0 1,0-1-1,0 0 1,-1 0 0,1 0-1,-1 0 1,0-1 0,0 1-1,0-1 1,-1 0-1,0 0 1,0 0 0,0 0-1,0 0 1,-1 0-1,0 0 1,0-1 0,0 1-1,0-6 1,-2 8-3,0-1 1,0 1-1,0-1 1,0 1-1,0 0 1,-1 0-1,0 0 0,1 0 1,-1 0-1,0 0 1,0 0-1,-1 1 1,1-1-1,0 1 1,-1-1-1,0 1 0,0 0 1,1 0-1,-1 0 1,0 1-1,0-1 1,-1 1-1,1-1 1,-6-1-1,-11-3-13,0 0 1,-41-6-1,48 10 5,-58-8-27,1 3 1,-123 3-1,145 7 53,1 1 0,-1 3 0,2 1 0,-1 3 0,-45 17-1,77-23-12,0 2-1,1-1 1,0 2 0,0 0-1,1 0 1,0 2-1,1-1 1,0 2-1,0-1 1,-19 25-1,26-28-3,0 0 0,0 1 0,1 0 0,-1 0 0,2 0 0,-1 1 0,1-1 0,1 1 0,0 0 0,0-1-1,0 1 1,1 0 0,0 0 0,1 0 0,0 0 0,1 0 0,0 0 0,0 0 0,1 0 0,4 13 0,-2-11 0,1-1 0,0 0 0,1 0 0,0 0 0,1 0 0,0-1 0,0 0 0,1-1 0,0 0 0,0 0 0,1-1 0,0 1 0,1-2 0,-1 0 0,1 0 0,1 0 0,16 5 0,5 2 0,1-2 0,0-1 0,1-2 0,57 8 0,-7-8 0,0-3 1,0-3 0,0-5-1,0-3 1,0-3-1,-1-5 1,-1-2 0,92-32-1,-153 40 4,1 0 0,-2-1 0,1-1 0,-1-1 0,31-23 0,-45 30-1,-1-1 0,0 1 0,1-1 0,-2-1 0,1 1 0,0-1-1,-1 0 1,0 0 0,-1 0 0,1 0 0,-1 0 0,0-1 0,-1 0 0,0 1 0,0-1 0,0 0-1,-1 0 1,0 0 0,0-1 0,-1 1 0,0 0 0,0-8 0,0 14-3,0 1 0,0 0 0,0 0 0,0-1 0,0 1 0,0 0 0,0-1 0,0 1 0,0 0 0,0 0 0,0-1 0,0 1 0,0 0 0,1-1 0,-1 1 0,0 0 0,0 0 0,0 0 0,0-1 0,1 1 0,-1 0 0,0 0 0,0 0 0,1-1 0,-1 1 0,0 0 0,0 0 0,1 0 0,-1 0 0,0 0 0,0-1 0,1 1 0,-1 0 0,0 0 0,1 0 0,-1 0 0,0 0 0,1 0 0,19 2 0,24 11 0,-39-11 0,68 23 1,1-4 0,1-4 0,105 12 0,-134-25 3,0-2 0,0-2 0,0-3 0,0-1 0,0-2 0,86-24 0,-100 20-4,-1 0 0,0-2 0,-1-1 0,43-26 0,-70 37 1,0 0 0,0 0 0,0 0 0,0-1 0,0 0 0,-1 1 0,1-1 0,-1 0 0,0 0 0,0-1 0,0 1 0,0 0 0,0-1 0,2-6 0,-4 8-34,0 1 0,0-1 0,0 0 0,0 0 0,0 0 1,0 1-1,0-1 0,-1 0 0,1 0 0,-1 1 1,1-1-1,-1 0 0,0 1 0,1-1 0,-1 0 0,0 1 1,0-1-1,0 1 0,-1 0 0,1-1 0,0 1 0,0 0 1,-1 0-1,1-1 0,0 1 0,-1 0 0,0 0 1,1 1-1,-1-1 0,1 0 0,-3 0 0,-43-18-2999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4T11:09:58.031"/>
    </inkml:context>
    <inkml:brush xml:id="br0">
      <inkml:brushProperty name="width" value="0.025" units="cm"/>
      <inkml:brushProperty name="height" value="0.025" units="cm"/>
    </inkml:brush>
  </inkml:definitions>
  <inkml:trace contextRef="#ctx0" brushRef="#br0">599 17 32543,'-64'-9'128,"54"7"-124,0 0 1,-1 0 0,1 1-1,0 1 1,-1-1-1,-14 3 1,4 1-5,3-1 0,0 1 0,0 0 0,0 1 0,-26 11 0,42-15 0,-1 1 0,1 0 0,-1 0 0,1 0 0,0 1 0,-1-1 0,1 1 0,0-1 0,0 1 0,0 0 0,0-1 0,0 1 0,0 0 0,1 0 0,-1 1 0,1-1 0,-1 0 0,1 0 0,0 1 0,0-1 0,0 1 0,0-1 0,0 1 0,1-1 0,-1 1 0,1 0 0,-1-1 0,1 1 0,0 0 0,0-1 0,0 1 0,1 0 0,-1-1 0,1 1 0,-1-1 0,1 1 0,0 0 0,2 4 0,-1-4 0,0 0 0,0 0-1,1 0 1,-1 0 0,1 0 0,-1 0 0,1-1 0,0 1-1,0-1 1,0 0 0,0 0 0,1 0 0,-1 0 0,7 2 0,58 18-18,-53-18 11,76 15 4,115 11 0,-119-20 4,136 34-1,-214-42 0,0 1 0,0 1 0,-1 0 0,11 5 0,-18-8 0,0-1 0,0 0 0,0 1 0,0-1 0,0 1 0,0 0 0,0-1 0,0 1 0,0 0 0,-1-1 0,1 1 0,0 0 0,0 0 0,-1 0 0,1 0 0,0 0 0,-1 0 0,1 0 0,-1 0 0,1 0 0,-1 0 0,0 0 0,1 0 0,-1 0 0,0 0 0,0 0 0,0 0 0,0 1 0,0-1 0,0 0 0,0 0 0,0 0 0,0 0 0,0 0 0,-1 0 0,1 1 0,0-1 0,-1 0 0,1 0 0,-1 0 0,1 0 0,-1 0 0,1 0 0,-1-1 0,0 1 0,0 0 0,1 0 0,-2 1 0,-14 8 0,1-1 0,-2-1 0,1 0 0,-1-1 0,0 0 0,-30 6 0,26-6 0,-195 53-19,-389 56 1,579-112-15,18-2-35,0-1 1,0 0-1,0-1 1,1 0-1,-12-1 1,16 0-446,9-3-1120,27-14-6220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4T11:09:58.822"/>
    </inkml:context>
    <inkml:brush xml:id="br0">
      <inkml:brushProperty name="width" value="0.025" units="cm"/>
      <inkml:brushProperty name="height" value="0.025" units="cm"/>
    </inkml:brush>
  </inkml:definitions>
  <inkml:trace contextRef="#ctx0" brushRef="#br0">190 1018 32351,'17'-3'189,"-26"5"-67,-32 10-81,26-6-41,0 1 0,0 0 0,1 1 0,0 0 0,-18 15 0,28-19 0,-1 0 0,1 0-1,0 0 1,0 0 0,1 1 0,-1 0-1,1 0 1,0 0 0,0 0-1,1 0 1,-1 0 0,1 1-1,0-1 1,1 1 0,-1 0 0,1-1-1,0 1 1,0 9 0,1-13-2,0 1 0,1-1-1,-1 1 1,1-1 0,-1 1 0,1-1 0,0 1 0,-1-1 0,1 0 0,1 1 0,-1-1 0,0 0 0,0 0 0,1 0 0,-1 0 0,1 0 0,0 0 0,0 0 0,2 2 0,1-1-4,1 1 1,-1-1-1,0 0 0,1-1 1,0 1-1,-1-1 0,13 2 1,8 1-16,1-1 0,51-1 1,-68-2 18,49-3 10,0-3 0,0-2 0,-1-3 0,0-2 0,0-3 0,-2-2 0,107-48 0,-141 55 1,0-1-1,0-2 1,-2 0-1,34-26 1,-47 33-6,0 0-1,-1-1 1,0 1-1,-1-1 1,1 0-1,-1-1 1,-1 1-1,1-1 1,-1 0-1,-1 0 1,0-1-1,0 1 1,0-1-1,-1 1 1,0-1-1,0-11 1,-1 5 0,-1 0-1,-1-1 1,0 1 0,-1-1 0,-1 1 0,0 0 0,-6-16 0,-6-8 13,-25-46 0,-13-35-2,76 130-14,22 15-7,-2 1 1,-1 3-1,-1 1 0,-2 2 1,-1 2-1,-1 2 0,34 43 1,-66-73 3,4 6-4,1 0 0,0 0 0,0-1 0,15 11 0,-20-19 7,0 1 0,1-1 0,0 0 0,0-1 0,0 1 0,0-1 0,0 0 0,0-1 0,0 0 0,1 0 0,-1 0 0,13 0 0,83-5 28,-67 1-29,1 2 1,-1 1 0,38 5 0,-72-5 0,0 0 0,0 0 0,0 0 0,0 0 0,0 1 0,0-1 0,0 0 0,0 0 0,0 1 0,0-1 0,0 1 0,0-1 0,-1 1 0,1-1 0,0 1 0,0-1 0,0 1 0,-1 0 0,1-1 0,0 1 0,-1 0 0,1-1 0,-1 1 0,1 0 0,0 0 0,-1 0 0,0 0 0,1 0 0,-1 0 0,0 0 0,1-1 0,-1 1 0,0 0 0,0 0 0,0 0 0,0 0 0,0 0 0,0 0 0,0 0 0,0 0 0,0 0 0,0 0 0,-1 0 0,1 0 0,0 0 0,-1 0 0,1 0 0,-1 0 0,1 0 0,-1-1 0,1 1 0,-1 0 0,1 0 0,-1-1 0,0 1 0,0 0 0,0 0 0,-17 13 1,0-1-1,-1 0 1,0-2 0,-38 17-1,21-10 8,-313 151 45,281-130-53,67-38 0,-1 0 0,1-1 0,0 1 0,0 0 0,0-1 0,0 1 0,0 0 0,0 0 0,0 0 0,0 0 0,1 0 0,-1 0 0,0 0 0,1 0 0,-1 0 0,0 1 0,1-1 0,-1 0 0,1 0 0,0 0 0,-1 3 0,2-3 0,1 0 0,-1 0 0,0 0 0,1-1 0,-1 1 0,1 0 0,-1-1 0,1 1 0,0-1 0,-1 1 0,1-1 0,0 0 0,-1 0 0,1 0 0,-1 0 0,1 0 0,0 0 0,-1 0 0,4-1 0,71-4-10,-1-3 1,104-26-1,161-56-24,-294 77 33,597-193 1,-24-63 0,-378 130 0,-208 117 11,-1-2-1,-1-1 1,-1-2 0,47-54-1,-68 71-8,-1-2 0,0 1-1,-1-1 1,0-1 0,0 1-1,-2-1 1,8-22 0,-12 29-2,1 1-1,-1-1 1,0 1 0,-1-1 0,0 0 0,1 1 0,-2-1 0,1 1 0,-1-1-1,0 0 1,0 1 0,0-1 0,-1 1 0,1 0 0,-2 0 0,1-1 0,0 1 0,-1 0-1,0 1 1,0-1 0,0 0 0,-5-4 0,0 2 0,-1 0 0,0 0 0,0 0 0,-1 1 0,1 0 0,-1 1 0,-1 0 0,-10-3 0,-10-3 0,-56-11 0,-9 7 0,0 5 0,-1 4 0,-120 7 0,161 1 0,-101 17 0,137-15 0,0 1 0,0 1 0,1 0 0,0 2 0,0 0 0,0 1 0,1 1 0,-20 14 0,30-17 0,1 0 0,0 0 0,0 0 0,0 0 0,1 1 0,1 0 0,-1 1 0,1-1 0,1 1 0,-1 0 0,2 0 0,-1 1 0,1-1 0,0 1 0,1-1 0,1 1 0,-1 0 0,1 0 0,1 16 0,0-10 0,2 1 0,0 0 0,0-1 0,2 0 0,0 1 0,1-1 0,0-1 0,2 1 0,-1-1 0,19 28 0,-5-15 0,2-1 0,0-1 0,2-1 0,1-1 0,1-2 0,0 0 0,2-2 0,1-1 0,0-1 0,1-1 0,1-2 0,61 21 0,-15-12 0,1-3 0,1-4 0,1-3 0,116 5 0,8-8-88,1-10 0,-1-8 0,392-66 0,-382 24-1290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4T11:09:59.988"/>
    </inkml:context>
    <inkml:brush xml:id="br0">
      <inkml:brushProperty name="width" value="0.025" units="cm"/>
      <inkml:brushProperty name="height" value="0.025" units="cm"/>
    </inkml:brush>
  </inkml:definitions>
  <inkml:trace contextRef="#ctx0" brushRef="#br0">1 440 32767,'18'-1'0,"607"-39"0,-606 39 0,508 12 0,-449-5 0,-1 4 0,0 3 0,-1 4 0,127 44 0,-187-55-2,1 1 1,-1 1-1,-1 1 1,0 0-1,0 1 0,0 1 1,-1 0-1,-1 1 1,13 13-1,-22-20 1,-1-1-1,1 1 1,-1-1-1,0 1 1,-1 0-1,1 0 1,-1 0-1,0 0 1,0 0-1,0 1 1,-1-1 0,0 1-1,0-1 1,0 1-1,-1-1 1,0 1-1,0 0 1,0-1-1,0 1 1,-1-1-1,0 1 1,-1-1-1,1 1 1,-1-1 0,0 0-1,0 1 1,-1-1-1,1 0 1,-1-1-1,0 1 1,0 0-1,-6 5 1,-3 3-11,0-1 0,-1-1 0,0 1 0,-1-2 0,0 0 0,0-1 0,-1 0 0,-1-1 0,-21 8 0,-5 0-10,0-2 0,-71 13-1,62-18 53,0-2 1,0-2-1,-100-4 1,128-2-21,0-2 1,0 0 0,1-1 0,-1-2-1,1 0 1,0-1 0,1-1 0,0-1 0,0-1-1,1-1 1,-26-18 0,40 24-11,0 0 0,1-1 0,0 1 0,-1-1 0,2 0 0,-1-1 0,1 1 0,0-1 0,-6-12 0,8 15 0,1-1 0,-1 1 0,1 0 0,0 0 0,0-1 0,1 1 0,-1-1 0,1 1 0,0 0 0,0-1 0,1 1 0,-1-1 0,1 1 0,0 0 0,0-1 0,0 1 0,1 0 0,3-8 0,0 5 0,0 0 0,1 0 0,-1 1 0,1 0 0,1 0 0,-1 0 0,1 0 0,0 1 0,10-5 0,80-39 0,-7 13 0,155-41 0,104-3 0,-261 61 0,213-41-33,314-78-83,-553 116 105,-43 9 18,-19 12-7,0 1 1,0-1-1,-1 1 1,1 0-1,0-1 1,0 1-1,-1 0 1,1-1-1,0 1 1,-1 0 0,1-1-1,0 1 1,-1 0-1,1 0 1,-1-1-1,1 1 1,0 0-1,-1 0 1,1 0-1,-1 0 1,1-1-1,0 1 1,-1 0-1,1 0 1,-1 0 0,1 0-1,-1 0 1,1 0-1,-1 0 1,-49 0 32,46 0-30,-53 5 3,-1 3 1,1 3 0,0 2-1,1 2 1,1 3 0,1 2-1,0 3 1,2 2 0,1 2-1,1 2 1,-69 54 0,110-77-10,0 0 0,1 1-1,0 1 1,0 0 0,1 0 0,0 0 0,0 1 0,1 0 0,0 0 0,0 0 0,1 1 0,1 0 0,-5 12 0,9-20 3,-1 0 0,1 0 0,-1 0 0,1 0 0,0 0 0,0 0 0,0 0 0,0 0 0,0 0 0,0 0 0,1 0 0,-1 0 0,1 0 0,-1 0 0,1 0 0,0 0 0,0 0 0,0-1 0,0 1 0,0 0 0,0 0 0,0-1 0,1 1 0,-1-1 0,1 1 0,-1-1 0,1 1 0,3 1 0,2 1 0,1 0 0,0-1 0,0 0 0,1 0 0,-1-1 0,11 1 0,68 10 0,1-5 0,0-4 0,104-7 0,-118 1 0,539-43 0,-3-38 0,-113 14 0,-470 65 1,-20 2 0,0 1-1,0-1 1,1 2 0,-1-1 0,0 1 0,1 0 0,-1 0 0,0 1 0,0 0 0,8 2 0,-14-2 0,0-1 0,-1 1 0,1-1-1,-1 1 1,1-1 0,-1 1 0,1-1 0,-1 1 0,0 0 0,1-1 0,-1 1 0,0 0 0,1 0 0,-1-1 0,0 1 0,0 0 0,0 0 0,0-1 0,1 1 0,-1 0 0,0 0 0,0-1 0,-1 1 0,1 0 0,0 0 0,0-1 0,0 1 0,0 0 0,-1 0 0,1-1-1,0 1 1,-1 0 0,1-1 0,0 1 0,-1 0 0,-18 28 18,-43 35-19,35-38 0,-34 42 0,56-61 0,-1 0 0,1 1 0,0 0 0,1 0 0,0 0 0,0 1 0,1 0 0,0-1 0,1 1 0,-4 18 0,6-25 0,0 0 0,0-1 0,0 1 0,0 0 0,0 0 0,1 0 0,-1 0 0,1-1 0,-1 1 0,1 0 0,-1 0 0,1-1 0,0 1 0,0 0 0,0-1 0,0 1 0,0-1 0,0 1 0,1-1 0,-1 0 0,0 1 0,1-1 0,-1 0 0,1 0 0,-1 0 0,1 0 0,0 0 0,-1 0 0,1 0 0,0-1 0,-1 1 0,1-1 0,0 1 0,0-1 0,2 0 0,8 2 0,1-1 0,0 0 0,-1-1 0,16-2 0,-24 2 0,32-4 0,-1-2 0,0-2 0,0-1 0,-1-2 0,0-1 0,-1-1 0,0-2 0,-1-2 0,57-39 0,-10-1 0,-3-4 0,100-102 0,156-172 0,-330 332 0,1 0 0,0 1 0,-1-1 0,1 1 0,0-1 0,0 1 0,0 0 0,1 0 0,-1 1 0,4-3 0,-6 4 0,-1 0 0,1 0 0,-1 0 0,1 0 0,-1 1 0,0-1 0,1 0 0,-1 0 0,1 0 0,-1 0 0,1 0 0,-1 0 0,0 1 0,1-1 0,-1 0 0,0 0 0,1 1 0,-1-1 0,0 0 0,1 0 0,-1 1 0,0-1 0,1 0 0,-1 1 0,0-1 0,0 0 0,1 1 0,-1 0 0,5 25 0,-6-10 0,-1 0 0,0 0 0,-1 0 0,-1 0 0,0 0 0,-10 23 0,-6 21 0,18-52 0,-6 18 0,1 2 0,2-1 0,-4 40 0,9-61 0,-1-1 0,1 1 0,0 0 0,1 0 0,-1 0 0,1 0 0,0 0 0,1 0 0,0-1 0,-1 1 0,2-1 0,-1 1 0,1-1 0,-1 0 0,2 1 0,-1-2 0,0 1 0,1 0 0,0-1 0,0 1 0,0-1 0,8 6 0,1-4 0,0 1 0,-1-1 0,2-1 0,-1-1 0,1 1 0,0-2 0,-1 0 0,24 1 0,118-1 0,-142-3 0,124-11 0,0-5 0,251-64 0,-371 76 0,16-1 0,-48 26 0,-27 14 0,-23 21 0,61-52 0,0 1 0,-1 0 0,2 0 0,-1 0 0,1 0 0,0 0 0,0 1 0,0 0 0,1-1 0,-3 11 0,4-16 0,1 0 0,0 1 0,0-1 0,0 1 0,0-1 0,0 0 0,0 1 0,0-1 0,0 1 0,0-1 0,0 1 0,0-1 0,0 1 0,0-1 0,0 0 0,0 1 0,0-1 0,0 1 0,1-1 0,-1 0 0,0 1 0,0-1 0,0 1 0,1-1 0,-1 0 0,0 1 0,1-1 0,-1 0 0,0 1 0,1-1 0,-1 0 0,0 0 0,1 1 0,-1-1 0,0 0 0,1 0 0,-1 0 0,1 0 0,-1 1 0,1-1 0,-1 0 0,0 0 0,1 0 0,0 0 0,18 1 0,0-1 0,0 0 0,1-1 0,-1-2 0,0 0 0,23-7 0,105-25 0,154-60 0,139-78 0,221-117 0,-637 279 0,7-2 0,0 1 0,37-9 0,-60 19 0,1 0 0,0 1 0,0 0 0,0 0 0,0 1 0,0 0 0,0 0 0,0 1 0,0 1 0,0-1 0,0 1 0,14 6 0,121 60 0,-38-32 1,1-5-1,2-4 1,186 21 0,342-16-15,-237-38-584,15-21-2188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94CA7E-60F0-41C0-A159-7A15886D8776}" type="datetimeFigureOut">
              <a:rPr lang="en-IN" smtClean="0"/>
              <a:t>28-05-2024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66AD3-2243-4A8E-941F-91C4A2B1AC2E}" type="slidenum">
              <a:rPr lang="en-IN" smtClean="0"/>
              <a:t>‹#›</a:t>
            </a:fld>
            <a:endParaRPr lang="en-IN"/>
          </a:p>
        </p:txBody>
      </p:sp>
    </p:spTree>
    <p:extLst>
      <p:ext uri="{BB962C8B-B14F-4D97-AF65-F5344CB8AC3E}">
        <p14:creationId xmlns:p14="http://schemas.microsoft.com/office/powerpoint/2010/main" val="225284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7A6F-9302-BF52-9940-D0F3F4E9CE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7C55041-FFF3-9151-0873-53734B6472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72DB2F0-C944-4E95-76EB-9963464D218B}"/>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5" name="Footer Placeholder 4">
            <a:extLst>
              <a:ext uri="{FF2B5EF4-FFF2-40B4-BE49-F238E27FC236}">
                <a16:creationId xmlns:a16="http://schemas.microsoft.com/office/drawing/2014/main" id="{12A1677F-2C64-5906-2014-73A046946CB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65E1E7-7C6A-9B4F-515D-7BBF86AC5AD6}"/>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135963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E327-A629-8969-3C31-0006DFED3DB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BEE320-931C-9C62-4612-02E70DD92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4677C74-B009-1D8D-C4EB-4C6B2F79308D}"/>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5" name="Footer Placeholder 4">
            <a:extLst>
              <a:ext uri="{FF2B5EF4-FFF2-40B4-BE49-F238E27FC236}">
                <a16:creationId xmlns:a16="http://schemas.microsoft.com/office/drawing/2014/main" id="{AE73BF22-0B48-FB90-2811-271FF90B37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0CCE6B-CD42-78B1-F4FF-7FD8E2D213FA}"/>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410357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4CC7-DC5A-1F91-B1FC-4ABCE1BEE0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8E1DED3-31A6-E6C1-639B-B3CEB6D68D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D4D75D-5B12-50CF-BC64-1CA3667F346B}"/>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5" name="Footer Placeholder 4">
            <a:extLst>
              <a:ext uri="{FF2B5EF4-FFF2-40B4-BE49-F238E27FC236}">
                <a16:creationId xmlns:a16="http://schemas.microsoft.com/office/drawing/2014/main" id="{9AA76F75-8C1F-D4F5-C744-EAF349EB900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607972-1347-08C8-98F5-CA275EE24B09}"/>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309684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B73AD-6374-9AB7-BCA3-680779AF211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53FC675-F227-EB9E-15FF-8C3A149642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6EFA6FE-B72B-735B-9762-70F117DA66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B12521D-9017-9965-5D52-7A052B01B773}"/>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6" name="Footer Placeholder 5">
            <a:extLst>
              <a:ext uri="{FF2B5EF4-FFF2-40B4-BE49-F238E27FC236}">
                <a16:creationId xmlns:a16="http://schemas.microsoft.com/office/drawing/2014/main" id="{BA277068-10C2-43E9-F743-026124109B3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57CCD9E-3DAE-F48D-EABE-AE9608BC2483}"/>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347172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CCD69-0C40-3DEE-60AD-CA30566DA97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0D390B2-DE18-98DE-E943-41164B444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90C6B4-7494-96E6-DD92-D7E1C48695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B244967-5630-1C75-C8EE-B6929C2B44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60EA5D-DFEB-406F-8B2F-FB9236BA60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0C3CC60-A2F9-4623-5DD4-A89629BB39B6}"/>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8" name="Footer Placeholder 7">
            <a:extLst>
              <a:ext uri="{FF2B5EF4-FFF2-40B4-BE49-F238E27FC236}">
                <a16:creationId xmlns:a16="http://schemas.microsoft.com/office/drawing/2014/main" id="{60F507A4-BDC7-B54F-0ECD-215A108B7F9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D9E4767-3916-E75C-B706-7517CF639CBE}"/>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2434798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5796-05CB-5EA6-D235-4BF5C4D930B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E5E28BB-0BEF-6FD3-F90E-E56C61D8D62C}"/>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4" name="Footer Placeholder 3">
            <a:extLst>
              <a:ext uri="{FF2B5EF4-FFF2-40B4-BE49-F238E27FC236}">
                <a16:creationId xmlns:a16="http://schemas.microsoft.com/office/drawing/2014/main" id="{9DE98FC9-B410-02EA-A8C3-7925AA19517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06AD8DC-B6A6-DE45-85A9-2E7CEBBC7A6C}"/>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1311594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51ED6A-1A10-12D8-D2DE-55BFD56CCD0E}"/>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3" name="Footer Placeholder 2">
            <a:extLst>
              <a:ext uri="{FF2B5EF4-FFF2-40B4-BE49-F238E27FC236}">
                <a16:creationId xmlns:a16="http://schemas.microsoft.com/office/drawing/2014/main" id="{883AF75C-B9B3-5037-EDF2-894D784EDD0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81F0D15-7E75-2C2F-D1F1-EB2523AFA02C}"/>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3388513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13B7-19DF-8EE9-72E7-09BEDF0F1A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DD33C39-332E-BF6B-0A39-93FF822D60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01BE367-F59F-F56D-731C-C90F593AF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424BB5-371B-9B20-BF4E-22072498B9A8}"/>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6" name="Footer Placeholder 5">
            <a:extLst>
              <a:ext uri="{FF2B5EF4-FFF2-40B4-BE49-F238E27FC236}">
                <a16:creationId xmlns:a16="http://schemas.microsoft.com/office/drawing/2014/main" id="{65AB21BB-839A-48D2-69C7-6015E828972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D3693D3-A3A5-9854-6861-D162CAC5BD09}"/>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2006174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FBB5C-A5C0-3015-75D2-0DD05AF458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7ACBE6F-B48D-5986-C550-1FBA70804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EFF351D-E99E-F7E5-56B0-2339AF2E07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0464C9-68C4-4616-5714-274A4421882F}"/>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6" name="Footer Placeholder 5">
            <a:extLst>
              <a:ext uri="{FF2B5EF4-FFF2-40B4-BE49-F238E27FC236}">
                <a16:creationId xmlns:a16="http://schemas.microsoft.com/office/drawing/2014/main" id="{DE44E044-3080-DAB5-4CD9-1C4134EDAA7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951FF69-547E-D890-EAAE-D86B1CD47D19}"/>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416865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B0FE4-1DE7-E23C-2D14-B0255676CDA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0AE5E3C-2724-5717-C5E4-E84124C1CE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7D1B9FD-0556-B199-9CC6-BE882CBE953E}"/>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5" name="Footer Placeholder 4">
            <a:extLst>
              <a:ext uri="{FF2B5EF4-FFF2-40B4-BE49-F238E27FC236}">
                <a16:creationId xmlns:a16="http://schemas.microsoft.com/office/drawing/2014/main" id="{21B31EA1-AFD2-604F-6105-E1FA623542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ECE8D1B-0165-AC8E-E57D-D6131363E7D7}"/>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1967475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FE214-7B02-353F-007F-6B714C107B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E3E5DB5-951B-2502-BFF9-B0EC70BE63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2A58E6A-C77A-1A0F-E669-2B96BC99833B}"/>
              </a:ext>
            </a:extLst>
          </p:cNvPr>
          <p:cNvSpPr>
            <a:spLocks noGrp="1"/>
          </p:cNvSpPr>
          <p:nvPr>
            <p:ph type="dt" sz="half" idx="10"/>
          </p:nvPr>
        </p:nvSpPr>
        <p:spPr/>
        <p:txBody>
          <a:bodyPr/>
          <a:lstStyle/>
          <a:p>
            <a:fld id="{C7A46680-CC21-4E35-B853-8EE5F57EC36E}" type="datetimeFigureOut">
              <a:rPr lang="en-IN" smtClean="0"/>
              <a:t>28-05-2024</a:t>
            </a:fld>
            <a:endParaRPr lang="en-IN"/>
          </a:p>
        </p:txBody>
      </p:sp>
      <p:sp>
        <p:nvSpPr>
          <p:cNvPr id="5" name="Footer Placeholder 4">
            <a:extLst>
              <a:ext uri="{FF2B5EF4-FFF2-40B4-BE49-F238E27FC236}">
                <a16:creationId xmlns:a16="http://schemas.microsoft.com/office/drawing/2014/main" id="{84863068-A997-D600-F584-0D810F5D25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62A2EC-7779-8566-3F36-78CE34521AAB}"/>
              </a:ext>
            </a:extLst>
          </p:cNvPr>
          <p:cNvSpPr>
            <a:spLocks noGrp="1"/>
          </p:cNvSpPr>
          <p:nvPr>
            <p:ph type="sldNum" sz="quarter" idx="12"/>
          </p:nvPr>
        </p:nvSpPr>
        <p:spPr/>
        <p:txBody>
          <a:bodyPr/>
          <a:lstStyle/>
          <a:p>
            <a:fld id="{EC0F5CE4-2962-4D79-9770-934F3BB9DCC6}" type="slidenum">
              <a:rPr lang="en-IN" smtClean="0"/>
              <a:t>‹#›</a:t>
            </a:fld>
            <a:endParaRPr lang="en-IN"/>
          </a:p>
        </p:txBody>
      </p:sp>
    </p:spTree>
    <p:extLst>
      <p:ext uri="{BB962C8B-B14F-4D97-AF65-F5344CB8AC3E}">
        <p14:creationId xmlns:p14="http://schemas.microsoft.com/office/powerpoint/2010/main" val="1023460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70169D8-6C67-4709-93D0-203C9029C237}" type="datetimeFigureOut">
              <a:rPr lang="en-IN" smtClean="0"/>
              <a:t>28-05-2024</a:t>
            </a:fld>
            <a:endParaRPr lang="en-IN"/>
          </a:p>
        </p:txBody>
      </p:sp>
      <p:sp>
        <p:nvSpPr>
          <p:cNvPr id="5" name="Footer Placeholder 4"/>
          <p:cNvSpPr>
            <a:spLocks noGrp="1"/>
          </p:cNvSpPr>
          <p:nvPr>
            <p:ph type="ftr" sz="quarter" idx="11"/>
          </p:nvPr>
        </p:nvSpPr>
        <p:spPr>
          <a:xfrm>
            <a:off x="1876424" y="5410201"/>
            <a:ext cx="5124886" cy="365125"/>
          </a:xfrm>
        </p:spPr>
        <p:txBody>
          <a:bodyPr/>
          <a:lstStyle/>
          <a:p>
            <a:endParaRPr lang="en-IN"/>
          </a:p>
        </p:txBody>
      </p:sp>
      <p:sp>
        <p:nvSpPr>
          <p:cNvPr id="6" name="Slide Number Placeholder 5"/>
          <p:cNvSpPr>
            <a:spLocks noGrp="1"/>
          </p:cNvSpPr>
          <p:nvPr>
            <p:ph type="sldNum" sz="quarter" idx="12"/>
          </p:nvPr>
        </p:nvSpPr>
        <p:spPr>
          <a:xfrm>
            <a:off x="9896911" y="5410199"/>
            <a:ext cx="771089" cy="365125"/>
          </a:xfrm>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560030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0169D8-6C67-4709-93D0-203C9029C237}"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62484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0169D8-6C67-4709-93D0-203C9029C237}"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891899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2735794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0169D8-6C67-4709-93D0-203C9029C237}" type="datetimeFigureOut">
              <a:rPr lang="en-IN" smtClean="0"/>
              <a:t>28-05-2024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548654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0169D8-6C67-4709-93D0-203C9029C237}" type="datetimeFigureOut">
              <a:rPr lang="en-IN" smtClean="0"/>
              <a:t>28-05-2024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038919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0169D8-6C67-4709-93D0-203C9029C237}" type="datetimeFigureOut">
              <a:rPr lang="en-IN" smtClean="0"/>
              <a:t>28-05-2024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547922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4143941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27797775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484326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569230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47164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28-05-2024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2021889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0169D8-6C67-4709-93D0-203C9029C237}" type="datetimeFigureOut">
              <a:rPr lang="en-IN" smtClean="0"/>
              <a:t>28-05-2024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4195673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0169D8-6C67-4709-93D0-203C9029C237}" type="datetimeFigureOut">
              <a:rPr lang="en-IN" smtClean="0"/>
              <a:t>28-05-2024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2065363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0169D8-6C67-4709-93D0-203C9029C237}"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4084340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0169D8-6C67-4709-93D0-203C9029C237}" type="datetimeFigureOut">
              <a:rPr lang="en-IN" smtClean="0"/>
              <a:t>28-05-2024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2800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5D19F1-111F-6303-8C99-79245735BB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8BF95C3-4D21-C956-A0EA-3F52F7002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C5CF7A4-14DB-15C3-EBB6-0D6E94D24D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A46680-CC21-4E35-B853-8EE5F57EC36E}" type="datetimeFigureOut">
              <a:rPr lang="en-IN" smtClean="0"/>
              <a:t>28-05-2024</a:t>
            </a:fld>
            <a:endParaRPr lang="en-IN"/>
          </a:p>
        </p:txBody>
      </p:sp>
      <p:sp>
        <p:nvSpPr>
          <p:cNvPr id="5" name="Footer Placeholder 4">
            <a:extLst>
              <a:ext uri="{FF2B5EF4-FFF2-40B4-BE49-F238E27FC236}">
                <a16:creationId xmlns:a16="http://schemas.microsoft.com/office/drawing/2014/main" id="{F57AC94D-7AC7-F559-63EB-D1F0786B5C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792441C3-33D3-5825-66F1-70F058BEC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0F5CE4-2962-4D79-9770-934F3BB9DCC6}" type="slidenum">
              <a:rPr lang="en-IN" smtClean="0"/>
              <a:t>‹#›</a:t>
            </a:fld>
            <a:endParaRPr lang="en-IN"/>
          </a:p>
        </p:txBody>
      </p:sp>
    </p:spTree>
    <p:extLst>
      <p:ext uri="{BB962C8B-B14F-4D97-AF65-F5344CB8AC3E}">
        <p14:creationId xmlns:p14="http://schemas.microsoft.com/office/powerpoint/2010/main" val="3965189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70169D8-6C67-4709-93D0-203C9029C237}" type="datetimeFigureOut">
              <a:rPr lang="en-IN" smtClean="0"/>
              <a:t>28-05-2024</a:t>
            </a:fld>
            <a:endParaRPr lang="en-IN"/>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1E51968-52C1-40BB-9F1C-C7AEF5DFEDE0}" type="slidenum">
              <a:rPr lang="en-IN" smtClean="0"/>
              <a:t>‹#›</a:t>
            </a:fld>
            <a:endParaRPr lang="en-IN"/>
          </a:p>
        </p:txBody>
      </p:sp>
    </p:spTree>
    <p:extLst>
      <p:ext uri="{BB962C8B-B14F-4D97-AF65-F5344CB8AC3E}">
        <p14:creationId xmlns:p14="http://schemas.microsoft.com/office/powerpoint/2010/main" val="5317902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customXml" Target="../ink/ink6.xml"/><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Layout" Target="../slideLayouts/slideLayout17.xml"/><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17.xml"/><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jpe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63CEB1-9597-1A19-0A21-3FF7084E95B0}"/>
              </a:ext>
            </a:extLst>
          </p:cNvPr>
          <p:cNvSpPr>
            <a:spLocks noGrp="1"/>
          </p:cNvSpPr>
          <p:nvPr>
            <p:ph idx="1"/>
          </p:nvPr>
        </p:nvSpPr>
        <p:spPr/>
        <p:txBody>
          <a:bodyPr/>
          <a:lstStyle/>
          <a:p>
            <a:pPr algn="l" fontAlgn="base"/>
            <a:r>
              <a:rPr lang="fr-FR" sz="3200" b="0" i="0" dirty="0">
                <a:solidFill>
                  <a:srgbClr val="000000"/>
                </a:solidFill>
                <a:effectLst/>
                <a:highlight>
                  <a:srgbClr val="FFFFFF"/>
                </a:highlight>
                <a:latin typeface="Aptos Narrow" panose="020B0004020202020204" pitchFamily="34" charset="0"/>
              </a:rPr>
              <a:t>  </a:t>
            </a:r>
            <a:r>
              <a:rPr lang="fr-FR" sz="3200" b="0" i="0" dirty="0" err="1">
                <a:solidFill>
                  <a:srgbClr val="000000"/>
                </a:solidFill>
                <a:effectLst/>
                <a:highlight>
                  <a:srgbClr val="FFFFFF"/>
                </a:highlight>
                <a:latin typeface="Aptos Narrow" panose="020B0004020202020204" pitchFamily="34" charset="0"/>
              </a:rPr>
              <a:t>Emerging</a:t>
            </a:r>
            <a:r>
              <a:rPr lang="fr-FR" sz="3200" b="0" i="0" dirty="0">
                <a:solidFill>
                  <a:srgbClr val="000000"/>
                </a:solidFill>
                <a:effectLst/>
                <a:highlight>
                  <a:srgbClr val="FFFFFF"/>
                </a:highlight>
                <a:latin typeface="Aptos Narrow" panose="020B0004020202020204" pitchFamily="34" charset="0"/>
              </a:rPr>
              <a:t>  Digital technologies - </a:t>
            </a:r>
            <a:r>
              <a:rPr lang="en-IN" sz="3200" b="0" i="0" dirty="0">
                <a:solidFill>
                  <a:srgbClr val="000000"/>
                </a:solidFill>
                <a:effectLst/>
                <a:highlight>
                  <a:srgbClr val="FFFFFF"/>
                </a:highlight>
                <a:latin typeface="Aptos Narrow" panose="020B0004020202020204" pitchFamily="34" charset="0"/>
              </a:rPr>
              <a:t>Neurotech; AR/VR, </a:t>
            </a:r>
            <a:r>
              <a:rPr lang="fr-FR" sz="3200" b="0" i="0" dirty="0">
                <a:solidFill>
                  <a:srgbClr val="000000"/>
                </a:solidFill>
                <a:effectLst/>
                <a:highlight>
                  <a:srgbClr val="FFFFFF"/>
                </a:highlight>
                <a:latin typeface="Aptos Narrow" panose="020B0004020202020204" pitchFamily="34" charset="0"/>
              </a:rPr>
              <a:t>Cloud, AI/ML,  blockchain, ,automation</a:t>
            </a:r>
          </a:p>
          <a:p>
            <a:endParaRPr lang="en-IN" dirty="0"/>
          </a:p>
        </p:txBody>
      </p:sp>
    </p:spTree>
    <p:extLst>
      <p:ext uri="{BB962C8B-B14F-4D97-AF65-F5344CB8AC3E}">
        <p14:creationId xmlns:p14="http://schemas.microsoft.com/office/powerpoint/2010/main" val="3881099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304968-7BFE-B1E2-1159-C27AA2F1464B}"/>
              </a:ext>
            </a:extLst>
          </p:cNvPr>
          <p:cNvSpPr>
            <a:spLocks noGrp="1"/>
          </p:cNvSpPr>
          <p:nvPr>
            <p:ph idx="1"/>
          </p:nvPr>
        </p:nvSpPr>
        <p:spPr/>
        <p:txBody>
          <a:bodyPr/>
          <a:lstStyle/>
          <a:p>
            <a:r>
              <a:rPr lang="en-IN" dirty="0"/>
              <a:t>Keeping track of technologies , </a:t>
            </a:r>
          </a:p>
          <a:p>
            <a:r>
              <a:rPr lang="en-IN" dirty="0"/>
              <a:t>Frameworks to think about technology,</a:t>
            </a:r>
          </a:p>
          <a:p>
            <a:r>
              <a:rPr lang="en-IN" dirty="0"/>
              <a:t>Fundamentals of different emerging digital technologies</a:t>
            </a:r>
          </a:p>
          <a:p>
            <a:r>
              <a:rPr lang="en-IN" dirty="0"/>
              <a:t>Product management &amp; emerging digital technologies</a:t>
            </a:r>
          </a:p>
          <a:p>
            <a:r>
              <a:rPr lang="en-IN" dirty="0"/>
              <a:t>Product architecture </a:t>
            </a:r>
          </a:p>
          <a:p>
            <a:endParaRPr lang="en-IN" dirty="0"/>
          </a:p>
        </p:txBody>
      </p:sp>
    </p:spTree>
    <p:extLst>
      <p:ext uri="{BB962C8B-B14F-4D97-AF65-F5344CB8AC3E}">
        <p14:creationId xmlns:p14="http://schemas.microsoft.com/office/powerpoint/2010/main" val="2256612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607F83-10D0-5B1B-0A4C-596A5C575ADF}"/>
              </a:ext>
            </a:extLst>
          </p:cNvPr>
          <p:cNvSpPr>
            <a:spLocks noGrp="1"/>
          </p:cNvSpPr>
          <p:nvPr>
            <p:ph idx="1"/>
          </p:nvPr>
        </p:nvSpPr>
        <p:spPr/>
        <p:txBody>
          <a:bodyPr/>
          <a:lstStyle/>
          <a:p>
            <a:r>
              <a:rPr lang="en-IN" dirty="0"/>
              <a:t>What are the top most technological inventions as you ?</a:t>
            </a:r>
          </a:p>
        </p:txBody>
      </p:sp>
      <p:grpSp>
        <p:nvGrpSpPr>
          <p:cNvPr id="10" name="Group 9">
            <a:extLst>
              <a:ext uri="{FF2B5EF4-FFF2-40B4-BE49-F238E27FC236}">
                <a16:creationId xmlns:a16="http://schemas.microsoft.com/office/drawing/2014/main" id="{3D3D0764-F0FA-B8E3-2DF4-FE8FD72D67E1}"/>
              </a:ext>
            </a:extLst>
          </p:cNvPr>
          <p:cNvGrpSpPr/>
          <p:nvPr/>
        </p:nvGrpSpPr>
        <p:grpSpPr>
          <a:xfrm>
            <a:off x="4668367" y="1078245"/>
            <a:ext cx="8456040" cy="954720"/>
            <a:chOff x="4668367" y="1078245"/>
            <a:chExt cx="8456040" cy="95472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455C86C6-29FD-2AFE-D61E-8E01DA79C670}"/>
                    </a:ext>
                  </a:extLst>
                </p14:cNvPr>
                <p14:cNvContentPartPr/>
                <p14:nvPr/>
              </p14:nvContentPartPr>
              <p14:xfrm>
                <a:off x="4704007" y="1653165"/>
                <a:ext cx="716040" cy="379800"/>
              </p14:xfrm>
            </p:contentPart>
          </mc:Choice>
          <mc:Fallback xmlns="">
            <p:pic>
              <p:nvPicPr>
                <p:cNvPr id="4" name="Ink 3">
                  <a:extLst>
                    <a:ext uri="{FF2B5EF4-FFF2-40B4-BE49-F238E27FC236}">
                      <a16:creationId xmlns:a16="http://schemas.microsoft.com/office/drawing/2014/main" id="{455C86C6-29FD-2AFE-D61E-8E01DA79C670}"/>
                    </a:ext>
                  </a:extLst>
                </p:cNvPr>
                <p:cNvPicPr/>
                <p:nvPr/>
              </p:nvPicPr>
              <p:blipFill>
                <a:blip r:embed="rId3"/>
                <a:stretch>
                  <a:fillRect/>
                </a:stretch>
              </p:blipFill>
              <p:spPr>
                <a:xfrm>
                  <a:off x="4699687" y="1648845"/>
                  <a:ext cx="72468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71A17792-0A54-1104-CF5B-ABFA08BFBF58}"/>
                    </a:ext>
                  </a:extLst>
                </p14:cNvPr>
                <p14:cNvContentPartPr/>
                <p14:nvPr/>
              </p14:nvContentPartPr>
              <p14:xfrm>
                <a:off x="4668367" y="1404765"/>
                <a:ext cx="1206720" cy="313560"/>
              </p14:xfrm>
            </p:contentPart>
          </mc:Choice>
          <mc:Fallback xmlns="">
            <p:pic>
              <p:nvPicPr>
                <p:cNvPr id="5" name="Ink 4">
                  <a:extLst>
                    <a:ext uri="{FF2B5EF4-FFF2-40B4-BE49-F238E27FC236}">
                      <a16:creationId xmlns:a16="http://schemas.microsoft.com/office/drawing/2014/main" id="{71A17792-0A54-1104-CF5B-ABFA08BFBF58}"/>
                    </a:ext>
                  </a:extLst>
                </p:cNvPr>
                <p:cNvPicPr/>
                <p:nvPr/>
              </p:nvPicPr>
              <p:blipFill>
                <a:blip r:embed="rId5"/>
                <a:stretch>
                  <a:fillRect/>
                </a:stretch>
              </p:blipFill>
              <p:spPr>
                <a:xfrm>
                  <a:off x="4664047" y="1400445"/>
                  <a:ext cx="12153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E18FEA29-EEF3-E8DE-08BF-BA71CC21A5C2}"/>
                    </a:ext>
                  </a:extLst>
                </p14:cNvPr>
                <p14:cNvContentPartPr/>
                <p14:nvPr/>
              </p14:nvContentPartPr>
              <p14:xfrm>
                <a:off x="5875807" y="1548045"/>
                <a:ext cx="928440" cy="214920"/>
              </p14:xfrm>
            </p:contentPart>
          </mc:Choice>
          <mc:Fallback xmlns="">
            <p:pic>
              <p:nvPicPr>
                <p:cNvPr id="6" name="Ink 5">
                  <a:extLst>
                    <a:ext uri="{FF2B5EF4-FFF2-40B4-BE49-F238E27FC236}">
                      <a16:creationId xmlns:a16="http://schemas.microsoft.com/office/drawing/2014/main" id="{E18FEA29-EEF3-E8DE-08BF-BA71CC21A5C2}"/>
                    </a:ext>
                  </a:extLst>
                </p:cNvPr>
                <p:cNvPicPr/>
                <p:nvPr/>
              </p:nvPicPr>
              <p:blipFill>
                <a:blip r:embed="rId7"/>
                <a:stretch>
                  <a:fillRect/>
                </a:stretch>
              </p:blipFill>
              <p:spPr>
                <a:xfrm>
                  <a:off x="5871487" y="1543725"/>
                  <a:ext cx="9370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2F5BD51C-D371-C12F-DCCF-132145CD90E8}"/>
                    </a:ext>
                  </a:extLst>
                </p14:cNvPr>
                <p14:cNvContentPartPr/>
                <p14:nvPr/>
              </p14:nvContentPartPr>
              <p14:xfrm>
                <a:off x="6636487" y="1519965"/>
                <a:ext cx="390240" cy="219600"/>
              </p14:xfrm>
            </p:contentPart>
          </mc:Choice>
          <mc:Fallback xmlns="">
            <p:pic>
              <p:nvPicPr>
                <p:cNvPr id="7" name="Ink 6">
                  <a:extLst>
                    <a:ext uri="{FF2B5EF4-FFF2-40B4-BE49-F238E27FC236}">
                      <a16:creationId xmlns:a16="http://schemas.microsoft.com/office/drawing/2014/main" id="{2F5BD51C-D371-C12F-DCCF-132145CD90E8}"/>
                    </a:ext>
                  </a:extLst>
                </p:cNvPr>
                <p:cNvPicPr/>
                <p:nvPr/>
              </p:nvPicPr>
              <p:blipFill>
                <a:blip r:embed="rId9"/>
                <a:stretch>
                  <a:fillRect/>
                </a:stretch>
              </p:blipFill>
              <p:spPr>
                <a:xfrm>
                  <a:off x="6632167" y="1515645"/>
                  <a:ext cx="3988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17C47ACE-2EF4-B9E1-B5F5-EBD50468B113}"/>
                    </a:ext>
                  </a:extLst>
                </p14:cNvPr>
                <p14:cNvContentPartPr/>
                <p14:nvPr/>
              </p14:nvContentPartPr>
              <p14:xfrm>
                <a:off x="7198087" y="1218645"/>
                <a:ext cx="1724040" cy="472680"/>
              </p14:xfrm>
            </p:contentPart>
          </mc:Choice>
          <mc:Fallback xmlns="">
            <p:pic>
              <p:nvPicPr>
                <p:cNvPr id="8" name="Ink 7">
                  <a:extLst>
                    <a:ext uri="{FF2B5EF4-FFF2-40B4-BE49-F238E27FC236}">
                      <a16:creationId xmlns:a16="http://schemas.microsoft.com/office/drawing/2014/main" id="{17C47ACE-2EF4-B9E1-B5F5-EBD50468B113}"/>
                    </a:ext>
                  </a:extLst>
                </p:cNvPr>
                <p:cNvPicPr/>
                <p:nvPr/>
              </p:nvPicPr>
              <p:blipFill>
                <a:blip r:embed="rId11"/>
                <a:stretch>
                  <a:fillRect/>
                </a:stretch>
              </p:blipFill>
              <p:spPr>
                <a:xfrm>
                  <a:off x="7193767" y="1214325"/>
                  <a:ext cx="1732680" cy="481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3E81D402-979C-3059-FD77-8A3FA68E2AF3}"/>
                    </a:ext>
                  </a:extLst>
                </p14:cNvPr>
                <p14:cNvContentPartPr/>
                <p14:nvPr/>
              </p14:nvContentPartPr>
              <p14:xfrm>
                <a:off x="9367447" y="1078245"/>
                <a:ext cx="3756960" cy="356040"/>
              </p14:xfrm>
            </p:contentPart>
          </mc:Choice>
          <mc:Fallback xmlns="">
            <p:pic>
              <p:nvPicPr>
                <p:cNvPr id="9" name="Ink 8">
                  <a:extLst>
                    <a:ext uri="{FF2B5EF4-FFF2-40B4-BE49-F238E27FC236}">
                      <a16:creationId xmlns:a16="http://schemas.microsoft.com/office/drawing/2014/main" id="{3E81D402-979C-3059-FD77-8A3FA68E2AF3}"/>
                    </a:ext>
                  </a:extLst>
                </p:cNvPr>
                <p:cNvPicPr/>
                <p:nvPr/>
              </p:nvPicPr>
              <p:blipFill>
                <a:blip r:embed="rId13"/>
                <a:stretch>
                  <a:fillRect/>
                </a:stretch>
              </p:blipFill>
              <p:spPr>
                <a:xfrm>
                  <a:off x="9363127" y="1073925"/>
                  <a:ext cx="3765600" cy="364680"/>
                </a:xfrm>
                <a:prstGeom prst="rect">
                  <a:avLst/>
                </a:prstGeom>
              </p:spPr>
            </p:pic>
          </mc:Fallback>
        </mc:AlternateContent>
      </p:grpSp>
    </p:spTree>
    <p:extLst>
      <p:ext uri="{BB962C8B-B14F-4D97-AF65-F5344CB8AC3E}">
        <p14:creationId xmlns:p14="http://schemas.microsoft.com/office/powerpoint/2010/main" val="2520396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F2FC838D-341D-EC5E-F78D-92CCAF2CC04A}"/>
              </a:ext>
            </a:extLst>
          </p:cNvPr>
          <p:cNvGraphicFramePr>
            <a:graphicFrameLocks noChangeAspect="1"/>
          </p:cNvGraphicFramePr>
          <p:nvPr>
            <p:extLst>
              <p:ext uri="{D42A27DB-BD31-4B8C-83A1-F6EECF244321}">
                <p14:modId xmlns:p14="http://schemas.microsoft.com/office/powerpoint/2010/main" val="4110152218"/>
              </p:ext>
            </p:extLst>
          </p:nvPr>
        </p:nvGraphicFramePr>
        <p:xfrm>
          <a:off x="798513" y="557213"/>
          <a:ext cx="9952850" cy="5886450"/>
        </p:xfrm>
        <a:graphic>
          <a:graphicData uri="http://schemas.openxmlformats.org/presentationml/2006/ole">
            <mc:AlternateContent xmlns:mc="http://schemas.openxmlformats.org/markup-compatibility/2006">
              <mc:Choice xmlns:v="urn:schemas-microsoft-com:vml" Requires="v">
                <p:oleObj name="Bitmap Image" r:id="rId2" imgW="9080014" imgH="5370118" progId="Paint.Picture.1">
                  <p:embed/>
                </p:oleObj>
              </mc:Choice>
              <mc:Fallback>
                <p:oleObj name="Bitmap Image" r:id="rId2" imgW="9080014" imgH="5370118" progId="Paint.Picture.1">
                  <p:embed/>
                  <p:pic>
                    <p:nvPicPr>
                      <p:cNvPr id="0" name=""/>
                      <p:cNvPicPr/>
                      <p:nvPr/>
                    </p:nvPicPr>
                    <p:blipFill>
                      <a:blip r:embed="rId3"/>
                      <a:stretch>
                        <a:fillRect/>
                      </a:stretch>
                    </p:blipFill>
                    <p:spPr>
                      <a:xfrm>
                        <a:off x="798513" y="557213"/>
                        <a:ext cx="9952850" cy="5886450"/>
                      </a:xfrm>
                      <a:prstGeom prst="rect">
                        <a:avLst/>
                      </a:prstGeom>
                    </p:spPr>
                  </p:pic>
                </p:oleObj>
              </mc:Fallback>
            </mc:AlternateContent>
          </a:graphicData>
        </a:graphic>
      </p:graphicFrame>
    </p:spTree>
    <p:extLst>
      <p:ext uri="{BB962C8B-B14F-4D97-AF65-F5344CB8AC3E}">
        <p14:creationId xmlns:p14="http://schemas.microsoft.com/office/powerpoint/2010/main" val="263557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6C1A60-AECF-2BB6-0033-8DF8C2468D57}"/>
              </a:ext>
            </a:extLst>
          </p:cNvPr>
          <p:cNvSpPr>
            <a:spLocks noGrp="1"/>
          </p:cNvSpPr>
          <p:nvPr>
            <p:ph idx="1"/>
          </p:nvPr>
        </p:nvSpPr>
        <p:spPr/>
        <p:txBody>
          <a:bodyPr>
            <a:normAutofit/>
          </a:bodyPr>
          <a:lstStyle/>
          <a:p>
            <a:r>
              <a:rPr lang="en-IN" sz="4000" dirty="0"/>
              <a:t>Technology Not Just For the sake of technology </a:t>
            </a:r>
          </a:p>
        </p:txBody>
      </p:sp>
    </p:spTree>
    <p:extLst>
      <p:ext uri="{BB962C8B-B14F-4D97-AF65-F5344CB8AC3E}">
        <p14:creationId xmlns:p14="http://schemas.microsoft.com/office/powerpoint/2010/main" val="2526287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uicero Machine | Tech logos, School logos, Google chrome logo">
            <a:extLst>
              <a:ext uri="{FF2B5EF4-FFF2-40B4-BE49-F238E27FC236}">
                <a16:creationId xmlns:a16="http://schemas.microsoft.com/office/drawing/2014/main" id="{8944AF85-6276-41F2-AD91-317E321674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040" y="544398"/>
            <a:ext cx="5090282" cy="59577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46863F-5189-475A-B0B5-F6540D745CEC}"/>
              </a:ext>
            </a:extLst>
          </p:cNvPr>
          <p:cNvSpPr txBox="1"/>
          <p:nvPr/>
        </p:nvSpPr>
        <p:spPr>
          <a:xfrm>
            <a:off x="7469909" y="3001882"/>
            <a:ext cx="3915267" cy="646331"/>
          </a:xfrm>
          <a:prstGeom prst="rect">
            <a:avLst/>
          </a:prstGeom>
          <a:noFill/>
        </p:spPr>
        <p:txBody>
          <a:bodyPr wrap="square" rtlCol="0">
            <a:spAutoFit/>
          </a:bodyPr>
          <a:lstStyle/>
          <a:p>
            <a:r>
              <a:rPr lang="en-IN" dirty="0">
                <a:solidFill>
                  <a:schemeClr val="bg1"/>
                </a:solidFill>
              </a:rPr>
              <a:t>Raised 120 million USD in  from Google ventures and  Kleiner Perkin</a:t>
            </a:r>
          </a:p>
        </p:txBody>
      </p:sp>
      <p:pic>
        <p:nvPicPr>
          <p:cNvPr id="3" name="Graphic 2" descr="Head with gears">
            <a:extLst>
              <a:ext uri="{FF2B5EF4-FFF2-40B4-BE49-F238E27FC236}">
                <a16:creationId xmlns:a16="http://schemas.microsoft.com/office/drawing/2014/main" id="{FD4BA4F2-9778-5D65-CB61-46A9225302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4218469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Head with gears">
            <a:extLst>
              <a:ext uri="{FF2B5EF4-FFF2-40B4-BE49-F238E27FC236}">
                <a16:creationId xmlns:a16="http://schemas.microsoft.com/office/drawing/2014/main" id="{23E7ACAD-490E-16D0-DB30-2F69D3D69E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20021" y="81665"/>
            <a:ext cx="914400" cy="914400"/>
          </a:xfrm>
          <a:prstGeom prst="rect">
            <a:avLst/>
          </a:prstGeom>
        </p:spPr>
      </p:pic>
      <p:sp>
        <p:nvSpPr>
          <p:cNvPr id="5" name="Content Placeholder 4">
            <a:extLst>
              <a:ext uri="{FF2B5EF4-FFF2-40B4-BE49-F238E27FC236}">
                <a16:creationId xmlns:a16="http://schemas.microsoft.com/office/drawing/2014/main" id="{13BB9ED8-44CD-6195-C4B3-4690EC333F15}"/>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876178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C48B8-F4DC-4359-905D-2D76DB21F04C}"/>
              </a:ext>
            </a:extLst>
          </p:cNvPr>
          <p:cNvSpPr>
            <a:spLocks noGrp="1"/>
          </p:cNvSpPr>
          <p:nvPr>
            <p:ph idx="1"/>
          </p:nvPr>
        </p:nvSpPr>
        <p:spPr/>
        <p:txBody>
          <a:bodyPr/>
          <a:lstStyle/>
          <a:p>
            <a:r>
              <a:rPr lang="en-IN" dirty="0"/>
              <a:t>Used all the buzz word, from apps, QR codes, Cloud, to sustainability &amp; recycling, </a:t>
            </a:r>
          </a:p>
          <a:p>
            <a:r>
              <a:rPr lang="en-IN" dirty="0"/>
              <a:t>made an over-engineered product to solve a problem  that probably might have not existed in first place itself ! </a:t>
            </a:r>
          </a:p>
          <a:p>
            <a:endParaRPr lang="en-IN" dirty="0"/>
          </a:p>
          <a:p>
            <a:r>
              <a:rPr lang="en-IN" dirty="0"/>
              <a:t>Can you think of any example in your sector ?</a:t>
            </a:r>
          </a:p>
          <a:p>
            <a:endParaRPr lang="en-IN" dirty="0"/>
          </a:p>
        </p:txBody>
      </p:sp>
      <p:pic>
        <p:nvPicPr>
          <p:cNvPr id="2" name="Graphic 1" descr="Head with gears">
            <a:extLst>
              <a:ext uri="{FF2B5EF4-FFF2-40B4-BE49-F238E27FC236}">
                <a16:creationId xmlns:a16="http://schemas.microsoft.com/office/drawing/2014/main" id="{597F4EEE-44F2-EC1A-9049-8B27CD14E6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808912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g.phemex.com/wp-content/uploads/2022/10/24013325/Crypto-FOMO-Memes.jpg">
            <a:extLst>
              <a:ext uri="{FF2B5EF4-FFF2-40B4-BE49-F238E27FC236}">
                <a16:creationId xmlns:a16="http://schemas.microsoft.com/office/drawing/2014/main" id="{8838E12D-AE94-4BDC-8D1C-5B7BCD8E52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96" y="1669957"/>
            <a:ext cx="10848877" cy="35180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73071A5-0734-4712-B374-8ECDF92C419D}"/>
              </a:ext>
            </a:extLst>
          </p:cNvPr>
          <p:cNvSpPr txBox="1"/>
          <p:nvPr/>
        </p:nvSpPr>
        <p:spPr>
          <a:xfrm>
            <a:off x="7503736" y="6419046"/>
            <a:ext cx="4053525" cy="253916"/>
          </a:xfrm>
          <a:prstGeom prst="rect">
            <a:avLst/>
          </a:prstGeom>
          <a:noFill/>
        </p:spPr>
        <p:txBody>
          <a:bodyPr wrap="square" rtlCol="0">
            <a:spAutoFit/>
          </a:bodyPr>
          <a:lstStyle/>
          <a:p>
            <a:r>
              <a:rPr lang="en-IN" sz="1050" dirty="0">
                <a:solidFill>
                  <a:schemeClr val="bg1"/>
                </a:solidFill>
              </a:rPr>
              <a:t>https://phemex.com/blogs/what-is-the-fomo-meme</a:t>
            </a:r>
          </a:p>
        </p:txBody>
      </p:sp>
      <p:pic>
        <p:nvPicPr>
          <p:cNvPr id="2" name="Graphic 1" descr="Head with gears">
            <a:extLst>
              <a:ext uri="{FF2B5EF4-FFF2-40B4-BE49-F238E27FC236}">
                <a16:creationId xmlns:a16="http://schemas.microsoft.com/office/drawing/2014/main" id="{57617FE8-DABA-66AB-0FB3-EA8E247F3E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76165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6A49D8-36A3-409A-86BB-28AD882DE4BC}"/>
              </a:ext>
            </a:extLst>
          </p:cNvPr>
          <p:cNvPicPr>
            <a:picLocks noChangeAspect="1"/>
          </p:cNvPicPr>
          <p:nvPr/>
        </p:nvPicPr>
        <p:blipFill>
          <a:blip r:embed="rId2"/>
          <a:stretch>
            <a:fillRect/>
          </a:stretch>
        </p:blipFill>
        <p:spPr>
          <a:xfrm>
            <a:off x="1046743" y="84657"/>
            <a:ext cx="9643253" cy="6179638"/>
          </a:xfrm>
          <a:prstGeom prst="rect">
            <a:avLst/>
          </a:prstGeom>
        </p:spPr>
      </p:pic>
      <p:sp>
        <p:nvSpPr>
          <p:cNvPr id="2" name="TextBox 1">
            <a:extLst>
              <a:ext uri="{FF2B5EF4-FFF2-40B4-BE49-F238E27FC236}">
                <a16:creationId xmlns:a16="http://schemas.microsoft.com/office/drawing/2014/main" id="{0ECE1ED2-D2BA-4ACA-A5B3-2028F42A5119}"/>
              </a:ext>
            </a:extLst>
          </p:cNvPr>
          <p:cNvSpPr txBox="1"/>
          <p:nvPr/>
        </p:nvSpPr>
        <p:spPr>
          <a:xfrm>
            <a:off x="7305773" y="6377356"/>
            <a:ext cx="3930977" cy="461665"/>
          </a:xfrm>
          <a:prstGeom prst="rect">
            <a:avLst/>
          </a:prstGeom>
          <a:noFill/>
        </p:spPr>
        <p:txBody>
          <a:bodyPr wrap="square" rtlCol="0">
            <a:spAutoFit/>
          </a:bodyPr>
          <a:lstStyle/>
          <a:p>
            <a:r>
              <a:rPr lang="en-IN" sz="800" dirty="0">
                <a:solidFill>
                  <a:schemeClr val="bg1"/>
                </a:solidFill>
              </a:rPr>
              <a:t>https://www.businessinsider.in/tech/news/timex-takes-a-witty-swipe-at-apple-watches-with-a-new-billboard-know-the-time-without-seeing-you-have-1249-unanswered-emails/articleshow/93622092.cms</a:t>
            </a:r>
          </a:p>
        </p:txBody>
      </p:sp>
      <p:pic>
        <p:nvPicPr>
          <p:cNvPr id="3" name="Graphic 2" descr="Head with gears">
            <a:extLst>
              <a:ext uri="{FF2B5EF4-FFF2-40B4-BE49-F238E27FC236}">
                <a16:creationId xmlns:a16="http://schemas.microsoft.com/office/drawing/2014/main" id="{B866D33D-F8F2-73DA-8413-EECDF63E9C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21436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BC77CC-61AA-489D-979B-D95C6DFDE51A}"/>
              </a:ext>
            </a:extLst>
          </p:cNvPr>
          <p:cNvSpPr>
            <a:spLocks noGrp="1"/>
          </p:cNvSpPr>
          <p:nvPr>
            <p:ph idx="1"/>
          </p:nvPr>
        </p:nvSpPr>
        <p:spPr/>
        <p:txBody>
          <a:bodyPr/>
          <a:lstStyle/>
          <a:p>
            <a:pPr marL="0" indent="0">
              <a:buNone/>
            </a:pPr>
            <a:r>
              <a:rPr lang="en-IN" dirty="0">
                <a:solidFill>
                  <a:schemeClr val="bg1"/>
                </a:solidFill>
              </a:rPr>
              <a:t>On a serious note..</a:t>
            </a:r>
          </a:p>
        </p:txBody>
      </p:sp>
      <p:pic>
        <p:nvPicPr>
          <p:cNvPr id="2" name="Graphic 1" descr="Head with gears">
            <a:extLst>
              <a:ext uri="{FF2B5EF4-FFF2-40B4-BE49-F238E27FC236}">
                <a16:creationId xmlns:a16="http://schemas.microsoft.com/office/drawing/2014/main" id="{C47171A0-88DD-BB56-E9C2-0BD3C3ED4A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842043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ft.com/__origami/service/image/v2/images/raw/https%3A%2F%2Fs3-eu-west-1.amazonaws.com%2Fic-ez-prod%2Fez%2Fimages%2F2%2F4%2F3%2F3%2F4343342-1-eng-GB%2FAmara.jpg?source=invchron">
            <a:extLst>
              <a:ext uri="{FF2B5EF4-FFF2-40B4-BE49-F238E27FC236}">
                <a16:creationId xmlns:a16="http://schemas.microsoft.com/office/drawing/2014/main" id="{04A978DC-BF8F-4335-AE58-95661C4D2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6200" y="0"/>
            <a:ext cx="6223001" cy="50661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D9F4865-EAFE-495B-B81F-EC6709A9B1D3}"/>
              </a:ext>
            </a:extLst>
          </p:cNvPr>
          <p:cNvSpPr txBox="1"/>
          <p:nvPr/>
        </p:nvSpPr>
        <p:spPr>
          <a:xfrm>
            <a:off x="1536570" y="5213023"/>
            <a:ext cx="9747314"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“we tend to overestimate the effect of a technology in the short run and underestimate the effect in the long run” </a:t>
            </a:r>
            <a:endParaRPr kumimoji="0" lang="en-IN" sz="28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TextBox 2">
            <a:extLst>
              <a:ext uri="{FF2B5EF4-FFF2-40B4-BE49-F238E27FC236}">
                <a16:creationId xmlns:a16="http://schemas.microsoft.com/office/drawing/2014/main" id="{7049E3D4-1990-4524-8390-FD306EFD5DE9}"/>
              </a:ext>
            </a:extLst>
          </p:cNvPr>
          <p:cNvSpPr txBox="1"/>
          <p:nvPr/>
        </p:nvSpPr>
        <p:spPr>
          <a:xfrm>
            <a:off x="5241303" y="6167130"/>
            <a:ext cx="463798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srgbClr val="FF0000"/>
                </a:solidFill>
                <a:effectLst/>
                <a:uLnTx/>
                <a:uFillTx/>
                <a:latin typeface="Tw Cen MT" panose="020B0602020104020603"/>
                <a:ea typeface="+mn-ea"/>
                <a:cs typeface="+mn-cs"/>
              </a:rPr>
              <a:t>Do you agree ?</a:t>
            </a:r>
          </a:p>
        </p:txBody>
      </p:sp>
      <p:sp>
        <p:nvSpPr>
          <p:cNvPr id="4" name="TextBox 3">
            <a:extLst>
              <a:ext uri="{FF2B5EF4-FFF2-40B4-BE49-F238E27FC236}">
                <a16:creationId xmlns:a16="http://schemas.microsoft.com/office/drawing/2014/main" id="{7399E165-4528-4706-B4E1-32C45B2446A9}"/>
              </a:ext>
            </a:extLst>
          </p:cNvPr>
          <p:cNvSpPr txBox="1"/>
          <p:nvPr/>
        </p:nvSpPr>
        <p:spPr>
          <a:xfrm>
            <a:off x="6815579" y="6536462"/>
            <a:ext cx="4242062"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solidFill>
                <a:effectLst/>
                <a:uLnTx/>
                <a:uFillTx/>
                <a:latin typeface="Tw Cen MT" panose="020B0602020104020603"/>
                <a:ea typeface="+mn-ea"/>
                <a:cs typeface="+mn-cs"/>
              </a:rPr>
              <a:t>https://community.freetrade.io/t/ceres-cwr-share-chat/13626/45?page=3</a:t>
            </a:r>
          </a:p>
        </p:txBody>
      </p:sp>
      <p:pic>
        <p:nvPicPr>
          <p:cNvPr id="5" name="Graphic 4" descr="Head with gears">
            <a:extLst>
              <a:ext uri="{FF2B5EF4-FFF2-40B4-BE49-F238E27FC236}">
                <a16:creationId xmlns:a16="http://schemas.microsoft.com/office/drawing/2014/main" id="{C6A237C8-1D86-EF8B-AADE-961E512D17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4278347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C247-2781-B897-8947-785332E1C920}"/>
              </a:ext>
            </a:extLst>
          </p:cNvPr>
          <p:cNvSpPr>
            <a:spLocks noGrp="1"/>
          </p:cNvSpPr>
          <p:nvPr>
            <p:ph type="title"/>
          </p:nvPr>
        </p:nvSpPr>
        <p:spPr>
          <a:xfrm>
            <a:off x="1512888" y="2575906"/>
            <a:ext cx="9905998" cy="1478570"/>
          </a:xfrm>
        </p:spPr>
        <p:txBody>
          <a:bodyPr/>
          <a:lstStyle/>
          <a:p>
            <a:r>
              <a:rPr lang="en-IN" dirty="0">
                <a:solidFill>
                  <a:schemeClr val="bg1"/>
                </a:solidFill>
              </a:rPr>
              <a:t>How the world is changing</a:t>
            </a:r>
          </a:p>
        </p:txBody>
      </p:sp>
    </p:spTree>
    <p:extLst>
      <p:ext uri="{BB962C8B-B14F-4D97-AF65-F5344CB8AC3E}">
        <p14:creationId xmlns:p14="http://schemas.microsoft.com/office/powerpoint/2010/main" val="3363888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412ED14D-A3AB-9B7E-0F6F-A9CCE0FE40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0"/>
            <a:ext cx="8890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848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he Age Of Chaos, From VUCA to BANI &amp; RAAT meeting BANI brings order to  chaos">
            <a:extLst>
              <a:ext uri="{FF2B5EF4-FFF2-40B4-BE49-F238E27FC236}">
                <a16:creationId xmlns:a16="http://schemas.microsoft.com/office/drawing/2014/main" id="{5BBABC6F-589F-5CCE-F84C-3B2E4EBF8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274" y="1000126"/>
            <a:ext cx="10148919" cy="540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66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B57A6F-F2E3-4FDF-B8F2-DE62C134CD41}"/>
              </a:ext>
            </a:extLst>
          </p:cNvPr>
          <p:cNvSpPr>
            <a:spLocks noGrp="1"/>
          </p:cNvSpPr>
          <p:nvPr>
            <p:ph idx="1"/>
          </p:nvPr>
        </p:nvSpPr>
        <p:spPr>
          <a:xfrm>
            <a:off x="1274192" y="4125421"/>
            <a:ext cx="9905999" cy="3541714"/>
          </a:xfrm>
        </p:spPr>
        <p:txBody>
          <a:bodyPr>
            <a:normAutofit/>
          </a:bodyPr>
          <a:lstStyle/>
          <a:p>
            <a:r>
              <a:rPr lang="en-IN" sz="2800" dirty="0">
                <a:solidFill>
                  <a:schemeClr val="bg1"/>
                </a:solidFill>
              </a:rPr>
              <a:t>As a busy practitioner, how can one  keep track of all the new buzzwords and emerging technologies </a:t>
            </a:r>
          </a:p>
        </p:txBody>
      </p:sp>
      <p:pic>
        <p:nvPicPr>
          <p:cNvPr id="5" name="Picture 2" descr="Dilbert And The Blockchain, in the Dilbert principle originally... |  Download Scientific Diagram">
            <a:extLst>
              <a:ext uri="{FF2B5EF4-FFF2-40B4-BE49-F238E27FC236}">
                <a16:creationId xmlns:a16="http://schemas.microsoft.com/office/drawing/2014/main" id="{AA9D9E2B-38BB-4042-B59F-0A5816A22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4192" y="796287"/>
            <a:ext cx="9048139" cy="28421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9460212-3601-4D7B-8933-20AD71184D05}"/>
              </a:ext>
            </a:extLst>
          </p:cNvPr>
          <p:cNvSpPr txBox="1"/>
          <p:nvPr/>
        </p:nvSpPr>
        <p:spPr>
          <a:xfrm>
            <a:off x="6985262" y="6429080"/>
            <a:ext cx="4034672"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solidFill>
                <a:effectLst/>
                <a:uLnTx/>
                <a:uFillTx/>
                <a:latin typeface="Tw Cen MT" panose="020B0602020104020603"/>
                <a:ea typeface="+mn-ea"/>
                <a:cs typeface="+mn-cs"/>
              </a:rPr>
              <a:t>https://www.linkedin.com/pulse/being-asked-blockchain-technology-lets-learn-from-dilbert-steibli/</a:t>
            </a:r>
          </a:p>
        </p:txBody>
      </p:sp>
      <p:pic>
        <p:nvPicPr>
          <p:cNvPr id="6" name="Graphic 5" descr="Head with gears">
            <a:extLst>
              <a:ext uri="{FF2B5EF4-FFF2-40B4-BE49-F238E27FC236}">
                <a16:creationId xmlns:a16="http://schemas.microsoft.com/office/drawing/2014/main" id="{76F96948-99BA-F68C-08CB-7FB1D6E8C7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1489375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AutoShape 4"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6" name="AutoShape 6"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Freeform 6"/>
          <p:cNvSpPr/>
          <p:nvPr/>
        </p:nvSpPr>
        <p:spPr>
          <a:xfrm>
            <a:off x="3371449" y="2157044"/>
            <a:ext cx="5287738" cy="2929836"/>
          </a:xfrm>
          <a:custGeom>
            <a:avLst/>
            <a:gdLst>
              <a:gd name="connsiteX0" fmla="*/ 0 w 6535270"/>
              <a:gd name="connsiteY0" fmla="*/ 3621409 h 3621409"/>
              <a:gd name="connsiteX1" fmla="*/ 954741 w 6535270"/>
              <a:gd name="connsiteY1" fmla="*/ 4150 h 3621409"/>
              <a:gd name="connsiteX2" fmla="*/ 2178423 w 6535270"/>
              <a:gd name="connsiteY2" fmla="*/ 2868373 h 3621409"/>
              <a:gd name="connsiteX3" fmla="*/ 3442447 w 6535270"/>
              <a:gd name="connsiteY3" fmla="*/ 1375750 h 3621409"/>
              <a:gd name="connsiteX4" fmla="*/ 6535270 w 6535270"/>
              <a:gd name="connsiteY4" fmla="*/ 1268173 h 3621409"/>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5270" h="3621070">
                <a:moveTo>
                  <a:pt x="0" y="3621070"/>
                </a:moveTo>
                <a:cubicBezTo>
                  <a:pt x="295835" y="1875193"/>
                  <a:pt x="591671" y="129317"/>
                  <a:pt x="954741" y="3811"/>
                </a:cubicBezTo>
                <a:cubicBezTo>
                  <a:pt x="1317812" y="-121695"/>
                  <a:pt x="1723464" y="2894928"/>
                  <a:pt x="2178423" y="2868034"/>
                </a:cubicBezTo>
                <a:cubicBezTo>
                  <a:pt x="2633382" y="2841140"/>
                  <a:pt x="2716306" y="1494194"/>
                  <a:pt x="3442447" y="1375411"/>
                </a:cubicBezTo>
                <a:cubicBezTo>
                  <a:pt x="4168588" y="1256628"/>
                  <a:pt x="5338482" y="1282402"/>
                  <a:pt x="6535270" y="1267834"/>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grpSp>
        <p:nvGrpSpPr>
          <p:cNvPr id="27" name="Group 26"/>
          <p:cNvGrpSpPr/>
          <p:nvPr/>
        </p:nvGrpSpPr>
        <p:grpSpPr>
          <a:xfrm>
            <a:off x="3196012" y="1367165"/>
            <a:ext cx="6006164" cy="3881730"/>
            <a:chOff x="1367118" y="1170115"/>
            <a:chExt cx="6615952" cy="4275829"/>
          </a:xfrm>
        </p:grpSpPr>
        <p:cxnSp>
          <p:nvCxnSpPr>
            <p:cNvPr id="9" name="Straight Arrow Connector 8"/>
            <p:cNvCxnSpPr/>
            <p:nvPr/>
          </p:nvCxnSpPr>
          <p:spPr>
            <a:xfrm flipV="1">
              <a:off x="1367118" y="1170115"/>
              <a:ext cx="0" cy="4275829"/>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367118" y="5432497"/>
              <a:ext cx="6615952" cy="1"/>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grpSp>
      <p:pic>
        <p:nvPicPr>
          <p:cNvPr id="10" name="Graphic 9" descr="Head with gears">
            <a:extLst>
              <a:ext uri="{FF2B5EF4-FFF2-40B4-BE49-F238E27FC236}">
                <a16:creationId xmlns:a16="http://schemas.microsoft.com/office/drawing/2014/main" id="{1BA7E69E-68CA-485D-AD56-D44F298C45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759862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roduction to the Gartner Hype Cycle – BMC Software | Blogs">
            <a:extLst>
              <a:ext uri="{FF2B5EF4-FFF2-40B4-BE49-F238E27FC236}">
                <a16:creationId xmlns:a16="http://schemas.microsoft.com/office/drawing/2014/main" id="{596A80F4-AEF1-4656-8361-030E4781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3268"/>
            <a:ext cx="9753600" cy="6496050"/>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F29895A7-70D0-4D17-A4B7-4B63AF4C3F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1526237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E4F874-F79F-4FE2-82AB-1D02CCA3C2A3}"/>
              </a:ext>
            </a:extLst>
          </p:cNvPr>
          <p:cNvSpPr txBox="1"/>
          <p:nvPr/>
        </p:nvSpPr>
        <p:spPr>
          <a:xfrm>
            <a:off x="790575" y="638175"/>
            <a:ext cx="11001375"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The Hype Cycle is a graphical depiction of a common pattern that arises with each new technology or other innovation. Although many of Gartner’s Hype Cycles focus on specific technologies or innovations, the same pattern of hype and disillusionment applies to higher level concepts such as IT methodologies and management disciplines.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pic>
        <p:nvPicPr>
          <p:cNvPr id="4" name="Picture 3">
            <a:extLst>
              <a:ext uri="{FF2B5EF4-FFF2-40B4-BE49-F238E27FC236}">
                <a16:creationId xmlns:a16="http://schemas.microsoft.com/office/drawing/2014/main" id="{5186EF54-AEAA-4C94-9397-1BF4FFF50FDC}"/>
              </a:ext>
            </a:extLst>
          </p:cNvPr>
          <p:cNvPicPr>
            <a:picLocks noChangeAspect="1"/>
          </p:cNvPicPr>
          <p:nvPr/>
        </p:nvPicPr>
        <p:blipFill>
          <a:blip r:embed="rId2"/>
          <a:stretch>
            <a:fillRect/>
          </a:stretch>
        </p:blipFill>
        <p:spPr>
          <a:xfrm>
            <a:off x="580009" y="2531098"/>
            <a:ext cx="11422505" cy="845572"/>
          </a:xfrm>
          <a:prstGeom prst="rect">
            <a:avLst/>
          </a:prstGeom>
        </p:spPr>
      </p:pic>
      <p:pic>
        <p:nvPicPr>
          <p:cNvPr id="5" name="Picture 4">
            <a:extLst>
              <a:ext uri="{FF2B5EF4-FFF2-40B4-BE49-F238E27FC236}">
                <a16:creationId xmlns:a16="http://schemas.microsoft.com/office/drawing/2014/main" id="{577D17F3-311D-48B3-A53C-0161FCFFA8F5}"/>
              </a:ext>
            </a:extLst>
          </p:cNvPr>
          <p:cNvPicPr>
            <a:picLocks noChangeAspect="1"/>
          </p:cNvPicPr>
          <p:nvPr/>
        </p:nvPicPr>
        <p:blipFill>
          <a:blip r:embed="rId3"/>
          <a:stretch>
            <a:fillRect/>
          </a:stretch>
        </p:blipFill>
        <p:spPr>
          <a:xfrm>
            <a:off x="580009" y="3481330"/>
            <a:ext cx="10617331" cy="1191891"/>
          </a:xfrm>
          <a:prstGeom prst="rect">
            <a:avLst/>
          </a:prstGeom>
        </p:spPr>
      </p:pic>
      <p:pic>
        <p:nvPicPr>
          <p:cNvPr id="6" name="Picture 5">
            <a:extLst>
              <a:ext uri="{FF2B5EF4-FFF2-40B4-BE49-F238E27FC236}">
                <a16:creationId xmlns:a16="http://schemas.microsoft.com/office/drawing/2014/main" id="{1FE65F61-C331-470C-9AF3-79299D690E78}"/>
              </a:ext>
            </a:extLst>
          </p:cNvPr>
          <p:cNvPicPr>
            <a:picLocks noChangeAspect="1"/>
          </p:cNvPicPr>
          <p:nvPr/>
        </p:nvPicPr>
        <p:blipFill>
          <a:blip r:embed="rId4"/>
          <a:stretch>
            <a:fillRect/>
          </a:stretch>
        </p:blipFill>
        <p:spPr>
          <a:xfrm>
            <a:off x="580009" y="4841814"/>
            <a:ext cx="11211941" cy="904649"/>
          </a:xfrm>
          <a:prstGeom prst="rect">
            <a:avLst/>
          </a:prstGeom>
        </p:spPr>
      </p:pic>
      <p:pic>
        <p:nvPicPr>
          <p:cNvPr id="2" name="Graphic 1" descr="Head with gears">
            <a:extLst>
              <a:ext uri="{FF2B5EF4-FFF2-40B4-BE49-F238E27FC236}">
                <a16:creationId xmlns:a16="http://schemas.microsoft.com/office/drawing/2014/main" id="{C2F8EA82-9647-47ED-1E51-03F5A41E9B7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77600" y="0"/>
            <a:ext cx="914400" cy="914400"/>
          </a:xfrm>
          <a:prstGeom prst="rect">
            <a:avLst/>
          </a:prstGeom>
        </p:spPr>
      </p:pic>
    </p:spTree>
    <p:extLst>
      <p:ext uri="{BB962C8B-B14F-4D97-AF65-F5344CB8AC3E}">
        <p14:creationId xmlns:p14="http://schemas.microsoft.com/office/powerpoint/2010/main" val="2401939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801FC7-CEFB-4336-9EAE-7E448E70F633}"/>
              </a:ext>
            </a:extLst>
          </p:cNvPr>
          <p:cNvPicPr>
            <a:picLocks noChangeAspect="1"/>
          </p:cNvPicPr>
          <p:nvPr/>
        </p:nvPicPr>
        <p:blipFill>
          <a:blip r:embed="rId2"/>
          <a:stretch>
            <a:fillRect/>
          </a:stretch>
        </p:blipFill>
        <p:spPr>
          <a:xfrm>
            <a:off x="1119187" y="372275"/>
            <a:ext cx="8691563" cy="6113449"/>
          </a:xfrm>
          <a:prstGeom prst="rect">
            <a:avLst/>
          </a:prstGeom>
        </p:spPr>
      </p:pic>
      <p:pic>
        <p:nvPicPr>
          <p:cNvPr id="3" name="Graphic 2" descr="Head with gears">
            <a:extLst>
              <a:ext uri="{FF2B5EF4-FFF2-40B4-BE49-F238E27FC236}">
                <a16:creationId xmlns:a16="http://schemas.microsoft.com/office/drawing/2014/main" id="{F28459E4-6FFA-49D3-929C-C4F9B1A85F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495679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2876F49-C3AD-345B-9B0D-7883385A81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0"/>
            <a:ext cx="7164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987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artner Artificial Intelligence Hype Cycle for 2021 describes AI-specific innovations that are in various phases of maturation, adoption and hype.">
            <a:extLst>
              <a:ext uri="{FF2B5EF4-FFF2-40B4-BE49-F238E27FC236}">
                <a16:creationId xmlns:a16="http://schemas.microsoft.com/office/drawing/2014/main" id="{F0C32466-112C-BDB1-CBE2-A51EBE23B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75" y="0"/>
            <a:ext cx="7461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355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2286-EA2E-F3B3-A2BA-B479146CD905}"/>
              </a:ext>
            </a:extLst>
          </p:cNvPr>
          <p:cNvSpPr>
            <a:spLocks noGrp="1"/>
          </p:cNvSpPr>
          <p:nvPr>
            <p:ph type="title"/>
          </p:nvPr>
        </p:nvSpPr>
        <p:spPr>
          <a:xfrm>
            <a:off x="1450695" y="2178377"/>
            <a:ext cx="9905998" cy="1478570"/>
          </a:xfrm>
        </p:spPr>
        <p:txBody>
          <a:bodyPr>
            <a:normAutofit fontScale="90000"/>
          </a:bodyPr>
          <a:lstStyle/>
          <a:p>
            <a:r>
              <a:rPr lang="en-IN" dirty="0">
                <a:solidFill>
                  <a:schemeClr val="bg1"/>
                </a:solidFill>
              </a:rPr>
              <a:t>Post CLASS SUGGESTION - </a:t>
            </a:r>
            <a:br>
              <a:rPr lang="en-IN" dirty="0">
                <a:solidFill>
                  <a:schemeClr val="bg1"/>
                </a:solidFill>
              </a:rPr>
            </a:br>
            <a:r>
              <a:rPr lang="en-IN" dirty="0">
                <a:solidFill>
                  <a:schemeClr val="bg1"/>
                </a:solidFill>
              </a:rPr>
              <a:t>PLEASE Explore the HYPE CYCLE relevant to you</a:t>
            </a:r>
          </a:p>
        </p:txBody>
      </p:sp>
    </p:spTree>
    <p:extLst>
      <p:ext uri="{BB962C8B-B14F-4D97-AF65-F5344CB8AC3E}">
        <p14:creationId xmlns:p14="http://schemas.microsoft.com/office/powerpoint/2010/main" val="2074316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B5582-9FF7-FC4A-01CF-5AF31B411FC6}"/>
              </a:ext>
            </a:extLst>
          </p:cNvPr>
          <p:cNvSpPr>
            <a:spLocks noGrp="1"/>
          </p:cNvSpPr>
          <p:nvPr>
            <p:ph type="title"/>
          </p:nvPr>
        </p:nvSpPr>
        <p:spPr>
          <a:xfrm>
            <a:off x="838199" y="2766218"/>
            <a:ext cx="11077575" cy="1325563"/>
          </a:xfrm>
        </p:spPr>
        <p:txBody>
          <a:bodyPr>
            <a:normAutofit fontScale="90000"/>
          </a:bodyPr>
          <a:lstStyle/>
          <a:p>
            <a:r>
              <a:rPr lang="en-IN" b="0" i="0" dirty="0">
                <a:solidFill>
                  <a:srgbClr val="000000"/>
                </a:solidFill>
                <a:effectLst/>
                <a:highlight>
                  <a:srgbClr val="FFFFFF"/>
                </a:highlight>
                <a:latin typeface="Linux Libertine"/>
              </a:rPr>
              <a:t>Technology–Organization–Environment (TOE)  Framework</a:t>
            </a:r>
            <a:br>
              <a:rPr lang="en-IN" b="0" i="0" dirty="0">
                <a:solidFill>
                  <a:srgbClr val="000000"/>
                </a:solidFill>
                <a:effectLst/>
                <a:highlight>
                  <a:srgbClr val="FFFFFF"/>
                </a:highlight>
                <a:latin typeface="Linux Libertine"/>
              </a:rPr>
            </a:br>
            <a:endParaRPr lang="en-IN" dirty="0"/>
          </a:p>
        </p:txBody>
      </p:sp>
    </p:spTree>
    <p:extLst>
      <p:ext uri="{BB962C8B-B14F-4D97-AF65-F5344CB8AC3E}">
        <p14:creationId xmlns:p14="http://schemas.microsoft.com/office/powerpoint/2010/main" val="3113510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BD9CEF-A43F-A215-21AC-7143A5E297BF}"/>
              </a:ext>
            </a:extLst>
          </p:cNvPr>
          <p:cNvSpPr>
            <a:spLocks noGrp="1"/>
          </p:cNvSpPr>
          <p:nvPr>
            <p:ph idx="1"/>
          </p:nvPr>
        </p:nvSpPr>
        <p:spPr>
          <a:xfrm>
            <a:off x="466725" y="454025"/>
            <a:ext cx="10515600" cy="4351338"/>
          </a:xfrm>
        </p:spPr>
        <p:txBody>
          <a:bodyPr>
            <a:normAutofit lnSpcReduction="10000"/>
          </a:bodyPr>
          <a:lstStyle/>
          <a:p>
            <a:r>
              <a:rPr lang="en-US" b="0" i="0" dirty="0">
                <a:solidFill>
                  <a:srgbClr val="000000"/>
                </a:solidFill>
                <a:effectLst/>
                <a:highlight>
                  <a:srgbClr val="FFFFFF"/>
                </a:highlight>
                <a:latin typeface="Muli"/>
              </a:rPr>
              <a:t>One of the strengths of the TOE framework is that it provides a holistic perspective on technology adoption and implementation. Rather than focusing solely on the technology itself or the organizational context, the framework recognizes that both internal and external factors are important in shaping technology adoption and use. </a:t>
            </a:r>
          </a:p>
          <a:p>
            <a:endParaRPr lang="en-US" dirty="0">
              <a:solidFill>
                <a:srgbClr val="000000"/>
              </a:solidFill>
              <a:highlight>
                <a:srgbClr val="FFFFFF"/>
              </a:highlight>
              <a:latin typeface="Muli"/>
            </a:endParaRPr>
          </a:p>
          <a:p>
            <a:r>
              <a:rPr lang="en-US" b="0" i="0" dirty="0">
                <a:solidFill>
                  <a:srgbClr val="000000"/>
                </a:solidFill>
                <a:effectLst/>
                <a:highlight>
                  <a:srgbClr val="FFFFFF"/>
                </a:highlight>
                <a:latin typeface="Muli"/>
              </a:rPr>
              <a:t>Another strength of the TOE framework is its flexibility. The framework can be applied to a wide range of technologies and organizational contexts, making it a useful tool for researchers and practitioners in a variety of fields.</a:t>
            </a:r>
            <a:endParaRPr lang="en-IN" dirty="0"/>
          </a:p>
        </p:txBody>
      </p:sp>
    </p:spTree>
    <p:extLst>
      <p:ext uri="{BB962C8B-B14F-4D97-AF65-F5344CB8AC3E}">
        <p14:creationId xmlns:p14="http://schemas.microsoft.com/office/powerpoint/2010/main" val="4049303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C0915-9793-85C8-36E0-9B2EFB8571B3}"/>
              </a:ext>
            </a:extLst>
          </p:cNvPr>
          <p:cNvSpPr>
            <a:spLocks noGrp="1"/>
          </p:cNvSpPr>
          <p:nvPr>
            <p:ph type="title"/>
          </p:nvPr>
        </p:nvSpPr>
        <p:spPr/>
        <p:txBody>
          <a:bodyPr/>
          <a:lstStyle/>
          <a:p>
            <a:r>
              <a:rPr lang="en-IN" dirty="0"/>
              <a:t>Technology</a:t>
            </a:r>
          </a:p>
        </p:txBody>
      </p:sp>
      <p:sp>
        <p:nvSpPr>
          <p:cNvPr id="3" name="Content Placeholder 2">
            <a:extLst>
              <a:ext uri="{FF2B5EF4-FFF2-40B4-BE49-F238E27FC236}">
                <a16:creationId xmlns:a16="http://schemas.microsoft.com/office/drawing/2014/main" id="{EBC572FE-D2FB-05C0-37D3-2A99B131CBC1}"/>
              </a:ext>
            </a:extLst>
          </p:cNvPr>
          <p:cNvSpPr>
            <a:spLocks noGrp="1"/>
          </p:cNvSpPr>
          <p:nvPr>
            <p:ph idx="1"/>
          </p:nvPr>
        </p:nvSpPr>
        <p:spPr/>
        <p:txBody>
          <a:bodyPr/>
          <a:lstStyle/>
          <a:p>
            <a:r>
              <a:rPr lang="en-US" b="0" i="0" dirty="0">
                <a:solidFill>
                  <a:srgbClr val="000000"/>
                </a:solidFill>
                <a:effectLst/>
                <a:highlight>
                  <a:srgbClr val="FFFFFF"/>
                </a:highlight>
                <a:latin typeface="Muli"/>
              </a:rPr>
              <a:t>Technology refers to the characteristics of the technology itself, including its functionality, complexity, compatibility with existing systems, and ease of use.</a:t>
            </a:r>
            <a:endParaRPr lang="en-IN" dirty="0"/>
          </a:p>
        </p:txBody>
      </p:sp>
    </p:spTree>
    <p:extLst>
      <p:ext uri="{BB962C8B-B14F-4D97-AF65-F5344CB8AC3E}">
        <p14:creationId xmlns:p14="http://schemas.microsoft.com/office/powerpoint/2010/main" val="4271038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3958E-577C-6423-9BEC-5498051F2758}"/>
              </a:ext>
            </a:extLst>
          </p:cNvPr>
          <p:cNvSpPr>
            <a:spLocks noGrp="1"/>
          </p:cNvSpPr>
          <p:nvPr>
            <p:ph type="title"/>
          </p:nvPr>
        </p:nvSpPr>
        <p:spPr/>
        <p:txBody>
          <a:bodyPr/>
          <a:lstStyle/>
          <a:p>
            <a:r>
              <a:rPr lang="en-IN" b="0" i="0" dirty="0">
                <a:solidFill>
                  <a:srgbClr val="000000"/>
                </a:solidFill>
                <a:effectLst/>
                <a:highlight>
                  <a:srgbClr val="FFFFFF"/>
                </a:highlight>
                <a:latin typeface="Muli"/>
              </a:rPr>
              <a:t>Organization </a:t>
            </a:r>
            <a:endParaRPr lang="en-IN" dirty="0"/>
          </a:p>
        </p:txBody>
      </p:sp>
      <p:sp>
        <p:nvSpPr>
          <p:cNvPr id="3" name="Content Placeholder 2">
            <a:extLst>
              <a:ext uri="{FF2B5EF4-FFF2-40B4-BE49-F238E27FC236}">
                <a16:creationId xmlns:a16="http://schemas.microsoft.com/office/drawing/2014/main" id="{26FA0E67-F8C4-38EC-4007-062E360B7691}"/>
              </a:ext>
            </a:extLst>
          </p:cNvPr>
          <p:cNvSpPr>
            <a:spLocks noGrp="1"/>
          </p:cNvSpPr>
          <p:nvPr>
            <p:ph idx="1"/>
          </p:nvPr>
        </p:nvSpPr>
        <p:spPr/>
        <p:txBody>
          <a:bodyPr/>
          <a:lstStyle/>
          <a:p>
            <a:r>
              <a:rPr lang="en-US" b="0" i="0" dirty="0">
                <a:solidFill>
                  <a:srgbClr val="000000"/>
                </a:solidFill>
                <a:effectLst/>
                <a:highlight>
                  <a:srgbClr val="FFFFFF"/>
                </a:highlight>
                <a:latin typeface="Muli"/>
              </a:rPr>
              <a:t>Organization refers to the internal context in which the technology is used, including factors such as the organization's size, structure, culture, and resources.</a:t>
            </a:r>
            <a:endParaRPr lang="en-IN" dirty="0"/>
          </a:p>
        </p:txBody>
      </p:sp>
    </p:spTree>
    <p:extLst>
      <p:ext uri="{BB962C8B-B14F-4D97-AF65-F5344CB8AC3E}">
        <p14:creationId xmlns:p14="http://schemas.microsoft.com/office/powerpoint/2010/main" val="2595535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956-4BB6-01B4-7893-020A1C3B5537}"/>
              </a:ext>
            </a:extLst>
          </p:cNvPr>
          <p:cNvSpPr>
            <a:spLocks noGrp="1"/>
          </p:cNvSpPr>
          <p:nvPr>
            <p:ph type="title"/>
          </p:nvPr>
        </p:nvSpPr>
        <p:spPr/>
        <p:txBody>
          <a:bodyPr/>
          <a:lstStyle/>
          <a:p>
            <a:r>
              <a:rPr lang="en-IN" b="0" i="0" dirty="0">
                <a:solidFill>
                  <a:srgbClr val="000000"/>
                </a:solidFill>
                <a:effectLst/>
                <a:highlight>
                  <a:srgbClr val="FFFFFF"/>
                </a:highlight>
                <a:latin typeface="Muli"/>
              </a:rPr>
              <a:t>Environment </a:t>
            </a:r>
            <a:endParaRPr lang="en-IN" dirty="0"/>
          </a:p>
        </p:txBody>
      </p:sp>
      <p:sp>
        <p:nvSpPr>
          <p:cNvPr id="3" name="Content Placeholder 2">
            <a:extLst>
              <a:ext uri="{FF2B5EF4-FFF2-40B4-BE49-F238E27FC236}">
                <a16:creationId xmlns:a16="http://schemas.microsoft.com/office/drawing/2014/main" id="{2FCDB165-2FA8-AC80-BE7F-E2913BA2F357}"/>
              </a:ext>
            </a:extLst>
          </p:cNvPr>
          <p:cNvSpPr>
            <a:spLocks noGrp="1"/>
          </p:cNvSpPr>
          <p:nvPr>
            <p:ph idx="1"/>
          </p:nvPr>
        </p:nvSpPr>
        <p:spPr/>
        <p:txBody>
          <a:bodyPr/>
          <a:lstStyle/>
          <a:p>
            <a:r>
              <a:rPr lang="en-US" b="0" i="0" dirty="0">
                <a:solidFill>
                  <a:srgbClr val="000000"/>
                </a:solidFill>
                <a:effectLst/>
                <a:highlight>
                  <a:srgbClr val="FFFFFF"/>
                </a:highlight>
                <a:latin typeface="Muli"/>
              </a:rPr>
              <a:t>Environment refers to the external context in which the organization operates, including factors such as market conditions, regulatory requirements, and social and cultural norms.</a:t>
            </a:r>
            <a:endParaRPr lang="en-IN" dirty="0"/>
          </a:p>
        </p:txBody>
      </p:sp>
    </p:spTree>
    <p:extLst>
      <p:ext uri="{BB962C8B-B14F-4D97-AF65-F5344CB8AC3E}">
        <p14:creationId xmlns:p14="http://schemas.microsoft.com/office/powerpoint/2010/main" val="4100017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1">
            <a:extLst>
              <a:ext uri="{FF2B5EF4-FFF2-40B4-BE49-F238E27FC236}">
                <a16:creationId xmlns:a16="http://schemas.microsoft.com/office/drawing/2014/main" id="{B8E7B3AE-4563-34A4-6610-B2A6B32BA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1" y="485774"/>
            <a:ext cx="7367587" cy="5420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154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8B219-F80D-1622-8107-4CA0A2B192E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425C529-A606-4603-F380-D3A6B121AFCA}"/>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320747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isruptive Innovation (Clayton Christensen)">
            <a:extLst>
              <a:ext uri="{FF2B5EF4-FFF2-40B4-BE49-F238E27FC236}">
                <a16:creationId xmlns:a16="http://schemas.microsoft.com/office/drawing/2014/main" id="{C3081559-CA35-431A-A23A-BA25D41E1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112" y="947393"/>
            <a:ext cx="8166387" cy="5481687"/>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AB873AF6-30AB-44FB-8D0F-BF025F85D8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60255"/>
            <a:ext cx="914400" cy="914400"/>
          </a:xfrm>
          <a:prstGeom prst="rect">
            <a:avLst/>
          </a:prstGeom>
        </p:spPr>
      </p:pic>
    </p:spTree>
    <p:extLst>
      <p:ext uri="{BB962C8B-B14F-4D97-AF65-F5344CB8AC3E}">
        <p14:creationId xmlns:p14="http://schemas.microsoft.com/office/powerpoint/2010/main" val="2620223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41500A-A6DA-4D3C-9D24-543512A03A5D}"/>
              </a:ext>
            </a:extLst>
          </p:cNvPr>
          <p:cNvSpPr>
            <a:spLocks noGrp="1"/>
          </p:cNvSpPr>
          <p:nvPr>
            <p:ph idx="1"/>
          </p:nvPr>
        </p:nvSpPr>
        <p:spPr/>
        <p:txBody>
          <a:bodyPr/>
          <a:lstStyle/>
          <a:p>
            <a:r>
              <a:rPr lang="en-IN" dirty="0">
                <a:solidFill>
                  <a:schemeClr val="bg1"/>
                </a:solidFill>
                <a:effectLst/>
              </a:rPr>
              <a:t>Trajectory of technological progress often slopes up much faster than ability of customer to utilize it !</a:t>
            </a:r>
          </a:p>
          <a:p>
            <a:r>
              <a:rPr lang="en-IN" dirty="0">
                <a:solidFill>
                  <a:schemeClr val="bg1"/>
                </a:solidFill>
                <a:effectLst/>
              </a:rPr>
              <a:t>Basis of competition changes usually from  </a:t>
            </a:r>
            <a:r>
              <a:rPr lang="en-IN" dirty="0">
                <a:solidFill>
                  <a:srgbClr val="FF0000"/>
                </a:solidFill>
                <a:effectLst/>
              </a:rPr>
              <a:t>Functionality -&gt; Reliability -&gt; Speed /Convenience/Customization </a:t>
            </a:r>
          </a:p>
          <a:p>
            <a:endParaRPr lang="en-IN" b="1" dirty="0">
              <a:solidFill>
                <a:srgbClr val="FF0000"/>
              </a:solidFill>
            </a:endParaRPr>
          </a:p>
        </p:txBody>
      </p:sp>
      <p:sp>
        <p:nvSpPr>
          <p:cNvPr id="5" name="Title 4">
            <a:extLst>
              <a:ext uri="{FF2B5EF4-FFF2-40B4-BE49-F238E27FC236}">
                <a16:creationId xmlns:a16="http://schemas.microsoft.com/office/drawing/2014/main" id="{016437E6-EE28-47CA-B052-1C8469F01B01}"/>
              </a:ext>
            </a:extLst>
          </p:cNvPr>
          <p:cNvSpPr>
            <a:spLocks noGrp="1"/>
          </p:cNvSpPr>
          <p:nvPr>
            <p:ph type="title"/>
          </p:nvPr>
        </p:nvSpPr>
        <p:spPr/>
        <p:txBody>
          <a:bodyPr/>
          <a:lstStyle/>
          <a:p>
            <a:r>
              <a:rPr lang="en-IN" dirty="0">
                <a:solidFill>
                  <a:srgbClr val="FF0000"/>
                </a:solidFill>
              </a:rPr>
              <a:t>Key points </a:t>
            </a:r>
          </a:p>
        </p:txBody>
      </p:sp>
      <p:pic>
        <p:nvPicPr>
          <p:cNvPr id="4" name="Graphic 3" descr="Head with gears">
            <a:extLst>
              <a:ext uri="{FF2B5EF4-FFF2-40B4-BE49-F238E27FC236}">
                <a16:creationId xmlns:a16="http://schemas.microsoft.com/office/drawing/2014/main" id="{97C97861-1884-436F-B455-6F4DE30955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938327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CE58E1-A38D-4084-A336-9338E6121AC8}"/>
              </a:ext>
            </a:extLst>
          </p:cNvPr>
          <p:cNvSpPr>
            <a:spLocks noGrp="1"/>
          </p:cNvSpPr>
          <p:nvPr>
            <p:ph idx="1"/>
          </p:nvPr>
        </p:nvSpPr>
        <p:spPr>
          <a:xfrm>
            <a:off x="1263961" y="1401074"/>
            <a:ext cx="9905999" cy="3541714"/>
          </a:xfrm>
        </p:spPr>
        <p:txBody>
          <a:bodyPr>
            <a:normAutofit fontScale="92500" lnSpcReduction="20000"/>
          </a:bodyPr>
          <a:lstStyle/>
          <a:p>
            <a:r>
              <a:rPr lang="en-US" dirty="0">
                <a:solidFill>
                  <a:schemeClr val="bg2"/>
                </a:solidFill>
              </a:rPr>
              <a:t>When an organization builds a new system using emerging technologies , the system may be</a:t>
            </a:r>
          </a:p>
          <a:p>
            <a:pPr marL="0" indent="0">
              <a:buNone/>
            </a:pPr>
            <a:r>
              <a:rPr lang="en-US" dirty="0">
                <a:solidFill>
                  <a:schemeClr val="bg2"/>
                </a:solidFill>
              </a:rPr>
              <a:t>	</a:t>
            </a:r>
            <a:r>
              <a:rPr lang="en-US" sz="2200" dirty="0">
                <a:solidFill>
                  <a:schemeClr val="bg2"/>
                </a:solidFill>
              </a:rPr>
              <a:t>Used or not used</a:t>
            </a:r>
          </a:p>
          <a:p>
            <a:pPr marL="457200" lvl="1" indent="0">
              <a:buNone/>
            </a:pPr>
            <a:r>
              <a:rPr lang="en-US" sz="2200" dirty="0">
                <a:solidFill>
                  <a:schemeClr val="bg2"/>
                </a:solidFill>
              </a:rPr>
              <a:t>	Which may lead to </a:t>
            </a:r>
            <a:r>
              <a:rPr lang="en-US" sz="2200" dirty="0">
                <a:solidFill>
                  <a:srgbClr val="FF0000"/>
                </a:solidFill>
              </a:rPr>
              <a:t>positive</a:t>
            </a:r>
            <a:r>
              <a:rPr lang="en-US" sz="2200" dirty="0">
                <a:solidFill>
                  <a:schemeClr val="bg2"/>
                </a:solidFill>
              </a:rPr>
              <a:t> or </a:t>
            </a:r>
            <a:r>
              <a:rPr lang="en-US" sz="2200" dirty="0">
                <a:solidFill>
                  <a:srgbClr val="00B050"/>
                </a:solidFill>
              </a:rPr>
              <a:t>negative</a:t>
            </a:r>
            <a:r>
              <a:rPr lang="en-US" sz="2200" dirty="0">
                <a:solidFill>
                  <a:schemeClr val="bg2"/>
                </a:solidFill>
              </a:rPr>
              <a:t> outcomes</a:t>
            </a:r>
          </a:p>
          <a:p>
            <a:r>
              <a:rPr lang="en-US" dirty="0">
                <a:solidFill>
                  <a:schemeClr val="bg2"/>
                </a:solidFill>
              </a:rPr>
              <a:t>Outcomes will have</a:t>
            </a:r>
          </a:p>
          <a:p>
            <a:pPr marL="0" indent="0">
              <a:buNone/>
            </a:pPr>
            <a:r>
              <a:rPr lang="en-US" dirty="0">
                <a:solidFill>
                  <a:schemeClr val="bg2"/>
                </a:solidFill>
              </a:rPr>
              <a:t>	First-order effects  </a:t>
            </a:r>
          </a:p>
          <a:p>
            <a:pPr marL="0" indent="0">
              <a:buNone/>
            </a:pPr>
            <a:r>
              <a:rPr lang="en-US" dirty="0">
                <a:solidFill>
                  <a:schemeClr val="bg2"/>
                </a:solidFill>
              </a:rPr>
              <a:t>	Second-order effects</a:t>
            </a:r>
          </a:p>
          <a:p>
            <a:pPr marL="0" indent="0">
              <a:buNone/>
            </a:pPr>
            <a:r>
              <a:rPr lang="en-US" dirty="0">
                <a:solidFill>
                  <a:schemeClr val="bg2"/>
                </a:solidFill>
              </a:rPr>
              <a:t>	Third-order effects</a:t>
            </a:r>
          </a:p>
          <a:p>
            <a:endParaRPr lang="en-IN" dirty="0"/>
          </a:p>
        </p:txBody>
      </p:sp>
    </p:spTree>
    <p:extLst>
      <p:ext uri="{BB962C8B-B14F-4D97-AF65-F5344CB8AC3E}">
        <p14:creationId xmlns:p14="http://schemas.microsoft.com/office/powerpoint/2010/main" val="3962916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o.medium.com/v2/resize:fit:1050/1*SMbBEqRwtn3ukgLwyymn1A.png">
            <a:extLst>
              <a:ext uri="{FF2B5EF4-FFF2-40B4-BE49-F238E27FC236}">
                <a16:creationId xmlns:a16="http://schemas.microsoft.com/office/drawing/2014/main" id="{067F763D-05FA-42EB-BBE2-5C146916D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4994" y="161434"/>
            <a:ext cx="9000733" cy="5966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6DF9AB7-09B1-4CEA-99B8-122C5FFEE2E1}"/>
              </a:ext>
            </a:extLst>
          </p:cNvPr>
          <p:cNvSpPr txBox="1"/>
          <p:nvPr/>
        </p:nvSpPr>
        <p:spPr>
          <a:xfrm>
            <a:off x="6608189" y="6412319"/>
            <a:ext cx="526015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solidFill>
                <a:effectLst/>
                <a:uLnTx/>
                <a:uFillTx/>
                <a:latin typeface="Tw Cen MT" panose="020B0602020104020603"/>
                <a:ea typeface="+mn-ea"/>
                <a:cs typeface="+mn-cs"/>
              </a:rPr>
              <a:t>https://medium.com/mental-models-product/mental-models-product-5-second-order-thinking-893e510c428c</a:t>
            </a:r>
          </a:p>
        </p:txBody>
      </p:sp>
    </p:spTree>
    <p:extLst>
      <p:ext uri="{BB962C8B-B14F-4D97-AF65-F5344CB8AC3E}">
        <p14:creationId xmlns:p14="http://schemas.microsoft.com/office/powerpoint/2010/main" val="2619852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EF35D-0B7A-4421-930F-39E113212EF4}"/>
              </a:ext>
            </a:extLst>
          </p:cNvPr>
          <p:cNvSpPr>
            <a:spLocks noGrp="1"/>
          </p:cNvSpPr>
          <p:nvPr>
            <p:ph type="title"/>
          </p:nvPr>
        </p:nvSpPr>
        <p:spPr>
          <a:xfrm>
            <a:off x="1471351" y="2909232"/>
            <a:ext cx="9905998" cy="1478570"/>
          </a:xfrm>
        </p:spPr>
        <p:txBody>
          <a:bodyPr>
            <a:normAutofit fontScale="90000"/>
          </a:bodyPr>
          <a:lstStyle/>
          <a:p>
            <a:r>
              <a:rPr lang="en-IN" dirty="0">
                <a:solidFill>
                  <a:schemeClr val="bg2"/>
                </a:solidFill>
              </a:rPr>
              <a:t>Digital payment Solutions -  post demonetisation / </a:t>
            </a:r>
            <a:r>
              <a:rPr lang="en-IN" dirty="0" err="1">
                <a:solidFill>
                  <a:schemeClr val="bg2"/>
                </a:solidFill>
              </a:rPr>
              <a:t>Covid</a:t>
            </a:r>
            <a:r>
              <a:rPr lang="en-IN" dirty="0">
                <a:solidFill>
                  <a:schemeClr val="bg2"/>
                </a:solidFill>
              </a:rPr>
              <a:t> 19   </a:t>
            </a:r>
            <a:br>
              <a:rPr lang="en-IN" dirty="0">
                <a:solidFill>
                  <a:schemeClr val="bg2"/>
                </a:solidFill>
              </a:rPr>
            </a:br>
            <a:endParaRPr lang="en-IN" dirty="0">
              <a:solidFill>
                <a:schemeClr val="bg2"/>
              </a:solidFill>
            </a:endParaRPr>
          </a:p>
        </p:txBody>
      </p:sp>
    </p:spTree>
    <p:extLst>
      <p:ext uri="{BB962C8B-B14F-4D97-AF65-F5344CB8AC3E}">
        <p14:creationId xmlns:p14="http://schemas.microsoft.com/office/powerpoint/2010/main" val="3821181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B1907-7DCD-40D1-8832-9D39153843B5}"/>
              </a:ext>
            </a:extLst>
          </p:cNvPr>
          <p:cNvSpPr>
            <a:spLocks noGrp="1"/>
          </p:cNvSpPr>
          <p:nvPr>
            <p:ph idx="1"/>
          </p:nvPr>
        </p:nvSpPr>
        <p:spPr/>
        <p:txBody>
          <a:bodyPr/>
          <a:lstStyle/>
          <a:p>
            <a:r>
              <a:rPr lang="en-IN" dirty="0">
                <a:solidFill>
                  <a:schemeClr val="bg2"/>
                </a:solidFill>
              </a:rPr>
              <a:t>1</a:t>
            </a:r>
            <a:r>
              <a:rPr lang="en-IN" baseline="30000" dirty="0">
                <a:solidFill>
                  <a:schemeClr val="bg2"/>
                </a:solidFill>
              </a:rPr>
              <a:t>st</a:t>
            </a:r>
            <a:r>
              <a:rPr lang="en-IN" dirty="0">
                <a:solidFill>
                  <a:schemeClr val="bg2"/>
                </a:solidFill>
              </a:rPr>
              <a:t> order – fast and cheap alternative solution to shortage of cash , more convenient,  Solved safety  concerns related with cash handling. </a:t>
            </a:r>
          </a:p>
          <a:p>
            <a:endParaRPr lang="en-IN" dirty="0"/>
          </a:p>
        </p:txBody>
      </p:sp>
    </p:spTree>
    <p:extLst>
      <p:ext uri="{BB962C8B-B14F-4D97-AF65-F5344CB8AC3E}">
        <p14:creationId xmlns:p14="http://schemas.microsoft.com/office/powerpoint/2010/main" val="1953122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BB5E1-EA4B-48AE-862C-67C3A0C68AD9}"/>
              </a:ext>
            </a:extLst>
          </p:cNvPr>
          <p:cNvSpPr>
            <a:spLocks noGrp="1"/>
          </p:cNvSpPr>
          <p:nvPr>
            <p:ph idx="1"/>
          </p:nvPr>
        </p:nvSpPr>
        <p:spPr/>
        <p:txBody>
          <a:bodyPr/>
          <a:lstStyle/>
          <a:p>
            <a:r>
              <a:rPr lang="en-IN" dirty="0">
                <a:solidFill>
                  <a:schemeClr val="bg2"/>
                </a:solidFill>
              </a:rPr>
              <a:t>2’nd order – Faster  adoption of Smart phones at BOP , Rise of frauds / Cyber crimes </a:t>
            </a:r>
          </a:p>
          <a:p>
            <a:endParaRPr lang="en-IN" dirty="0"/>
          </a:p>
        </p:txBody>
      </p:sp>
    </p:spTree>
    <p:extLst>
      <p:ext uri="{BB962C8B-B14F-4D97-AF65-F5344CB8AC3E}">
        <p14:creationId xmlns:p14="http://schemas.microsoft.com/office/powerpoint/2010/main" val="1701771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AC3786-8CA5-4E80-A14B-F23AE1A1AA14}"/>
              </a:ext>
            </a:extLst>
          </p:cNvPr>
          <p:cNvSpPr>
            <a:spLocks noGrp="1"/>
          </p:cNvSpPr>
          <p:nvPr>
            <p:ph idx="1"/>
          </p:nvPr>
        </p:nvSpPr>
        <p:spPr/>
        <p:txBody>
          <a:bodyPr/>
          <a:lstStyle/>
          <a:p>
            <a:r>
              <a:rPr lang="en-IN" dirty="0">
                <a:solidFill>
                  <a:schemeClr val="bg2"/>
                </a:solidFill>
              </a:rPr>
              <a:t>3</a:t>
            </a:r>
            <a:r>
              <a:rPr lang="en-IN" baseline="30000" dirty="0">
                <a:solidFill>
                  <a:schemeClr val="bg2"/>
                </a:solidFill>
              </a:rPr>
              <a:t>rd</a:t>
            </a:r>
            <a:r>
              <a:rPr lang="en-IN" dirty="0">
                <a:solidFill>
                  <a:schemeClr val="bg2"/>
                </a:solidFill>
              </a:rPr>
              <a:t> order – Privacy concerns ! , New Business models  ? Are toffee companies really struggling due to solution to No Change problem ? </a:t>
            </a:r>
          </a:p>
          <a:p>
            <a:r>
              <a:rPr lang="en-IN" dirty="0">
                <a:solidFill>
                  <a:schemeClr val="bg2"/>
                </a:solidFill>
              </a:rPr>
              <a:t> UPI Going international  </a:t>
            </a:r>
          </a:p>
          <a:p>
            <a:r>
              <a:rPr lang="en-IN" dirty="0">
                <a:solidFill>
                  <a:schemeClr val="bg2"/>
                </a:solidFill>
              </a:rPr>
              <a:t>Predatory Lending apps ! </a:t>
            </a:r>
          </a:p>
          <a:p>
            <a:endParaRPr lang="en-IN" dirty="0"/>
          </a:p>
        </p:txBody>
      </p:sp>
    </p:spTree>
    <p:extLst>
      <p:ext uri="{BB962C8B-B14F-4D97-AF65-F5344CB8AC3E}">
        <p14:creationId xmlns:p14="http://schemas.microsoft.com/office/powerpoint/2010/main" val="4228273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D566B2-423D-FADA-63C8-B375E513FA18}"/>
              </a:ext>
            </a:extLst>
          </p:cNvPr>
          <p:cNvSpPr>
            <a:spLocks noGrp="1"/>
          </p:cNvSpPr>
          <p:nvPr>
            <p:ph idx="1"/>
          </p:nvPr>
        </p:nvSpPr>
        <p:spPr/>
        <p:txBody>
          <a:bodyPr/>
          <a:lstStyle/>
          <a:p>
            <a:r>
              <a:rPr lang="en-IN" dirty="0">
                <a:solidFill>
                  <a:schemeClr val="bg1"/>
                </a:solidFill>
              </a:rPr>
              <a:t>What do you think would be first , second and third order effect of generative AI</a:t>
            </a:r>
          </a:p>
        </p:txBody>
      </p:sp>
    </p:spTree>
    <p:extLst>
      <p:ext uri="{BB962C8B-B14F-4D97-AF65-F5344CB8AC3E}">
        <p14:creationId xmlns:p14="http://schemas.microsoft.com/office/powerpoint/2010/main" val="1438229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1ACF9-D091-4972-BC01-694185E02D18}"/>
              </a:ext>
            </a:extLst>
          </p:cNvPr>
          <p:cNvSpPr>
            <a:spLocks noGrp="1"/>
          </p:cNvSpPr>
          <p:nvPr>
            <p:ph type="title"/>
          </p:nvPr>
        </p:nvSpPr>
        <p:spPr>
          <a:xfrm>
            <a:off x="4656056" y="2457875"/>
            <a:ext cx="10515600" cy="1325563"/>
          </a:xfrm>
        </p:spPr>
        <p:txBody>
          <a:bodyPr/>
          <a:lstStyle/>
          <a:p>
            <a:r>
              <a:rPr lang="en-IN" dirty="0">
                <a:solidFill>
                  <a:schemeClr val="bg1"/>
                </a:solidFill>
              </a:rPr>
              <a:t>Moat !</a:t>
            </a:r>
          </a:p>
        </p:txBody>
      </p:sp>
      <p:pic>
        <p:nvPicPr>
          <p:cNvPr id="3" name="Graphic 2" descr="Head with gears">
            <a:extLst>
              <a:ext uri="{FF2B5EF4-FFF2-40B4-BE49-F238E27FC236}">
                <a16:creationId xmlns:a16="http://schemas.microsoft.com/office/drawing/2014/main" id="{92815727-F357-477E-B9B7-DA310DBA45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200046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D2C845-4551-493F-91F2-0C81D8FF0406}"/>
              </a:ext>
            </a:extLst>
          </p:cNvPr>
          <p:cNvPicPr>
            <a:picLocks noChangeAspect="1"/>
          </p:cNvPicPr>
          <p:nvPr/>
        </p:nvPicPr>
        <p:blipFill>
          <a:blip r:embed="rId2"/>
          <a:stretch>
            <a:fillRect/>
          </a:stretch>
        </p:blipFill>
        <p:spPr>
          <a:xfrm>
            <a:off x="1452742" y="0"/>
            <a:ext cx="8972784" cy="5047191"/>
          </a:xfrm>
          <a:prstGeom prst="rect">
            <a:avLst/>
          </a:prstGeom>
        </p:spPr>
      </p:pic>
      <p:sp>
        <p:nvSpPr>
          <p:cNvPr id="5" name="TextBox 4">
            <a:extLst>
              <a:ext uri="{FF2B5EF4-FFF2-40B4-BE49-F238E27FC236}">
                <a16:creationId xmlns:a16="http://schemas.microsoft.com/office/drawing/2014/main" id="{67BBA58B-73AE-410C-9A36-022F3E4642FA}"/>
              </a:ext>
            </a:extLst>
          </p:cNvPr>
          <p:cNvSpPr txBox="1"/>
          <p:nvPr/>
        </p:nvSpPr>
        <p:spPr>
          <a:xfrm>
            <a:off x="658761" y="5486400"/>
            <a:ext cx="9766765"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Tw Cen MT" panose="020B0602020104020603"/>
                <a:ea typeface="+mn-ea"/>
                <a:cs typeface="+mn-cs"/>
              </a:rPr>
              <a:t>Competitive moat / or as Warren Buffett Calls it “economic moat”</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is business' ability to maintain competitive advantages in order to protect its long-term profits and market share from competing firms</a:t>
            </a:r>
            <a:r>
              <a:rPr kumimoji="0" lang="en-IN" sz="1800" b="0" i="0" u="none" strike="noStrike" kern="1200" cap="none" spc="0" normalizeH="0" baseline="0" noProof="0" dirty="0">
                <a:ln>
                  <a:noFill/>
                </a:ln>
                <a:solidFill>
                  <a:prstClr val="black"/>
                </a:solidFill>
                <a:effectLst/>
                <a:uLnTx/>
                <a:uFillTx/>
                <a:latin typeface="Tw Cen MT" panose="020B0602020104020603"/>
                <a:ea typeface="+mn-ea"/>
                <a:cs typeface="+mn-cs"/>
              </a:rPr>
              <a:t> . (</a:t>
            </a:r>
            <a:r>
              <a:rPr kumimoji="0" lang="en-IN" sz="1800" b="1" i="0" u="none" strike="noStrike" kern="1200" cap="none" spc="0" normalizeH="0" baseline="0" noProof="0" dirty="0">
                <a:ln>
                  <a:noFill/>
                </a:ln>
                <a:solidFill>
                  <a:prstClr val="black"/>
                </a:solidFill>
                <a:effectLst/>
                <a:uLnTx/>
                <a:uFillTx/>
                <a:latin typeface="Tw Cen MT" panose="020B0602020104020603"/>
                <a:ea typeface="+mn-ea"/>
                <a:cs typeface="+mn-cs"/>
              </a:rPr>
              <a:t>Defensibility</a:t>
            </a:r>
            <a:r>
              <a:rPr kumimoji="0" lang="en-IN" sz="1800" b="0" i="0" u="none" strike="noStrike" kern="1200" cap="none" spc="0" normalizeH="0" baseline="0" noProof="0" dirty="0">
                <a:ln>
                  <a:noFill/>
                </a:ln>
                <a:solidFill>
                  <a:prstClr val="black"/>
                </a:solidFill>
                <a:effectLst/>
                <a:uLnTx/>
                <a:uFillTx/>
                <a:latin typeface="Tw Cen MT" panose="020B0602020104020603"/>
                <a:ea typeface="+mn-ea"/>
                <a:cs typeface="+mn-cs"/>
              </a:rPr>
              <a:t>)</a:t>
            </a:r>
          </a:p>
        </p:txBody>
      </p:sp>
      <p:pic>
        <p:nvPicPr>
          <p:cNvPr id="6" name="Graphic 5" descr="Head with gears">
            <a:extLst>
              <a:ext uri="{FF2B5EF4-FFF2-40B4-BE49-F238E27FC236}">
                <a16:creationId xmlns:a16="http://schemas.microsoft.com/office/drawing/2014/main" id="{2E547AB5-156E-46E8-9A37-0F15EBC8F2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572540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082183-33CE-4B8E-A820-6ED6314E810E}"/>
              </a:ext>
            </a:extLst>
          </p:cNvPr>
          <p:cNvSpPr>
            <a:spLocks noGrp="1"/>
          </p:cNvSpPr>
          <p:nvPr>
            <p:ph idx="1"/>
          </p:nvPr>
        </p:nvSpPr>
        <p:spPr/>
        <p:txBody>
          <a:bodyPr>
            <a:normAutofit/>
          </a:bodyPr>
          <a:lstStyle/>
          <a:p>
            <a:r>
              <a:rPr lang="en-IN" sz="4400" dirty="0">
                <a:solidFill>
                  <a:schemeClr val="bg1"/>
                </a:solidFill>
              </a:rPr>
              <a:t>Can Technology be a moat ?</a:t>
            </a:r>
          </a:p>
        </p:txBody>
      </p:sp>
      <p:pic>
        <p:nvPicPr>
          <p:cNvPr id="4" name="Graphic 3" descr="Head with gears">
            <a:extLst>
              <a:ext uri="{FF2B5EF4-FFF2-40B4-BE49-F238E27FC236}">
                <a16:creationId xmlns:a16="http://schemas.microsoft.com/office/drawing/2014/main" id="{CA5E1567-7FD6-41B8-AFBB-E6053E7439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1633250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ruce Greenwald Quote: “In the long run, everything is a toaster.”">
            <a:extLst>
              <a:ext uri="{FF2B5EF4-FFF2-40B4-BE49-F238E27FC236}">
                <a16:creationId xmlns:a16="http://schemas.microsoft.com/office/drawing/2014/main" id="{C0048F04-AC9A-4AEC-AC4C-7D7125F13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776" y="461913"/>
            <a:ext cx="10189328" cy="5731497"/>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7CBD4CE2-7D51-437E-BAFF-3642DD54C8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129097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B02AD-19D7-4E62-B57D-3896A4EB2B5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086C7A7-15B9-4958-AE29-CCB4C44701B7}"/>
              </a:ext>
            </a:extLst>
          </p:cNvPr>
          <p:cNvSpPr>
            <a:spLocks noGrp="1"/>
          </p:cNvSpPr>
          <p:nvPr>
            <p:ph idx="1"/>
          </p:nvPr>
        </p:nvSpPr>
        <p:spPr/>
        <p:txBody>
          <a:bodyPr/>
          <a:lstStyle/>
          <a:p>
            <a:r>
              <a:rPr lang="en-US" dirty="0">
                <a:solidFill>
                  <a:schemeClr val="bg1"/>
                </a:solidFill>
              </a:rPr>
              <a:t>In the long-term, all technology becomes commoditized.</a:t>
            </a:r>
          </a:p>
          <a:p>
            <a:r>
              <a:rPr lang="en-US" dirty="0">
                <a:solidFill>
                  <a:schemeClr val="bg1"/>
                </a:solidFill>
              </a:rPr>
              <a:t> All tech moats are temporary,</a:t>
            </a:r>
            <a:endParaRPr lang="en-IN" dirty="0">
              <a:solidFill>
                <a:schemeClr val="bg1"/>
              </a:solidFill>
            </a:endParaRPr>
          </a:p>
        </p:txBody>
      </p:sp>
      <p:pic>
        <p:nvPicPr>
          <p:cNvPr id="4" name="Graphic 3" descr="Head with gears">
            <a:extLst>
              <a:ext uri="{FF2B5EF4-FFF2-40B4-BE49-F238E27FC236}">
                <a16:creationId xmlns:a16="http://schemas.microsoft.com/office/drawing/2014/main" id="{851AF42B-5D9A-4FA0-A10D-0ACA92A102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455653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1A383-1CC5-4F55-A88F-80ACC4ED91D9}"/>
              </a:ext>
            </a:extLst>
          </p:cNvPr>
          <p:cNvSpPr>
            <a:spLocks noGrp="1"/>
          </p:cNvSpPr>
          <p:nvPr>
            <p:ph idx="1"/>
          </p:nvPr>
        </p:nvSpPr>
        <p:spPr/>
        <p:txBody>
          <a:bodyPr/>
          <a:lstStyle/>
          <a:p>
            <a:r>
              <a:rPr lang="en-IN" dirty="0">
                <a:solidFill>
                  <a:schemeClr val="bg1"/>
                </a:solidFill>
              </a:rPr>
              <a:t>How is long term Defensibility created in a Business </a:t>
            </a:r>
          </a:p>
        </p:txBody>
      </p:sp>
      <p:pic>
        <p:nvPicPr>
          <p:cNvPr id="4" name="Graphic 3" descr="Head with gears">
            <a:extLst>
              <a:ext uri="{FF2B5EF4-FFF2-40B4-BE49-F238E27FC236}">
                <a16:creationId xmlns:a16="http://schemas.microsoft.com/office/drawing/2014/main" id="{743F39BB-889D-4199-9E8E-FDACB68BC7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498656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41F749-CC40-4688-A3F8-C4BE2AD9C48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phic 2" descr="Head with gears">
            <a:extLst>
              <a:ext uri="{FF2B5EF4-FFF2-40B4-BE49-F238E27FC236}">
                <a16:creationId xmlns:a16="http://schemas.microsoft.com/office/drawing/2014/main" id="{2733402F-014A-472F-98B0-88A85914FC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150057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3862-ECC6-4286-B3FF-E2AAB71F3335}"/>
              </a:ext>
            </a:extLst>
          </p:cNvPr>
          <p:cNvSpPr>
            <a:spLocks noGrp="1"/>
          </p:cNvSpPr>
          <p:nvPr>
            <p:ph type="title"/>
          </p:nvPr>
        </p:nvSpPr>
        <p:spPr/>
        <p:txBody>
          <a:bodyPr/>
          <a:lstStyle/>
          <a:p>
            <a:r>
              <a:rPr lang="en-IN" dirty="0">
                <a:solidFill>
                  <a:schemeClr val="bg1"/>
                </a:solidFill>
              </a:rPr>
              <a:t>Network Effect ! </a:t>
            </a:r>
          </a:p>
        </p:txBody>
      </p:sp>
      <p:sp>
        <p:nvSpPr>
          <p:cNvPr id="3" name="Content Placeholder 2">
            <a:extLst>
              <a:ext uri="{FF2B5EF4-FFF2-40B4-BE49-F238E27FC236}">
                <a16:creationId xmlns:a16="http://schemas.microsoft.com/office/drawing/2014/main" id="{A6D9D517-501A-440B-94BF-01533A11976E}"/>
              </a:ext>
            </a:extLst>
          </p:cNvPr>
          <p:cNvSpPr>
            <a:spLocks noGrp="1"/>
          </p:cNvSpPr>
          <p:nvPr>
            <p:ph idx="1"/>
          </p:nvPr>
        </p:nvSpPr>
        <p:spPr/>
        <p:txBody>
          <a:bodyPr>
            <a:normAutofit fontScale="92500" lnSpcReduction="20000"/>
          </a:bodyPr>
          <a:lstStyle/>
          <a:p>
            <a:endParaRPr lang="en-US" dirty="0">
              <a:solidFill>
                <a:schemeClr val="bg1"/>
              </a:solidFill>
            </a:endParaRPr>
          </a:p>
          <a:p>
            <a:r>
              <a:rPr lang="en-US" dirty="0">
                <a:solidFill>
                  <a:schemeClr val="bg1"/>
                </a:solidFill>
              </a:rPr>
              <a:t>70% of the value created by tech companies since the Internet became a thing in 1994</a:t>
            </a:r>
          </a:p>
          <a:p>
            <a:r>
              <a:rPr lang="en-US" dirty="0">
                <a:solidFill>
                  <a:schemeClr val="bg1"/>
                </a:solidFill>
              </a:rPr>
              <a:t>Product or Service becomes more valuable as usage increases. </a:t>
            </a:r>
          </a:p>
          <a:p>
            <a:r>
              <a:rPr lang="en-US" dirty="0">
                <a:solidFill>
                  <a:schemeClr val="bg1"/>
                </a:solidFill>
              </a:rPr>
              <a:t>Value increase  - &gt; N , N</a:t>
            </a:r>
            <a:r>
              <a:rPr lang="en-US" baseline="30000" dirty="0">
                <a:solidFill>
                  <a:schemeClr val="bg1"/>
                </a:solidFill>
              </a:rPr>
              <a:t>2</a:t>
            </a:r>
            <a:r>
              <a:rPr lang="en-US" dirty="0">
                <a:solidFill>
                  <a:schemeClr val="bg1"/>
                </a:solidFill>
              </a:rPr>
              <a:t> , 2</a:t>
            </a:r>
            <a:r>
              <a:rPr lang="en-US" baseline="30000" dirty="0">
                <a:solidFill>
                  <a:schemeClr val="bg1"/>
                </a:solidFill>
              </a:rPr>
              <a:t>N  </a:t>
            </a:r>
            <a:r>
              <a:rPr lang="en-US" dirty="0">
                <a:solidFill>
                  <a:schemeClr val="bg1"/>
                </a:solidFill>
              </a:rPr>
              <a:t>(Reed’s Law)</a:t>
            </a:r>
          </a:p>
          <a:p>
            <a:r>
              <a:rPr lang="en-US" dirty="0">
                <a:solidFill>
                  <a:schemeClr val="bg1"/>
                </a:solidFill>
              </a:rPr>
              <a:t>Saturation levels </a:t>
            </a:r>
          </a:p>
          <a:p>
            <a:r>
              <a:rPr lang="en-IN" dirty="0">
                <a:solidFill>
                  <a:schemeClr val="bg1"/>
                </a:solidFill>
              </a:rPr>
              <a:t>Not to be confused with viral effects. Viral is about getting new users (for free), while network effect is about creating defensibility</a:t>
            </a:r>
          </a:p>
        </p:txBody>
      </p:sp>
      <p:pic>
        <p:nvPicPr>
          <p:cNvPr id="4" name="Graphic 3" descr="Head with gears">
            <a:extLst>
              <a:ext uri="{FF2B5EF4-FFF2-40B4-BE49-F238E27FC236}">
                <a16:creationId xmlns:a16="http://schemas.microsoft.com/office/drawing/2014/main" id="{CBAA39E7-B5C7-4057-9DCD-B1F87DF30B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45826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ircui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196</TotalTime>
  <Words>820</Words>
  <Application>Microsoft Office PowerPoint</Application>
  <PresentationFormat>Widescreen</PresentationFormat>
  <Paragraphs>69</Paragraphs>
  <Slides>47</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47</vt:i4>
      </vt:variant>
    </vt:vector>
  </HeadingPairs>
  <TitlesOfParts>
    <vt:vector size="57" baseType="lpstr">
      <vt:lpstr>Aptos</vt:lpstr>
      <vt:lpstr>Aptos Display</vt:lpstr>
      <vt:lpstr>Aptos Narrow</vt:lpstr>
      <vt:lpstr>Arial</vt:lpstr>
      <vt:lpstr>Linux Libertine</vt:lpstr>
      <vt:lpstr>Muli</vt:lpstr>
      <vt:lpstr>Tw Cen MT</vt:lpstr>
      <vt:lpstr>Office Theme</vt:lpstr>
      <vt:lpstr>Circuit</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the world is changing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 CLASS SUGGESTION -  PLEASE Explore the HYPE CYCLE relevant to you</vt:lpstr>
      <vt:lpstr>Technology–Organization–Environment (TOE)  Framework </vt:lpstr>
      <vt:lpstr>PowerPoint Presentation</vt:lpstr>
      <vt:lpstr>Technology</vt:lpstr>
      <vt:lpstr>Organization </vt:lpstr>
      <vt:lpstr>Environment </vt:lpstr>
      <vt:lpstr>PowerPoint Presentation</vt:lpstr>
      <vt:lpstr>PowerPoint Presentation</vt:lpstr>
      <vt:lpstr>PowerPoint Presentation</vt:lpstr>
      <vt:lpstr>Key points </vt:lpstr>
      <vt:lpstr>PowerPoint Presentation</vt:lpstr>
      <vt:lpstr>PowerPoint Presentation</vt:lpstr>
      <vt:lpstr>Digital payment Solutions -  post demonetisation / Covid 19    </vt:lpstr>
      <vt:lpstr>PowerPoint Presentation</vt:lpstr>
      <vt:lpstr>PowerPoint Presentation</vt:lpstr>
      <vt:lpstr>PowerPoint Presentation</vt:lpstr>
      <vt:lpstr>PowerPoint Presentation</vt:lpstr>
      <vt:lpstr>Moat !</vt:lpstr>
      <vt:lpstr>PowerPoint Presentation</vt:lpstr>
      <vt:lpstr>PowerPoint Presentation</vt:lpstr>
      <vt:lpstr>PowerPoint Presentation</vt:lpstr>
      <vt:lpstr>PowerPoint Presentation</vt:lpstr>
      <vt:lpstr>PowerPoint Presentation</vt:lpstr>
      <vt:lpstr>PowerPoint Presentation</vt:lpstr>
      <vt:lpstr>Network Effect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21</cp:revision>
  <dcterms:created xsi:type="dcterms:W3CDTF">2024-04-20T07:57:21Z</dcterms:created>
  <dcterms:modified xsi:type="dcterms:W3CDTF">2024-05-28T09:06:07Z</dcterms:modified>
</cp:coreProperties>
</file>