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426" r:id="rId2"/>
    <p:sldId id="447" r:id="rId3"/>
    <p:sldId id="448" r:id="rId4"/>
    <p:sldId id="427" r:id="rId5"/>
    <p:sldId id="441" r:id="rId6"/>
    <p:sldId id="442" r:id="rId7"/>
    <p:sldId id="444" r:id="rId8"/>
    <p:sldId id="443" r:id="rId9"/>
    <p:sldId id="430" r:id="rId10"/>
    <p:sldId id="431" r:id="rId11"/>
    <p:sldId id="445" r:id="rId12"/>
    <p:sldId id="432" r:id="rId13"/>
    <p:sldId id="435" r:id="rId14"/>
    <p:sldId id="449" r:id="rId15"/>
    <p:sldId id="450" r:id="rId16"/>
    <p:sldId id="433" r:id="rId17"/>
    <p:sldId id="476" r:id="rId18"/>
    <p:sldId id="466" r:id="rId19"/>
    <p:sldId id="472" r:id="rId20"/>
    <p:sldId id="473" r:id="rId21"/>
    <p:sldId id="474" r:id="rId22"/>
    <p:sldId id="460" r:id="rId23"/>
    <p:sldId id="461" r:id="rId24"/>
    <p:sldId id="462" r:id="rId25"/>
    <p:sldId id="463" r:id="rId26"/>
    <p:sldId id="464" r:id="rId27"/>
    <p:sldId id="465" r:id="rId28"/>
    <p:sldId id="475" r:id="rId29"/>
    <p:sldId id="27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965" autoAdjust="0"/>
  </p:normalViewPr>
  <p:slideViewPr>
    <p:cSldViewPr snapToGrid="0">
      <p:cViewPr>
        <p:scale>
          <a:sx n="100" d="100"/>
          <a:sy n="100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25328-FFF8-4B47-9E88-475394BDCAE1}" type="doc">
      <dgm:prSet loTypeId="urn:microsoft.com/office/officeart/2005/8/layout/hList9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B6D06D1D-8E02-410C-9B26-0CAF37C73992}">
      <dgm:prSet phldrT="[Text]"/>
      <dgm:spPr/>
      <dgm:t>
        <a:bodyPr/>
        <a:lstStyle/>
        <a:p>
          <a:r>
            <a:rPr lang="en-US" dirty="0"/>
            <a:t>Hardcore Skills</a:t>
          </a:r>
          <a:endParaRPr lang="en-IN" dirty="0"/>
        </a:p>
      </dgm:t>
    </dgm:pt>
    <dgm:pt modelId="{EDB1DACE-B015-4C86-A827-04717E18B0B3}" type="parTrans" cxnId="{CFBF1654-A7FC-4A0F-AF4A-6B9FA1BAD7E3}">
      <dgm:prSet/>
      <dgm:spPr/>
      <dgm:t>
        <a:bodyPr/>
        <a:lstStyle/>
        <a:p>
          <a:endParaRPr lang="en-IN"/>
        </a:p>
      </dgm:t>
    </dgm:pt>
    <dgm:pt modelId="{B775429A-9C45-413C-8018-AE2DBA6979BB}" type="sibTrans" cxnId="{CFBF1654-A7FC-4A0F-AF4A-6B9FA1BAD7E3}">
      <dgm:prSet/>
      <dgm:spPr/>
      <dgm:t>
        <a:bodyPr/>
        <a:lstStyle/>
        <a:p>
          <a:endParaRPr lang="en-IN"/>
        </a:p>
      </dgm:t>
    </dgm:pt>
    <dgm:pt modelId="{B24AA31A-DAF6-4B9F-967A-190022868521}">
      <dgm:prSet phldrT="[Text]"/>
      <dgm:spPr/>
      <dgm:t>
        <a:bodyPr/>
        <a:lstStyle/>
        <a:p>
          <a:r>
            <a:rPr lang="en-US" dirty="0"/>
            <a:t>Problem-solving</a:t>
          </a:r>
          <a:endParaRPr lang="en-IN" dirty="0"/>
        </a:p>
      </dgm:t>
    </dgm:pt>
    <dgm:pt modelId="{7A2BA0A7-30C0-48E7-972F-BCBD2F71C068}" type="parTrans" cxnId="{EDACF69E-4CD0-4350-82BD-7F889DA15F40}">
      <dgm:prSet/>
      <dgm:spPr/>
      <dgm:t>
        <a:bodyPr/>
        <a:lstStyle/>
        <a:p>
          <a:endParaRPr lang="en-IN"/>
        </a:p>
      </dgm:t>
    </dgm:pt>
    <dgm:pt modelId="{5D731C05-2E2C-4F4E-A995-014CA0E6E9BE}" type="sibTrans" cxnId="{EDACF69E-4CD0-4350-82BD-7F889DA15F40}">
      <dgm:prSet/>
      <dgm:spPr/>
      <dgm:t>
        <a:bodyPr/>
        <a:lstStyle/>
        <a:p>
          <a:endParaRPr lang="en-IN"/>
        </a:p>
      </dgm:t>
    </dgm:pt>
    <dgm:pt modelId="{B0A81505-4495-4A5C-9D0F-4A5D5E0E0797}">
      <dgm:prSet phldrT="[Text]"/>
      <dgm:spPr/>
      <dgm:t>
        <a:bodyPr/>
        <a:lstStyle/>
        <a:p>
          <a:r>
            <a:rPr lang="en-US" dirty="0"/>
            <a:t>User understanding</a:t>
          </a:r>
          <a:endParaRPr lang="en-IN" dirty="0"/>
        </a:p>
      </dgm:t>
    </dgm:pt>
    <dgm:pt modelId="{B44883F9-CDE9-4606-8831-1DDEFDBC6854}" type="parTrans" cxnId="{F4425908-B9E9-40CF-85FD-2013D28647CF}">
      <dgm:prSet/>
      <dgm:spPr/>
      <dgm:t>
        <a:bodyPr/>
        <a:lstStyle/>
        <a:p>
          <a:endParaRPr lang="en-IN"/>
        </a:p>
      </dgm:t>
    </dgm:pt>
    <dgm:pt modelId="{12DA440B-F7B6-4DBE-8DEC-5613BF6D8923}" type="sibTrans" cxnId="{F4425908-B9E9-40CF-85FD-2013D28647CF}">
      <dgm:prSet/>
      <dgm:spPr/>
      <dgm:t>
        <a:bodyPr/>
        <a:lstStyle/>
        <a:p>
          <a:endParaRPr lang="en-IN"/>
        </a:p>
      </dgm:t>
    </dgm:pt>
    <dgm:pt modelId="{183A3078-60B5-493E-B668-69A8C122A08B}">
      <dgm:prSet phldrT="[Text]"/>
      <dgm:spPr/>
      <dgm:t>
        <a:bodyPr/>
        <a:lstStyle/>
        <a:p>
          <a:r>
            <a:rPr lang="en-US" dirty="0"/>
            <a:t>Soft Skills</a:t>
          </a:r>
          <a:endParaRPr lang="en-IN" dirty="0"/>
        </a:p>
      </dgm:t>
    </dgm:pt>
    <dgm:pt modelId="{8CD2BE3E-1F7A-4BBB-94AA-ECA49F6948B2}" type="parTrans" cxnId="{70D3A517-6E64-4786-84E8-C8F87647DAE5}">
      <dgm:prSet/>
      <dgm:spPr/>
      <dgm:t>
        <a:bodyPr/>
        <a:lstStyle/>
        <a:p>
          <a:endParaRPr lang="en-IN"/>
        </a:p>
      </dgm:t>
    </dgm:pt>
    <dgm:pt modelId="{E7AB58E7-2EDA-4EB8-B9D1-4BA5D1E0E209}" type="sibTrans" cxnId="{70D3A517-6E64-4786-84E8-C8F87647DAE5}">
      <dgm:prSet/>
      <dgm:spPr/>
      <dgm:t>
        <a:bodyPr/>
        <a:lstStyle/>
        <a:p>
          <a:endParaRPr lang="en-IN"/>
        </a:p>
      </dgm:t>
    </dgm:pt>
    <dgm:pt modelId="{A1E24A17-4240-4AFC-9A47-DB631EC9A037}">
      <dgm:prSet phldrT="[Text]"/>
      <dgm:spPr/>
      <dgm:t>
        <a:bodyPr/>
        <a:lstStyle/>
        <a:p>
          <a:r>
            <a:rPr lang="en-US" dirty="0"/>
            <a:t>Leadership without authority</a:t>
          </a:r>
          <a:endParaRPr lang="en-IN" dirty="0"/>
        </a:p>
      </dgm:t>
    </dgm:pt>
    <dgm:pt modelId="{20EEF9CD-AA6D-4CEC-A893-1B60E98A9E39}" type="parTrans" cxnId="{2104A965-D400-424D-86E7-1E1508269C0C}">
      <dgm:prSet/>
      <dgm:spPr/>
      <dgm:t>
        <a:bodyPr/>
        <a:lstStyle/>
        <a:p>
          <a:endParaRPr lang="en-IN"/>
        </a:p>
      </dgm:t>
    </dgm:pt>
    <dgm:pt modelId="{DCDBEB9E-21DD-4A2E-AE4B-AF206438B5DE}" type="sibTrans" cxnId="{2104A965-D400-424D-86E7-1E1508269C0C}">
      <dgm:prSet/>
      <dgm:spPr/>
      <dgm:t>
        <a:bodyPr/>
        <a:lstStyle/>
        <a:p>
          <a:endParaRPr lang="en-IN"/>
        </a:p>
      </dgm:t>
    </dgm:pt>
    <dgm:pt modelId="{0147B4F3-9866-4E26-A90D-B0F9825EF9DA}">
      <dgm:prSet phldrT="[Text]"/>
      <dgm:spPr/>
      <dgm:t>
        <a:bodyPr/>
        <a:lstStyle/>
        <a:p>
          <a:r>
            <a:rPr lang="en-US" dirty="0"/>
            <a:t>Team work</a:t>
          </a:r>
          <a:endParaRPr lang="en-IN" dirty="0"/>
        </a:p>
      </dgm:t>
    </dgm:pt>
    <dgm:pt modelId="{CCC5D527-AD0B-45A8-89A0-767E16578B44}" type="parTrans" cxnId="{A85923BB-9C3C-4182-B480-8DFD28829479}">
      <dgm:prSet/>
      <dgm:spPr/>
      <dgm:t>
        <a:bodyPr/>
        <a:lstStyle/>
        <a:p>
          <a:endParaRPr lang="en-IN"/>
        </a:p>
      </dgm:t>
    </dgm:pt>
    <dgm:pt modelId="{AFA1943E-C17F-4532-B8A0-9B3832F9FEBD}" type="sibTrans" cxnId="{A85923BB-9C3C-4182-B480-8DFD28829479}">
      <dgm:prSet/>
      <dgm:spPr/>
      <dgm:t>
        <a:bodyPr/>
        <a:lstStyle/>
        <a:p>
          <a:endParaRPr lang="en-IN"/>
        </a:p>
      </dgm:t>
    </dgm:pt>
    <dgm:pt modelId="{92DF8B4C-B855-4BAD-881B-43CCCD58A07F}">
      <dgm:prSet/>
      <dgm:spPr/>
      <dgm:t>
        <a:bodyPr/>
        <a:lstStyle/>
        <a:p>
          <a:r>
            <a:rPr lang="en-US" dirty="0"/>
            <a:t>Passion for technology</a:t>
          </a:r>
          <a:endParaRPr lang="en-IN" dirty="0"/>
        </a:p>
      </dgm:t>
    </dgm:pt>
    <dgm:pt modelId="{C897A81C-572A-4149-95E0-38DC2FF6D257}" type="parTrans" cxnId="{106F5CCE-CCD6-43A7-ACBA-867D29886EF4}">
      <dgm:prSet/>
      <dgm:spPr/>
      <dgm:t>
        <a:bodyPr/>
        <a:lstStyle/>
        <a:p>
          <a:endParaRPr lang="en-IN"/>
        </a:p>
      </dgm:t>
    </dgm:pt>
    <dgm:pt modelId="{70D2EA22-E69D-4AB6-9054-8E5F2F2EB4D6}" type="sibTrans" cxnId="{106F5CCE-CCD6-43A7-ACBA-867D29886EF4}">
      <dgm:prSet/>
      <dgm:spPr/>
      <dgm:t>
        <a:bodyPr/>
        <a:lstStyle/>
        <a:p>
          <a:endParaRPr lang="en-IN"/>
        </a:p>
      </dgm:t>
    </dgm:pt>
    <dgm:pt modelId="{6158E5BE-2EDB-4C55-AE72-B10A6F8F4553}">
      <dgm:prSet/>
      <dgm:spPr/>
      <dgm:t>
        <a:bodyPr/>
        <a:lstStyle/>
        <a:p>
          <a:r>
            <a:rPr lang="en-US" dirty="0"/>
            <a:t>Eye for Right Design</a:t>
          </a:r>
          <a:endParaRPr lang="en-IN" dirty="0"/>
        </a:p>
      </dgm:t>
    </dgm:pt>
    <dgm:pt modelId="{37E1F3B3-DB36-4A07-A1E8-F1363E898E6D}" type="parTrans" cxnId="{A0A59377-181B-4E31-9C4C-CBB524461422}">
      <dgm:prSet/>
      <dgm:spPr/>
      <dgm:t>
        <a:bodyPr/>
        <a:lstStyle/>
        <a:p>
          <a:endParaRPr lang="en-IN"/>
        </a:p>
      </dgm:t>
    </dgm:pt>
    <dgm:pt modelId="{720B1B68-BACB-4593-BF88-AD214DE1D27A}" type="sibTrans" cxnId="{A0A59377-181B-4E31-9C4C-CBB524461422}">
      <dgm:prSet/>
      <dgm:spPr/>
      <dgm:t>
        <a:bodyPr/>
        <a:lstStyle/>
        <a:p>
          <a:endParaRPr lang="en-IN"/>
        </a:p>
      </dgm:t>
    </dgm:pt>
    <dgm:pt modelId="{720B692C-CB85-44E1-87F3-3ED3FB6BE72E}">
      <dgm:prSet/>
      <dgm:spPr/>
      <dgm:t>
        <a:bodyPr/>
        <a:lstStyle/>
        <a:p>
          <a:r>
            <a:rPr lang="en-US" dirty="0"/>
            <a:t>Analytical skills</a:t>
          </a:r>
          <a:endParaRPr lang="en-IN" dirty="0"/>
        </a:p>
      </dgm:t>
    </dgm:pt>
    <dgm:pt modelId="{D5121A0A-422A-493B-BFB9-F5448ED66E87}" type="parTrans" cxnId="{79B5F994-0A26-4E4B-BDE6-EF5756B000B3}">
      <dgm:prSet/>
      <dgm:spPr/>
      <dgm:t>
        <a:bodyPr/>
        <a:lstStyle/>
        <a:p>
          <a:endParaRPr lang="en-IN"/>
        </a:p>
      </dgm:t>
    </dgm:pt>
    <dgm:pt modelId="{805D9B81-F15B-441F-92F1-4D0EE4029409}" type="sibTrans" cxnId="{79B5F994-0A26-4E4B-BDE6-EF5756B000B3}">
      <dgm:prSet/>
      <dgm:spPr/>
      <dgm:t>
        <a:bodyPr/>
        <a:lstStyle/>
        <a:p>
          <a:endParaRPr lang="en-IN"/>
        </a:p>
      </dgm:t>
    </dgm:pt>
    <dgm:pt modelId="{9CB1B428-5F29-437F-B9B3-FBA650F69877}">
      <dgm:prSet/>
      <dgm:spPr/>
      <dgm:t>
        <a:bodyPr/>
        <a:lstStyle/>
        <a:p>
          <a:r>
            <a:rPr lang="en-US" dirty="0"/>
            <a:t>Ability to take feedback</a:t>
          </a:r>
          <a:endParaRPr lang="en-IN" dirty="0"/>
        </a:p>
      </dgm:t>
    </dgm:pt>
    <dgm:pt modelId="{4C038325-CD86-4F3B-B927-FFB7CCE30493}" type="parTrans" cxnId="{DEACD8AC-1B49-4E57-9995-85EDC1343F44}">
      <dgm:prSet/>
      <dgm:spPr/>
      <dgm:t>
        <a:bodyPr/>
        <a:lstStyle/>
        <a:p>
          <a:endParaRPr lang="en-IN"/>
        </a:p>
      </dgm:t>
    </dgm:pt>
    <dgm:pt modelId="{254392B9-FD7A-48CC-B26B-D05BC48CFE45}" type="sibTrans" cxnId="{DEACD8AC-1B49-4E57-9995-85EDC1343F44}">
      <dgm:prSet/>
      <dgm:spPr/>
      <dgm:t>
        <a:bodyPr/>
        <a:lstStyle/>
        <a:p>
          <a:endParaRPr lang="en-IN"/>
        </a:p>
      </dgm:t>
    </dgm:pt>
    <dgm:pt modelId="{FB208A3F-3F2F-4C04-B9FF-404996C5B996}">
      <dgm:prSet/>
      <dgm:spPr/>
      <dgm:t>
        <a:bodyPr/>
        <a:lstStyle/>
        <a:p>
          <a:r>
            <a:rPr lang="en-US" dirty="0"/>
            <a:t>Prioritization</a:t>
          </a:r>
          <a:endParaRPr lang="en-IN" dirty="0"/>
        </a:p>
      </dgm:t>
    </dgm:pt>
    <dgm:pt modelId="{2E44724E-0B36-4C54-89DF-FD3950138958}" type="parTrans" cxnId="{4284F7DB-58C5-4DD3-9ADC-8E9EAD1D390E}">
      <dgm:prSet/>
      <dgm:spPr/>
      <dgm:t>
        <a:bodyPr/>
        <a:lstStyle/>
        <a:p>
          <a:endParaRPr lang="en-IN"/>
        </a:p>
      </dgm:t>
    </dgm:pt>
    <dgm:pt modelId="{00422109-D3BE-46E9-B6B5-9AC13A346B3E}" type="sibTrans" cxnId="{4284F7DB-58C5-4DD3-9ADC-8E9EAD1D390E}">
      <dgm:prSet/>
      <dgm:spPr/>
      <dgm:t>
        <a:bodyPr/>
        <a:lstStyle/>
        <a:p>
          <a:endParaRPr lang="en-IN"/>
        </a:p>
      </dgm:t>
    </dgm:pt>
    <dgm:pt modelId="{884459E2-16D2-4C6D-9F79-0E6A0E3183B6}">
      <dgm:prSet/>
      <dgm:spPr/>
      <dgm:t>
        <a:bodyPr/>
        <a:lstStyle/>
        <a:p>
          <a:r>
            <a:rPr lang="en-US" dirty="0"/>
            <a:t>Project management skills</a:t>
          </a:r>
          <a:endParaRPr lang="en-IN" dirty="0"/>
        </a:p>
      </dgm:t>
    </dgm:pt>
    <dgm:pt modelId="{D53CC928-0CC6-44B6-B690-41BD306A7605}" type="parTrans" cxnId="{2775BDF3-FB9D-4E17-99F4-0E888A9BBE0D}">
      <dgm:prSet/>
      <dgm:spPr/>
      <dgm:t>
        <a:bodyPr/>
        <a:lstStyle/>
        <a:p>
          <a:endParaRPr lang="en-IN"/>
        </a:p>
      </dgm:t>
    </dgm:pt>
    <dgm:pt modelId="{74793EFB-4067-4A7E-9373-80452A33F30B}" type="sibTrans" cxnId="{2775BDF3-FB9D-4E17-99F4-0E888A9BBE0D}">
      <dgm:prSet/>
      <dgm:spPr/>
      <dgm:t>
        <a:bodyPr/>
        <a:lstStyle/>
        <a:p>
          <a:endParaRPr lang="en-IN"/>
        </a:p>
      </dgm:t>
    </dgm:pt>
    <dgm:pt modelId="{F78C39AC-AE35-4DC6-AA9B-BE313B018BAE}" type="pres">
      <dgm:prSet presAssocID="{74E25328-FFF8-4B47-9E88-475394BDCAE1}" presName="list" presStyleCnt="0">
        <dgm:presLayoutVars>
          <dgm:dir/>
          <dgm:animLvl val="lvl"/>
        </dgm:presLayoutVars>
      </dgm:prSet>
      <dgm:spPr/>
    </dgm:pt>
    <dgm:pt modelId="{28AEEC5E-BD40-4EC0-BFBE-A3DE73B66899}" type="pres">
      <dgm:prSet presAssocID="{B6D06D1D-8E02-410C-9B26-0CAF37C73992}" presName="posSpace" presStyleCnt="0"/>
      <dgm:spPr/>
    </dgm:pt>
    <dgm:pt modelId="{08B39A6A-9C3B-41C6-BDA2-FA5D2D239004}" type="pres">
      <dgm:prSet presAssocID="{B6D06D1D-8E02-410C-9B26-0CAF37C73992}" presName="vertFlow" presStyleCnt="0"/>
      <dgm:spPr/>
    </dgm:pt>
    <dgm:pt modelId="{03812CA5-BA26-470F-9869-74682BC304BB}" type="pres">
      <dgm:prSet presAssocID="{B6D06D1D-8E02-410C-9B26-0CAF37C73992}" presName="topSpace" presStyleCnt="0"/>
      <dgm:spPr/>
    </dgm:pt>
    <dgm:pt modelId="{BE2ACE19-32D6-4D7D-8369-316373E6F08E}" type="pres">
      <dgm:prSet presAssocID="{B6D06D1D-8E02-410C-9B26-0CAF37C73992}" presName="firstComp" presStyleCnt="0"/>
      <dgm:spPr/>
    </dgm:pt>
    <dgm:pt modelId="{1033463F-C9BA-45C0-A744-8A9661C75390}" type="pres">
      <dgm:prSet presAssocID="{B6D06D1D-8E02-410C-9B26-0CAF37C73992}" presName="firstChild" presStyleLbl="bgAccFollowNode1" presStyleIdx="0" presStyleCnt="10" custLinFactNeighborX="-47460" custLinFactNeighborY="-1002"/>
      <dgm:spPr/>
    </dgm:pt>
    <dgm:pt modelId="{B5644C7B-A44C-480E-B2C1-EC543FAFF0D0}" type="pres">
      <dgm:prSet presAssocID="{B6D06D1D-8E02-410C-9B26-0CAF37C73992}" presName="firstChildTx" presStyleLbl="bgAccFollowNode1" presStyleIdx="0" presStyleCnt="10">
        <dgm:presLayoutVars>
          <dgm:bulletEnabled val="1"/>
        </dgm:presLayoutVars>
      </dgm:prSet>
      <dgm:spPr/>
    </dgm:pt>
    <dgm:pt modelId="{2CD2E9AF-F3A2-4EB7-BEDC-F17ED3464C3A}" type="pres">
      <dgm:prSet presAssocID="{92DF8B4C-B855-4BAD-881B-43CCCD58A07F}" presName="comp" presStyleCnt="0"/>
      <dgm:spPr/>
    </dgm:pt>
    <dgm:pt modelId="{9C49B527-45E4-4309-BB94-EDFCB5D77854}" type="pres">
      <dgm:prSet presAssocID="{92DF8B4C-B855-4BAD-881B-43CCCD58A07F}" presName="child" presStyleLbl="bgAccFollowNode1" presStyleIdx="1" presStyleCnt="10" custLinFactNeighborX="-47460" custLinFactNeighborY="-1002"/>
      <dgm:spPr/>
    </dgm:pt>
    <dgm:pt modelId="{DC0F462F-1B72-446F-B0B2-3C1F50AD21E2}" type="pres">
      <dgm:prSet presAssocID="{92DF8B4C-B855-4BAD-881B-43CCCD58A07F}" presName="childTx" presStyleLbl="bgAccFollowNode1" presStyleIdx="1" presStyleCnt="10">
        <dgm:presLayoutVars>
          <dgm:bulletEnabled val="1"/>
        </dgm:presLayoutVars>
      </dgm:prSet>
      <dgm:spPr/>
    </dgm:pt>
    <dgm:pt modelId="{2EFF142D-9D0B-434E-A7AC-90C18E676373}" type="pres">
      <dgm:prSet presAssocID="{B0A81505-4495-4A5C-9D0F-4A5D5E0E0797}" presName="comp" presStyleCnt="0"/>
      <dgm:spPr/>
    </dgm:pt>
    <dgm:pt modelId="{0F2EF63C-0E34-46E9-B776-C610FD12D347}" type="pres">
      <dgm:prSet presAssocID="{B0A81505-4495-4A5C-9D0F-4A5D5E0E0797}" presName="child" presStyleLbl="bgAccFollowNode1" presStyleIdx="2" presStyleCnt="10" custLinFactNeighborX="-47460" custLinFactNeighborY="-1002"/>
      <dgm:spPr/>
    </dgm:pt>
    <dgm:pt modelId="{55AFD2C6-8543-4B53-985E-48DBF56EB724}" type="pres">
      <dgm:prSet presAssocID="{B0A81505-4495-4A5C-9D0F-4A5D5E0E0797}" presName="childTx" presStyleLbl="bgAccFollowNode1" presStyleIdx="2" presStyleCnt="10">
        <dgm:presLayoutVars>
          <dgm:bulletEnabled val="1"/>
        </dgm:presLayoutVars>
      </dgm:prSet>
      <dgm:spPr/>
    </dgm:pt>
    <dgm:pt modelId="{D6D73FA4-2A59-4B85-94EF-5EB65A29DB2E}" type="pres">
      <dgm:prSet presAssocID="{6158E5BE-2EDB-4C55-AE72-B10A6F8F4553}" presName="comp" presStyleCnt="0"/>
      <dgm:spPr/>
    </dgm:pt>
    <dgm:pt modelId="{DEF59EE5-ACAC-449D-8BE9-BE8D2F087B1A}" type="pres">
      <dgm:prSet presAssocID="{6158E5BE-2EDB-4C55-AE72-B10A6F8F4553}" presName="child" presStyleLbl="bgAccFollowNode1" presStyleIdx="3" presStyleCnt="10" custLinFactNeighborX="-47460" custLinFactNeighborY="-1002"/>
      <dgm:spPr/>
    </dgm:pt>
    <dgm:pt modelId="{A4B822DC-E7E2-4E15-9A38-42D170CB66A5}" type="pres">
      <dgm:prSet presAssocID="{6158E5BE-2EDB-4C55-AE72-B10A6F8F4553}" presName="childTx" presStyleLbl="bgAccFollowNode1" presStyleIdx="3" presStyleCnt="10">
        <dgm:presLayoutVars>
          <dgm:bulletEnabled val="1"/>
        </dgm:presLayoutVars>
      </dgm:prSet>
      <dgm:spPr/>
    </dgm:pt>
    <dgm:pt modelId="{157F750E-E0D3-4166-A662-D274BC5DFD21}" type="pres">
      <dgm:prSet presAssocID="{720B692C-CB85-44E1-87F3-3ED3FB6BE72E}" presName="comp" presStyleCnt="0"/>
      <dgm:spPr/>
    </dgm:pt>
    <dgm:pt modelId="{F2C8592F-A181-4A16-B6F9-52D2280E1FAF}" type="pres">
      <dgm:prSet presAssocID="{720B692C-CB85-44E1-87F3-3ED3FB6BE72E}" presName="child" presStyleLbl="bgAccFollowNode1" presStyleIdx="4" presStyleCnt="10" custLinFactNeighborX="-47460" custLinFactNeighborY="-1002"/>
      <dgm:spPr/>
    </dgm:pt>
    <dgm:pt modelId="{93A2B061-6FDB-4960-B439-CA5704A08AD0}" type="pres">
      <dgm:prSet presAssocID="{720B692C-CB85-44E1-87F3-3ED3FB6BE72E}" presName="childTx" presStyleLbl="bgAccFollowNode1" presStyleIdx="4" presStyleCnt="10">
        <dgm:presLayoutVars>
          <dgm:bulletEnabled val="1"/>
        </dgm:presLayoutVars>
      </dgm:prSet>
      <dgm:spPr/>
    </dgm:pt>
    <dgm:pt modelId="{289C2F6C-BEE1-401C-919D-EB2C9C2AFA4C}" type="pres">
      <dgm:prSet presAssocID="{B6D06D1D-8E02-410C-9B26-0CAF37C73992}" presName="negSpace" presStyleCnt="0"/>
      <dgm:spPr/>
    </dgm:pt>
    <dgm:pt modelId="{756E9CA0-CEEE-4FB9-AF05-E06CC9F5913F}" type="pres">
      <dgm:prSet presAssocID="{B6D06D1D-8E02-410C-9B26-0CAF37C73992}" presName="circle" presStyleLbl="node1" presStyleIdx="0" presStyleCnt="2" custLinFactNeighborX="-47460" custLinFactNeighborY="-1002"/>
      <dgm:spPr/>
    </dgm:pt>
    <dgm:pt modelId="{B9EE5359-49C4-4711-B306-BBC85D0C827C}" type="pres">
      <dgm:prSet presAssocID="{B775429A-9C45-413C-8018-AE2DBA6979BB}" presName="transSpace" presStyleCnt="0"/>
      <dgm:spPr/>
    </dgm:pt>
    <dgm:pt modelId="{6513584F-262E-4814-B6CD-BF376EAF3DD1}" type="pres">
      <dgm:prSet presAssocID="{183A3078-60B5-493E-B668-69A8C122A08B}" presName="posSpace" presStyleCnt="0"/>
      <dgm:spPr/>
    </dgm:pt>
    <dgm:pt modelId="{B04F8B48-8D22-4CB6-82B8-7EF0E00152BF}" type="pres">
      <dgm:prSet presAssocID="{183A3078-60B5-493E-B668-69A8C122A08B}" presName="vertFlow" presStyleCnt="0"/>
      <dgm:spPr/>
    </dgm:pt>
    <dgm:pt modelId="{8B658ED5-F4E0-4A7E-8D5E-2018E3898A8A}" type="pres">
      <dgm:prSet presAssocID="{183A3078-60B5-493E-B668-69A8C122A08B}" presName="topSpace" presStyleCnt="0"/>
      <dgm:spPr/>
    </dgm:pt>
    <dgm:pt modelId="{8FC17DAE-335D-4255-B97B-03C9DE0C9332}" type="pres">
      <dgm:prSet presAssocID="{183A3078-60B5-493E-B668-69A8C122A08B}" presName="firstComp" presStyleCnt="0"/>
      <dgm:spPr/>
    </dgm:pt>
    <dgm:pt modelId="{24FDB1C2-96F1-4BAD-9EBA-E4EDACB68C77}" type="pres">
      <dgm:prSet presAssocID="{183A3078-60B5-493E-B668-69A8C122A08B}" presName="firstChild" presStyleLbl="bgAccFollowNode1" presStyleIdx="5" presStyleCnt="10" custLinFactNeighborX="32066" custLinFactNeighborY="1002"/>
      <dgm:spPr/>
    </dgm:pt>
    <dgm:pt modelId="{A2DF35B7-7298-466E-8D5A-5241C0C598E6}" type="pres">
      <dgm:prSet presAssocID="{183A3078-60B5-493E-B668-69A8C122A08B}" presName="firstChildTx" presStyleLbl="bgAccFollowNode1" presStyleIdx="5" presStyleCnt="10">
        <dgm:presLayoutVars>
          <dgm:bulletEnabled val="1"/>
        </dgm:presLayoutVars>
      </dgm:prSet>
      <dgm:spPr/>
    </dgm:pt>
    <dgm:pt modelId="{8293B611-2814-465C-983B-1F1FF64B4944}" type="pres">
      <dgm:prSet presAssocID="{0147B4F3-9866-4E26-A90D-B0F9825EF9DA}" presName="comp" presStyleCnt="0"/>
      <dgm:spPr/>
    </dgm:pt>
    <dgm:pt modelId="{808C1CCD-43A1-43DA-9EF1-ACB48D5CEACB}" type="pres">
      <dgm:prSet presAssocID="{0147B4F3-9866-4E26-A90D-B0F9825EF9DA}" presName="child" presStyleLbl="bgAccFollowNode1" presStyleIdx="6" presStyleCnt="10" custLinFactNeighborX="32066" custLinFactNeighborY="1002"/>
      <dgm:spPr/>
    </dgm:pt>
    <dgm:pt modelId="{53CA493D-FF20-4DF3-A386-47ED169E2BE0}" type="pres">
      <dgm:prSet presAssocID="{0147B4F3-9866-4E26-A90D-B0F9825EF9DA}" presName="childTx" presStyleLbl="bgAccFollowNode1" presStyleIdx="6" presStyleCnt="10">
        <dgm:presLayoutVars>
          <dgm:bulletEnabled val="1"/>
        </dgm:presLayoutVars>
      </dgm:prSet>
      <dgm:spPr/>
    </dgm:pt>
    <dgm:pt modelId="{A86DD556-CADA-4545-AC08-ADD97D861CF5}" type="pres">
      <dgm:prSet presAssocID="{9CB1B428-5F29-437F-B9B3-FBA650F69877}" presName="comp" presStyleCnt="0"/>
      <dgm:spPr/>
    </dgm:pt>
    <dgm:pt modelId="{B6144D8B-6E7D-4DB7-B807-4D1E94154F5C}" type="pres">
      <dgm:prSet presAssocID="{9CB1B428-5F29-437F-B9B3-FBA650F69877}" presName="child" presStyleLbl="bgAccFollowNode1" presStyleIdx="7" presStyleCnt="10" custLinFactNeighborX="32066" custLinFactNeighborY="1002"/>
      <dgm:spPr/>
    </dgm:pt>
    <dgm:pt modelId="{E3B447B6-A164-4727-9462-C29DBF37B5B0}" type="pres">
      <dgm:prSet presAssocID="{9CB1B428-5F29-437F-B9B3-FBA650F69877}" presName="childTx" presStyleLbl="bgAccFollowNode1" presStyleIdx="7" presStyleCnt="10">
        <dgm:presLayoutVars>
          <dgm:bulletEnabled val="1"/>
        </dgm:presLayoutVars>
      </dgm:prSet>
      <dgm:spPr/>
    </dgm:pt>
    <dgm:pt modelId="{7A60AA5B-B459-42D1-B1EC-BF56BE1CE773}" type="pres">
      <dgm:prSet presAssocID="{FB208A3F-3F2F-4C04-B9FF-404996C5B996}" presName="comp" presStyleCnt="0"/>
      <dgm:spPr/>
    </dgm:pt>
    <dgm:pt modelId="{593C98C0-FD2E-48CD-93A8-A0D12DF1F35E}" type="pres">
      <dgm:prSet presAssocID="{FB208A3F-3F2F-4C04-B9FF-404996C5B996}" presName="child" presStyleLbl="bgAccFollowNode1" presStyleIdx="8" presStyleCnt="10" custLinFactNeighborX="32066" custLinFactNeighborY="1002"/>
      <dgm:spPr/>
    </dgm:pt>
    <dgm:pt modelId="{7EC84BD3-8FD9-4F37-94F6-80ECBC6CC9E5}" type="pres">
      <dgm:prSet presAssocID="{FB208A3F-3F2F-4C04-B9FF-404996C5B996}" presName="childTx" presStyleLbl="bgAccFollowNode1" presStyleIdx="8" presStyleCnt="10">
        <dgm:presLayoutVars>
          <dgm:bulletEnabled val="1"/>
        </dgm:presLayoutVars>
      </dgm:prSet>
      <dgm:spPr/>
    </dgm:pt>
    <dgm:pt modelId="{F4B9C797-3259-49B3-BC60-A86E81816ABA}" type="pres">
      <dgm:prSet presAssocID="{884459E2-16D2-4C6D-9F79-0E6A0E3183B6}" presName="comp" presStyleCnt="0"/>
      <dgm:spPr/>
    </dgm:pt>
    <dgm:pt modelId="{C24F2BF2-68C4-44BE-9834-B83931B4CBA1}" type="pres">
      <dgm:prSet presAssocID="{884459E2-16D2-4C6D-9F79-0E6A0E3183B6}" presName="child" presStyleLbl="bgAccFollowNode1" presStyleIdx="9" presStyleCnt="10" custLinFactNeighborX="32066" custLinFactNeighborY="1002"/>
      <dgm:spPr/>
    </dgm:pt>
    <dgm:pt modelId="{B492CBA0-CC60-48BA-B5A5-E75DB93B2A59}" type="pres">
      <dgm:prSet presAssocID="{884459E2-16D2-4C6D-9F79-0E6A0E3183B6}" presName="childTx" presStyleLbl="bgAccFollowNode1" presStyleIdx="9" presStyleCnt="10">
        <dgm:presLayoutVars>
          <dgm:bulletEnabled val="1"/>
        </dgm:presLayoutVars>
      </dgm:prSet>
      <dgm:spPr/>
    </dgm:pt>
    <dgm:pt modelId="{A1F6DAEB-6053-4AAC-8E44-3689C049D999}" type="pres">
      <dgm:prSet presAssocID="{183A3078-60B5-493E-B668-69A8C122A08B}" presName="negSpace" presStyleCnt="0"/>
      <dgm:spPr/>
    </dgm:pt>
    <dgm:pt modelId="{E6985764-993F-4DD8-8B59-508C2C9E4E12}" type="pres">
      <dgm:prSet presAssocID="{183A3078-60B5-493E-B668-69A8C122A08B}" presName="circle" presStyleLbl="node1" presStyleIdx="1" presStyleCnt="2" custLinFactNeighborX="20912" custLinFactNeighborY="1002"/>
      <dgm:spPr/>
    </dgm:pt>
  </dgm:ptLst>
  <dgm:cxnLst>
    <dgm:cxn modelId="{F4425908-B9E9-40CF-85FD-2013D28647CF}" srcId="{B6D06D1D-8E02-410C-9B26-0CAF37C73992}" destId="{B0A81505-4495-4A5C-9D0F-4A5D5E0E0797}" srcOrd="2" destOrd="0" parTransId="{B44883F9-CDE9-4606-8831-1DDEFDBC6854}" sibTransId="{12DA440B-F7B6-4DBE-8DEC-5613BF6D8923}"/>
    <dgm:cxn modelId="{70D3A517-6E64-4786-84E8-C8F87647DAE5}" srcId="{74E25328-FFF8-4B47-9E88-475394BDCAE1}" destId="{183A3078-60B5-493E-B668-69A8C122A08B}" srcOrd="1" destOrd="0" parTransId="{8CD2BE3E-1F7A-4BBB-94AA-ECA49F6948B2}" sibTransId="{E7AB58E7-2EDA-4EB8-B9D1-4BA5D1E0E209}"/>
    <dgm:cxn modelId="{D2DE0C1F-CB2C-4F2B-BBC3-3FED2D9A9FF6}" type="presOf" srcId="{6158E5BE-2EDB-4C55-AE72-B10A6F8F4553}" destId="{A4B822DC-E7E2-4E15-9A38-42D170CB66A5}" srcOrd="1" destOrd="0" presId="urn:microsoft.com/office/officeart/2005/8/layout/hList9"/>
    <dgm:cxn modelId="{9BF44028-6483-4665-99EF-22ECB7EA91E7}" type="presOf" srcId="{884459E2-16D2-4C6D-9F79-0E6A0E3183B6}" destId="{C24F2BF2-68C4-44BE-9834-B83931B4CBA1}" srcOrd="0" destOrd="0" presId="urn:microsoft.com/office/officeart/2005/8/layout/hList9"/>
    <dgm:cxn modelId="{9BE98336-147B-4775-B4BA-20AFC8C06AF7}" type="presOf" srcId="{FB208A3F-3F2F-4C04-B9FF-404996C5B996}" destId="{593C98C0-FD2E-48CD-93A8-A0D12DF1F35E}" srcOrd="0" destOrd="0" presId="urn:microsoft.com/office/officeart/2005/8/layout/hList9"/>
    <dgm:cxn modelId="{3245ED36-AB2E-48B0-96FF-5C89300107A4}" type="presOf" srcId="{183A3078-60B5-493E-B668-69A8C122A08B}" destId="{E6985764-993F-4DD8-8B59-508C2C9E4E12}" srcOrd="0" destOrd="0" presId="urn:microsoft.com/office/officeart/2005/8/layout/hList9"/>
    <dgm:cxn modelId="{0220EC3B-F45E-4F20-A74C-204E1ED6B1C8}" type="presOf" srcId="{0147B4F3-9866-4E26-A90D-B0F9825EF9DA}" destId="{808C1CCD-43A1-43DA-9EF1-ACB48D5CEACB}" srcOrd="0" destOrd="0" presId="urn:microsoft.com/office/officeart/2005/8/layout/hList9"/>
    <dgm:cxn modelId="{86D8A160-1224-4DDC-8953-E0915E458C87}" type="presOf" srcId="{B24AA31A-DAF6-4B9F-967A-190022868521}" destId="{1033463F-C9BA-45C0-A744-8A9661C75390}" srcOrd="0" destOrd="0" presId="urn:microsoft.com/office/officeart/2005/8/layout/hList9"/>
    <dgm:cxn modelId="{291D4843-6F5F-4B56-85E6-37255EF68CE0}" type="presOf" srcId="{B6D06D1D-8E02-410C-9B26-0CAF37C73992}" destId="{756E9CA0-CEEE-4FB9-AF05-E06CC9F5913F}" srcOrd="0" destOrd="0" presId="urn:microsoft.com/office/officeart/2005/8/layout/hList9"/>
    <dgm:cxn modelId="{2104A965-D400-424D-86E7-1E1508269C0C}" srcId="{183A3078-60B5-493E-B668-69A8C122A08B}" destId="{A1E24A17-4240-4AFC-9A47-DB631EC9A037}" srcOrd="0" destOrd="0" parTransId="{20EEF9CD-AA6D-4CEC-A893-1B60E98A9E39}" sibTransId="{DCDBEB9E-21DD-4A2E-AE4B-AF206438B5DE}"/>
    <dgm:cxn modelId="{2F24076A-EE0C-4E45-BCC7-876F1A72664C}" type="presOf" srcId="{74E25328-FFF8-4B47-9E88-475394BDCAE1}" destId="{F78C39AC-AE35-4DC6-AA9B-BE313B018BAE}" srcOrd="0" destOrd="0" presId="urn:microsoft.com/office/officeart/2005/8/layout/hList9"/>
    <dgm:cxn modelId="{B956756D-242A-4AA1-B2B5-604DEC1FDE54}" type="presOf" srcId="{0147B4F3-9866-4E26-A90D-B0F9825EF9DA}" destId="{53CA493D-FF20-4DF3-A386-47ED169E2BE0}" srcOrd="1" destOrd="0" presId="urn:microsoft.com/office/officeart/2005/8/layout/hList9"/>
    <dgm:cxn modelId="{3361DC72-CC7C-4CF9-8BB7-DCB3AF7449FA}" type="presOf" srcId="{B24AA31A-DAF6-4B9F-967A-190022868521}" destId="{B5644C7B-A44C-480E-B2C1-EC543FAFF0D0}" srcOrd="1" destOrd="0" presId="urn:microsoft.com/office/officeart/2005/8/layout/hList9"/>
    <dgm:cxn modelId="{CFBF1654-A7FC-4A0F-AF4A-6B9FA1BAD7E3}" srcId="{74E25328-FFF8-4B47-9E88-475394BDCAE1}" destId="{B6D06D1D-8E02-410C-9B26-0CAF37C73992}" srcOrd="0" destOrd="0" parTransId="{EDB1DACE-B015-4C86-A827-04717E18B0B3}" sibTransId="{B775429A-9C45-413C-8018-AE2DBA6979BB}"/>
    <dgm:cxn modelId="{A0A59377-181B-4E31-9C4C-CBB524461422}" srcId="{B6D06D1D-8E02-410C-9B26-0CAF37C73992}" destId="{6158E5BE-2EDB-4C55-AE72-B10A6F8F4553}" srcOrd="3" destOrd="0" parTransId="{37E1F3B3-DB36-4A07-A1E8-F1363E898E6D}" sibTransId="{720B1B68-BACB-4593-BF88-AD214DE1D27A}"/>
    <dgm:cxn modelId="{839D208B-5F26-4825-938A-0BF669C7C814}" type="presOf" srcId="{92DF8B4C-B855-4BAD-881B-43CCCD58A07F}" destId="{9C49B527-45E4-4309-BB94-EDFCB5D77854}" srcOrd="0" destOrd="0" presId="urn:microsoft.com/office/officeart/2005/8/layout/hList9"/>
    <dgm:cxn modelId="{79B5F994-0A26-4E4B-BDE6-EF5756B000B3}" srcId="{B6D06D1D-8E02-410C-9B26-0CAF37C73992}" destId="{720B692C-CB85-44E1-87F3-3ED3FB6BE72E}" srcOrd="4" destOrd="0" parTransId="{D5121A0A-422A-493B-BFB9-F5448ED66E87}" sibTransId="{805D9B81-F15B-441F-92F1-4D0EE4029409}"/>
    <dgm:cxn modelId="{EDACF69E-4CD0-4350-82BD-7F889DA15F40}" srcId="{B6D06D1D-8E02-410C-9B26-0CAF37C73992}" destId="{B24AA31A-DAF6-4B9F-967A-190022868521}" srcOrd="0" destOrd="0" parTransId="{7A2BA0A7-30C0-48E7-972F-BCBD2F71C068}" sibTransId="{5D731C05-2E2C-4F4E-A995-014CA0E6E9BE}"/>
    <dgm:cxn modelId="{3267A1A8-C6C3-4B47-8844-47833EDEF422}" type="presOf" srcId="{9CB1B428-5F29-437F-B9B3-FBA650F69877}" destId="{B6144D8B-6E7D-4DB7-B807-4D1E94154F5C}" srcOrd="0" destOrd="0" presId="urn:microsoft.com/office/officeart/2005/8/layout/hList9"/>
    <dgm:cxn modelId="{DEACD8AC-1B49-4E57-9995-85EDC1343F44}" srcId="{183A3078-60B5-493E-B668-69A8C122A08B}" destId="{9CB1B428-5F29-437F-B9B3-FBA650F69877}" srcOrd="2" destOrd="0" parTransId="{4C038325-CD86-4F3B-B927-FFB7CCE30493}" sibTransId="{254392B9-FD7A-48CC-B26B-D05BC48CFE45}"/>
    <dgm:cxn modelId="{54F465AD-F853-4B85-8DCC-5B6E49F25FB7}" type="presOf" srcId="{B0A81505-4495-4A5C-9D0F-4A5D5E0E0797}" destId="{0F2EF63C-0E34-46E9-B776-C610FD12D347}" srcOrd="0" destOrd="0" presId="urn:microsoft.com/office/officeart/2005/8/layout/hList9"/>
    <dgm:cxn modelId="{769AF4AE-95A3-4C0C-98F4-E1EBC2F410D4}" type="presOf" srcId="{884459E2-16D2-4C6D-9F79-0E6A0E3183B6}" destId="{B492CBA0-CC60-48BA-B5A5-E75DB93B2A59}" srcOrd="1" destOrd="0" presId="urn:microsoft.com/office/officeart/2005/8/layout/hList9"/>
    <dgm:cxn modelId="{5A2CF5B1-D73B-4969-9ECC-339F91D375B4}" type="presOf" srcId="{A1E24A17-4240-4AFC-9A47-DB631EC9A037}" destId="{A2DF35B7-7298-466E-8D5A-5241C0C598E6}" srcOrd="1" destOrd="0" presId="urn:microsoft.com/office/officeart/2005/8/layout/hList9"/>
    <dgm:cxn modelId="{2357B8B2-1E29-4246-8F90-78BCD72CC56B}" type="presOf" srcId="{6158E5BE-2EDB-4C55-AE72-B10A6F8F4553}" destId="{DEF59EE5-ACAC-449D-8BE9-BE8D2F087B1A}" srcOrd="0" destOrd="0" presId="urn:microsoft.com/office/officeart/2005/8/layout/hList9"/>
    <dgm:cxn modelId="{A85923BB-9C3C-4182-B480-8DFD28829479}" srcId="{183A3078-60B5-493E-B668-69A8C122A08B}" destId="{0147B4F3-9866-4E26-A90D-B0F9825EF9DA}" srcOrd="1" destOrd="0" parTransId="{CCC5D527-AD0B-45A8-89A0-767E16578B44}" sibTransId="{AFA1943E-C17F-4532-B8A0-9B3832F9FEBD}"/>
    <dgm:cxn modelId="{55BA4AC2-F5A0-4011-8F8B-F77A75153AE8}" type="presOf" srcId="{720B692C-CB85-44E1-87F3-3ED3FB6BE72E}" destId="{F2C8592F-A181-4A16-B6F9-52D2280E1FAF}" srcOrd="0" destOrd="0" presId="urn:microsoft.com/office/officeart/2005/8/layout/hList9"/>
    <dgm:cxn modelId="{106F5CCE-CCD6-43A7-ACBA-867D29886EF4}" srcId="{B6D06D1D-8E02-410C-9B26-0CAF37C73992}" destId="{92DF8B4C-B855-4BAD-881B-43CCCD58A07F}" srcOrd="1" destOrd="0" parTransId="{C897A81C-572A-4149-95E0-38DC2FF6D257}" sibTransId="{70D2EA22-E69D-4AB6-9054-8E5F2F2EB4D6}"/>
    <dgm:cxn modelId="{921A25D1-477E-49DC-9FDB-92DC989A6F07}" type="presOf" srcId="{B0A81505-4495-4A5C-9D0F-4A5D5E0E0797}" destId="{55AFD2C6-8543-4B53-985E-48DBF56EB724}" srcOrd="1" destOrd="0" presId="urn:microsoft.com/office/officeart/2005/8/layout/hList9"/>
    <dgm:cxn modelId="{2C8FB6D4-9573-4C98-B80F-84620DA9B79F}" type="presOf" srcId="{9CB1B428-5F29-437F-B9B3-FBA650F69877}" destId="{E3B447B6-A164-4727-9462-C29DBF37B5B0}" srcOrd="1" destOrd="0" presId="urn:microsoft.com/office/officeart/2005/8/layout/hList9"/>
    <dgm:cxn modelId="{4284F7DB-58C5-4DD3-9ADC-8E9EAD1D390E}" srcId="{183A3078-60B5-493E-B668-69A8C122A08B}" destId="{FB208A3F-3F2F-4C04-B9FF-404996C5B996}" srcOrd="3" destOrd="0" parTransId="{2E44724E-0B36-4C54-89DF-FD3950138958}" sibTransId="{00422109-D3BE-46E9-B6B5-9AC13A346B3E}"/>
    <dgm:cxn modelId="{70008BDD-FD3C-4B91-84C4-6CCACE4D6546}" type="presOf" srcId="{FB208A3F-3F2F-4C04-B9FF-404996C5B996}" destId="{7EC84BD3-8FD9-4F37-94F6-80ECBC6CC9E5}" srcOrd="1" destOrd="0" presId="urn:microsoft.com/office/officeart/2005/8/layout/hList9"/>
    <dgm:cxn modelId="{1E5A80E5-6E8E-4109-8285-D9AE7B051D29}" type="presOf" srcId="{720B692C-CB85-44E1-87F3-3ED3FB6BE72E}" destId="{93A2B061-6FDB-4960-B439-CA5704A08AD0}" srcOrd="1" destOrd="0" presId="urn:microsoft.com/office/officeart/2005/8/layout/hList9"/>
    <dgm:cxn modelId="{ECE042E7-6562-4E22-8A34-9D9ED0DEAF8D}" type="presOf" srcId="{A1E24A17-4240-4AFC-9A47-DB631EC9A037}" destId="{24FDB1C2-96F1-4BAD-9EBA-E4EDACB68C77}" srcOrd="0" destOrd="0" presId="urn:microsoft.com/office/officeart/2005/8/layout/hList9"/>
    <dgm:cxn modelId="{2775BDF3-FB9D-4E17-99F4-0E888A9BBE0D}" srcId="{183A3078-60B5-493E-B668-69A8C122A08B}" destId="{884459E2-16D2-4C6D-9F79-0E6A0E3183B6}" srcOrd="4" destOrd="0" parTransId="{D53CC928-0CC6-44B6-B690-41BD306A7605}" sibTransId="{74793EFB-4067-4A7E-9373-80452A33F30B}"/>
    <dgm:cxn modelId="{7A0CA1FD-397C-4735-9AEF-660B599421D1}" type="presOf" srcId="{92DF8B4C-B855-4BAD-881B-43CCCD58A07F}" destId="{DC0F462F-1B72-446F-B0B2-3C1F50AD21E2}" srcOrd="1" destOrd="0" presId="urn:microsoft.com/office/officeart/2005/8/layout/hList9"/>
    <dgm:cxn modelId="{59F8733A-7B53-45F8-879D-C5B2CB128E32}" type="presParOf" srcId="{F78C39AC-AE35-4DC6-AA9B-BE313B018BAE}" destId="{28AEEC5E-BD40-4EC0-BFBE-A3DE73B66899}" srcOrd="0" destOrd="0" presId="urn:microsoft.com/office/officeart/2005/8/layout/hList9"/>
    <dgm:cxn modelId="{2EA7F1BB-DE79-4265-AACA-431EA3D365D7}" type="presParOf" srcId="{F78C39AC-AE35-4DC6-AA9B-BE313B018BAE}" destId="{08B39A6A-9C3B-41C6-BDA2-FA5D2D239004}" srcOrd="1" destOrd="0" presId="urn:microsoft.com/office/officeart/2005/8/layout/hList9"/>
    <dgm:cxn modelId="{AB861614-49ED-48BB-8463-A8A35B66BD10}" type="presParOf" srcId="{08B39A6A-9C3B-41C6-BDA2-FA5D2D239004}" destId="{03812CA5-BA26-470F-9869-74682BC304BB}" srcOrd="0" destOrd="0" presId="urn:microsoft.com/office/officeart/2005/8/layout/hList9"/>
    <dgm:cxn modelId="{2B46F00D-5FFE-40AA-91FC-B218774F57FE}" type="presParOf" srcId="{08B39A6A-9C3B-41C6-BDA2-FA5D2D239004}" destId="{BE2ACE19-32D6-4D7D-8369-316373E6F08E}" srcOrd="1" destOrd="0" presId="urn:microsoft.com/office/officeart/2005/8/layout/hList9"/>
    <dgm:cxn modelId="{D80C6841-2D12-4D3A-B5FE-942E6C88AA27}" type="presParOf" srcId="{BE2ACE19-32D6-4D7D-8369-316373E6F08E}" destId="{1033463F-C9BA-45C0-A744-8A9661C75390}" srcOrd="0" destOrd="0" presId="urn:microsoft.com/office/officeart/2005/8/layout/hList9"/>
    <dgm:cxn modelId="{49F0D9FB-BBC2-4B0B-8C40-54EB03B2065C}" type="presParOf" srcId="{BE2ACE19-32D6-4D7D-8369-316373E6F08E}" destId="{B5644C7B-A44C-480E-B2C1-EC543FAFF0D0}" srcOrd="1" destOrd="0" presId="urn:microsoft.com/office/officeart/2005/8/layout/hList9"/>
    <dgm:cxn modelId="{21A69333-2745-4CCB-A695-EEEDBC35FCF4}" type="presParOf" srcId="{08B39A6A-9C3B-41C6-BDA2-FA5D2D239004}" destId="{2CD2E9AF-F3A2-4EB7-BEDC-F17ED3464C3A}" srcOrd="2" destOrd="0" presId="urn:microsoft.com/office/officeart/2005/8/layout/hList9"/>
    <dgm:cxn modelId="{B5D184FD-FDF8-4409-9F61-1AE3E582F4CA}" type="presParOf" srcId="{2CD2E9AF-F3A2-4EB7-BEDC-F17ED3464C3A}" destId="{9C49B527-45E4-4309-BB94-EDFCB5D77854}" srcOrd="0" destOrd="0" presId="urn:microsoft.com/office/officeart/2005/8/layout/hList9"/>
    <dgm:cxn modelId="{699873BE-3E6B-4A60-8EBB-75077E35BCBF}" type="presParOf" srcId="{2CD2E9AF-F3A2-4EB7-BEDC-F17ED3464C3A}" destId="{DC0F462F-1B72-446F-B0B2-3C1F50AD21E2}" srcOrd="1" destOrd="0" presId="urn:microsoft.com/office/officeart/2005/8/layout/hList9"/>
    <dgm:cxn modelId="{D7E49764-DE42-42BD-8CED-83F80B224349}" type="presParOf" srcId="{08B39A6A-9C3B-41C6-BDA2-FA5D2D239004}" destId="{2EFF142D-9D0B-434E-A7AC-90C18E676373}" srcOrd="3" destOrd="0" presId="urn:microsoft.com/office/officeart/2005/8/layout/hList9"/>
    <dgm:cxn modelId="{797317AA-84F2-47D2-9BF4-A79B3FB0F055}" type="presParOf" srcId="{2EFF142D-9D0B-434E-A7AC-90C18E676373}" destId="{0F2EF63C-0E34-46E9-B776-C610FD12D347}" srcOrd="0" destOrd="0" presId="urn:microsoft.com/office/officeart/2005/8/layout/hList9"/>
    <dgm:cxn modelId="{AA38F002-35C3-4202-B49D-9B854269AD65}" type="presParOf" srcId="{2EFF142D-9D0B-434E-A7AC-90C18E676373}" destId="{55AFD2C6-8543-4B53-985E-48DBF56EB724}" srcOrd="1" destOrd="0" presId="urn:microsoft.com/office/officeart/2005/8/layout/hList9"/>
    <dgm:cxn modelId="{4D383A09-2123-40A9-A1DF-B8917E25491F}" type="presParOf" srcId="{08B39A6A-9C3B-41C6-BDA2-FA5D2D239004}" destId="{D6D73FA4-2A59-4B85-94EF-5EB65A29DB2E}" srcOrd="4" destOrd="0" presId="urn:microsoft.com/office/officeart/2005/8/layout/hList9"/>
    <dgm:cxn modelId="{3DC5A2DB-15AC-4A5B-9BA4-45843036AE47}" type="presParOf" srcId="{D6D73FA4-2A59-4B85-94EF-5EB65A29DB2E}" destId="{DEF59EE5-ACAC-449D-8BE9-BE8D2F087B1A}" srcOrd="0" destOrd="0" presId="urn:microsoft.com/office/officeart/2005/8/layout/hList9"/>
    <dgm:cxn modelId="{80E94324-ED2F-4893-ABE5-16A6C14E0876}" type="presParOf" srcId="{D6D73FA4-2A59-4B85-94EF-5EB65A29DB2E}" destId="{A4B822DC-E7E2-4E15-9A38-42D170CB66A5}" srcOrd="1" destOrd="0" presId="urn:microsoft.com/office/officeart/2005/8/layout/hList9"/>
    <dgm:cxn modelId="{4D5239CB-64FF-4FF0-BF82-5A7887C82969}" type="presParOf" srcId="{08B39A6A-9C3B-41C6-BDA2-FA5D2D239004}" destId="{157F750E-E0D3-4166-A662-D274BC5DFD21}" srcOrd="5" destOrd="0" presId="urn:microsoft.com/office/officeart/2005/8/layout/hList9"/>
    <dgm:cxn modelId="{86FBE9B7-F933-4E50-AFCC-6B84A45707C5}" type="presParOf" srcId="{157F750E-E0D3-4166-A662-D274BC5DFD21}" destId="{F2C8592F-A181-4A16-B6F9-52D2280E1FAF}" srcOrd="0" destOrd="0" presId="urn:microsoft.com/office/officeart/2005/8/layout/hList9"/>
    <dgm:cxn modelId="{74FB1293-4F2F-46B9-BE2D-97DBE462E206}" type="presParOf" srcId="{157F750E-E0D3-4166-A662-D274BC5DFD21}" destId="{93A2B061-6FDB-4960-B439-CA5704A08AD0}" srcOrd="1" destOrd="0" presId="urn:microsoft.com/office/officeart/2005/8/layout/hList9"/>
    <dgm:cxn modelId="{61636EB2-9D06-4FF5-93E8-81E0DB54F43D}" type="presParOf" srcId="{F78C39AC-AE35-4DC6-AA9B-BE313B018BAE}" destId="{289C2F6C-BEE1-401C-919D-EB2C9C2AFA4C}" srcOrd="2" destOrd="0" presId="urn:microsoft.com/office/officeart/2005/8/layout/hList9"/>
    <dgm:cxn modelId="{5AC3676B-2891-4EB0-8949-EF60E8BCE650}" type="presParOf" srcId="{F78C39AC-AE35-4DC6-AA9B-BE313B018BAE}" destId="{756E9CA0-CEEE-4FB9-AF05-E06CC9F5913F}" srcOrd="3" destOrd="0" presId="urn:microsoft.com/office/officeart/2005/8/layout/hList9"/>
    <dgm:cxn modelId="{FEBF3992-6FF0-4D27-B356-D52A1D187F20}" type="presParOf" srcId="{F78C39AC-AE35-4DC6-AA9B-BE313B018BAE}" destId="{B9EE5359-49C4-4711-B306-BBC85D0C827C}" srcOrd="4" destOrd="0" presId="urn:microsoft.com/office/officeart/2005/8/layout/hList9"/>
    <dgm:cxn modelId="{D3F7CBE0-ABD5-48D8-A772-67689B44A455}" type="presParOf" srcId="{F78C39AC-AE35-4DC6-AA9B-BE313B018BAE}" destId="{6513584F-262E-4814-B6CD-BF376EAF3DD1}" srcOrd="5" destOrd="0" presId="urn:microsoft.com/office/officeart/2005/8/layout/hList9"/>
    <dgm:cxn modelId="{2665D888-E420-4995-B3C7-A5CC8CD80229}" type="presParOf" srcId="{F78C39AC-AE35-4DC6-AA9B-BE313B018BAE}" destId="{B04F8B48-8D22-4CB6-82B8-7EF0E00152BF}" srcOrd="6" destOrd="0" presId="urn:microsoft.com/office/officeart/2005/8/layout/hList9"/>
    <dgm:cxn modelId="{EF0FBF8D-932E-4653-9E80-0324DE0EAE58}" type="presParOf" srcId="{B04F8B48-8D22-4CB6-82B8-7EF0E00152BF}" destId="{8B658ED5-F4E0-4A7E-8D5E-2018E3898A8A}" srcOrd="0" destOrd="0" presId="urn:microsoft.com/office/officeart/2005/8/layout/hList9"/>
    <dgm:cxn modelId="{24C884E1-F450-4BE9-A72C-DF1DF4E47F47}" type="presParOf" srcId="{B04F8B48-8D22-4CB6-82B8-7EF0E00152BF}" destId="{8FC17DAE-335D-4255-B97B-03C9DE0C9332}" srcOrd="1" destOrd="0" presId="urn:microsoft.com/office/officeart/2005/8/layout/hList9"/>
    <dgm:cxn modelId="{14E6FFA2-26E4-4D0B-93B6-DFBC13039FE8}" type="presParOf" srcId="{8FC17DAE-335D-4255-B97B-03C9DE0C9332}" destId="{24FDB1C2-96F1-4BAD-9EBA-E4EDACB68C77}" srcOrd="0" destOrd="0" presId="urn:microsoft.com/office/officeart/2005/8/layout/hList9"/>
    <dgm:cxn modelId="{497099B5-FBCC-4981-B990-A35A6CC6E401}" type="presParOf" srcId="{8FC17DAE-335D-4255-B97B-03C9DE0C9332}" destId="{A2DF35B7-7298-466E-8D5A-5241C0C598E6}" srcOrd="1" destOrd="0" presId="urn:microsoft.com/office/officeart/2005/8/layout/hList9"/>
    <dgm:cxn modelId="{90032719-AF65-493A-8FE8-194EA18CA5D0}" type="presParOf" srcId="{B04F8B48-8D22-4CB6-82B8-7EF0E00152BF}" destId="{8293B611-2814-465C-983B-1F1FF64B4944}" srcOrd="2" destOrd="0" presId="urn:microsoft.com/office/officeart/2005/8/layout/hList9"/>
    <dgm:cxn modelId="{B8B966FC-51E9-474A-9949-6C64B6118070}" type="presParOf" srcId="{8293B611-2814-465C-983B-1F1FF64B4944}" destId="{808C1CCD-43A1-43DA-9EF1-ACB48D5CEACB}" srcOrd="0" destOrd="0" presId="urn:microsoft.com/office/officeart/2005/8/layout/hList9"/>
    <dgm:cxn modelId="{D4BEB05A-26A9-4EB3-8B06-B21DE066D062}" type="presParOf" srcId="{8293B611-2814-465C-983B-1F1FF64B4944}" destId="{53CA493D-FF20-4DF3-A386-47ED169E2BE0}" srcOrd="1" destOrd="0" presId="urn:microsoft.com/office/officeart/2005/8/layout/hList9"/>
    <dgm:cxn modelId="{2417F155-1115-47BA-A49D-CC3BE680FB7A}" type="presParOf" srcId="{B04F8B48-8D22-4CB6-82B8-7EF0E00152BF}" destId="{A86DD556-CADA-4545-AC08-ADD97D861CF5}" srcOrd="3" destOrd="0" presId="urn:microsoft.com/office/officeart/2005/8/layout/hList9"/>
    <dgm:cxn modelId="{FA44F588-E8F3-4F9F-A6BD-96777B83CE82}" type="presParOf" srcId="{A86DD556-CADA-4545-AC08-ADD97D861CF5}" destId="{B6144D8B-6E7D-4DB7-B807-4D1E94154F5C}" srcOrd="0" destOrd="0" presId="urn:microsoft.com/office/officeart/2005/8/layout/hList9"/>
    <dgm:cxn modelId="{EEF7E8A5-4310-4B6A-8C03-E6810C20F119}" type="presParOf" srcId="{A86DD556-CADA-4545-AC08-ADD97D861CF5}" destId="{E3B447B6-A164-4727-9462-C29DBF37B5B0}" srcOrd="1" destOrd="0" presId="urn:microsoft.com/office/officeart/2005/8/layout/hList9"/>
    <dgm:cxn modelId="{805C96B0-E82C-4099-859C-55489964CB2A}" type="presParOf" srcId="{B04F8B48-8D22-4CB6-82B8-7EF0E00152BF}" destId="{7A60AA5B-B459-42D1-B1EC-BF56BE1CE773}" srcOrd="4" destOrd="0" presId="urn:microsoft.com/office/officeart/2005/8/layout/hList9"/>
    <dgm:cxn modelId="{16C2C9DC-AE15-454F-98CD-653CC715D08B}" type="presParOf" srcId="{7A60AA5B-B459-42D1-B1EC-BF56BE1CE773}" destId="{593C98C0-FD2E-48CD-93A8-A0D12DF1F35E}" srcOrd="0" destOrd="0" presId="urn:microsoft.com/office/officeart/2005/8/layout/hList9"/>
    <dgm:cxn modelId="{81ECD2E3-26DA-401E-9958-2605C8D50E8F}" type="presParOf" srcId="{7A60AA5B-B459-42D1-B1EC-BF56BE1CE773}" destId="{7EC84BD3-8FD9-4F37-94F6-80ECBC6CC9E5}" srcOrd="1" destOrd="0" presId="urn:microsoft.com/office/officeart/2005/8/layout/hList9"/>
    <dgm:cxn modelId="{75A38C0D-0136-473D-9E48-7A5F90D4FA9B}" type="presParOf" srcId="{B04F8B48-8D22-4CB6-82B8-7EF0E00152BF}" destId="{F4B9C797-3259-49B3-BC60-A86E81816ABA}" srcOrd="5" destOrd="0" presId="urn:microsoft.com/office/officeart/2005/8/layout/hList9"/>
    <dgm:cxn modelId="{E06DB58B-BE30-4DE7-81D2-DFAD171C7650}" type="presParOf" srcId="{F4B9C797-3259-49B3-BC60-A86E81816ABA}" destId="{C24F2BF2-68C4-44BE-9834-B83931B4CBA1}" srcOrd="0" destOrd="0" presId="urn:microsoft.com/office/officeart/2005/8/layout/hList9"/>
    <dgm:cxn modelId="{003D45A5-4F7D-48E9-B755-7BD1ED7E999A}" type="presParOf" srcId="{F4B9C797-3259-49B3-BC60-A86E81816ABA}" destId="{B492CBA0-CC60-48BA-B5A5-E75DB93B2A59}" srcOrd="1" destOrd="0" presId="urn:microsoft.com/office/officeart/2005/8/layout/hList9"/>
    <dgm:cxn modelId="{05B7BE78-2CE7-48AE-B6CB-25CE7493E08D}" type="presParOf" srcId="{F78C39AC-AE35-4DC6-AA9B-BE313B018BAE}" destId="{A1F6DAEB-6053-4AAC-8E44-3689C049D999}" srcOrd="7" destOrd="0" presId="urn:microsoft.com/office/officeart/2005/8/layout/hList9"/>
    <dgm:cxn modelId="{CA1087BF-196A-49CB-A945-DE99C048A006}" type="presParOf" srcId="{F78C39AC-AE35-4DC6-AA9B-BE313B018BAE}" destId="{E6985764-993F-4DD8-8B59-508C2C9E4E1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3463F-C9BA-45C0-A744-8A9661C75390}">
      <dsp:nvSpPr>
        <dsp:cNvPr id="0" name=""/>
        <dsp:cNvSpPr/>
      </dsp:nvSpPr>
      <dsp:spPr>
        <a:xfrm>
          <a:off x="2624360" y="391647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Problem-solving</a:t>
          </a:r>
          <a:endParaRPr lang="en-IN" sz="1400" kern="1200" dirty="0"/>
        </a:p>
      </dsp:txBody>
      <dsp:txXfrm>
        <a:off x="2865025" y="391647"/>
        <a:ext cx="1263494" cy="1003275"/>
      </dsp:txXfrm>
    </dsp:sp>
    <dsp:sp modelId="{9C49B527-45E4-4309-BB94-EDFCB5D77854}">
      <dsp:nvSpPr>
        <dsp:cNvPr id="0" name=""/>
        <dsp:cNvSpPr/>
      </dsp:nvSpPr>
      <dsp:spPr>
        <a:xfrm>
          <a:off x="2624360" y="1394922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Passion for technology</a:t>
          </a:r>
          <a:endParaRPr lang="en-IN" sz="1400" kern="1200" dirty="0"/>
        </a:p>
      </dsp:txBody>
      <dsp:txXfrm>
        <a:off x="2865025" y="1394922"/>
        <a:ext cx="1263494" cy="1003275"/>
      </dsp:txXfrm>
    </dsp:sp>
    <dsp:sp modelId="{0F2EF63C-0E34-46E9-B776-C610FD12D347}">
      <dsp:nvSpPr>
        <dsp:cNvPr id="0" name=""/>
        <dsp:cNvSpPr/>
      </dsp:nvSpPr>
      <dsp:spPr>
        <a:xfrm>
          <a:off x="2624360" y="2398197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User understanding</a:t>
          </a:r>
          <a:endParaRPr lang="en-IN" sz="1400" kern="1200" dirty="0"/>
        </a:p>
      </dsp:txBody>
      <dsp:txXfrm>
        <a:off x="2865025" y="2398197"/>
        <a:ext cx="1263494" cy="1003275"/>
      </dsp:txXfrm>
    </dsp:sp>
    <dsp:sp modelId="{DEF59EE5-ACAC-449D-8BE9-BE8D2F087B1A}">
      <dsp:nvSpPr>
        <dsp:cNvPr id="0" name=""/>
        <dsp:cNvSpPr/>
      </dsp:nvSpPr>
      <dsp:spPr>
        <a:xfrm>
          <a:off x="2624360" y="3401472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Eye for Right Design</a:t>
          </a:r>
          <a:endParaRPr lang="en-IN" sz="1400" kern="1200" dirty="0"/>
        </a:p>
      </dsp:txBody>
      <dsp:txXfrm>
        <a:off x="2865025" y="3401472"/>
        <a:ext cx="1263494" cy="1003275"/>
      </dsp:txXfrm>
    </dsp:sp>
    <dsp:sp modelId="{F2C8592F-A181-4A16-B6F9-52D2280E1FAF}">
      <dsp:nvSpPr>
        <dsp:cNvPr id="0" name=""/>
        <dsp:cNvSpPr/>
      </dsp:nvSpPr>
      <dsp:spPr>
        <a:xfrm>
          <a:off x="2624360" y="4404747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Analytical skills</a:t>
          </a:r>
          <a:endParaRPr lang="en-IN" sz="1400" kern="1200" dirty="0"/>
        </a:p>
      </dsp:txBody>
      <dsp:txXfrm>
        <a:off x="2865025" y="4404747"/>
        <a:ext cx="1263494" cy="1003275"/>
      </dsp:txXfrm>
    </dsp:sp>
    <dsp:sp modelId="{756E9CA0-CEEE-4FB9-AF05-E06CC9F5913F}">
      <dsp:nvSpPr>
        <dsp:cNvPr id="0" name=""/>
        <dsp:cNvSpPr/>
      </dsp:nvSpPr>
      <dsp:spPr>
        <a:xfrm>
          <a:off x="1822141" y="0"/>
          <a:ext cx="1002773" cy="100277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Hardcore Skills</a:t>
          </a:r>
          <a:endParaRPr lang="en-IN" sz="1300" kern="1200" dirty="0"/>
        </a:p>
      </dsp:txBody>
      <dsp:txXfrm>
        <a:off x="1968994" y="146853"/>
        <a:ext cx="709067" cy="709067"/>
      </dsp:txXfrm>
    </dsp:sp>
    <dsp:sp modelId="{24FDB1C2-96F1-4BAD-9EBA-E4EDACB68C77}">
      <dsp:nvSpPr>
        <dsp:cNvPr id="0" name=""/>
        <dsp:cNvSpPr/>
      </dsp:nvSpPr>
      <dsp:spPr>
        <a:xfrm>
          <a:off x="6327492" y="411753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Leadership without authority</a:t>
          </a:r>
          <a:endParaRPr lang="en-IN" sz="1400" kern="1200" dirty="0"/>
        </a:p>
      </dsp:txBody>
      <dsp:txXfrm>
        <a:off x="6568158" y="411753"/>
        <a:ext cx="1263494" cy="1003275"/>
      </dsp:txXfrm>
    </dsp:sp>
    <dsp:sp modelId="{808C1CCD-43A1-43DA-9EF1-ACB48D5CEACB}">
      <dsp:nvSpPr>
        <dsp:cNvPr id="0" name=""/>
        <dsp:cNvSpPr/>
      </dsp:nvSpPr>
      <dsp:spPr>
        <a:xfrm>
          <a:off x="6327492" y="1415028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Team work</a:t>
          </a:r>
          <a:endParaRPr lang="en-IN" sz="1400" kern="1200" dirty="0"/>
        </a:p>
      </dsp:txBody>
      <dsp:txXfrm>
        <a:off x="6568158" y="1415028"/>
        <a:ext cx="1263494" cy="1003275"/>
      </dsp:txXfrm>
    </dsp:sp>
    <dsp:sp modelId="{B6144D8B-6E7D-4DB7-B807-4D1E94154F5C}">
      <dsp:nvSpPr>
        <dsp:cNvPr id="0" name=""/>
        <dsp:cNvSpPr/>
      </dsp:nvSpPr>
      <dsp:spPr>
        <a:xfrm>
          <a:off x="6327492" y="2418303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Ability to take feedback</a:t>
          </a:r>
          <a:endParaRPr lang="en-IN" sz="1400" kern="1200" dirty="0"/>
        </a:p>
      </dsp:txBody>
      <dsp:txXfrm>
        <a:off x="6568158" y="2418303"/>
        <a:ext cx="1263494" cy="1003275"/>
      </dsp:txXfrm>
    </dsp:sp>
    <dsp:sp modelId="{593C98C0-FD2E-48CD-93A8-A0D12DF1F35E}">
      <dsp:nvSpPr>
        <dsp:cNvPr id="0" name=""/>
        <dsp:cNvSpPr/>
      </dsp:nvSpPr>
      <dsp:spPr>
        <a:xfrm>
          <a:off x="6327492" y="3421578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Prioritization</a:t>
          </a:r>
          <a:endParaRPr lang="en-IN" sz="1400" kern="1200" dirty="0"/>
        </a:p>
      </dsp:txBody>
      <dsp:txXfrm>
        <a:off x="6568158" y="3421578"/>
        <a:ext cx="1263494" cy="1003275"/>
      </dsp:txXfrm>
    </dsp:sp>
    <dsp:sp modelId="{C24F2BF2-68C4-44BE-9834-B83931B4CBA1}">
      <dsp:nvSpPr>
        <dsp:cNvPr id="0" name=""/>
        <dsp:cNvSpPr/>
      </dsp:nvSpPr>
      <dsp:spPr>
        <a:xfrm>
          <a:off x="6327492" y="4415391"/>
          <a:ext cx="1504160" cy="10032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Project management skills</a:t>
          </a:r>
          <a:endParaRPr lang="en-IN" sz="1400" kern="1200" dirty="0"/>
        </a:p>
      </dsp:txBody>
      <dsp:txXfrm>
        <a:off x="6568158" y="4415391"/>
        <a:ext cx="1263494" cy="1003275"/>
      </dsp:txXfrm>
    </dsp:sp>
    <dsp:sp modelId="{E6985764-993F-4DD8-8B59-508C2C9E4E12}">
      <dsp:nvSpPr>
        <dsp:cNvPr id="0" name=""/>
        <dsp:cNvSpPr/>
      </dsp:nvSpPr>
      <dsp:spPr>
        <a:xfrm>
          <a:off x="5525259" y="10638"/>
          <a:ext cx="1002773" cy="100277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Soft Skills</a:t>
          </a:r>
          <a:endParaRPr lang="en-IN" sz="1300" kern="1200" dirty="0"/>
        </a:p>
      </dsp:txBody>
      <dsp:txXfrm>
        <a:off x="5672112" y="157491"/>
        <a:ext cx="709067" cy="709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32763-37BC-4F40-8332-23EA7E183259}" type="datetimeFigureOut">
              <a:rPr lang="en-IN" smtClean="0"/>
              <a:t>01-07-2023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E36D2-98B5-40B5-A716-D3B2F3BCCF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038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E36D2-98B5-40B5-A716-D3B2F3BCCFE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89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Dislike the products, and may even pay to avoid it.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Unaware of or uninterested in the product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need that can not be satisfied by an existing product.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 to buy the product less frequently.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Purchase vary on a seasonal basis.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Adequately buying all products.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customers would like to buy than can be satisfied.</a:t>
            </a:r>
          </a:p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 be attracted to it that have undesirable social consequences.</a:t>
            </a:r>
          </a:p>
          <a:p>
            <a:pPr marL="0" indent="0">
              <a:buNone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E36D2-98B5-40B5-A716-D3B2F3BCCFEC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573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Divisibility: Extent to which it is possible to try an innovation before coming to a final adoption/rejection decision and it can have a significant influence upon attitudes towards a new product.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E36D2-98B5-40B5-A716-D3B2F3BCCFE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03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 augmentation is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marketing strategy that brands and businesses use to distinguish their products and offers from those of competitors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to make them more valuable than what competitors are offering. To the customer, it is like getting more value for their money.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E36D2-98B5-40B5-A716-D3B2F3BCCFEC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79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bout.google/philosophy/" TargetMode="External"/><Relationship Id="rId2" Type="http://schemas.openxmlformats.org/officeDocument/2006/relationships/hyperlink" Target="https://www.amazon.jobs/en/principl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dm310.blogspot.com/2014_11_01_archive.html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F052AE-9C31-4140-A1BC-E97C1738B4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2" r="-2" b="8213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13314" name="Rectangle 2">
            <a:extLst>
              <a:ext uri="{FF2B5EF4-FFF2-40B4-BE49-F238E27FC236}">
                <a16:creationId xmlns:a16="http://schemas.microsoft.com/office/drawing/2014/main" id="{55A67496-9BE6-48BE-A3AF-9B6ED59A93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2338" y="1678666"/>
            <a:ext cx="5440043" cy="236909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Role of Product and Brand Management in Contemporary Marketing Planning</a:t>
            </a:r>
            <a:endParaRPr lang="en-US" altLang="en-US" sz="3600" b="1" dirty="0">
              <a:solidFill>
                <a:schemeClr val="tx1"/>
              </a:solidFill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0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8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405EBBE-E440-4E71-85A8-B9C3C9756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" y="4050833"/>
            <a:ext cx="4867853" cy="1096899"/>
          </a:xfrm>
        </p:spPr>
        <p:txBody>
          <a:bodyPr>
            <a:normAutofit/>
          </a:bodyPr>
          <a:lstStyle/>
          <a:p>
            <a:r>
              <a:rPr lang="en-IN" sz="2800" dirty="0">
                <a:solidFill>
                  <a:schemeClr val="tx1"/>
                </a:solidFill>
              </a:rPr>
              <a:t>Session 1-2, EDP-PBM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FB8A-B9E6-4564-B156-6447C5461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Who is a PM and what do they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B9034-B56D-4599-9824-5AE5A50C6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930400"/>
            <a:ext cx="4722494" cy="2847280"/>
          </a:xfrm>
        </p:spPr>
        <p:txBody>
          <a:bodyPr>
            <a:normAutofit fontScale="85000" lnSpcReduction="10000"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400" b="1" dirty="0">
                <a:solidFill>
                  <a:schemeClr val="tx1"/>
                </a:solidFill>
              </a:rPr>
              <a:t>Myths:</a:t>
            </a:r>
          </a:p>
          <a:p>
            <a:pPr lvl="0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</a:rPr>
              <a:t>Project Manager is Product Manager</a:t>
            </a:r>
          </a:p>
          <a:p>
            <a:pPr lvl="0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</a:rPr>
              <a:t>PMs are “in-charge”</a:t>
            </a:r>
          </a:p>
          <a:p>
            <a:pPr lvl="0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</a:rPr>
              <a:t>PMs are evangelists of the product. </a:t>
            </a:r>
          </a:p>
          <a:p>
            <a:endParaRPr lang="en-IN" dirty="0"/>
          </a:p>
        </p:txBody>
      </p:sp>
      <p:pic>
        <p:nvPicPr>
          <p:cNvPr id="1027" name="Picture 3" descr="❌">
            <a:extLst>
              <a:ext uri="{FF2B5EF4-FFF2-40B4-BE49-F238E27FC236}">
                <a16:creationId xmlns:a16="http://schemas.microsoft.com/office/drawing/2014/main" id="{E510628A-D7D5-4F6D-B6A1-8EAF75230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14" y="2414587"/>
            <a:ext cx="25717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❌">
            <a:extLst>
              <a:ext uri="{FF2B5EF4-FFF2-40B4-BE49-F238E27FC236}">
                <a16:creationId xmlns:a16="http://schemas.microsoft.com/office/drawing/2014/main" id="{602B34ED-A5D3-4AE3-90C8-5504C293E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509" y="2912144"/>
            <a:ext cx="25717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❌">
            <a:extLst>
              <a:ext uri="{FF2B5EF4-FFF2-40B4-BE49-F238E27FC236}">
                <a16:creationId xmlns:a16="http://schemas.microsoft.com/office/drawing/2014/main" id="{ECF4F567-8B2A-47FD-9784-E3B46A7FD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506" y="3415724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3055CEF-BB46-41B3-9657-C497709F8B56}"/>
              </a:ext>
            </a:extLst>
          </p:cNvPr>
          <p:cNvSpPr/>
          <p:nvPr/>
        </p:nvSpPr>
        <p:spPr>
          <a:xfrm>
            <a:off x="6476605" y="1911244"/>
            <a:ext cx="2124659" cy="2788337"/>
          </a:xfrm>
          <a:prstGeom prst="ellipse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990512-84CE-4DBE-AFB8-F8732D5114E9}"/>
              </a:ext>
            </a:extLst>
          </p:cNvPr>
          <p:cNvSpPr/>
          <p:nvPr/>
        </p:nvSpPr>
        <p:spPr>
          <a:xfrm>
            <a:off x="7652290" y="1911244"/>
            <a:ext cx="2124659" cy="2788337"/>
          </a:xfrm>
          <a:prstGeom prst="ellipse">
            <a:avLst/>
          </a:prstGeom>
          <a:noFill/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001B37E-48BC-46A6-BA4B-88BBC9A878CC}"/>
              </a:ext>
            </a:extLst>
          </p:cNvPr>
          <p:cNvSpPr/>
          <p:nvPr/>
        </p:nvSpPr>
        <p:spPr>
          <a:xfrm>
            <a:off x="7064447" y="3129403"/>
            <a:ext cx="2124659" cy="2788337"/>
          </a:xfrm>
          <a:prstGeom prst="ellipse">
            <a:avLst/>
          </a:prstGeom>
          <a:noFill/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C8E01C0A-A7C1-4AB0-A0B1-67197F4B0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255" y="2597530"/>
            <a:ext cx="667888" cy="274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UX</a:t>
            </a:r>
          </a:p>
          <a:p>
            <a:pPr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E1CBB914-7844-4725-9160-F75B651C6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855" y="4990954"/>
            <a:ext cx="905249" cy="274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Business</a:t>
            </a:r>
          </a:p>
          <a:p>
            <a:pPr algn="ctr"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C5FA9F38-ABA1-4409-9EA8-F2BECB3C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828" y="2537481"/>
            <a:ext cx="952299" cy="274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>
            <a:defPPr>
              <a:defRPr lang="en-US"/>
            </a:defPPr>
            <a:lvl1pPr>
              <a:spcAft>
                <a:spcPts val="0"/>
              </a:spcAft>
              <a:defRPr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pPr algn="ctr"/>
            <a:r>
              <a:rPr lang="en-US" dirty="0"/>
              <a:t>Technology</a:t>
            </a:r>
          </a:p>
          <a:p>
            <a:r>
              <a:rPr lang="en-US" dirty="0"/>
              <a:t> 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4176044-3EFC-4B5F-9D0E-37EEAF172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33116">
            <a:off x="7810447" y="3134930"/>
            <a:ext cx="919983" cy="469645"/>
          </a:xfrm>
          <a:prstGeom prst="rect">
            <a:avLst/>
          </a:prstGeom>
        </p:spPr>
      </p:pic>
      <p:sp>
        <p:nvSpPr>
          <p:cNvPr id="26" name="Text Box 2">
            <a:extLst>
              <a:ext uri="{FF2B5EF4-FFF2-40B4-BE49-F238E27FC236}">
                <a16:creationId xmlns:a16="http://schemas.microsoft.com/office/drawing/2014/main" id="{41A20228-5DE7-493F-AF58-916047934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7886" y="3790967"/>
            <a:ext cx="905249" cy="274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PM</a:t>
            </a:r>
          </a:p>
          <a:p>
            <a:pPr algn="ctr"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3DFFB93-5BF5-4B92-96DB-436545ECA1A6}"/>
              </a:ext>
            </a:extLst>
          </p:cNvPr>
          <p:cNvGrpSpPr/>
          <p:nvPr/>
        </p:nvGrpSpPr>
        <p:grpSpPr>
          <a:xfrm>
            <a:off x="432078" y="4206917"/>
            <a:ext cx="5981103" cy="2354657"/>
            <a:chOff x="432078" y="4206917"/>
            <a:chExt cx="5981103" cy="235465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620952-B361-44C7-82C7-3D273B06C529}"/>
                </a:ext>
              </a:extLst>
            </p:cNvPr>
            <p:cNvSpPr/>
            <p:nvPr/>
          </p:nvSpPr>
          <p:spPr>
            <a:xfrm>
              <a:off x="432078" y="4836611"/>
              <a:ext cx="1527350" cy="3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D6C7F26-E75E-4276-A72B-CFE3F0567963}"/>
                </a:ext>
              </a:extLst>
            </p:cNvPr>
            <p:cNvSpPr/>
            <p:nvPr/>
          </p:nvSpPr>
          <p:spPr>
            <a:xfrm>
              <a:off x="922884" y="5367801"/>
              <a:ext cx="1527350" cy="3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86B8B82-C886-42AF-A48F-013BABC7C9C3}"/>
                </a:ext>
              </a:extLst>
            </p:cNvPr>
            <p:cNvSpPr/>
            <p:nvPr/>
          </p:nvSpPr>
          <p:spPr>
            <a:xfrm>
              <a:off x="432078" y="5869610"/>
              <a:ext cx="1527350" cy="37879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Graphic 26" descr="Document">
              <a:extLst>
                <a:ext uri="{FF2B5EF4-FFF2-40B4-BE49-F238E27FC236}">
                  <a16:creationId xmlns:a16="http://schemas.microsoft.com/office/drawing/2014/main" id="{965502B0-49D3-4DD8-B9BA-7A0F21A4D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29035" y="4739998"/>
              <a:ext cx="1508401" cy="1508401"/>
            </a:xfrm>
            <a:prstGeom prst="rect">
              <a:avLst/>
            </a:prstGeom>
          </p:spPr>
        </p:pic>
        <p:pic>
          <p:nvPicPr>
            <p:cNvPr id="31" name="Graphic 30" descr="Paper">
              <a:extLst>
                <a:ext uri="{FF2B5EF4-FFF2-40B4-BE49-F238E27FC236}">
                  <a16:creationId xmlns:a16="http://schemas.microsoft.com/office/drawing/2014/main" id="{9041A64B-51BC-439D-B245-9394C1E17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84044" y="4889917"/>
              <a:ext cx="914400" cy="1358482"/>
            </a:xfrm>
            <a:prstGeom prst="rect">
              <a:avLst/>
            </a:prstGeom>
          </p:spPr>
        </p:pic>
        <p:pic>
          <p:nvPicPr>
            <p:cNvPr id="36" name="Graphic 35" descr="Paper">
              <a:extLst>
                <a:ext uri="{FF2B5EF4-FFF2-40B4-BE49-F238E27FC236}">
                  <a16:creationId xmlns:a16="http://schemas.microsoft.com/office/drawing/2014/main" id="{7EF5F8B2-4F25-484C-AB1A-C70472DB0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98108" y="4904522"/>
              <a:ext cx="914400" cy="1358482"/>
            </a:xfrm>
            <a:prstGeom prst="rect">
              <a:avLst/>
            </a:prstGeom>
          </p:spPr>
        </p:pic>
        <p:pic>
          <p:nvPicPr>
            <p:cNvPr id="37" name="Graphic 36" descr="Paper">
              <a:extLst>
                <a:ext uri="{FF2B5EF4-FFF2-40B4-BE49-F238E27FC236}">
                  <a16:creationId xmlns:a16="http://schemas.microsoft.com/office/drawing/2014/main" id="{FD99FB72-9D47-49A4-B917-BDB2F9245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98781" y="4904522"/>
              <a:ext cx="914400" cy="1358482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BA81911-BE05-4930-9A69-8B39E0320029}"/>
                </a:ext>
              </a:extLst>
            </p:cNvPr>
            <p:cNvCxnSpPr>
              <a:cxnSpLocks/>
            </p:cNvCxnSpPr>
            <p:nvPr/>
          </p:nvCxnSpPr>
          <p:spPr>
            <a:xfrm>
              <a:off x="1195753" y="4699581"/>
              <a:ext cx="0" cy="1861993"/>
            </a:xfrm>
            <a:prstGeom prst="line">
              <a:avLst/>
            </a:prstGeom>
            <a:ln w="28575">
              <a:prstDash val="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0E0CF04-0C64-419D-8E6C-4BABF6F17624}"/>
                </a:ext>
              </a:extLst>
            </p:cNvPr>
            <p:cNvSpPr/>
            <p:nvPr/>
          </p:nvSpPr>
          <p:spPr>
            <a:xfrm>
              <a:off x="432078" y="4206917"/>
              <a:ext cx="1527350" cy="3787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Roadmap</a:t>
              </a:r>
              <a:endParaRPr lang="en-IN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3BE1A06-910E-4497-8BD2-04130E6C4D3A}"/>
                </a:ext>
              </a:extLst>
            </p:cNvPr>
            <p:cNvSpPr/>
            <p:nvPr/>
          </p:nvSpPr>
          <p:spPr>
            <a:xfrm>
              <a:off x="2528092" y="4234366"/>
              <a:ext cx="1527350" cy="3787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PRD</a:t>
              </a:r>
              <a:endParaRPr lang="en-IN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09FF89F-484D-4CFF-81C3-10833EBCCC67}"/>
                </a:ext>
              </a:extLst>
            </p:cNvPr>
            <p:cNvSpPr/>
            <p:nvPr/>
          </p:nvSpPr>
          <p:spPr>
            <a:xfrm>
              <a:off x="4652849" y="4239434"/>
              <a:ext cx="1527350" cy="3787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Product Backlog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37274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/>
      <p:bldP spid="22" grpId="0"/>
      <p:bldP spid="23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C321-2E82-4C77-9D9F-80B9D4CD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How does PM’s role vary by company?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391C2-5F08-484B-B43E-915BF30FE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704791" cy="4202111"/>
          </a:xfrm>
        </p:spPr>
        <p:txBody>
          <a:bodyPr/>
          <a:lstStyle/>
          <a:p>
            <a:r>
              <a:rPr lang="en-IN" sz="2400" dirty="0">
                <a:solidFill>
                  <a:schemeClr val="tx1"/>
                </a:solidFill>
              </a:rPr>
              <a:t>Big Tech</a:t>
            </a:r>
          </a:p>
          <a:p>
            <a:pPr lvl="1"/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Amazon – (</a:t>
            </a:r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https://www.amazon.jobs/en/principles</a:t>
            </a:r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– (</a:t>
            </a:r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https://about.google/philosophy/</a:t>
            </a:r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I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Microsoft</a:t>
            </a:r>
          </a:p>
          <a:p>
            <a:r>
              <a:rPr lang="en-IN" sz="2400" dirty="0">
                <a:solidFill>
                  <a:schemeClr val="tx1"/>
                </a:solidFill>
              </a:rPr>
              <a:t>Start-ups</a:t>
            </a:r>
          </a:p>
          <a:p>
            <a:r>
              <a:rPr lang="en-IN" sz="2400" dirty="0">
                <a:solidFill>
                  <a:schemeClr val="tx1"/>
                </a:solidFill>
              </a:rPr>
              <a:t>Non-Tech</a:t>
            </a:r>
          </a:p>
        </p:txBody>
      </p:sp>
    </p:spTree>
    <p:extLst>
      <p:ext uri="{BB962C8B-B14F-4D97-AF65-F5344CB8AC3E}">
        <p14:creationId xmlns:p14="http://schemas.microsoft.com/office/powerpoint/2010/main" val="187614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0825-99E2-47C5-9E04-E1F1F9C6B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8FDDA-BFE7-4673-AAD8-FBDB741A2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0916" y="1930400"/>
            <a:ext cx="5551709" cy="431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goods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Ideas</a:t>
            </a:r>
          </a:p>
        </p:txBody>
      </p:sp>
      <p:pic>
        <p:nvPicPr>
          <p:cNvPr id="4" name="Graphic 3" descr="Nervous face with no fill">
            <a:extLst>
              <a:ext uri="{FF2B5EF4-FFF2-40B4-BE49-F238E27FC236}">
                <a16:creationId xmlns:a16="http://schemas.microsoft.com/office/drawing/2014/main" id="{F461BBE8-681F-47EE-8349-B047D26AC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791" y="1725104"/>
            <a:ext cx="3202497" cy="32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5C48-C134-4AF0-8B44-2E326E60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Demand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071F-A34F-43B2-A2D3-22BE16350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Nonexistent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Latent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Declining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Irregular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Overfull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Unwholesome demand</a:t>
            </a:r>
            <a:endParaRPr lang="en-IN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308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5C48-C134-4AF0-8B44-2E326E60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Demand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071F-A34F-43B2-A2D3-22BE16350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237441" cy="388077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Nonexistent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Latent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Declining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Irregular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Overfull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Unwholesome demand</a:t>
            </a:r>
            <a:endParaRPr lang="en-IN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BD2F97-42CE-4975-B273-25432E73E500}"/>
              </a:ext>
            </a:extLst>
          </p:cNvPr>
          <p:cNvSpPr txBox="1">
            <a:spLocks/>
          </p:cNvSpPr>
          <p:nvPr/>
        </p:nvSpPr>
        <p:spPr>
          <a:xfrm>
            <a:off x="677333" y="2160589"/>
            <a:ext cx="3237441" cy="1320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demand</a:t>
            </a:r>
          </a:p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demand</a:t>
            </a:r>
            <a:endParaRPr lang="en-IN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57B5F-F50B-4860-8E1F-82F54F68BD85}"/>
              </a:ext>
            </a:extLst>
          </p:cNvPr>
          <p:cNvSpPr txBox="1"/>
          <p:nvPr/>
        </p:nvSpPr>
        <p:spPr>
          <a:xfrm>
            <a:off x="6891907" y="5095112"/>
            <a:ext cx="343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Fig. Simple Demand Curve</a:t>
            </a:r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DB4B05-06D3-4243-8163-FFE8F6B8B8D3}"/>
              </a:ext>
            </a:extLst>
          </p:cNvPr>
          <p:cNvGrpSpPr/>
          <p:nvPr/>
        </p:nvGrpSpPr>
        <p:grpSpPr>
          <a:xfrm>
            <a:off x="5495029" y="1108581"/>
            <a:ext cx="5218980" cy="3880773"/>
            <a:chOff x="1371600" y="1077913"/>
            <a:chExt cx="5997575" cy="4495800"/>
          </a:xfrm>
        </p:grpSpPr>
        <p:sp>
          <p:nvSpPr>
            <p:cNvPr id="9" name="Line 4">
              <a:extLst>
                <a:ext uri="{FF2B5EF4-FFF2-40B4-BE49-F238E27FC236}">
                  <a16:creationId xmlns:a16="http://schemas.microsoft.com/office/drawing/2014/main" id="{8A884CB7-3D51-4611-97E0-FDF1A33850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9925" y="1077913"/>
              <a:ext cx="0" cy="394176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5E3F2CB8-6282-455A-9AEE-0FBF46372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1513" y="5018088"/>
              <a:ext cx="542766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FBD5E883-2416-4CD1-AA9C-1B528FC0F9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934244" y="3093244"/>
              <a:ext cx="124142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>
                  <a:solidFill>
                    <a:srgbClr val="000000"/>
                  </a:solidFill>
                </a:rPr>
                <a:t>Price</a:t>
              </a:r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F3F8DB25-7AC6-47CA-8850-E5EA5E74D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9150" y="5207000"/>
              <a:ext cx="24542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dirty="0">
                  <a:solidFill>
                    <a:srgbClr val="000000"/>
                  </a:solidFill>
                </a:rPr>
                <a:t>Quantity</a:t>
              </a:r>
            </a:p>
          </p:txBody>
        </p:sp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E3A8E31-A85E-489F-8265-101AFB31B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559326"/>
              </p:ext>
            </p:extLst>
          </p:nvPr>
        </p:nvGraphicFramePr>
        <p:xfrm>
          <a:off x="3965469" y="1104449"/>
          <a:ext cx="1219200" cy="3467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180208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63843200"/>
                    </a:ext>
                  </a:extLst>
                </a:gridCol>
              </a:tblGrid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Price</a:t>
                      </a:r>
                      <a:endParaRPr lang="en-IN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Quantity</a:t>
                      </a:r>
                      <a:endParaRPr lang="en-IN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0449440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120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7964842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110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4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1592138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100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5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048586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90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6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266925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80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452820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70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9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1282588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60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14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8930345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50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7159128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40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23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1656136"/>
                  </a:ext>
                </a:extLst>
              </a:tr>
              <a:tr h="315231"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&gt;40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23.5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0863107"/>
                  </a:ext>
                </a:extLst>
              </a:tr>
            </a:tbl>
          </a:graphicData>
        </a:graphic>
      </p:graphicFrame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5C482AC-47DE-4F9B-A60D-3B405A95A720}"/>
              </a:ext>
            </a:extLst>
          </p:cNvPr>
          <p:cNvSpPr/>
          <p:nvPr/>
        </p:nvSpPr>
        <p:spPr>
          <a:xfrm>
            <a:off x="6281854" y="1050579"/>
            <a:ext cx="4048578" cy="3448444"/>
          </a:xfrm>
          <a:custGeom>
            <a:avLst/>
            <a:gdLst>
              <a:gd name="connsiteX0" fmla="*/ 0 w 4048578"/>
              <a:gd name="connsiteY0" fmla="*/ 0 h 3448444"/>
              <a:gd name="connsiteX1" fmla="*/ 819509 w 4048578"/>
              <a:gd name="connsiteY1" fmla="*/ 1751163 h 3448444"/>
              <a:gd name="connsiteX2" fmla="*/ 1466490 w 4048578"/>
              <a:gd name="connsiteY2" fmla="*/ 2139351 h 3448444"/>
              <a:gd name="connsiteX3" fmla="*/ 3588588 w 4048578"/>
              <a:gd name="connsiteY3" fmla="*/ 3045125 h 3448444"/>
              <a:gd name="connsiteX4" fmla="*/ 4002656 w 4048578"/>
              <a:gd name="connsiteY4" fmla="*/ 3407434 h 3448444"/>
              <a:gd name="connsiteX5" fmla="*/ 4019909 w 4048578"/>
              <a:gd name="connsiteY5" fmla="*/ 3424687 h 344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8578" h="3448444">
                <a:moveTo>
                  <a:pt x="0" y="0"/>
                </a:moveTo>
                <a:cubicBezTo>
                  <a:pt x="287547" y="697302"/>
                  <a:pt x="575094" y="1394605"/>
                  <a:pt x="819509" y="1751163"/>
                </a:cubicBezTo>
                <a:cubicBezTo>
                  <a:pt x="1063924" y="2107722"/>
                  <a:pt x="1004977" y="1923691"/>
                  <a:pt x="1466490" y="2139351"/>
                </a:cubicBezTo>
                <a:cubicBezTo>
                  <a:pt x="1928003" y="2355011"/>
                  <a:pt x="3165894" y="2833778"/>
                  <a:pt x="3588588" y="3045125"/>
                </a:cubicBezTo>
                <a:cubicBezTo>
                  <a:pt x="4011282" y="3256472"/>
                  <a:pt x="3930769" y="3344174"/>
                  <a:pt x="4002656" y="3407434"/>
                </a:cubicBezTo>
                <a:cubicBezTo>
                  <a:pt x="4074543" y="3470694"/>
                  <a:pt x="4047226" y="3447690"/>
                  <a:pt x="4019909" y="3424687"/>
                </a:cubicBezTo>
              </a:path>
            </a:pathLst>
          </a:cu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F7E62F6-8D87-4D5B-B33F-EFE8C15C4D8A}"/>
              </a:ext>
            </a:extLst>
          </p:cNvPr>
          <p:cNvCxnSpPr/>
          <p:nvPr/>
        </p:nvCxnSpPr>
        <p:spPr>
          <a:xfrm>
            <a:off x="5989575" y="3079630"/>
            <a:ext cx="13083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7B1465-0653-4400-8440-47B4ECA2AB8A}"/>
              </a:ext>
            </a:extLst>
          </p:cNvPr>
          <p:cNvCxnSpPr/>
          <p:nvPr/>
        </p:nvCxnSpPr>
        <p:spPr>
          <a:xfrm>
            <a:off x="7315200" y="3079630"/>
            <a:ext cx="0" cy="1430109"/>
          </a:xfrm>
          <a:prstGeom prst="straightConnector1">
            <a:avLst/>
          </a:prstGeom>
          <a:ln w="19050"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Graphic 18" descr="Question mark">
            <a:extLst>
              <a:ext uri="{FF2B5EF4-FFF2-40B4-BE49-F238E27FC236}">
                <a16:creationId xmlns:a16="http://schemas.microsoft.com/office/drawing/2014/main" id="{DBF58AE4-6E0C-4B8E-B201-283DCE5F2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5330" y="4216289"/>
            <a:ext cx="242845" cy="2428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DC2B0A-C921-45E3-B580-62C4C168A3B4}"/>
              </a:ext>
            </a:extLst>
          </p:cNvPr>
          <p:cNvSpPr txBox="1"/>
          <p:nvPr/>
        </p:nvSpPr>
        <p:spPr>
          <a:xfrm>
            <a:off x="6956565" y="1822035"/>
            <a:ext cx="3032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versus Mature Marketing?</a:t>
            </a:r>
            <a:endParaRPr lang="en-IN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430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14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71BDD-724D-4BE5-8F8D-274461393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levels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A5FB62-0D57-49CD-9853-CA743D2E2840}"/>
              </a:ext>
            </a:extLst>
          </p:cNvPr>
          <p:cNvSpPr txBox="1"/>
          <p:nvPr/>
        </p:nvSpPr>
        <p:spPr>
          <a:xfrm>
            <a:off x="3256404" y="5707693"/>
            <a:ext cx="4344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Fig. Levels of Product</a:t>
            </a:r>
            <a:endParaRPr lang="e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E42B06-B9D7-42B5-A9E3-574720EDB15D}"/>
              </a:ext>
            </a:extLst>
          </p:cNvPr>
          <p:cNvSpPr/>
          <p:nvPr/>
        </p:nvSpPr>
        <p:spPr>
          <a:xfrm>
            <a:off x="2425235" y="1422814"/>
            <a:ext cx="4961172" cy="401237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A413597-7640-428F-9B49-CFC36C7964B2}"/>
              </a:ext>
            </a:extLst>
          </p:cNvPr>
          <p:cNvSpPr/>
          <p:nvPr/>
        </p:nvSpPr>
        <p:spPr>
          <a:xfrm>
            <a:off x="3370607" y="2196759"/>
            <a:ext cx="2950641" cy="23352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061D55-F912-44DC-A13E-35E7C15996B3}"/>
              </a:ext>
            </a:extLst>
          </p:cNvPr>
          <p:cNvSpPr/>
          <p:nvPr/>
        </p:nvSpPr>
        <p:spPr>
          <a:xfrm>
            <a:off x="4298046" y="2874209"/>
            <a:ext cx="1115291" cy="914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 b="1" dirty="0">
              <a:latin typeface="Encode Sans Semi Condensed Light"/>
              <a:sym typeface="Encode Sans Semi Condensed Light"/>
            </a:endParaRPr>
          </a:p>
          <a:p>
            <a:pPr algn="ctr"/>
            <a:endParaRPr lang="en-US" sz="900" b="1" dirty="0">
              <a:latin typeface="Encode Sans Semi Condensed Light"/>
              <a:sym typeface="Encode Sans Semi Condensed Light"/>
            </a:endParaRPr>
          </a:p>
          <a:p>
            <a:pPr algn="ctr"/>
            <a:endParaRPr lang="en-US" sz="900" b="1" dirty="0">
              <a:latin typeface="Encode Sans Semi Condensed Light"/>
              <a:sym typeface="Encode Sans Semi Condensed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D5C18-89AB-4FD3-9C1E-B354F0E7682E}"/>
              </a:ext>
            </a:extLst>
          </p:cNvPr>
          <p:cNvSpPr txBox="1"/>
          <p:nvPr/>
        </p:nvSpPr>
        <p:spPr>
          <a:xfrm>
            <a:off x="4298044" y="2305844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Packaging</a:t>
            </a: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856A9E-74D2-41D5-B273-F0F63740589B}"/>
              </a:ext>
            </a:extLst>
          </p:cNvPr>
          <p:cNvSpPr txBox="1"/>
          <p:nvPr/>
        </p:nvSpPr>
        <p:spPr>
          <a:xfrm>
            <a:off x="4298044" y="3187462"/>
            <a:ext cx="111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Core benefit or service</a:t>
            </a:r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96174D-4480-4E43-95E9-F3A9C6A128C5}"/>
              </a:ext>
            </a:extLst>
          </p:cNvPr>
          <p:cNvSpPr txBox="1"/>
          <p:nvPr/>
        </p:nvSpPr>
        <p:spPr>
          <a:xfrm>
            <a:off x="3364068" y="2876508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Brand name</a:t>
            </a: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9E0F19-7082-47AE-828A-77D8CFF46374}"/>
              </a:ext>
            </a:extLst>
          </p:cNvPr>
          <p:cNvSpPr txBox="1"/>
          <p:nvPr/>
        </p:nvSpPr>
        <p:spPr>
          <a:xfrm>
            <a:off x="5237983" y="2856572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Features</a:t>
            </a: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F12A62-4B13-4018-8BA0-948194F29DB1}"/>
              </a:ext>
            </a:extLst>
          </p:cNvPr>
          <p:cNvSpPr txBox="1"/>
          <p:nvPr/>
        </p:nvSpPr>
        <p:spPr>
          <a:xfrm>
            <a:off x="3394572" y="3687273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Quality</a:t>
            </a: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CBF868-2C42-4629-BF32-1800D376DD56}"/>
              </a:ext>
            </a:extLst>
          </p:cNvPr>
          <p:cNvSpPr txBox="1"/>
          <p:nvPr/>
        </p:nvSpPr>
        <p:spPr>
          <a:xfrm>
            <a:off x="5268487" y="3667337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Encode Sans Semi Condensed Light"/>
                <a:ea typeface="+mn-ea"/>
                <a:cs typeface="+mn-cs"/>
              </a:rPr>
              <a:t>Styling</a:t>
            </a: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  <a:p>
            <a:pPr algn="ctr"/>
            <a:endParaRPr lang="en-US" sz="1200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dirty="0">
              <a:solidFill>
                <a:schemeClr val="dk1"/>
              </a:solidFill>
              <a:latin typeface="Encode Sans Semi Condensed Ligh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D80CD6-6AEF-4116-8A3E-B6B5684AC394}"/>
              </a:ext>
            </a:extLst>
          </p:cNvPr>
          <p:cNvSpPr txBox="1"/>
          <p:nvPr/>
        </p:nvSpPr>
        <p:spPr>
          <a:xfrm>
            <a:off x="4313386" y="1654863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Encode Sans Semi Condensed Light"/>
              </a:rPr>
              <a:t>Installation</a:t>
            </a: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b="1" dirty="0">
              <a:solidFill>
                <a:schemeClr val="dk1"/>
              </a:solidFill>
              <a:latin typeface="Encode Sans Semi Condensed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475395-53CA-4DFA-9DC7-8985793D2703}"/>
              </a:ext>
            </a:extLst>
          </p:cNvPr>
          <p:cNvSpPr txBox="1"/>
          <p:nvPr/>
        </p:nvSpPr>
        <p:spPr>
          <a:xfrm>
            <a:off x="2308671" y="3152884"/>
            <a:ext cx="111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Encode Sans Semi Condensed Light"/>
              </a:rPr>
              <a:t>Delivery and Credit</a:t>
            </a: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b="1" dirty="0">
              <a:solidFill>
                <a:schemeClr val="dk1"/>
              </a:solidFill>
              <a:latin typeface="Encode Sans Semi Condensed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7F8E20-6534-414A-9386-A07587F37989}"/>
              </a:ext>
            </a:extLst>
          </p:cNvPr>
          <p:cNvSpPr txBox="1"/>
          <p:nvPr/>
        </p:nvSpPr>
        <p:spPr>
          <a:xfrm>
            <a:off x="6271116" y="3053572"/>
            <a:ext cx="1115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Encode Sans Semi Condensed Light"/>
              </a:rPr>
              <a:t>After-sales services</a:t>
            </a: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b="1" dirty="0">
              <a:solidFill>
                <a:schemeClr val="dk1"/>
              </a:solidFill>
              <a:latin typeface="Encode Sans Semi Condensed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7F15AC-C734-4247-B55D-3DF184B54A9E}"/>
              </a:ext>
            </a:extLst>
          </p:cNvPr>
          <p:cNvSpPr txBox="1"/>
          <p:nvPr/>
        </p:nvSpPr>
        <p:spPr>
          <a:xfrm>
            <a:off x="4472566" y="4683337"/>
            <a:ext cx="1115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Encode Sans Semi Condensed Light"/>
              </a:rPr>
              <a:t>Warranty</a:t>
            </a: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US" sz="1200" b="1" dirty="0">
              <a:solidFill>
                <a:schemeClr val="dk1"/>
              </a:solidFill>
              <a:latin typeface="Encode Sans Semi Condensed Light"/>
            </a:endParaRPr>
          </a:p>
          <a:p>
            <a:pPr algn="ctr"/>
            <a:endParaRPr lang="en-IN" sz="1200" b="1" dirty="0">
              <a:solidFill>
                <a:schemeClr val="dk1"/>
              </a:solidFill>
              <a:latin typeface="Encode Sans Semi Condensed Ligh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AD7FA1-F0A0-45B5-B62C-8C8AC7437666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5353441" y="3174970"/>
            <a:ext cx="2618499" cy="3645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290628-A93D-409A-A5FD-4A65ECB241F0}"/>
              </a:ext>
            </a:extLst>
          </p:cNvPr>
          <p:cNvCxnSpPr>
            <a:cxnSpLocks/>
          </p:cNvCxnSpPr>
          <p:nvPr/>
        </p:nvCxnSpPr>
        <p:spPr>
          <a:xfrm flipV="1">
            <a:off x="5237983" y="2313470"/>
            <a:ext cx="2892153" cy="7171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8D51169-78D5-4707-AC28-922CD89E3749}"/>
              </a:ext>
            </a:extLst>
          </p:cNvPr>
          <p:cNvCxnSpPr>
            <a:cxnSpLocks/>
          </p:cNvCxnSpPr>
          <p:nvPr/>
        </p:nvCxnSpPr>
        <p:spPr>
          <a:xfrm flipV="1">
            <a:off x="5070463" y="1777811"/>
            <a:ext cx="3127879" cy="11445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E1D387-0D8D-4CB6-9A77-26832806E71C}"/>
              </a:ext>
            </a:extLst>
          </p:cNvPr>
          <p:cNvSpPr/>
          <p:nvPr/>
        </p:nvSpPr>
        <p:spPr>
          <a:xfrm>
            <a:off x="8198342" y="1426199"/>
            <a:ext cx="1871932" cy="486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Augmented product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682559-60C2-4F7D-8480-300A584E06BD}"/>
              </a:ext>
            </a:extLst>
          </p:cNvPr>
          <p:cNvSpPr/>
          <p:nvPr/>
        </p:nvSpPr>
        <p:spPr>
          <a:xfrm>
            <a:off x="8130136" y="1932950"/>
            <a:ext cx="1864969" cy="486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Expected product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5BE2453-3F56-474E-A45B-B88F5E28C7F8}"/>
              </a:ext>
            </a:extLst>
          </p:cNvPr>
          <p:cNvSpPr/>
          <p:nvPr/>
        </p:nvSpPr>
        <p:spPr>
          <a:xfrm>
            <a:off x="7971940" y="2931645"/>
            <a:ext cx="1864969" cy="486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product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400816B-7BB6-4C29-A1F7-0A5F3545D311}"/>
              </a:ext>
            </a:extLst>
          </p:cNvPr>
          <p:cNvCxnSpPr>
            <a:cxnSpLocks/>
          </p:cNvCxnSpPr>
          <p:nvPr/>
        </p:nvCxnSpPr>
        <p:spPr>
          <a:xfrm flipV="1">
            <a:off x="5403768" y="2737115"/>
            <a:ext cx="2689504" cy="5210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F5337E3-B13A-4F2E-85AA-863C01CFA730}"/>
              </a:ext>
            </a:extLst>
          </p:cNvPr>
          <p:cNvSpPr/>
          <p:nvPr/>
        </p:nvSpPr>
        <p:spPr>
          <a:xfrm>
            <a:off x="8072541" y="2437386"/>
            <a:ext cx="1864969" cy="486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Generic product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670974F-08A1-4A3F-8099-0189A8D15E54}"/>
              </a:ext>
            </a:extLst>
          </p:cNvPr>
          <p:cNvCxnSpPr>
            <a:cxnSpLocks/>
          </p:cNvCxnSpPr>
          <p:nvPr/>
        </p:nvCxnSpPr>
        <p:spPr>
          <a:xfrm flipV="1">
            <a:off x="4800208" y="1283107"/>
            <a:ext cx="3460281" cy="15907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B52127C-AADE-455D-94C5-A20918C40E7B}"/>
              </a:ext>
            </a:extLst>
          </p:cNvPr>
          <p:cNvSpPr/>
          <p:nvPr/>
        </p:nvSpPr>
        <p:spPr>
          <a:xfrm>
            <a:off x="8260489" y="931494"/>
            <a:ext cx="1871932" cy="486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product</a:t>
            </a:r>
            <a:endParaRPr lang="en-IN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8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3" grpId="0" animBg="1"/>
      <p:bldP spid="24" grpId="0" animBg="1"/>
      <p:bldP spid="25" grpId="0" animBg="1"/>
      <p:bldP spid="27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39A7F-F8DD-4650-A2B1-2958A094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Classification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1A224-7C3D-431A-8C99-3B32B401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440342" cy="353284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Convenience goods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Shopping goods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Specialty goods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80E295-1970-4157-AB97-C745C1C60752}"/>
              </a:ext>
            </a:extLst>
          </p:cNvPr>
          <p:cNvSpPr/>
          <p:nvPr/>
        </p:nvSpPr>
        <p:spPr>
          <a:xfrm>
            <a:off x="4117676" y="4653290"/>
            <a:ext cx="6096000" cy="13880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000" b="1" dirty="0"/>
              <a:t>Marketing strategies:</a:t>
            </a:r>
            <a:endParaRPr lang="en-IN" sz="2000" b="1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000" dirty="0"/>
              <a:t>Convenience = Undifferentiated (Cost leadership) </a:t>
            </a:r>
            <a:endParaRPr lang="en-IN" sz="200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000" dirty="0"/>
              <a:t>Shopping = Differentiated</a:t>
            </a:r>
            <a:endParaRPr lang="en-IN" sz="2000" dirty="0"/>
          </a:p>
          <a:p>
            <a:r>
              <a:rPr lang="en-GB" sz="2000" dirty="0"/>
              <a:t>Specialty = Concentrated (Focus)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59433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8E818-23E8-42ED-9243-869477B2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Classifying New Products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0E2C5-38A1-4EB7-97C9-39FDE24C4A5E}"/>
              </a:ext>
            </a:extLst>
          </p:cNvPr>
          <p:cNvSpPr/>
          <p:nvPr/>
        </p:nvSpPr>
        <p:spPr>
          <a:xfrm>
            <a:off x="677334" y="1930400"/>
            <a:ext cx="63694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Relative advantage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Compatibility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Divisibility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Communicability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8449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7B6D-FED4-4AD1-B5F2-00D89BB3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New Product/Service Development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FF0C09-5874-4F83-BB78-3FC1287DF83A}"/>
              </a:ext>
            </a:extLst>
          </p:cNvPr>
          <p:cNvSpPr/>
          <p:nvPr/>
        </p:nvSpPr>
        <p:spPr>
          <a:xfrm>
            <a:off x="677334" y="1818976"/>
            <a:ext cx="57089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New-to-the-world</a:t>
            </a:r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New product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 to existing product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Improvements and revisions to existing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Repositioning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Cost reductions</a:t>
            </a:r>
          </a:p>
        </p:txBody>
      </p:sp>
    </p:spTree>
    <p:extLst>
      <p:ext uri="{BB962C8B-B14F-4D97-AF65-F5344CB8AC3E}">
        <p14:creationId xmlns:p14="http://schemas.microsoft.com/office/powerpoint/2010/main" val="12221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D3B1B-D432-446A-9823-67651883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Products versus Brands</a:t>
            </a:r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5782BA-9C14-4719-9705-C8652CA0718D}"/>
              </a:ext>
            </a:extLst>
          </p:cNvPr>
          <p:cNvGrpSpPr/>
          <p:nvPr/>
        </p:nvGrpSpPr>
        <p:grpSpPr>
          <a:xfrm>
            <a:off x="533711" y="1579926"/>
            <a:ext cx="4033707" cy="4033707"/>
            <a:chOff x="1410748" y="1412146"/>
            <a:chExt cx="4033707" cy="4033707"/>
          </a:xfrm>
        </p:grpSpPr>
        <p:pic>
          <p:nvPicPr>
            <p:cNvPr id="5" name="Graphic 4" descr="Magnifying glass">
              <a:extLst>
                <a:ext uri="{FF2B5EF4-FFF2-40B4-BE49-F238E27FC236}">
                  <a16:creationId xmlns:a16="http://schemas.microsoft.com/office/drawing/2014/main" id="{8663EB39-3BB9-49BB-812D-184234518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0748" y="1412146"/>
              <a:ext cx="4033707" cy="403370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F2CCDA-835F-4F8E-BE2A-E30433BCBEB1}"/>
                </a:ext>
              </a:extLst>
            </p:cNvPr>
            <p:cNvSpPr txBox="1"/>
            <p:nvPr/>
          </p:nvSpPr>
          <p:spPr>
            <a:xfrm>
              <a:off x="2223083" y="2726422"/>
              <a:ext cx="15435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Key Differences</a:t>
              </a:r>
              <a:endParaRPr lang="en-IN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AE92DA6-D521-4417-A1F0-20426C09BA0E}"/>
              </a:ext>
            </a:extLst>
          </p:cNvPr>
          <p:cNvSpPr/>
          <p:nvPr/>
        </p:nvSpPr>
        <p:spPr>
          <a:xfrm>
            <a:off x="4567418" y="1579926"/>
            <a:ext cx="4426590" cy="158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Differences may be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Rational and tangible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Symbolic, emotional, and intangibles.</a:t>
            </a:r>
            <a:endParaRPr lang="en-IN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8A492D-2B59-421D-95EC-5FD95DC5F575}"/>
              </a:ext>
            </a:extLst>
          </p:cNvPr>
          <p:cNvSpPr/>
          <p:nvPr/>
        </p:nvSpPr>
        <p:spPr>
          <a:xfrm>
            <a:off x="4567418" y="3429000"/>
            <a:ext cx="55686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Remember: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brand is perceptual entity; something that resides in the minds of consumers.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key to branding is that consumers perceive differences among brands in a product category.</a:t>
            </a:r>
          </a:p>
        </p:txBody>
      </p:sp>
    </p:spTree>
    <p:extLst>
      <p:ext uri="{BB962C8B-B14F-4D97-AF65-F5344CB8AC3E}">
        <p14:creationId xmlns:p14="http://schemas.microsoft.com/office/powerpoint/2010/main" val="411327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54E34-BC23-4A42-9E2A-40436DA0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Product Manager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FF57B-ABBA-4E02-B71E-2D780E26C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6828" y="1725104"/>
            <a:ext cx="5425633" cy="4189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PM Responsibilities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Defining products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Identifying and evaluating opportunities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Specifying requirements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Prototypes and stories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Product requirements document (PRD)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Negotiating resources, Setting Priorities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Bundling, Launching and Improving Products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Graphic 3" descr="Nervous face with no fill">
            <a:extLst>
              <a:ext uri="{FF2B5EF4-FFF2-40B4-BE49-F238E27FC236}">
                <a16:creationId xmlns:a16="http://schemas.microsoft.com/office/drawing/2014/main" id="{705AA357-1882-43B2-9012-47B77F5B4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791" y="1725104"/>
            <a:ext cx="3202497" cy="32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5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468B-6494-4018-A22E-0FE257163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Product Team and Organization Structure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32226E-0D36-4EB1-900F-578CC4432A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163"/>
          <a:stretch/>
        </p:blipFill>
        <p:spPr>
          <a:xfrm>
            <a:off x="1933259" y="1930400"/>
            <a:ext cx="6321398" cy="431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4EF68F-72AE-4B9D-9F20-F8789394C88D}"/>
              </a:ext>
            </a:extLst>
          </p:cNvPr>
          <p:cNvSpPr txBox="1"/>
          <p:nvPr/>
        </p:nvSpPr>
        <p:spPr>
          <a:xfrm>
            <a:off x="677334" y="6257925"/>
            <a:ext cx="2532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  <a:ea typeface="+mj-ea"/>
                <a:cs typeface="+mj-cs"/>
              </a:rPr>
              <a:t>Source: Bussgang et al. (2015)</a:t>
            </a:r>
            <a:endParaRPr lang="en-IN" sz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155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9A9CD-B144-4900-A63D-136CE1C3B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Relationships with other Functions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32EB8-63FA-490A-AED0-E9F6BBFB5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Sales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Business development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Customer service or Operations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62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7022-F367-4858-890E-D100BE13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Importance of Context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2D491-21A7-48C5-B39F-197D36B94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Startups versus More Mature Companies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Enterprise (B2B) versus Consumer Focus (B2C)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Level of Decision Making Centralization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Scale of Deployments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Development Philosophy</a:t>
            </a:r>
          </a:p>
          <a:p>
            <a:r>
              <a:rPr lang="en-US" sz="2400" dirty="0">
                <a:solidFill>
                  <a:schemeClr val="tx1"/>
                </a:solidFill>
              </a:rPr>
              <a:t>Business versus Engineering Emphasis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468B-6494-4018-A22E-0FE257163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Attributes of a Strong Product Manager</a:t>
            </a:r>
            <a:endParaRPr lang="en-IN" dirty="0"/>
          </a:p>
        </p:txBody>
      </p:sp>
      <p:pic>
        <p:nvPicPr>
          <p:cNvPr id="6" name="Graphic 5" descr="Magnifying glass">
            <a:extLst>
              <a:ext uri="{FF2B5EF4-FFF2-40B4-BE49-F238E27FC236}">
                <a16:creationId xmlns:a16="http://schemas.microsoft.com/office/drawing/2014/main" id="{428FB93F-24DE-4121-B84D-97FD1C251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448" y="1722181"/>
            <a:ext cx="4209875" cy="420987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83E0EE0-8E1F-403B-8C17-F9212260D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995" y="3042981"/>
            <a:ext cx="2110093" cy="64473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/>
                </a:solidFill>
              </a:rPr>
              <a:t>Key Attributes???</a:t>
            </a:r>
            <a:endParaRPr lang="en-IN" sz="1400" b="1" dirty="0">
              <a:solidFill>
                <a:schemeClr val="tx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86813C-61C4-4E3E-94EB-85051C9EAA4E}"/>
              </a:ext>
            </a:extLst>
          </p:cNvPr>
          <p:cNvSpPr txBox="1">
            <a:spLocks/>
          </p:cNvSpPr>
          <p:nvPr/>
        </p:nvSpPr>
        <p:spPr>
          <a:xfrm>
            <a:off x="3810635" y="1930400"/>
            <a:ext cx="597172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</a:rPr>
              <a:t>The Ability to influence and lead</a:t>
            </a:r>
          </a:p>
          <a:p>
            <a:r>
              <a:rPr lang="en-US" sz="2000" dirty="0">
                <a:solidFill>
                  <a:schemeClr val="tx1"/>
                </a:solidFill>
              </a:rPr>
              <a:t>Resilience and tolerance for ambiguity</a:t>
            </a:r>
          </a:p>
          <a:p>
            <a:r>
              <a:rPr lang="en-US" sz="2000" dirty="0">
                <a:solidFill>
                  <a:schemeClr val="tx1"/>
                </a:solidFill>
              </a:rPr>
              <a:t>Business judgement and market knowledge</a:t>
            </a:r>
          </a:p>
          <a:p>
            <a:r>
              <a:rPr lang="en-US" sz="2000" dirty="0">
                <a:solidFill>
                  <a:schemeClr val="tx1"/>
                </a:solidFill>
              </a:rPr>
              <a:t>Strong process skills and detail orientation</a:t>
            </a:r>
          </a:p>
          <a:p>
            <a:r>
              <a:rPr lang="en-US" sz="2000" dirty="0">
                <a:solidFill>
                  <a:schemeClr val="tx1"/>
                </a:solidFill>
              </a:rPr>
              <a:t>Fluency with technology and its implications on product design and business</a:t>
            </a:r>
          </a:p>
          <a:p>
            <a:r>
              <a:rPr lang="en-US" sz="2000" dirty="0">
                <a:solidFill>
                  <a:schemeClr val="tx1"/>
                </a:solidFill>
              </a:rPr>
              <a:t>Design/UX instincts</a:t>
            </a:r>
            <a:endParaRPr lang="en-IN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88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7FC95-03DE-4A54-9BB9-B26369C55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10 Key Skills of Product Manager</a:t>
            </a:r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14DAF-4486-4EB5-B4EB-5ECAF5E50144}"/>
              </a:ext>
            </a:extLst>
          </p:cNvPr>
          <p:cNvGrpSpPr/>
          <p:nvPr/>
        </p:nvGrpSpPr>
        <p:grpSpPr>
          <a:xfrm>
            <a:off x="293634" y="1171842"/>
            <a:ext cx="9885345" cy="5418667"/>
            <a:chOff x="293634" y="1171842"/>
            <a:chExt cx="9885345" cy="5418667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83D572CD-9291-4D2E-BA10-EE4A8D58D2C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25831636"/>
                </p:ext>
              </p:extLst>
            </p:nvPr>
          </p:nvGraphicFramePr>
          <p:xfrm>
            <a:off x="293634" y="1171842"/>
            <a:ext cx="9885345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Graphic 5" descr="Add">
              <a:extLst>
                <a:ext uri="{FF2B5EF4-FFF2-40B4-BE49-F238E27FC236}">
                  <a16:creationId xmlns:a16="http://schemas.microsoft.com/office/drawing/2014/main" id="{56F6376B-1507-48F8-80E2-1F40B6F9C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07488" y="324310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1060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C17D-20BB-4D25-A141-142C5A73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New Product Development Process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7B18B7-E37A-493E-BED7-89E48045341C}"/>
              </a:ext>
            </a:extLst>
          </p:cNvPr>
          <p:cNvSpPr/>
          <p:nvPr/>
        </p:nvSpPr>
        <p:spPr>
          <a:xfrm>
            <a:off x="3419475" y="1247775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Generation</a:t>
            </a:r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FF8A8C2-B808-4D81-96C5-751C1ECA9FF9}"/>
              </a:ext>
            </a:extLst>
          </p:cNvPr>
          <p:cNvSpPr/>
          <p:nvPr/>
        </p:nvSpPr>
        <p:spPr>
          <a:xfrm>
            <a:off x="3452811" y="1709737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Screening</a:t>
            </a:r>
            <a:endParaRPr lang="en-I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3C74D3-64C0-4E29-BDC6-8D7E83BB0757}"/>
              </a:ext>
            </a:extLst>
          </p:cNvPr>
          <p:cNvSpPr/>
          <p:nvPr/>
        </p:nvSpPr>
        <p:spPr>
          <a:xfrm>
            <a:off x="3452811" y="2201861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Business Analysis</a:t>
            </a:r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BA5338-DC08-4FEB-84F4-939E9DB2218A}"/>
              </a:ext>
            </a:extLst>
          </p:cNvPr>
          <p:cNvSpPr/>
          <p:nvPr/>
        </p:nvSpPr>
        <p:spPr>
          <a:xfrm>
            <a:off x="3427854" y="2695572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Testing</a:t>
            </a:r>
            <a:endParaRPr lang="en-IN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3E1A34-31F1-4BCE-9CFC-55DBDFB6CE50}"/>
              </a:ext>
            </a:extLst>
          </p:cNvPr>
          <p:cNvSpPr/>
          <p:nvPr/>
        </p:nvSpPr>
        <p:spPr>
          <a:xfrm>
            <a:off x="2419348" y="3187696"/>
            <a:ext cx="4533900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Prototype Development and Testing</a:t>
            </a:r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D98AA1-E15A-48F7-B0B9-7D1952332ECD}"/>
              </a:ext>
            </a:extLst>
          </p:cNvPr>
          <p:cNvSpPr/>
          <p:nvPr/>
        </p:nvSpPr>
        <p:spPr>
          <a:xfrm>
            <a:off x="3475479" y="3703641"/>
            <a:ext cx="2533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Program Development</a:t>
            </a:r>
            <a:endParaRPr lang="en-IN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C7033C-EA73-447D-9F6B-4731B904FB10}"/>
              </a:ext>
            </a:extLst>
          </p:cNvPr>
          <p:cNvSpPr/>
          <p:nvPr/>
        </p:nvSpPr>
        <p:spPr>
          <a:xfrm>
            <a:off x="3412422" y="4237030"/>
            <a:ext cx="255270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Test Marketing</a:t>
            </a:r>
            <a:endParaRPr lang="en-IN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67A93-1702-4457-862E-35671A0A9CBF}"/>
              </a:ext>
            </a:extLst>
          </p:cNvPr>
          <p:cNvSpPr/>
          <p:nvPr/>
        </p:nvSpPr>
        <p:spPr>
          <a:xfrm>
            <a:off x="3504054" y="4732319"/>
            <a:ext cx="2533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Market Introduction</a:t>
            </a:r>
            <a:endParaRPr lang="en-IN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ABD2EE9-49CE-453B-8B0B-9C0B75EAC9AD}"/>
              </a:ext>
            </a:extLst>
          </p:cNvPr>
          <p:cNvSpPr/>
          <p:nvPr/>
        </p:nvSpPr>
        <p:spPr>
          <a:xfrm>
            <a:off x="3313553" y="5248264"/>
            <a:ext cx="2914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Monitoring and Evaluation</a:t>
            </a:r>
            <a:endParaRPr lang="en-IN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DCAD10-CADB-4DFF-90EC-A47063AF391D}"/>
              </a:ext>
            </a:extLst>
          </p:cNvPr>
          <p:cNvCxnSpPr>
            <a:cxnSpLocks/>
          </p:cNvCxnSpPr>
          <p:nvPr/>
        </p:nvCxnSpPr>
        <p:spPr>
          <a:xfrm>
            <a:off x="4691063" y="1590675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01A8B8-E19D-4CB8-B7C0-1CE06AD44CF2}"/>
              </a:ext>
            </a:extLst>
          </p:cNvPr>
          <p:cNvCxnSpPr>
            <a:cxnSpLocks/>
          </p:cNvCxnSpPr>
          <p:nvPr/>
        </p:nvCxnSpPr>
        <p:spPr>
          <a:xfrm>
            <a:off x="4708967" y="2069307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0517E32-6B3B-45B2-9845-6C0454264E91}"/>
              </a:ext>
            </a:extLst>
          </p:cNvPr>
          <p:cNvCxnSpPr>
            <a:cxnSpLocks/>
          </p:cNvCxnSpPr>
          <p:nvPr/>
        </p:nvCxnSpPr>
        <p:spPr>
          <a:xfrm>
            <a:off x="4708967" y="2543172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820744-A4A4-4315-9D7C-9A0ABE37B599}"/>
              </a:ext>
            </a:extLst>
          </p:cNvPr>
          <p:cNvCxnSpPr>
            <a:cxnSpLocks/>
          </p:cNvCxnSpPr>
          <p:nvPr/>
        </p:nvCxnSpPr>
        <p:spPr>
          <a:xfrm>
            <a:off x="4724400" y="3094041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ED6A2DA-6EC9-46A7-BA77-58FC2DFF36F5}"/>
              </a:ext>
            </a:extLst>
          </p:cNvPr>
          <p:cNvCxnSpPr>
            <a:cxnSpLocks/>
          </p:cNvCxnSpPr>
          <p:nvPr/>
        </p:nvCxnSpPr>
        <p:spPr>
          <a:xfrm>
            <a:off x="4742304" y="3572673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A311B5A-2303-4A80-AFE8-9CC2EE009777}"/>
              </a:ext>
            </a:extLst>
          </p:cNvPr>
          <p:cNvCxnSpPr>
            <a:cxnSpLocks/>
          </p:cNvCxnSpPr>
          <p:nvPr/>
        </p:nvCxnSpPr>
        <p:spPr>
          <a:xfrm>
            <a:off x="4742304" y="4046538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E0F41C-9188-43CC-9A96-167A351FE081}"/>
              </a:ext>
            </a:extLst>
          </p:cNvPr>
          <p:cNvCxnSpPr>
            <a:cxnSpLocks/>
          </p:cNvCxnSpPr>
          <p:nvPr/>
        </p:nvCxnSpPr>
        <p:spPr>
          <a:xfrm>
            <a:off x="4756591" y="4600564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82D3E4-E173-46B4-8498-5D4E8C5D242F}"/>
              </a:ext>
            </a:extLst>
          </p:cNvPr>
          <p:cNvCxnSpPr>
            <a:cxnSpLocks/>
          </p:cNvCxnSpPr>
          <p:nvPr/>
        </p:nvCxnSpPr>
        <p:spPr>
          <a:xfrm>
            <a:off x="4774495" y="5079196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D0A6AB9-93F3-44A5-93B5-914C9A08579D}"/>
              </a:ext>
            </a:extLst>
          </p:cNvPr>
          <p:cNvCxnSpPr>
            <a:cxnSpLocks/>
          </p:cNvCxnSpPr>
          <p:nvPr/>
        </p:nvCxnSpPr>
        <p:spPr>
          <a:xfrm>
            <a:off x="828675" y="1270000"/>
            <a:ext cx="0" cy="53863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B4AEE31-1AAE-4FC2-8E46-E25FA51ED5A4}"/>
              </a:ext>
            </a:extLst>
          </p:cNvPr>
          <p:cNvSpPr/>
          <p:nvPr/>
        </p:nvSpPr>
        <p:spPr>
          <a:xfrm>
            <a:off x="951262" y="5862613"/>
            <a:ext cx="5003097" cy="79377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Sunk Investment Increases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Costs of Incremental Research 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Risk Reduction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14106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C17D-20BB-4D25-A141-142C5A73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New Product Development Process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7B18B7-E37A-493E-BED7-89E48045341C}"/>
              </a:ext>
            </a:extLst>
          </p:cNvPr>
          <p:cNvSpPr/>
          <p:nvPr/>
        </p:nvSpPr>
        <p:spPr>
          <a:xfrm>
            <a:off x="3419475" y="1247775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Generation</a:t>
            </a:r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FF8A8C2-B808-4D81-96C5-751C1ECA9FF9}"/>
              </a:ext>
            </a:extLst>
          </p:cNvPr>
          <p:cNvSpPr/>
          <p:nvPr/>
        </p:nvSpPr>
        <p:spPr>
          <a:xfrm>
            <a:off x="3452811" y="1709737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Screening</a:t>
            </a:r>
            <a:endParaRPr lang="en-I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3C74D3-64C0-4E29-BDC6-8D7E83BB0757}"/>
              </a:ext>
            </a:extLst>
          </p:cNvPr>
          <p:cNvSpPr/>
          <p:nvPr/>
        </p:nvSpPr>
        <p:spPr>
          <a:xfrm>
            <a:off x="3452811" y="2201861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Business Analysis</a:t>
            </a:r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BA5338-DC08-4FEB-84F4-939E9DB2218A}"/>
              </a:ext>
            </a:extLst>
          </p:cNvPr>
          <p:cNvSpPr/>
          <p:nvPr/>
        </p:nvSpPr>
        <p:spPr>
          <a:xfrm>
            <a:off x="3427854" y="2695572"/>
            <a:ext cx="2466975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Concept Testing</a:t>
            </a:r>
            <a:endParaRPr lang="en-IN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3E1A34-31F1-4BCE-9CFC-55DBDFB6CE50}"/>
              </a:ext>
            </a:extLst>
          </p:cNvPr>
          <p:cNvSpPr/>
          <p:nvPr/>
        </p:nvSpPr>
        <p:spPr>
          <a:xfrm>
            <a:off x="2419348" y="3187696"/>
            <a:ext cx="4533900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Prototype Development and Testing</a:t>
            </a:r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D98AA1-E15A-48F7-B0B9-7D1952332ECD}"/>
              </a:ext>
            </a:extLst>
          </p:cNvPr>
          <p:cNvSpPr/>
          <p:nvPr/>
        </p:nvSpPr>
        <p:spPr>
          <a:xfrm>
            <a:off x="3475479" y="3703641"/>
            <a:ext cx="2533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Program Development</a:t>
            </a:r>
            <a:endParaRPr lang="en-IN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C7033C-EA73-447D-9F6B-4731B904FB10}"/>
              </a:ext>
            </a:extLst>
          </p:cNvPr>
          <p:cNvSpPr/>
          <p:nvPr/>
        </p:nvSpPr>
        <p:spPr>
          <a:xfrm>
            <a:off x="3412422" y="4237030"/>
            <a:ext cx="255270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Test Marketing</a:t>
            </a:r>
            <a:endParaRPr lang="en-IN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67A93-1702-4457-862E-35671A0A9CBF}"/>
              </a:ext>
            </a:extLst>
          </p:cNvPr>
          <p:cNvSpPr/>
          <p:nvPr/>
        </p:nvSpPr>
        <p:spPr>
          <a:xfrm>
            <a:off x="3504054" y="4732319"/>
            <a:ext cx="2533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Market Introduction</a:t>
            </a:r>
            <a:endParaRPr lang="en-IN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ABD2EE9-49CE-453B-8B0B-9C0B75EAC9AD}"/>
              </a:ext>
            </a:extLst>
          </p:cNvPr>
          <p:cNvSpPr/>
          <p:nvPr/>
        </p:nvSpPr>
        <p:spPr>
          <a:xfrm>
            <a:off x="3313553" y="5248264"/>
            <a:ext cx="2914651" cy="4286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Monitoring and Evaluation</a:t>
            </a:r>
            <a:endParaRPr lang="en-IN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DCAD10-CADB-4DFF-90EC-A47063AF391D}"/>
              </a:ext>
            </a:extLst>
          </p:cNvPr>
          <p:cNvCxnSpPr>
            <a:cxnSpLocks/>
          </p:cNvCxnSpPr>
          <p:nvPr/>
        </p:nvCxnSpPr>
        <p:spPr>
          <a:xfrm>
            <a:off x="4691063" y="1590675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01A8B8-E19D-4CB8-B7C0-1CE06AD44CF2}"/>
              </a:ext>
            </a:extLst>
          </p:cNvPr>
          <p:cNvCxnSpPr>
            <a:cxnSpLocks/>
          </p:cNvCxnSpPr>
          <p:nvPr/>
        </p:nvCxnSpPr>
        <p:spPr>
          <a:xfrm>
            <a:off x="4708967" y="2069307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0517E32-6B3B-45B2-9845-6C0454264E91}"/>
              </a:ext>
            </a:extLst>
          </p:cNvPr>
          <p:cNvCxnSpPr>
            <a:cxnSpLocks/>
          </p:cNvCxnSpPr>
          <p:nvPr/>
        </p:nvCxnSpPr>
        <p:spPr>
          <a:xfrm>
            <a:off x="4708967" y="2543172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820744-A4A4-4315-9D7C-9A0ABE37B599}"/>
              </a:ext>
            </a:extLst>
          </p:cNvPr>
          <p:cNvCxnSpPr>
            <a:cxnSpLocks/>
          </p:cNvCxnSpPr>
          <p:nvPr/>
        </p:nvCxnSpPr>
        <p:spPr>
          <a:xfrm>
            <a:off x="4724400" y="3094041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ED6A2DA-6EC9-46A7-BA77-58FC2DFF36F5}"/>
              </a:ext>
            </a:extLst>
          </p:cNvPr>
          <p:cNvCxnSpPr>
            <a:cxnSpLocks/>
          </p:cNvCxnSpPr>
          <p:nvPr/>
        </p:nvCxnSpPr>
        <p:spPr>
          <a:xfrm>
            <a:off x="4742304" y="3572673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A311B5A-2303-4A80-AFE8-9CC2EE009777}"/>
              </a:ext>
            </a:extLst>
          </p:cNvPr>
          <p:cNvCxnSpPr>
            <a:cxnSpLocks/>
          </p:cNvCxnSpPr>
          <p:nvPr/>
        </p:nvCxnSpPr>
        <p:spPr>
          <a:xfrm>
            <a:off x="4742304" y="4046538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E0F41C-9188-43CC-9A96-167A351FE081}"/>
              </a:ext>
            </a:extLst>
          </p:cNvPr>
          <p:cNvCxnSpPr>
            <a:cxnSpLocks/>
          </p:cNvCxnSpPr>
          <p:nvPr/>
        </p:nvCxnSpPr>
        <p:spPr>
          <a:xfrm>
            <a:off x="4756591" y="4600564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82D3E4-E173-46B4-8498-5D4E8C5D242F}"/>
              </a:ext>
            </a:extLst>
          </p:cNvPr>
          <p:cNvCxnSpPr>
            <a:cxnSpLocks/>
          </p:cNvCxnSpPr>
          <p:nvPr/>
        </p:nvCxnSpPr>
        <p:spPr>
          <a:xfrm>
            <a:off x="4774495" y="5079196"/>
            <a:ext cx="0" cy="26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D0A6AB9-93F3-44A5-93B5-914C9A08579D}"/>
              </a:ext>
            </a:extLst>
          </p:cNvPr>
          <p:cNvCxnSpPr>
            <a:cxnSpLocks/>
          </p:cNvCxnSpPr>
          <p:nvPr/>
        </p:nvCxnSpPr>
        <p:spPr>
          <a:xfrm>
            <a:off x="828675" y="1270000"/>
            <a:ext cx="0" cy="53863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B4AEE31-1AAE-4FC2-8E46-E25FA51ED5A4}"/>
              </a:ext>
            </a:extLst>
          </p:cNvPr>
          <p:cNvSpPr/>
          <p:nvPr/>
        </p:nvSpPr>
        <p:spPr>
          <a:xfrm>
            <a:off x="951262" y="5862613"/>
            <a:ext cx="5003097" cy="79377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Sunk Investment Increases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Costs of Incremental Research 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Risk Reduction</a:t>
            </a:r>
            <a:endParaRPr lang="en-IN" i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D3E0B1-DAD0-4A34-92F7-115E798C4197}"/>
              </a:ext>
            </a:extLst>
          </p:cNvPr>
          <p:cNvGrpSpPr/>
          <p:nvPr/>
        </p:nvGrpSpPr>
        <p:grpSpPr>
          <a:xfrm>
            <a:off x="876210" y="1171482"/>
            <a:ext cx="1381215" cy="1381215"/>
            <a:chOff x="952408" y="1239833"/>
            <a:chExt cx="1381215" cy="1381215"/>
          </a:xfrm>
        </p:grpSpPr>
        <p:pic>
          <p:nvPicPr>
            <p:cNvPr id="13" name="Graphic 12" descr="Paper">
              <a:extLst>
                <a:ext uri="{FF2B5EF4-FFF2-40B4-BE49-F238E27FC236}">
                  <a16:creationId xmlns:a16="http://schemas.microsoft.com/office/drawing/2014/main" id="{E6F0930F-F85E-442E-B861-0AB19B43C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408" y="1239833"/>
              <a:ext cx="1381215" cy="138121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A606CC-12F9-4FC6-A462-A1E6CCB36336}"/>
                </a:ext>
              </a:extLst>
            </p:cNvPr>
            <p:cNvSpPr txBox="1"/>
            <p:nvPr/>
          </p:nvSpPr>
          <p:spPr>
            <a:xfrm>
              <a:off x="1181100" y="1753632"/>
              <a:ext cx="919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PURPOSE</a:t>
              </a:r>
              <a:endParaRPr lang="en-IN" sz="1200" b="1" dirty="0"/>
            </a:p>
          </p:txBody>
        </p:sp>
      </p:grpSp>
      <p:sp>
        <p:nvSpPr>
          <p:cNvPr id="24" name="Right Brace 23">
            <a:extLst>
              <a:ext uri="{FF2B5EF4-FFF2-40B4-BE49-F238E27FC236}">
                <a16:creationId xmlns:a16="http://schemas.microsoft.com/office/drawing/2014/main" id="{BCFB5CC1-8C3C-4C82-9F16-D57802DFC32E}"/>
              </a:ext>
            </a:extLst>
          </p:cNvPr>
          <p:cNvSpPr/>
          <p:nvPr/>
        </p:nvSpPr>
        <p:spPr>
          <a:xfrm>
            <a:off x="6529427" y="2743212"/>
            <a:ext cx="260515" cy="109456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Arrow: Striped Right 26">
            <a:extLst>
              <a:ext uri="{FF2B5EF4-FFF2-40B4-BE49-F238E27FC236}">
                <a16:creationId xmlns:a16="http://schemas.microsoft.com/office/drawing/2014/main" id="{1406C9F6-C4AE-4052-AAD5-6A631EE5120E}"/>
              </a:ext>
            </a:extLst>
          </p:cNvPr>
          <p:cNvSpPr/>
          <p:nvPr/>
        </p:nvSpPr>
        <p:spPr>
          <a:xfrm>
            <a:off x="5886450" y="1304834"/>
            <a:ext cx="657222" cy="271473"/>
          </a:xfrm>
          <a:prstGeom prst="striped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D67C82A-E06A-47FB-945F-7ADFC79C5C5E}"/>
              </a:ext>
            </a:extLst>
          </p:cNvPr>
          <p:cNvGrpSpPr/>
          <p:nvPr/>
        </p:nvGrpSpPr>
        <p:grpSpPr>
          <a:xfrm>
            <a:off x="6485334" y="1085709"/>
            <a:ext cx="1901417" cy="1381215"/>
            <a:chOff x="952408" y="1239833"/>
            <a:chExt cx="1381215" cy="1381215"/>
          </a:xfrm>
        </p:grpSpPr>
        <p:pic>
          <p:nvPicPr>
            <p:cNvPr id="29" name="Graphic 28" descr="Paper">
              <a:extLst>
                <a:ext uri="{FF2B5EF4-FFF2-40B4-BE49-F238E27FC236}">
                  <a16:creationId xmlns:a16="http://schemas.microsoft.com/office/drawing/2014/main" id="{00683911-3419-4BC4-B305-CEEE8E8DD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408" y="1239833"/>
              <a:ext cx="1381215" cy="138121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71C12F-3097-4EB3-9710-981C29AF6A2A}"/>
                </a:ext>
              </a:extLst>
            </p:cNvPr>
            <p:cNvSpPr txBox="1"/>
            <p:nvPr/>
          </p:nvSpPr>
          <p:spPr>
            <a:xfrm>
              <a:off x="1183461" y="1668183"/>
              <a:ext cx="9191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Sources?</a:t>
              </a:r>
            </a:p>
            <a:p>
              <a:pPr algn="ctr"/>
              <a:r>
                <a:rPr lang="en-US" sz="1200" b="1" dirty="0"/>
                <a:t>Common error?</a:t>
              </a:r>
              <a:endParaRPr lang="en-IN" sz="1200" b="1" dirty="0"/>
            </a:p>
          </p:txBody>
        </p:sp>
      </p:grpSp>
      <p:sp>
        <p:nvSpPr>
          <p:cNvPr id="31" name="Arrow: Striped Right 30">
            <a:extLst>
              <a:ext uri="{FF2B5EF4-FFF2-40B4-BE49-F238E27FC236}">
                <a16:creationId xmlns:a16="http://schemas.microsoft.com/office/drawing/2014/main" id="{8064D0C6-C457-4260-83BF-03E2C374E86E}"/>
              </a:ext>
            </a:extLst>
          </p:cNvPr>
          <p:cNvSpPr/>
          <p:nvPr/>
        </p:nvSpPr>
        <p:spPr>
          <a:xfrm>
            <a:off x="5669074" y="2046286"/>
            <a:ext cx="2172075" cy="271473"/>
          </a:xfrm>
          <a:prstGeom prst="striped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95E54AA-556C-48E0-9ED3-C9708AFBBD67}"/>
              </a:ext>
            </a:extLst>
          </p:cNvPr>
          <p:cNvGrpSpPr/>
          <p:nvPr/>
        </p:nvGrpSpPr>
        <p:grpSpPr>
          <a:xfrm>
            <a:off x="7816210" y="1630340"/>
            <a:ext cx="3070865" cy="2775968"/>
            <a:chOff x="952408" y="1239833"/>
            <a:chExt cx="1381215" cy="1388835"/>
          </a:xfrm>
        </p:grpSpPr>
        <p:pic>
          <p:nvPicPr>
            <p:cNvPr id="33" name="Graphic 32" descr="Paper">
              <a:extLst>
                <a:ext uri="{FF2B5EF4-FFF2-40B4-BE49-F238E27FC236}">
                  <a16:creationId xmlns:a16="http://schemas.microsoft.com/office/drawing/2014/main" id="{1FC7460A-3676-41A0-9548-44D00C53B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408" y="1239833"/>
              <a:ext cx="1381215" cy="138121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C10880D-EC6A-451A-B777-2925E0240D70}"/>
                </a:ext>
              </a:extLst>
            </p:cNvPr>
            <p:cNvSpPr txBox="1"/>
            <p:nvPr/>
          </p:nvSpPr>
          <p:spPr>
            <a:xfrm>
              <a:off x="1169554" y="1650878"/>
              <a:ext cx="831510" cy="977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    Target market?</a:t>
              </a:r>
            </a:p>
            <a:p>
              <a:pPr marL="266700" indent="-85725">
                <a:buFont typeface="Arial" panose="020B0604020202020204" pitchFamily="34" charset="0"/>
                <a:buChar char="•"/>
              </a:pPr>
              <a:r>
                <a:rPr lang="en-US" sz="1100" dirty="0"/>
                <a:t>Financial impact on existing items?</a:t>
              </a:r>
            </a:p>
            <a:p>
              <a:pPr marL="266700" indent="-85725">
                <a:buFont typeface="Arial" panose="020B0604020202020204" pitchFamily="34" charset="0"/>
                <a:buChar char="•"/>
              </a:pPr>
              <a:r>
                <a:rPr lang="en-US" sz="1100" dirty="0"/>
                <a:t>Likelihood of technical success?</a:t>
              </a:r>
            </a:p>
            <a:p>
              <a:pPr marL="266700" indent="-85725">
                <a:buFont typeface="Arial" panose="020B0604020202020204" pitchFamily="34" charset="0"/>
                <a:buChar char="•"/>
              </a:pPr>
              <a:r>
                <a:rPr lang="en-US" sz="1100" dirty="0"/>
                <a:t>Impact on manufacturing and services?</a:t>
              </a:r>
            </a:p>
            <a:p>
              <a:pPr marL="266700" indent="-85725">
                <a:buFont typeface="Arial" panose="020B0604020202020204" pitchFamily="34" charset="0"/>
                <a:buChar char="•"/>
              </a:pPr>
              <a:r>
                <a:rPr lang="en-US" sz="1100" dirty="0"/>
                <a:t>Financial projection.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100" b="1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IN" sz="1100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CC67EF-2553-4014-935D-8C4D8A4C1C5B}"/>
              </a:ext>
            </a:extLst>
          </p:cNvPr>
          <p:cNvGrpSpPr/>
          <p:nvPr/>
        </p:nvGrpSpPr>
        <p:grpSpPr>
          <a:xfrm>
            <a:off x="6694122" y="2552697"/>
            <a:ext cx="1381215" cy="1381215"/>
            <a:chOff x="952408" y="1239833"/>
            <a:chExt cx="1381215" cy="1381215"/>
          </a:xfrm>
        </p:grpSpPr>
        <p:pic>
          <p:nvPicPr>
            <p:cNvPr id="37" name="Graphic 36" descr="Paper">
              <a:extLst>
                <a:ext uri="{FF2B5EF4-FFF2-40B4-BE49-F238E27FC236}">
                  <a16:creationId xmlns:a16="http://schemas.microsoft.com/office/drawing/2014/main" id="{D7C97276-59B5-4956-AD02-3E189B17A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408" y="1239833"/>
              <a:ext cx="1381215" cy="1381215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C7C0D0-A958-442A-B10F-0EC6AFF487E8}"/>
                </a:ext>
              </a:extLst>
            </p:cNvPr>
            <p:cNvSpPr txBox="1"/>
            <p:nvPr/>
          </p:nvSpPr>
          <p:spPr>
            <a:xfrm>
              <a:off x="1181100" y="1753632"/>
              <a:ext cx="919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Timeline?</a:t>
              </a:r>
              <a:endParaRPr lang="en-IN" sz="1200" b="1" dirty="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C64CE38-DE50-4CE7-B657-FE00FA355F58}"/>
              </a:ext>
            </a:extLst>
          </p:cNvPr>
          <p:cNvSpPr txBox="1"/>
          <p:nvPr/>
        </p:nvSpPr>
        <p:spPr>
          <a:xfrm>
            <a:off x="6659684" y="4856882"/>
            <a:ext cx="5003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“Few concepts make it to prototype development; fewer reach commercialization, and even fewer succeed as established products…”</a:t>
            </a:r>
            <a:endParaRPr lang="en-IN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0362018A-A65F-4035-8803-8F16AA7148E4}"/>
              </a:ext>
            </a:extLst>
          </p:cNvPr>
          <p:cNvSpPr/>
          <p:nvPr/>
        </p:nvSpPr>
        <p:spPr>
          <a:xfrm>
            <a:off x="2159552" y="1271973"/>
            <a:ext cx="576130" cy="3831446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05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1" grpId="0" animBg="1"/>
      <p:bldP spid="40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5E88F-794D-4503-A6A7-8FC1C941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NPD - Risks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44E-F59C-46A4-B05A-A98C216CC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Technological risk</a:t>
            </a:r>
          </a:p>
          <a:p>
            <a:r>
              <a:rPr lang="en-US" sz="2400" dirty="0">
                <a:solidFill>
                  <a:schemeClr val="tx1"/>
                </a:solidFill>
              </a:rPr>
              <a:t>Marketing risk</a:t>
            </a:r>
          </a:p>
          <a:p>
            <a:r>
              <a:rPr lang="en-US" sz="2400" dirty="0">
                <a:solidFill>
                  <a:schemeClr val="tx1"/>
                </a:solidFill>
              </a:rPr>
              <a:t>Manufacturing and operating risk</a:t>
            </a:r>
          </a:p>
          <a:p>
            <a:r>
              <a:rPr lang="en-US" sz="2400" dirty="0">
                <a:solidFill>
                  <a:schemeClr val="tx1"/>
                </a:solidFill>
              </a:rPr>
              <a:t>Financial risk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04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75E0-2C21-421F-BE2E-16706B33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Positioning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93333-FAA9-4A4C-8DDF-E8FCC8B93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Consumer analysis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Benefit-segment fit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Competitor analysis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92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970D-DEAC-4603-9233-95517538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Benefit Segmentation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621D0D-FA98-46F2-9C8B-AE3538572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6924"/>
              </p:ext>
            </p:extLst>
          </p:nvPr>
        </p:nvGraphicFramePr>
        <p:xfrm>
          <a:off x="2363597" y="2562933"/>
          <a:ext cx="6509097" cy="3857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69699">
                  <a:extLst>
                    <a:ext uri="{9D8B030D-6E8A-4147-A177-3AD203B41FA5}">
                      <a16:colId xmlns:a16="http://schemas.microsoft.com/office/drawing/2014/main" val="3742509153"/>
                    </a:ext>
                  </a:extLst>
                </a:gridCol>
                <a:gridCol w="2169699">
                  <a:extLst>
                    <a:ext uri="{9D8B030D-6E8A-4147-A177-3AD203B41FA5}">
                      <a16:colId xmlns:a16="http://schemas.microsoft.com/office/drawing/2014/main" val="2504075318"/>
                    </a:ext>
                  </a:extLst>
                </a:gridCol>
                <a:gridCol w="2169699">
                  <a:extLst>
                    <a:ext uri="{9D8B030D-6E8A-4147-A177-3AD203B41FA5}">
                      <a16:colId xmlns:a16="http://schemas.microsoft.com/office/drawing/2014/main" val="776819651"/>
                    </a:ext>
                  </a:extLst>
                </a:gridCol>
              </a:tblGrid>
              <a:tr h="1285988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223453"/>
                  </a:ext>
                </a:extLst>
              </a:tr>
              <a:tr h="1285988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723"/>
                  </a:ext>
                </a:extLst>
              </a:tr>
              <a:tr h="1285988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52032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87A5D65-4354-47BC-B193-A43D4B34DC46}"/>
              </a:ext>
            </a:extLst>
          </p:cNvPr>
          <p:cNvSpPr txBox="1"/>
          <p:nvPr/>
        </p:nvSpPr>
        <p:spPr>
          <a:xfrm>
            <a:off x="4350937" y="1446963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SEGMENTS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EEB79-DA53-4B9E-A3B4-DB914913D3BE}"/>
              </a:ext>
            </a:extLst>
          </p:cNvPr>
          <p:cNvSpPr txBox="1"/>
          <p:nvPr/>
        </p:nvSpPr>
        <p:spPr>
          <a:xfrm>
            <a:off x="2634344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SEGMENT 1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CFE36A-014B-4C2C-B824-6ACF8665289E}"/>
              </a:ext>
            </a:extLst>
          </p:cNvPr>
          <p:cNvSpPr txBox="1"/>
          <p:nvPr/>
        </p:nvSpPr>
        <p:spPr>
          <a:xfrm>
            <a:off x="4759012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SEGMENT 2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1F3267-A39A-4E16-9B7C-B9E42E97B0A3}"/>
              </a:ext>
            </a:extLst>
          </p:cNvPr>
          <p:cNvSpPr txBox="1"/>
          <p:nvPr/>
        </p:nvSpPr>
        <p:spPr>
          <a:xfrm>
            <a:off x="6903777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SEGMENT 3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4447D-4EC8-40D9-A4EE-66DEA001BC0F}"/>
              </a:ext>
            </a:extLst>
          </p:cNvPr>
          <p:cNvSpPr txBox="1"/>
          <p:nvPr/>
        </p:nvSpPr>
        <p:spPr>
          <a:xfrm rot="16200000">
            <a:off x="0" y="4009750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BENEFITS</a:t>
            </a:r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442DCA-86DE-4E0B-836F-116CDAD3DC43}"/>
              </a:ext>
            </a:extLst>
          </p:cNvPr>
          <p:cNvSpPr txBox="1"/>
          <p:nvPr/>
        </p:nvSpPr>
        <p:spPr>
          <a:xfrm rot="16200000">
            <a:off x="973463" y="5611346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3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1DE3AF-490B-4DE2-B7EB-2E41F5B3F54F}"/>
              </a:ext>
            </a:extLst>
          </p:cNvPr>
          <p:cNvSpPr txBox="1"/>
          <p:nvPr/>
        </p:nvSpPr>
        <p:spPr>
          <a:xfrm rot="16200000">
            <a:off x="968331" y="4292801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2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89C9C8-A502-43CA-8346-9F12DE0595B3}"/>
              </a:ext>
            </a:extLst>
          </p:cNvPr>
          <p:cNvSpPr txBox="1"/>
          <p:nvPr/>
        </p:nvSpPr>
        <p:spPr>
          <a:xfrm rot="16200000">
            <a:off x="973462" y="2974256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222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186E-D57D-4684-AA5D-13F97075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Differentiation Analysis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E3B3EF-697E-4ED7-96E1-5B0AFF88B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219486"/>
              </p:ext>
            </p:extLst>
          </p:nvPr>
        </p:nvGraphicFramePr>
        <p:xfrm>
          <a:off x="2363597" y="2562933"/>
          <a:ext cx="6509097" cy="38579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69699">
                  <a:extLst>
                    <a:ext uri="{9D8B030D-6E8A-4147-A177-3AD203B41FA5}">
                      <a16:colId xmlns:a16="http://schemas.microsoft.com/office/drawing/2014/main" val="3742509153"/>
                    </a:ext>
                  </a:extLst>
                </a:gridCol>
                <a:gridCol w="2169699">
                  <a:extLst>
                    <a:ext uri="{9D8B030D-6E8A-4147-A177-3AD203B41FA5}">
                      <a16:colId xmlns:a16="http://schemas.microsoft.com/office/drawing/2014/main" val="2504075318"/>
                    </a:ext>
                  </a:extLst>
                </a:gridCol>
                <a:gridCol w="2169699">
                  <a:extLst>
                    <a:ext uri="{9D8B030D-6E8A-4147-A177-3AD203B41FA5}">
                      <a16:colId xmlns:a16="http://schemas.microsoft.com/office/drawing/2014/main" val="776819651"/>
                    </a:ext>
                  </a:extLst>
                </a:gridCol>
              </a:tblGrid>
              <a:tr h="1285988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223453"/>
                  </a:ext>
                </a:extLst>
              </a:tr>
              <a:tr h="1285988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723"/>
                  </a:ext>
                </a:extLst>
              </a:tr>
              <a:tr h="1285988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52032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72AD1A-64DF-47B8-BFA7-CC030467B553}"/>
              </a:ext>
            </a:extLst>
          </p:cNvPr>
          <p:cNvSpPr txBox="1"/>
          <p:nvPr/>
        </p:nvSpPr>
        <p:spPr>
          <a:xfrm>
            <a:off x="4350937" y="1446963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PRODUCTS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42A97-061C-4682-9DB4-8C7673A0E32F}"/>
              </a:ext>
            </a:extLst>
          </p:cNvPr>
          <p:cNvSpPr txBox="1"/>
          <p:nvPr/>
        </p:nvSpPr>
        <p:spPr>
          <a:xfrm>
            <a:off x="2634344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PRODUCT 1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FF825-DBA3-4E71-B717-0C82AAE7FE44}"/>
              </a:ext>
            </a:extLst>
          </p:cNvPr>
          <p:cNvSpPr txBox="1"/>
          <p:nvPr/>
        </p:nvSpPr>
        <p:spPr>
          <a:xfrm>
            <a:off x="4759012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PRODUCT 2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79C93-E9C9-4B11-BA8C-2B3B62056710}"/>
              </a:ext>
            </a:extLst>
          </p:cNvPr>
          <p:cNvSpPr txBox="1"/>
          <p:nvPr/>
        </p:nvSpPr>
        <p:spPr>
          <a:xfrm>
            <a:off x="6903777" y="2082354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PRODUCT 3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08FB09-5440-4586-AAB0-8C79D0C891FC}"/>
              </a:ext>
            </a:extLst>
          </p:cNvPr>
          <p:cNvSpPr txBox="1"/>
          <p:nvPr/>
        </p:nvSpPr>
        <p:spPr>
          <a:xfrm rot="16200000">
            <a:off x="0" y="4009750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BENEFITS</a:t>
            </a:r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C95784-6A8B-41F0-AEB1-4A1668591DB1}"/>
              </a:ext>
            </a:extLst>
          </p:cNvPr>
          <p:cNvSpPr txBox="1"/>
          <p:nvPr/>
        </p:nvSpPr>
        <p:spPr>
          <a:xfrm rot="16200000">
            <a:off x="973463" y="5611346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3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D14F2F-DE1E-4773-A900-2D5E4861E968}"/>
              </a:ext>
            </a:extLst>
          </p:cNvPr>
          <p:cNvSpPr txBox="1"/>
          <p:nvPr/>
        </p:nvSpPr>
        <p:spPr>
          <a:xfrm rot="16200000">
            <a:off x="968331" y="4292801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2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BD844D-D844-43A8-A771-CF41E53F89CD}"/>
              </a:ext>
            </a:extLst>
          </p:cNvPr>
          <p:cNvSpPr txBox="1"/>
          <p:nvPr/>
        </p:nvSpPr>
        <p:spPr>
          <a:xfrm rot="16200000">
            <a:off x="973462" y="2974256"/>
            <a:ext cx="18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297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9E00-72CE-48A2-B63F-2A392E4C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Positioning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9FCE4D-196D-4612-B61E-1E21610A8C6E}"/>
              </a:ext>
            </a:extLst>
          </p:cNvPr>
          <p:cNvSpPr/>
          <p:nvPr/>
        </p:nvSpPr>
        <p:spPr>
          <a:xfrm>
            <a:off x="1055077" y="1930400"/>
            <a:ext cx="2190541" cy="1013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Segmentation Analysis</a:t>
            </a:r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250F41-8210-4914-B969-FD5EFDA01546}"/>
              </a:ext>
            </a:extLst>
          </p:cNvPr>
          <p:cNvSpPr/>
          <p:nvPr/>
        </p:nvSpPr>
        <p:spPr>
          <a:xfrm>
            <a:off x="6965182" y="1930400"/>
            <a:ext cx="2190541" cy="1013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Differentiation Analysis</a:t>
            </a:r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9F2683-BDB3-4564-AE18-BB06D8E802B3}"/>
              </a:ext>
            </a:extLst>
          </p:cNvPr>
          <p:cNvSpPr/>
          <p:nvPr/>
        </p:nvSpPr>
        <p:spPr>
          <a:xfrm>
            <a:off x="4501662" y="2100105"/>
            <a:ext cx="1205802" cy="5526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PLUS</a:t>
            </a:r>
            <a:endParaRPr lang="en-IN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5134093-DB97-41F3-AB1B-10791DB7B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517161"/>
              </p:ext>
            </p:extLst>
          </p:nvPr>
        </p:nvGraphicFramePr>
        <p:xfrm>
          <a:off x="677334" y="3913834"/>
          <a:ext cx="3362289" cy="18539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20763">
                  <a:extLst>
                    <a:ext uri="{9D8B030D-6E8A-4147-A177-3AD203B41FA5}">
                      <a16:colId xmlns:a16="http://schemas.microsoft.com/office/drawing/2014/main" val="3742509153"/>
                    </a:ext>
                  </a:extLst>
                </a:gridCol>
                <a:gridCol w="1120763">
                  <a:extLst>
                    <a:ext uri="{9D8B030D-6E8A-4147-A177-3AD203B41FA5}">
                      <a16:colId xmlns:a16="http://schemas.microsoft.com/office/drawing/2014/main" val="2504075318"/>
                    </a:ext>
                  </a:extLst>
                </a:gridCol>
                <a:gridCol w="1120763">
                  <a:extLst>
                    <a:ext uri="{9D8B030D-6E8A-4147-A177-3AD203B41FA5}">
                      <a16:colId xmlns:a16="http://schemas.microsoft.com/office/drawing/2014/main" val="776819651"/>
                    </a:ext>
                  </a:extLst>
                </a:gridCol>
              </a:tblGrid>
              <a:tr h="9269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223453"/>
                  </a:ext>
                </a:extLst>
              </a:tr>
              <a:tr h="9269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6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7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684499E-B694-4D3B-93E5-37BC7FBE8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259315"/>
              </p:ext>
            </p:extLst>
          </p:nvPr>
        </p:nvGraphicFramePr>
        <p:xfrm>
          <a:off x="6948251" y="3913834"/>
          <a:ext cx="2241526" cy="18539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20763">
                  <a:extLst>
                    <a:ext uri="{9D8B030D-6E8A-4147-A177-3AD203B41FA5}">
                      <a16:colId xmlns:a16="http://schemas.microsoft.com/office/drawing/2014/main" val="3742509153"/>
                    </a:ext>
                  </a:extLst>
                </a:gridCol>
                <a:gridCol w="1120763">
                  <a:extLst>
                    <a:ext uri="{9D8B030D-6E8A-4147-A177-3AD203B41FA5}">
                      <a16:colId xmlns:a16="http://schemas.microsoft.com/office/drawing/2014/main" val="2504075318"/>
                    </a:ext>
                  </a:extLst>
                </a:gridCol>
              </a:tblGrid>
              <a:tr h="9269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A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B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223453"/>
                  </a:ext>
                </a:extLst>
              </a:tr>
              <a:tr h="9269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C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dirty="0"/>
                        <a:t>D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723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D7EEB5-0404-41BE-ACE7-F4F48AB43BB6}"/>
              </a:ext>
            </a:extLst>
          </p:cNvPr>
          <p:cNvCxnSpPr/>
          <p:nvPr/>
        </p:nvCxnSpPr>
        <p:spPr>
          <a:xfrm>
            <a:off x="4039623" y="4461468"/>
            <a:ext cx="2908628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023CAAD-677E-43E8-A101-079EBDBCADBE}"/>
              </a:ext>
            </a:extLst>
          </p:cNvPr>
          <p:cNvSpPr/>
          <p:nvPr/>
        </p:nvSpPr>
        <p:spPr>
          <a:xfrm>
            <a:off x="4890198" y="4561951"/>
            <a:ext cx="1205802" cy="5526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“FIT”</a:t>
            </a:r>
            <a:endParaRPr lang="en-IN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0699BAA-292E-4069-B560-6855F2C64FA0}"/>
              </a:ext>
            </a:extLst>
          </p:cNvPr>
          <p:cNvSpPr/>
          <p:nvPr/>
        </p:nvSpPr>
        <p:spPr>
          <a:xfrm>
            <a:off x="941196" y="5793989"/>
            <a:ext cx="2656114" cy="7474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Target Segment</a:t>
            </a:r>
          </a:p>
          <a:p>
            <a:pPr algn="ctr"/>
            <a:r>
              <a:rPr lang="en-US" dirty="0"/>
              <a:t>Possibilities</a:t>
            </a:r>
            <a:endParaRPr lang="en-IN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620146-EB0C-4EFF-A286-37343131365F}"/>
              </a:ext>
            </a:extLst>
          </p:cNvPr>
          <p:cNvSpPr/>
          <p:nvPr/>
        </p:nvSpPr>
        <p:spPr>
          <a:xfrm>
            <a:off x="6606137" y="5793989"/>
            <a:ext cx="2908629" cy="74748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Package of Benefits </a:t>
            </a:r>
          </a:p>
          <a:p>
            <a:pPr algn="ctr"/>
            <a:r>
              <a:rPr lang="en-US" dirty="0"/>
              <a:t>Combination Possibilities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211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2404-D1BB-4DFE-94DF-40127589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Process of Positioning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D5F953-E0F6-4A18-A372-15C3154461BD}"/>
              </a:ext>
            </a:extLst>
          </p:cNvPr>
          <p:cNvSpPr/>
          <p:nvPr/>
        </p:nvSpPr>
        <p:spPr>
          <a:xfrm>
            <a:off x="823965" y="1497204"/>
            <a:ext cx="1346479" cy="823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Market Analysis</a:t>
            </a:r>
            <a:endParaRPr lang="en-IN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A389A5-8AD7-4614-BCF2-385D82A925BB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2170444" y="1909187"/>
            <a:ext cx="7251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E27AFA9-0608-4A8B-8972-B34C679AA239}"/>
              </a:ext>
            </a:extLst>
          </p:cNvPr>
          <p:cNvSpPr/>
          <p:nvPr/>
        </p:nvSpPr>
        <p:spPr>
          <a:xfrm>
            <a:off x="2895600" y="1613931"/>
            <a:ext cx="1562100" cy="5905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Segmentation</a:t>
            </a:r>
            <a:endParaRPr lang="en-IN" sz="16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F45F26-939C-41D5-9F61-F51CA0CB4200}"/>
              </a:ext>
            </a:extLst>
          </p:cNvPr>
          <p:cNvCxnSpPr>
            <a:cxnSpLocks/>
          </p:cNvCxnSpPr>
          <p:nvPr/>
        </p:nvCxnSpPr>
        <p:spPr>
          <a:xfrm>
            <a:off x="4479112" y="1941948"/>
            <a:ext cx="7251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8444EFF-1848-4DA9-A7DF-BED91BDB8FC8}"/>
              </a:ext>
            </a:extLst>
          </p:cNvPr>
          <p:cNvSpPr/>
          <p:nvPr/>
        </p:nvSpPr>
        <p:spPr>
          <a:xfrm>
            <a:off x="5182856" y="1497203"/>
            <a:ext cx="1346479" cy="823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Target Market Selection</a:t>
            </a:r>
            <a:endParaRPr lang="en-IN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8BABFE-D5E7-42E1-B4C9-F29960274B85}"/>
              </a:ext>
            </a:extLst>
          </p:cNvPr>
          <p:cNvCxnSpPr>
            <a:stCxn id="10" idx="2"/>
          </p:cNvCxnSpPr>
          <p:nvPr/>
        </p:nvCxnSpPr>
        <p:spPr>
          <a:xfrm flipH="1">
            <a:off x="5856095" y="2321168"/>
            <a:ext cx="1" cy="6220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CEB38-55DB-4005-A3BC-CB23740FB7EF}"/>
              </a:ext>
            </a:extLst>
          </p:cNvPr>
          <p:cNvSpPr/>
          <p:nvPr/>
        </p:nvSpPr>
        <p:spPr>
          <a:xfrm>
            <a:off x="5075045" y="2943225"/>
            <a:ext cx="1562100" cy="5905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Positioning</a:t>
            </a:r>
            <a:endParaRPr lang="en-IN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D1D38B-ACF8-435E-A2C8-A96051D0D3EA}"/>
              </a:ext>
            </a:extLst>
          </p:cNvPr>
          <p:cNvSpPr/>
          <p:nvPr/>
        </p:nvSpPr>
        <p:spPr>
          <a:xfrm>
            <a:off x="5182855" y="4297553"/>
            <a:ext cx="1346479" cy="823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Package of Benefits Selection</a:t>
            </a:r>
            <a:endParaRPr lang="en-IN" sz="16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9B7A6D-97CB-4078-9E7F-24EBED4A056B}"/>
              </a:ext>
            </a:extLst>
          </p:cNvPr>
          <p:cNvCxnSpPr>
            <a:stCxn id="14" idx="0"/>
            <a:endCxn id="13" idx="2"/>
          </p:cNvCxnSpPr>
          <p:nvPr/>
        </p:nvCxnSpPr>
        <p:spPr>
          <a:xfrm flipV="1">
            <a:off x="5856095" y="3533735"/>
            <a:ext cx="0" cy="763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3C452AB-954E-423C-9985-FDDE2FDD09B8}"/>
              </a:ext>
            </a:extLst>
          </p:cNvPr>
          <p:cNvSpPr/>
          <p:nvPr/>
        </p:nvSpPr>
        <p:spPr>
          <a:xfrm>
            <a:off x="2533022" y="2796789"/>
            <a:ext cx="1346479" cy="823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Internal Corporate Analysis</a:t>
            </a:r>
            <a:endParaRPr lang="en-IN" sz="16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1E99F3E-61A5-4F06-A7A5-9CF80A8EEF37}"/>
              </a:ext>
            </a:extLst>
          </p:cNvPr>
          <p:cNvCxnSpPr>
            <a:stCxn id="17" idx="3"/>
          </p:cNvCxnSpPr>
          <p:nvPr/>
        </p:nvCxnSpPr>
        <p:spPr>
          <a:xfrm flipV="1">
            <a:off x="3879501" y="2321168"/>
            <a:ext cx="1303354" cy="88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4BD8C7D-9AAC-451F-A003-9759B9059B36}"/>
              </a:ext>
            </a:extLst>
          </p:cNvPr>
          <p:cNvCxnSpPr>
            <a:stCxn id="17" idx="3"/>
          </p:cNvCxnSpPr>
          <p:nvPr/>
        </p:nvCxnSpPr>
        <p:spPr>
          <a:xfrm>
            <a:off x="3879501" y="3208772"/>
            <a:ext cx="1324767" cy="1088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5669033-593A-46A8-9AE9-EC8066321BBA}"/>
              </a:ext>
            </a:extLst>
          </p:cNvPr>
          <p:cNvCxnSpPr>
            <a:cxnSpLocks/>
          </p:cNvCxnSpPr>
          <p:nvPr/>
        </p:nvCxnSpPr>
        <p:spPr>
          <a:xfrm>
            <a:off x="6637145" y="3238480"/>
            <a:ext cx="7251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835CF2D-5A09-41BB-8096-EA0FE1EC3C72}"/>
              </a:ext>
            </a:extLst>
          </p:cNvPr>
          <p:cNvSpPr/>
          <p:nvPr/>
        </p:nvSpPr>
        <p:spPr>
          <a:xfrm>
            <a:off x="7381875" y="2321168"/>
            <a:ext cx="2267681" cy="23365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Implications for Marketing Strategy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Communications</a:t>
            </a:r>
            <a:endParaRPr lang="en-IN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AEB5D8-3DC8-4D13-B469-ACB993A9877E}"/>
              </a:ext>
            </a:extLst>
          </p:cNvPr>
          <p:cNvSpPr/>
          <p:nvPr/>
        </p:nvSpPr>
        <p:spPr>
          <a:xfrm>
            <a:off x="814178" y="4297554"/>
            <a:ext cx="1346479" cy="8239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Competitive Analysis</a:t>
            </a:r>
            <a:endParaRPr lang="en-IN" sz="160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0670DD-DDCA-462F-AC82-2462EB74A200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2160657" y="4709537"/>
            <a:ext cx="7251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10A94E6-8788-445D-9C68-C3988BB212E6}"/>
              </a:ext>
            </a:extLst>
          </p:cNvPr>
          <p:cNvSpPr/>
          <p:nvPr/>
        </p:nvSpPr>
        <p:spPr>
          <a:xfrm>
            <a:off x="2885813" y="4414281"/>
            <a:ext cx="1562100" cy="5905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Differentiation</a:t>
            </a:r>
            <a:endParaRPr lang="en-IN" sz="16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D346DE-E5D7-41B4-AEED-FE97CDB2DFAF}"/>
              </a:ext>
            </a:extLst>
          </p:cNvPr>
          <p:cNvCxnSpPr>
            <a:cxnSpLocks/>
          </p:cNvCxnSpPr>
          <p:nvPr/>
        </p:nvCxnSpPr>
        <p:spPr>
          <a:xfrm>
            <a:off x="4469325" y="4742298"/>
            <a:ext cx="7251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74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3" grpId="0" animBg="1"/>
      <p:bldP spid="14" grpId="0" animBg="1"/>
      <p:bldP spid="17" grpId="0" animBg="1"/>
      <p:bldP spid="23" grpId="0" animBg="1"/>
      <p:bldP spid="24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A1D182-79B9-49A1-A66A-27C0CBF81019}"/>
              </a:ext>
            </a:extLst>
          </p:cNvPr>
          <p:cNvSpPr/>
          <p:nvPr/>
        </p:nvSpPr>
        <p:spPr>
          <a:xfrm>
            <a:off x="819150" y="1219200"/>
            <a:ext cx="3124200" cy="22038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2143C8-0180-4287-8BBD-578AE383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Company Fit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DED0B-BF6F-4F30-998B-C69D657D8837}"/>
              </a:ext>
            </a:extLst>
          </p:cNvPr>
          <p:cNvSpPr/>
          <p:nvPr/>
        </p:nvSpPr>
        <p:spPr>
          <a:xfrm>
            <a:off x="2208020" y="3715941"/>
            <a:ext cx="1240030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Product</a:t>
            </a:r>
            <a:endParaRPr lang="en-IN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DBEA68-6286-43A2-BFE2-CA4C91DF9227}"/>
              </a:ext>
            </a:extLst>
          </p:cNvPr>
          <p:cNvSpPr/>
          <p:nvPr/>
        </p:nvSpPr>
        <p:spPr>
          <a:xfrm>
            <a:off x="959354" y="4424363"/>
            <a:ext cx="2136261" cy="36114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Required Resources</a:t>
            </a:r>
            <a:endParaRPr lang="en-IN" sz="16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131726-CF50-40EF-BF54-DA1048FC2886}"/>
              </a:ext>
            </a:extLst>
          </p:cNvPr>
          <p:cNvSpPr/>
          <p:nvPr/>
        </p:nvSpPr>
        <p:spPr>
          <a:xfrm>
            <a:off x="959355" y="1449388"/>
            <a:ext cx="2040130" cy="36114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Existing Resources</a:t>
            </a:r>
            <a:endParaRPr lang="en-IN" sz="1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E396D4-D94E-49C5-BCA3-7587CDE926A4}"/>
              </a:ext>
            </a:extLst>
          </p:cNvPr>
          <p:cNvSpPr/>
          <p:nvPr/>
        </p:nvSpPr>
        <p:spPr>
          <a:xfrm>
            <a:off x="1698432" y="1847851"/>
            <a:ext cx="1971675" cy="14986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</a:t>
            </a:r>
            <a:endParaRPr lang="en-IN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F51E5E-9D8A-49A1-95F3-8F43285D7C26}"/>
              </a:ext>
            </a:extLst>
          </p:cNvPr>
          <p:cNvCxnSpPr/>
          <p:nvPr/>
        </p:nvCxnSpPr>
        <p:spPr>
          <a:xfrm>
            <a:off x="2684270" y="3429000"/>
            <a:ext cx="0" cy="245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7BBA65-1657-4D8F-9707-1AC7541E18E1}"/>
              </a:ext>
            </a:extLst>
          </p:cNvPr>
          <p:cNvCxnSpPr/>
          <p:nvPr/>
        </p:nvCxnSpPr>
        <p:spPr>
          <a:xfrm flipV="1">
            <a:off x="2684270" y="4100513"/>
            <a:ext cx="0" cy="2881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9B6FDBB-9F73-4606-AEF9-99842315F105}"/>
              </a:ext>
            </a:extLst>
          </p:cNvPr>
          <p:cNvSpPr/>
          <p:nvPr/>
        </p:nvSpPr>
        <p:spPr>
          <a:xfrm>
            <a:off x="1698432" y="4821230"/>
            <a:ext cx="2847975" cy="14986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</a:t>
            </a:r>
            <a:endParaRPr lang="en-IN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946919D-D584-4082-B5F3-6EF50A083D99}"/>
              </a:ext>
            </a:extLst>
          </p:cNvPr>
          <p:cNvCxnSpPr>
            <a:stCxn id="4" idx="3"/>
          </p:cNvCxnSpPr>
          <p:nvPr/>
        </p:nvCxnSpPr>
        <p:spPr>
          <a:xfrm>
            <a:off x="3448050" y="3896916"/>
            <a:ext cx="3648075" cy="417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5201C9-5461-4856-BEF0-CAF494BFD45C}"/>
              </a:ext>
            </a:extLst>
          </p:cNvPr>
          <p:cNvCxnSpPr/>
          <p:nvPr/>
        </p:nvCxnSpPr>
        <p:spPr>
          <a:xfrm>
            <a:off x="7077075" y="4077891"/>
            <a:ext cx="0" cy="5298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B71C73-B9B4-4094-B220-5514DA9D9BCE}"/>
              </a:ext>
            </a:extLst>
          </p:cNvPr>
          <p:cNvCxnSpPr>
            <a:cxnSpLocks/>
          </p:cNvCxnSpPr>
          <p:nvPr/>
        </p:nvCxnSpPr>
        <p:spPr>
          <a:xfrm>
            <a:off x="7077076" y="4077891"/>
            <a:ext cx="428624" cy="11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6FC9C66-F1CA-4F49-A18B-31D35EB647C1}"/>
              </a:ext>
            </a:extLst>
          </p:cNvPr>
          <p:cNvCxnSpPr/>
          <p:nvPr/>
        </p:nvCxnSpPr>
        <p:spPr>
          <a:xfrm>
            <a:off x="7086600" y="4607719"/>
            <a:ext cx="439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8590BE8-E22D-4496-8BBA-BE78C8A438E6}"/>
              </a:ext>
            </a:extLst>
          </p:cNvPr>
          <p:cNvSpPr/>
          <p:nvPr/>
        </p:nvSpPr>
        <p:spPr>
          <a:xfrm>
            <a:off x="7524749" y="3908227"/>
            <a:ext cx="811406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Make</a:t>
            </a:r>
            <a:endParaRPr lang="en-IN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0268D1-E1F1-4C24-8B65-2DC36E10B773}"/>
              </a:ext>
            </a:extLst>
          </p:cNvPr>
          <p:cNvSpPr/>
          <p:nvPr/>
        </p:nvSpPr>
        <p:spPr>
          <a:xfrm>
            <a:off x="7524749" y="4426744"/>
            <a:ext cx="811406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Buy</a:t>
            </a:r>
            <a:endParaRPr lang="en-IN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142FFA-CB56-49C1-8984-D9A0B2ED635C}"/>
              </a:ext>
            </a:extLst>
          </p:cNvPr>
          <p:cNvSpPr/>
          <p:nvPr/>
        </p:nvSpPr>
        <p:spPr>
          <a:xfrm>
            <a:off x="1761235" y="1132881"/>
            <a:ext cx="1240030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Company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91876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3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CC28-576D-4486-BC0C-523AB835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Product Market Fit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4F0447-392F-42FA-88DB-F8D9886EA12A}"/>
              </a:ext>
            </a:extLst>
          </p:cNvPr>
          <p:cNvSpPr/>
          <p:nvPr/>
        </p:nvSpPr>
        <p:spPr>
          <a:xfrm>
            <a:off x="3295650" y="2154883"/>
            <a:ext cx="1885950" cy="5495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Customer Needs</a:t>
            </a:r>
            <a:endParaRPr lang="en-IN" sz="1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5043137-7319-4329-8D93-622A82762FF4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4238625" y="2704401"/>
            <a:ext cx="6436" cy="5912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8F0D910-5564-438F-89AD-17D7A064B577}"/>
              </a:ext>
            </a:extLst>
          </p:cNvPr>
          <p:cNvSpPr/>
          <p:nvPr/>
        </p:nvSpPr>
        <p:spPr>
          <a:xfrm>
            <a:off x="2784647" y="3295650"/>
            <a:ext cx="2920828" cy="1038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Actual and Perceived </a:t>
            </a:r>
          </a:p>
          <a:p>
            <a:pPr algn="ctr"/>
            <a:r>
              <a:rPr lang="en-US" sz="1600" dirty="0"/>
              <a:t>Product </a:t>
            </a:r>
          </a:p>
          <a:p>
            <a:pPr algn="ctr"/>
            <a:r>
              <a:rPr lang="en-US" sz="1600" dirty="0"/>
              <a:t>Strengths and Weaknesses</a:t>
            </a:r>
            <a:endParaRPr lang="en-I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025216-5E42-4717-ACFC-EDBEF4824E49}"/>
              </a:ext>
            </a:extLst>
          </p:cNvPr>
          <p:cNvSpPr/>
          <p:nvPr/>
        </p:nvSpPr>
        <p:spPr>
          <a:xfrm>
            <a:off x="3232115" y="4925124"/>
            <a:ext cx="2013019" cy="73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Applications of Product Benefits</a:t>
            </a:r>
            <a:endParaRPr lang="en-IN" sz="16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BB1558-52E0-4070-9CE8-30F5DEBF2684}"/>
              </a:ext>
            </a:extLst>
          </p:cNvPr>
          <p:cNvCxnSpPr>
            <a:cxnSpLocks/>
          </p:cNvCxnSpPr>
          <p:nvPr/>
        </p:nvCxnSpPr>
        <p:spPr>
          <a:xfrm>
            <a:off x="4245060" y="4333875"/>
            <a:ext cx="6436" cy="5912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99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21C6DA-5F73-403E-9018-60C9EF1C7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73057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442050-C5BC-4371-B8C9-A255B2925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61369" y="2048669"/>
            <a:ext cx="4762500" cy="3190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619" y="5566"/>
            <a:ext cx="458383" cy="60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930</Words>
  <Application>Microsoft Office PowerPoint</Application>
  <PresentationFormat>Widescreen</PresentationFormat>
  <Paragraphs>324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Adobe Devanagari</vt:lpstr>
      <vt:lpstr>Arial</vt:lpstr>
      <vt:lpstr>Calibri</vt:lpstr>
      <vt:lpstr>Encode Sans Semi Condensed Light</vt:lpstr>
      <vt:lpstr>Times New Roman</vt:lpstr>
      <vt:lpstr>Trebuchet MS</vt:lpstr>
      <vt:lpstr>Wingdings 3</vt:lpstr>
      <vt:lpstr>Facet</vt:lpstr>
      <vt:lpstr>Role of Product and Brand Management in Contemporary Marketing Planning</vt:lpstr>
      <vt:lpstr>Who is a PM and what do they do?</vt:lpstr>
      <vt:lpstr>How does PM’s role vary by company?</vt:lpstr>
      <vt:lpstr>Product</vt:lpstr>
      <vt:lpstr>Demand</vt:lpstr>
      <vt:lpstr>Demand</vt:lpstr>
      <vt:lpstr>Product levels</vt:lpstr>
      <vt:lpstr>Product Classification</vt:lpstr>
      <vt:lpstr>Classifying New Products</vt:lpstr>
      <vt:lpstr>New Product/Service Development</vt:lpstr>
      <vt:lpstr>Products versus Brands</vt:lpstr>
      <vt:lpstr>The Product Manager</vt:lpstr>
      <vt:lpstr>The Product Team and Organization Structure</vt:lpstr>
      <vt:lpstr>Relationships with other Functions</vt:lpstr>
      <vt:lpstr>Importance of Context</vt:lpstr>
      <vt:lpstr>Attributes of a Strong Product Manager</vt:lpstr>
      <vt:lpstr>10 Key Skills of Product Manager</vt:lpstr>
      <vt:lpstr>New Product Development Process</vt:lpstr>
      <vt:lpstr>New Product Development Process</vt:lpstr>
      <vt:lpstr>NPD - Risks</vt:lpstr>
      <vt:lpstr>Product Positioning</vt:lpstr>
      <vt:lpstr>Benefit Segmentation</vt:lpstr>
      <vt:lpstr>Product Differentiation Analysis</vt:lpstr>
      <vt:lpstr>Positioning</vt:lpstr>
      <vt:lpstr>The Process of Positioning</vt:lpstr>
      <vt:lpstr>Product Company Fit</vt:lpstr>
      <vt:lpstr>Product Market Fit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Wendy Peterson</dc:title>
  <dc:creator>Windows User</dc:creator>
  <cp:lastModifiedBy>IIM Amritsar</cp:lastModifiedBy>
  <cp:revision>267</cp:revision>
  <dcterms:created xsi:type="dcterms:W3CDTF">2020-12-10T09:45:32Z</dcterms:created>
  <dcterms:modified xsi:type="dcterms:W3CDTF">2023-07-01T05:31:36Z</dcterms:modified>
</cp:coreProperties>
</file>