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859" r:id="rId3"/>
  </p:sldMasterIdLst>
  <p:notesMasterIdLst>
    <p:notesMasterId r:id="rId29"/>
  </p:notesMasterIdLst>
  <p:handoutMasterIdLst>
    <p:handoutMasterId r:id="rId30"/>
  </p:handoutMasterIdLst>
  <p:sldIdLst>
    <p:sldId id="267" r:id="rId4"/>
    <p:sldId id="268" r:id="rId5"/>
    <p:sldId id="414" r:id="rId6"/>
    <p:sldId id="329" r:id="rId7"/>
    <p:sldId id="282" r:id="rId8"/>
    <p:sldId id="269" r:id="rId9"/>
    <p:sldId id="279" r:id="rId10"/>
    <p:sldId id="281" r:id="rId11"/>
    <p:sldId id="294" r:id="rId12"/>
    <p:sldId id="295" r:id="rId13"/>
    <p:sldId id="280" r:id="rId14"/>
    <p:sldId id="271" r:id="rId15"/>
    <p:sldId id="292" r:id="rId16"/>
    <p:sldId id="291" r:id="rId17"/>
    <p:sldId id="293" r:id="rId18"/>
    <p:sldId id="421" r:id="rId19"/>
    <p:sldId id="415" r:id="rId20"/>
    <p:sldId id="419" r:id="rId21"/>
    <p:sldId id="418" r:id="rId22"/>
    <p:sldId id="420" r:id="rId23"/>
    <p:sldId id="417" r:id="rId24"/>
    <p:sldId id="422" r:id="rId25"/>
    <p:sldId id="423" r:id="rId26"/>
    <p:sldId id="424" r:id="rId27"/>
    <p:sldId id="26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p15:clr>
            <a:srgbClr val="A4A3A4"/>
          </p15:clr>
        </p15:guide>
        <p15:guide id="2" pos="51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63" autoAdjust="0"/>
    <p:restoredTop sz="93750" autoAdjust="0"/>
  </p:normalViewPr>
  <p:slideViewPr>
    <p:cSldViewPr>
      <p:cViewPr varScale="1">
        <p:scale>
          <a:sx n="106" d="100"/>
          <a:sy n="106" d="100"/>
        </p:scale>
        <p:origin x="176" y="288"/>
      </p:cViewPr>
      <p:guideLst>
        <p:guide orient="horz" pos="1008"/>
        <p:guide pos="5136"/>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8" d="100"/>
          <a:sy n="78" d="100"/>
        </p:scale>
        <p:origin x="-207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4FF8FC-8473-4DFD-87CC-D576DA80B410}" type="datetimeFigureOut">
              <a:rPr lang="en-US" smtClean="0"/>
              <a:pPr/>
              <a:t>2/9/20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422161-F0FA-48FB-AB7F-FA9B9B1E1F93}" type="slidenum">
              <a:rPr lang="en-US" smtClean="0"/>
              <a:pPr/>
              <a:t>‹#›</a:t>
            </a:fld>
            <a:endParaRPr lang="en-US"/>
          </a:p>
        </p:txBody>
      </p:sp>
    </p:spTree>
    <p:extLst>
      <p:ext uri="{BB962C8B-B14F-4D97-AF65-F5344CB8AC3E}">
        <p14:creationId xmlns:p14="http://schemas.microsoft.com/office/powerpoint/2010/main" val="139029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DF7699-18C5-F247-8C96-C57456463D19}" type="datetimeFigureOut">
              <a:rPr lang="en-US" smtClean="0"/>
              <a:t>2/9/20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DB675B-D420-A94A-8EEB-9FF60FAE03FC}" type="slidenum">
              <a:rPr lang="en-US" smtClean="0"/>
              <a:t>‹#›</a:t>
            </a:fld>
            <a:endParaRPr lang="en-US"/>
          </a:p>
        </p:txBody>
      </p:sp>
    </p:spTree>
    <p:extLst>
      <p:ext uri="{BB962C8B-B14F-4D97-AF65-F5344CB8AC3E}">
        <p14:creationId xmlns:p14="http://schemas.microsoft.com/office/powerpoint/2010/main" val="23279618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Analytics</a:t>
            </a:r>
          </a:p>
        </p:txBody>
      </p:sp>
      <p:sp>
        <p:nvSpPr>
          <p:cNvPr id="4" name="Slide Number Placeholder 3"/>
          <p:cNvSpPr>
            <a:spLocks noGrp="1"/>
          </p:cNvSpPr>
          <p:nvPr>
            <p:ph type="sldNum" sz="quarter" idx="10"/>
          </p:nvPr>
        </p:nvSpPr>
        <p:spPr/>
        <p:txBody>
          <a:bodyPr/>
          <a:lstStyle/>
          <a:p>
            <a:fld id="{7BDB675B-D420-A94A-8EEB-9FF60FAE03FC}" type="slidenum">
              <a:rPr lang="en-US" smtClean="0"/>
              <a:t>1</a:t>
            </a:fld>
            <a:endParaRPr lang="en-US"/>
          </a:p>
        </p:txBody>
      </p:sp>
    </p:spTree>
    <p:extLst>
      <p:ext uri="{BB962C8B-B14F-4D97-AF65-F5344CB8AC3E}">
        <p14:creationId xmlns:p14="http://schemas.microsoft.com/office/powerpoint/2010/main" val="3926414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FF2618-C234-4528-BB60-72360CB0937F}" type="datetimeFigureOut">
              <a:rPr lang="en-US" smtClean="0"/>
              <a:pPr/>
              <a:t>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FF2618-C234-4528-BB60-72360CB0937F}" type="datetimeFigureOut">
              <a:rPr lang="en-US" smtClean="0"/>
              <a:pPr/>
              <a:t>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FF2618-C234-4528-BB60-72360CB0937F}" type="datetimeFigureOut">
              <a:rPr lang="en-US" smtClean="0"/>
              <a:pPr/>
              <a:t>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11188646-8CEC-4AE4-B1E7-ADF9D885FD96}" type="datetimeFigureOut">
              <a:rPr lang="en-US" smtClean="0"/>
              <a:pPr/>
              <a:t>2/9/20</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idx="1"/>
          </p:nvPr>
        </p:nvSpPr>
        <p:spPr>
          <a:xfrm>
            <a:off x="457199" y="1905000"/>
            <a:ext cx="8305801" cy="4221163"/>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11188646-8CEC-4AE4-B1E7-ADF9D885FD96}"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6969FB6-8607-469E-84BB-4E9214D062C9}" type="slidenum">
              <a:rPr lang="en-US" smtClean="0"/>
              <a:pPr/>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16FF2618-C234-4528-BB60-72360CB0937F}" type="datetimeFigureOut">
              <a:rPr lang="en-US" smtClean="0"/>
              <a:pPr/>
              <a:t>2/9/20</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6969FB6-8607-469E-84BB-4E9214D062C9}" type="slidenum">
              <a:rPr lang="en-US" smtClean="0"/>
              <a:pPr/>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11188646-8CEC-4AE4-B1E7-ADF9D885FD96}" type="datetimeFigureOut">
              <a:rPr lang="en-US" smtClean="0"/>
              <a:pPr/>
              <a:t>2/9/20</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6969FB6-8607-469E-84BB-4E9214D062C9}" type="slidenum">
              <a:rPr lang="en-US" smtClean="0"/>
              <a:pPr/>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2286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200" y="1752600"/>
            <a:ext cx="3566160" cy="4373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282440" y="1752600"/>
            <a:ext cx="3566160" cy="4373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1188646-8CEC-4AE4-B1E7-ADF9D885FD96}"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11188646-8CEC-4AE4-B1E7-ADF9D885FD96}" type="datetimeFigureOut">
              <a:rPr lang="en-US" smtClean="0"/>
              <a:pPr/>
              <a:t>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1188646-8CEC-4AE4-B1E7-ADF9D885FD96}" type="datetimeFigureOut">
              <a:rPr lang="en-US" smtClean="0"/>
              <a:pPr/>
              <a:t>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11188646-8CEC-4AE4-B1E7-ADF9D885FD96}" type="datetimeFigureOut">
              <a:rPr lang="en-US" smtClean="0"/>
              <a:pPr/>
              <a:t>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188646-8CEC-4AE4-B1E7-ADF9D885FD96}"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11188646-8CEC-4AE4-B1E7-ADF9D885FD96}" type="datetimeFigureOut">
              <a:rPr lang="en-US" smtClean="0"/>
              <a:pPr/>
              <a:t>2/9/20</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6ECF81E8-6DE5-4C92-89BE-5D6CD56A8BF1}" type="slidenum">
              <a:rPr lang="en-US" smtClean="0"/>
              <a:pPr/>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F2618-C234-4528-BB60-72360CB0937F}" type="datetimeFigureOut">
              <a:rPr lang="en-US" smtClean="0"/>
              <a:pPr/>
              <a:t>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69FB6-8607-469E-84BB-4E9214D062C9}" type="slidenum">
              <a:rPr lang="en-US" smtClean="0"/>
              <a:pPr/>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1188646-8CEC-4AE4-B1E7-ADF9D885FD96}"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11188646-8CEC-4AE4-B1E7-ADF9D885FD96}" type="datetimeFigureOut">
              <a:rPr lang="en-US" smtClean="0"/>
              <a:pPr/>
              <a:t>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F81E8-6DE5-4C92-89BE-5D6CD56A8BF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ltLang="ko-KR"/>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ltLang="ko-KR"/>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A7FB04C1-DB14-7346-8D67-A2337E0096F0}" type="slidenum">
              <a:rPr lang="ko-KR" altLang="en-US"/>
              <a:pPr/>
              <a:t>‹#›</a:t>
            </a:fld>
            <a:endParaRPr lang="en-US" altLang="ko-KR"/>
          </a:p>
        </p:txBody>
      </p:sp>
    </p:spTree>
    <p:extLst>
      <p:ext uri="{BB962C8B-B14F-4D97-AF65-F5344CB8AC3E}">
        <p14:creationId xmlns:p14="http://schemas.microsoft.com/office/powerpoint/2010/main" val="3959725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FF2618-C234-4528-BB60-72360CB0937F}" type="datetimeFigureOut">
              <a:rPr lang="en-US" smtClean="0"/>
              <a:pPr/>
              <a:t>2/9/20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969FB6-8607-469E-84BB-4E9214D062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381000"/>
            <a:ext cx="8305801" cy="1143000"/>
          </a:xfrm>
          <a:prstGeom prst="rect">
            <a:avLst/>
          </a:prstGeom>
        </p:spPr>
        <p:txBody>
          <a:bodyPr vert="horz" lIns="91440" tIns="45720" rIns="91440" bIns="45720" rtlCol="0" anchor="t" anchorCtr="0">
            <a:noAutofit/>
          </a:bodyPr>
          <a:lstStyle/>
          <a:p>
            <a:r>
              <a:rPr lang="en-US" dirty="0"/>
              <a:t>Click to edit Master title style</a:t>
            </a:r>
            <a:endParaRPr dirty="0"/>
          </a:p>
        </p:txBody>
      </p:sp>
      <p:sp>
        <p:nvSpPr>
          <p:cNvPr id="3" name="Text Placeholder 2"/>
          <p:cNvSpPr>
            <a:spLocks noGrp="1"/>
          </p:cNvSpPr>
          <p:nvPr>
            <p:ph type="body" idx="1"/>
          </p:nvPr>
        </p:nvSpPr>
        <p:spPr>
          <a:xfrm>
            <a:off x="457199" y="1676400"/>
            <a:ext cx="8305801" cy="4449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16FF2618-C234-4528-BB60-72360CB0937F}" type="datetimeFigureOut">
              <a:rPr lang="en-US" smtClean="0"/>
              <a:pPr/>
              <a:t>2/9/20</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6969FB6-8607-469E-84BB-4E9214D062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057400" y="4419600"/>
            <a:ext cx="7086600" cy="1048684"/>
          </a:xfrm>
        </p:spPr>
        <p:txBody>
          <a:bodyPr>
            <a:normAutofit fontScale="90000"/>
          </a:bodyPr>
          <a:lstStyle/>
          <a:p>
            <a:r>
              <a:rPr lang="en-US" dirty="0"/>
              <a:t>Designing Digital Communication Strategies</a:t>
            </a:r>
          </a:p>
        </p:txBody>
      </p:sp>
      <p:sp>
        <p:nvSpPr>
          <p:cNvPr id="5" name="Subtitle 4"/>
          <p:cNvSpPr>
            <a:spLocks noGrp="1"/>
          </p:cNvSpPr>
          <p:nvPr>
            <p:ph type="subTitle" idx="1"/>
          </p:nvPr>
        </p:nvSpPr>
        <p:spPr>
          <a:xfrm>
            <a:off x="3200400" y="5474208"/>
            <a:ext cx="5458968" cy="621792"/>
          </a:xfrm>
        </p:spPr>
        <p:txBody>
          <a:bodyPr/>
          <a:lstStyle/>
          <a:p>
            <a:r>
              <a:rPr lang="en-US" dirty="0"/>
              <a:t>Sumeet Gupta</a:t>
            </a:r>
          </a:p>
        </p:txBody>
      </p:sp>
    </p:spTree>
    <p:extLst>
      <p:ext uri="{BB962C8B-B14F-4D97-AF65-F5344CB8AC3E}">
        <p14:creationId xmlns:p14="http://schemas.microsoft.com/office/powerpoint/2010/main" val="2146430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57199" y="1981200"/>
            <a:ext cx="8305801" cy="4495800"/>
          </a:xfrm>
        </p:spPr>
        <p:txBody>
          <a:bodyPr>
            <a:normAutofit/>
          </a:bodyPr>
          <a:lstStyle/>
          <a:p>
            <a:r>
              <a:rPr lang="en-US" dirty="0"/>
              <a:t>Understanding appropriate Social Media</a:t>
            </a:r>
          </a:p>
          <a:p>
            <a:pPr lvl="1"/>
            <a:r>
              <a:rPr lang="en-US" dirty="0"/>
              <a:t>Video Case: Facebook</a:t>
            </a:r>
          </a:p>
          <a:p>
            <a:r>
              <a:rPr lang="en-US" dirty="0"/>
              <a:t>Social Vs Digital Strategies</a:t>
            </a:r>
          </a:p>
          <a:p>
            <a:pPr lvl="1"/>
            <a:r>
              <a:rPr lang="en-US" dirty="0"/>
              <a:t>Video Case: Zynga</a:t>
            </a:r>
          </a:p>
          <a:p>
            <a:r>
              <a:rPr lang="en-US" dirty="0"/>
              <a:t>Social Impact of Evolving Digital Landscape</a:t>
            </a:r>
          </a:p>
          <a:p>
            <a:pPr lvl="1"/>
            <a:r>
              <a:rPr lang="en-US" dirty="0"/>
              <a:t>Video Case: United Breaks Guitars</a:t>
            </a:r>
          </a:p>
          <a:p>
            <a:pPr lvl="1"/>
            <a:endParaRPr lang="en-US" dirty="0"/>
          </a:p>
        </p:txBody>
      </p:sp>
    </p:spTree>
    <p:extLst>
      <p:ext uri="{BB962C8B-B14F-4D97-AF65-F5344CB8AC3E}">
        <p14:creationId xmlns:p14="http://schemas.microsoft.com/office/powerpoint/2010/main" val="8873940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Points</a:t>
            </a:r>
          </a:p>
        </p:txBody>
      </p:sp>
      <p:sp>
        <p:nvSpPr>
          <p:cNvPr id="3" name="Content Placeholder 2"/>
          <p:cNvSpPr>
            <a:spLocks noGrp="1"/>
          </p:cNvSpPr>
          <p:nvPr>
            <p:ph idx="1"/>
          </p:nvPr>
        </p:nvSpPr>
        <p:spPr>
          <a:xfrm>
            <a:off x="457199" y="1905000"/>
            <a:ext cx="8305801" cy="4572000"/>
          </a:xfrm>
        </p:spPr>
        <p:txBody>
          <a:bodyPr>
            <a:normAutofit/>
          </a:bodyPr>
          <a:lstStyle/>
          <a:p>
            <a:r>
              <a:rPr lang="en-US" dirty="0"/>
              <a:t>How to choose appropriate digital platforms for digital communication?</a:t>
            </a:r>
          </a:p>
          <a:p>
            <a:r>
              <a:rPr lang="en-US" dirty="0"/>
              <a:t>How are Social Strategies different from Digital Communication Strategies?</a:t>
            </a:r>
          </a:p>
          <a:p>
            <a:r>
              <a:rPr lang="en-US" dirty="0"/>
              <a:t>How can business take advantage of their Social Media Presence through Social Strategies?</a:t>
            </a:r>
          </a:p>
          <a:p>
            <a:r>
              <a:rPr lang="en-US" dirty="0"/>
              <a:t>What are the mechanics of Viral Marketing</a:t>
            </a:r>
          </a:p>
          <a:p>
            <a:endParaRPr lang="en-US" dirty="0"/>
          </a:p>
        </p:txBody>
      </p:sp>
    </p:spTree>
    <p:extLst>
      <p:ext uri="{BB962C8B-B14F-4D97-AF65-F5344CB8AC3E}">
        <p14:creationId xmlns:p14="http://schemas.microsoft.com/office/powerpoint/2010/main" val="220017493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Understanding Social Media Platforms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016957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Facebook Stats</a:t>
            </a:r>
          </a:p>
        </p:txBody>
      </p:sp>
      <p:sp>
        <p:nvSpPr>
          <p:cNvPr id="6" name="TextBox 5"/>
          <p:cNvSpPr txBox="1"/>
          <p:nvPr/>
        </p:nvSpPr>
        <p:spPr>
          <a:xfrm>
            <a:off x="457200" y="5562600"/>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
        <p:nvSpPr>
          <p:cNvPr id="3" name="Content Placeholder 2"/>
          <p:cNvSpPr>
            <a:spLocks noGrp="1"/>
          </p:cNvSpPr>
          <p:nvPr>
            <p:ph idx="1"/>
          </p:nvPr>
        </p:nvSpPr>
        <p:spPr/>
        <p:txBody>
          <a:bodyPr/>
          <a:lstStyle/>
          <a:p>
            <a:r>
              <a:rPr lang="en-US" dirty="0"/>
              <a:t>Around 750 million active users</a:t>
            </a:r>
          </a:p>
          <a:p>
            <a:r>
              <a:rPr lang="en-US" dirty="0"/>
              <a:t>94 million from US alone, half of whom log every day</a:t>
            </a:r>
          </a:p>
          <a:p>
            <a:r>
              <a:rPr lang="en-US" dirty="0"/>
              <a:t>770 billion page visits </a:t>
            </a:r>
          </a:p>
          <a:p>
            <a:r>
              <a:rPr lang="en-US" dirty="0"/>
              <a:t>Half of this comes from users aged 18-34</a:t>
            </a:r>
          </a:p>
        </p:txBody>
      </p:sp>
    </p:spTree>
    <p:extLst>
      <p:ext uri="{BB962C8B-B14F-4D97-AF65-F5344CB8AC3E}">
        <p14:creationId xmlns:p14="http://schemas.microsoft.com/office/powerpoint/2010/main" val="7699853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Facebook</a:t>
            </a:r>
          </a:p>
        </p:txBody>
      </p:sp>
      <p:sp>
        <p:nvSpPr>
          <p:cNvPr id="3" name="Content Placeholder 2"/>
          <p:cNvSpPr>
            <a:spLocks noGrp="1"/>
          </p:cNvSpPr>
          <p:nvPr>
            <p:ph idx="1"/>
          </p:nvPr>
        </p:nvSpPr>
        <p:spPr>
          <a:xfrm>
            <a:off x="457199" y="1981200"/>
            <a:ext cx="8305801" cy="4495800"/>
          </a:xfrm>
        </p:spPr>
        <p:txBody>
          <a:bodyPr>
            <a:normAutofit/>
          </a:bodyPr>
          <a:lstStyle/>
          <a:p>
            <a:r>
              <a:rPr lang="en-US" dirty="0"/>
              <a:t>Why do people use Facebook and what do they do when they are there?</a:t>
            </a:r>
          </a:p>
          <a:p>
            <a:r>
              <a:rPr lang="en-US" dirty="0"/>
              <a:t>How does social linkages drive business?</a:t>
            </a:r>
          </a:p>
        </p:txBody>
      </p:sp>
    </p:spTree>
    <p:extLst>
      <p:ext uri="{BB962C8B-B14F-4D97-AF65-F5344CB8AC3E}">
        <p14:creationId xmlns:p14="http://schemas.microsoft.com/office/powerpoint/2010/main" val="5225062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Activities on Social Media</a:t>
            </a:r>
          </a:p>
        </p:txBody>
      </p:sp>
      <p:sp>
        <p:nvSpPr>
          <p:cNvPr id="3" name="Content Placeholder 2"/>
          <p:cNvSpPr>
            <a:spLocks noGrp="1"/>
          </p:cNvSpPr>
          <p:nvPr>
            <p:ph idx="1"/>
          </p:nvPr>
        </p:nvSpPr>
        <p:spPr>
          <a:xfrm>
            <a:off x="457199" y="1676400"/>
            <a:ext cx="8305801" cy="4800600"/>
          </a:xfrm>
        </p:spPr>
        <p:txBody>
          <a:bodyPr>
            <a:normAutofit/>
          </a:bodyPr>
          <a:lstStyle/>
          <a:p>
            <a:r>
              <a:rPr lang="en-US" dirty="0"/>
              <a:t>Breadth – Related to people connecting with others</a:t>
            </a:r>
          </a:p>
          <a:p>
            <a:r>
              <a:rPr lang="en-US" dirty="0"/>
              <a:t>Display – People contributing all types of content</a:t>
            </a:r>
          </a:p>
          <a:p>
            <a:r>
              <a:rPr lang="en-US" dirty="0"/>
              <a:t>Search – People viewing content </a:t>
            </a:r>
          </a:p>
          <a:p>
            <a:r>
              <a:rPr lang="en-US" dirty="0"/>
              <a:t>Interaction – Private Communication</a:t>
            </a:r>
          </a:p>
          <a:p>
            <a:r>
              <a:rPr lang="en-US" dirty="0"/>
              <a:t>Platform – Third-party applications that use some of the data form the online social network platform</a:t>
            </a:r>
          </a:p>
        </p:txBody>
      </p:sp>
    </p:spTree>
    <p:extLst>
      <p:ext uri="{BB962C8B-B14F-4D97-AF65-F5344CB8AC3E}">
        <p14:creationId xmlns:p14="http://schemas.microsoft.com/office/powerpoint/2010/main" val="9123997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People Use Facebook?</a:t>
            </a:r>
          </a:p>
        </p:txBody>
      </p:sp>
      <p:sp>
        <p:nvSpPr>
          <p:cNvPr id="6" name="TextBox 5"/>
          <p:cNvSpPr txBox="1"/>
          <p:nvPr/>
        </p:nvSpPr>
        <p:spPr>
          <a:xfrm>
            <a:off x="457200" y="5562600"/>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
        <p:nvSpPr>
          <p:cNvPr id="3" name="Content Placeholder 2"/>
          <p:cNvSpPr>
            <a:spLocks noGrp="1"/>
          </p:cNvSpPr>
          <p:nvPr>
            <p:ph idx="1"/>
          </p:nvPr>
        </p:nvSpPr>
        <p:spPr/>
        <p:txBody>
          <a:bodyPr/>
          <a:lstStyle/>
          <a:p>
            <a:r>
              <a:rPr lang="en-US" dirty="0"/>
              <a:t>To voyeuristically Peer into Other’s Lives</a:t>
            </a:r>
          </a:p>
          <a:p>
            <a:r>
              <a:rPr lang="en-US" dirty="0"/>
              <a:t>To create a distinctive identity for themselves</a:t>
            </a:r>
          </a:p>
          <a:p>
            <a:r>
              <a:rPr lang="en-US" dirty="0"/>
              <a:t>To act on inner Narcissistic Tendencies</a:t>
            </a:r>
          </a:p>
        </p:txBody>
      </p:sp>
    </p:spTree>
    <p:extLst>
      <p:ext uri="{BB962C8B-B14F-4D97-AF65-F5344CB8AC3E}">
        <p14:creationId xmlns:p14="http://schemas.microsoft.com/office/powerpoint/2010/main" val="32710484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people do on Facebook?</a:t>
            </a:r>
          </a:p>
        </p:txBody>
      </p:sp>
      <p:pic>
        <p:nvPicPr>
          <p:cNvPr id="8" name="Content Placeholder 7"/>
          <p:cNvPicPr>
            <a:picLocks noGrp="1" noChangeAspect="1"/>
          </p:cNvPicPr>
          <p:nvPr>
            <p:ph idx="1"/>
          </p:nvPr>
        </p:nvPicPr>
        <p:blipFill>
          <a:blip r:embed="rId2"/>
          <a:srcRect l="-3919" r="-3919"/>
          <a:stretch>
            <a:fillRect/>
          </a:stretch>
        </p:blipFill>
        <p:spPr/>
      </p:pic>
    </p:spTree>
    <p:extLst>
      <p:ext uri="{BB962C8B-B14F-4D97-AF65-F5344CB8AC3E}">
        <p14:creationId xmlns:p14="http://schemas.microsoft.com/office/powerpoint/2010/main" val="29118357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people do on </a:t>
            </a:r>
            <a:r>
              <a:rPr lang="en-US" dirty="0" err="1"/>
              <a:t>Mixi</a:t>
            </a:r>
            <a:r>
              <a:rPr lang="en-US" dirty="0"/>
              <a:t>?</a:t>
            </a:r>
          </a:p>
        </p:txBody>
      </p:sp>
      <p:pic>
        <p:nvPicPr>
          <p:cNvPr id="4" name="Content Placeholder 3"/>
          <p:cNvPicPr>
            <a:picLocks noGrp="1" noChangeAspect="1"/>
          </p:cNvPicPr>
          <p:nvPr>
            <p:ph idx="1"/>
          </p:nvPr>
        </p:nvPicPr>
        <p:blipFill>
          <a:blip r:embed="rId2"/>
          <a:srcRect l="-19909" r="-19909"/>
          <a:stretch>
            <a:fillRect/>
          </a:stretch>
        </p:blipFill>
        <p:spPr/>
      </p:pic>
    </p:spTree>
    <p:extLst>
      <p:ext uri="{BB962C8B-B14F-4D97-AF65-F5344CB8AC3E}">
        <p14:creationId xmlns:p14="http://schemas.microsoft.com/office/powerpoint/2010/main" val="34409514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a:t>
            </a:r>
          </a:p>
        </p:txBody>
      </p:sp>
      <p:sp>
        <p:nvSpPr>
          <p:cNvPr id="3" name="Content Placeholder 2"/>
          <p:cNvSpPr>
            <a:spLocks noGrp="1"/>
          </p:cNvSpPr>
          <p:nvPr>
            <p:ph idx="1"/>
          </p:nvPr>
        </p:nvSpPr>
        <p:spPr>
          <a:xfrm>
            <a:off x="457199" y="1676400"/>
            <a:ext cx="8305801" cy="4800600"/>
          </a:xfrm>
        </p:spPr>
        <p:txBody>
          <a:bodyPr>
            <a:normAutofit/>
          </a:bodyPr>
          <a:lstStyle/>
          <a:p>
            <a:r>
              <a:rPr lang="en-US" dirty="0"/>
              <a:t>Only 5-10% of users produce content on Facebook</a:t>
            </a:r>
          </a:p>
          <a:p>
            <a:r>
              <a:rPr lang="en-US" dirty="0"/>
              <a:t>Why companies use </a:t>
            </a:r>
            <a:r>
              <a:rPr lang="en-US" dirty="0" err="1"/>
              <a:t>facebook</a:t>
            </a:r>
            <a:r>
              <a:rPr lang="en-US" dirty="0"/>
              <a:t>? (</a:t>
            </a:r>
            <a:r>
              <a:rPr lang="en-US" dirty="0" err="1"/>
              <a:t>Regus</a:t>
            </a:r>
            <a:r>
              <a:rPr lang="en-US" dirty="0"/>
              <a:t> 2010)</a:t>
            </a:r>
          </a:p>
          <a:p>
            <a:pPr lvl="1"/>
            <a:r>
              <a:rPr lang="en-US" dirty="0"/>
              <a:t>To attract new business: 40%</a:t>
            </a:r>
          </a:p>
          <a:p>
            <a:pPr lvl="1"/>
            <a:r>
              <a:rPr lang="en-US" dirty="0"/>
              <a:t>To communicate with contacts: 51%</a:t>
            </a:r>
          </a:p>
          <a:p>
            <a:pPr lvl="1"/>
            <a:r>
              <a:rPr lang="en-US" dirty="0"/>
              <a:t>To communicate with customers: 51%</a:t>
            </a:r>
          </a:p>
          <a:p>
            <a:pPr lvl="1"/>
            <a:r>
              <a:rPr lang="en-US" dirty="0"/>
              <a:t>Gather Business Intelligence: 58%</a:t>
            </a:r>
          </a:p>
          <a:p>
            <a:r>
              <a:rPr lang="en-US" dirty="0"/>
              <a:t>Business use in Europe (</a:t>
            </a:r>
            <a:r>
              <a:rPr lang="en-US" dirty="0" err="1"/>
              <a:t>InSites</a:t>
            </a:r>
            <a:r>
              <a:rPr lang="en-US" dirty="0"/>
              <a:t> Consulting, 2011)</a:t>
            </a:r>
          </a:p>
          <a:p>
            <a:pPr lvl="1"/>
            <a:r>
              <a:rPr lang="en-US" dirty="0"/>
              <a:t>50% of social network users are connected to brands</a:t>
            </a:r>
          </a:p>
          <a:p>
            <a:pPr lvl="1"/>
            <a:r>
              <a:rPr lang="en-US" dirty="0"/>
              <a:t>36% have commented on a brand</a:t>
            </a:r>
          </a:p>
          <a:p>
            <a:pPr lvl="1"/>
            <a:r>
              <a:rPr lang="en-US" dirty="0"/>
              <a:t>42% dialogued with the brand</a:t>
            </a:r>
          </a:p>
          <a:p>
            <a:pPr lvl="1"/>
            <a:r>
              <a:rPr lang="en-US" dirty="0"/>
              <a:t>53% reacted to comments from the brand</a:t>
            </a:r>
          </a:p>
          <a:p>
            <a:pPr lvl="1"/>
            <a:r>
              <a:rPr lang="en-US" dirty="0"/>
              <a:t>51% consulted information</a:t>
            </a:r>
          </a:p>
        </p:txBody>
      </p:sp>
    </p:spTree>
    <p:extLst>
      <p:ext uri="{BB962C8B-B14F-4D97-AF65-F5344CB8AC3E}">
        <p14:creationId xmlns:p14="http://schemas.microsoft.com/office/powerpoint/2010/main" val="25523525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Facebook Marketing Disappointments</a:t>
            </a:r>
          </a:p>
        </p:txBody>
      </p:sp>
      <p:pic>
        <p:nvPicPr>
          <p:cNvPr id="4" name="Content Placeholder 3"/>
          <p:cNvPicPr>
            <a:picLocks noGrp="1" noChangeAspect="1"/>
          </p:cNvPicPr>
          <p:nvPr>
            <p:ph idx="1"/>
          </p:nvPr>
        </p:nvPicPr>
        <p:blipFill>
          <a:blip r:embed="rId2"/>
          <a:srcRect l="-18755" r="-18755"/>
          <a:stretch>
            <a:fillRect/>
          </a:stretch>
        </p:blipFill>
        <p:spPr>
          <a:xfrm>
            <a:off x="457200" y="1600200"/>
            <a:ext cx="8305800" cy="4800600"/>
          </a:xfrm>
        </p:spPr>
      </p:pic>
      <p:sp>
        <p:nvSpPr>
          <p:cNvPr id="6" name="TextBox 5"/>
          <p:cNvSpPr txBox="1"/>
          <p:nvPr/>
        </p:nvSpPr>
        <p:spPr>
          <a:xfrm>
            <a:off x="457200" y="6397823"/>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Tree>
    <p:extLst>
      <p:ext uri="{BB962C8B-B14F-4D97-AF65-F5344CB8AC3E}">
        <p14:creationId xmlns:p14="http://schemas.microsoft.com/office/powerpoint/2010/main" val="32099202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Facebook Marketing Success</a:t>
            </a:r>
          </a:p>
        </p:txBody>
      </p:sp>
      <p:pic>
        <p:nvPicPr>
          <p:cNvPr id="5" name="Content Placeholder 4"/>
          <p:cNvPicPr>
            <a:picLocks noGrp="1" noChangeAspect="1"/>
          </p:cNvPicPr>
          <p:nvPr>
            <p:ph idx="1"/>
          </p:nvPr>
        </p:nvPicPr>
        <p:blipFill>
          <a:blip r:embed="rId2"/>
          <a:srcRect l="-42754" r="-42754"/>
          <a:stretch>
            <a:fillRect/>
          </a:stretch>
        </p:blipFill>
        <p:spPr>
          <a:xfrm>
            <a:off x="-1192091" y="1066800"/>
            <a:ext cx="10945289" cy="5562600"/>
          </a:xfrm>
        </p:spPr>
      </p:pic>
      <p:sp>
        <p:nvSpPr>
          <p:cNvPr id="6" name="TextBox 5"/>
          <p:cNvSpPr txBox="1"/>
          <p:nvPr/>
        </p:nvSpPr>
        <p:spPr>
          <a:xfrm>
            <a:off x="457200" y="6397823"/>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Tree>
    <p:extLst>
      <p:ext uri="{BB962C8B-B14F-4D97-AF65-F5344CB8AC3E}">
        <p14:creationId xmlns:p14="http://schemas.microsoft.com/office/powerpoint/2010/main" val="31146663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0"/>
            <a:ext cx="6858001" cy="1143000"/>
          </a:xfrm>
        </p:spPr>
        <p:txBody>
          <a:bodyPr/>
          <a:lstStyle/>
          <a:p>
            <a:r>
              <a:rPr lang="en-US" dirty="0"/>
              <a:t>Harnessing Power of Facebook</a:t>
            </a:r>
          </a:p>
        </p:txBody>
      </p:sp>
      <p:sp>
        <p:nvSpPr>
          <p:cNvPr id="5" name="Content Placeholder 4"/>
          <p:cNvSpPr>
            <a:spLocks noGrp="1"/>
          </p:cNvSpPr>
          <p:nvPr>
            <p:ph idx="1"/>
          </p:nvPr>
        </p:nvSpPr>
        <p:spPr/>
        <p:txBody>
          <a:bodyPr>
            <a:normAutofit/>
          </a:bodyPr>
          <a:lstStyle/>
          <a:p>
            <a:r>
              <a:rPr lang="en-US" dirty="0"/>
              <a:t>Marketers are more likely to engage Facebook users and reach brand-related objectives via Facebook as a medium if they outline the following:</a:t>
            </a:r>
          </a:p>
          <a:p>
            <a:pPr lvl="1"/>
            <a:r>
              <a:rPr lang="en-US" dirty="0"/>
              <a:t>How to create entertaining content as central to their Facebook-related initiatives</a:t>
            </a:r>
          </a:p>
          <a:p>
            <a:pPr lvl="1"/>
            <a:r>
              <a:rPr lang="en-US" dirty="0"/>
              <a:t>How to co-produce content with Facebook users as the main vehicle for engagement</a:t>
            </a:r>
          </a:p>
          <a:p>
            <a:endParaRPr lang="en-US" dirty="0"/>
          </a:p>
        </p:txBody>
      </p:sp>
      <p:sp>
        <p:nvSpPr>
          <p:cNvPr id="6" name="TextBox 5"/>
          <p:cNvSpPr txBox="1"/>
          <p:nvPr/>
        </p:nvSpPr>
        <p:spPr>
          <a:xfrm>
            <a:off x="457200" y="6397823"/>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Tree>
    <p:extLst>
      <p:ext uri="{BB962C8B-B14F-4D97-AF65-F5344CB8AC3E}">
        <p14:creationId xmlns:p14="http://schemas.microsoft.com/office/powerpoint/2010/main" val="36811947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0"/>
            <a:ext cx="6858001" cy="1143000"/>
          </a:xfrm>
        </p:spPr>
        <p:txBody>
          <a:bodyPr/>
          <a:lstStyle/>
          <a:p>
            <a:r>
              <a:rPr lang="en-US" dirty="0"/>
              <a:t>Harnessing Power of Facebook</a:t>
            </a:r>
          </a:p>
        </p:txBody>
      </p:sp>
      <p:sp>
        <p:nvSpPr>
          <p:cNvPr id="5" name="Content Placeholder 4"/>
          <p:cNvSpPr>
            <a:spLocks noGrp="1"/>
          </p:cNvSpPr>
          <p:nvPr>
            <p:ph idx="1"/>
          </p:nvPr>
        </p:nvSpPr>
        <p:spPr/>
        <p:txBody>
          <a:bodyPr>
            <a:normAutofit fontScale="92500" lnSpcReduction="10000"/>
          </a:bodyPr>
          <a:lstStyle/>
          <a:p>
            <a:r>
              <a:rPr lang="en-US" dirty="0"/>
              <a:t>Marketers are more likely to reach brand-related objectives via Facebook if the entertainment content is co-produced with target customers and includes the following attributes:</a:t>
            </a:r>
          </a:p>
          <a:p>
            <a:pPr lvl="1"/>
            <a:r>
              <a:rPr lang="en-US" dirty="0"/>
              <a:t>Includes user-centered interactions (i.e., focuses on users’ narratives versus brand benefits)</a:t>
            </a:r>
          </a:p>
          <a:p>
            <a:pPr lvl="1"/>
            <a:r>
              <a:rPr lang="en-US" dirty="0"/>
              <a:t>Appeals to users’ needs for voyeuristic and titillating values (versus information about the brands or products)</a:t>
            </a:r>
          </a:p>
          <a:p>
            <a:pPr lvl="1"/>
            <a:r>
              <a:rPr lang="en-US" dirty="0"/>
              <a:t>Produces an emotional, visceral response from users (versus a cognitive, rational response)</a:t>
            </a:r>
          </a:p>
          <a:p>
            <a:pPr lvl="1"/>
            <a:r>
              <a:rPr lang="en-US" dirty="0"/>
              <a:t>Centers on users’ fantasies (i.e., imaginary versus real-world narratives)</a:t>
            </a:r>
          </a:p>
          <a:p>
            <a:pPr lvl="1"/>
            <a:r>
              <a:rPr lang="en-US" dirty="0"/>
              <a:t>Helps users develop a distinct Facebook identity (Brand ME)</a:t>
            </a:r>
          </a:p>
          <a:p>
            <a:pPr lvl="1"/>
            <a:r>
              <a:rPr lang="en-US" dirty="0"/>
              <a:t>Helps users star in their own fantasy show on Facebook as a TV channel (i.e., users are able to deploy emerging content to carve out distinct identities among their wider social networks</a:t>
            </a:r>
          </a:p>
        </p:txBody>
      </p:sp>
      <p:sp>
        <p:nvSpPr>
          <p:cNvPr id="4" name="TextBox 3"/>
          <p:cNvSpPr txBox="1"/>
          <p:nvPr/>
        </p:nvSpPr>
        <p:spPr>
          <a:xfrm>
            <a:off x="457200" y="6397823"/>
            <a:ext cx="4224761" cy="307777"/>
          </a:xfrm>
          <a:prstGeom prst="rect">
            <a:avLst/>
          </a:prstGeom>
          <a:noFill/>
        </p:spPr>
        <p:txBody>
          <a:bodyPr wrap="none" rtlCol="0">
            <a:spAutoFit/>
          </a:bodyPr>
          <a:lstStyle/>
          <a:p>
            <a:r>
              <a:rPr lang="en-US" sz="1400" i="1" dirty="0"/>
              <a:t>Source: </a:t>
            </a:r>
            <a:r>
              <a:rPr lang="en-US" sz="1400" i="1" dirty="0" err="1"/>
              <a:t>Sashittal</a:t>
            </a:r>
            <a:r>
              <a:rPr lang="en-US" sz="1400" i="1" dirty="0"/>
              <a:t> et al. (2012), Business Horizons</a:t>
            </a:r>
          </a:p>
        </p:txBody>
      </p:sp>
    </p:spTree>
    <p:extLst>
      <p:ext uri="{BB962C8B-B14F-4D97-AF65-F5344CB8AC3E}">
        <p14:creationId xmlns:p14="http://schemas.microsoft.com/office/powerpoint/2010/main" val="18871955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Social Vs Digital  Strategy</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8104371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a:xfrm>
            <a:off x="457200" y="228600"/>
            <a:ext cx="7391401" cy="1143000"/>
          </a:xfrm>
          <a:prstGeom prst="rect">
            <a:avLst/>
          </a:prstGeom>
        </p:spPr>
        <p:txBody>
          <a:bodyPr anchor="t">
            <a:normAutofit/>
          </a:bodyPr>
          <a:lstStyle/>
          <a:p>
            <a:r>
              <a:rPr lang="en-US" dirty="0"/>
              <a:t>Digital Vs Social Strategy</a:t>
            </a:r>
          </a:p>
        </p:txBody>
      </p:sp>
      <p:sp>
        <p:nvSpPr>
          <p:cNvPr id="14" name="Content Placeholder 2">
            <a:extLst>
              <a:ext uri="{FF2B5EF4-FFF2-40B4-BE49-F238E27FC236}">
                <a16:creationId xmlns:a16="http://schemas.microsoft.com/office/drawing/2014/main" id="{B61A4783-2423-4676-A010-6DF246BE96F5}"/>
              </a:ext>
            </a:extLst>
          </p:cNvPr>
          <p:cNvSpPr>
            <a:spLocks noGrp="1"/>
          </p:cNvSpPr>
          <p:nvPr>
            <p:ph sz="half" idx="1"/>
          </p:nvPr>
        </p:nvSpPr>
        <p:spPr>
          <a:xfrm>
            <a:off x="457200" y="1752600"/>
            <a:ext cx="2971800" cy="4373563"/>
          </a:xfrm>
        </p:spPr>
        <p:txBody>
          <a:bodyPr/>
          <a:lstStyle/>
          <a:p>
            <a:r>
              <a:rPr lang="en-US" i="1" dirty="0">
                <a:latin typeface="Calibri Light" panose="020F0302020204030204" pitchFamily="34" charset="0"/>
                <a:cs typeface="Calibri Light" panose="020F0302020204030204" pitchFamily="34" charset="0"/>
              </a:rPr>
              <a:t>The prime advantage of a social strategy over a purely digital one is in tapping into how people really want to connect – with other people, not with a a company. </a:t>
            </a:r>
          </a:p>
          <a:p>
            <a:r>
              <a:rPr lang="en-US" i="1" dirty="0">
                <a:latin typeface="Calibri Light" panose="020F0302020204030204" pitchFamily="34" charset="0"/>
                <a:cs typeface="Calibri Light" panose="020F0302020204030204" pitchFamily="34" charset="0"/>
              </a:rPr>
              <a:t>A business with a successful social strategy helps people form and strengthen relationships in ways that also benefit the company.</a:t>
            </a:r>
          </a:p>
        </p:txBody>
      </p:sp>
      <p:pic>
        <p:nvPicPr>
          <p:cNvPr id="9" name="Content Placeholder 8">
            <a:extLst>
              <a:ext uri="{FF2B5EF4-FFF2-40B4-BE49-F238E27FC236}">
                <a16:creationId xmlns:a16="http://schemas.microsoft.com/office/drawing/2014/main" id="{E4D468B8-C7DD-BC48-BF62-08A97283E147}"/>
              </a:ext>
            </a:extLst>
          </p:cNvPr>
          <p:cNvPicPr>
            <a:picLocks noGrp="1" noChangeAspect="1"/>
          </p:cNvPicPr>
          <p:nvPr>
            <p:ph sz="half" idx="2"/>
          </p:nvPr>
        </p:nvPicPr>
        <p:blipFill>
          <a:blip r:embed="rId2"/>
          <a:stretch>
            <a:fillRect/>
          </a:stretch>
        </p:blipFill>
        <p:spPr>
          <a:xfrm>
            <a:off x="3595011" y="1752600"/>
            <a:ext cx="5237410" cy="4648200"/>
          </a:xfrm>
          <a:prstGeom prst="rect">
            <a:avLst/>
          </a:prstGeom>
          <a:noFill/>
        </p:spPr>
      </p:pic>
    </p:spTree>
    <p:extLst>
      <p:ext uri="{BB962C8B-B14F-4D97-AF65-F5344CB8AC3E}">
        <p14:creationId xmlns:p14="http://schemas.microsoft.com/office/powerpoint/2010/main" val="42366104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52AB27-B5CE-C748-906B-B57FB06C34D2}"/>
              </a:ext>
            </a:extLst>
          </p:cNvPr>
          <p:cNvSpPr>
            <a:spLocks noGrp="1"/>
          </p:cNvSpPr>
          <p:nvPr>
            <p:ph type="title"/>
          </p:nvPr>
        </p:nvSpPr>
        <p:spPr/>
        <p:txBody>
          <a:bodyPr/>
          <a:lstStyle/>
          <a:p>
            <a:r>
              <a:rPr lang="en-US" dirty="0"/>
              <a:t>Why companies fail?</a:t>
            </a:r>
          </a:p>
        </p:txBody>
      </p:sp>
      <p:sp>
        <p:nvSpPr>
          <p:cNvPr id="5" name="Content Placeholder 4">
            <a:extLst>
              <a:ext uri="{FF2B5EF4-FFF2-40B4-BE49-F238E27FC236}">
                <a16:creationId xmlns:a16="http://schemas.microsoft.com/office/drawing/2014/main" id="{51A323CA-6EFC-5648-811C-B09B5C09A683}"/>
              </a:ext>
            </a:extLst>
          </p:cNvPr>
          <p:cNvSpPr>
            <a:spLocks noGrp="1"/>
          </p:cNvSpPr>
          <p:nvPr>
            <p:ph idx="1"/>
          </p:nvPr>
        </p:nvSpPr>
        <p:spPr/>
        <p:txBody>
          <a:bodyPr/>
          <a:lstStyle/>
          <a:p>
            <a:r>
              <a:rPr lang="en-US" dirty="0"/>
              <a:t>They fail to identify the appropriate strategy that enhances relationships among people and help them meet strangers</a:t>
            </a:r>
          </a:p>
        </p:txBody>
      </p:sp>
    </p:spTree>
    <p:extLst>
      <p:ext uri="{BB962C8B-B14F-4D97-AF65-F5344CB8AC3E}">
        <p14:creationId xmlns:p14="http://schemas.microsoft.com/office/powerpoint/2010/main" val="7083497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a:xfrm>
            <a:off x="457200" y="228600"/>
            <a:ext cx="7391401" cy="1143000"/>
          </a:xfrm>
          <a:prstGeom prst="rect">
            <a:avLst/>
          </a:prstGeom>
        </p:spPr>
        <p:txBody>
          <a:bodyPr anchor="t">
            <a:normAutofit/>
          </a:bodyPr>
          <a:lstStyle/>
          <a:p>
            <a:r>
              <a:rPr lang="en-US" dirty="0"/>
              <a:t>Making Social Strategies Work</a:t>
            </a:r>
          </a:p>
        </p:txBody>
      </p:sp>
      <p:sp>
        <p:nvSpPr>
          <p:cNvPr id="11" name="Content Placeholder 2">
            <a:extLst>
              <a:ext uri="{FF2B5EF4-FFF2-40B4-BE49-F238E27FC236}">
                <a16:creationId xmlns:a16="http://schemas.microsoft.com/office/drawing/2014/main" id="{BB482347-F533-42FA-AF03-C3D4416D6AA5}"/>
              </a:ext>
            </a:extLst>
          </p:cNvPr>
          <p:cNvSpPr>
            <a:spLocks noGrp="1"/>
          </p:cNvSpPr>
          <p:nvPr>
            <p:ph sz="half" idx="1"/>
          </p:nvPr>
        </p:nvSpPr>
        <p:spPr>
          <a:xfrm>
            <a:off x="457200" y="1752600"/>
            <a:ext cx="2819400" cy="4373563"/>
          </a:xfrm>
        </p:spPr>
        <p:txBody>
          <a:bodyPr/>
          <a:lstStyle/>
          <a:p>
            <a:pPr marL="0" indent="0">
              <a:buNone/>
            </a:pPr>
            <a:r>
              <a:rPr lang="en-US" i="1" dirty="0">
                <a:latin typeface="Calibri Light" panose="020F0302020204030204" pitchFamily="34" charset="0"/>
                <a:cs typeface="Calibri Light" panose="020F0302020204030204" pitchFamily="34" charset="0"/>
              </a:rPr>
              <a:t>Here's how four companies have successfully implemented their social strategies. Each firm reduces costs of increases customers' willingness to pay by helping people establish or strengthen relationships if they do free work on the company's behalf.</a:t>
            </a:r>
          </a:p>
        </p:txBody>
      </p:sp>
      <p:pic>
        <p:nvPicPr>
          <p:cNvPr id="5" name="Content Placeholder 4">
            <a:extLst>
              <a:ext uri="{FF2B5EF4-FFF2-40B4-BE49-F238E27FC236}">
                <a16:creationId xmlns:a16="http://schemas.microsoft.com/office/drawing/2014/main" id="{FE3D78FC-3BF4-0948-A231-E42754607225}"/>
              </a:ext>
            </a:extLst>
          </p:cNvPr>
          <p:cNvPicPr>
            <a:picLocks noGrp="1" noChangeAspect="1"/>
          </p:cNvPicPr>
          <p:nvPr>
            <p:ph sz="half" idx="2"/>
          </p:nvPr>
        </p:nvPicPr>
        <p:blipFill>
          <a:blip r:embed="rId2"/>
          <a:stretch>
            <a:fillRect/>
          </a:stretch>
        </p:blipFill>
        <p:spPr>
          <a:xfrm>
            <a:off x="3374097" y="1752600"/>
            <a:ext cx="5627077" cy="4571999"/>
          </a:xfrm>
          <a:prstGeom prst="rect">
            <a:avLst/>
          </a:prstGeom>
          <a:noFill/>
        </p:spPr>
      </p:pic>
    </p:spTree>
    <p:extLst>
      <p:ext uri="{BB962C8B-B14F-4D97-AF65-F5344CB8AC3E}">
        <p14:creationId xmlns:p14="http://schemas.microsoft.com/office/powerpoint/2010/main" val="11844006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a:xfrm>
            <a:off x="457199" y="381000"/>
            <a:ext cx="6781801" cy="1143000"/>
          </a:xfrm>
        </p:spPr>
        <p:txBody>
          <a:bodyPr/>
          <a:lstStyle/>
          <a:p>
            <a:r>
              <a:rPr lang="en-US" dirty="0"/>
              <a:t>Leveraging social platforms for companies</a:t>
            </a:r>
          </a:p>
        </p:txBody>
      </p:sp>
      <p:sp>
        <p:nvSpPr>
          <p:cNvPr id="11" name="Content Placeholder 2">
            <a:extLst>
              <a:ext uri="{FF2B5EF4-FFF2-40B4-BE49-F238E27FC236}">
                <a16:creationId xmlns:a16="http://schemas.microsoft.com/office/drawing/2014/main" id="{BB482347-F533-42FA-AF03-C3D4416D6AA5}"/>
              </a:ext>
            </a:extLst>
          </p:cNvPr>
          <p:cNvSpPr>
            <a:spLocks noGrp="1"/>
          </p:cNvSpPr>
          <p:nvPr>
            <p:ph idx="1"/>
          </p:nvPr>
        </p:nvSpPr>
        <p:spPr/>
        <p:txBody>
          <a:bodyPr/>
          <a:lstStyle/>
          <a:p>
            <a:r>
              <a:rPr lang="en-US" dirty="0"/>
              <a:t>A Viable social strategy that increases company’s profitability by improving interactions among people if they undertake a set of corporate functions</a:t>
            </a:r>
          </a:p>
        </p:txBody>
      </p:sp>
    </p:spTree>
    <p:extLst>
      <p:ext uri="{BB962C8B-B14F-4D97-AF65-F5344CB8AC3E}">
        <p14:creationId xmlns:p14="http://schemas.microsoft.com/office/powerpoint/2010/main" val="23783187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p:txBody>
          <a:bodyPr/>
          <a:lstStyle/>
          <a:p>
            <a:r>
              <a:rPr lang="en-US" dirty="0"/>
              <a:t>Case: Zynga</a:t>
            </a:r>
          </a:p>
        </p:txBody>
      </p:sp>
      <p:sp>
        <p:nvSpPr>
          <p:cNvPr id="7" name="Content Placeholder 6">
            <a:extLst>
              <a:ext uri="{FF2B5EF4-FFF2-40B4-BE49-F238E27FC236}">
                <a16:creationId xmlns:a16="http://schemas.microsoft.com/office/drawing/2014/main" id="{11DFFBAA-7901-0740-AD14-5F35A609AED1}"/>
              </a:ext>
            </a:extLst>
          </p:cNvPr>
          <p:cNvSpPr>
            <a:spLocks noGrp="1"/>
          </p:cNvSpPr>
          <p:nvPr>
            <p:ph idx="1"/>
          </p:nvPr>
        </p:nvSpPr>
        <p:spPr/>
        <p:txBody>
          <a:bodyPr>
            <a:normAutofit/>
          </a:bodyPr>
          <a:lstStyle/>
          <a:p>
            <a:r>
              <a:rPr lang="en-US" dirty="0"/>
              <a:t>How do Social Games Work?</a:t>
            </a:r>
          </a:p>
          <a:p>
            <a:r>
              <a:rPr lang="en-US" dirty="0"/>
              <a:t>Why do people play social games?</a:t>
            </a:r>
          </a:p>
          <a:p>
            <a:r>
              <a:rPr lang="en-US" dirty="0"/>
              <a:t>What are the basic game mechanics and social mechanics in Zynga farms, such as </a:t>
            </a:r>
            <a:r>
              <a:rPr lang="en-US" dirty="0" err="1"/>
              <a:t>farmville</a:t>
            </a:r>
            <a:r>
              <a:rPr lang="en-US" dirty="0"/>
              <a:t> and </a:t>
            </a:r>
            <a:r>
              <a:rPr lang="en-US" dirty="0" err="1"/>
              <a:t>cityville</a:t>
            </a:r>
            <a:r>
              <a:rPr lang="en-US" dirty="0"/>
              <a:t>?</a:t>
            </a:r>
          </a:p>
          <a:p>
            <a:r>
              <a:rPr lang="en-US" dirty="0"/>
              <a:t>What impact do these mechanics have on (</a:t>
            </a:r>
            <a:r>
              <a:rPr lang="en-US" dirty="0" err="1"/>
              <a:t>i</a:t>
            </a:r>
            <a:r>
              <a:rPr lang="en-US" dirty="0"/>
              <a:t>) game experience, (ii) player’s social relationships, (iii) Zynga profitability</a:t>
            </a:r>
          </a:p>
          <a:p>
            <a:r>
              <a:rPr lang="en-US" dirty="0"/>
              <a:t>What factors account for Zynga’s rapid growth and subsequent problems?</a:t>
            </a:r>
          </a:p>
        </p:txBody>
      </p:sp>
    </p:spTree>
    <p:extLst>
      <p:ext uri="{BB962C8B-B14F-4D97-AF65-F5344CB8AC3E}">
        <p14:creationId xmlns:p14="http://schemas.microsoft.com/office/powerpoint/2010/main" val="13007788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Mechanics of Viral Marketing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2840673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p:txBody>
          <a:bodyPr/>
          <a:lstStyle/>
          <a:p>
            <a:r>
              <a:rPr lang="en-US" dirty="0"/>
              <a:t>Case: United Breaks Guitars</a:t>
            </a:r>
          </a:p>
        </p:txBody>
      </p:sp>
      <p:sp>
        <p:nvSpPr>
          <p:cNvPr id="7" name="Content Placeholder 6">
            <a:extLst>
              <a:ext uri="{FF2B5EF4-FFF2-40B4-BE49-F238E27FC236}">
                <a16:creationId xmlns:a16="http://schemas.microsoft.com/office/drawing/2014/main" id="{11DFFBAA-7901-0740-AD14-5F35A609AED1}"/>
              </a:ext>
            </a:extLst>
          </p:cNvPr>
          <p:cNvSpPr>
            <a:spLocks noGrp="1"/>
          </p:cNvSpPr>
          <p:nvPr>
            <p:ph idx="1"/>
          </p:nvPr>
        </p:nvSpPr>
        <p:spPr/>
        <p:txBody>
          <a:bodyPr>
            <a:normAutofit/>
          </a:bodyPr>
          <a:lstStyle/>
          <a:p>
            <a:r>
              <a:rPr lang="en-US" dirty="0"/>
              <a:t>Evaluate United’s Response to Dave Carroll’s Video? Did the airline handle the incident well?</a:t>
            </a:r>
          </a:p>
          <a:p>
            <a:r>
              <a:rPr lang="en-US" dirty="0"/>
              <a:t>What was the motivation behind Dave’s posting the video? Why did Dave Carroll decline the offer from United?</a:t>
            </a:r>
          </a:p>
          <a:p>
            <a:r>
              <a:rPr lang="en-US" dirty="0"/>
              <a:t>Why was this video seen by so many people, so quickly? What it takes for an idea to propagate through a social network.</a:t>
            </a:r>
          </a:p>
          <a:p>
            <a:r>
              <a:rPr lang="en-US" dirty="0"/>
              <a:t>In general, how should corporations prepare for challenge posed by user-generated video and other material disseminated on social media?</a:t>
            </a:r>
          </a:p>
        </p:txBody>
      </p:sp>
    </p:spTree>
    <p:extLst>
      <p:ext uri="{BB962C8B-B14F-4D97-AF65-F5344CB8AC3E}">
        <p14:creationId xmlns:p14="http://schemas.microsoft.com/office/powerpoint/2010/main" val="26718407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F570E-953E-2B47-BCC2-0C03CD00C26B}"/>
              </a:ext>
            </a:extLst>
          </p:cNvPr>
          <p:cNvSpPr>
            <a:spLocks noGrp="1"/>
          </p:cNvSpPr>
          <p:nvPr>
            <p:ph type="title"/>
          </p:nvPr>
        </p:nvSpPr>
        <p:spPr/>
        <p:txBody>
          <a:bodyPr/>
          <a:lstStyle/>
          <a:p>
            <a:r>
              <a:rPr lang="en-US" dirty="0"/>
              <a:t>What leads Viral Content to Propagate</a:t>
            </a:r>
          </a:p>
        </p:txBody>
      </p:sp>
      <p:sp>
        <p:nvSpPr>
          <p:cNvPr id="7" name="Content Placeholder 6">
            <a:extLst>
              <a:ext uri="{FF2B5EF4-FFF2-40B4-BE49-F238E27FC236}">
                <a16:creationId xmlns:a16="http://schemas.microsoft.com/office/drawing/2014/main" id="{11DFFBAA-7901-0740-AD14-5F35A609AED1}"/>
              </a:ext>
            </a:extLst>
          </p:cNvPr>
          <p:cNvSpPr>
            <a:spLocks noGrp="1"/>
          </p:cNvSpPr>
          <p:nvPr>
            <p:ph idx="1"/>
          </p:nvPr>
        </p:nvSpPr>
        <p:spPr/>
        <p:txBody>
          <a:bodyPr>
            <a:normAutofit/>
          </a:bodyPr>
          <a:lstStyle/>
          <a:p>
            <a:r>
              <a:rPr lang="en-US" dirty="0"/>
              <a:t>Pass-along appeal of the content</a:t>
            </a:r>
          </a:p>
          <a:p>
            <a:pPr lvl="1"/>
            <a:r>
              <a:rPr lang="en-US" dirty="0"/>
              <a:t>Relational Utility – Does it have value for a network of friends?</a:t>
            </a:r>
          </a:p>
          <a:p>
            <a:pPr lvl="1"/>
            <a:r>
              <a:rPr lang="en-US" dirty="0"/>
              <a:t>Likeability – Is it fun, engaging, novel, cute? Does it have expressive value?</a:t>
            </a:r>
          </a:p>
          <a:p>
            <a:r>
              <a:rPr lang="en-US" dirty="0"/>
              <a:t>Properties of the Medium of Propagation</a:t>
            </a:r>
          </a:p>
          <a:p>
            <a:pPr lvl="1"/>
            <a:r>
              <a:rPr lang="en-US" dirty="0"/>
              <a:t>No. of friends (contacts reached per posting)</a:t>
            </a:r>
          </a:p>
          <a:p>
            <a:pPr lvl="1"/>
            <a:r>
              <a:rPr lang="en-US" dirty="0"/>
              <a:t>Proportion of friends likely to pass along video</a:t>
            </a:r>
          </a:p>
          <a:p>
            <a:pPr lvl="1"/>
            <a:r>
              <a:rPr lang="en-US" dirty="0"/>
              <a:t>Cycle time</a:t>
            </a:r>
          </a:p>
          <a:p>
            <a:pPr lvl="1"/>
            <a:r>
              <a:rPr lang="en-US" dirty="0"/>
              <a:t>No. of Friends (x) who watch the video in </a:t>
            </a:r>
            <a:r>
              <a:rPr lang="en-US"/>
              <a:t>n cycles: </a:t>
            </a:r>
            <a:r>
              <a:rPr lang="en-US" dirty="0"/>
              <a:t>(1-x</a:t>
            </a:r>
            <a:r>
              <a:rPr lang="en-US" baseline="30000" dirty="0"/>
              <a:t>n-1</a:t>
            </a:r>
            <a:r>
              <a:rPr lang="en-US" dirty="0"/>
              <a:t>) / (1-x)</a:t>
            </a:r>
          </a:p>
        </p:txBody>
      </p:sp>
    </p:spTree>
    <p:extLst>
      <p:ext uri="{BB962C8B-B14F-4D97-AF65-F5344CB8AC3E}">
        <p14:creationId xmlns:p14="http://schemas.microsoft.com/office/powerpoint/2010/main" val="23006723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olgaswiki.wikispaces.com/file/view/LearnIsFun.gif/163594149/LearnIsFun.gif"/>
          <p:cNvPicPr>
            <a:picLocks noChangeAspect="1" noChangeArrowheads="1"/>
          </p:cNvPicPr>
          <p:nvPr/>
        </p:nvPicPr>
        <p:blipFill>
          <a:blip r:embed="rId2" cstate="print"/>
          <a:srcRect/>
          <a:stretch>
            <a:fillRect/>
          </a:stretch>
        </p:blipFill>
        <p:spPr bwMode="auto">
          <a:xfrm>
            <a:off x="381000" y="1066800"/>
            <a:ext cx="8432800" cy="403626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23AB631-2C77-48E2-965F-5E9DD09909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8874</TotalTime>
  <Words>986</Words>
  <Application>Microsoft Macintosh PowerPoint</Application>
  <PresentationFormat>On-screen Show (4:3)</PresentationFormat>
  <Paragraphs>101</Paragraphs>
  <Slides>25</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Century Gothic</vt:lpstr>
      <vt:lpstr>Wingdings 2</vt:lpstr>
      <vt:lpstr>Custom Design</vt:lpstr>
      <vt:lpstr>Plaza</vt:lpstr>
      <vt:lpstr>Designing Digital Communication Strategies</vt:lpstr>
      <vt:lpstr>Outline</vt:lpstr>
      <vt:lpstr>Discussion Points</vt:lpstr>
      <vt:lpstr>Understanding Social Media Platforms</vt:lpstr>
      <vt:lpstr>Facebook Stats</vt:lpstr>
      <vt:lpstr>Case: Facebook</vt:lpstr>
      <vt:lpstr>Activities on Social Media</vt:lpstr>
      <vt:lpstr>Why People Use Facebook?</vt:lpstr>
      <vt:lpstr>What do people do on Facebook?</vt:lpstr>
      <vt:lpstr>What do people do on Mixi?</vt:lpstr>
      <vt:lpstr>Research</vt:lpstr>
      <vt:lpstr>Facebook Marketing Disappointments</vt:lpstr>
      <vt:lpstr>Facebook Marketing Success</vt:lpstr>
      <vt:lpstr>Harnessing Power of Facebook</vt:lpstr>
      <vt:lpstr>Harnessing Power of Facebook</vt:lpstr>
      <vt:lpstr>Social Vs Digital  Strategy</vt:lpstr>
      <vt:lpstr>Digital Vs Social Strategy</vt:lpstr>
      <vt:lpstr>Why companies fail?</vt:lpstr>
      <vt:lpstr>Making Social Strategies Work</vt:lpstr>
      <vt:lpstr>Leveraging social platforms for companies</vt:lpstr>
      <vt:lpstr>Case: Zynga</vt:lpstr>
      <vt:lpstr>Mechanics of Viral Marketing</vt:lpstr>
      <vt:lpstr>Case: United Breaks Guitars</vt:lpstr>
      <vt:lpstr>What leads Viral Content to Propagate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dc:title>
  <dc:creator>Sumeet</dc:creator>
  <cp:lastModifiedBy>Sumeet Gupta</cp:lastModifiedBy>
  <cp:revision>472</cp:revision>
  <dcterms:created xsi:type="dcterms:W3CDTF">2011-12-28T15:20:30Z</dcterms:created>
  <dcterms:modified xsi:type="dcterms:W3CDTF">2020-02-09T11:27:54Z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TC103853799990</vt:lpwstr>
  </property>
</Properties>
</file>