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  <p:sldMasterId id="2147483859" r:id="rId3"/>
  </p:sldMasterIdLst>
  <p:notesMasterIdLst>
    <p:notesMasterId r:id="rId54"/>
  </p:notesMasterIdLst>
  <p:handoutMasterIdLst>
    <p:handoutMasterId r:id="rId55"/>
  </p:handoutMasterIdLst>
  <p:sldIdLst>
    <p:sldId id="267" r:id="rId4"/>
    <p:sldId id="268" r:id="rId5"/>
    <p:sldId id="306" r:id="rId6"/>
    <p:sldId id="367" r:id="rId7"/>
    <p:sldId id="368" r:id="rId8"/>
    <p:sldId id="369" r:id="rId9"/>
    <p:sldId id="373" r:id="rId10"/>
    <p:sldId id="372" r:id="rId11"/>
    <p:sldId id="370" r:id="rId12"/>
    <p:sldId id="371" r:id="rId13"/>
    <p:sldId id="362" r:id="rId14"/>
    <p:sldId id="363" r:id="rId15"/>
    <p:sldId id="364" r:id="rId16"/>
    <p:sldId id="365" r:id="rId17"/>
    <p:sldId id="366" r:id="rId18"/>
    <p:sldId id="354" r:id="rId19"/>
    <p:sldId id="337" r:id="rId20"/>
    <p:sldId id="353" r:id="rId21"/>
    <p:sldId id="307" r:id="rId22"/>
    <p:sldId id="277" r:id="rId23"/>
    <p:sldId id="286" r:id="rId24"/>
    <p:sldId id="280" r:id="rId25"/>
    <p:sldId id="284" r:id="rId26"/>
    <p:sldId id="271" r:id="rId27"/>
    <p:sldId id="269" r:id="rId28"/>
    <p:sldId id="259" r:id="rId29"/>
    <p:sldId id="263" r:id="rId30"/>
    <p:sldId id="283" r:id="rId31"/>
    <p:sldId id="260" r:id="rId32"/>
    <p:sldId id="265" r:id="rId33"/>
    <p:sldId id="261" r:id="rId34"/>
    <p:sldId id="309" r:id="rId35"/>
    <p:sldId id="257" r:id="rId36"/>
    <p:sldId id="310" r:id="rId37"/>
    <p:sldId id="264" r:id="rId38"/>
    <p:sldId id="262" r:id="rId39"/>
    <p:sldId id="311" r:id="rId40"/>
    <p:sldId id="270" r:id="rId41"/>
    <p:sldId id="272" r:id="rId42"/>
    <p:sldId id="273" r:id="rId43"/>
    <p:sldId id="276" r:id="rId44"/>
    <p:sldId id="278" r:id="rId45"/>
    <p:sldId id="281" r:id="rId46"/>
    <p:sldId id="285" r:id="rId47"/>
    <p:sldId id="355" r:id="rId48"/>
    <p:sldId id="308" r:id="rId49"/>
    <p:sldId id="356" r:id="rId50"/>
    <p:sldId id="358" r:id="rId51"/>
    <p:sldId id="357" r:id="rId52"/>
    <p:sldId id="266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51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24" autoAdjust="0"/>
    <p:restoredTop sz="93692" autoAdjust="0"/>
  </p:normalViewPr>
  <p:slideViewPr>
    <p:cSldViewPr>
      <p:cViewPr varScale="1">
        <p:scale>
          <a:sx n="100" d="100"/>
          <a:sy n="100" d="100"/>
        </p:scale>
        <p:origin x="496" y="176"/>
      </p:cViewPr>
      <p:guideLst>
        <p:guide orient="horz" pos="1008"/>
        <p:guide pos="5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07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FF8FC-8473-4DFD-87CC-D576DA80B410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22161-F0FA-48FB-AB7F-FA9B9B1E1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7699-18C5-F247-8C96-C57456463D19}" type="datetimeFigureOut">
              <a:rPr lang="en-US" smtClean="0"/>
              <a:t>2/8/20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B675B-D420-A94A-8EEB-9FF60FAE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6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Analytics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B675B-D420-A94A-8EEB-9FF60FAE03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1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05000"/>
            <a:ext cx="8305801" cy="42211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3566160" cy="4373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1752600"/>
            <a:ext cx="3566160" cy="4373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7FB04C1-DB14-7346-8D67-A2337E0096F0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97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381000"/>
            <a:ext cx="8305801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676400"/>
            <a:ext cx="8305801" cy="444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6FF2618-C234-4528-BB60-72360CB0937F}" type="datetimeFigureOut">
              <a:rPr lang="en-US" smtClean="0"/>
              <a:pPr/>
              <a:t>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6969FB6-8607-469E-84BB-4E9214D062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  <p:sldLayoutId id="2147483877" r:id="rId18"/>
    <p:sldLayoutId id="2147483878" r:id="rId19"/>
    <p:sldLayoutId id="2147483879" r:id="rId2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ow%20an%20Ad%20is%20Served%20with%20Real%20Time%20Bidding%20(RTB)%20-%20IAB%20Digital%20Simplified.mp4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timesofindia.indiatimes.com/spotlight/upskilling-becomes-the-social-norm-upgrad-powers-3-lakh-careers/articleshowprint/67524797.cms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4361516"/>
            <a:ext cx="8229600" cy="1048684"/>
          </a:xfrm>
        </p:spPr>
        <p:txBody>
          <a:bodyPr>
            <a:normAutofit fontScale="90000"/>
          </a:bodyPr>
          <a:lstStyle/>
          <a:p>
            <a:r>
              <a:rPr lang="en-US" dirty="0"/>
              <a:t>Understanding Changing Consumer Behavior and Media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200400" y="5474208"/>
            <a:ext cx="5458968" cy="621792"/>
          </a:xfrm>
        </p:spPr>
        <p:txBody>
          <a:bodyPr/>
          <a:lstStyle/>
          <a:p>
            <a:r>
              <a:rPr lang="en-US" dirty="0"/>
              <a:t>Sumeet Gupta</a:t>
            </a:r>
          </a:p>
        </p:txBody>
      </p:sp>
    </p:spTree>
    <p:extLst>
      <p:ext uri="{BB962C8B-B14F-4D97-AF65-F5344CB8AC3E}">
        <p14:creationId xmlns:p14="http://schemas.microsoft.com/office/powerpoint/2010/main" val="21464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81200"/>
            <a:ext cx="8305801" cy="4495800"/>
          </a:xfrm>
        </p:spPr>
        <p:txBody>
          <a:bodyPr>
            <a:normAutofit/>
          </a:bodyPr>
          <a:lstStyle/>
          <a:p>
            <a:r>
              <a:rPr lang="en-US" dirty="0"/>
              <a:t>Background on Display Advertising and Search Engine Advertising</a:t>
            </a:r>
          </a:p>
          <a:p>
            <a:pPr lvl="1"/>
            <a:r>
              <a:rPr lang="en-US" dirty="0"/>
              <a:t>How </a:t>
            </a:r>
            <a:r>
              <a:rPr lang="en-US" dirty="0" err="1"/>
              <a:t>AdExchanges</a:t>
            </a:r>
            <a:r>
              <a:rPr lang="en-US" dirty="0"/>
              <a:t> work?</a:t>
            </a:r>
          </a:p>
          <a:p>
            <a:pPr lvl="1"/>
            <a:r>
              <a:rPr lang="en-US" dirty="0"/>
              <a:t>Issues with Display Advertising</a:t>
            </a:r>
          </a:p>
          <a:p>
            <a:r>
              <a:rPr lang="en-US" dirty="0"/>
              <a:t>Case: </a:t>
            </a:r>
            <a:r>
              <a:rPr lang="en-US" dirty="0" err="1"/>
              <a:t>Hubspot</a:t>
            </a:r>
            <a:r>
              <a:rPr lang="en-US" dirty="0"/>
              <a:t> - Inbound Marketing and Web 2.0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39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 and Search Engine Advertising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1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2661-08B3-C741-96A6-A82C0A1B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 Advertising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F3693E-9E0A-D64F-9191-A4F250333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180" y="1905000"/>
            <a:ext cx="7535840" cy="422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7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881-2C5C-9642-8198-6BED574F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83DE-B429-3A4A-AEFF-D2246343E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 – What do we want to achieve with the campaign?</a:t>
            </a:r>
          </a:p>
          <a:p>
            <a:r>
              <a:rPr lang="en-US" dirty="0"/>
              <a:t>Target – What is our audience and where can we find it?</a:t>
            </a:r>
          </a:p>
          <a:p>
            <a:r>
              <a:rPr lang="en-US" dirty="0"/>
              <a:t>Media – What media do we wish to advertise in?</a:t>
            </a:r>
          </a:p>
          <a:p>
            <a:r>
              <a:rPr lang="en-US" dirty="0"/>
              <a:t>Payment Models – Which model is aligned with our goals?</a:t>
            </a:r>
          </a:p>
          <a:p>
            <a:r>
              <a:rPr lang="en-US" dirty="0"/>
              <a:t>Format – What is the most efficient format for achieving our goals?</a:t>
            </a:r>
          </a:p>
        </p:txBody>
      </p:sp>
    </p:spTree>
    <p:extLst>
      <p:ext uri="{BB962C8B-B14F-4D97-AF65-F5344CB8AC3E}">
        <p14:creationId xmlns:p14="http://schemas.microsoft.com/office/powerpoint/2010/main" val="206807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881-2C5C-9642-8198-6BED574F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83DE-B429-3A4A-AEFF-D2246343E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Brand Awareness / Consideration</a:t>
            </a:r>
          </a:p>
          <a:p>
            <a:r>
              <a:rPr lang="en-US" dirty="0"/>
              <a:t>Purchase intent</a:t>
            </a:r>
          </a:p>
          <a:p>
            <a:r>
              <a:rPr lang="en-US" dirty="0"/>
              <a:t>Purchase</a:t>
            </a:r>
          </a:p>
          <a:p>
            <a:r>
              <a:rPr lang="en-US" dirty="0"/>
              <a:t>Repeat Business / Loyalty</a:t>
            </a:r>
          </a:p>
          <a:p>
            <a:r>
              <a:rPr lang="en-US" dirty="0" err="1"/>
              <a:t>Ue</a:t>
            </a:r>
            <a:endParaRPr lang="en-US" dirty="0"/>
          </a:p>
          <a:p>
            <a:r>
              <a:rPr lang="en-US" dirty="0"/>
              <a:t>Opinion and Recommendation </a:t>
            </a:r>
          </a:p>
          <a:p>
            <a:r>
              <a:rPr lang="en-US" dirty="0"/>
              <a:t>Conversation</a:t>
            </a:r>
          </a:p>
        </p:txBody>
      </p:sp>
    </p:spTree>
    <p:extLst>
      <p:ext uri="{BB962C8B-B14F-4D97-AF65-F5344CB8AC3E}">
        <p14:creationId xmlns:p14="http://schemas.microsoft.com/office/powerpoint/2010/main" val="71887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881-2C5C-9642-8198-6BED574F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83DE-B429-3A4A-AEFF-D2246343E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from DoubleClick as to who are likely to see our ads</a:t>
            </a:r>
          </a:p>
        </p:txBody>
      </p:sp>
    </p:spTree>
    <p:extLst>
      <p:ext uri="{BB962C8B-B14F-4D97-AF65-F5344CB8AC3E}">
        <p14:creationId xmlns:p14="http://schemas.microsoft.com/office/powerpoint/2010/main" val="251711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881-2C5C-9642-8198-6BED574F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83DE-B429-3A4A-AEFF-D2246343E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Press</a:t>
            </a:r>
          </a:p>
          <a:p>
            <a:r>
              <a:rPr lang="en-US" dirty="0"/>
              <a:t>Generalist portals</a:t>
            </a:r>
          </a:p>
          <a:p>
            <a:r>
              <a:rPr lang="en-US" dirty="0"/>
              <a:t>Vertical portals</a:t>
            </a:r>
          </a:p>
          <a:p>
            <a:r>
              <a:rPr lang="en-US" dirty="0"/>
              <a:t>Social Networks</a:t>
            </a:r>
          </a:p>
          <a:p>
            <a:r>
              <a:rPr lang="en-US" dirty="0"/>
              <a:t>Ad Networks</a:t>
            </a:r>
          </a:p>
          <a:p>
            <a:r>
              <a:rPr lang="en-US" dirty="0"/>
              <a:t>Ad Exchanges</a:t>
            </a:r>
          </a:p>
        </p:txBody>
      </p:sp>
    </p:spTree>
    <p:extLst>
      <p:ext uri="{BB962C8B-B14F-4D97-AF65-F5344CB8AC3E}">
        <p14:creationId xmlns:p14="http://schemas.microsoft.com/office/powerpoint/2010/main" val="223796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881-2C5C-9642-8198-6BED574F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83DE-B429-3A4A-AEFF-D2246343E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CPM (Cost per thousand impressions)</a:t>
            </a:r>
          </a:p>
          <a:p>
            <a:r>
              <a:rPr lang="en-US" dirty="0"/>
              <a:t>CPC (Cost per click)</a:t>
            </a:r>
          </a:p>
          <a:p>
            <a:r>
              <a:rPr lang="en-US" dirty="0"/>
              <a:t>CPA (Cost per Acquisition) or CPL (Cost per lead)</a:t>
            </a:r>
          </a:p>
          <a:p>
            <a:r>
              <a:rPr lang="en-US" dirty="0"/>
              <a:t>CPV (Cost per View)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3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881-2C5C-9642-8198-6BED574F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83DE-B429-3A4A-AEFF-D2246343E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Display</a:t>
            </a:r>
          </a:p>
          <a:p>
            <a:pPr lvl="1"/>
            <a:r>
              <a:rPr lang="en-US" dirty="0"/>
              <a:t>Built-in formats</a:t>
            </a:r>
          </a:p>
          <a:p>
            <a:pPr lvl="1"/>
            <a:r>
              <a:rPr lang="en-US" dirty="0"/>
              <a:t>Scalable formats</a:t>
            </a:r>
          </a:p>
          <a:p>
            <a:pPr lvl="1"/>
            <a:r>
              <a:rPr lang="en-US" dirty="0"/>
              <a:t>Floating formats</a:t>
            </a:r>
          </a:p>
          <a:p>
            <a:pPr lvl="1"/>
            <a:r>
              <a:rPr lang="en-US" dirty="0"/>
              <a:t>Special formats</a:t>
            </a:r>
          </a:p>
          <a:p>
            <a:r>
              <a:rPr lang="en-US" dirty="0"/>
              <a:t>Video</a:t>
            </a:r>
          </a:p>
          <a:p>
            <a:pPr lvl="1"/>
            <a:r>
              <a:rPr lang="en-US" dirty="0"/>
              <a:t>Integrated Video</a:t>
            </a:r>
          </a:p>
          <a:p>
            <a:pPr lvl="1"/>
            <a:r>
              <a:rPr lang="en-US" dirty="0"/>
              <a:t>Pre-roll video</a:t>
            </a:r>
          </a:p>
          <a:p>
            <a:pPr lvl="1"/>
            <a:r>
              <a:rPr lang="en-US" dirty="0" err="1"/>
              <a:t>Overalay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33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2096-9878-A246-9583-82AB1D9B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5D755-E13C-B045-9D19-94799C3B7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Organic or Natural Results</a:t>
            </a:r>
          </a:p>
          <a:p>
            <a:r>
              <a:rPr lang="en-US" dirty="0"/>
              <a:t>Paid Results – SEO is used to optimize these results</a:t>
            </a:r>
          </a:p>
        </p:txBody>
      </p:sp>
    </p:spTree>
    <p:extLst>
      <p:ext uri="{BB962C8B-B14F-4D97-AF65-F5344CB8AC3E}">
        <p14:creationId xmlns:p14="http://schemas.microsoft.com/office/powerpoint/2010/main" val="246350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2096-9878-A246-9583-82AB1D9B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Searches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5D755-E13C-B045-9D19-94799C3B7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for a particular official website of a company, person or association</a:t>
            </a:r>
          </a:p>
          <a:p>
            <a:r>
              <a:rPr lang="en-US" dirty="0"/>
              <a:t>Search for information</a:t>
            </a:r>
          </a:p>
          <a:p>
            <a:r>
              <a:rPr lang="en-US" dirty="0"/>
              <a:t>Search to carry out a transaction</a:t>
            </a:r>
          </a:p>
        </p:txBody>
      </p:sp>
    </p:spTree>
    <p:extLst>
      <p:ext uri="{BB962C8B-B14F-4D97-AF65-F5344CB8AC3E}">
        <p14:creationId xmlns:p14="http://schemas.microsoft.com/office/powerpoint/2010/main" val="256466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2096-9878-A246-9583-82AB1D9B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Paid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5D755-E13C-B045-9D19-94799C3B7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Flexibility: Sponsored links can be tailored to short-term needs</a:t>
            </a:r>
          </a:p>
          <a:p>
            <a:r>
              <a:rPr lang="en-US" dirty="0"/>
              <a:t>Relevance: Can be targeted to particular users, based on interests, location, language and demographics</a:t>
            </a:r>
          </a:p>
          <a:p>
            <a:r>
              <a:rPr lang="en-US" dirty="0"/>
              <a:t>Immediacy: Can deliver results very quickly</a:t>
            </a:r>
          </a:p>
          <a:p>
            <a:r>
              <a:rPr lang="en-US" dirty="0"/>
              <a:t>Source of Relevant Information: Can provide information quickly as to which keywords work best for business; which ad copy work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E.g. Google </a:t>
            </a:r>
            <a:r>
              <a:rPr lang="en-US" dirty="0" err="1"/>
              <a:t>Adwords</a:t>
            </a:r>
            <a:r>
              <a:rPr lang="en-US" dirty="0"/>
              <a:t>, MS </a:t>
            </a:r>
            <a:r>
              <a:rPr lang="en-US" dirty="0" err="1"/>
              <a:t>adcenter</a:t>
            </a:r>
            <a:r>
              <a:rPr lang="en-US" dirty="0"/>
              <a:t>, Yahoo Search Marketing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0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2096-9878-A246-9583-82AB1D9B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SEM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5D755-E13C-B045-9D19-94799C3B7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Clickthrough rate (CTR)</a:t>
            </a:r>
          </a:p>
          <a:p>
            <a:pPr lvl="1"/>
            <a:r>
              <a:rPr lang="en-US" dirty="0"/>
              <a:t>No. of clicks/No. of impressions</a:t>
            </a:r>
          </a:p>
          <a:p>
            <a:r>
              <a:rPr lang="en-US" dirty="0"/>
              <a:t>Actual Cost per Click (Actual CPC)</a:t>
            </a:r>
          </a:p>
          <a:p>
            <a:r>
              <a:rPr lang="en-US" dirty="0"/>
              <a:t>Cost per Conversion</a:t>
            </a:r>
          </a:p>
          <a:p>
            <a:pPr lvl="1"/>
            <a:r>
              <a:rPr lang="en-US" dirty="0"/>
              <a:t>Total cost paid to the search engine / No. or sales (or registrations) generated</a:t>
            </a:r>
          </a:p>
        </p:txBody>
      </p:sp>
    </p:spTree>
    <p:extLst>
      <p:ext uri="{BB962C8B-B14F-4D97-AF65-F5344CB8AC3E}">
        <p14:creationId xmlns:p14="http://schemas.microsoft.com/office/powerpoint/2010/main" val="285568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2096-9878-A246-9583-82AB1D9B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SEM Concepts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12F5CF1A-C00C-824E-9A4B-4039F0311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82" y="2133600"/>
            <a:ext cx="8492718" cy="18232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091A0D-5BD0-5343-A68E-8306E2DC5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82" y="4191000"/>
            <a:ext cx="8559798" cy="182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0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4C825-6DFB-954D-A281-DD869B7FF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Ad Exchanges Work?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55469-C6B9-C04D-B0F4-9B747D35C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7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0E197F-8840-A240-91C0-7BC9C920A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" y="1447800"/>
            <a:ext cx="8153401" cy="12500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B19D61-761E-E04B-9F7A-03EC64167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99" y="3265516"/>
            <a:ext cx="8229599" cy="2345826"/>
          </a:xfrm>
          <a:prstGeom prst="rect">
            <a:avLst/>
          </a:prstGeom>
        </p:spPr>
      </p:pic>
      <p:sp>
        <p:nvSpPr>
          <p:cNvPr id="4" name="Oval 3">
            <a:hlinkClick r:id="rId4"/>
            <a:extLst>
              <a:ext uri="{FF2B5EF4-FFF2-40B4-BE49-F238E27FC236}">
                <a16:creationId xmlns:a16="http://schemas.microsoft.com/office/drawing/2014/main" id="{92D5F3B6-3793-7645-A533-753672746147}"/>
              </a:ext>
            </a:extLst>
          </p:cNvPr>
          <p:cNvSpPr/>
          <p:nvPr/>
        </p:nvSpPr>
        <p:spPr>
          <a:xfrm>
            <a:off x="6629400" y="180278"/>
            <a:ext cx="1143000" cy="1094258"/>
          </a:xfrm>
          <a:prstGeom prst="ellipse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Ad Exchange</a:t>
            </a:r>
          </a:p>
        </p:txBody>
      </p:sp>
    </p:spTree>
    <p:extLst>
      <p:ext uri="{BB962C8B-B14F-4D97-AF65-F5344CB8AC3E}">
        <p14:creationId xmlns:p14="http://schemas.microsoft.com/office/powerpoint/2010/main" val="46327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879931"/>
            <a:ext cx="69342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Each advertiser rates its own ads</a:t>
            </a:r>
          </a:p>
          <a:p>
            <a:r>
              <a:rPr lang="en-US" sz="2000" dirty="0"/>
              <a:t>		</a:t>
            </a:r>
          </a:p>
          <a:p>
            <a:endParaRPr lang="en-US" sz="3600" dirty="0"/>
          </a:p>
          <a:p>
            <a:endParaRPr lang="en-US" sz="2000" dirty="0"/>
          </a:p>
          <a:p>
            <a:r>
              <a:rPr lang="en-US" sz="2000" dirty="0"/>
              <a:t>Each publisher selects which ads may appear on its site</a:t>
            </a:r>
          </a:p>
          <a:p>
            <a:endParaRPr lang="en-US" sz="2000" dirty="0"/>
          </a:p>
          <a:p>
            <a:endParaRPr lang="en-US" sz="12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Community classifies ads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1400" dirty="0"/>
          </a:p>
          <a:p>
            <a:endParaRPr lang="en-US" sz="2000" dirty="0"/>
          </a:p>
          <a:p>
            <a:r>
              <a:rPr lang="en-US" sz="2000" dirty="0"/>
              <a:t>Right Media classifies ads</a:t>
            </a:r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75131"/>
            <a:ext cx="762000" cy="101566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014577"/>
            <a:ext cx="762000" cy="1015663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54023"/>
            <a:ext cx="762000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893468"/>
            <a:ext cx="762000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7289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573EFE-2FC1-3049-80B3-BA925FD194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b="66667"/>
          <a:stretch/>
        </p:blipFill>
        <p:spPr>
          <a:xfrm>
            <a:off x="18327" y="0"/>
            <a:ext cx="7161481" cy="213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F08BDF-4923-A14E-B28E-60F9258572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3" t="7131" r="5579"/>
          <a:stretch/>
        </p:blipFill>
        <p:spPr>
          <a:xfrm>
            <a:off x="142371" y="2133600"/>
            <a:ext cx="5525749" cy="1895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522CAF-5036-3442-A9C7-D30E2F53CD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987"/>
          <a:stretch/>
        </p:blipFill>
        <p:spPr>
          <a:xfrm>
            <a:off x="18327" y="4140480"/>
            <a:ext cx="5525749" cy="2387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077A0-8255-114C-9A28-38FB36C44C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383"/>
          <a:stretch/>
        </p:blipFill>
        <p:spPr>
          <a:xfrm>
            <a:off x="5689341" y="2060816"/>
            <a:ext cx="3352800" cy="20414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111F35-F96A-0340-A71D-6B68F42014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617"/>
          <a:stretch/>
        </p:blipFill>
        <p:spPr>
          <a:xfrm>
            <a:off x="5668120" y="4247909"/>
            <a:ext cx="3457554" cy="131469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A56FD3-E30D-A94A-8651-E94DA8A17939}"/>
              </a:ext>
            </a:extLst>
          </p:cNvPr>
          <p:cNvCxnSpPr>
            <a:cxnSpLocks/>
          </p:cNvCxnSpPr>
          <p:nvPr/>
        </p:nvCxnSpPr>
        <p:spPr>
          <a:xfrm>
            <a:off x="5678730" y="2133600"/>
            <a:ext cx="0" cy="45107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8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bedelman\c$\data\rm\badly placed ads\duck.jpg"/>
          <p:cNvPicPr>
            <a:picLocks noChangeAspect="1" noChangeArrowheads="1"/>
          </p:cNvPicPr>
          <p:nvPr/>
        </p:nvPicPr>
        <p:blipFill>
          <a:blip r:embed="rId2" cstate="print"/>
          <a:srcRect l="6022" t="22710" r="33822" b="3456"/>
          <a:stretch>
            <a:fillRect/>
          </a:stretch>
        </p:blipFill>
        <p:spPr bwMode="auto">
          <a:xfrm>
            <a:off x="1143000" y="-3"/>
            <a:ext cx="6864830" cy="7578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64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9133384_73e86b585d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01613"/>
            <a:ext cx="9144000" cy="6454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579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8513907_5ecf55272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01613"/>
            <a:ext cx="9144000" cy="6454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878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9133002_25849b33e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4450" y="0"/>
            <a:ext cx="90551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71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84_a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371600"/>
            <a:ext cx="9144000" cy="41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143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snewspiccolo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033588"/>
            <a:ext cx="9144000" cy="27892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431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3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171700" y="0"/>
            <a:ext cx="48006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63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7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50813" y="0"/>
            <a:ext cx="8842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60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8514089_873024c5b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b="7501"/>
          <a:stretch>
            <a:fillRect/>
          </a:stretch>
        </p:blipFill>
        <p:spPr>
          <a:xfrm>
            <a:off x="0" y="201613"/>
            <a:ext cx="9144000" cy="5970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36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4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1275" y="0"/>
            <a:ext cx="9061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436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egmedia.co.uk/2007/11/30/cnn_gr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9" y="609600"/>
            <a:ext cx="7569535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674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5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b="11111"/>
          <a:stretch>
            <a:fillRect/>
          </a:stretch>
        </p:blipFill>
        <p:spPr>
          <a:xfrm>
            <a:off x="1143000" y="0"/>
            <a:ext cx="677763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50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contextuallyactive.com/images/ffire.jpg"/>
          <p:cNvPicPr>
            <a:picLocks noChangeAspect="1" noChangeArrowheads="1"/>
          </p:cNvPicPr>
          <p:nvPr/>
        </p:nvPicPr>
        <p:blipFill>
          <a:blip r:embed="rId2" cstate="print"/>
          <a:srcRect b="15385"/>
          <a:stretch>
            <a:fillRect/>
          </a:stretch>
        </p:blipFill>
        <p:spPr bwMode="auto">
          <a:xfrm>
            <a:off x="228600" y="304799"/>
            <a:ext cx="8597092" cy="609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361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1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084263"/>
            <a:ext cx="9144000" cy="4689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98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contextuallyactive.com/images/killyourse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1066800"/>
            <a:ext cx="858591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042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8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695325"/>
            <a:ext cx="9144000" cy="5465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377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38_6_4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542925"/>
            <a:ext cx="9144000" cy="5770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12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contextuallyactive.com/images/g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02663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38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84_a4_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554038"/>
            <a:ext cx="9144000" cy="5749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84_a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60363"/>
            <a:ext cx="9144000" cy="6137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69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84_a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270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100_a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79413" y="0"/>
            <a:ext cx="8383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372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8513445_6b41c53c5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6363" y="0"/>
            <a:ext cx="89296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343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8513981_251488ee52_o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1667" t="6321" r="5000" b="3960"/>
          <a:stretch>
            <a:fillRect/>
          </a:stretch>
        </p:blipFill>
        <p:spPr>
          <a:xfrm>
            <a:off x="0" y="326572"/>
            <a:ext cx="9144000" cy="6204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747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9133350_088f18059b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t="28751" r="1667" b="27570"/>
          <a:stretch>
            <a:fillRect/>
          </a:stretch>
        </p:blipFill>
        <p:spPr>
          <a:xfrm>
            <a:off x="0" y="2057401"/>
            <a:ext cx="9144000" cy="2867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9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2B9A7-2CC5-FF40-9C55-843E383ED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Hubspot</a:t>
            </a:r>
            <a:r>
              <a:rPr lang="en-US" dirty="0"/>
              <a:t>: Inbound Marketing and Web 2.0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39FBA-D574-0746-9BA4-CD5E9B90D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381000"/>
            <a:ext cx="6781801" cy="1143000"/>
          </a:xfrm>
        </p:spPr>
        <p:txBody>
          <a:bodyPr/>
          <a:lstStyle/>
          <a:p>
            <a:r>
              <a:rPr lang="en-US" dirty="0"/>
              <a:t>Inbound Marketing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905000"/>
            <a:ext cx="8305801" cy="4800600"/>
          </a:xfrm>
        </p:spPr>
        <p:txBody>
          <a:bodyPr>
            <a:normAutofit/>
          </a:bodyPr>
          <a:lstStyle/>
          <a:p>
            <a:r>
              <a:rPr lang="en-US" dirty="0"/>
              <a:t>Marketing Strategies and Practices that pulled prospective customers towards a business and its products, through the use of Web 2.0 tools and applications like blogging, search engine </a:t>
            </a:r>
            <a:r>
              <a:rPr lang="en-US" dirty="0" err="1"/>
              <a:t>optimisation</a:t>
            </a:r>
            <a:r>
              <a:rPr lang="en-US" dirty="0"/>
              <a:t>, and social media.</a:t>
            </a:r>
          </a:p>
        </p:txBody>
      </p:sp>
    </p:spTree>
    <p:extLst>
      <p:ext uri="{BB962C8B-B14F-4D97-AF65-F5344CB8AC3E}">
        <p14:creationId xmlns:p14="http://schemas.microsoft.com/office/powerpoint/2010/main" val="3497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381000"/>
            <a:ext cx="6781801" cy="1143000"/>
          </a:xfrm>
        </p:spPr>
        <p:txBody>
          <a:bodyPr/>
          <a:lstStyle/>
          <a:p>
            <a:r>
              <a:rPr lang="en-US" dirty="0"/>
              <a:t>Advertorial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57ACB09-1138-3644-9704-A22285A32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358" y="1905000"/>
            <a:ext cx="7719483" cy="4800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FBF329-C538-AB41-AFB8-262AD04328A0}"/>
              </a:ext>
            </a:extLst>
          </p:cNvPr>
          <p:cNvSpPr txBox="1"/>
          <p:nvPr/>
        </p:nvSpPr>
        <p:spPr>
          <a:xfrm>
            <a:off x="490653" y="1299117"/>
            <a:ext cx="6291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i="1" dirty="0">
                <a:hlinkClick r:id="rId3"/>
              </a:rPr>
              <a:t>https://timesofindia.indiatimes.com/spotlight/upskilling-becomes-the-social-norm-upgrad-powers-3-lakh-careers/articleshowprint/67524797.cms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57459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381000"/>
            <a:ext cx="6781801" cy="114300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905000"/>
            <a:ext cx="8305801" cy="4800600"/>
          </a:xfrm>
        </p:spPr>
        <p:txBody>
          <a:bodyPr>
            <a:normAutofit/>
          </a:bodyPr>
          <a:lstStyle/>
          <a:p>
            <a:r>
              <a:rPr lang="en-US" dirty="0"/>
              <a:t>Unearthing the benefits and risks involved with inbound marketing and comparing and contrasting it with outbound marketing</a:t>
            </a:r>
          </a:p>
          <a:p>
            <a:r>
              <a:rPr lang="en-US" dirty="0"/>
              <a:t>Analyzing the customer lifetime value of different customer groups to inform segmentation and targeting decisions and to develop strategies to reduce acquisition cost and increase retention</a:t>
            </a:r>
          </a:p>
          <a:p>
            <a:r>
              <a:rPr lang="en-US" dirty="0"/>
              <a:t>Matching product strategy and pricing strategy to a target market</a:t>
            </a:r>
          </a:p>
          <a:p>
            <a:r>
              <a:rPr lang="en-US" dirty="0"/>
              <a:t>Assessing whether HubSpot can scale their business using inbound marketing techniques</a:t>
            </a:r>
          </a:p>
        </p:txBody>
      </p:sp>
    </p:spTree>
    <p:extLst>
      <p:ext uri="{BB962C8B-B14F-4D97-AF65-F5344CB8AC3E}">
        <p14:creationId xmlns:p14="http://schemas.microsoft.com/office/powerpoint/2010/main" val="192907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381000"/>
            <a:ext cx="6781801" cy="1143000"/>
          </a:xfrm>
        </p:spPr>
        <p:txBody>
          <a:bodyPr/>
          <a:lstStyle/>
          <a:p>
            <a:r>
              <a:rPr lang="en-US" dirty="0"/>
              <a:t>Case Questions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905000"/>
            <a:ext cx="8305801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Do you agree with HubSpot that the 'rules of marketing' have changed? If so, how? Is inbound marketing the answer? Why or why not?</a:t>
            </a:r>
          </a:p>
          <a:p>
            <a:r>
              <a:rPr lang="en-US" dirty="0"/>
              <a:t>Is HubSpot finding and serving the right set of customers? Given its position as a start-up company, should it widen its focus to serve any customer that comes its way? Or narrow their target, by </a:t>
            </a:r>
            <a:r>
              <a:rPr lang="en-US" dirty="0" err="1"/>
              <a:t>focussing</a:t>
            </a:r>
            <a:r>
              <a:rPr lang="en-US" dirty="0"/>
              <a:t> exclusively on either Owner Ollies or Marketer </a:t>
            </a:r>
            <a:r>
              <a:rPr lang="en-US" dirty="0" err="1"/>
              <a:t>Marys</a:t>
            </a:r>
            <a:r>
              <a:rPr lang="en-US" dirty="0"/>
              <a:t>? Or by focusing exclusively on either B2B or B2C customers?</a:t>
            </a:r>
          </a:p>
          <a:p>
            <a:r>
              <a:rPr lang="en-US" dirty="0"/>
              <a:t>HubSpot as begun to differential its products as it has learned more about its customers. Should it do more? Should its pricing strategy change too? Does the software-as-as-service (SaaS) pricing model work for both Marketer </a:t>
            </a:r>
            <a:r>
              <a:rPr lang="en-US" dirty="0" err="1"/>
              <a:t>Marys</a:t>
            </a:r>
            <a:r>
              <a:rPr lang="en-US" dirty="0"/>
              <a:t> and Owner Ollies? Should HubSpot try to immediately capture more value for either of these customers?</a:t>
            </a:r>
          </a:p>
          <a:p>
            <a:r>
              <a:rPr lang="en-US" dirty="0"/>
              <a:t>Are Halligan and Shah being too stubborn by not doing any outbound marketing? Or should they continue to practice what they preach by </a:t>
            </a:r>
            <a:r>
              <a:rPr lang="en-US" dirty="0" err="1"/>
              <a:t>focussing</a:t>
            </a:r>
            <a:r>
              <a:rPr lang="en-US" dirty="0"/>
              <a:t> on inbound marketing alone?</a:t>
            </a:r>
          </a:p>
          <a:p>
            <a:r>
              <a:rPr lang="en-US" dirty="0"/>
              <a:t>Halligan and Shan want HubSpot to be to marketing, what </a:t>
            </a:r>
            <a:r>
              <a:rPr lang="en-US" dirty="0" err="1"/>
              <a:t>salesforce.com</a:t>
            </a:r>
            <a:r>
              <a:rPr lang="en-US" dirty="0"/>
              <a:t> is to sales. What would your plan of action be to make this happen? Why would you take these actions? What keeps you up at night about your plan?</a:t>
            </a:r>
          </a:p>
        </p:txBody>
      </p:sp>
    </p:spTree>
    <p:extLst>
      <p:ext uri="{BB962C8B-B14F-4D97-AF65-F5344CB8AC3E}">
        <p14:creationId xmlns:p14="http://schemas.microsoft.com/office/powerpoint/2010/main" val="372415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lgaswiki.wikispaces.com/file/view/LearnIsFun.gif/163594149/LearnIsFu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8432800" cy="40362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23AB631-2C77-48E2-965F-5E9DD09909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8777</TotalTime>
  <Words>755</Words>
  <Application>Microsoft Macintosh PowerPoint</Application>
  <PresentationFormat>On-screen Show (4:3)</PresentationFormat>
  <Paragraphs>106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Century Gothic</vt:lpstr>
      <vt:lpstr>Wingdings 2</vt:lpstr>
      <vt:lpstr>Custom Design</vt:lpstr>
      <vt:lpstr>Plaza</vt:lpstr>
      <vt:lpstr>Understanding Changing Consumer Behavior and Media</vt:lpstr>
      <vt:lpstr>Outline</vt:lpstr>
      <vt:lpstr>Display and Search Engine Advertising</vt:lpstr>
      <vt:lpstr>Display Advertising</vt:lpstr>
      <vt:lpstr>Designing a Campaign</vt:lpstr>
      <vt:lpstr>Objective</vt:lpstr>
      <vt:lpstr>Target</vt:lpstr>
      <vt:lpstr>Media</vt:lpstr>
      <vt:lpstr>Payment Models</vt:lpstr>
      <vt:lpstr>Formats</vt:lpstr>
      <vt:lpstr>User Search</vt:lpstr>
      <vt:lpstr>Types of Searches</vt:lpstr>
      <vt:lpstr>Importance of Paid Search</vt:lpstr>
      <vt:lpstr>Basic SEM Concepts</vt:lpstr>
      <vt:lpstr>Basic SEM Concepts</vt:lpstr>
      <vt:lpstr>How Ad Exchanges Work?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Hubspot: Inbound Marketing and Web 2.0</vt:lpstr>
      <vt:lpstr>Inbound Marketing</vt:lpstr>
      <vt:lpstr>Advertorial</vt:lpstr>
      <vt:lpstr>Objectives</vt:lpstr>
      <vt:lpstr>Case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[Business Communication]</dc:title>
  <dc:creator>Sumeet</dc:creator>
  <cp:lastModifiedBy>Sumeet Gupta</cp:lastModifiedBy>
  <cp:revision>459</cp:revision>
  <dcterms:created xsi:type="dcterms:W3CDTF">2011-12-28T15:20:30Z</dcterms:created>
  <dcterms:modified xsi:type="dcterms:W3CDTF">2020-02-08T11:25:39Z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TC103853799990</vt:lpwstr>
  </property>
</Properties>
</file>