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5"/>
  </p:notesMasterIdLst>
  <p:sldIdLst>
    <p:sldId id="302" r:id="rId2"/>
    <p:sldId id="304" r:id="rId3"/>
    <p:sldId id="305" r:id="rId4"/>
    <p:sldId id="324" r:id="rId5"/>
    <p:sldId id="343" r:id="rId6"/>
    <p:sldId id="337" r:id="rId7"/>
    <p:sldId id="335" r:id="rId8"/>
    <p:sldId id="338" r:id="rId9"/>
    <p:sldId id="347" r:id="rId10"/>
    <p:sldId id="341" r:id="rId11"/>
    <p:sldId id="342" r:id="rId12"/>
    <p:sldId id="339" r:id="rId13"/>
    <p:sldId id="325" r:id="rId14"/>
    <p:sldId id="334" r:id="rId15"/>
    <p:sldId id="336" r:id="rId16"/>
    <p:sldId id="310" r:id="rId17"/>
    <p:sldId id="311" r:id="rId18"/>
    <p:sldId id="307" r:id="rId19"/>
    <p:sldId id="297" r:id="rId20"/>
    <p:sldId id="258" r:id="rId21"/>
    <p:sldId id="346" r:id="rId22"/>
    <p:sldId id="344" r:id="rId23"/>
    <p:sldId id="345"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9" d="100"/>
          <a:sy n="69" d="100"/>
        </p:scale>
        <p:origin x="78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1T04:38:19.095"/>
    </inkml:context>
    <inkml:brush xml:id="br0">
      <inkml:brushProperty name="width" value="0.05" units="cm"/>
      <inkml:brushProperty name="height" value="0.05" units="cm"/>
    </inkml:brush>
  </inkml:definitions>
  <inkml:trace contextRef="#ctx0" brushRef="#br0">1122 1754 11781,'0'0'486,"40"7"40,-3-1-272,1 0 0,59 0 1,-90-7-200,0 0 0,0 0 1,0 0-1,0-1 0,0 0 1,0 0-1,0 0 0,-1-1 1,1 0-1,-1-1 0,0 0 1,0 1-1,0-2 1,0 1-1,4-6 0,18-16 9,-1-2 0,-2 0 1,-1-2-1,-1 0 0,-1-2 0,-2 0 0,-2-2 0,23-54 0,-21 37-30,-3-2 0,-1 0 1,-3-1-1,-3 0 0,6-74 0,-10-148-21,-9 242-11,0-1 0,-2 2 0,-2-1 0,-1 1 0,-1 0 0,-14-32 0,9 34-41,-1 1 1,-2 1-1,0 1 1,-2 0 0,-2 1-1,0 2 1,-1 0-1,-2 1 1,0 1 0,-2 1-1,0 2 1,-1 0 0,-1 2-1,-1 1 1,-1 1-1,0 2 1,-1 0 0,0 3-1,-1 0 1,0 2-1,-1 2 1,-55-6 0,56 10-29,1 2 1,0 1-1,-1 1 1,1 2-1,0 1 1,0 2 0,1 0-1,-1 2 1,-38 17-1,31-7 9,1 2 0,1 2 0,2 1 0,0 1-1,1 3 1,1 0 0,-45 52 0,39-36 10,3 3-1,1 1 1,3 1 0,1 1 0,-24 59-1,36-64 2,1 0-1,3 1 1,2 1 0,1 1-1,3-1 1,2 1-1,2 1 1,1 49-1,3-74-55,1-1 0,1 0-1,8 36 1,-7-44 14,2-1 0,-1 0 0,2-1 0,0 1 0,0-1 0,1 0 0,9 11 0,0-2-34,1-1-1,2 0 1,0-1 0,1-1 0,0-1 0,2-1 0,0-1 0,0-1 0,2 0 0,-1-2 0,46 16 0,-28-15 121,2-1 1,0-2-1,0-2 0,1-2 0,0-2 1,61-2-1,-81-2 32,0-1 0,1-1-1,-1-1 1,0-2 0,0 0 0,-1-2 0,0 0 0,0-1-1,0-2 1,29-17 0,-16 6 0,-2-2 1,-1-2-1,-1-1 0,-1-1 1,-1-2-1,-2-1 0,-1-2 1,45-67-1,-52 66 11,-1-1 1,-2 0 0,-2-1-1,0-1 1,-3-1-1,-1 0 1,-2 0-1,-1-1 1,4-66-1,-11 83-18,-1 1-1,-1 0 1,0-1-1,-2 1 0,0 0 1,-2 0-1,-8-26 1,7 31-21,-1 0 1,0 0 0,-1 1-1,-1 0 1,0 1-1,-1-1 1,-1 2 0,0-1-1,-18-15 1,10 13 3,-1 0 0,0 1-1,-1 1 1,0 1 0,-1 1 0,-1 0 0,0 2 0,0 1 0,-35-8 0,19 9 0,-1 1 0,0 1 0,0 3 0,0 1 1,-43 5-1,42 2-61,1 1 1,0 2 0,0 1 0,1 2-1,0 2 1,2 2 0,-1 1-1,2 2 1,0 2 0,-49 37-1,44-27-1,2 2 0,1 2 0,2 1 0,1 2 0,2 1 0,2 2 0,-51 89 0,65-99 44,2 1 0,2 0 0,-13 46 1,20-54 4,1-1 1,1 2 0,2-1-1,0 0 1,2 38 0,2-49-23,-1 0 1,2-1-1,-1 1 1,2 0-1,0-1 1,0 0-1,1 0 1,1 0-1,13 21 1,-8-17-28,1-1 0,0-1 0,1 0 0,1 0 1,0-2-1,19 15 0,-3-7 6,2-2 1,-1 0 0,2-2-1,0-2 1,1-1-1,63 15 1,-56-19 70,1-2 0,0-1-1,1-3 1,-1-1 0,63-6 0,-73 0 7,-1 0-1,0-2 1,0-2 0,-1 0 0,0-2-1,0-2 1,54-28 0,-56 22 6,-1 0 1,0-1 0,-1-2 0,-1-1-1,-1 0 1,-1-2 0,28-38 0,-39 45-13,-1 0 1,-1 0 0,0-1-1,-1-1 1,-1 0-1,-1 0 1,0 0 0,-2-1-1,0 0 1,-1 0 0,-2 0-1,1-1 1,-2-20 0,-1 35-20,0 0 0,-1 0 0,0 0 0,0 0 0,0 1 1,-1-1-1,1 0 0,-1 1 0,-1-1 0,1 1 0,-1 0 1,0 0-1,-6-8 0,4 8 0,0 0 1,0 0-1,0 1 1,-1 0-1,0 0 0,0 0 1,0 1-1,0-1 1,0 2-1,-1-1 1,-9-2-1,1 1 6,0 0 0,0 1 1,0 0-1,-1 1 0,0 1 0,1 1 1,-1 0-1,1 1 0,-1 1 0,1 0 1,-1 1-1,-15 5 0,17-1 16,0 1 0,0 0 0,1 0 0,0 2 1,1-1-1,0 2 0,-11 11 0,-8 10 72,-34 48 0,52-62-82,0 2 0,1-1 1,-18 42-1,25-48-25,1 0 1,0 0-1,0 1 0,2 0 1,-1-1-1,2 1 0,0 25 1,1-36-10,0-1 0,0 0 1,1 1-1,-1-1 0,1 0 0,0 1 1,0-1-1,-1 0 0,1 0 1,1 1-1,-1-1 0,0 0 0,1 0 1,-1 0-1,1-1 0,-1 1 0,1 0 1,0-1-1,0 1 0,3 2 1,-1-2-46,1 1 0,0-1 0,0 0 0,0 0 0,0 0 0,1-1 0,-1 0 1,0 0-1,7 0 0,-1 0-162,0-1 1,1 0-1,-1-1 1,0 0-1,0-1 1,0 0-1,0-1 1,0 0-1,12-6 1,-7 0-248,0-1 1,14-12-1,-29 21 450,60-45-1716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B6A29C-E637-4A6C-80CC-B99BD573D29F}" type="datetimeFigureOut">
              <a:rPr lang="en-IN" smtClean="0"/>
              <a:t>30-05-2021</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B0E1A1-27DF-4838-AD88-C5830413CC2F}" type="slidenum">
              <a:rPr lang="en-IN" smtClean="0"/>
              <a:t>‹#›</a:t>
            </a:fld>
            <a:endParaRPr lang="en-IN"/>
          </a:p>
        </p:txBody>
      </p:sp>
    </p:spTree>
    <p:extLst>
      <p:ext uri="{BB962C8B-B14F-4D97-AF65-F5344CB8AC3E}">
        <p14:creationId xmlns:p14="http://schemas.microsoft.com/office/powerpoint/2010/main" val="2631453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9330" name="Google Shape;1524;p42:notes">
            <a:extLst>
              <a:ext uri="{FF2B5EF4-FFF2-40B4-BE49-F238E27FC236}">
                <a16:creationId xmlns:a16="http://schemas.microsoft.com/office/drawing/2014/main" id="{02BADC32-A091-4F32-955A-EAC2406AC172}"/>
              </a:ext>
            </a:extLst>
          </p:cNvPr>
          <p:cNvSpPr txBox="1">
            <a:spLocks noGrp="1"/>
          </p:cNvSpPr>
          <p:nvPr>
            <p:ph type="body" idx="1"/>
          </p:nvPr>
        </p:nvSpPr>
        <p:spPr>
          <a:ln/>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
        <p:nvSpPr>
          <p:cNvPr id="99331" name="Google Shape;1525;p42:notes">
            <a:extLst>
              <a:ext uri="{FF2B5EF4-FFF2-40B4-BE49-F238E27FC236}">
                <a16:creationId xmlns:a16="http://schemas.microsoft.com/office/drawing/2014/main" id="{C5222226-8890-4DD5-AD31-87811C274DD6}"/>
              </a:ext>
            </a:extLst>
          </p:cNvPr>
          <p:cNvSpPr>
            <a:spLocks noGrp="1" noRot="1" noChangeAspect="1" noTextEdit="1"/>
          </p:cNvSpPr>
          <p:nvPr>
            <p:ph type="sldImg" idx="2"/>
          </p:nvPr>
        </p:nvSpPr>
        <p:spPr>
          <a:xfrm>
            <a:off x="381000" y="685800"/>
            <a:ext cx="6096000" cy="3429000"/>
          </a:xfrm>
          <a:noFill/>
          <a:ln>
            <a:headEnd/>
            <a:tailE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55B0E1A1-27DF-4838-AD88-C5830413CC2F}" type="slidenum">
              <a:rPr lang="en-IN" smtClean="0"/>
              <a:t>5</a:t>
            </a:fld>
            <a:endParaRPr lang="en-IN"/>
          </a:p>
        </p:txBody>
      </p:sp>
    </p:spTree>
    <p:extLst>
      <p:ext uri="{BB962C8B-B14F-4D97-AF65-F5344CB8AC3E}">
        <p14:creationId xmlns:p14="http://schemas.microsoft.com/office/powerpoint/2010/main" val="2204074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D4984B-5A26-4605-98DD-FDB2D6C26ABC}" type="datetimeFigureOut">
              <a:rPr lang="en-IN" smtClean="0"/>
              <a:t>30-05-2021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1F4F1D-D73F-4742-9AD9-F65A3E2403DC}" type="slidenum">
              <a:rPr lang="en-IN" smtClean="0"/>
              <a:t>‹#›</a:t>
            </a:fld>
            <a:endParaRPr lang="en-IN"/>
          </a:p>
        </p:txBody>
      </p:sp>
      <p:sp>
        <p:nvSpPr>
          <p:cNvPr id="7" name="Google Shape;1180;p50">
            <a:extLst>
              <a:ext uri="{FF2B5EF4-FFF2-40B4-BE49-F238E27FC236}">
                <a16:creationId xmlns:a16="http://schemas.microsoft.com/office/drawing/2014/main" id="{648DA764-613D-4D17-937F-B83C93CBB97C}"/>
              </a:ext>
            </a:extLst>
          </p:cNvPr>
          <p:cNvSpPr txBox="1"/>
          <p:nvPr userDrawn="1"/>
        </p:nvSpPr>
        <p:spPr>
          <a:xfrm>
            <a:off x="5556" y="9525"/>
            <a:ext cx="12180887" cy="6856412"/>
          </a:xfrm>
          <a:prstGeom prst="rect">
            <a:avLst/>
          </a:prstGeom>
          <a:solidFill>
            <a:srgbClr val="52506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30037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D4984B-5A26-4605-98DD-FDB2D6C26ABC}" type="datetimeFigureOut">
              <a:rPr lang="en-IN" smtClean="0"/>
              <a:t>30-05-2021</a:t>
            </a:fld>
            <a:endParaRPr lang="en-IN"/>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lvl1pPr>
              <a:defRPr b="1">
                <a:solidFill>
                  <a:schemeClr val="tx1"/>
                </a:solidFill>
              </a:defRPr>
            </a:lvl1pPr>
          </a:lstStyle>
          <a:p>
            <a:r>
              <a:rPr lang="en-IN" dirty="0"/>
              <a:t>Innovation- Disruption</a:t>
            </a:r>
            <a:endParaRPr lang="en-IN" b="1" dirty="0"/>
          </a:p>
        </p:txBody>
      </p:sp>
      <p:pic>
        <p:nvPicPr>
          <p:cNvPr id="8" name="Picture 7">
            <a:extLst>
              <a:ext uri="{FF2B5EF4-FFF2-40B4-BE49-F238E27FC236}">
                <a16:creationId xmlns:a16="http://schemas.microsoft.com/office/drawing/2014/main" id="{EEE0F0EF-D537-4C57-B6D0-5FA842C9FF43}"/>
              </a:ext>
            </a:extLst>
          </p:cNvPr>
          <p:cNvPicPr>
            <a:picLocks noChangeAspect="1"/>
          </p:cNvPicPr>
          <p:nvPr userDrawn="1"/>
        </p:nvPicPr>
        <p:blipFill>
          <a:blip r:embed="rId2"/>
          <a:stretch>
            <a:fillRect/>
          </a:stretch>
        </p:blipFill>
        <p:spPr>
          <a:xfrm>
            <a:off x="129724" y="5899189"/>
            <a:ext cx="959753" cy="914321"/>
          </a:xfrm>
          <a:prstGeom prst="rect">
            <a:avLst/>
          </a:prstGeom>
        </p:spPr>
      </p:pic>
    </p:spTree>
    <p:extLst>
      <p:ext uri="{BB962C8B-B14F-4D97-AF65-F5344CB8AC3E}">
        <p14:creationId xmlns:p14="http://schemas.microsoft.com/office/powerpoint/2010/main" val="2341680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D4984B-5A26-4605-98DD-FDB2D6C26ABC}" type="datetimeFigureOut">
              <a:rPr lang="en-IN" smtClean="0"/>
              <a:t>30-05-2021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1F4F1D-D73F-4742-9AD9-F65A3E2403DC}" type="slidenum">
              <a:rPr lang="en-IN" smtClean="0"/>
              <a:t>‹#›</a:t>
            </a:fld>
            <a:endParaRPr lang="en-IN"/>
          </a:p>
        </p:txBody>
      </p:sp>
      <p:sp>
        <p:nvSpPr>
          <p:cNvPr id="8" name="TextBox 7">
            <a:extLst>
              <a:ext uri="{FF2B5EF4-FFF2-40B4-BE49-F238E27FC236}">
                <a16:creationId xmlns:a16="http://schemas.microsoft.com/office/drawing/2014/main" id="{1A77CF87-B547-4125-A311-245C3BCD71D7}"/>
              </a:ext>
            </a:extLst>
          </p:cNvPr>
          <p:cNvSpPr txBox="1"/>
          <p:nvPr userDrawn="1"/>
        </p:nvSpPr>
        <p:spPr>
          <a:xfrm>
            <a:off x="9123680" y="6326108"/>
            <a:ext cx="2346960" cy="369332"/>
          </a:xfrm>
          <a:prstGeom prst="rect">
            <a:avLst/>
          </a:prstGeom>
          <a:noFill/>
        </p:spPr>
        <p:txBody>
          <a:bodyPr wrap="square">
            <a:spAutoFit/>
          </a:bodyPr>
          <a:lstStyle/>
          <a:p>
            <a:r>
              <a:rPr lang="en-IN" dirty="0"/>
              <a:t>Innovation- Disruption</a:t>
            </a:r>
          </a:p>
        </p:txBody>
      </p:sp>
    </p:spTree>
    <p:extLst>
      <p:ext uri="{BB962C8B-B14F-4D97-AF65-F5344CB8AC3E}">
        <p14:creationId xmlns:p14="http://schemas.microsoft.com/office/powerpoint/2010/main" val="4236497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D4984B-5A26-4605-98DD-FDB2D6C26ABC}" type="datetimeFigureOut">
              <a:rPr lang="en-IN" smtClean="0"/>
              <a:t>30-05-2021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81F4F1D-D73F-4742-9AD9-F65A3E2403DC}" type="slidenum">
              <a:rPr lang="en-IN" smtClean="0"/>
              <a:t>‹#›</a:t>
            </a:fld>
            <a:endParaRPr lang="en-IN"/>
          </a:p>
        </p:txBody>
      </p:sp>
    </p:spTree>
    <p:extLst>
      <p:ext uri="{BB962C8B-B14F-4D97-AF65-F5344CB8AC3E}">
        <p14:creationId xmlns:p14="http://schemas.microsoft.com/office/powerpoint/2010/main" val="448471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D4984B-5A26-4605-98DD-FDB2D6C26ABC}" type="datetimeFigureOut">
              <a:rPr lang="en-IN" smtClean="0"/>
              <a:t>30-05-2021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81F4F1D-D73F-4742-9AD9-F65A3E2403DC}" type="slidenum">
              <a:rPr lang="en-IN" smtClean="0"/>
              <a:t>‹#›</a:t>
            </a:fld>
            <a:endParaRPr lang="en-IN"/>
          </a:p>
        </p:txBody>
      </p:sp>
    </p:spTree>
    <p:extLst>
      <p:ext uri="{BB962C8B-B14F-4D97-AF65-F5344CB8AC3E}">
        <p14:creationId xmlns:p14="http://schemas.microsoft.com/office/powerpoint/2010/main" val="3920337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D4984B-5A26-4605-98DD-FDB2D6C26ABC}" type="datetimeFigureOut">
              <a:rPr lang="en-IN" smtClean="0"/>
              <a:t>30-05-2021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81F4F1D-D73F-4742-9AD9-F65A3E2403DC}" type="slidenum">
              <a:rPr lang="en-IN" smtClean="0"/>
              <a:t>‹#›</a:t>
            </a:fld>
            <a:endParaRPr lang="en-IN"/>
          </a:p>
        </p:txBody>
      </p:sp>
    </p:spTree>
    <p:extLst>
      <p:ext uri="{BB962C8B-B14F-4D97-AF65-F5344CB8AC3E}">
        <p14:creationId xmlns:p14="http://schemas.microsoft.com/office/powerpoint/2010/main" val="1734911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D4984B-5A26-4605-98DD-FDB2D6C26ABC}" type="datetimeFigureOut">
              <a:rPr lang="en-IN" smtClean="0"/>
              <a:t>30-05-2021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81F4F1D-D73F-4742-9AD9-F65A3E2403DC}" type="slidenum">
              <a:rPr lang="en-IN" smtClean="0"/>
              <a:t>‹#›</a:t>
            </a:fld>
            <a:endParaRPr lang="en-IN"/>
          </a:p>
        </p:txBody>
      </p:sp>
    </p:spTree>
    <p:extLst>
      <p:ext uri="{BB962C8B-B14F-4D97-AF65-F5344CB8AC3E}">
        <p14:creationId xmlns:p14="http://schemas.microsoft.com/office/powerpoint/2010/main" val="523386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D4984B-5A26-4605-98DD-FDB2D6C26ABC}" type="datetimeFigureOut">
              <a:rPr lang="en-IN" smtClean="0"/>
              <a:t>30-05-2021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81F4F1D-D73F-4742-9AD9-F65A3E2403DC}" type="slidenum">
              <a:rPr lang="en-IN" smtClean="0"/>
              <a:t>‹#›</a:t>
            </a:fld>
            <a:endParaRPr lang="en-IN"/>
          </a:p>
        </p:txBody>
      </p:sp>
    </p:spTree>
    <p:extLst>
      <p:ext uri="{BB962C8B-B14F-4D97-AF65-F5344CB8AC3E}">
        <p14:creationId xmlns:p14="http://schemas.microsoft.com/office/powerpoint/2010/main" val="3180104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D4984B-5A26-4605-98DD-FDB2D6C26ABC}" type="datetimeFigureOut">
              <a:rPr lang="en-IN" smtClean="0"/>
              <a:t>30-05-2021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81F4F1D-D73F-4742-9AD9-F65A3E2403DC}" type="slidenum">
              <a:rPr lang="en-IN" smtClean="0"/>
              <a:t>‹#›</a:t>
            </a:fld>
            <a:endParaRPr lang="en-IN"/>
          </a:p>
        </p:txBody>
      </p:sp>
    </p:spTree>
    <p:extLst>
      <p:ext uri="{BB962C8B-B14F-4D97-AF65-F5344CB8AC3E}">
        <p14:creationId xmlns:p14="http://schemas.microsoft.com/office/powerpoint/2010/main" val="3531025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D4984B-5A26-4605-98DD-FDB2D6C26ABC}" type="datetimeFigureOut">
              <a:rPr lang="en-IN" smtClean="0"/>
              <a:t>30-05-2021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1F4F1D-D73F-4742-9AD9-F65A3E2403DC}" type="slidenum">
              <a:rPr lang="en-IN" smtClean="0"/>
              <a:t>‹#›</a:t>
            </a:fld>
            <a:endParaRPr lang="en-IN"/>
          </a:p>
        </p:txBody>
      </p:sp>
    </p:spTree>
    <p:extLst>
      <p:ext uri="{BB962C8B-B14F-4D97-AF65-F5344CB8AC3E}">
        <p14:creationId xmlns:p14="http://schemas.microsoft.com/office/powerpoint/2010/main" val="993916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D4984B-5A26-4605-98DD-FDB2D6C26ABC}" type="datetimeFigureOut">
              <a:rPr lang="en-IN" smtClean="0"/>
              <a:t>30-05-2021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1F4F1D-D73F-4742-9AD9-F65A3E2403DC}" type="slidenum">
              <a:rPr lang="en-IN" smtClean="0"/>
              <a:t>‹#›</a:t>
            </a:fld>
            <a:endParaRPr lang="en-IN"/>
          </a:p>
        </p:txBody>
      </p:sp>
    </p:spTree>
    <p:extLst>
      <p:ext uri="{BB962C8B-B14F-4D97-AF65-F5344CB8AC3E}">
        <p14:creationId xmlns:p14="http://schemas.microsoft.com/office/powerpoint/2010/main" val="3647043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D4984B-5A26-4605-98DD-FDB2D6C26ABC}" type="datetimeFigureOut">
              <a:rPr lang="en-IN" smtClean="0"/>
              <a:t>30-05-2021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F4F1D-D73F-4742-9AD9-F65A3E2403DC}" type="slidenum">
              <a:rPr lang="en-IN" smtClean="0"/>
              <a:t>‹#›</a:t>
            </a:fld>
            <a:endParaRPr lang="en-IN"/>
          </a:p>
        </p:txBody>
      </p:sp>
    </p:spTree>
    <p:extLst>
      <p:ext uri="{BB962C8B-B14F-4D97-AF65-F5344CB8AC3E}">
        <p14:creationId xmlns:p14="http://schemas.microsoft.com/office/powerpoint/2010/main" val="12654981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kSddW9571Y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espncricinfo.com/magazine/content/story/708233.html" TargetMode="External"/><Relationship Id="rId2" Type="http://schemas.openxmlformats.org/officeDocument/2006/relationships/hyperlink" Target="https://www.youtube.com/watch?v=9sN6BDlXgzU"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odYiBsIpB0s" TargetMode="External"/><Relationship Id="rId2" Type="http://schemas.openxmlformats.org/officeDocument/2006/relationships/hyperlink" Target="https://www.youtube.com/watch?v=eCFLZ-V3MMA" TargetMode="External"/><Relationship Id="rId1" Type="http://schemas.openxmlformats.org/officeDocument/2006/relationships/slideLayout" Target="../slideLayouts/slideLayout2.xml"/><Relationship Id="rId4" Type="http://schemas.openxmlformats.org/officeDocument/2006/relationships/hyperlink" Target="https://www.youtube.com/watch?v=kD8y0bBzBQ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orldofwork.io/2019/07/innovation-initial-vs-incrementa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fool.com/investing/general/2008/12/10/blockbuster-ceo-has-answers.aspx"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515C95A-4866-48ED-B027-C2FADB33474A}"/>
              </a:ext>
            </a:extLst>
          </p:cNvPr>
          <p:cNvPicPr>
            <a:picLocks noChangeAspect="1"/>
          </p:cNvPicPr>
          <p:nvPr/>
        </p:nvPicPr>
        <p:blipFill>
          <a:blip r:embed="rId2"/>
          <a:stretch>
            <a:fillRect/>
          </a:stretch>
        </p:blipFill>
        <p:spPr>
          <a:xfrm>
            <a:off x="609600" y="571500"/>
            <a:ext cx="3219450" cy="3067050"/>
          </a:xfrm>
          <a:prstGeom prst="rect">
            <a:avLst/>
          </a:prstGeom>
        </p:spPr>
      </p:pic>
      <p:sp>
        <p:nvSpPr>
          <p:cNvPr id="13" name="Title 1">
            <a:extLst>
              <a:ext uri="{FF2B5EF4-FFF2-40B4-BE49-F238E27FC236}">
                <a16:creationId xmlns:a16="http://schemas.microsoft.com/office/drawing/2014/main" id="{4E92459C-37E1-4458-BE1D-583A89F2551F}"/>
              </a:ext>
            </a:extLst>
          </p:cNvPr>
          <p:cNvSpPr txBox="1">
            <a:spLocks/>
          </p:cNvSpPr>
          <p:nvPr/>
        </p:nvSpPr>
        <p:spPr>
          <a:xfrm>
            <a:off x="412750" y="5157787"/>
            <a:ext cx="10953750" cy="12334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IN" dirty="0"/>
          </a:p>
          <a:p>
            <a:endParaRPr lang="en-IN" dirty="0"/>
          </a:p>
          <a:p>
            <a:pPr algn="r"/>
            <a:endParaRPr lang="en-IN" dirty="0"/>
          </a:p>
        </p:txBody>
      </p:sp>
      <p:sp>
        <p:nvSpPr>
          <p:cNvPr id="2" name="TextBox 1">
            <a:extLst>
              <a:ext uri="{FF2B5EF4-FFF2-40B4-BE49-F238E27FC236}">
                <a16:creationId xmlns:a16="http://schemas.microsoft.com/office/drawing/2014/main" id="{01268F45-F631-4E0C-8000-1BC60AD42BA8}"/>
              </a:ext>
            </a:extLst>
          </p:cNvPr>
          <p:cNvSpPr txBox="1"/>
          <p:nvPr/>
        </p:nvSpPr>
        <p:spPr>
          <a:xfrm>
            <a:off x="4876800" y="1605280"/>
            <a:ext cx="7061200" cy="2677656"/>
          </a:xfrm>
          <a:prstGeom prst="rect">
            <a:avLst/>
          </a:prstGeom>
          <a:noFill/>
        </p:spPr>
        <p:txBody>
          <a:bodyPr wrap="square" rtlCol="0">
            <a:spAutoFit/>
          </a:bodyPr>
          <a:lstStyle/>
          <a:p>
            <a:pPr algn="ctr"/>
            <a:r>
              <a:rPr lang="en-IN" sz="2800" dirty="0"/>
              <a:t>Don’t be afraid to give up the </a:t>
            </a:r>
          </a:p>
          <a:p>
            <a:pPr algn="ctr"/>
            <a:r>
              <a:rPr lang="en-IN" sz="2800" dirty="0"/>
              <a:t>“good”</a:t>
            </a:r>
          </a:p>
          <a:p>
            <a:pPr algn="ctr"/>
            <a:r>
              <a:rPr lang="en-IN" sz="2800" dirty="0"/>
              <a:t>to go for the </a:t>
            </a:r>
          </a:p>
          <a:p>
            <a:pPr algn="ctr"/>
            <a:r>
              <a:rPr lang="en-IN" sz="2800" dirty="0"/>
              <a:t>“great”</a:t>
            </a:r>
          </a:p>
          <a:p>
            <a:pPr algn="ctr"/>
            <a:endParaRPr lang="en-IN" sz="2800" dirty="0"/>
          </a:p>
          <a:p>
            <a:pPr algn="ctr"/>
            <a:r>
              <a:rPr lang="en-IN" sz="2800" dirty="0"/>
              <a:t>John D .</a:t>
            </a:r>
            <a:r>
              <a:rPr lang="en-IN" sz="2800" dirty="0" smtClean="0"/>
              <a:t>Rockefeller</a:t>
            </a:r>
            <a:endParaRPr lang="en-IN" sz="2800" dirty="0" smtClean="0"/>
          </a:p>
        </p:txBody>
      </p:sp>
      <p:sp>
        <p:nvSpPr>
          <p:cNvPr id="6" name="TextBox 5">
            <a:extLst>
              <a:ext uri="{FF2B5EF4-FFF2-40B4-BE49-F238E27FC236}">
                <a16:creationId xmlns:a16="http://schemas.microsoft.com/office/drawing/2014/main" id="{CB55CFCE-EFFB-43AC-AA35-DE93D7D70AD4}"/>
              </a:ext>
            </a:extLst>
          </p:cNvPr>
          <p:cNvSpPr txBox="1"/>
          <p:nvPr/>
        </p:nvSpPr>
        <p:spPr>
          <a:xfrm>
            <a:off x="9845040" y="6488668"/>
            <a:ext cx="2346960" cy="369332"/>
          </a:xfrm>
          <a:prstGeom prst="rect">
            <a:avLst/>
          </a:prstGeom>
          <a:noFill/>
        </p:spPr>
        <p:txBody>
          <a:bodyPr wrap="square">
            <a:spAutoFit/>
          </a:bodyPr>
          <a:lstStyle/>
          <a:p>
            <a:r>
              <a:rPr lang="en-IN" dirty="0"/>
              <a:t>Disruption-Innovation</a:t>
            </a:r>
          </a:p>
        </p:txBody>
      </p:sp>
    </p:spTree>
    <p:extLst>
      <p:ext uri="{BB962C8B-B14F-4D97-AF65-F5344CB8AC3E}">
        <p14:creationId xmlns:p14="http://schemas.microsoft.com/office/powerpoint/2010/main" val="1814154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DEC15-64D6-45F9-8A80-D29B4C22EA1F}"/>
              </a:ext>
            </a:extLst>
          </p:cNvPr>
          <p:cNvSpPr>
            <a:spLocks noGrp="1"/>
          </p:cNvSpPr>
          <p:nvPr>
            <p:ph type="title"/>
          </p:nvPr>
        </p:nvSpPr>
        <p:spPr>
          <a:xfrm>
            <a:off x="309880" y="149860"/>
            <a:ext cx="10515600" cy="1325563"/>
          </a:xfrm>
        </p:spPr>
        <p:txBody>
          <a:bodyPr/>
          <a:lstStyle/>
          <a:p>
            <a:r>
              <a:rPr lang="en-IN" dirty="0"/>
              <a:t>Disruption- Innovation </a:t>
            </a:r>
          </a:p>
        </p:txBody>
      </p:sp>
      <p:sp>
        <p:nvSpPr>
          <p:cNvPr id="5" name="TextBox 4">
            <a:extLst>
              <a:ext uri="{FF2B5EF4-FFF2-40B4-BE49-F238E27FC236}">
                <a16:creationId xmlns:a16="http://schemas.microsoft.com/office/drawing/2014/main" id="{1BC1E0B2-6B56-4CDD-80A7-FE28FEE26F87}"/>
              </a:ext>
            </a:extLst>
          </p:cNvPr>
          <p:cNvSpPr txBox="1"/>
          <p:nvPr/>
        </p:nvSpPr>
        <p:spPr>
          <a:xfrm>
            <a:off x="2130425" y="1813679"/>
            <a:ext cx="6096000" cy="646331"/>
          </a:xfrm>
          <a:prstGeom prst="rect">
            <a:avLst/>
          </a:prstGeom>
          <a:noFill/>
        </p:spPr>
        <p:txBody>
          <a:bodyPr wrap="square">
            <a:spAutoFit/>
          </a:bodyPr>
          <a:lstStyle/>
          <a:p>
            <a:r>
              <a:rPr lang="en-IN" dirty="0">
                <a:hlinkClick r:id="rId2"/>
              </a:rPr>
              <a:t>https://www.youtube.com/watch?v=kSddW9571Ys</a:t>
            </a:r>
            <a:endParaRPr lang="en-IN" dirty="0"/>
          </a:p>
          <a:p>
            <a:endParaRPr lang="en-IN" dirty="0"/>
          </a:p>
        </p:txBody>
      </p:sp>
      <p:sp>
        <p:nvSpPr>
          <p:cNvPr id="6" name="TextBox 5">
            <a:extLst>
              <a:ext uri="{FF2B5EF4-FFF2-40B4-BE49-F238E27FC236}">
                <a16:creationId xmlns:a16="http://schemas.microsoft.com/office/drawing/2014/main" id="{90D619E2-B747-4ED5-84DB-CEE1B83ED450}"/>
              </a:ext>
            </a:extLst>
          </p:cNvPr>
          <p:cNvSpPr txBox="1"/>
          <p:nvPr/>
        </p:nvSpPr>
        <p:spPr>
          <a:xfrm>
            <a:off x="1605280" y="2340600"/>
            <a:ext cx="9580880" cy="3785652"/>
          </a:xfrm>
          <a:prstGeom prst="rect">
            <a:avLst/>
          </a:prstGeom>
          <a:noFill/>
        </p:spPr>
        <p:txBody>
          <a:bodyPr wrap="square">
            <a:spAutoFit/>
          </a:bodyPr>
          <a:lstStyle/>
          <a:p>
            <a:endParaRPr lang="en-IN" sz="2400" b="0" i="0" dirty="0">
              <a:solidFill>
                <a:srgbClr val="48494A"/>
              </a:solidFill>
              <a:effectLst/>
              <a:latin typeface="BentonSans"/>
            </a:endParaRPr>
          </a:p>
          <a:p>
            <a:r>
              <a:rPr lang="en-US" sz="2400" b="0" i="0" dirty="0">
                <a:solidFill>
                  <a:srgbClr val="48494A"/>
                </a:solidFill>
                <a:effectLst/>
                <a:latin typeface="BentonSans"/>
              </a:rPr>
              <a:t>"In one such match, I was up against a Middlesex club with the great Fred </a:t>
            </a:r>
            <a:r>
              <a:rPr lang="en-US" sz="2400" b="0" i="0" dirty="0" err="1">
                <a:solidFill>
                  <a:srgbClr val="48494A"/>
                </a:solidFill>
                <a:effectLst/>
                <a:latin typeface="BentonSans"/>
              </a:rPr>
              <a:t>Titmus</a:t>
            </a:r>
            <a:r>
              <a:rPr lang="en-US" sz="2400" b="0" i="0" dirty="0">
                <a:solidFill>
                  <a:srgbClr val="48494A"/>
                </a:solidFill>
                <a:effectLst/>
                <a:latin typeface="BentonSans"/>
              </a:rPr>
              <a:t> in it. We were chasing a rather large target and Freddie, a giant of an off spinner, was bowling. I couldn't get a run. I looked around and </a:t>
            </a:r>
            <a:r>
              <a:rPr lang="en-US" sz="2400" b="0" i="0" dirty="0" err="1">
                <a:solidFill>
                  <a:srgbClr val="48494A"/>
                </a:solidFill>
                <a:effectLst/>
                <a:latin typeface="BentonSans"/>
              </a:rPr>
              <a:t>realised</a:t>
            </a:r>
            <a:r>
              <a:rPr lang="en-US" sz="2400" b="0" i="0" dirty="0">
                <a:solidFill>
                  <a:srgbClr val="48494A"/>
                </a:solidFill>
                <a:effectLst/>
                <a:latin typeface="BentonSans"/>
              </a:rPr>
              <a:t> that the only gap was at third man. My shot was pre-meditated, but it connected and went for four," he says. "But </a:t>
            </a:r>
            <a:r>
              <a:rPr lang="en-US" sz="2400" b="0" i="0" dirty="0" err="1">
                <a:solidFill>
                  <a:srgbClr val="48494A"/>
                </a:solidFill>
                <a:effectLst/>
                <a:latin typeface="BentonSans"/>
              </a:rPr>
              <a:t>Titmus</a:t>
            </a:r>
            <a:r>
              <a:rPr lang="en-US" sz="2400" b="0" i="0" dirty="0">
                <a:solidFill>
                  <a:srgbClr val="48494A"/>
                </a:solidFill>
                <a:effectLst/>
                <a:latin typeface="BentonSans"/>
              </a:rPr>
              <a:t> </a:t>
            </a:r>
            <a:r>
              <a:rPr lang="en-US" sz="2400" b="0" i="0" dirty="0" err="1">
                <a:solidFill>
                  <a:srgbClr val="48494A"/>
                </a:solidFill>
                <a:effectLst/>
                <a:latin typeface="BentonSans"/>
              </a:rPr>
              <a:t>appealed!"Appealed</a:t>
            </a:r>
            <a:r>
              <a:rPr lang="en-US" sz="2400" b="0" i="0" dirty="0">
                <a:solidFill>
                  <a:srgbClr val="48494A"/>
                </a:solidFill>
                <a:effectLst/>
                <a:latin typeface="BentonSans"/>
              </a:rPr>
              <a:t>? "Yes, poor old Freddie. He went wild and pulled his hair out. This was 1964, you see. The umpire told Freddie, 'You got a ball in your hand, he has a bat. He can do whatever he wants with it'. And there, the reverse hit was invented.“</a:t>
            </a:r>
          </a:p>
        </p:txBody>
      </p:sp>
    </p:spTree>
    <p:extLst>
      <p:ext uri="{BB962C8B-B14F-4D97-AF65-F5344CB8AC3E}">
        <p14:creationId xmlns:p14="http://schemas.microsoft.com/office/powerpoint/2010/main" val="135160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3F82F-7CB8-45A1-95BD-A7210CFA3115}"/>
              </a:ext>
            </a:extLst>
          </p:cNvPr>
          <p:cNvSpPr>
            <a:spLocks noGrp="1"/>
          </p:cNvSpPr>
          <p:nvPr>
            <p:ph type="title"/>
          </p:nvPr>
        </p:nvSpPr>
        <p:spPr>
          <a:xfrm>
            <a:off x="788158" y="-3366"/>
            <a:ext cx="10515600" cy="767642"/>
          </a:xfrm>
        </p:spPr>
        <p:txBody>
          <a:bodyPr>
            <a:normAutofit/>
          </a:bodyPr>
          <a:lstStyle/>
          <a:p>
            <a:pPr algn="ctr"/>
            <a:r>
              <a:rPr lang="en-IN" sz="1800" dirty="0">
                <a:hlinkClick r:id="rId2"/>
              </a:rPr>
              <a:t>https://www.youtube.com/watch?v=9sN6BDlXgzU</a:t>
            </a:r>
            <a:r>
              <a:rPr lang="en-IN" sz="1800" dirty="0"/>
              <a:t/>
            </a:r>
            <a:br>
              <a:rPr lang="en-IN" sz="1800" dirty="0"/>
            </a:br>
            <a:endParaRPr lang="en-IN" sz="1800" dirty="0"/>
          </a:p>
        </p:txBody>
      </p:sp>
      <p:sp>
        <p:nvSpPr>
          <p:cNvPr id="3" name="TextBox 2">
            <a:extLst>
              <a:ext uri="{FF2B5EF4-FFF2-40B4-BE49-F238E27FC236}">
                <a16:creationId xmlns:a16="http://schemas.microsoft.com/office/drawing/2014/main" id="{0F144881-E7B2-4BC4-8E9B-C2AA472488A5}"/>
              </a:ext>
            </a:extLst>
          </p:cNvPr>
          <p:cNvSpPr txBox="1"/>
          <p:nvPr/>
        </p:nvSpPr>
        <p:spPr>
          <a:xfrm>
            <a:off x="1064524" y="552126"/>
            <a:ext cx="10809027" cy="34778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48494A"/>
                </a:solidFill>
                <a:effectLst/>
                <a:latin typeface="BentonSans"/>
              </a:rPr>
              <a:t>Stephenson was one of the domestic game's most prolific bowlers in the late '80s and early '90s, first with Notts between </a:t>
            </a:r>
            <a:r>
              <a:rPr kumimoji="0" lang="en-US" altLang="en-US" sz="2000" b="0" i="0" u="none" strike="noStrike" cap="none" normalizeH="0" dirty="0">
                <a:ln>
                  <a:noFill/>
                </a:ln>
                <a:solidFill>
                  <a:srgbClr val="48494A"/>
                </a:solidFill>
                <a:effectLst/>
                <a:latin typeface="BentonSans"/>
              </a:rPr>
              <a:t> </a:t>
            </a:r>
            <a:r>
              <a:rPr kumimoji="0" lang="en-US" altLang="en-US" sz="2000" b="0" i="0" u="none" strike="noStrike" cap="none" normalizeH="0" baseline="0" dirty="0">
                <a:ln>
                  <a:noFill/>
                </a:ln>
                <a:solidFill>
                  <a:srgbClr val="48494A"/>
                </a:solidFill>
                <a:effectLst/>
                <a:latin typeface="BentonSans"/>
              </a:rPr>
              <a:t>1988 and 1991 and then Sussex from 1992 to 1995, and his slower ball, delivered as an off-cutter, became his trademark. In 1988 - when Stephenson took 125 first-class wickets and hit more than 1,000 runs - he says 25 of those victims were snared using his </a:t>
            </a:r>
            <a:r>
              <a:rPr kumimoji="0" lang="en-US" altLang="en-US" sz="2000" b="0" i="0" u="none" strike="noStrike" cap="none" normalizeH="0" baseline="0" dirty="0" err="1">
                <a:ln>
                  <a:noFill/>
                </a:ln>
                <a:solidFill>
                  <a:srgbClr val="48494A"/>
                </a:solidFill>
                <a:effectLst/>
                <a:latin typeface="BentonSans"/>
              </a:rPr>
              <a:t>slowie</a:t>
            </a:r>
            <a:r>
              <a:rPr kumimoji="0" lang="en-US" altLang="en-US" sz="2000" b="0" i="0" u="none" strike="noStrike" cap="none" normalizeH="0" baseline="0" dirty="0">
                <a:ln>
                  <a:noFill/>
                </a:ln>
                <a:solidFill>
                  <a:srgbClr val="48494A"/>
                </a:solidFill>
                <a:effectLst/>
                <a:latin typeface="BentonSans"/>
              </a:rPr>
              <a:t>, a phenomenally high percentage for four-day cricket when the batsman's modus operandi is </a:t>
            </a:r>
            <a:r>
              <a:rPr kumimoji="0" lang="en-US" altLang="en-US" sz="2000" b="0" i="0" u="none" strike="noStrike" cap="none" normalizeH="0" baseline="0" dirty="0" err="1">
                <a:ln>
                  <a:noFill/>
                </a:ln>
                <a:solidFill>
                  <a:srgbClr val="48494A"/>
                </a:solidFill>
                <a:effectLst/>
                <a:latin typeface="BentonSans"/>
              </a:rPr>
              <a:t>defence</a:t>
            </a:r>
            <a:r>
              <a:rPr kumimoji="0" lang="en-US" altLang="en-US" sz="2000" b="0" i="0" u="none" strike="noStrike" cap="none" normalizeH="0" baseline="0" dirty="0">
                <a:ln>
                  <a:noFill/>
                </a:ln>
                <a:solidFill>
                  <a:srgbClr val="48494A"/>
                </a:solidFill>
                <a:effectLst/>
                <a:latin typeface="BentonSans"/>
              </a:rPr>
              <a:t>. Such a potent weapon was never going to remain secret for long and the arms race began. Chris Cairns, who </a:t>
            </a:r>
            <a:r>
              <a:rPr kumimoji="0" lang="en-US" altLang="en-US" sz="2000" b="0" i="0" u="none" strike="noStrike" cap="none" normalizeH="0" baseline="0" dirty="0">
                <a:ln>
                  <a:noFill/>
                </a:ln>
                <a:solidFill>
                  <a:srgbClr val="03A9F4"/>
                </a:solidFill>
                <a:effectLst/>
                <a:latin typeface="BentonSans-Medium"/>
                <a:hlinkClick r:id="rId3"/>
              </a:rPr>
              <a:t>famously fooled Chris Read</a:t>
            </a:r>
            <a:r>
              <a:rPr kumimoji="0" lang="en-US" altLang="en-US" sz="2000" b="0" i="0" u="none" strike="noStrike" cap="none" normalizeH="0" baseline="0" dirty="0">
                <a:ln>
                  <a:noFill/>
                </a:ln>
                <a:solidFill>
                  <a:srgbClr val="48494A"/>
                </a:solidFill>
                <a:effectLst/>
                <a:latin typeface="BentonSans"/>
              </a:rPr>
              <a:t> into thinking a yorker was a beamer at Lord's in 1999, was a </a:t>
            </a:r>
            <a:r>
              <a:rPr kumimoji="0" lang="en-US" altLang="en-US" sz="2000" b="0" i="0" u="none" strike="noStrike" cap="none" normalizeH="0" baseline="0" dirty="0" err="1">
                <a:ln>
                  <a:noFill/>
                </a:ln>
                <a:solidFill>
                  <a:srgbClr val="48494A"/>
                </a:solidFill>
                <a:effectLst/>
                <a:latin typeface="BentonSans"/>
              </a:rPr>
              <a:t>flatmate</a:t>
            </a:r>
            <a:r>
              <a:rPr kumimoji="0" lang="en-US" altLang="en-US" sz="2000" b="0" i="0" u="none" strike="noStrike" cap="none" normalizeH="0" baseline="0" dirty="0">
                <a:ln>
                  <a:noFill/>
                </a:ln>
                <a:solidFill>
                  <a:srgbClr val="48494A"/>
                </a:solidFill>
                <a:effectLst/>
                <a:latin typeface="BentonSans"/>
              </a:rPr>
              <a:t> of Stephenson's and would pick the Bajan's brains for hours on how to bowl the perfect slower delivery. Wasim </a:t>
            </a:r>
            <a:r>
              <a:rPr kumimoji="0" lang="en-US" altLang="en-US" sz="2000" b="0" i="0" u="none" strike="noStrike" cap="none" normalizeH="0" baseline="0" dirty="0" err="1">
                <a:ln>
                  <a:noFill/>
                </a:ln>
                <a:solidFill>
                  <a:srgbClr val="48494A"/>
                </a:solidFill>
                <a:effectLst/>
                <a:latin typeface="BentonSans"/>
              </a:rPr>
              <a:t>Akram</a:t>
            </a:r>
            <a:r>
              <a:rPr kumimoji="0" lang="en-US" altLang="en-US" sz="2000" b="0" i="0" u="none" strike="noStrike" cap="none" normalizeH="0" baseline="0" dirty="0">
                <a:ln>
                  <a:noFill/>
                </a:ln>
                <a:solidFill>
                  <a:srgbClr val="48494A"/>
                </a:solidFill>
                <a:effectLst/>
                <a:latin typeface="BentonSans"/>
              </a:rPr>
              <a:t>, one of the true  masters of  the art, said he first developed his in 1991 after watching Stephenson bamboozle county batsmen. "I said I must learn to bowl it," he said. "I spoke to a lot of people, Malcolm Marshall, Richard Hadlee, and then went to the nets and worked on it."</a:t>
            </a:r>
            <a:endParaRPr kumimoji="0" lang="en-US" altLang="en-US" sz="1100" b="0" i="0" u="none" strike="noStrike" cap="none" normalizeH="0" baseline="0" dirty="0">
              <a:ln>
                <a:noFill/>
              </a:ln>
              <a:solidFill>
                <a:schemeClr val="tx1"/>
              </a:solidFill>
              <a:effectLst/>
            </a:endParaRPr>
          </a:p>
        </p:txBody>
      </p:sp>
      <p:sp>
        <p:nvSpPr>
          <p:cNvPr id="6" name="TextBox 5">
            <a:extLst>
              <a:ext uri="{FF2B5EF4-FFF2-40B4-BE49-F238E27FC236}">
                <a16:creationId xmlns:a16="http://schemas.microsoft.com/office/drawing/2014/main" id="{038ADB87-6BBC-4509-87E7-3271D762E299}"/>
              </a:ext>
            </a:extLst>
          </p:cNvPr>
          <p:cNvSpPr txBox="1"/>
          <p:nvPr/>
        </p:nvSpPr>
        <p:spPr>
          <a:xfrm rot="20054859">
            <a:off x="2046748" y="1991181"/>
            <a:ext cx="7998416" cy="2554545"/>
          </a:xfrm>
          <a:prstGeom prst="rect">
            <a:avLst/>
          </a:prstGeom>
          <a:solidFill>
            <a:schemeClr val="bg1"/>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Arial" panose="020B0604020202020204" pitchFamily="34" charset="0"/>
              </a:rPr>
              <a:t>"It's Charles Darwin's evolution, mate - you've got to survive. I was never going to be Glenn McGrath or Dennis </a:t>
            </a:r>
            <a:r>
              <a:rPr kumimoji="0" lang="en-US" altLang="en-US" sz="3200" b="0" i="0" u="none" strike="noStrike" cap="none" normalizeH="0" baseline="0" dirty="0" err="1">
                <a:ln>
                  <a:noFill/>
                </a:ln>
                <a:solidFill>
                  <a:schemeClr val="tx1"/>
                </a:solidFill>
                <a:effectLst/>
                <a:latin typeface="Arial" panose="020B0604020202020204" pitchFamily="34" charset="0"/>
              </a:rPr>
              <a:t>Lillee</a:t>
            </a:r>
            <a:r>
              <a:rPr kumimoji="0" lang="en-US" altLang="en-US" sz="3200" b="0" i="0" u="none" strike="noStrike" cap="none" normalizeH="0" baseline="0" dirty="0">
                <a:ln>
                  <a:noFill/>
                </a:ln>
                <a:solidFill>
                  <a:schemeClr val="tx1"/>
                </a:solidFill>
                <a:effectLst/>
                <a:latin typeface="Arial" panose="020B0604020202020204" pitchFamily="34" charset="0"/>
              </a:rPr>
              <a:t>…  I had to develop other skills - I was forced to evolve"</a:t>
            </a:r>
            <a:endParaRPr lang="en-IN" sz="2000" dirty="0"/>
          </a:p>
        </p:txBody>
      </p:sp>
    </p:spTree>
    <p:extLst>
      <p:ext uri="{BB962C8B-B14F-4D97-AF65-F5344CB8AC3E}">
        <p14:creationId xmlns:p14="http://schemas.microsoft.com/office/powerpoint/2010/main" val="340242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Google Shape;1527;p54">
            <a:extLst>
              <a:ext uri="{FF2B5EF4-FFF2-40B4-BE49-F238E27FC236}">
                <a16:creationId xmlns:a16="http://schemas.microsoft.com/office/drawing/2014/main" id="{7DED5263-82BA-408B-9B9C-C9D0DDCDDC60}"/>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8" name="Google Shape;1529;p54">
            <a:extLst>
              <a:ext uri="{FF2B5EF4-FFF2-40B4-BE49-F238E27FC236}">
                <a16:creationId xmlns:a16="http://schemas.microsoft.com/office/drawing/2014/main" id="{76DBE718-DF21-4C56-A5B6-0C593D1E3F67}"/>
              </a:ext>
            </a:extLst>
          </p:cNvPr>
          <p:cNvSpPr txBox="1">
            <a:spLocks noChangeArrowheads="1"/>
          </p:cNvSpPr>
          <p:nvPr/>
        </p:nvSpPr>
        <p:spPr bwMode="auto">
          <a:xfrm>
            <a:off x="1853565" y="2413635"/>
            <a:ext cx="18637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FFFFFF"/>
              </a:buClr>
              <a:buSzPts val="5000"/>
              <a:buFont typeface="Montserrat"/>
              <a:buNone/>
            </a:pPr>
            <a:r>
              <a:rPr lang="en-US" altLang="en-US" sz="2800" b="1" dirty="0">
                <a:solidFill>
                  <a:srgbClr val="FFFFFF"/>
                </a:solidFill>
                <a:latin typeface="Montserrat"/>
                <a:sym typeface="Montserrat"/>
              </a:rPr>
              <a:t>1970-80’s</a:t>
            </a:r>
            <a:endParaRPr lang="en-US" altLang="en-US" sz="800" dirty="0"/>
          </a:p>
        </p:txBody>
      </p:sp>
      <p:sp>
        <p:nvSpPr>
          <p:cNvPr id="98311" name="Google Shape;1532;p54">
            <a:extLst>
              <a:ext uri="{FF2B5EF4-FFF2-40B4-BE49-F238E27FC236}">
                <a16:creationId xmlns:a16="http://schemas.microsoft.com/office/drawing/2014/main" id="{3C2A915E-DD4C-48D2-8A10-E07159511D18}"/>
              </a:ext>
            </a:extLst>
          </p:cNvPr>
          <p:cNvSpPr txBox="1">
            <a:spLocks noChangeArrowheads="1"/>
          </p:cNvSpPr>
          <p:nvPr/>
        </p:nvSpPr>
        <p:spPr bwMode="auto">
          <a:xfrm>
            <a:off x="84455" y="3634740"/>
            <a:ext cx="4734877" cy="2031325"/>
          </a:xfrm>
          <a:prstGeom prst="rect">
            <a:avLst/>
          </a:prstGeom>
          <a:noFill/>
        </p:spPr>
        <p:txBody>
          <a:bodyPr wrap="square">
            <a:spAutoFit/>
          </a:bodyPr>
          <a:lstStyle>
            <a:defPPr>
              <a:defRPr lang="en-US"/>
            </a:defPPr>
            <a:lvl2pPr marL="742950" lvl="1" indent="-285750">
              <a:buFont typeface="Arial" panose="020B0604020202020204" pitchFamily="34" charset="0"/>
              <a:buChar char="•"/>
            </a:lvl2pPr>
          </a:lstStyle>
          <a:p>
            <a:pPr lvl="1"/>
            <a:r>
              <a:rPr lang="en-IN" dirty="0"/>
              <a:t>New industries</a:t>
            </a:r>
          </a:p>
          <a:p>
            <a:pPr lvl="1"/>
            <a:r>
              <a:rPr lang="en-IN" dirty="0"/>
              <a:t>Information technology on the anvil</a:t>
            </a:r>
          </a:p>
          <a:p>
            <a:pPr lvl="1"/>
            <a:r>
              <a:rPr lang="en-IN" dirty="0"/>
              <a:t>Mainframe to Desktops</a:t>
            </a:r>
          </a:p>
          <a:p>
            <a:pPr lvl="1"/>
            <a:r>
              <a:rPr lang="en-IN" dirty="0"/>
              <a:t>Garage innovations</a:t>
            </a:r>
          </a:p>
          <a:p>
            <a:pPr lvl="1"/>
            <a:r>
              <a:rPr lang="en-IN" dirty="0" err="1"/>
              <a:t>Walkmans</a:t>
            </a:r>
            <a:r>
              <a:rPr lang="en-IN" dirty="0"/>
              <a:t>-Toyota- </a:t>
            </a:r>
          </a:p>
          <a:p>
            <a:pPr lvl="1"/>
            <a:r>
              <a:rPr lang="en-IN" dirty="0"/>
              <a:t>Japan leading the Quality drive</a:t>
            </a:r>
          </a:p>
          <a:p>
            <a:pPr lvl="1"/>
            <a:r>
              <a:rPr lang="en-IN" dirty="0"/>
              <a:t>TQM became a passion</a:t>
            </a:r>
          </a:p>
        </p:txBody>
      </p:sp>
      <p:sp>
        <p:nvSpPr>
          <p:cNvPr id="11" name="Title 1">
            <a:extLst>
              <a:ext uri="{FF2B5EF4-FFF2-40B4-BE49-F238E27FC236}">
                <a16:creationId xmlns:a16="http://schemas.microsoft.com/office/drawing/2014/main" id="{EC3AAD3C-7C95-46FB-A51F-BCD78605D7C8}"/>
              </a:ext>
            </a:extLst>
          </p:cNvPr>
          <p:cNvSpPr txBox="1">
            <a:spLocks/>
          </p:cNvSpPr>
          <p:nvPr/>
        </p:nvSpPr>
        <p:spPr>
          <a:xfrm>
            <a:off x="84454" y="140910"/>
            <a:ext cx="9029065" cy="69056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dirty="0"/>
              <a:t>Waves</a:t>
            </a:r>
          </a:p>
        </p:txBody>
      </p:sp>
      <p:sp>
        <p:nvSpPr>
          <p:cNvPr id="3" name="Google Shape;1529;p54">
            <a:extLst>
              <a:ext uri="{FF2B5EF4-FFF2-40B4-BE49-F238E27FC236}">
                <a16:creationId xmlns:a16="http://schemas.microsoft.com/office/drawing/2014/main" id="{B12E03F3-51B9-46AA-8A98-597D35F287CF}"/>
              </a:ext>
            </a:extLst>
          </p:cNvPr>
          <p:cNvSpPr txBox="1">
            <a:spLocks noChangeArrowheads="1"/>
          </p:cNvSpPr>
          <p:nvPr/>
        </p:nvSpPr>
        <p:spPr bwMode="auto">
          <a:xfrm>
            <a:off x="5226685" y="3841750"/>
            <a:ext cx="18637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FFFFFF"/>
              </a:buClr>
              <a:buSzPts val="5000"/>
              <a:buFont typeface="Montserrat"/>
              <a:buNone/>
            </a:pPr>
            <a:r>
              <a:rPr lang="en-US" altLang="en-US" sz="2800" b="1" dirty="0">
                <a:solidFill>
                  <a:srgbClr val="FFFFFF"/>
                </a:solidFill>
                <a:latin typeface="Montserrat"/>
                <a:sym typeface="Montserrat"/>
              </a:rPr>
              <a:t>1980-90’s</a:t>
            </a:r>
            <a:endParaRPr lang="en-US" altLang="en-US" sz="800" dirty="0"/>
          </a:p>
        </p:txBody>
      </p:sp>
      <p:sp>
        <p:nvSpPr>
          <p:cNvPr id="4" name="Google Shape;1529;p54">
            <a:extLst>
              <a:ext uri="{FF2B5EF4-FFF2-40B4-BE49-F238E27FC236}">
                <a16:creationId xmlns:a16="http://schemas.microsoft.com/office/drawing/2014/main" id="{75A7AE15-7267-4026-ACC2-16931C473D7A}"/>
              </a:ext>
            </a:extLst>
          </p:cNvPr>
          <p:cNvSpPr txBox="1">
            <a:spLocks noChangeArrowheads="1"/>
          </p:cNvSpPr>
          <p:nvPr/>
        </p:nvSpPr>
        <p:spPr bwMode="auto">
          <a:xfrm>
            <a:off x="8503922" y="2659697"/>
            <a:ext cx="18637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FFFFFF"/>
              </a:buClr>
              <a:buSzPts val="5000"/>
              <a:buFont typeface="Montserrat"/>
              <a:buNone/>
            </a:pPr>
            <a:r>
              <a:rPr lang="en-US" altLang="en-US" sz="2800" b="1" dirty="0">
                <a:solidFill>
                  <a:srgbClr val="FFFFFF"/>
                </a:solidFill>
                <a:latin typeface="Montserrat"/>
                <a:sym typeface="Montserrat"/>
              </a:rPr>
              <a:t>1990-2015</a:t>
            </a:r>
            <a:endParaRPr lang="en-US" altLang="en-US" sz="800" dirty="0"/>
          </a:p>
        </p:txBody>
      </p:sp>
      <p:sp>
        <p:nvSpPr>
          <p:cNvPr id="17" name="TextBox 16">
            <a:extLst>
              <a:ext uri="{FF2B5EF4-FFF2-40B4-BE49-F238E27FC236}">
                <a16:creationId xmlns:a16="http://schemas.microsoft.com/office/drawing/2014/main" id="{C161511B-4995-4C90-9DC2-E85AC40CE582}"/>
              </a:ext>
            </a:extLst>
          </p:cNvPr>
          <p:cNvSpPr txBox="1"/>
          <p:nvPr/>
        </p:nvSpPr>
        <p:spPr>
          <a:xfrm>
            <a:off x="3551866" y="36770"/>
            <a:ext cx="6258560" cy="2862322"/>
          </a:xfrm>
          <a:prstGeom prst="rect">
            <a:avLst/>
          </a:prstGeom>
          <a:noFill/>
        </p:spPr>
        <p:txBody>
          <a:bodyPr wrap="square">
            <a:spAutoFit/>
          </a:bodyPr>
          <a:lstStyle/>
          <a:p>
            <a:pPr marL="742950" lvl="1" indent="-285750">
              <a:buFont typeface="Arial" panose="020B0604020202020204" pitchFamily="34" charset="0"/>
              <a:buChar char="•"/>
            </a:pPr>
            <a:r>
              <a:rPr lang="en-IN" dirty="0"/>
              <a:t>Takeover cries</a:t>
            </a:r>
          </a:p>
          <a:p>
            <a:pPr marL="742950" lvl="1" indent="-285750">
              <a:buFont typeface="Arial" panose="020B0604020202020204" pitchFamily="34" charset="0"/>
              <a:buChar char="•"/>
            </a:pPr>
            <a:r>
              <a:rPr lang="en-IN" dirty="0"/>
              <a:t>Unlocking value</a:t>
            </a:r>
          </a:p>
          <a:p>
            <a:pPr marL="742950" lvl="1" indent="-285750">
              <a:buFont typeface="Arial" panose="020B0604020202020204" pitchFamily="34" charset="0"/>
              <a:buChar char="•"/>
            </a:pPr>
            <a:r>
              <a:rPr lang="en-IN" dirty="0"/>
              <a:t>Shareholder value</a:t>
            </a:r>
          </a:p>
          <a:p>
            <a:pPr marL="742950" lvl="1" indent="-285750">
              <a:buFont typeface="Arial" panose="020B0604020202020204" pitchFamily="34" charset="0"/>
              <a:buChar char="•"/>
            </a:pPr>
            <a:r>
              <a:rPr lang="en-IN" dirty="0"/>
              <a:t>Privatisation </a:t>
            </a:r>
          </a:p>
          <a:p>
            <a:pPr marL="742950" lvl="1" indent="-285750">
              <a:buFont typeface="Arial" panose="020B0604020202020204" pitchFamily="34" charset="0"/>
              <a:buChar char="•"/>
            </a:pPr>
            <a:r>
              <a:rPr lang="en-IN" dirty="0"/>
              <a:t>Software emerging as an innovation tool</a:t>
            </a:r>
          </a:p>
          <a:p>
            <a:pPr marL="742950" lvl="1" indent="-285750">
              <a:buFont typeface="Arial" panose="020B0604020202020204" pitchFamily="34" charset="0"/>
              <a:buChar char="•"/>
            </a:pPr>
            <a:r>
              <a:rPr lang="en-IN" dirty="0"/>
              <a:t>Airline reservation systems-Sabre</a:t>
            </a:r>
          </a:p>
          <a:p>
            <a:pPr marL="742950" lvl="1" indent="-285750">
              <a:buFont typeface="Arial" panose="020B0604020202020204" pitchFamily="34" charset="0"/>
              <a:buChar char="•"/>
            </a:pPr>
            <a:r>
              <a:rPr lang="en-IN" dirty="0"/>
              <a:t>Innovation in the world of </a:t>
            </a:r>
            <a:r>
              <a:rPr lang="en-IN" dirty="0" smtClean="0"/>
              <a:t>finance</a:t>
            </a:r>
          </a:p>
          <a:p>
            <a:pPr marL="742950" lvl="1" indent="-285750">
              <a:buFont typeface="Arial" panose="020B0604020202020204" pitchFamily="34" charset="0"/>
              <a:buChar char="•"/>
            </a:pPr>
            <a:r>
              <a:rPr lang="en-IN" dirty="0" smtClean="0"/>
              <a:t>Leveraged </a:t>
            </a:r>
            <a:r>
              <a:rPr lang="en-IN" dirty="0"/>
              <a:t>buyout, takeover, merger of balance sheets </a:t>
            </a:r>
            <a:r>
              <a:rPr lang="en-IN" dirty="0" err="1"/>
              <a:t>e.t.c</a:t>
            </a:r>
            <a:endParaRPr lang="en-IN" dirty="0"/>
          </a:p>
          <a:p>
            <a:pPr marL="742950" lvl="1" indent="-285750">
              <a:buFont typeface="Arial" panose="020B0604020202020204" pitchFamily="34" charset="0"/>
              <a:buChar char="•"/>
            </a:pPr>
            <a:r>
              <a:rPr lang="en-IN" dirty="0"/>
              <a:t>Gillette launched Sensor excel</a:t>
            </a:r>
          </a:p>
        </p:txBody>
      </p:sp>
      <p:sp>
        <p:nvSpPr>
          <p:cNvPr id="19" name="TextBox 18">
            <a:extLst>
              <a:ext uri="{FF2B5EF4-FFF2-40B4-BE49-F238E27FC236}">
                <a16:creationId xmlns:a16="http://schemas.microsoft.com/office/drawing/2014/main" id="{697D19A6-7D9C-40BF-8661-74792C5F37D9}"/>
              </a:ext>
            </a:extLst>
          </p:cNvPr>
          <p:cNvSpPr txBox="1"/>
          <p:nvPr/>
        </p:nvSpPr>
        <p:spPr>
          <a:xfrm>
            <a:off x="7372670" y="3573750"/>
            <a:ext cx="6207760" cy="2862322"/>
          </a:xfrm>
          <a:prstGeom prst="rect">
            <a:avLst/>
          </a:prstGeom>
          <a:noFill/>
        </p:spPr>
        <p:txBody>
          <a:bodyPr wrap="square">
            <a:spAutoFit/>
          </a:bodyPr>
          <a:lstStyle/>
          <a:p>
            <a:pPr marL="742950" lvl="1" indent="-285750">
              <a:buFont typeface="Arial" panose="020B0604020202020204" pitchFamily="34" charset="0"/>
              <a:buChar char="•"/>
            </a:pPr>
            <a:r>
              <a:rPr lang="en-IN" sz="1400" dirty="0"/>
              <a:t>WWW-So</a:t>
            </a:r>
            <a:r>
              <a:rPr lang="en-IN" dirty="0"/>
              <a:t>mehow get into web</a:t>
            </a:r>
          </a:p>
          <a:p>
            <a:pPr marL="742950" lvl="1" indent="-285750">
              <a:buFont typeface="Arial" panose="020B0604020202020204" pitchFamily="34" charset="0"/>
              <a:buChar char="•"/>
            </a:pPr>
            <a:r>
              <a:rPr lang="en-IN" dirty="0"/>
              <a:t>Capital Mkts Vs Consumers</a:t>
            </a:r>
          </a:p>
          <a:p>
            <a:pPr marL="742950" lvl="1" indent="-285750">
              <a:buFont typeface="Arial" panose="020B0604020202020204" pitchFamily="34" charset="0"/>
              <a:buChar char="•"/>
            </a:pPr>
            <a:r>
              <a:rPr lang="en-IN" dirty="0"/>
              <a:t>Eyeballs – revenues</a:t>
            </a:r>
          </a:p>
          <a:p>
            <a:pPr marL="742950" lvl="1" indent="-285750">
              <a:buFont typeface="Arial" panose="020B0604020202020204" pitchFamily="34" charset="0"/>
              <a:buChar char="•"/>
            </a:pPr>
            <a:r>
              <a:rPr lang="en-IN" dirty="0"/>
              <a:t>Dot com burst</a:t>
            </a:r>
          </a:p>
          <a:p>
            <a:pPr marL="742950" lvl="1" indent="-285750">
              <a:buFont typeface="Arial" panose="020B0604020202020204" pitchFamily="34" charset="0"/>
              <a:buChar char="•"/>
            </a:pPr>
            <a:r>
              <a:rPr lang="en-IN" dirty="0"/>
              <a:t>B2basics</a:t>
            </a:r>
          </a:p>
          <a:p>
            <a:pPr marL="742950" lvl="1" indent="-285750">
              <a:buFont typeface="Arial" panose="020B0604020202020204" pitchFamily="34" charset="0"/>
              <a:buChar char="•"/>
            </a:pPr>
            <a:r>
              <a:rPr lang="en-IN" dirty="0"/>
              <a:t>Innovation focus again- likes of GE, IBM </a:t>
            </a:r>
          </a:p>
          <a:p>
            <a:pPr marL="742950" lvl="1" indent="-285750">
              <a:buFont typeface="Arial" panose="020B0604020202020204" pitchFamily="34" charset="0"/>
              <a:buChar char="•"/>
            </a:pPr>
            <a:r>
              <a:rPr lang="en-IN" dirty="0"/>
              <a:t>Data understanding</a:t>
            </a:r>
          </a:p>
          <a:p>
            <a:pPr marL="742950" lvl="1" indent="-285750">
              <a:buFont typeface="Arial" panose="020B0604020202020204" pitchFamily="34" charset="0"/>
              <a:buChar char="•"/>
            </a:pPr>
            <a:r>
              <a:rPr lang="en-IN" dirty="0"/>
              <a:t>New Product offering functionality/ Value</a:t>
            </a:r>
          </a:p>
          <a:p>
            <a:pPr marL="742950" lvl="1" indent="-285750">
              <a:buFont typeface="Arial" panose="020B0604020202020204" pitchFamily="34" charset="0"/>
              <a:buChar char="•"/>
            </a:pPr>
            <a:r>
              <a:rPr lang="en-IN" dirty="0"/>
              <a:t>Customer core focus regained</a:t>
            </a:r>
          </a:p>
          <a:p>
            <a:pPr marL="742950" lvl="1" indent="-285750">
              <a:buFont typeface="Arial" panose="020B0604020202020204" pitchFamily="34" charset="0"/>
              <a:buChar char="•"/>
            </a:pPr>
            <a:r>
              <a:rPr lang="en-IN" dirty="0"/>
              <a:t>Core competence 1990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3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83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83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83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831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831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831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arn(inVertical)">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19">
                                            <p:txEl>
                                              <p:pRg st="0" end="0"/>
                                            </p:txEl>
                                          </p:spTgt>
                                        </p:tgtEl>
                                        <p:attrNameLst>
                                          <p:attrName>style.visibility</p:attrName>
                                        </p:attrNameLst>
                                      </p:cBhvr>
                                      <p:to>
                                        <p:strVal val="visible"/>
                                      </p:to>
                                    </p:set>
                                    <p:animEffect transition="in" filter="box(in)">
                                      <p:cBhvr>
                                        <p:cTn id="28" dur="2000"/>
                                        <p:tgtEl>
                                          <p:spTgt spid="19">
                                            <p:txEl>
                                              <p:pRg st="0" end="0"/>
                                            </p:txEl>
                                          </p:spTgt>
                                        </p:tgtEl>
                                      </p:cBhvr>
                                    </p:animEffect>
                                  </p:childTnLst>
                                </p:cTn>
                              </p:par>
                              <p:par>
                                <p:cTn id="29" presetID="4" presetClass="entr" presetSubtype="16" fill="hold" nodeType="withEffect">
                                  <p:stCondLst>
                                    <p:cond delay="0"/>
                                  </p:stCondLst>
                                  <p:childTnLst>
                                    <p:set>
                                      <p:cBhvr>
                                        <p:cTn id="30" dur="1" fill="hold">
                                          <p:stCondLst>
                                            <p:cond delay="0"/>
                                          </p:stCondLst>
                                        </p:cTn>
                                        <p:tgtEl>
                                          <p:spTgt spid="19">
                                            <p:txEl>
                                              <p:pRg st="1" end="1"/>
                                            </p:txEl>
                                          </p:spTgt>
                                        </p:tgtEl>
                                        <p:attrNameLst>
                                          <p:attrName>style.visibility</p:attrName>
                                        </p:attrNameLst>
                                      </p:cBhvr>
                                      <p:to>
                                        <p:strVal val="visible"/>
                                      </p:to>
                                    </p:set>
                                    <p:animEffect transition="in" filter="box(in)">
                                      <p:cBhvr>
                                        <p:cTn id="31" dur="2000"/>
                                        <p:tgtEl>
                                          <p:spTgt spid="19">
                                            <p:txEl>
                                              <p:pRg st="1" end="1"/>
                                            </p:txEl>
                                          </p:spTgt>
                                        </p:tgtEl>
                                      </p:cBhvr>
                                    </p:animEffect>
                                  </p:childTnLst>
                                </p:cTn>
                              </p:par>
                              <p:par>
                                <p:cTn id="32" presetID="4" presetClass="entr" presetSubtype="16" fill="hold" nodeType="withEffect">
                                  <p:stCondLst>
                                    <p:cond delay="0"/>
                                  </p:stCondLst>
                                  <p:childTnLst>
                                    <p:set>
                                      <p:cBhvr>
                                        <p:cTn id="33" dur="1" fill="hold">
                                          <p:stCondLst>
                                            <p:cond delay="0"/>
                                          </p:stCondLst>
                                        </p:cTn>
                                        <p:tgtEl>
                                          <p:spTgt spid="19">
                                            <p:txEl>
                                              <p:pRg st="2" end="2"/>
                                            </p:txEl>
                                          </p:spTgt>
                                        </p:tgtEl>
                                        <p:attrNameLst>
                                          <p:attrName>style.visibility</p:attrName>
                                        </p:attrNameLst>
                                      </p:cBhvr>
                                      <p:to>
                                        <p:strVal val="visible"/>
                                      </p:to>
                                    </p:set>
                                    <p:animEffect transition="in" filter="box(in)">
                                      <p:cBhvr>
                                        <p:cTn id="34" dur="2000"/>
                                        <p:tgtEl>
                                          <p:spTgt spid="19">
                                            <p:txEl>
                                              <p:pRg st="2" end="2"/>
                                            </p:txEl>
                                          </p:spTgt>
                                        </p:tgtEl>
                                      </p:cBhvr>
                                    </p:animEffect>
                                  </p:childTnLst>
                                </p:cTn>
                              </p:par>
                              <p:par>
                                <p:cTn id="35" presetID="4" presetClass="entr" presetSubtype="16" fill="hold" nodeType="withEffect">
                                  <p:stCondLst>
                                    <p:cond delay="0"/>
                                  </p:stCondLst>
                                  <p:childTnLst>
                                    <p:set>
                                      <p:cBhvr>
                                        <p:cTn id="36" dur="1" fill="hold">
                                          <p:stCondLst>
                                            <p:cond delay="0"/>
                                          </p:stCondLst>
                                        </p:cTn>
                                        <p:tgtEl>
                                          <p:spTgt spid="19">
                                            <p:txEl>
                                              <p:pRg st="3" end="3"/>
                                            </p:txEl>
                                          </p:spTgt>
                                        </p:tgtEl>
                                        <p:attrNameLst>
                                          <p:attrName>style.visibility</p:attrName>
                                        </p:attrNameLst>
                                      </p:cBhvr>
                                      <p:to>
                                        <p:strVal val="visible"/>
                                      </p:to>
                                    </p:set>
                                    <p:animEffect transition="in" filter="box(in)">
                                      <p:cBhvr>
                                        <p:cTn id="37" dur="2000"/>
                                        <p:tgtEl>
                                          <p:spTgt spid="19">
                                            <p:txEl>
                                              <p:pRg st="3" end="3"/>
                                            </p:txEl>
                                          </p:spTgt>
                                        </p:tgtEl>
                                      </p:cBhvr>
                                    </p:animEffect>
                                  </p:childTnLst>
                                </p:cTn>
                              </p:par>
                              <p:par>
                                <p:cTn id="38" presetID="4" presetClass="entr" presetSubtype="16" fill="hold" nodeType="withEffect">
                                  <p:stCondLst>
                                    <p:cond delay="0"/>
                                  </p:stCondLst>
                                  <p:childTnLst>
                                    <p:set>
                                      <p:cBhvr>
                                        <p:cTn id="39" dur="1" fill="hold">
                                          <p:stCondLst>
                                            <p:cond delay="0"/>
                                          </p:stCondLst>
                                        </p:cTn>
                                        <p:tgtEl>
                                          <p:spTgt spid="19">
                                            <p:txEl>
                                              <p:pRg st="4" end="4"/>
                                            </p:txEl>
                                          </p:spTgt>
                                        </p:tgtEl>
                                        <p:attrNameLst>
                                          <p:attrName>style.visibility</p:attrName>
                                        </p:attrNameLst>
                                      </p:cBhvr>
                                      <p:to>
                                        <p:strVal val="visible"/>
                                      </p:to>
                                    </p:set>
                                    <p:animEffect transition="in" filter="box(in)">
                                      <p:cBhvr>
                                        <p:cTn id="40" dur="2000"/>
                                        <p:tgtEl>
                                          <p:spTgt spid="19">
                                            <p:txEl>
                                              <p:pRg st="4" end="4"/>
                                            </p:txEl>
                                          </p:spTgt>
                                        </p:tgtEl>
                                      </p:cBhvr>
                                    </p:animEffect>
                                  </p:childTnLst>
                                </p:cTn>
                              </p:par>
                              <p:par>
                                <p:cTn id="41" presetID="4" presetClass="entr" presetSubtype="16" fill="hold" nodeType="withEffect">
                                  <p:stCondLst>
                                    <p:cond delay="0"/>
                                  </p:stCondLst>
                                  <p:childTnLst>
                                    <p:set>
                                      <p:cBhvr>
                                        <p:cTn id="42" dur="1" fill="hold">
                                          <p:stCondLst>
                                            <p:cond delay="0"/>
                                          </p:stCondLst>
                                        </p:cTn>
                                        <p:tgtEl>
                                          <p:spTgt spid="19">
                                            <p:txEl>
                                              <p:pRg st="5" end="5"/>
                                            </p:txEl>
                                          </p:spTgt>
                                        </p:tgtEl>
                                        <p:attrNameLst>
                                          <p:attrName>style.visibility</p:attrName>
                                        </p:attrNameLst>
                                      </p:cBhvr>
                                      <p:to>
                                        <p:strVal val="visible"/>
                                      </p:to>
                                    </p:set>
                                    <p:animEffect transition="in" filter="box(in)">
                                      <p:cBhvr>
                                        <p:cTn id="43" dur="2000"/>
                                        <p:tgtEl>
                                          <p:spTgt spid="19">
                                            <p:txEl>
                                              <p:pRg st="5" end="5"/>
                                            </p:txEl>
                                          </p:spTgt>
                                        </p:tgtEl>
                                      </p:cBhvr>
                                    </p:animEffect>
                                  </p:childTnLst>
                                </p:cTn>
                              </p:par>
                              <p:par>
                                <p:cTn id="44" presetID="4" presetClass="entr" presetSubtype="16" fill="hold" nodeType="withEffect">
                                  <p:stCondLst>
                                    <p:cond delay="0"/>
                                  </p:stCondLst>
                                  <p:childTnLst>
                                    <p:set>
                                      <p:cBhvr>
                                        <p:cTn id="45" dur="1" fill="hold">
                                          <p:stCondLst>
                                            <p:cond delay="0"/>
                                          </p:stCondLst>
                                        </p:cTn>
                                        <p:tgtEl>
                                          <p:spTgt spid="19">
                                            <p:txEl>
                                              <p:pRg st="6" end="6"/>
                                            </p:txEl>
                                          </p:spTgt>
                                        </p:tgtEl>
                                        <p:attrNameLst>
                                          <p:attrName>style.visibility</p:attrName>
                                        </p:attrNameLst>
                                      </p:cBhvr>
                                      <p:to>
                                        <p:strVal val="visible"/>
                                      </p:to>
                                    </p:set>
                                    <p:animEffect transition="in" filter="box(in)">
                                      <p:cBhvr>
                                        <p:cTn id="46" dur="2000"/>
                                        <p:tgtEl>
                                          <p:spTgt spid="19">
                                            <p:txEl>
                                              <p:pRg st="6" end="6"/>
                                            </p:txEl>
                                          </p:spTgt>
                                        </p:tgtEl>
                                      </p:cBhvr>
                                    </p:animEffect>
                                  </p:childTnLst>
                                </p:cTn>
                              </p:par>
                              <p:par>
                                <p:cTn id="47" presetID="4" presetClass="entr" presetSubtype="16" fill="hold" nodeType="withEffect">
                                  <p:stCondLst>
                                    <p:cond delay="0"/>
                                  </p:stCondLst>
                                  <p:childTnLst>
                                    <p:set>
                                      <p:cBhvr>
                                        <p:cTn id="48" dur="1" fill="hold">
                                          <p:stCondLst>
                                            <p:cond delay="0"/>
                                          </p:stCondLst>
                                        </p:cTn>
                                        <p:tgtEl>
                                          <p:spTgt spid="19">
                                            <p:txEl>
                                              <p:pRg st="7" end="7"/>
                                            </p:txEl>
                                          </p:spTgt>
                                        </p:tgtEl>
                                        <p:attrNameLst>
                                          <p:attrName>style.visibility</p:attrName>
                                        </p:attrNameLst>
                                      </p:cBhvr>
                                      <p:to>
                                        <p:strVal val="visible"/>
                                      </p:to>
                                    </p:set>
                                    <p:animEffect transition="in" filter="box(in)">
                                      <p:cBhvr>
                                        <p:cTn id="49" dur="2000"/>
                                        <p:tgtEl>
                                          <p:spTgt spid="19">
                                            <p:txEl>
                                              <p:pRg st="7" end="7"/>
                                            </p:txEl>
                                          </p:spTgt>
                                        </p:tgtEl>
                                      </p:cBhvr>
                                    </p:animEffect>
                                  </p:childTnLst>
                                </p:cTn>
                              </p:par>
                              <p:par>
                                <p:cTn id="50" presetID="4" presetClass="entr" presetSubtype="16" fill="hold" nodeType="withEffect">
                                  <p:stCondLst>
                                    <p:cond delay="0"/>
                                  </p:stCondLst>
                                  <p:childTnLst>
                                    <p:set>
                                      <p:cBhvr>
                                        <p:cTn id="51" dur="1" fill="hold">
                                          <p:stCondLst>
                                            <p:cond delay="0"/>
                                          </p:stCondLst>
                                        </p:cTn>
                                        <p:tgtEl>
                                          <p:spTgt spid="19">
                                            <p:txEl>
                                              <p:pRg st="8" end="8"/>
                                            </p:txEl>
                                          </p:spTgt>
                                        </p:tgtEl>
                                        <p:attrNameLst>
                                          <p:attrName>style.visibility</p:attrName>
                                        </p:attrNameLst>
                                      </p:cBhvr>
                                      <p:to>
                                        <p:strVal val="visible"/>
                                      </p:to>
                                    </p:set>
                                    <p:animEffect transition="in" filter="box(in)">
                                      <p:cBhvr>
                                        <p:cTn id="52" dur="2000"/>
                                        <p:tgtEl>
                                          <p:spTgt spid="19">
                                            <p:txEl>
                                              <p:pRg st="8" end="8"/>
                                            </p:txEl>
                                          </p:spTgt>
                                        </p:tgtEl>
                                      </p:cBhvr>
                                    </p:animEffect>
                                  </p:childTnLst>
                                </p:cTn>
                              </p:par>
                              <p:par>
                                <p:cTn id="53" presetID="4" presetClass="entr" presetSubtype="16" fill="hold" nodeType="withEffect">
                                  <p:stCondLst>
                                    <p:cond delay="0"/>
                                  </p:stCondLst>
                                  <p:childTnLst>
                                    <p:set>
                                      <p:cBhvr>
                                        <p:cTn id="54" dur="1" fill="hold">
                                          <p:stCondLst>
                                            <p:cond delay="0"/>
                                          </p:stCondLst>
                                        </p:cTn>
                                        <p:tgtEl>
                                          <p:spTgt spid="19">
                                            <p:txEl>
                                              <p:pRg st="9" end="9"/>
                                            </p:txEl>
                                          </p:spTgt>
                                        </p:tgtEl>
                                        <p:attrNameLst>
                                          <p:attrName>style.visibility</p:attrName>
                                        </p:attrNameLst>
                                      </p:cBhvr>
                                      <p:to>
                                        <p:strVal val="visible"/>
                                      </p:to>
                                    </p:set>
                                    <p:animEffect transition="in" filter="box(in)">
                                      <p:cBhvr>
                                        <p:cTn id="55" dur="20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11" grpId="0" build="allAtOnce"/>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964" y="32613"/>
            <a:ext cx="10515600" cy="673969"/>
          </a:xfrm>
        </p:spPr>
        <p:txBody>
          <a:bodyPr>
            <a:normAutofit fontScale="90000"/>
          </a:bodyPr>
          <a:lstStyle/>
          <a:p>
            <a:pPr algn="ctr"/>
            <a:r>
              <a:rPr lang="en-US" dirty="0" smtClean="0"/>
              <a:t>Excerpts from Industry Leaders- Innovations 2021</a:t>
            </a:r>
            <a:endParaRPr lang="en-IN" dirty="0"/>
          </a:p>
        </p:txBody>
      </p:sp>
      <p:sp>
        <p:nvSpPr>
          <p:cNvPr id="3" name="Content Placeholder 2"/>
          <p:cNvSpPr>
            <a:spLocks noGrp="1"/>
          </p:cNvSpPr>
          <p:nvPr>
            <p:ph idx="1"/>
          </p:nvPr>
        </p:nvSpPr>
        <p:spPr>
          <a:xfrm>
            <a:off x="166255" y="1105186"/>
            <a:ext cx="11187545" cy="4351338"/>
          </a:xfrm>
        </p:spPr>
        <p:txBody>
          <a:bodyPr>
            <a:normAutofit fontScale="92500" lnSpcReduction="20000"/>
          </a:bodyPr>
          <a:lstStyle/>
          <a:p>
            <a:r>
              <a:rPr lang="en-US" dirty="0" smtClean="0"/>
              <a:t>Tata Consumer Products		End to End Digitization</a:t>
            </a:r>
          </a:p>
          <a:p>
            <a:pPr marL="0" indent="0">
              <a:buNone/>
            </a:pPr>
            <a:endParaRPr lang="en-US" dirty="0" smtClean="0"/>
          </a:p>
          <a:p>
            <a:r>
              <a:rPr lang="en-US" dirty="0" smtClean="0"/>
              <a:t>Mahindra Finance			Personal mobility, Alt channel, Fortify 							</a:t>
            </a:r>
            <a:r>
              <a:rPr lang="en-US" dirty="0" err="1" smtClean="0"/>
              <a:t>Phytigal</a:t>
            </a:r>
            <a:endParaRPr lang="en-US" dirty="0" smtClean="0"/>
          </a:p>
          <a:p>
            <a:r>
              <a:rPr lang="en-US" dirty="0" smtClean="0"/>
              <a:t>Health care				Video Consultation-12% - </a:t>
            </a:r>
            <a:r>
              <a:rPr lang="en-US" dirty="0" err="1" smtClean="0"/>
              <a:t>Upto</a:t>
            </a:r>
            <a:r>
              <a:rPr lang="en-US" dirty="0" smtClean="0"/>
              <a:t> 20%</a:t>
            </a:r>
          </a:p>
          <a:p>
            <a:endParaRPr lang="en-US" dirty="0" smtClean="0"/>
          </a:p>
          <a:p>
            <a:r>
              <a:rPr lang="en-US" dirty="0" smtClean="0"/>
              <a:t>Shree Cement			Capital deferred, Incremental IT</a:t>
            </a:r>
          </a:p>
          <a:p>
            <a:endParaRPr lang="en-US" dirty="0" smtClean="0"/>
          </a:p>
          <a:p>
            <a:r>
              <a:rPr lang="en-US" dirty="0" smtClean="0"/>
              <a:t>Tech 					</a:t>
            </a:r>
            <a:r>
              <a:rPr lang="en-US" dirty="0" err="1" smtClean="0"/>
              <a:t>OmniChannel</a:t>
            </a:r>
            <a:r>
              <a:rPr lang="en-US" dirty="0" smtClean="0"/>
              <a:t>, Omni Commerce</a:t>
            </a:r>
          </a:p>
          <a:p>
            <a:endParaRPr lang="en-US" dirty="0" smtClean="0"/>
          </a:p>
          <a:p>
            <a:r>
              <a:rPr lang="en-US" dirty="0" smtClean="0"/>
              <a:t>Dabur				Online Incubators	</a:t>
            </a:r>
            <a:endParaRPr lang="en-US" dirty="0"/>
          </a:p>
          <a:p>
            <a:endParaRPr lang="en-IN" dirty="0"/>
          </a:p>
        </p:txBody>
      </p:sp>
    </p:spTree>
    <p:extLst>
      <p:ext uri="{BB962C8B-B14F-4D97-AF65-F5344CB8AC3E}">
        <p14:creationId xmlns:p14="http://schemas.microsoft.com/office/powerpoint/2010/main" val="21852169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Innovation- Disruption</a:t>
            </a:r>
            <a:endParaRPr lang="en-IN" dirty="0"/>
          </a:p>
        </p:txBody>
      </p:sp>
      <p:sp>
        <p:nvSpPr>
          <p:cNvPr id="3" name="Content Placeholder 2"/>
          <p:cNvSpPr>
            <a:spLocks noGrp="1"/>
          </p:cNvSpPr>
          <p:nvPr>
            <p:ph idx="1"/>
          </p:nvPr>
        </p:nvSpPr>
        <p:spPr/>
        <p:txBody>
          <a:bodyPr/>
          <a:lstStyle/>
          <a:p>
            <a:r>
              <a:rPr lang="en-US" dirty="0" smtClean="0"/>
              <a:t>Innovation</a:t>
            </a:r>
          </a:p>
          <a:p>
            <a:pPr lvl="1"/>
            <a:r>
              <a:rPr lang="en-US" dirty="0" smtClean="0"/>
              <a:t>Something new</a:t>
            </a:r>
          </a:p>
          <a:p>
            <a:pPr lvl="1"/>
            <a:r>
              <a:rPr lang="en-US" dirty="0" smtClean="0"/>
              <a:t>Radical / Incremental</a:t>
            </a:r>
          </a:p>
          <a:p>
            <a:pPr lvl="1"/>
            <a:r>
              <a:rPr lang="en-US" dirty="0" smtClean="0"/>
              <a:t>Product-Processes-Services</a:t>
            </a:r>
          </a:p>
          <a:p>
            <a:pPr lvl="1"/>
            <a:endParaRPr lang="en-US" dirty="0"/>
          </a:p>
        </p:txBody>
      </p:sp>
    </p:spTree>
    <p:extLst>
      <p:ext uri="{BB962C8B-B14F-4D97-AF65-F5344CB8AC3E}">
        <p14:creationId xmlns:p14="http://schemas.microsoft.com/office/powerpoint/2010/main" val="39234666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Chai point</a:t>
            </a:r>
          </a:p>
          <a:p>
            <a:endParaRPr lang="en-US" dirty="0" smtClean="0"/>
          </a:p>
          <a:p>
            <a:r>
              <a:rPr lang="en-IN" dirty="0">
                <a:hlinkClick r:id="rId2"/>
              </a:rPr>
              <a:t>https://</a:t>
            </a:r>
            <a:r>
              <a:rPr lang="en-IN" dirty="0" smtClean="0">
                <a:hlinkClick r:id="rId2"/>
              </a:rPr>
              <a:t>www.youtube.com/watch?v=eCFLZ-V3MMA</a:t>
            </a:r>
            <a:endParaRPr lang="en-IN" dirty="0" smtClean="0"/>
          </a:p>
          <a:p>
            <a:endParaRPr lang="en-US" dirty="0"/>
          </a:p>
          <a:p>
            <a:r>
              <a:rPr lang="en-IN" dirty="0">
                <a:hlinkClick r:id="rId3"/>
              </a:rPr>
              <a:t>https://</a:t>
            </a:r>
            <a:r>
              <a:rPr lang="en-IN" dirty="0" smtClean="0">
                <a:hlinkClick r:id="rId3"/>
              </a:rPr>
              <a:t>www.youtube.com/watch?v=odYiBsIpB0s</a:t>
            </a:r>
            <a:endParaRPr lang="en-IN" dirty="0" smtClean="0"/>
          </a:p>
          <a:p>
            <a:endParaRPr lang="en-US" dirty="0"/>
          </a:p>
          <a:p>
            <a:r>
              <a:rPr lang="en-IN" dirty="0">
                <a:hlinkClick r:id="rId4"/>
              </a:rPr>
              <a:t>https://</a:t>
            </a:r>
            <a:r>
              <a:rPr lang="en-IN" dirty="0" smtClean="0">
                <a:hlinkClick r:id="rId4"/>
              </a:rPr>
              <a:t>www.youtube.com/watch?v=kD8y0bBzBQs</a:t>
            </a:r>
            <a:endParaRPr lang="en-IN" dirty="0" smtClean="0"/>
          </a:p>
          <a:p>
            <a:endParaRPr lang="en-IN" dirty="0"/>
          </a:p>
        </p:txBody>
      </p:sp>
    </p:spTree>
    <p:extLst>
      <p:ext uri="{BB962C8B-B14F-4D97-AF65-F5344CB8AC3E}">
        <p14:creationId xmlns:p14="http://schemas.microsoft.com/office/powerpoint/2010/main" val="40746707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Innovation</a:t>
            </a:r>
            <a:r>
              <a:rPr lang="en-US" dirty="0"/>
              <a:t> or rapid evolutionary </a:t>
            </a:r>
            <a:r>
              <a:rPr lang="en-US" b="1" dirty="0"/>
              <a:t>innovation</a:t>
            </a:r>
            <a:r>
              <a:rPr lang="en-US" dirty="0"/>
              <a:t>, as I define it, is turning your dreams into reality, or manifesting what you envision. </a:t>
            </a:r>
            <a:endParaRPr lang="en-US" dirty="0" smtClean="0"/>
          </a:p>
          <a:p>
            <a:endParaRPr lang="en-US" b="1" dirty="0"/>
          </a:p>
          <a:p>
            <a:r>
              <a:rPr lang="en-US" b="1" dirty="0" smtClean="0"/>
              <a:t>Disruptive</a:t>
            </a:r>
            <a:r>
              <a:rPr lang="en-US" dirty="0"/>
              <a:t> companies are those whose </a:t>
            </a:r>
            <a:r>
              <a:rPr lang="en-US" b="1" dirty="0"/>
              <a:t>innovations</a:t>
            </a:r>
            <a:r>
              <a:rPr lang="en-US" dirty="0"/>
              <a:t> or </a:t>
            </a:r>
            <a:r>
              <a:rPr lang="en-US" b="1" dirty="0"/>
              <a:t>innovative</a:t>
            </a:r>
            <a:r>
              <a:rPr lang="en-US" dirty="0"/>
              <a:t> processes completely change the market they serve. ... </a:t>
            </a:r>
            <a:r>
              <a:rPr lang="en-US" b="1" dirty="0"/>
              <a:t>Disruption</a:t>
            </a:r>
            <a:r>
              <a:rPr lang="en-US" dirty="0"/>
              <a:t> does not happen overnight; neither does </a:t>
            </a:r>
            <a:r>
              <a:rPr lang="en-US" dirty="0" err="1"/>
              <a:t>succes</a:t>
            </a:r>
            <a:endParaRPr lang="en-IN" dirty="0"/>
          </a:p>
        </p:txBody>
      </p:sp>
    </p:spTree>
    <p:extLst>
      <p:ext uri="{BB962C8B-B14F-4D97-AF65-F5344CB8AC3E}">
        <p14:creationId xmlns:p14="http://schemas.microsoft.com/office/powerpoint/2010/main" val="16919362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Caravan</a:t>
            </a:r>
            <a:endParaRPr lang="en-IN" dirty="0"/>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39616415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B410F4E-E556-4FCF-96B3-1C037D46CDCB}"/>
              </a:ext>
            </a:extLst>
          </p:cNvPr>
          <p:cNvCxnSpPr>
            <a:cxnSpLocks/>
          </p:cNvCxnSpPr>
          <p:nvPr/>
        </p:nvCxnSpPr>
        <p:spPr>
          <a:xfrm>
            <a:off x="681740" y="768130"/>
            <a:ext cx="0" cy="5090584"/>
          </a:xfrm>
          <a:prstGeom prst="straightConnector1">
            <a:avLst/>
          </a:prstGeom>
          <a:ln w="38100">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7E7A21B0-A8B5-47FE-A886-6B69B59B0AFE}"/>
              </a:ext>
            </a:extLst>
          </p:cNvPr>
          <p:cNvCxnSpPr>
            <a:cxnSpLocks/>
          </p:cNvCxnSpPr>
          <p:nvPr/>
        </p:nvCxnSpPr>
        <p:spPr>
          <a:xfrm flipV="1">
            <a:off x="681736" y="5734050"/>
            <a:ext cx="6185789" cy="93727"/>
          </a:xfrm>
          <a:prstGeom prst="straightConnector1">
            <a:avLst/>
          </a:prstGeom>
          <a:ln w="38100">
            <a:headEnd type="none"/>
            <a:tailEnd type="triangle"/>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40B9DB1C-D665-4D60-B463-8C94BEF9E35F}"/>
              </a:ext>
            </a:extLst>
          </p:cNvPr>
          <p:cNvGrpSpPr/>
          <p:nvPr/>
        </p:nvGrpSpPr>
        <p:grpSpPr>
          <a:xfrm>
            <a:off x="676275" y="1001119"/>
            <a:ext cx="5314833" cy="4061385"/>
            <a:chOff x="1906143" y="1020168"/>
            <a:chExt cx="5314833" cy="4061385"/>
          </a:xfrm>
        </p:grpSpPr>
        <p:grpSp>
          <p:nvGrpSpPr>
            <p:cNvPr id="29" name="Group 28">
              <a:extLst>
                <a:ext uri="{FF2B5EF4-FFF2-40B4-BE49-F238E27FC236}">
                  <a16:creationId xmlns:a16="http://schemas.microsoft.com/office/drawing/2014/main" id="{A3DDD65A-9408-4E9A-8F3C-0F0C0597D1C4}"/>
                </a:ext>
              </a:extLst>
            </p:cNvPr>
            <p:cNvGrpSpPr/>
            <p:nvPr/>
          </p:nvGrpSpPr>
          <p:grpSpPr>
            <a:xfrm>
              <a:off x="1979176" y="1020168"/>
              <a:ext cx="5241800" cy="1938176"/>
              <a:chOff x="1979176" y="1020168"/>
              <a:chExt cx="5241800" cy="1938176"/>
            </a:xfrm>
          </p:grpSpPr>
          <p:sp>
            <p:nvSpPr>
              <p:cNvPr id="10" name="TextBox 9">
                <a:extLst>
                  <a:ext uri="{FF2B5EF4-FFF2-40B4-BE49-F238E27FC236}">
                    <a16:creationId xmlns:a16="http://schemas.microsoft.com/office/drawing/2014/main" id="{B5EC47FE-1B62-478F-B597-3CBFB901D5BA}"/>
                  </a:ext>
                </a:extLst>
              </p:cNvPr>
              <p:cNvSpPr txBox="1"/>
              <p:nvPr/>
            </p:nvSpPr>
            <p:spPr>
              <a:xfrm>
                <a:off x="2945526" y="1020168"/>
                <a:ext cx="1422397" cy="369332"/>
              </a:xfrm>
              <a:prstGeom prst="rect">
                <a:avLst/>
              </a:prstGeom>
              <a:noFill/>
            </p:spPr>
            <p:txBody>
              <a:bodyPr wrap="square" rtlCol="0">
                <a:spAutoFit/>
              </a:bodyPr>
              <a:lstStyle/>
              <a:p>
                <a:pPr algn="ctr"/>
                <a:r>
                  <a:rPr lang="en-IN" dirty="0"/>
                  <a:t>Existing </a:t>
                </a:r>
              </a:p>
            </p:txBody>
          </p:sp>
          <p:sp>
            <p:nvSpPr>
              <p:cNvPr id="11" name="TextBox 10">
                <a:extLst>
                  <a:ext uri="{FF2B5EF4-FFF2-40B4-BE49-F238E27FC236}">
                    <a16:creationId xmlns:a16="http://schemas.microsoft.com/office/drawing/2014/main" id="{23AFE1F8-04F2-4D67-ABF2-AFB55A13990F}"/>
                  </a:ext>
                </a:extLst>
              </p:cNvPr>
              <p:cNvSpPr txBox="1"/>
              <p:nvPr/>
            </p:nvSpPr>
            <p:spPr>
              <a:xfrm rot="16200000">
                <a:off x="1452643" y="2062480"/>
                <a:ext cx="1422397" cy="369332"/>
              </a:xfrm>
              <a:prstGeom prst="rect">
                <a:avLst/>
              </a:prstGeom>
              <a:noFill/>
            </p:spPr>
            <p:txBody>
              <a:bodyPr wrap="square" rtlCol="0">
                <a:spAutoFit/>
              </a:bodyPr>
              <a:lstStyle/>
              <a:p>
                <a:r>
                  <a:rPr lang="en-IN" dirty="0"/>
                  <a:t>Existing </a:t>
                </a:r>
              </a:p>
            </p:txBody>
          </p:sp>
          <p:sp>
            <p:nvSpPr>
              <p:cNvPr id="12" name="TextBox 11">
                <a:extLst>
                  <a:ext uri="{FF2B5EF4-FFF2-40B4-BE49-F238E27FC236}">
                    <a16:creationId xmlns:a16="http://schemas.microsoft.com/office/drawing/2014/main" id="{3D45A2B9-BD88-404F-9F5F-6A19FB177E90}"/>
                  </a:ext>
                </a:extLst>
              </p:cNvPr>
              <p:cNvSpPr txBox="1"/>
              <p:nvPr/>
            </p:nvSpPr>
            <p:spPr>
              <a:xfrm>
                <a:off x="5798579" y="1023509"/>
                <a:ext cx="1422397" cy="369332"/>
              </a:xfrm>
              <a:prstGeom prst="rect">
                <a:avLst/>
              </a:prstGeom>
              <a:noFill/>
            </p:spPr>
            <p:txBody>
              <a:bodyPr wrap="square" rtlCol="0">
                <a:spAutoFit/>
              </a:bodyPr>
              <a:lstStyle/>
              <a:p>
                <a:pPr algn="ctr"/>
                <a:r>
                  <a:rPr lang="en-IN" dirty="0"/>
                  <a:t>New</a:t>
                </a:r>
              </a:p>
            </p:txBody>
          </p:sp>
        </p:grpSp>
        <p:sp>
          <p:nvSpPr>
            <p:cNvPr id="13" name="TextBox 12">
              <a:extLst>
                <a:ext uri="{FF2B5EF4-FFF2-40B4-BE49-F238E27FC236}">
                  <a16:creationId xmlns:a16="http://schemas.microsoft.com/office/drawing/2014/main" id="{DFF24A49-3FEF-47CC-984B-B27B4993A15A}"/>
                </a:ext>
              </a:extLst>
            </p:cNvPr>
            <p:cNvSpPr txBox="1"/>
            <p:nvPr/>
          </p:nvSpPr>
          <p:spPr>
            <a:xfrm rot="16200000">
              <a:off x="1379610" y="4185689"/>
              <a:ext cx="1422397" cy="369332"/>
            </a:xfrm>
            <a:prstGeom prst="rect">
              <a:avLst/>
            </a:prstGeom>
            <a:noFill/>
          </p:spPr>
          <p:txBody>
            <a:bodyPr wrap="square" rtlCol="0">
              <a:spAutoFit/>
            </a:bodyPr>
            <a:lstStyle/>
            <a:p>
              <a:pPr algn="ctr"/>
              <a:r>
                <a:rPr lang="en-IN" dirty="0"/>
                <a:t>New</a:t>
              </a:r>
            </a:p>
          </p:txBody>
        </p:sp>
      </p:grpSp>
      <p:sp>
        <p:nvSpPr>
          <p:cNvPr id="20" name="Rectangle: Rounded Corners 19">
            <a:extLst>
              <a:ext uri="{FF2B5EF4-FFF2-40B4-BE49-F238E27FC236}">
                <a16:creationId xmlns:a16="http://schemas.microsoft.com/office/drawing/2014/main" id="{74575ABF-11B5-4598-B844-C6D1FC0ABF8C}"/>
              </a:ext>
            </a:extLst>
          </p:cNvPr>
          <p:cNvSpPr/>
          <p:nvPr/>
        </p:nvSpPr>
        <p:spPr>
          <a:xfrm>
            <a:off x="1239012" y="1516898"/>
            <a:ext cx="2511420" cy="17965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smtClean="0"/>
          </a:p>
          <a:p>
            <a:pPr algn="ctr"/>
            <a:endParaRPr lang="en-IN" dirty="0" smtClean="0"/>
          </a:p>
          <a:p>
            <a:pPr algn="ctr"/>
            <a:r>
              <a:rPr lang="en-IN" dirty="0" smtClean="0"/>
              <a:t>Market </a:t>
            </a:r>
            <a:endParaRPr lang="en-IN" dirty="0"/>
          </a:p>
          <a:p>
            <a:pPr algn="ctr"/>
            <a:r>
              <a:rPr lang="en-IN" dirty="0"/>
              <a:t>Penetration</a:t>
            </a:r>
          </a:p>
          <a:p>
            <a:pPr algn="ctr"/>
            <a:endParaRPr lang="en-US" dirty="0" smtClean="0"/>
          </a:p>
          <a:p>
            <a:pPr algn="ctr"/>
            <a:r>
              <a:rPr lang="en-US" dirty="0" smtClean="0"/>
              <a:t>Architectural</a:t>
            </a:r>
          </a:p>
          <a:p>
            <a:pPr algn="ctr"/>
            <a:r>
              <a:rPr lang="en-US" dirty="0" smtClean="0"/>
              <a:t>Innovation</a:t>
            </a:r>
            <a:endParaRPr lang="en-IN" dirty="0"/>
          </a:p>
          <a:p>
            <a:pPr algn="ctr"/>
            <a:endParaRPr lang="en-IN" dirty="0"/>
          </a:p>
          <a:p>
            <a:pPr algn="ctr"/>
            <a:endParaRPr lang="en-IN" dirty="0"/>
          </a:p>
          <a:p>
            <a:pPr algn="ctr"/>
            <a:endParaRPr lang="en-IN" dirty="0"/>
          </a:p>
        </p:txBody>
      </p:sp>
      <p:sp>
        <p:nvSpPr>
          <p:cNvPr id="21" name="Rectangle: Rounded Corners 20">
            <a:extLst>
              <a:ext uri="{FF2B5EF4-FFF2-40B4-BE49-F238E27FC236}">
                <a16:creationId xmlns:a16="http://schemas.microsoft.com/office/drawing/2014/main" id="{18582C1F-2CF8-4E8F-B4AD-9E5394FBE773}"/>
              </a:ext>
            </a:extLst>
          </p:cNvPr>
          <p:cNvSpPr/>
          <p:nvPr/>
        </p:nvSpPr>
        <p:spPr>
          <a:xfrm>
            <a:off x="4174236" y="1516898"/>
            <a:ext cx="2511420" cy="17965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a:p>
          <a:p>
            <a:pPr algn="ctr"/>
            <a:endParaRPr lang="en-IN" dirty="0" smtClean="0"/>
          </a:p>
          <a:p>
            <a:pPr algn="ctr"/>
            <a:r>
              <a:rPr lang="en-IN" dirty="0" smtClean="0"/>
              <a:t>Product Development</a:t>
            </a:r>
          </a:p>
          <a:p>
            <a:pPr algn="ctr"/>
            <a:endParaRPr lang="en-US" dirty="0"/>
          </a:p>
          <a:p>
            <a:pPr algn="ctr"/>
            <a:r>
              <a:rPr lang="en-US" dirty="0" smtClean="0"/>
              <a:t>Radical </a:t>
            </a:r>
          </a:p>
          <a:p>
            <a:pPr algn="ctr"/>
            <a:r>
              <a:rPr lang="en-US" dirty="0" smtClean="0"/>
              <a:t>Innovation</a:t>
            </a:r>
            <a:endParaRPr lang="en-IN" dirty="0"/>
          </a:p>
          <a:p>
            <a:pPr algn="ctr"/>
            <a:endParaRPr lang="en-IN" dirty="0"/>
          </a:p>
          <a:p>
            <a:pPr algn="ctr"/>
            <a:endParaRPr lang="en-IN" dirty="0"/>
          </a:p>
          <a:p>
            <a:pPr algn="ctr"/>
            <a:endParaRPr lang="en-IN" dirty="0"/>
          </a:p>
          <a:p>
            <a:pPr algn="ctr"/>
            <a:endParaRPr lang="en-IN" dirty="0"/>
          </a:p>
        </p:txBody>
      </p:sp>
      <p:sp>
        <p:nvSpPr>
          <p:cNvPr id="22" name="Rectangle: Rounded Corners 21">
            <a:extLst>
              <a:ext uri="{FF2B5EF4-FFF2-40B4-BE49-F238E27FC236}">
                <a16:creationId xmlns:a16="http://schemas.microsoft.com/office/drawing/2014/main" id="{23445367-C99B-47BF-87B5-63AF553EF8E2}"/>
              </a:ext>
            </a:extLst>
          </p:cNvPr>
          <p:cNvSpPr/>
          <p:nvPr/>
        </p:nvSpPr>
        <p:spPr>
          <a:xfrm>
            <a:off x="1233932" y="3680978"/>
            <a:ext cx="2511420" cy="17965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smtClean="0"/>
          </a:p>
          <a:p>
            <a:pPr algn="ctr"/>
            <a:endParaRPr lang="en-IN" dirty="0" smtClean="0"/>
          </a:p>
          <a:p>
            <a:pPr algn="ctr"/>
            <a:endParaRPr lang="en-IN" dirty="0"/>
          </a:p>
          <a:p>
            <a:pPr algn="ctr"/>
            <a:endParaRPr lang="en-IN" dirty="0" smtClean="0"/>
          </a:p>
          <a:p>
            <a:pPr algn="ctr"/>
            <a:r>
              <a:rPr lang="en-IN" dirty="0" smtClean="0"/>
              <a:t>Market </a:t>
            </a:r>
            <a:endParaRPr lang="en-IN" dirty="0"/>
          </a:p>
          <a:p>
            <a:pPr algn="ctr"/>
            <a:r>
              <a:rPr lang="en-IN" dirty="0" smtClean="0"/>
              <a:t>Development</a:t>
            </a:r>
          </a:p>
          <a:p>
            <a:pPr algn="ctr"/>
            <a:endParaRPr lang="en-US" dirty="0"/>
          </a:p>
          <a:p>
            <a:pPr algn="ctr"/>
            <a:r>
              <a:rPr lang="en-US" dirty="0" smtClean="0"/>
              <a:t>Incremental </a:t>
            </a:r>
          </a:p>
          <a:p>
            <a:pPr algn="ctr"/>
            <a:r>
              <a:rPr lang="en-US" dirty="0" smtClean="0"/>
              <a:t>Innovation</a:t>
            </a:r>
            <a:endParaRPr lang="en-IN" dirty="0"/>
          </a:p>
          <a:p>
            <a:pPr algn="ctr"/>
            <a:endParaRPr lang="en-IN" dirty="0"/>
          </a:p>
          <a:p>
            <a:pPr algn="ctr"/>
            <a:endParaRPr lang="en-IN" dirty="0"/>
          </a:p>
          <a:p>
            <a:pPr algn="ctr"/>
            <a:endParaRPr lang="en-IN" dirty="0"/>
          </a:p>
          <a:p>
            <a:pPr algn="ctr"/>
            <a:endParaRPr lang="en-IN" dirty="0"/>
          </a:p>
          <a:p>
            <a:pPr algn="ctr"/>
            <a:endParaRPr lang="en-IN" dirty="0"/>
          </a:p>
        </p:txBody>
      </p:sp>
      <p:sp>
        <p:nvSpPr>
          <p:cNvPr id="23" name="Rectangle: Rounded Corners 22">
            <a:extLst>
              <a:ext uri="{FF2B5EF4-FFF2-40B4-BE49-F238E27FC236}">
                <a16:creationId xmlns:a16="http://schemas.microsoft.com/office/drawing/2014/main" id="{41F87016-77BA-43B1-A78F-531F692ABA56}"/>
              </a:ext>
            </a:extLst>
          </p:cNvPr>
          <p:cNvSpPr/>
          <p:nvPr/>
        </p:nvSpPr>
        <p:spPr>
          <a:xfrm>
            <a:off x="4187444" y="3660658"/>
            <a:ext cx="2511420" cy="17965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smtClean="0"/>
          </a:p>
          <a:p>
            <a:pPr algn="ctr"/>
            <a:endParaRPr lang="en-IN" dirty="0"/>
          </a:p>
          <a:p>
            <a:pPr algn="ctr"/>
            <a:endParaRPr lang="en-IN" dirty="0" smtClean="0"/>
          </a:p>
          <a:p>
            <a:pPr algn="ctr"/>
            <a:endParaRPr lang="en-IN" dirty="0"/>
          </a:p>
          <a:p>
            <a:pPr algn="ctr"/>
            <a:endParaRPr lang="en-IN" dirty="0" smtClean="0"/>
          </a:p>
          <a:p>
            <a:pPr algn="ctr"/>
            <a:r>
              <a:rPr lang="en-IN" dirty="0" smtClean="0"/>
              <a:t>Diversification</a:t>
            </a:r>
          </a:p>
          <a:p>
            <a:pPr algn="ctr"/>
            <a:endParaRPr lang="en-US" dirty="0" smtClean="0"/>
          </a:p>
          <a:p>
            <a:pPr algn="ctr"/>
            <a:r>
              <a:rPr lang="en-US" dirty="0" smtClean="0"/>
              <a:t>Disruptive</a:t>
            </a:r>
          </a:p>
          <a:p>
            <a:pPr algn="ctr"/>
            <a:r>
              <a:rPr lang="en-US" dirty="0" smtClean="0"/>
              <a:t>Innovation</a:t>
            </a:r>
            <a:endParaRPr lang="en-IN" dirty="0"/>
          </a:p>
          <a:p>
            <a:pPr algn="ctr"/>
            <a:endParaRPr lang="en-IN" dirty="0"/>
          </a:p>
          <a:p>
            <a:pPr algn="ctr"/>
            <a:endParaRPr lang="en-IN" dirty="0"/>
          </a:p>
          <a:p>
            <a:pPr algn="ctr"/>
            <a:endParaRPr lang="en-IN" dirty="0"/>
          </a:p>
          <a:p>
            <a:pPr algn="ctr"/>
            <a:endParaRPr lang="en-IN" dirty="0"/>
          </a:p>
          <a:p>
            <a:pPr algn="ctr"/>
            <a:endParaRPr lang="en-IN" dirty="0"/>
          </a:p>
        </p:txBody>
      </p:sp>
      <p:sp>
        <p:nvSpPr>
          <p:cNvPr id="24" name="TextBox 23">
            <a:extLst>
              <a:ext uri="{FF2B5EF4-FFF2-40B4-BE49-F238E27FC236}">
                <a16:creationId xmlns:a16="http://schemas.microsoft.com/office/drawing/2014/main" id="{836993A3-A88A-4A67-A532-290BF363B319}"/>
              </a:ext>
            </a:extLst>
          </p:cNvPr>
          <p:cNvSpPr txBox="1"/>
          <p:nvPr/>
        </p:nvSpPr>
        <p:spPr>
          <a:xfrm>
            <a:off x="1122011" y="5984444"/>
            <a:ext cx="5434076" cy="369332"/>
          </a:xfrm>
          <a:prstGeom prst="rect">
            <a:avLst/>
          </a:prstGeom>
          <a:solidFill>
            <a:schemeClr val="accent2">
              <a:lumMod val="40000"/>
              <a:lumOff val="60000"/>
            </a:schemeClr>
          </a:solidFill>
        </p:spPr>
        <p:txBody>
          <a:bodyPr wrap="square" rtlCol="0">
            <a:spAutoFit/>
          </a:bodyPr>
          <a:lstStyle/>
          <a:p>
            <a:pPr lvl="1" algn="ctr"/>
            <a:r>
              <a:rPr lang="en-IN" dirty="0" smtClean="0"/>
              <a:t>Products/ Technology- Components</a:t>
            </a:r>
            <a:endParaRPr lang="en-IN" dirty="0"/>
          </a:p>
        </p:txBody>
      </p:sp>
      <p:sp>
        <p:nvSpPr>
          <p:cNvPr id="25" name="TextBox 24">
            <a:extLst>
              <a:ext uri="{FF2B5EF4-FFF2-40B4-BE49-F238E27FC236}">
                <a16:creationId xmlns:a16="http://schemas.microsoft.com/office/drawing/2014/main" id="{3B3E6802-55D3-4054-86BE-EDF0F54010E5}"/>
              </a:ext>
            </a:extLst>
          </p:cNvPr>
          <p:cNvSpPr txBox="1"/>
          <p:nvPr/>
        </p:nvSpPr>
        <p:spPr>
          <a:xfrm rot="16200000">
            <a:off x="-1692461" y="2994778"/>
            <a:ext cx="4019545" cy="369332"/>
          </a:xfrm>
          <a:prstGeom prst="rect">
            <a:avLst/>
          </a:prstGeom>
          <a:solidFill>
            <a:schemeClr val="accent2">
              <a:lumMod val="40000"/>
              <a:lumOff val="60000"/>
            </a:schemeClr>
          </a:solidFill>
        </p:spPr>
        <p:txBody>
          <a:bodyPr wrap="square" rtlCol="0">
            <a:spAutoFit/>
          </a:bodyPr>
          <a:lstStyle/>
          <a:p>
            <a:pPr algn="ctr"/>
            <a:r>
              <a:rPr lang="en-IN" dirty="0"/>
              <a:t> Markets </a:t>
            </a:r>
            <a:r>
              <a:rPr lang="en-IN" dirty="0" smtClean="0"/>
              <a:t>- Architecture</a:t>
            </a:r>
            <a:endParaRPr lang="en-IN" dirty="0"/>
          </a:p>
        </p:txBody>
      </p:sp>
      <p:cxnSp>
        <p:nvCxnSpPr>
          <p:cNvPr id="31" name="Straight Arrow Connector 30">
            <a:extLst>
              <a:ext uri="{FF2B5EF4-FFF2-40B4-BE49-F238E27FC236}">
                <a16:creationId xmlns:a16="http://schemas.microsoft.com/office/drawing/2014/main" id="{F1335DC1-6818-4C30-AB8A-F1CCE69CB364}"/>
              </a:ext>
            </a:extLst>
          </p:cNvPr>
          <p:cNvCxnSpPr>
            <a:cxnSpLocks/>
          </p:cNvCxnSpPr>
          <p:nvPr/>
        </p:nvCxnSpPr>
        <p:spPr>
          <a:xfrm>
            <a:off x="715264" y="3410713"/>
            <a:ext cx="6220460" cy="0"/>
          </a:xfrm>
          <a:prstGeom prst="straightConnector1">
            <a:avLst/>
          </a:prstGeom>
          <a:ln w="38100">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AFAD2CF-50AE-4A15-9B53-0D4CA0FAFFBD}"/>
              </a:ext>
            </a:extLst>
          </p:cNvPr>
          <p:cNvCxnSpPr>
            <a:cxnSpLocks/>
          </p:cNvCxnSpPr>
          <p:nvPr/>
        </p:nvCxnSpPr>
        <p:spPr>
          <a:xfrm>
            <a:off x="4007108" y="801658"/>
            <a:ext cx="0" cy="5090584"/>
          </a:xfrm>
          <a:prstGeom prst="straightConnector1">
            <a:avLst/>
          </a:prstGeom>
          <a:ln w="38100">
            <a:headEnd type="triangle"/>
            <a:tailEnd type="non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A4808290-0464-4E71-864B-C6E08913AEED}"/>
              </a:ext>
            </a:extLst>
          </p:cNvPr>
          <p:cNvSpPr txBox="1"/>
          <p:nvPr/>
        </p:nvSpPr>
        <p:spPr>
          <a:xfrm>
            <a:off x="204356" y="45452"/>
            <a:ext cx="4616310" cy="369332"/>
          </a:xfrm>
          <a:prstGeom prst="rect">
            <a:avLst/>
          </a:prstGeom>
          <a:noFill/>
        </p:spPr>
        <p:txBody>
          <a:bodyPr wrap="square" rtlCol="0">
            <a:spAutoFit/>
          </a:bodyPr>
          <a:lstStyle/>
          <a:p>
            <a:r>
              <a:rPr lang="en-IN" dirty="0"/>
              <a:t>Ansoff Matrix  Strategic </a:t>
            </a:r>
            <a:r>
              <a:rPr lang="en-IN" dirty="0" smtClean="0"/>
              <a:t>Choices- 1965</a:t>
            </a:r>
            <a:endParaRPr lang="en-IN" dirty="0"/>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94DB665D-D1F3-4E4F-B727-8A23DFE809AF}"/>
                  </a:ext>
                </a:extLst>
              </p14:cNvPr>
              <p14:cNvContentPartPr/>
              <p14:nvPr/>
            </p14:nvContentPartPr>
            <p14:xfrm>
              <a:off x="11129475" y="6122010"/>
              <a:ext cx="636840" cy="640440"/>
            </p14:xfrm>
          </p:contentPart>
        </mc:Choice>
        <mc:Fallback xmlns="">
          <p:pic>
            <p:nvPicPr>
              <p:cNvPr id="8" name="Ink 7">
                <a:extLst>
                  <a:ext uri="{FF2B5EF4-FFF2-40B4-BE49-F238E27FC236}">
                    <a16:creationId xmlns:a16="http://schemas.microsoft.com/office/drawing/2014/main" id="{94DB665D-D1F3-4E4F-B727-8A23DFE809AF}"/>
                  </a:ext>
                </a:extLst>
              </p:cNvPr>
              <p:cNvPicPr/>
              <p:nvPr/>
            </p:nvPicPr>
            <p:blipFill>
              <a:blip r:embed="rId3"/>
              <a:stretch>
                <a:fillRect/>
              </a:stretch>
            </p:blipFill>
            <p:spPr>
              <a:xfrm>
                <a:off x="11120835" y="6113370"/>
                <a:ext cx="654480" cy="658080"/>
              </a:xfrm>
              <a:prstGeom prst="rect">
                <a:avLst/>
              </a:prstGeom>
            </p:spPr>
          </p:pic>
        </mc:Fallback>
      </mc:AlternateContent>
      <p:sp>
        <p:nvSpPr>
          <p:cNvPr id="27" name="TextBox 26">
            <a:extLst>
              <a:ext uri="{FF2B5EF4-FFF2-40B4-BE49-F238E27FC236}">
                <a16:creationId xmlns:a16="http://schemas.microsoft.com/office/drawing/2014/main" id="{A4808290-0464-4E71-864B-C6E08913AEED}"/>
              </a:ext>
            </a:extLst>
          </p:cNvPr>
          <p:cNvSpPr txBox="1"/>
          <p:nvPr/>
        </p:nvSpPr>
        <p:spPr>
          <a:xfrm>
            <a:off x="5209678" y="84071"/>
            <a:ext cx="4616310" cy="369332"/>
          </a:xfrm>
          <a:prstGeom prst="rect">
            <a:avLst/>
          </a:prstGeom>
          <a:noFill/>
        </p:spPr>
        <p:txBody>
          <a:bodyPr wrap="square" rtlCol="0">
            <a:spAutoFit/>
          </a:bodyPr>
          <a:lstStyle/>
          <a:p>
            <a:r>
              <a:rPr lang="en-IN" dirty="0" smtClean="0"/>
              <a:t>Henderson – Clark Innovation Model</a:t>
            </a:r>
            <a:endParaRPr lang="en-IN" dirty="0"/>
          </a:p>
        </p:txBody>
      </p:sp>
      <p:sp>
        <p:nvSpPr>
          <p:cNvPr id="28" name="TextBox 27">
            <a:extLst>
              <a:ext uri="{FF2B5EF4-FFF2-40B4-BE49-F238E27FC236}">
                <a16:creationId xmlns:a16="http://schemas.microsoft.com/office/drawing/2014/main" id="{485B1EA9-0235-4D82-B972-72F2DA8606BE}"/>
              </a:ext>
            </a:extLst>
          </p:cNvPr>
          <p:cNvSpPr txBox="1"/>
          <p:nvPr/>
        </p:nvSpPr>
        <p:spPr>
          <a:xfrm>
            <a:off x="8556567" y="1148555"/>
            <a:ext cx="987771" cy="4524315"/>
          </a:xfrm>
          <a:prstGeom prst="rect">
            <a:avLst/>
          </a:prstGeom>
          <a:noFill/>
        </p:spPr>
        <p:txBody>
          <a:bodyPr wrap="none" rtlCol="0">
            <a:spAutoFit/>
          </a:bodyPr>
          <a:lstStyle/>
          <a:p>
            <a:r>
              <a:rPr lang="en-IN" sz="9600" b="1" dirty="0"/>
              <a:t>U</a:t>
            </a:r>
          </a:p>
          <a:p>
            <a:r>
              <a:rPr lang="en-IN" sz="9600" b="1" dirty="0"/>
              <a:t>U</a:t>
            </a:r>
          </a:p>
          <a:p>
            <a:r>
              <a:rPr lang="en-IN" sz="9600" b="1" dirty="0"/>
              <a:t>U</a:t>
            </a:r>
          </a:p>
        </p:txBody>
      </p:sp>
      <p:sp>
        <p:nvSpPr>
          <p:cNvPr id="34" name="TextBox 33">
            <a:extLst>
              <a:ext uri="{FF2B5EF4-FFF2-40B4-BE49-F238E27FC236}">
                <a16:creationId xmlns:a16="http://schemas.microsoft.com/office/drawing/2014/main" id="{56761B83-DED4-4A5A-AD3C-81780389631C}"/>
              </a:ext>
            </a:extLst>
          </p:cNvPr>
          <p:cNvSpPr txBox="1"/>
          <p:nvPr/>
        </p:nvSpPr>
        <p:spPr>
          <a:xfrm>
            <a:off x="9552247" y="1839435"/>
            <a:ext cx="1259840" cy="584775"/>
          </a:xfrm>
          <a:prstGeom prst="rect">
            <a:avLst/>
          </a:prstGeom>
          <a:noFill/>
        </p:spPr>
        <p:txBody>
          <a:bodyPr wrap="square" rtlCol="0">
            <a:spAutoFit/>
          </a:bodyPr>
          <a:lstStyle/>
          <a:p>
            <a:r>
              <a:rPr lang="en-IN" sz="3200" dirty="0" err="1"/>
              <a:t>sers</a:t>
            </a:r>
            <a:endParaRPr lang="en-IN" sz="3200" dirty="0"/>
          </a:p>
        </p:txBody>
      </p:sp>
      <p:sp>
        <p:nvSpPr>
          <p:cNvPr id="35" name="TextBox 34">
            <a:extLst>
              <a:ext uri="{FF2B5EF4-FFF2-40B4-BE49-F238E27FC236}">
                <a16:creationId xmlns:a16="http://schemas.microsoft.com/office/drawing/2014/main" id="{D3C0C9AA-D512-4715-B5FE-7B46F5CF599F}"/>
              </a:ext>
            </a:extLst>
          </p:cNvPr>
          <p:cNvSpPr txBox="1"/>
          <p:nvPr/>
        </p:nvSpPr>
        <p:spPr>
          <a:xfrm>
            <a:off x="9582727" y="3241515"/>
            <a:ext cx="708848" cy="584775"/>
          </a:xfrm>
          <a:prstGeom prst="rect">
            <a:avLst/>
          </a:prstGeom>
          <a:noFill/>
        </p:spPr>
        <p:txBody>
          <a:bodyPr wrap="none" rtlCol="0">
            <a:spAutoFit/>
          </a:bodyPr>
          <a:lstStyle/>
          <a:p>
            <a:r>
              <a:rPr lang="en-IN" sz="3200" dirty="0" err="1"/>
              <a:t>ses</a:t>
            </a:r>
            <a:endParaRPr lang="en-IN" sz="3200" dirty="0"/>
          </a:p>
        </p:txBody>
      </p:sp>
      <p:sp>
        <p:nvSpPr>
          <p:cNvPr id="36" name="TextBox 35">
            <a:extLst>
              <a:ext uri="{FF2B5EF4-FFF2-40B4-BE49-F238E27FC236}">
                <a16:creationId xmlns:a16="http://schemas.microsoft.com/office/drawing/2014/main" id="{29091D0F-1C8A-4F9A-8B5A-8ABE993477DD}"/>
              </a:ext>
            </a:extLst>
          </p:cNvPr>
          <p:cNvSpPr txBox="1"/>
          <p:nvPr/>
        </p:nvSpPr>
        <p:spPr>
          <a:xfrm>
            <a:off x="9521766" y="4704555"/>
            <a:ext cx="1096582" cy="584775"/>
          </a:xfrm>
          <a:prstGeom prst="rect">
            <a:avLst/>
          </a:prstGeom>
          <a:noFill/>
        </p:spPr>
        <p:txBody>
          <a:bodyPr wrap="none" rtlCol="0">
            <a:spAutoFit/>
          </a:bodyPr>
          <a:lstStyle/>
          <a:p>
            <a:r>
              <a:rPr lang="en-IN" sz="3200" dirty="0"/>
              <a:t>sages</a:t>
            </a:r>
          </a:p>
        </p:txBody>
      </p:sp>
    </p:spTree>
    <p:extLst>
      <p:ext uri="{BB962C8B-B14F-4D97-AF65-F5344CB8AC3E}">
        <p14:creationId xmlns:p14="http://schemas.microsoft.com/office/powerpoint/2010/main" val="379832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heel(1)">
                                      <p:cBhvr>
                                        <p:cTn id="31" dur="20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ppt_x"/>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1000"/>
                                        <p:tgtEl>
                                          <p:spTgt spid="32"/>
                                        </p:tgtEl>
                                      </p:cBhvr>
                                    </p:animEffect>
                                    <p:anim calcmode="lin" valueType="num">
                                      <p:cBhvr>
                                        <p:cTn id="43" dur="1000" fill="hold"/>
                                        <p:tgtEl>
                                          <p:spTgt spid="32"/>
                                        </p:tgtEl>
                                        <p:attrNameLst>
                                          <p:attrName>ppt_x</p:attrName>
                                        </p:attrNameLst>
                                      </p:cBhvr>
                                      <p:tavLst>
                                        <p:tav tm="0">
                                          <p:val>
                                            <p:strVal val="#ppt_x"/>
                                          </p:val>
                                        </p:tav>
                                        <p:tav tm="100000">
                                          <p:val>
                                            <p:strVal val="#ppt_x"/>
                                          </p:val>
                                        </p:tav>
                                      </p:tavLst>
                                    </p:anim>
                                    <p:anim calcmode="lin" valueType="num">
                                      <p:cBhvr>
                                        <p:cTn id="4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8" presetClass="exit" presetSubtype="32" fill="hold" nodeType="clickEffect">
                                  <p:stCondLst>
                                    <p:cond delay="0"/>
                                  </p:stCondLst>
                                  <p:childTnLst>
                                    <p:animEffect transition="out" filter="diamond(out)">
                                      <p:cBhvr>
                                        <p:cTn id="68" dur="2000"/>
                                        <p:tgtEl>
                                          <p:spTgt spid="20">
                                            <p:txEl>
                                              <p:pRg st="2" end="2"/>
                                            </p:txEl>
                                          </p:spTgt>
                                        </p:tgtEl>
                                      </p:cBhvr>
                                    </p:animEffect>
                                    <p:set>
                                      <p:cBhvr>
                                        <p:cTn id="69" dur="1" fill="hold">
                                          <p:stCondLst>
                                            <p:cond delay="1999"/>
                                          </p:stCondLst>
                                        </p:cTn>
                                        <p:tgtEl>
                                          <p:spTgt spid="20">
                                            <p:txEl>
                                              <p:pRg st="2" end="2"/>
                                            </p:txEl>
                                          </p:spTgt>
                                        </p:tgtEl>
                                        <p:attrNameLst>
                                          <p:attrName>style.visibility</p:attrName>
                                        </p:attrNameLst>
                                      </p:cBhvr>
                                      <p:to>
                                        <p:strVal val="hidden"/>
                                      </p:to>
                                    </p:set>
                                  </p:childTnLst>
                                </p:cTn>
                              </p:par>
                              <p:par>
                                <p:cTn id="70" presetID="8" presetClass="exit" presetSubtype="32" fill="hold" nodeType="withEffect">
                                  <p:stCondLst>
                                    <p:cond delay="0"/>
                                  </p:stCondLst>
                                  <p:childTnLst>
                                    <p:animEffect transition="out" filter="diamond(out)">
                                      <p:cBhvr>
                                        <p:cTn id="71" dur="2000"/>
                                        <p:tgtEl>
                                          <p:spTgt spid="20">
                                            <p:txEl>
                                              <p:pRg st="3" end="3"/>
                                            </p:txEl>
                                          </p:spTgt>
                                        </p:tgtEl>
                                      </p:cBhvr>
                                    </p:animEffect>
                                    <p:set>
                                      <p:cBhvr>
                                        <p:cTn id="72" dur="1" fill="hold">
                                          <p:stCondLst>
                                            <p:cond delay="1999"/>
                                          </p:stCondLst>
                                        </p:cTn>
                                        <p:tgtEl>
                                          <p:spTgt spid="20">
                                            <p:txEl>
                                              <p:pRg st="3" end="3"/>
                                            </p:txEl>
                                          </p:spTgt>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20">
                                            <p:txEl>
                                              <p:pRg st="5" end="5"/>
                                            </p:txEl>
                                          </p:spTgt>
                                        </p:tgtEl>
                                        <p:attrNameLst>
                                          <p:attrName>style.visibility</p:attrName>
                                        </p:attrNameLst>
                                      </p:cBhvr>
                                      <p:to>
                                        <p:strVal val="visible"/>
                                      </p:to>
                                    </p:set>
                                    <p:animEffect transition="in" filter="barn(inVertical)">
                                      <p:cBhvr>
                                        <p:cTn id="77" dur="500"/>
                                        <p:tgtEl>
                                          <p:spTgt spid="20">
                                            <p:txEl>
                                              <p:pRg st="5" end="5"/>
                                            </p:txEl>
                                          </p:spTgt>
                                        </p:tgtEl>
                                      </p:cBhvr>
                                    </p:animEffect>
                                  </p:childTnLst>
                                </p:cTn>
                              </p:par>
                              <p:par>
                                <p:cTn id="78" presetID="16" presetClass="entr" presetSubtype="21" fill="hold" nodeType="withEffect">
                                  <p:stCondLst>
                                    <p:cond delay="0"/>
                                  </p:stCondLst>
                                  <p:childTnLst>
                                    <p:set>
                                      <p:cBhvr>
                                        <p:cTn id="79" dur="1" fill="hold">
                                          <p:stCondLst>
                                            <p:cond delay="0"/>
                                          </p:stCondLst>
                                        </p:cTn>
                                        <p:tgtEl>
                                          <p:spTgt spid="20">
                                            <p:txEl>
                                              <p:pRg st="6" end="6"/>
                                            </p:txEl>
                                          </p:spTgt>
                                        </p:tgtEl>
                                        <p:attrNameLst>
                                          <p:attrName>style.visibility</p:attrName>
                                        </p:attrNameLst>
                                      </p:cBhvr>
                                      <p:to>
                                        <p:strVal val="visible"/>
                                      </p:to>
                                    </p:set>
                                    <p:animEffect transition="in" filter="barn(inVertical)">
                                      <p:cBhvr>
                                        <p:cTn id="80" dur="500"/>
                                        <p:tgtEl>
                                          <p:spTgt spid="20">
                                            <p:txEl>
                                              <p:pRg st="6" end="6"/>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8" presetClass="exit" presetSubtype="32" fill="hold" nodeType="clickEffect">
                                  <p:stCondLst>
                                    <p:cond delay="0"/>
                                  </p:stCondLst>
                                  <p:childTnLst>
                                    <p:animEffect transition="out" filter="diamond(out)">
                                      <p:cBhvr>
                                        <p:cTn id="84" dur="2000"/>
                                        <p:tgtEl>
                                          <p:spTgt spid="21">
                                            <p:txEl>
                                              <p:pRg st="4" end="4"/>
                                            </p:txEl>
                                          </p:spTgt>
                                        </p:tgtEl>
                                      </p:cBhvr>
                                    </p:animEffect>
                                    <p:set>
                                      <p:cBhvr>
                                        <p:cTn id="85" dur="1" fill="hold">
                                          <p:stCondLst>
                                            <p:cond delay="1999"/>
                                          </p:stCondLst>
                                        </p:cTn>
                                        <p:tgtEl>
                                          <p:spTgt spid="21">
                                            <p:txEl>
                                              <p:pRg st="4" end="4"/>
                                            </p:txEl>
                                          </p:spTgt>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16" presetClass="entr" presetSubtype="21" fill="hold" nodeType="clickEffect">
                                  <p:stCondLst>
                                    <p:cond delay="0"/>
                                  </p:stCondLst>
                                  <p:childTnLst>
                                    <p:set>
                                      <p:cBhvr>
                                        <p:cTn id="89" dur="1" fill="hold">
                                          <p:stCondLst>
                                            <p:cond delay="0"/>
                                          </p:stCondLst>
                                        </p:cTn>
                                        <p:tgtEl>
                                          <p:spTgt spid="21">
                                            <p:txEl>
                                              <p:pRg st="6" end="6"/>
                                            </p:txEl>
                                          </p:spTgt>
                                        </p:tgtEl>
                                        <p:attrNameLst>
                                          <p:attrName>style.visibility</p:attrName>
                                        </p:attrNameLst>
                                      </p:cBhvr>
                                      <p:to>
                                        <p:strVal val="visible"/>
                                      </p:to>
                                    </p:set>
                                    <p:animEffect transition="in" filter="barn(inVertical)">
                                      <p:cBhvr>
                                        <p:cTn id="90" dur="500"/>
                                        <p:tgtEl>
                                          <p:spTgt spid="21">
                                            <p:txEl>
                                              <p:pRg st="6" end="6"/>
                                            </p:txEl>
                                          </p:spTgt>
                                        </p:tgtEl>
                                      </p:cBhvr>
                                    </p:animEffect>
                                  </p:childTnLst>
                                </p:cTn>
                              </p:par>
                              <p:par>
                                <p:cTn id="91" presetID="16" presetClass="entr" presetSubtype="21" fill="hold" nodeType="withEffect">
                                  <p:stCondLst>
                                    <p:cond delay="0"/>
                                  </p:stCondLst>
                                  <p:childTnLst>
                                    <p:set>
                                      <p:cBhvr>
                                        <p:cTn id="92" dur="1" fill="hold">
                                          <p:stCondLst>
                                            <p:cond delay="0"/>
                                          </p:stCondLst>
                                        </p:cTn>
                                        <p:tgtEl>
                                          <p:spTgt spid="21">
                                            <p:txEl>
                                              <p:pRg st="7" end="7"/>
                                            </p:txEl>
                                          </p:spTgt>
                                        </p:tgtEl>
                                        <p:attrNameLst>
                                          <p:attrName>style.visibility</p:attrName>
                                        </p:attrNameLst>
                                      </p:cBhvr>
                                      <p:to>
                                        <p:strVal val="visible"/>
                                      </p:to>
                                    </p:set>
                                    <p:animEffect transition="in" filter="barn(inVertical)">
                                      <p:cBhvr>
                                        <p:cTn id="93" dur="500"/>
                                        <p:tgtEl>
                                          <p:spTgt spid="21">
                                            <p:txEl>
                                              <p:pRg st="7" end="7"/>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8" presetClass="exit" presetSubtype="32" fill="hold" nodeType="clickEffect">
                                  <p:stCondLst>
                                    <p:cond delay="0"/>
                                  </p:stCondLst>
                                  <p:childTnLst>
                                    <p:animEffect transition="out" filter="diamond(out)">
                                      <p:cBhvr>
                                        <p:cTn id="97" dur="2000"/>
                                        <p:tgtEl>
                                          <p:spTgt spid="22">
                                            <p:txEl>
                                              <p:pRg st="4" end="4"/>
                                            </p:txEl>
                                          </p:spTgt>
                                        </p:tgtEl>
                                      </p:cBhvr>
                                    </p:animEffect>
                                    <p:set>
                                      <p:cBhvr>
                                        <p:cTn id="98" dur="1" fill="hold">
                                          <p:stCondLst>
                                            <p:cond delay="1999"/>
                                          </p:stCondLst>
                                        </p:cTn>
                                        <p:tgtEl>
                                          <p:spTgt spid="22">
                                            <p:txEl>
                                              <p:pRg st="4" end="4"/>
                                            </p:txEl>
                                          </p:spTgt>
                                        </p:tgtEl>
                                        <p:attrNameLst>
                                          <p:attrName>style.visibility</p:attrName>
                                        </p:attrNameLst>
                                      </p:cBhvr>
                                      <p:to>
                                        <p:strVal val="hidden"/>
                                      </p:to>
                                    </p:set>
                                  </p:childTnLst>
                                </p:cTn>
                              </p:par>
                              <p:par>
                                <p:cTn id="99" presetID="8" presetClass="exit" presetSubtype="32" fill="hold" nodeType="withEffect">
                                  <p:stCondLst>
                                    <p:cond delay="0"/>
                                  </p:stCondLst>
                                  <p:childTnLst>
                                    <p:animEffect transition="out" filter="diamond(out)">
                                      <p:cBhvr>
                                        <p:cTn id="100" dur="2000"/>
                                        <p:tgtEl>
                                          <p:spTgt spid="22">
                                            <p:txEl>
                                              <p:pRg st="5" end="5"/>
                                            </p:txEl>
                                          </p:spTgt>
                                        </p:tgtEl>
                                      </p:cBhvr>
                                    </p:animEffect>
                                    <p:set>
                                      <p:cBhvr>
                                        <p:cTn id="101" dur="1" fill="hold">
                                          <p:stCondLst>
                                            <p:cond delay="1999"/>
                                          </p:stCondLst>
                                        </p:cTn>
                                        <p:tgtEl>
                                          <p:spTgt spid="22">
                                            <p:txEl>
                                              <p:pRg st="5" end="5"/>
                                            </p:txEl>
                                          </p:spTgt>
                                        </p:tgtEl>
                                        <p:attrNameLst>
                                          <p:attrName>style.visibility</p:attrName>
                                        </p:attrNameLst>
                                      </p:cBhvr>
                                      <p:to>
                                        <p:strVal val="hidden"/>
                                      </p:to>
                                    </p:set>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nodeType="clickEffect">
                                  <p:stCondLst>
                                    <p:cond delay="0"/>
                                  </p:stCondLst>
                                  <p:childTnLst>
                                    <p:set>
                                      <p:cBhvr>
                                        <p:cTn id="105" dur="1" fill="hold">
                                          <p:stCondLst>
                                            <p:cond delay="0"/>
                                          </p:stCondLst>
                                        </p:cTn>
                                        <p:tgtEl>
                                          <p:spTgt spid="22">
                                            <p:txEl>
                                              <p:pRg st="7" end="7"/>
                                            </p:txEl>
                                          </p:spTgt>
                                        </p:tgtEl>
                                        <p:attrNameLst>
                                          <p:attrName>style.visibility</p:attrName>
                                        </p:attrNameLst>
                                      </p:cBhvr>
                                      <p:to>
                                        <p:strVal val="visible"/>
                                      </p:to>
                                    </p:set>
                                    <p:animEffect transition="in" filter="barn(inVertical)">
                                      <p:cBhvr>
                                        <p:cTn id="106" dur="500"/>
                                        <p:tgtEl>
                                          <p:spTgt spid="22">
                                            <p:txEl>
                                              <p:pRg st="7" end="7"/>
                                            </p:txEl>
                                          </p:spTgt>
                                        </p:tgtEl>
                                      </p:cBhvr>
                                    </p:animEffect>
                                  </p:childTnLst>
                                </p:cTn>
                              </p:par>
                              <p:par>
                                <p:cTn id="107" presetID="16" presetClass="entr" presetSubtype="21" fill="hold" nodeType="withEffect">
                                  <p:stCondLst>
                                    <p:cond delay="0"/>
                                  </p:stCondLst>
                                  <p:childTnLst>
                                    <p:set>
                                      <p:cBhvr>
                                        <p:cTn id="108" dur="1" fill="hold">
                                          <p:stCondLst>
                                            <p:cond delay="0"/>
                                          </p:stCondLst>
                                        </p:cTn>
                                        <p:tgtEl>
                                          <p:spTgt spid="22">
                                            <p:txEl>
                                              <p:pRg st="8" end="8"/>
                                            </p:txEl>
                                          </p:spTgt>
                                        </p:tgtEl>
                                        <p:attrNameLst>
                                          <p:attrName>style.visibility</p:attrName>
                                        </p:attrNameLst>
                                      </p:cBhvr>
                                      <p:to>
                                        <p:strVal val="visible"/>
                                      </p:to>
                                    </p:set>
                                    <p:animEffect transition="in" filter="barn(inVertical)">
                                      <p:cBhvr>
                                        <p:cTn id="109" dur="500"/>
                                        <p:tgtEl>
                                          <p:spTgt spid="22">
                                            <p:txEl>
                                              <p:pRg st="8" end="8"/>
                                            </p:txEl>
                                          </p:spTgt>
                                        </p:tgtEl>
                                      </p:cBhvr>
                                    </p:animEffect>
                                  </p:childTnLst>
                                </p:cTn>
                              </p:par>
                            </p:childTnLst>
                          </p:cTn>
                        </p:par>
                      </p:childTnLst>
                    </p:cTn>
                  </p:par>
                  <p:par>
                    <p:cTn id="110" fill="hold">
                      <p:stCondLst>
                        <p:cond delay="indefinite"/>
                      </p:stCondLst>
                      <p:childTnLst>
                        <p:par>
                          <p:cTn id="111" fill="hold">
                            <p:stCondLst>
                              <p:cond delay="0"/>
                            </p:stCondLst>
                            <p:childTnLst>
                              <p:par>
                                <p:cTn id="112" presetID="9" presetClass="exit" presetSubtype="0" fill="hold" nodeType="clickEffect">
                                  <p:stCondLst>
                                    <p:cond delay="0"/>
                                  </p:stCondLst>
                                  <p:childTnLst>
                                    <p:animEffect transition="out" filter="dissolve">
                                      <p:cBhvr>
                                        <p:cTn id="113" dur="500"/>
                                        <p:tgtEl>
                                          <p:spTgt spid="23">
                                            <p:txEl>
                                              <p:pRg st="5" end="5"/>
                                            </p:txEl>
                                          </p:spTgt>
                                        </p:tgtEl>
                                      </p:cBhvr>
                                    </p:animEffect>
                                    <p:set>
                                      <p:cBhvr>
                                        <p:cTn id="114" dur="1" fill="hold">
                                          <p:stCondLst>
                                            <p:cond delay="499"/>
                                          </p:stCondLst>
                                        </p:cTn>
                                        <p:tgtEl>
                                          <p:spTgt spid="23">
                                            <p:txEl>
                                              <p:pRg st="5" end="5"/>
                                            </p:txEl>
                                          </p:spTgt>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6" presetClass="entr" presetSubtype="21" fill="hold" nodeType="clickEffect">
                                  <p:stCondLst>
                                    <p:cond delay="0"/>
                                  </p:stCondLst>
                                  <p:childTnLst>
                                    <p:set>
                                      <p:cBhvr>
                                        <p:cTn id="118" dur="1" fill="hold">
                                          <p:stCondLst>
                                            <p:cond delay="0"/>
                                          </p:stCondLst>
                                        </p:cTn>
                                        <p:tgtEl>
                                          <p:spTgt spid="23">
                                            <p:txEl>
                                              <p:pRg st="7" end="7"/>
                                            </p:txEl>
                                          </p:spTgt>
                                        </p:tgtEl>
                                        <p:attrNameLst>
                                          <p:attrName>style.visibility</p:attrName>
                                        </p:attrNameLst>
                                      </p:cBhvr>
                                      <p:to>
                                        <p:strVal val="visible"/>
                                      </p:to>
                                    </p:set>
                                    <p:animEffect transition="in" filter="barn(inVertical)">
                                      <p:cBhvr>
                                        <p:cTn id="119" dur="500"/>
                                        <p:tgtEl>
                                          <p:spTgt spid="23">
                                            <p:txEl>
                                              <p:pRg st="7" end="7"/>
                                            </p:txEl>
                                          </p:spTgt>
                                        </p:tgtEl>
                                      </p:cBhvr>
                                    </p:animEffect>
                                  </p:childTnLst>
                                </p:cTn>
                              </p:par>
                              <p:par>
                                <p:cTn id="120" presetID="16" presetClass="entr" presetSubtype="21" fill="hold" nodeType="withEffect">
                                  <p:stCondLst>
                                    <p:cond delay="0"/>
                                  </p:stCondLst>
                                  <p:childTnLst>
                                    <p:set>
                                      <p:cBhvr>
                                        <p:cTn id="121" dur="1" fill="hold">
                                          <p:stCondLst>
                                            <p:cond delay="0"/>
                                          </p:stCondLst>
                                        </p:cTn>
                                        <p:tgtEl>
                                          <p:spTgt spid="23">
                                            <p:txEl>
                                              <p:pRg st="8" end="8"/>
                                            </p:txEl>
                                          </p:spTgt>
                                        </p:tgtEl>
                                        <p:attrNameLst>
                                          <p:attrName>style.visibility</p:attrName>
                                        </p:attrNameLst>
                                      </p:cBhvr>
                                      <p:to>
                                        <p:strVal val="visible"/>
                                      </p:to>
                                    </p:set>
                                    <p:animEffect transition="in" filter="barn(inVertical)">
                                      <p:cBhvr>
                                        <p:cTn id="122" dur="500"/>
                                        <p:tgtEl>
                                          <p:spTgt spid="23">
                                            <p:txEl>
                                              <p:pRg st="8" end="8"/>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34"/>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3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3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8" grpId="0"/>
      <p:bldP spid="34" grpId="0"/>
      <p:bldP spid="35"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28700" y="474345"/>
            <a:ext cx="10629900" cy="5027017"/>
          </a:xfrm>
          <a:prstGeom prst="rect">
            <a:avLst/>
          </a:prstGeom>
        </p:spPr>
        <p:txBody>
          <a:bodyPr wrap="square">
            <a:spAutoFit/>
          </a:bodyPr>
          <a:lstStyle/>
          <a:p>
            <a:pPr>
              <a:lnSpc>
                <a:spcPct val="150000"/>
              </a:lnSpc>
            </a:pPr>
            <a:r>
              <a:rPr lang="en-US" dirty="0">
                <a:solidFill>
                  <a:srgbClr val="5E5E5E"/>
                </a:solidFill>
                <a:latin typeface="Cabin"/>
              </a:rPr>
              <a:t>The Henderson-Clark model of innovation focuses specifically on products and makes a distinction between components and architecture. Loosely speaking, we can think of a product’s architecture as the physical or structural framework </a:t>
            </a:r>
            <a:r>
              <a:rPr lang="en-US" dirty="0" err="1">
                <a:solidFill>
                  <a:srgbClr val="5E5E5E"/>
                </a:solidFill>
                <a:latin typeface="Cabin"/>
              </a:rPr>
              <a:t>withing</a:t>
            </a:r>
            <a:r>
              <a:rPr lang="en-US" dirty="0">
                <a:solidFill>
                  <a:srgbClr val="5E5E5E"/>
                </a:solidFill>
                <a:latin typeface="Cabin"/>
              </a:rPr>
              <a:t> which it is built. </a:t>
            </a:r>
            <a:r>
              <a:rPr lang="en-US" dirty="0" smtClean="0">
                <a:solidFill>
                  <a:srgbClr val="5E5E5E"/>
                </a:solidFill>
                <a:latin typeface="Cabin"/>
              </a:rPr>
              <a:t>Similarly</a:t>
            </a:r>
            <a:r>
              <a:rPr lang="en-US" dirty="0">
                <a:solidFill>
                  <a:srgbClr val="5E5E5E"/>
                </a:solidFill>
                <a:latin typeface="Cabin"/>
              </a:rPr>
              <a:t>, we can think of a product’s components as the physical bits and pieces or technical tools and codes that fit within the architecture</a:t>
            </a:r>
            <a:r>
              <a:rPr lang="en-US" dirty="0" smtClean="0">
                <a:solidFill>
                  <a:srgbClr val="5E5E5E"/>
                </a:solidFill>
                <a:latin typeface="Cabin"/>
              </a:rPr>
              <a:t>.</a:t>
            </a:r>
          </a:p>
          <a:p>
            <a:pPr>
              <a:lnSpc>
                <a:spcPct val="150000"/>
              </a:lnSpc>
            </a:pPr>
            <a:r>
              <a:rPr lang="en-US" dirty="0" smtClean="0">
                <a:solidFill>
                  <a:srgbClr val="5E5E5E"/>
                </a:solidFill>
                <a:latin typeface="Cabin"/>
              </a:rPr>
              <a:t>The </a:t>
            </a:r>
            <a:r>
              <a:rPr lang="en-US" dirty="0">
                <a:solidFill>
                  <a:srgbClr val="5E5E5E"/>
                </a:solidFill>
                <a:latin typeface="Cabin"/>
              </a:rPr>
              <a:t>core of point of the Henderson-Clark model is that there are these two different factors at play in relation to most of our products. The model says that while it’s possible to innovate each of these areas independently (we can change the box we put stuff in and still put the same stuff in it, or we can keep the box the same and put new stuff in it), the most radical innovations come when we do both at the same time (create a new box, and put new stuff in it).</a:t>
            </a:r>
          </a:p>
          <a:p>
            <a:pPr>
              <a:lnSpc>
                <a:spcPct val="150000"/>
              </a:lnSpc>
            </a:pPr>
            <a:r>
              <a:rPr lang="en-US" dirty="0">
                <a:solidFill>
                  <a:srgbClr val="5E5E5E"/>
                </a:solidFill>
                <a:latin typeface="Cabin"/>
              </a:rPr>
              <a:t>In some ways we can think of radical innovations here as “primary innovation”. Similarly, we can think of the lesser levels of innovation as “incremental innovation”. See our post on </a:t>
            </a:r>
            <a:r>
              <a:rPr lang="en-US" dirty="0">
                <a:solidFill>
                  <a:srgbClr val="009CFF"/>
                </a:solidFill>
                <a:latin typeface="Cabin"/>
                <a:hlinkClick r:id="rId2"/>
              </a:rPr>
              <a:t>initial and incremental innovation</a:t>
            </a:r>
            <a:r>
              <a:rPr lang="en-US" dirty="0">
                <a:solidFill>
                  <a:srgbClr val="5E5E5E"/>
                </a:solidFill>
                <a:latin typeface="Cabin"/>
              </a:rPr>
              <a:t> for more details.</a:t>
            </a:r>
            <a:endParaRPr lang="en-US" b="0" i="0" dirty="0">
              <a:solidFill>
                <a:srgbClr val="5E5E5E"/>
              </a:solidFill>
              <a:effectLst/>
              <a:latin typeface="Cabin"/>
            </a:endParaRPr>
          </a:p>
        </p:txBody>
      </p:sp>
    </p:spTree>
    <p:extLst>
      <p:ext uri="{BB962C8B-B14F-4D97-AF65-F5344CB8AC3E}">
        <p14:creationId xmlns:p14="http://schemas.microsoft.com/office/powerpoint/2010/main" val="30473059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Disruptions?</a:t>
            </a:r>
            <a:endParaRPr lang="en-IN" dirty="0"/>
          </a:p>
        </p:txBody>
      </p:sp>
      <p:sp>
        <p:nvSpPr>
          <p:cNvPr id="3" name="Content Placeholder 2"/>
          <p:cNvSpPr>
            <a:spLocks noGrp="1"/>
          </p:cNvSpPr>
          <p:nvPr>
            <p:ph idx="1"/>
          </p:nvPr>
        </p:nvSpPr>
        <p:spPr/>
        <p:txBody>
          <a:bodyPr/>
          <a:lstStyle/>
          <a:p>
            <a:r>
              <a:rPr lang="en-US" dirty="0" smtClean="0"/>
              <a:t>Aggregation using tech</a:t>
            </a:r>
          </a:p>
          <a:p>
            <a:r>
              <a:rPr lang="en-US" dirty="0" smtClean="0"/>
              <a:t>Online consulting</a:t>
            </a:r>
          </a:p>
          <a:p>
            <a:r>
              <a:rPr lang="en-US" dirty="0" smtClean="0"/>
              <a:t>Offshore Onshore </a:t>
            </a:r>
          </a:p>
          <a:p>
            <a:r>
              <a:rPr lang="en-US" dirty="0" smtClean="0"/>
              <a:t>Uber/Ola</a:t>
            </a:r>
          </a:p>
          <a:p>
            <a:endParaRPr lang="en-US" dirty="0" smtClean="0"/>
          </a:p>
          <a:p>
            <a:endParaRPr lang="en-IN" dirty="0"/>
          </a:p>
        </p:txBody>
      </p:sp>
    </p:spTree>
    <p:extLst>
      <p:ext uri="{BB962C8B-B14F-4D97-AF65-F5344CB8AC3E}">
        <p14:creationId xmlns:p14="http://schemas.microsoft.com/office/powerpoint/2010/main" val="1111049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9EFD1-FBDD-4E35-A264-21B7D70AC6AA}"/>
              </a:ext>
            </a:extLst>
          </p:cNvPr>
          <p:cNvSpPr>
            <a:spLocks noGrp="1"/>
          </p:cNvSpPr>
          <p:nvPr>
            <p:ph type="title"/>
          </p:nvPr>
        </p:nvSpPr>
        <p:spPr/>
        <p:txBody>
          <a:bodyPr/>
          <a:lstStyle/>
          <a:p>
            <a:r>
              <a:rPr lang="en-IN" dirty="0"/>
              <a:t>Disruption</a:t>
            </a:r>
          </a:p>
        </p:txBody>
      </p:sp>
      <p:sp>
        <p:nvSpPr>
          <p:cNvPr id="3" name="Content Placeholder 2">
            <a:extLst>
              <a:ext uri="{FF2B5EF4-FFF2-40B4-BE49-F238E27FC236}">
                <a16:creationId xmlns:a16="http://schemas.microsoft.com/office/drawing/2014/main" id="{C6D58CEA-9EE1-4316-8A3A-C9381B3EEC3C}"/>
              </a:ext>
            </a:extLst>
          </p:cNvPr>
          <p:cNvSpPr>
            <a:spLocks noGrp="1"/>
          </p:cNvSpPr>
          <p:nvPr>
            <p:ph idx="1"/>
          </p:nvPr>
        </p:nvSpPr>
        <p:spPr/>
        <p:txBody>
          <a:bodyPr/>
          <a:lstStyle/>
          <a:p>
            <a:r>
              <a:rPr lang="en-IN" dirty="0"/>
              <a:t>1992- India Securities scam</a:t>
            </a:r>
          </a:p>
          <a:p>
            <a:endParaRPr lang="en-IN" dirty="0"/>
          </a:p>
          <a:p>
            <a:r>
              <a:rPr lang="en-IN" dirty="0"/>
              <a:t>The aftermath</a:t>
            </a:r>
          </a:p>
          <a:p>
            <a:pPr lvl="1"/>
            <a:r>
              <a:rPr lang="en-IN" dirty="0"/>
              <a:t>1850-BSE –shaken-Competition increased due to a regulatory push</a:t>
            </a:r>
          </a:p>
          <a:p>
            <a:pPr lvl="1"/>
            <a:r>
              <a:rPr lang="en-IN" dirty="0"/>
              <a:t>1992- NSE was born</a:t>
            </a:r>
          </a:p>
          <a:p>
            <a:pPr lvl="1"/>
            <a:r>
              <a:rPr lang="en-IN" dirty="0"/>
              <a:t>SEBI powers were revisited</a:t>
            </a:r>
          </a:p>
        </p:txBody>
      </p:sp>
    </p:spTree>
    <p:extLst>
      <p:ext uri="{BB962C8B-B14F-4D97-AF65-F5344CB8AC3E}">
        <p14:creationId xmlns:p14="http://schemas.microsoft.com/office/powerpoint/2010/main" val="2529560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Outsourcing</a:t>
            </a:r>
            <a:endParaRPr lang="en-IN" dirty="0"/>
          </a:p>
        </p:txBody>
      </p:sp>
      <p:sp>
        <p:nvSpPr>
          <p:cNvPr id="3" name="Content Placeholder 2"/>
          <p:cNvSpPr>
            <a:spLocks noGrp="1"/>
          </p:cNvSpPr>
          <p:nvPr>
            <p:ph idx="1"/>
          </p:nvPr>
        </p:nvSpPr>
        <p:spPr/>
        <p:txBody>
          <a:bodyPr/>
          <a:lstStyle/>
          <a:p>
            <a:r>
              <a:rPr lang="en-US" dirty="0" smtClean="0"/>
              <a:t>1950-60</a:t>
            </a:r>
          </a:p>
          <a:p>
            <a:r>
              <a:rPr lang="en-US" dirty="0" smtClean="0"/>
              <a:t>India took off 1989</a:t>
            </a:r>
          </a:p>
          <a:p>
            <a:r>
              <a:rPr lang="en-IN" b="1" dirty="0"/>
              <a:t>Outsourcing, Offshoring Or Nearshoring?</a:t>
            </a:r>
            <a:endParaRPr lang="en-IN" dirty="0"/>
          </a:p>
          <a:p>
            <a:r>
              <a:rPr lang="en-US" dirty="0" smtClean="0"/>
              <a:t>Right Sourcing</a:t>
            </a:r>
          </a:p>
          <a:p>
            <a:r>
              <a:rPr lang="en-US" dirty="0" smtClean="0"/>
              <a:t>Arbitrage</a:t>
            </a:r>
          </a:p>
          <a:p>
            <a:r>
              <a:rPr lang="en-US" dirty="0" err="1" smtClean="0"/>
              <a:t>OfficeTiger</a:t>
            </a:r>
            <a:endParaRPr lang="en-US" dirty="0" smtClean="0"/>
          </a:p>
          <a:p>
            <a:r>
              <a:rPr lang="en-US" dirty="0" err="1" smtClean="0"/>
              <a:t>Interpro</a:t>
            </a:r>
            <a:r>
              <a:rPr lang="en-US" dirty="0" smtClean="0"/>
              <a:t>-Early Movers-2</a:t>
            </a:r>
            <a:r>
              <a:rPr lang="en-US" baseline="30000" dirty="0" smtClean="0"/>
              <a:t>nd</a:t>
            </a:r>
            <a:r>
              <a:rPr lang="en-US" dirty="0" smtClean="0"/>
              <a:t> largest Payroll processing</a:t>
            </a:r>
          </a:p>
          <a:p>
            <a:endParaRPr lang="en-IN" dirty="0"/>
          </a:p>
        </p:txBody>
      </p:sp>
    </p:spTree>
    <p:extLst>
      <p:ext uri="{BB962C8B-B14F-4D97-AF65-F5344CB8AC3E}">
        <p14:creationId xmlns:p14="http://schemas.microsoft.com/office/powerpoint/2010/main" val="29369783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8231"/>
            <a:ext cx="10515600" cy="715537"/>
          </a:xfrm>
        </p:spPr>
        <p:txBody>
          <a:bodyPr/>
          <a:lstStyle/>
          <a:p>
            <a:r>
              <a:rPr lang="en-US" dirty="0" smtClean="0"/>
              <a:t>Insensible – Innovation-Dan Smith</a:t>
            </a:r>
            <a:endParaRPr lang="en-IN" dirty="0"/>
          </a:p>
        </p:txBody>
      </p:sp>
      <p:sp>
        <p:nvSpPr>
          <p:cNvPr id="3" name="Content Placeholder 2"/>
          <p:cNvSpPr>
            <a:spLocks noGrp="1"/>
          </p:cNvSpPr>
          <p:nvPr>
            <p:ph idx="1"/>
          </p:nvPr>
        </p:nvSpPr>
        <p:spPr>
          <a:xfrm>
            <a:off x="1018311" y="744970"/>
            <a:ext cx="11312239" cy="6002197"/>
          </a:xfrm>
        </p:spPr>
        <p:txBody>
          <a:bodyPr>
            <a:normAutofit fontScale="70000" lnSpcReduction="20000"/>
          </a:bodyPr>
          <a:lstStyle/>
          <a:p>
            <a:r>
              <a:rPr lang="en-IN" b="1" dirty="0"/>
              <a:t>We test market needs by launching products at customers</a:t>
            </a:r>
            <a:r>
              <a:rPr lang="en-IN" b="1" dirty="0" smtClean="0"/>
              <a:t>.</a:t>
            </a:r>
            <a:endParaRPr lang="en-IN" dirty="0" smtClean="0"/>
          </a:p>
          <a:p>
            <a:pPr lvl="1"/>
            <a:r>
              <a:rPr lang="en-US" i="1" dirty="0" smtClean="0"/>
              <a:t>Voice of Self-Conference rooms</a:t>
            </a:r>
          </a:p>
          <a:p>
            <a:endParaRPr lang="en-IN" b="1" dirty="0" smtClean="0"/>
          </a:p>
          <a:p>
            <a:r>
              <a:rPr lang="en-IN" b="1" dirty="0" smtClean="0"/>
              <a:t>We </a:t>
            </a:r>
            <a:r>
              <a:rPr lang="en-IN" b="1" dirty="0"/>
              <a:t>don’t understand what organic growth requires of us</a:t>
            </a:r>
            <a:r>
              <a:rPr lang="en-IN" b="1" dirty="0" smtClean="0"/>
              <a:t>.</a:t>
            </a:r>
          </a:p>
          <a:p>
            <a:pPr lvl="1"/>
            <a:r>
              <a:rPr lang="en-US" i="1" dirty="0" smtClean="0"/>
              <a:t>Inherited Growth</a:t>
            </a:r>
          </a:p>
          <a:p>
            <a:pPr lvl="1"/>
            <a:r>
              <a:rPr lang="en-US" i="1" dirty="0" smtClean="0"/>
              <a:t>Market growth</a:t>
            </a:r>
          </a:p>
          <a:p>
            <a:pPr lvl="1"/>
            <a:r>
              <a:rPr lang="en-US" i="1" dirty="0" smtClean="0"/>
              <a:t>Earned growth- Value</a:t>
            </a:r>
          </a:p>
          <a:p>
            <a:pPr lvl="1"/>
            <a:endParaRPr lang="en-US" i="1" dirty="0"/>
          </a:p>
          <a:p>
            <a:r>
              <a:rPr lang="en-IN" b="1" dirty="0"/>
              <a:t>We misunderstand the proper role of stage-and-gate processes</a:t>
            </a:r>
            <a:r>
              <a:rPr lang="en-IN" b="1" dirty="0" smtClean="0"/>
              <a:t>.</a:t>
            </a:r>
          </a:p>
          <a:p>
            <a:pPr lvl="1"/>
            <a:r>
              <a:rPr lang="en-US" i="1" dirty="0" smtClean="0"/>
              <a:t>Inward looking to VOC</a:t>
            </a:r>
          </a:p>
          <a:p>
            <a:pPr lvl="1"/>
            <a:endParaRPr lang="en-US" i="1" dirty="0"/>
          </a:p>
          <a:p>
            <a:r>
              <a:rPr lang="en-IN" b="1" dirty="0"/>
              <a:t>We interview customers to “validate” our hypothesis.</a:t>
            </a:r>
            <a:endParaRPr lang="en-IN" dirty="0"/>
          </a:p>
          <a:p>
            <a:pPr lvl="1"/>
            <a:r>
              <a:rPr lang="en-IN" i="1" dirty="0" smtClean="0"/>
              <a:t>“Hear </a:t>
            </a:r>
            <a:r>
              <a:rPr lang="en-IN" i="1" dirty="0"/>
              <a:t>what you want to hear</a:t>
            </a:r>
            <a:r>
              <a:rPr lang="en-IN" i="1" dirty="0" smtClean="0"/>
              <a:t>”</a:t>
            </a:r>
            <a:endParaRPr lang="en-US" i="1" dirty="0" smtClean="0"/>
          </a:p>
          <a:p>
            <a:pPr lvl="1"/>
            <a:endParaRPr lang="en-US" i="1" dirty="0"/>
          </a:p>
          <a:p>
            <a:r>
              <a:rPr lang="en-IN" b="1" dirty="0"/>
              <a:t>We fail to fully engage all our customers in our innovation</a:t>
            </a:r>
            <a:r>
              <a:rPr lang="en-IN" b="1" dirty="0" smtClean="0"/>
              <a:t>.</a:t>
            </a:r>
          </a:p>
          <a:p>
            <a:pPr lvl="1"/>
            <a:r>
              <a:rPr lang="en-US" i="1" dirty="0" smtClean="0"/>
              <a:t>Deeper insights from feedback</a:t>
            </a:r>
          </a:p>
          <a:p>
            <a:pPr lvl="1"/>
            <a:r>
              <a:rPr lang="en-US" i="1" dirty="0" smtClean="0"/>
              <a:t>Straight jacketed questions</a:t>
            </a:r>
          </a:p>
          <a:p>
            <a:pPr marL="457200" lvl="1" indent="0">
              <a:buNone/>
            </a:pPr>
            <a:endParaRPr lang="en-US" i="1" dirty="0" smtClean="0"/>
          </a:p>
          <a:p>
            <a:r>
              <a:rPr lang="en-IN" b="1" dirty="0"/>
              <a:t>We are very easily distracted from customer-facing </a:t>
            </a:r>
            <a:r>
              <a:rPr lang="en-IN" b="1" dirty="0" smtClean="0"/>
              <a:t>innovation</a:t>
            </a:r>
          </a:p>
          <a:p>
            <a:pPr lvl="1"/>
            <a:r>
              <a:rPr lang="en-US" i="1" dirty="0" smtClean="0"/>
              <a:t>The transition is important</a:t>
            </a:r>
            <a:endParaRPr lang="en-IN" i="1" dirty="0"/>
          </a:p>
          <a:p>
            <a:pPr lvl="1"/>
            <a:r>
              <a:rPr lang="en-US" i="1" dirty="0" smtClean="0"/>
              <a:t>Nice to do syndrome</a:t>
            </a:r>
            <a:endParaRPr lang="en-IN" i="1" dirty="0"/>
          </a:p>
          <a:p>
            <a:endParaRPr lang="en-IN" dirty="0"/>
          </a:p>
        </p:txBody>
      </p:sp>
      <p:pic>
        <p:nvPicPr>
          <p:cNvPr id="4" name="Picture 3" descr="Thumbnail">
            <a:extLst>
              <a:ext uri="{FF2B5EF4-FFF2-40B4-BE49-F238E27FC236}">
                <a16:creationId xmlns:a16="http://schemas.microsoft.com/office/drawing/2014/main" id="{D3FCEB8B-80D7-4A2F-902B-0094E1F2EBC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132618" y="744970"/>
            <a:ext cx="4572000" cy="2097405"/>
          </a:xfrm>
          <a:prstGeom prst="rect">
            <a:avLst/>
          </a:prstGeom>
          <a:noFill/>
          <a:ln>
            <a:noFill/>
          </a:ln>
        </p:spPr>
      </p:pic>
    </p:spTree>
    <p:extLst>
      <p:ext uri="{BB962C8B-B14F-4D97-AF65-F5344CB8AC3E}">
        <p14:creationId xmlns:p14="http://schemas.microsoft.com/office/powerpoint/2010/main" val="201200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arn(inVertical)">
                                      <p:cBhvr>
                                        <p:cTn id="18" dur="500"/>
                                        <p:tgtEl>
                                          <p:spTgt spid="3">
                                            <p:txEl>
                                              <p:pRg st="4" end="4"/>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arn(inVertical)">
                                      <p:cBhvr>
                                        <p:cTn id="21" dur="500"/>
                                        <p:tgtEl>
                                          <p:spTgt spid="3">
                                            <p:txEl>
                                              <p:pRg st="5" end="5"/>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arn(inVertical)">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barn(inVertical)">
                                      <p:cBhvr>
                                        <p:cTn id="29" dur="500"/>
                                        <p:tgtEl>
                                          <p:spTgt spid="3">
                                            <p:txEl>
                                              <p:pRg st="8" end="8"/>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barn(inVertical)">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barn(inVertical)">
                                      <p:cBhvr>
                                        <p:cTn id="37" dur="500"/>
                                        <p:tgtEl>
                                          <p:spTgt spid="3">
                                            <p:txEl>
                                              <p:pRg st="11" end="11"/>
                                            </p:txEl>
                                          </p:spTgt>
                                        </p:tgtEl>
                                      </p:cBhvr>
                                    </p:animEffect>
                                  </p:childTnLst>
                                </p:cTn>
                              </p:par>
                              <p:par>
                                <p:cTn id="38" presetID="16" presetClass="entr" presetSubtype="21" fill="hold" nodeType="with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barn(inVertical)">
                                      <p:cBhvr>
                                        <p:cTn id="40" dur="500"/>
                                        <p:tgtEl>
                                          <p:spTgt spid="3">
                                            <p:txEl>
                                              <p:pRg st="12" end="1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3">
                                            <p:txEl>
                                              <p:pRg st="14" end="14"/>
                                            </p:txEl>
                                          </p:spTgt>
                                        </p:tgtEl>
                                        <p:attrNameLst>
                                          <p:attrName>style.visibility</p:attrName>
                                        </p:attrNameLst>
                                      </p:cBhvr>
                                      <p:to>
                                        <p:strVal val="visible"/>
                                      </p:to>
                                    </p:set>
                                    <p:animEffect transition="in" filter="barn(inVertical)">
                                      <p:cBhvr>
                                        <p:cTn id="45" dur="500"/>
                                        <p:tgtEl>
                                          <p:spTgt spid="3">
                                            <p:txEl>
                                              <p:pRg st="14" end="14"/>
                                            </p:txEl>
                                          </p:spTgt>
                                        </p:tgtEl>
                                      </p:cBhvr>
                                    </p:animEffect>
                                  </p:childTnLst>
                                </p:cTn>
                              </p:par>
                              <p:par>
                                <p:cTn id="46" presetID="16" presetClass="entr" presetSubtype="21" fill="hold" nodeType="withEffect">
                                  <p:stCondLst>
                                    <p:cond delay="0"/>
                                  </p:stCondLst>
                                  <p:childTnLst>
                                    <p:set>
                                      <p:cBhvr>
                                        <p:cTn id="47" dur="1" fill="hold">
                                          <p:stCondLst>
                                            <p:cond delay="0"/>
                                          </p:stCondLst>
                                        </p:cTn>
                                        <p:tgtEl>
                                          <p:spTgt spid="3">
                                            <p:txEl>
                                              <p:pRg st="15" end="15"/>
                                            </p:txEl>
                                          </p:spTgt>
                                        </p:tgtEl>
                                        <p:attrNameLst>
                                          <p:attrName>style.visibility</p:attrName>
                                        </p:attrNameLst>
                                      </p:cBhvr>
                                      <p:to>
                                        <p:strVal val="visible"/>
                                      </p:to>
                                    </p:set>
                                    <p:animEffect transition="in" filter="barn(inVertical)">
                                      <p:cBhvr>
                                        <p:cTn id="48" dur="500"/>
                                        <p:tgtEl>
                                          <p:spTgt spid="3">
                                            <p:txEl>
                                              <p:pRg st="15" end="15"/>
                                            </p:txEl>
                                          </p:spTgt>
                                        </p:tgtEl>
                                      </p:cBhvr>
                                    </p:animEffect>
                                  </p:childTnLst>
                                </p:cTn>
                              </p:par>
                              <p:par>
                                <p:cTn id="49" presetID="16" presetClass="entr" presetSubtype="21" fill="hold" nodeType="withEffect">
                                  <p:stCondLst>
                                    <p:cond delay="0"/>
                                  </p:stCondLst>
                                  <p:childTnLst>
                                    <p:set>
                                      <p:cBhvr>
                                        <p:cTn id="50" dur="1" fill="hold">
                                          <p:stCondLst>
                                            <p:cond delay="0"/>
                                          </p:stCondLst>
                                        </p:cTn>
                                        <p:tgtEl>
                                          <p:spTgt spid="3">
                                            <p:txEl>
                                              <p:pRg st="16" end="16"/>
                                            </p:txEl>
                                          </p:spTgt>
                                        </p:tgtEl>
                                        <p:attrNameLst>
                                          <p:attrName>style.visibility</p:attrName>
                                        </p:attrNameLst>
                                      </p:cBhvr>
                                      <p:to>
                                        <p:strVal val="visible"/>
                                      </p:to>
                                    </p:set>
                                    <p:animEffect transition="in" filter="barn(inVertical)">
                                      <p:cBhvr>
                                        <p:cTn id="51" dur="500"/>
                                        <p:tgtEl>
                                          <p:spTgt spid="3">
                                            <p:txEl>
                                              <p:pRg st="16" end="1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nodeType="clickEffect">
                                  <p:stCondLst>
                                    <p:cond delay="0"/>
                                  </p:stCondLst>
                                  <p:childTnLst>
                                    <p:set>
                                      <p:cBhvr>
                                        <p:cTn id="55" dur="1" fill="hold">
                                          <p:stCondLst>
                                            <p:cond delay="0"/>
                                          </p:stCondLst>
                                        </p:cTn>
                                        <p:tgtEl>
                                          <p:spTgt spid="3">
                                            <p:txEl>
                                              <p:pRg st="18" end="18"/>
                                            </p:txEl>
                                          </p:spTgt>
                                        </p:tgtEl>
                                        <p:attrNameLst>
                                          <p:attrName>style.visibility</p:attrName>
                                        </p:attrNameLst>
                                      </p:cBhvr>
                                      <p:to>
                                        <p:strVal val="visible"/>
                                      </p:to>
                                    </p:set>
                                    <p:animEffect transition="in" filter="barn(inVertical)">
                                      <p:cBhvr>
                                        <p:cTn id="56" dur="500"/>
                                        <p:tgtEl>
                                          <p:spTgt spid="3">
                                            <p:txEl>
                                              <p:pRg st="18" end="18"/>
                                            </p:txEl>
                                          </p:spTgt>
                                        </p:tgtEl>
                                      </p:cBhvr>
                                    </p:animEffect>
                                  </p:childTnLst>
                                </p:cTn>
                              </p:par>
                              <p:par>
                                <p:cTn id="57" presetID="16" presetClass="entr" presetSubtype="21" fill="hold" nodeType="withEffect">
                                  <p:stCondLst>
                                    <p:cond delay="0"/>
                                  </p:stCondLst>
                                  <p:childTnLst>
                                    <p:set>
                                      <p:cBhvr>
                                        <p:cTn id="58" dur="1" fill="hold">
                                          <p:stCondLst>
                                            <p:cond delay="0"/>
                                          </p:stCondLst>
                                        </p:cTn>
                                        <p:tgtEl>
                                          <p:spTgt spid="3">
                                            <p:txEl>
                                              <p:pRg st="19" end="19"/>
                                            </p:txEl>
                                          </p:spTgt>
                                        </p:tgtEl>
                                        <p:attrNameLst>
                                          <p:attrName>style.visibility</p:attrName>
                                        </p:attrNameLst>
                                      </p:cBhvr>
                                      <p:to>
                                        <p:strVal val="visible"/>
                                      </p:to>
                                    </p:set>
                                    <p:animEffect transition="in" filter="barn(inVertical)">
                                      <p:cBhvr>
                                        <p:cTn id="59" dur="500"/>
                                        <p:tgtEl>
                                          <p:spTgt spid="3">
                                            <p:txEl>
                                              <p:pRg st="19" end="19"/>
                                            </p:txEl>
                                          </p:spTgt>
                                        </p:tgtEl>
                                      </p:cBhvr>
                                    </p:animEffect>
                                  </p:childTnLst>
                                </p:cTn>
                              </p:par>
                              <p:par>
                                <p:cTn id="60" presetID="16" presetClass="entr" presetSubtype="21" fill="hold" nodeType="withEffect">
                                  <p:stCondLst>
                                    <p:cond delay="0"/>
                                  </p:stCondLst>
                                  <p:childTnLst>
                                    <p:set>
                                      <p:cBhvr>
                                        <p:cTn id="61" dur="1" fill="hold">
                                          <p:stCondLst>
                                            <p:cond delay="0"/>
                                          </p:stCondLst>
                                        </p:cTn>
                                        <p:tgtEl>
                                          <p:spTgt spid="3">
                                            <p:txEl>
                                              <p:pRg st="20" end="20"/>
                                            </p:txEl>
                                          </p:spTgt>
                                        </p:tgtEl>
                                        <p:attrNameLst>
                                          <p:attrName>style.visibility</p:attrName>
                                        </p:attrNameLst>
                                      </p:cBhvr>
                                      <p:to>
                                        <p:strVal val="visible"/>
                                      </p:to>
                                    </p:set>
                                    <p:animEffect transition="in" filter="barn(inVertical)">
                                      <p:cBhvr>
                                        <p:cTn id="62" dur="500"/>
                                        <p:tgtEl>
                                          <p:spTgt spid="3">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B505B-CAD3-4AF6-B415-6A7000528012}"/>
              </a:ext>
            </a:extLst>
          </p:cNvPr>
          <p:cNvSpPr>
            <a:spLocks noGrp="1"/>
          </p:cNvSpPr>
          <p:nvPr>
            <p:ph type="title"/>
          </p:nvPr>
        </p:nvSpPr>
        <p:spPr/>
        <p:txBody>
          <a:bodyPr/>
          <a:lstStyle/>
          <a:p>
            <a:r>
              <a:rPr lang="en-IN" dirty="0"/>
              <a:t>U</a:t>
            </a:r>
          </a:p>
        </p:txBody>
      </p:sp>
      <p:sp>
        <p:nvSpPr>
          <p:cNvPr id="3" name="Content Placeholder 2">
            <a:extLst>
              <a:ext uri="{FF2B5EF4-FFF2-40B4-BE49-F238E27FC236}">
                <a16:creationId xmlns:a16="http://schemas.microsoft.com/office/drawing/2014/main" id="{56E68E3A-2DD7-41F4-8347-554690B19C9D}"/>
              </a:ext>
            </a:extLst>
          </p:cNvPr>
          <p:cNvSpPr>
            <a:spLocks noGrp="1"/>
          </p:cNvSpPr>
          <p:nvPr>
            <p:ph idx="1"/>
          </p:nvPr>
        </p:nvSpPr>
        <p:spPr/>
        <p:txBody>
          <a:bodyPr/>
          <a:lstStyle/>
          <a:p>
            <a:r>
              <a:rPr lang="en-IN" dirty="0"/>
              <a:t>Disruptive innovation starts with you</a:t>
            </a:r>
          </a:p>
          <a:p>
            <a:pPr lvl="1"/>
            <a:r>
              <a:rPr lang="en-IN" dirty="0"/>
              <a:t>Looking for innovators</a:t>
            </a:r>
          </a:p>
          <a:p>
            <a:pPr lvl="1"/>
            <a:r>
              <a:rPr lang="en-IN" dirty="0"/>
              <a:t>Recruitment challenges</a:t>
            </a:r>
          </a:p>
          <a:p>
            <a:pPr lvl="1"/>
            <a:r>
              <a:rPr lang="en-IN" dirty="0"/>
              <a:t>What I look in a candidate-Pitfall of me</a:t>
            </a:r>
          </a:p>
        </p:txBody>
      </p:sp>
    </p:spTree>
    <p:extLst>
      <p:ext uri="{BB962C8B-B14F-4D97-AF65-F5344CB8AC3E}">
        <p14:creationId xmlns:p14="http://schemas.microsoft.com/office/powerpoint/2010/main" val="41412330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47D66-5864-40E1-94B1-C038AEF2CC7A}"/>
              </a:ext>
            </a:extLst>
          </p:cNvPr>
          <p:cNvSpPr>
            <a:spLocks noGrp="1"/>
          </p:cNvSpPr>
          <p:nvPr>
            <p:ph type="title"/>
          </p:nvPr>
        </p:nvSpPr>
        <p:spPr/>
        <p:txBody>
          <a:bodyPr/>
          <a:lstStyle/>
          <a:p>
            <a:r>
              <a:rPr lang="en-IN" dirty="0"/>
              <a:t>Apple</a:t>
            </a:r>
          </a:p>
        </p:txBody>
      </p:sp>
      <p:sp>
        <p:nvSpPr>
          <p:cNvPr id="3" name="Content Placeholder 2">
            <a:extLst>
              <a:ext uri="{FF2B5EF4-FFF2-40B4-BE49-F238E27FC236}">
                <a16:creationId xmlns:a16="http://schemas.microsoft.com/office/drawing/2014/main" id="{C814EA05-DE26-451E-8224-A7B5CD5CBCCC}"/>
              </a:ext>
            </a:extLst>
          </p:cNvPr>
          <p:cNvSpPr>
            <a:spLocks noGrp="1"/>
          </p:cNvSpPr>
          <p:nvPr>
            <p:ph idx="1"/>
          </p:nvPr>
        </p:nvSpPr>
        <p:spPr/>
        <p:txBody>
          <a:bodyPr/>
          <a:lstStyle/>
          <a:p>
            <a:pPr lvl="1"/>
            <a:r>
              <a:rPr lang="en-IN" dirty="0"/>
              <a:t>Sound of fan- Rod holt-Apple II was a soundless system</a:t>
            </a:r>
          </a:p>
          <a:p>
            <a:pPr lvl="1"/>
            <a:r>
              <a:rPr lang="en-IN" dirty="0"/>
              <a:t>Visit to Xerox-PARC- led to GUI and mouse extensivity</a:t>
            </a:r>
          </a:p>
          <a:p>
            <a:pPr lvl="1"/>
            <a:r>
              <a:rPr lang="en-IN" dirty="0"/>
              <a:t>Calligraphy class –leads to Desktop publishing</a:t>
            </a:r>
          </a:p>
          <a:p>
            <a:pPr lvl="1"/>
            <a:endParaRPr lang="en-IN" dirty="0"/>
          </a:p>
          <a:p>
            <a:pPr lvl="1"/>
            <a:r>
              <a:rPr lang="en-IN" dirty="0"/>
              <a:t>Question or challenge?</a:t>
            </a:r>
          </a:p>
          <a:p>
            <a:pPr lvl="1"/>
            <a:r>
              <a:rPr lang="en-IN" dirty="0"/>
              <a:t>Observations</a:t>
            </a:r>
          </a:p>
          <a:p>
            <a:pPr lvl="1"/>
            <a:r>
              <a:rPr lang="en-IN" dirty="0"/>
              <a:t>Networking</a:t>
            </a:r>
          </a:p>
          <a:p>
            <a:pPr lvl="1"/>
            <a:r>
              <a:rPr lang="en-IN" dirty="0"/>
              <a:t>An experiment</a:t>
            </a:r>
          </a:p>
          <a:p>
            <a:endParaRPr lang="en-IN" dirty="0"/>
          </a:p>
        </p:txBody>
      </p:sp>
    </p:spTree>
    <p:extLst>
      <p:ext uri="{BB962C8B-B14F-4D97-AF65-F5344CB8AC3E}">
        <p14:creationId xmlns:p14="http://schemas.microsoft.com/office/powerpoint/2010/main" val="27982263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D0E1F-0CF5-4EC2-A578-53376AC833C1}"/>
              </a:ext>
            </a:extLst>
          </p:cNvPr>
          <p:cNvSpPr>
            <a:spLocks noGrp="1"/>
          </p:cNvSpPr>
          <p:nvPr>
            <p:ph type="title"/>
          </p:nvPr>
        </p:nvSpPr>
        <p:spPr/>
        <p:txBody>
          <a:bodyPr/>
          <a:lstStyle/>
          <a:p>
            <a:r>
              <a:rPr lang="en-IN" dirty="0"/>
              <a:t>Innovations of Future</a:t>
            </a:r>
          </a:p>
        </p:txBody>
      </p:sp>
      <p:sp>
        <p:nvSpPr>
          <p:cNvPr id="3" name="Content Placeholder 2">
            <a:extLst>
              <a:ext uri="{FF2B5EF4-FFF2-40B4-BE49-F238E27FC236}">
                <a16:creationId xmlns:a16="http://schemas.microsoft.com/office/drawing/2014/main" id="{E6727841-19AF-4691-8E52-51927B13B05F}"/>
              </a:ext>
            </a:extLst>
          </p:cNvPr>
          <p:cNvSpPr>
            <a:spLocks noGrp="1"/>
          </p:cNvSpPr>
          <p:nvPr>
            <p:ph idx="1"/>
          </p:nvPr>
        </p:nvSpPr>
        <p:spPr/>
        <p:txBody>
          <a:bodyPr/>
          <a:lstStyle/>
          <a:p>
            <a:r>
              <a:rPr lang="en-IN" dirty="0"/>
              <a:t>Cross – Innovations</a:t>
            </a:r>
          </a:p>
          <a:p>
            <a:pPr lvl="1"/>
            <a:r>
              <a:rPr lang="en-IN" dirty="0"/>
              <a:t>Telecom driving force</a:t>
            </a:r>
          </a:p>
          <a:p>
            <a:pPr lvl="1"/>
            <a:r>
              <a:rPr lang="en-IN" dirty="0"/>
              <a:t>Fintech interface</a:t>
            </a:r>
          </a:p>
          <a:p>
            <a:pPr lvl="1"/>
            <a:r>
              <a:rPr lang="en-IN" dirty="0" err="1"/>
              <a:t>Edtech</a:t>
            </a:r>
            <a:r>
              <a:rPr lang="en-IN" dirty="0"/>
              <a:t> interface</a:t>
            </a:r>
          </a:p>
        </p:txBody>
      </p:sp>
    </p:spTree>
    <p:extLst>
      <p:ext uri="{BB962C8B-B14F-4D97-AF65-F5344CB8AC3E}">
        <p14:creationId xmlns:p14="http://schemas.microsoft.com/office/powerpoint/2010/main" val="40786467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C6E93-3365-41F3-A11F-67C9B2AECA3F}"/>
              </a:ext>
            </a:extLst>
          </p:cNvPr>
          <p:cNvSpPr>
            <a:spLocks noGrp="1"/>
          </p:cNvSpPr>
          <p:nvPr>
            <p:ph type="title"/>
          </p:nvPr>
        </p:nvSpPr>
        <p:spPr>
          <a:xfrm>
            <a:off x="1141413" y="8918"/>
            <a:ext cx="9905998" cy="1478570"/>
          </a:xfrm>
        </p:spPr>
        <p:txBody>
          <a:bodyPr/>
          <a:lstStyle/>
          <a:p>
            <a:r>
              <a:rPr lang="en-IN" dirty="0"/>
              <a:t>Exercise</a:t>
            </a:r>
          </a:p>
        </p:txBody>
      </p:sp>
      <p:sp>
        <p:nvSpPr>
          <p:cNvPr id="3" name="Content Placeholder 2">
            <a:extLst>
              <a:ext uri="{FF2B5EF4-FFF2-40B4-BE49-F238E27FC236}">
                <a16:creationId xmlns:a16="http://schemas.microsoft.com/office/drawing/2014/main" id="{B3B29E96-F6E9-4C92-B6E7-2380568E7CE3}"/>
              </a:ext>
            </a:extLst>
          </p:cNvPr>
          <p:cNvSpPr>
            <a:spLocks noGrp="1"/>
          </p:cNvSpPr>
          <p:nvPr>
            <p:ph idx="1"/>
          </p:nvPr>
        </p:nvSpPr>
        <p:spPr>
          <a:xfrm>
            <a:off x="-11112" y="1392236"/>
            <a:ext cx="5316538" cy="5008563"/>
          </a:xfrm>
        </p:spPr>
        <p:txBody>
          <a:bodyPr>
            <a:normAutofit/>
          </a:bodyPr>
          <a:lstStyle/>
          <a:p>
            <a:r>
              <a:rPr lang="en-US" sz="1800" b="0" i="0" dirty="0">
                <a:effectLst/>
                <a:latin typeface="Verdana" panose="020B0604030504040204" pitchFamily="34" charset="0"/>
              </a:rPr>
              <a:t>You have two strings of different lengths and a book of matches. If you place a lit match on the end of the longer string, it will burn for exactly 10 minutes. The shorter string on the other hand, will burn for exactly 1 minute.</a:t>
            </a:r>
            <a:r>
              <a:rPr lang="en-US" sz="1800" dirty="0"/>
              <a:t/>
            </a:r>
            <a:br>
              <a:rPr lang="en-US" sz="1800" dirty="0"/>
            </a:br>
            <a:r>
              <a:rPr lang="en-US" sz="1800" dirty="0"/>
              <a:t/>
            </a:r>
            <a:br>
              <a:rPr lang="en-US" sz="1800" dirty="0"/>
            </a:br>
            <a:r>
              <a:rPr lang="en-US" sz="1800" b="0" i="0" dirty="0">
                <a:effectLst/>
                <a:latin typeface="Verdana" panose="020B0604030504040204" pitchFamily="34" charset="0"/>
              </a:rPr>
              <a:t>How can you measure exactly 5 minutes 30 seconds using the matches and the strings?</a:t>
            </a:r>
            <a:r>
              <a:rPr lang="en-US" sz="1800" dirty="0"/>
              <a:t/>
            </a:r>
            <a:br>
              <a:rPr lang="en-US" sz="1800" dirty="0"/>
            </a:br>
            <a:r>
              <a:rPr lang="en-US" sz="1800" dirty="0"/>
              <a:t/>
            </a:r>
            <a:br>
              <a:rPr lang="en-US" sz="1800" dirty="0"/>
            </a:br>
            <a:r>
              <a:rPr lang="en-US" sz="1800" b="0" i="0" dirty="0">
                <a:effectLst/>
                <a:latin typeface="Verdana" panose="020B0604030504040204" pitchFamily="34" charset="0"/>
              </a:rPr>
              <a:t>A couple of rules/restrictions:</a:t>
            </a:r>
            <a:r>
              <a:rPr lang="en-US" sz="1800" dirty="0"/>
              <a:t/>
            </a:r>
            <a:br>
              <a:rPr lang="en-US" sz="1800" dirty="0"/>
            </a:br>
            <a:r>
              <a:rPr lang="en-US" sz="1800" b="0" i="0" dirty="0">
                <a:effectLst/>
                <a:latin typeface="Verdana" panose="020B0604030504040204" pitchFamily="34" charset="0"/>
              </a:rPr>
              <a:t>1. You may not use scissors.</a:t>
            </a:r>
            <a:r>
              <a:rPr lang="en-US" sz="1800" dirty="0"/>
              <a:t/>
            </a:r>
            <a:br>
              <a:rPr lang="en-US" sz="1800" dirty="0"/>
            </a:br>
            <a:r>
              <a:rPr lang="en-US" sz="1800" b="0" i="0" dirty="0">
                <a:effectLst/>
                <a:latin typeface="Verdana" panose="020B0604030504040204" pitchFamily="34" charset="0"/>
              </a:rPr>
              <a:t>2. The string is too rigid to be folded in half completely.</a:t>
            </a:r>
            <a:r>
              <a:rPr lang="en-US" sz="1800" dirty="0"/>
              <a:t/>
            </a:r>
            <a:br>
              <a:rPr lang="en-US" sz="1800" dirty="0"/>
            </a:br>
            <a:r>
              <a:rPr lang="en-US" sz="1800" b="0" i="0" dirty="0">
                <a:effectLst/>
                <a:latin typeface="Verdana" panose="020B0604030504040204" pitchFamily="34" charset="0"/>
              </a:rPr>
              <a:t>3. You can not tell by eye where the half way point of the string is.</a:t>
            </a:r>
            <a:endParaRPr lang="en-IN" sz="1800" dirty="0"/>
          </a:p>
        </p:txBody>
      </p:sp>
      <p:sp>
        <p:nvSpPr>
          <p:cNvPr id="5" name="TextBox 4">
            <a:extLst>
              <a:ext uri="{FF2B5EF4-FFF2-40B4-BE49-F238E27FC236}">
                <a16:creationId xmlns:a16="http://schemas.microsoft.com/office/drawing/2014/main" id="{A1248F2F-A603-4E88-8C18-567826DDA619}"/>
              </a:ext>
            </a:extLst>
          </p:cNvPr>
          <p:cNvSpPr txBox="1"/>
          <p:nvPr/>
        </p:nvSpPr>
        <p:spPr>
          <a:xfrm>
            <a:off x="6238874" y="1119218"/>
            <a:ext cx="5976937" cy="5864682"/>
          </a:xfrm>
          <a:prstGeom prst="rect">
            <a:avLst/>
          </a:prstGeom>
          <a:noFill/>
        </p:spPr>
        <p:txBody>
          <a:bodyPr wrap="square">
            <a:spAutoFit/>
          </a:bodyPr>
          <a:lstStyle/>
          <a:p>
            <a:pPr>
              <a:lnSpc>
                <a:spcPct val="150000"/>
              </a:lnSpc>
            </a:pPr>
            <a:r>
              <a:rPr lang="en-US" b="0" dirty="0">
                <a:effectLst/>
                <a:latin typeface="Verdana" panose="020B0604030504040204" pitchFamily="34" charset="0"/>
              </a:rPr>
              <a:t>Hold the two ends of the 10-minute string together and light both ends. The flames will meet at the middle of the 10-minute string in exactly 5 minutes (at which point the string will stop burning as it will be completely burned). The instant this happens, repeat with the 1-minute string (hold the two ends together and light both ends). The flames will meet at the middle of the 1-minute string in exactly 30 seconds (at which point the string will stop burning as it will be completely burned). The total time elapsed will therefore be 5 minutes 30 seconds.</a:t>
            </a:r>
            <a:r>
              <a:rPr lang="en-US" dirty="0"/>
              <a:t/>
            </a:r>
            <a:br>
              <a:rPr lang="en-US" dirty="0"/>
            </a:br>
            <a:r>
              <a:rPr lang="en-US" dirty="0"/>
              <a:t/>
            </a:r>
            <a:br>
              <a:rPr lang="en-US" dirty="0"/>
            </a:br>
            <a:endParaRPr lang="en-IN" dirty="0"/>
          </a:p>
        </p:txBody>
      </p:sp>
    </p:spTree>
    <p:extLst>
      <p:ext uri="{BB962C8B-B14F-4D97-AF65-F5344CB8AC3E}">
        <p14:creationId xmlns:p14="http://schemas.microsoft.com/office/powerpoint/2010/main" val="204522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59ED-2B82-43CE-BE83-E2FB9D7E12B5}"/>
              </a:ext>
            </a:extLst>
          </p:cNvPr>
          <p:cNvSpPr>
            <a:spLocks noGrp="1"/>
          </p:cNvSpPr>
          <p:nvPr>
            <p:ph type="title"/>
          </p:nvPr>
        </p:nvSpPr>
        <p:spPr/>
        <p:txBody>
          <a:bodyPr/>
          <a:lstStyle/>
          <a:p>
            <a:r>
              <a:rPr lang="en-IN" dirty="0"/>
              <a:t>Disruption &amp; Innovations</a:t>
            </a:r>
          </a:p>
        </p:txBody>
      </p:sp>
      <p:sp>
        <p:nvSpPr>
          <p:cNvPr id="3" name="Content Placeholder 2">
            <a:extLst>
              <a:ext uri="{FF2B5EF4-FFF2-40B4-BE49-F238E27FC236}">
                <a16:creationId xmlns:a16="http://schemas.microsoft.com/office/drawing/2014/main" id="{DB66577C-E971-4D86-A240-E04546721708}"/>
              </a:ext>
            </a:extLst>
          </p:cNvPr>
          <p:cNvSpPr>
            <a:spLocks noGrp="1"/>
          </p:cNvSpPr>
          <p:nvPr>
            <p:ph idx="1"/>
          </p:nvPr>
        </p:nvSpPr>
        <p:spPr/>
        <p:txBody>
          <a:bodyPr>
            <a:normAutofit fontScale="92500" lnSpcReduction="20000"/>
          </a:bodyPr>
          <a:lstStyle/>
          <a:p>
            <a:r>
              <a:rPr lang="en-IN" dirty="0"/>
              <a:t>Reliance Jio</a:t>
            </a:r>
          </a:p>
          <a:p>
            <a:r>
              <a:rPr lang="en-IN" dirty="0"/>
              <a:t>Airbnb</a:t>
            </a:r>
          </a:p>
          <a:p>
            <a:r>
              <a:rPr lang="en-IN" dirty="0"/>
              <a:t>Ola/ Uber</a:t>
            </a:r>
          </a:p>
          <a:p>
            <a:r>
              <a:rPr lang="en-IN" dirty="0"/>
              <a:t>Aggregators- Galore Handyman, Amazon, Myntra, Flipkart</a:t>
            </a:r>
          </a:p>
          <a:p>
            <a:pPr lvl="1"/>
            <a:r>
              <a:rPr lang="en-IN" dirty="0"/>
              <a:t>What has it done?</a:t>
            </a:r>
          </a:p>
          <a:p>
            <a:r>
              <a:rPr lang="en-IN" dirty="0"/>
              <a:t>Asian Paints</a:t>
            </a:r>
          </a:p>
          <a:p>
            <a:r>
              <a:rPr lang="en-IN" dirty="0"/>
              <a:t>Patanjali</a:t>
            </a:r>
          </a:p>
          <a:p>
            <a:r>
              <a:rPr lang="en-IN" dirty="0"/>
              <a:t>Paper boat</a:t>
            </a:r>
          </a:p>
          <a:p>
            <a:r>
              <a:rPr lang="en-IN" dirty="0" err="1"/>
              <a:t>Practo</a:t>
            </a:r>
            <a:endParaRPr lang="en-IN" dirty="0"/>
          </a:p>
          <a:p>
            <a:r>
              <a:rPr lang="en-IN" dirty="0"/>
              <a:t>Ola Electric</a:t>
            </a:r>
          </a:p>
          <a:p>
            <a:r>
              <a:rPr lang="en-IN" dirty="0"/>
              <a:t>https://yourstory.com/2019/12/india-top-50-disruptive-startups-yourstory</a:t>
            </a:r>
          </a:p>
          <a:p>
            <a:endParaRPr lang="en-IN" dirty="0"/>
          </a:p>
          <a:p>
            <a:pPr lvl="1"/>
            <a:endParaRPr lang="en-IN" dirty="0"/>
          </a:p>
          <a:p>
            <a:endParaRPr lang="en-IN" dirty="0"/>
          </a:p>
        </p:txBody>
      </p:sp>
    </p:spTree>
    <p:extLst>
      <p:ext uri="{BB962C8B-B14F-4D97-AF65-F5344CB8AC3E}">
        <p14:creationId xmlns:p14="http://schemas.microsoft.com/office/powerpoint/2010/main" val="34917800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
        <p:nvSpPr>
          <p:cNvPr id="4" name="Rectangle 3"/>
          <p:cNvSpPr/>
          <p:nvPr/>
        </p:nvSpPr>
        <p:spPr>
          <a:xfrm>
            <a:off x="3048000" y="1997839"/>
            <a:ext cx="6096000" cy="2862322"/>
          </a:xfrm>
          <a:prstGeom prst="rect">
            <a:avLst/>
          </a:prstGeom>
        </p:spPr>
        <p:txBody>
          <a:bodyPr>
            <a:spAutoFit/>
          </a:bodyPr>
          <a:lstStyle/>
          <a:p>
            <a:r>
              <a:rPr lang="en-US" dirty="0">
                <a:solidFill>
                  <a:srgbClr val="003A84"/>
                </a:solidFill>
                <a:latin typeface="openviewregular"/>
              </a:rPr>
              <a:t>“The current wave of digital, Internet-based streaming content disruption mirrors the introduction of the television in the 1940’s. Both disruptions radically redefined content platforms, business models, and customer habits. And perhaps predictably, both disruptions were met with cynicism by incumbent executives and spectators who simply laughed them off. Blockbuster’s former CEO, Jim Keyes, </a:t>
            </a:r>
            <a:r>
              <a:rPr lang="en-US" u="sng" dirty="0">
                <a:solidFill>
                  <a:srgbClr val="222222"/>
                </a:solidFill>
                <a:latin typeface="openviewregular"/>
                <a:hlinkClick r:id="rId2"/>
              </a:rPr>
              <a:t>told the Motley Fool in 2008</a:t>
            </a:r>
            <a:r>
              <a:rPr lang="en-US" dirty="0">
                <a:solidFill>
                  <a:srgbClr val="003A84"/>
                </a:solidFill>
                <a:latin typeface="openviewregular"/>
              </a:rPr>
              <a:t> that Netflix isn’t ‘even on the radar screen in terms of competition.’ By 2010, Blockbuster had gone bankrupt.”</a:t>
            </a:r>
            <a:endParaRPr lang="en-IN" dirty="0"/>
          </a:p>
        </p:txBody>
      </p:sp>
    </p:spTree>
    <p:extLst>
      <p:ext uri="{BB962C8B-B14F-4D97-AF65-F5344CB8AC3E}">
        <p14:creationId xmlns:p14="http://schemas.microsoft.com/office/powerpoint/2010/main" val="5075171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a:t>
            </a:r>
            <a:endParaRPr lang="en-IN" dirty="0"/>
          </a:p>
        </p:txBody>
      </p:sp>
      <p:sp>
        <p:nvSpPr>
          <p:cNvPr id="3" name="Content Placeholder 2"/>
          <p:cNvSpPr>
            <a:spLocks noGrp="1"/>
          </p:cNvSpPr>
          <p:nvPr>
            <p:ph idx="1"/>
          </p:nvPr>
        </p:nvSpPr>
        <p:spPr/>
        <p:txBody>
          <a:bodyPr>
            <a:normAutofit fontScale="77500" lnSpcReduction="20000"/>
          </a:bodyPr>
          <a:lstStyle/>
          <a:p>
            <a:r>
              <a:rPr lang="en-IN" dirty="0"/>
              <a:t>Business thrives on certainty, and innovation inevitably means a degree of uncertainty — moving off the familiar beaten path and on to a new, untraversed road</a:t>
            </a:r>
            <a:r>
              <a:rPr lang="en-IN" dirty="0" smtClean="0"/>
              <a:t>.</a:t>
            </a:r>
          </a:p>
          <a:p>
            <a:endParaRPr lang="en-US" dirty="0" smtClean="0"/>
          </a:p>
          <a:p>
            <a:r>
              <a:rPr lang="en-US" dirty="0" smtClean="0"/>
              <a:t>Y Innovate – Or Perish</a:t>
            </a:r>
          </a:p>
          <a:p>
            <a:endParaRPr lang="en-IN" dirty="0" smtClean="0"/>
          </a:p>
          <a:p>
            <a:r>
              <a:rPr lang="en-IN" dirty="0" smtClean="0"/>
              <a:t>innovation </a:t>
            </a:r>
            <a:r>
              <a:rPr lang="en-IN" dirty="0"/>
              <a:t>as the holy grail.</a:t>
            </a:r>
          </a:p>
          <a:p>
            <a:endParaRPr lang="en-IN" dirty="0" smtClean="0"/>
          </a:p>
          <a:p>
            <a:r>
              <a:rPr lang="en-IN" dirty="0" smtClean="0"/>
              <a:t>Companies </a:t>
            </a:r>
            <a:r>
              <a:rPr lang="en-IN" dirty="0"/>
              <a:t>that do not innovate, that do not seek new customers or markets, tend to fall by the wayside in due course. </a:t>
            </a:r>
            <a:endParaRPr lang="en-IN" dirty="0" smtClean="0"/>
          </a:p>
          <a:p>
            <a:r>
              <a:rPr lang="en-IN" dirty="0" smtClean="0"/>
              <a:t>Researchers </a:t>
            </a:r>
            <a:r>
              <a:rPr lang="en-IN" dirty="0"/>
              <a:t>(</a:t>
            </a:r>
            <a:r>
              <a:rPr lang="en-IN" dirty="0" err="1"/>
              <a:t>Prof.</a:t>
            </a:r>
            <a:r>
              <a:rPr lang="en-IN" dirty="0"/>
              <a:t> Clayton Christensen, for example) have found that doing the right thing for too long can lead to failure (think of Kodak). As Christensen says: ‘Doing the right thing is the wrong thing.’ Calling this the innovator’s dilemma, he points out that this ‘rears its head when…</a:t>
            </a:r>
            <a:r>
              <a:rPr lang="en-IN" i="1" dirty="0"/>
              <a:t>disruptive technology</a:t>
            </a:r>
            <a:r>
              <a:rPr lang="en-IN" dirty="0"/>
              <a:t> arises at the low end of the market.’</a:t>
            </a:r>
          </a:p>
          <a:p>
            <a:endParaRPr lang="en-IN" dirty="0"/>
          </a:p>
        </p:txBody>
      </p:sp>
    </p:spTree>
    <p:extLst>
      <p:ext uri="{BB962C8B-B14F-4D97-AF65-F5344CB8AC3E}">
        <p14:creationId xmlns:p14="http://schemas.microsoft.com/office/powerpoint/2010/main" val="31855303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a:t>Paul Samuelson, Nobel laureate, is famously reported to have said, ‘You cannot export a haircut.’ One would have thought that this was equally true for secretarial services. Yet, today, it is not uncommon for executives to have their secretaries sitting thousands of </a:t>
            </a:r>
            <a:r>
              <a:rPr lang="en-IN" dirty="0" err="1"/>
              <a:t>kilometers</a:t>
            </a:r>
            <a:r>
              <a:rPr lang="en-IN" dirty="0"/>
              <a:t> away, instead of being a few feet down the corridor. After all, practically everything — except bringing you coffee! — that can be done by a secretary sitting in your office can be done by someone in a different continent. All it needs is an excellent communication network, good computer software and the usual office equipment. Such an innovation was put into practice by </a:t>
            </a:r>
            <a:r>
              <a:rPr lang="en-IN" dirty="0" err="1"/>
              <a:t>OfficeTiger</a:t>
            </a:r>
            <a:r>
              <a:rPr lang="en-IN" dirty="0"/>
              <a:t>, amongst others.</a:t>
            </a:r>
          </a:p>
        </p:txBody>
      </p:sp>
    </p:spTree>
    <p:extLst>
      <p:ext uri="{BB962C8B-B14F-4D97-AF65-F5344CB8AC3E}">
        <p14:creationId xmlns:p14="http://schemas.microsoft.com/office/powerpoint/2010/main" val="19411212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1518</TotalTime>
  <Words>1375</Words>
  <Application>Microsoft Office PowerPoint</Application>
  <PresentationFormat>Widescreen</PresentationFormat>
  <Paragraphs>220</Paragraphs>
  <Slides>23</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Arial</vt:lpstr>
      <vt:lpstr>BentonSans</vt:lpstr>
      <vt:lpstr>BentonSans-Medium</vt:lpstr>
      <vt:lpstr>Cabin</vt:lpstr>
      <vt:lpstr>Calibri</vt:lpstr>
      <vt:lpstr>Calibri Light</vt:lpstr>
      <vt:lpstr>Montserrat</vt:lpstr>
      <vt:lpstr>openviewregular</vt:lpstr>
      <vt:lpstr>Verdana</vt:lpstr>
      <vt:lpstr>Office Theme</vt:lpstr>
      <vt:lpstr>PowerPoint Presentation</vt:lpstr>
      <vt:lpstr>Disruption- Innovation </vt:lpstr>
      <vt:lpstr>https://www.youtube.com/watch?v=9sN6BDlXgzU </vt:lpstr>
      <vt:lpstr>PowerPoint Presentation</vt:lpstr>
      <vt:lpstr>Excerpts from Industry Leaders- Innovations 2021</vt:lpstr>
      <vt:lpstr>Innovation- Disruption</vt:lpstr>
      <vt:lpstr>PowerPoint Presentation</vt:lpstr>
      <vt:lpstr>PowerPoint Presentation</vt:lpstr>
      <vt:lpstr>Caravan</vt:lpstr>
      <vt:lpstr>PowerPoint Presentation</vt:lpstr>
      <vt:lpstr>PowerPoint Presentation</vt:lpstr>
      <vt:lpstr>Disruptions?</vt:lpstr>
      <vt:lpstr>Disruption</vt:lpstr>
      <vt:lpstr>Outsourcing</vt:lpstr>
      <vt:lpstr>Insensible – Innovation-Dan Smith</vt:lpstr>
      <vt:lpstr>U</vt:lpstr>
      <vt:lpstr>Apple</vt:lpstr>
      <vt:lpstr>Innovations of Future</vt:lpstr>
      <vt:lpstr>Exercise</vt:lpstr>
      <vt:lpstr>Disruption &amp; Innovations</vt:lpstr>
      <vt:lpstr>PowerPoint Presentation</vt:lpstr>
      <vt:lpstr>More……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Manoj Chintaluri</dc:creator>
  <cp:lastModifiedBy>LAP-IT 03</cp:lastModifiedBy>
  <cp:revision>77</cp:revision>
  <dcterms:created xsi:type="dcterms:W3CDTF">2020-11-02T04:40:35Z</dcterms:created>
  <dcterms:modified xsi:type="dcterms:W3CDTF">2021-05-30T07:09:55Z</dcterms:modified>
</cp:coreProperties>
</file>