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79" r:id="rId2"/>
    <p:sldId id="280" r:id="rId3"/>
    <p:sldId id="282" r:id="rId4"/>
    <p:sldId id="283" r:id="rId5"/>
    <p:sldId id="284" r:id="rId6"/>
    <p:sldId id="285" r:id="rId7"/>
    <p:sldId id="286" r:id="rId8"/>
    <p:sldId id="287" r:id="rId9"/>
    <p:sldId id="288" r:id="rId10"/>
    <p:sldId id="275" r:id="rId11"/>
    <p:sldId id="297" r:id="rId12"/>
    <p:sldId id="268" r:id="rId13"/>
    <p:sldId id="294" r:id="rId14"/>
    <p:sldId id="295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1" d="100"/>
          <a:sy n="61" d="100"/>
        </p:scale>
        <p:origin x="99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C6AD165-D029-4D82-820B-B95B29EF16CF}" type="datetimeFigureOut">
              <a:rPr lang="en-IN" smtClean="0"/>
              <a:t>02-02-2025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D7F9D2-0EAB-4D51-8892-3839FB3CB9A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943150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986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/>
          </a:p>
        </p:txBody>
      </p:sp>
      <p:sp>
        <p:nvSpPr>
          <p:cNvPr id="41987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19A25325-5E91-487C-BDEA-A20D980E6CC0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50350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3900FF-F6DF-4326-956B-1340FB16FCD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476AEC3-D55B-4E8E-A600-8FCD2DD3CD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7DE6C4-926B-4C01-BD54-DEA128B1DE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69800A-31D7-4F6F-A371-436E34FB328A}" type="datetime1">
              <a:rPr lang="en-IN" smtClean="0"/>
              <a:t>02-02-2025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E41F77-6A91-4A27-A82C-6597FAA00F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E378AE-7829-4635-A253-C9547BCE1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2F2D5-31ED-47F3-B00D-665FB8F19D4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594903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0596D7-466B-4D9D-84BF-59EC86C33B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548366-D180-460A-93F2-ECB43533F1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939E86-ACB8-41B6-8C32-C9E8078787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3244B-05BE-4207-AFF3-25DC548F390B}" type="datetime1">
              <a:rPr lang="en-IN" smtClean="0"/>
              <a:t>02-02-2025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79D3E2-B4C0-4489-89A8-D08B1D2A6C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E77D2F-F70D-44C6-BC8B-B145B09122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2F2D5-31ED-47F3-B00D-665FB8F19D4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729956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798945-2532-4F6C-841A-EF6D3B15E0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45C9FE-7E3E-45F1-B1CE-5FDF60FE51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20C9F0-5786-443B-AE35-A28A3E6A17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1281F-D504-4EA4-8F87-8D9E7A5AE519}" type="datetime1">
              <a:rPr lang="en-IN" smtClean="0"/>
              <a:t>02-02-2025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736877-1506-46FB-9088-0BBFC980C7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DBCED4-A286-4D75-A355-0C7B6546AB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2F2D5-31ED-47F3-B00D-665FB8F19D4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658283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B2B817-6CAD-4F8E-A6A7-FDB690AF6F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70D7B9-7826-485F-BF4D-68F8BBF8CAE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B9942D-3BEE-4A94-8F94-81336DB8F6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5172D1E-C9B9-4277-A463-08A9897FBB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238CB5-30EB-4EF6-B313-B133212871C2}" type="datetime1">
              <a:rPr lang="en-IN" smtClean="0"/>
              <a:t>02-02-2025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13D2926-85D5-4C8F-A348-B1C1168686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028932D-376B-4D24-AB32-4ABA25C2D9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2F2D5-31ED-47F3-B00D-665FB8F19D4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377539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26B819-D98E-4412-A0E0-1411516BC2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11E975C-9B09-4C32-AB73-E92DFC37DC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7FB801-F1E8-4B4A-A7CA-D0D7B8A8720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3F099CB-BE17-4DD0-99FA-B43DA0092A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458E81D-AEAB-4E1E-929E-72346AD0A19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5550734-B062-4571-8ADC-6E1B2F1738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6ABFB3-AAA5-4E76-AAA1-153D722BC3E8}" type="datetime1">
              <a:rPr lang="en-IN" smtClean="0"/>
              <a:t>02-02-2025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8F97024-E15A-4E6F-A486-E0367CFF01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958ABBB-32C0-42CC-AE34-44F6FE59F4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2F2D5-31ED-47F3-B00D-665FB8F19D4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113465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A67365-A0D9-45A7-9D8F-9E32AF3F05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8B5B76A-A1BC-45E3-A307-9A25AD9509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3080E7-BFA5-428E-A860-66337F366339}" type="datetime1">
              <a:rPr lang="en-IN" smtClean="0"/>
              <a:t>02-02-2025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6B38DFA-E13B-4AB9-88BC-ED8A1223F4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C7E07F9-8721-4392-9744-F090D7560F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2F2D5-31ED-47F3-B00D-665FB8F19D4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450401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D99B0A5-9D25-4E18-A53B-C53D270836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D9D6-A5CF-46DD-81E5-8F53A608F8DB}" type="datetime1">
              <a:rPr lang="en-IN" smtClean="0"/>
              <a:t>02-02-2025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584F962-3C7E-4D9D-8E55-9336C8BED3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42ADD9F-D867-4427-A0C1-E911FF8F81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2F2D5-31ED-47F3-B00D-665FB8F19D4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760437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B7CAF2-C032-4477-8C39-D75786914A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B8B6F0-357B-43F9-9C5A-0E452F23E3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B64320-C470-4615-A953-E5398328C52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AB1017B-256E-4173-AB3D-1B108F66EA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D5D59-FB39-4147-9D5E-A67965AAD912}" type="datetime1">
              <a:rPr lang="en-IN" smtClean="0"/>
              <a:t>02-02-2025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0EE361D-2831-46F4-AD9B-7D322FC124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8D539B-ED25-44B3-933B-1C780E69EC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2F2D5-31ED-47F3-B00D-665FB8F19D4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282934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30DE06-2CE4-4B75-A6A1-3059A98F5E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BE4B65D-20CD-40CD-A917-15731044E96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8FC22E-9614-4C20-95F3-897A4008F1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FA595BB-EB37-4B37-A408-A966CD5B80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3FFC3-F582-47B4-8490-4C1A354DF63A}" type="datetime1">
              <a:rPr lang="en-IN" smtClean="0"/>
              <a:t>02-02-2025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95E2DB3-31C5-4CAC-B24C-A0C651FCEB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5D23EF-9B8C-48BC-8174-3D4006D378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2F2D5-31ED-47F3-B00D-665FB8F19D4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565889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C2EDB7-EE30-438F-B36D-A528801062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A7321A8-4E5F-424E-968E-05C890FB5B9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254C33-FD90-46C7-AF20-8F69ADF7AA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019AAB-1143-4708-86AD-01ECF967D265}" type="datetime1">
              <a:rPr lang="en-IN" smtClean="0"/>
              <a:t>02-02-2025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AE2AA6-B20B-4A76-BE28-F01A80968F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8F3308-5F30-431B-8CE8-A1394570BD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2F2D5-31ED-47F3-B00D-665FB8F19D4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11773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F479FD5-A0C6-472C-8DF3-A80811712C5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0A034BA-F1FE-47E6-A608-1CD125CC57B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4AC8D0-5474-495C-8AC9-E954DB0173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3090D3-5697-4126-8F25-5275370A5201}" type="datetime1">
              <a:rPr lang="en-IN" smtClean="0"/>
              <a:t>02-02-2025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EC04CD-E103-40D3-924F-6DA2DA6849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12E45A-F256-4647-A187-7F27582D74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2F2D5-31ED-47F3-B00D-665FB8F19D4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442218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C425919-E28D-4630-920D-1BDC891291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45C0E28-FA1B-42DB-83A9-D9DFA16299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EE01F4-437B-4E54-B662-47AE27A5289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A38EEC-15B4-4CCC-B333-086921CD025D}" type="datetime1">
              <a:rPr lang="en-IN" smtClean="0"/>
              <a:t>02-02-2025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30D829-55DA-4549-8D2F-0C47BE5FAC9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E4CD16-69D1-4D26-B052-9EB306A6668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F2F2D5-31ED-47F3-B00D-665FB8F19D4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946997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D3E668-B01D-41EC-BF47-D870F1C207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The Goods-Services Continuum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9B149AC-63E5-44E5-80FD-4305B6DDFD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9957" y="3336250"/>
            <a:ext cx="8114373" cy="329484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7BD4129-F3FF-4F37-98E8-9DD3982B7F55}"/>
              </a:ext>
            </a:extLst>
          </p:cNvPr>
          <p:cNvSpPr txBox="1"/>
          <p:nvPr/>
        </p:nvSpPr>
        <p:spPr>
          <a:xfrm>
            <a:off x="552893" y="1890359"/>
            <a:ext cx="1125987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b="1" i="1" dirty="0"/>
              <a:t>Goods</a:t>
            </a:r>
            <a:r>
              <a:rPr lang="en-IN" sz="2400" dirty="0"/>
              <a:t> are physical items produced by business organisation</a:t>
            </a:r>
          </a:p>
          <a:p>
            <a:endParaRPr lang="en-IN" sz="2400" b="1" i="1" dirty="0"/>
          </a:p>
          <a:p>
            <a:r>
              <a:rPr lang="en-IN" sz="2400" b="1" i="1" dirty="0"/>
              <a:t>Services </a:t>
            </a:r>
            <a:r>
              <a:rPr lang="en-IN" sz="2400" dirty="0"/>
              <a:t>are activities that provide some combinations of time, location, form and psychological value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A527A45-AC71-4CFE-9E45-4941152BD3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2F2D5-31ED-47F3-B00D-665FB8F19D4D}" type="slidenum">
              <a:rPr lang="en-IN" smtClean="0"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79173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64D8F4-6A35-42D7-845C-D101B1CFB0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Timeline of Major OSCM Concepts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3AFB9C6-14D2-421D-B7D0-A302CA0E1A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4893" y="1843768"/>
            <a:ext cx="8379216" cy="4801581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6F3180A-EAFB-45CB-80B5-B037DD86BE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2F2D5-31ED-47F3-B00D-665FB8F19D4D}" type="slidenum">
              <a:rPr lang="en-IN" smtClean="0"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493888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DE7CDB-FE31-44F2-A149-676467A639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Performance Measures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439783-5335-4B4A-9807-04186DD63F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603375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IN" dirty="0"/>
              <a:t>Evaluation and measurement of the firm’s current and past performance</a:t>
            </a:r>
          </a:p>
          <a:p>
            <a:pPr marL="514350" indent="-514350">
              <a:buFont typeface="+mj-lt"/>
              <a:buAutoNum type="arabicPeriod"/>
            </a:pPr>
            <a:r>
              <a:rPr lang="en-IN" dirty="0"/>
              <a:t>Future goals as expressed by the firm’s strategy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3661888-61EB-41AE-8A2E-C03686C68DA4}"/>
              </a:ext>
            </a:extLst>
          </p:cNvPr>
          <p:cNvSpPr txBox="1"/>
          <p:nvPr/>
        </p:nvSpPr>
        <p:spPr>
          <a:xfrm>
            <a:off x="838200" y="3891516"/>
            <a:ext cx="105156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3200" dirty="0"/>
              <a:t>Types of Measures:</a:t>
            </a:r>
          </a:p>
          <a:p>
            <a:pPr marL="1073150" indent="-285750">
              <a:buFont typeface="Arial" panose="020B0604020202020204" pitchFamily="34" charset="0"/>
              <a:buChar char="•"/>
            </a:pPr>
            <a:r>
              <a:rPr lang="en-IN" sz="3200" dirty="0"/>
              <a:t>Financial</a:t>
            </a:r>
          </a:p>
          <a:p>
            <a:pPr marL="1073150" indent="-285750">
              <a:buFont typeface="Arial" panose="020B0604020202020204" pitchFamily="34" charset="0"/>
              <a:buChar char="•"/>
            </a:pPr>
            <a:r>
              <a:rPr lang="en-IN" sz="3200" dirty="0"/>
              <a:t>External</a:t>
            </a:r>
          </a:p>
          <a:p>
            <a:pPr marL="1073150" indent="-285750">
              <a:buFont typeface="Arial" panose="020B0604020202020204" pitchFamily="34" charset="0"/>
              <a:buChar char="•"/>
            </a:pPr>
            <a:r>
              <a:rPr lang="en-IN" sz="3200" dirty="0"/>
              <a:t>Internal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3E7352C-A3F3-4073-B41A-34FE1A2940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2F2D5-31ED-47F3-B00D-665FB8F19D4D}" type="slidenum">
              <a:rPr lang="en-IN" smtClean="0"/>
              <a:t>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659991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042E88-333C-495C-9E3A-477081C3C6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Financial Measures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6ED91F-1942-4E82-9842-B9202AE6DB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831975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IN" dirty="0"/>
              <a:t>Absolute Performance: Revenue, Profit, Costs, Net Income etc</a:t>
            </a:r>
          </a:p>
          <a:p>
            <a:pPr marL="514350" indent="-514350">
              <a:buFont typeface="+mj-lt"/>
              <a:buAutoNum type="arabicPeriod"/>
            </a:pPr>
            <a:r>
              <a:rPr lang="en-IN" dirty="0"/>
              <a:t>Performance relative to assets: Accounting Ratios</a:t>
            </a:r>
          </a:p>
          <a:p>
            <a:pPr marL="514350" indent="-514350">
              <a:buFont typeface="+mj-lt"/>
              <a:buAutoNum type="arabicPeriod"/>
            </a:pPr>
            <a:r>
              <a:rPr lang="en-IN" dirty="0"/>
              <a:t>Survival Strength: Cash Flow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3241BD-F730-4D2A-A847-CFA40A2262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2F2D5-31ED-47F3-B00D-665FB8F19D4D}" type="slidenum">
              <a:rPr lang="en-IN" smtClean="0"/>
              <a:t>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468334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0C648D-FDD4-4916-9C1F-89A3E46A3D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Accounting Ratios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2">
                <a:extLst>
                  <a:ext uri="{FF2B5EF4-FFF2-40B4-BE49-F238E27FC236}">
                    <a16:creationId xmlns:a16="http://schemas.microsoft.com/office/drawing/2014/main" id="{F5E9B215-9B8E-4252-A523-2C7B0077909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7200" y="1600200"/>
                <a:ext cx="10896600" cy="4876800"/>
              </a:xfrm>
            </p:spPr>
            <p:txBody>
              <a:bodyPr/>
              <a:lstStyle/>
              <a:p>
                <a:endParaRPr lang="en-US" b="0" i="1" dirty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𝑅𝑒𝑐𝑒𝑖𝑣𝑎𝑏𝑙𝑒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𝑇𝑢𝑟𝑛𝑜𝑣𝑒𝑟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𝐴𝑛𝑛𝑢𝑎𝑙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𝐶𝑟𝑒𝑑𝑖𝑡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𝑆𝑎𝑙𝑒𝑠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𝐴𝑣𝑒𝑟𝑎𝑔𝑒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𝐴𝑐𝑐𝑜𝑢𝑛𝑡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𝑅𝑒𝑐𝑒𝑖𝑣𝑎𝑏𝑙𝑒</m:t>
                        </m:r>
                      </m:den>
                    </m:f>
                  </m:oMath>
                </a14:m>
                <a:endParaRPr lang="en-US" dirty="0"/>
              </a:p>
              <a:p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𝐼𝑛𝑣𝑒𝑛𝑡𝑜𝑟𝑦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𝑇𝑢𝑟𝑛𝑜𝑣𝑒𝑟</m:t>
                    </m:r>
                    <m:r>
                      <a:rPr lang="en-IN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𝐶𝑜𝑠𝑡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𝑜𝑓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𝐺𝑜𝑜𝑑𝑠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𝑆𝑜𝑙𝑑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𝐴𝑣𝑒𝑟𝑎𝑔𝑒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𝐼𝑛𝑣𝑒𝑛𝑡𝑜𝑟𝑦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𝑉𝑎𝑙𝑢𝑒</m:t>
                        </m:r>
                      </m:den>
                    </m:f>
                  </m:oMath>
                </a14:m>
                <a:endParaRPr lang="en-US" dirty="0"/>
              </a:p>
              <a:p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𝐴𝑠𝑠𝑒𝑡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𝑇𝑢𝑟𝑛𝑜𝑣𝑒𝑟</m:t>
                    </m:r>
                    <m:r>
                      <a:rPr lang="en-IN" b="0" i="1" smtClean="0">
                        <a:latin typeface="Cambria Math" panose="02040503050406030204" pitchFamily="18" charset="0"/>
                      </a:rPr>
                      <m:t>         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𝑅𝑒𝑣𝑒𝑛𝑢𝑒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𝑜𝑟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𝑆𝑎𝑙𝑒𝑠</m:t>
                            </m:r>
                          </m:e>
                        </m:d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𝑇𝑜𝑡𝑎𝑙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𝐴𝑠𝑠𝑒𝑡</m:t>
                        </m:r>
                      </m:den>
                    </m:f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4" name="Content Placeholder 2">
                <a:extLst>
                  <a:ext uri="{FF2B5EF4-FFF2-40B4-BE49-F238E27FC236}">
                    <a16:creationId xmlns:a16="http://schemas.microsoft.com/office/drawing/2014/main" id="{F5E9B215-9B8E-4252-A523-2C7B0077909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600200"/>
                <a:ext cx="10896600" cy="4876800"/>
              </a:xfr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1ABC264-26B4-48A7-8CEF-CD48DAC435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2F2D5-31ED-47F3-B00D-665FB8F19D4D}" type="slidenum">
              <a:rPr lang="en-IN" smtClean="0"/>
              <a:t>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10499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E665B3-D03E-4E76-AFEA-3D30F9ACC9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An example: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4B26FA8-6BB0-4FA2-8A4D-51CDBC31BA7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28"/>
          <a:stretch/>
        </p:blipFill>
        <p:spPr>
          <a:xfrm>
            <a:off x="395514" y="2609386"/>
            <a:ext cx="11400971" cy="3069534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D1B100C-1067-4A8D-82FD-5BF63862B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2F2D5-31ED-47F3-B00D-665FB8F19D4D}" type="slidenum">
              <a:rPr lang="en-IN" smtClean="0"/>
              <a:t>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314969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87BDBA-E4C3-4B99-BA3B-7084EB29F9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Another Example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6A8530D1-EF20-47F5-93E9-95F0DE5C314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87613198"/>
              </p:ext>
            </p:extLst>
          </p:nvPr>
        </p:nvGraphicFramePr>
        <p:xfrm>
          <a:off x="1073889" y="2248785"/>
          <a:ext cx="9377916" cy="30536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154595">
                  <a:extLst>
                    <a:ext uri="{9D8B030D-6E8A-4147-A177-3AD203B41FA5}">
                      <a16:colId xmlns:a16="http://schemas.microsoft.com/office/drawing/2014/main" val="796098224"/>
                    </a:ext>
                  </a:extLst>
                </a:gridCol>
                <a:gridCol w="1813581">
                  <a:extLst>
                    <a:ext uri="{9D8B030D-6E8A-4147-A177-3AD203B41FA5}">
                      <a16:colId xmlns:a16="http://schemas.microsoft.com/office/drawing/2014/main" val="3823828101"/>
                    </a:ext>
                  </a:extLst>
                </a:gridCol>
                <a:gridCol w="1984088">
                  <a:extLst>
                    <a:ext uri="{9D8B030D-6E8A-4147-A177-3AD203B41FA5}">
                      <a16:colId xmlns:a16="http://schemas.microsoft.com/office/drawing/2014/main" val="614315464"/>
                    </a:ext>
                  </a:extLst>
                </a:gridCol>
                <a:gridCol w="1736077">
                  <a:extLst>
                    <a:ext uri="{9D8B030D-6E8A-4147-A177-3AD203B41FA5}">
                      <a16:colId xmlns:a16="http://schemas.microsoft.com/office/drawing/2014/main" val="3177637652"/>
                    </a:ext>
                  </a:extLst>
                </a:gridCol>
                <a:gridCol w="1689575">
                  <a:extLst>
                    <a:ext uri="{9D8B030D-6E8A-4147-A177-3AD203B41FA5}">
                      <a16:colId xmlns:a16="http://schemas.microsoft.com/office/drawing/2014/main" val="1518142877"/>
                    </a:ext>
                  </a:extLst>
                </a:gridCol>
              </a:tblGrid>
              <a:tr h="499730"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b="1" u="none" strike="noStrike" dirty="0">
                          <a:effectLst/>
                        </a:rPr>
                        <a:t>Company Name</a:t>
                      </a:r>
                      <a:endParaRPr lang="en-IN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b="1" u="none" strike="noStrike">
                          <a:effectLst/>
                        </a:rPr>
                        <a:t>Ashok Leyland Ltd.</a:t>
                      </a:r>
                      <a:endParaRPr lang="en-IN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b="1" u="none" strike="noStrike">
                          <a:effectLst/>
                        </a:rPr>
                        <a:t>Mahindra &amp; Mahindra Ltd.</a:t>
                      </a:r>
                      <a:endParaRPr lang="en-IN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b="1" u="none" strike="noStrike">
                          <a:effectLst/>
                        </a:rPr>
                        <a:t>Maruti Suzuki India Ltd.</a:t>
                      </a:r>
                      <a:endParaRPr lang="en-IN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b="1" u="none" strike="noStrike" dirty="0">
                          <a:effectLst/>
                        </a:rPr>
                        <a:t>Tata Motors Ltd.</a:t>
                      </a:r>
                      <a:endParaRPr lang="en-IN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92933586"/>
                  </a:ext>
                </a:extLst>
              </a:tr>
              <a:tr h="499730"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u="none" strike="noStrike" dirty="0">
                          <a:effectLst/>
                        </a:rPr>
                        <a:t>Income per  employee</a:t>
                      </a: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800" u="none" strike="noStrike" dirty="0">
                          <a:effectLst/>
                        </a:rPr>
                        <a:t>9.57162</a:t>
                      </a: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800" u="none" strike="noStrike" dirty="0">
                          <a:effectLst/>
                        </a:rPr>
                        <a:t>12.21827</a:t>
                      </a: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800" u="none" strike="noStrike" dirty="0">
                          <a:effectLst/>
                        </a:rPr>
                        <a:t>NA</a:t>
                      </a: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800" u="none" strike="noStrike" dirty="0">
                          <a:effectLst/>
                        </a:rPr>
                        <a:t>11.5544</a:t>
                      </a: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979398967"/>
                  </a:ext>
                </a:extLst>
              </a:tr>
              <a:tr h="499730"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u="none" strike="noStrike">
                          <a:effectLst/>
                        </a:rPr>
                        <a:t>PAT per employees</a:t>
                      </a:r>
                      <a:endParaRPr lang="en-IN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800" u="none" strike="noStrike" dirty="0">
                          <a:effectLst/>
                        </a:rPr>
                        <a:t>0.54565</a:t>
                      </a: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800" u="none" strike="noStrike" dirty="0">
                          <a:effectLst/>
                        </a:rPr>
                        <a:t>1.04528</a:t>
                      </a: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800" u="none" strike="noStrike">
                          <a:effectLst/>
                        </a:rPr>
                        <a:t>NA</a:t>
                      </a:r>
                      <a:endParaRPr lang="en-IN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800" u="none" strike="noStrike">
                          <a:effectLst/>
                        </a:rPr>
                        <a:t>NA</a:t>
                      </a:r>
                      <a:endParaRPr lang="en-IN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822460766"/>
                  </a:ext>
                </a:extLst>
              </a:tr>
              <a:tr h="499730"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u="none" strike="noStrike">
                          <a:effectLst/>
                        </a:rPr>
                        <a:t>Receivables Turnover</a:t>
                      </a:r>
                      <a:endParaRPr lang="en-IN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800" u="none" strike="noStrike">
                          <a:effectLst/>
                        </a:rPr>
                        <a:t>24.78171388</a:t>
                      </a:r>
                      <a:endParaRPr lang="en-IN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800" u="none" strike="noStrike" dirty="0">
                          <a:effectLst/>
                        </a:rPr>
                        <a:t>15.85192308</a:t>
                      </a: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800" u="none" strike="noStrike" dirty="0">
                          <a:effectLst/>
                        </a:rPr>
                        <a:t>61.43716216</a:t>
                      </a: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800" u="none" strike="noStrike">
                          <a:effectLst/>
                        </a:rPr>
                        <a:t>17.42238125</a:t>
                      </a:r>
                      <a:endParaRPr lang="en-IN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574087957"/>
                  </a:ext>
                </a:extLst>
              </a:tr>
              <a:tr h="499730"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u="none" strike="noStrike">
                          <a:effectLst/>
                        </a:rPr>
                        <a:t>Inventory turnover</a:t>
                      </a:r>
                      <a:endParaRPr lang="en-IN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800" u="none" strike="noStrike">
                          <a:effectLst/>
                        </a:rPr>
                        <a:t>9.825770752</a:t>
                      </a:r>
                      <a:endParaRPr lang="en-IN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800" u="none" strike="noStrike">
                          <a:effectLst/>
                        </a:rPr>
                        <a:t>14.30889573</a:t>
                      </a:r>
                      <a:endParaRPr lang="en-IN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800" u="none" strike="noStrike" dirty="0">
                          <a:effectLst/>
                        </a:rPr>
                        <a:t>20.26698739</a:t>
                      </a: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800" u="none" strike="noStrike" dirty="0">
                          <a:effectLst/>
                        </a:rPr>
                        <a:t>9.847522529</a:t>
                      </a: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032514415"/>
                  </a:ext>
                </a:extLst>
              </a:tr>
              <a:tr h="499730"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u="none" strike="noStrike">
                          <a:effectLst/>
                        </a:rPr>
                        <a:t>Assets Turnover</a:t>
                      </a:r>
                      <a:endParaRPr lang="en-IN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800" u="none" strike="noStrike">
                          <a:effectLst/>
                        </a:rPr>
                        <a:t>1.661539763</a:t>
                      </a:r>
                      <a:endParaRPr lang="en-IN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800" u="none" strike="noStrike">
                          <a:effectLst/>
                        </a:rPr>
                        <a:t>1.086195099</a:t>
                      </a:r>
                      <a:endParaRPr lang="en-IN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800" u="none" strike="noStrike">
                          <a:effectLst/>
                        </a:rPr>
                        <a:t>1.466619711</a:t>
                      </a:r>
                      <a:endParaRPr lang="en-IN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800" u="none" strike="noStrike" dirty="0">
                          <a:effectLst/>
                        </a:rPr>
                        <a:t>0.90911762</a:t>
                      </a: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966166270"/>
                  </a:ext>
                </a:extLst>
              </a:tr>
            </a:tbl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F855E24-5CF8-486F-9997-23ED139087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2F2D5-31ED-47F3-B00D-665FB8F19D4D}" type="slidenum">
              <a:rPr lang="en-IN" smtClean="0"/>
              <a:t>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47644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B37D3D-4DD2-4CB3-BE75-2F366C8324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External Measures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37FF2B-CB1B-4C8E-ADBE-8355E94FA9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055798"/>
          </a:xfrm>
        </p:spPr>
        <p:txBody>
          <a:bodyPr/>
          <a:lstStyle/>
          <a:p>
            <a:r>
              <a:rPr lang="en-IN" dirty="0"/>
              <a:t>A firm must attract and retain customers by providing goods and services that meet or exceed their expectations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5297EEB9-E4FB-4167-97A8-D291DE179508}"/>
              </a:ext>
            </a:extLst>
          </p:cNvPr>
          <p:cNvSpPr txBox="1">
            <a:spLocks/>
          </p:cNvSpPr>
          <p:nvPr/>
        </p:nvSpPr>
        <p:spPr>
          <a:xfrm>
            <a:off x="838200" y="3179504"/>
            <a:ext cx="10515600" cy="30618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IN" dirty="0"/>
              <a:t>Four critical attributes of customer expectations are:</a:t>
            </a:r>
          </a:p>
          <a:p>
            <a:pPr marL="1073150" indent="-169863"/>
            <a:r>
              <a:rPr lang="en-IN" dirty="0"/>
              <a:t>Cost</a:t>
            </a:r>
          </a:p>
          <a:p>
            <a:pPr marL="1073150" indent="-169863"/>
            <a:r>
              <a:rPr lang="en-IN" dirty="0"/>
              <a:t>Response time</a:t>
            </a:r>
          </a:p>
          <a:p>
            <a:pPr marL="1073150" indent="-169863"/>
            <a:r>
              <a:rPr lang="en-IN" dirty="0"/>
              <a:t>Variety </a:t>
            </a:r>
          </a:p>
          <a:p>
            <a:pPr marL="1073150" indent="-169863"/>
            <a:r>
              <a:rPr lang="en-IN" dirty="0"/>
              <a:t>Quality</a:t>
            </a:r>
          </a:p>
          <a:p>
            <a:pPr marL="1339850" indent="-85725"/>
            <a:endParaRPr lang="en-IN" dirty="0"/>
          </a:p>
          <a:p>
            <a:pPr marL="0" indent="0">
              <a:buNone/>
            </a:pPr>
            <a:endParaRPr lang="en-IN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3D1F73F-D9EE-467E-B0CD-5353A0DE55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2F2D5-31ED-47F3-B00D-665FB8F19D4D}" type="slidenum">
              <a:rPr lang="en-IN" smtClean="0"/>
              <a:t>8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098619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A7B8A8-B1B1-455F-8861-089749F5E6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Internal Measures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D78131-153E-4E3F-9E2E-55C6415674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917575"/>
          </a:xfrm>
        </p:spPr>
        <p:txBody>
          <a:bodyPr>
            <a:normAutofit fontScale="70000" lnSpcReduction="20000"/>
          </a:bodyPr>
          <a:lstStyle/>
          <a:p>
            <a:r>
              <a:rPr lang="en-IN" sz="5100" dirty="0"/>
              <a:t>Internal measures are the predictor of customer satisfaction</a:t>
            </a:r>
          </a:p>
          <a:p>
            <a:pPr marL="0" indent="0">
              <a:buNone/>
            </a:pPr>
            <a:endParaRPr lang="en-IN" dirty="0"/>
          </a:p>
          <a:p>
            <a:pPr marL="0" indent="0">
              <a:buNone/>
            </a:pPr>
            <a:endParaRPr lang="en-IN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9CD70B2-54CC-4FE5-8BE6-4AC78523775D}"/>
              </a:ext>
            </a:extLst>
          </p:cNvPr>
          <p:cNvSpPr/>
          <p:nvPr/>
        </p:nvSpPr>
        <p:spPr>
          <a:xfrm>
            <a:off x="838200" y="3328570"/>
            <a:ext cx="1051560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2800" dirty="0"/>
              <a:t>Cost: Efficient processes, less failure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2800" dirty="0"/>
              <a:t>Response time : Capacity to ensure minimum wait time,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2800" dirty="0"/>
              <a:t>Variety : Product designs to ensure higher SKUs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2800" dirty="0"/>
              <a:t>Quality : Features, performance, reliability, serviceability, aesthetics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9AE499F-4184-4B5D-97F7-744B6A1D46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2F2D5-31ED-47F3-B00D-665FB8F19D4D}" type="slidenum">
              <a:rPr lang="en-IN" smtClean="0"/>
              <a:t>9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752246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4">
            <a:extLst>
              <a:ext uri="{FF2B5EF4-FFF2-40B4-BE49-F238E27FC236}">
                <a16:creationId xmlns:a16="http://schemas.microsoft.com/office/drawing/2014/main" id="{E5C1CE8F-2D71-4725-834B-E68666C9F6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0" y="1905000"/>
            <a:ext cx="6172200" cy="35814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4339" name="Text Box 5">
            <a:extLst>
              <a:ext uri="{FF2B5EF4-FFF2-40B4-BE49-F238E27FC236}">
                <a16:creationId xmlns:a16="http://schemas.microsoft.com/office/drawing/2014/main" id="{90E13F12-5117-4D7C-97C9-5336633D35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13250" y="2895600"/>
            <a:ext cx="16192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/>
              <a:t>Make-to-order</a:t>
            </a:r>
          </a:p>
          <a:p>
            <a:pPr algn="ctr" eaLnBrk="1" hangingPunct="1"/>
            <a:r>
              <a:rPr lang="en-US" altLang="en-US"/>
              <a:t>(MTO)</a:t>
            </a:r>
          </a:p>
        </p:txBody>
      </p:sp>
      <p:sp>
        <p:nvSpPr>
          <p:cNvPr id="14340" name="Text Box 6">
            <a:extLst>
              <a:ext uri="{FF2B5EF4-FFF2-40B4-BE49-F238E27FC236}">
                <a16:creationId xmlns:a16="http://schemas.microsoft.com/office/drawing/2014/main" id="{A503663D-39D9-42F7-91B3-B25DA22FA7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72200" y="3581400"/>
            <a:ext cx="1263650" cy="915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/>
              <a:t>Assemble-</a:t>
            </a:r>
          </a:p>
          <a:p>
            <a:pPr algn="ctr" eaLnBrk="1" hangingPunct="1"/>
            <a:r>
              <a:rPr lang="en-US" altLang="en-US"/>
              <a:t>to-order</a:t>
            </a:r>
          </a:p>
          <a:p>
            <a:pPr algn="ctr" eaLnBrk="1" hangingPunct="1"/>
            <a:r>
              <a:rPr lang="en-US" altLang="en-US"/>
              <a:t>(ATO)</a:t>
            </a:r>
          </a:p>
        </p:txBody>
      </p:sp>
      <p:sp>
        <p:nvSpPr>
          <p:cNvPr id="14341" name="Text Box 7">
            <a:extLst>
              <a:ext uri="{FF2B5EF4-FFF2-40B4-BE49-F238E27FC236}">
                <a16:creationId xmlns:a16="http://schemas.microsoft.com/office/drawing/2014/main" id="{ABE4613F-E806-4F90-90D7-53BC6FF223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94300" y="5562600"/>
            <a:ext cx="24447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/>
              <a:t>Work-in-process</a:t>
            </a:r>
          </a:p>
          <a:p>
            <a:pPr algn="ctr" eaLnBrk="1" hangingPunct="1"/>
            <a:r>
              <a:rPr lang="en-US" altLang="en-US"/>
              <a:t>parts and components</a:t>
            </a:r>
          </a:p>
        </p:txBody>
      </p:sp>
      <p:sp>
        <p:nvSpPr>
          <p:cNvPr id="14342" name="Text Box 8">
            <a:extLst>
              <a:ext uri="{FF2B5EF4-FFF2-40B4-BE49-F238E27FC236}">
                <a16:creationId xmlns:a16="http://schemas.microsoft.com/office/drawing/2014/main" id="{C0EF44ED-78BE-4F80-B8B6-ED6E38B22E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48600" y="5562600"/>
            <a:ext cx="10477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/>
              <a:t>Finished</a:t>
            </a:r>
          </a:p>
          <a:p>
            <a:pPr algn="ctr" eaLnBrk="1" hangingPunct="1"/>
            <a:r>
              <a:rPr lang="en-US" altLang="en-US"/>
              <a:t>goods</a:t>
            </a:r>
          </a:p>
        </p:txBody>
      </p:sp>
      <p:sp>
        <p:nvSpPr>
          <p:cNvPr id="14343" name="Text Box 9">
            <a:extLst>
              <a:ext uri="{FF2B5EF4-FFF2-40B4-BE49-F238E27FC236}">
                <a16:creationId xmlns:a16="http://schemas.microsoft.com/office/drawing/2014/main" id="{BF04681D-5711-4002-94DB-D98A5A9320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1800" y="5715001"/>
            <a:ext cx="11366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/>
              <a:t>Suppliers</a:t>
            </a:r>
          </a:p>
        </p:txBody>
      </p:sp>
      <p:sp>
        <p:nvSpPr>
          <p:cNvPr id="14344" name="Text Box 10">
            <a:extLst>
              <a:ext uri="{FF2B5EF4-FFF2-40B4-BE49-F238E27FC236}">
                <a16:creationId xmlns:a16="http://schemas.microsoft.com/office/drawing/2014/main" id="{61105530-4D57-4EA4-AC35-E7BED21CE5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2286000"/>
            <a:ext cx="16700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/>
              <a:t>Engineer-</a:t>
            </a:r>
          </a:p>
          <a:p>
            <a:pPr algn="ctr" eaLnBrk="1" hangingPunct="1"/>
            <a:r>
              <a:rPr lang="en-US" altLang="en-US"/>
              <a:t>to-order (ETO)</a:t>
            </a:r>
          </a:p>
        </p:txBody>
      </p:sp>
      <p:sp>
        <p:nvSpPr>
          <p:cNvPr id="14345" name="Text Box 11">
            <a:extLst>
              <a:ext uri="{FF2B5EF4-FFF2-40B4-BE49-F238E27FC236}">
                <a16:creationId xmlns:a16="http://schemas.microsoft.com/office/drawing/2014/main" id="{0AEA6EAC-E216-47D0-BC34-7BE4F86028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5201" y="838201"/>
            <a:ext cx="496161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 dirty="0"/>
              <a:t>Demand Management:  </a:t>
            </a:r>
          </a:p>
          <a:p>
            <a:pPr eaLnBrk="1" hangingPunct="1"/>
            <a:r>
              <a:rPr lang="en-US" altLang="en-US" sz="2400" dirty="0"/>
              <a:t>Customer Order Decoupling Points</a:t>
            </a:r>
          </a:p>
        </p:txBody>
      </p:sp>
      <p:sp>
        <p:nvSpPr>
          <p:cNvPr id="14346" name="Oval 12">
            <a:extLst>
              <a:ext uri="{FF2B5EF4-FFF2-40B4-BE49-F238E27FC236}">
                <a16:creationId xmlns:a16="http://schemas.microsoft.com/office/drawing/2014/main" id="{3BBD6C80-5A1E-457A-AC82-F3DFF048B3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0" y="2057400"/>
            <a:ext cx="1676400" cy="1143000"/>
          </a:xfrm>
          <a:prstGeom prst="ellipse">
            <a:avLst/>
          </a:prstGeom>
          <a:solidFill>
            <a:srgbClr val="FFFF99">
              <a:alpha val="3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4347" name="Oval 13">
            <a:extLst>
              <a:ext uri="{FF2B5EF4-FFF2-40B4-BE49-F238E27FC236}">
                <a16:creationId xmlns:a16="http://schemas.microsoft.com/office/drawing/2014/main" id="{4520B12B-F818-4BEE-840B-7689277A4C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38600" y="2514600"/>
            <a:ext cx="2451100" cy="1447800"/>
          </a:xfrm>
          <a:prstGeom prst="ellipse">
            <a:avLst/>
          </a:prstGeom>
          <a:solidFill>
            <a:srgbClr val="666699">
              <a:alpha val="3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4348" name="Oval 14">
            <a:extLst>
              <a:ext uri="{FF2B5EF4-FFF2-40B4-BE49-F238E27FC236}">
                <a16:creationId xmlns:a16="http://schemas.microsoft.com/office/drawing/2014/main" id="{7DEF4AB0-2947-477C-9E11-EFF730CF4E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43600" y="3352800"/>
            <a:ext cx="1752600" cy="1295400"/>
          </a:xfrm>
          <a:prstGeom prst="ellipse">
            <a:avLst/>
          </a:prstGeom>
          <a:solidFill>
            <a:srgbClr val="99CCFF">
              <a:alpha val="3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4349" name="Text Box 15">
            <a:extLst>
              <a:ext uri="{FF2B5EF4-FFF2-40B4-BE49-F238E27FC236}">
                <a16:creationId xmlns:a16="http://schemas.microsoft.com/office/drawing/2014/main" id="{574E8023-36B5-49E2-9C06-56CEF9CE34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63750" y="3429000"/>
            <a:ext cx="6921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/>
              <a:t>Lead</a:t>
            </a:r>
          </a:p>
          <a:p>
            <a:pPr algn="ctr" eaLnBrk="1" hangingPunct="1"/>
            <a:r>
              <a:rPr lang="en-US" altLang="en-US"/>
              <a:t>Time</a:t>
            </a:r>
          </a:p>
        </p:txBody>
      </p:sp>
      <p:sp>
        <p:nvSpPr>
          <p:cNvPr id="14350" name="Text Box 16">
            <a:extLst>
              <a:ext uri="{FF2B5EF4-FFF2-40B4-BE49-F238E27FC236}">
                <a16:creationId xmlns:a16="http://schemas.microsoft.com/office/drawing/2014/main" id="{EEBBF62B-B090-4114-A370-1E6AFE90C6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32000" y="1905001"/>
            <a:ext cx="692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r>
              <a:rPr lang="en-US" altLang="en-US"/>
              <a:t>Long</a:t>
            </a:r>
          </a:p>
        </p:txBody>
      </p:sp>
      <p:sp>
        <p:nvSpPr>
          <p:cNvPr id="14351" name="Text Box 17">
            <a:extLst>
              <a:ext uri="{FF2B5EF4-FFF2-40B4-BE49-F238E27FC236}">
                <a16:creationId xmlns:a16="http://schemas.microsoft.com/office/drawing/2014/main" id="{00EE35E2-968D-4377-ADA9-00F74A2553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43100" y="5029201"/>
            <a:ext cx="7302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r>
              <a:rPr lang="en-US" altLang="en-US"/>
              <a:t>Short</a:t>
            </a:r>
          </a:p>
        </p:txBody>
      </p:sp>
      <p:sp>
        <p:nvSpPr>
          <p:cNvPr id="14352" name="Line 18">
            <a:extLst>
              <a:ext uri="{FF2B5EF4-FFF2-40B4-BE49-F238E27FC236}">
                <a16:creationId xmlns:a16="http://schemas.microsoft.com/office/drawing/2014/main" id="{39E9AAA3-5C6E-4601-968F-2AFAFA9F34B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438400" y="2438400"/>
            <a:ext cx="0" cy="990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14353" name="Line 19">
            <a:extLst>
              <a:ext uri="{FF2B5EF4-FFF2-40B4-BE49-F238E27FC236}">
                <a16:creationId xmlns:a16="http://schemas.microsoft.com/office/drawing/2014/main" id="{44F6FB7C-A899-4C46-B9D5-726EF44AEDE4}"/>
              </a:ext>
            </a:extLst>
          </p:cNvPr>
          <p:cNvSpPr>
            <a:spLocks noChangeShapeType="1"/>
          </p:cNvSpPr>
          <p:nvPr/>
        </p:nvSpPr>
        <p:spPr bwMode="auto">
          <a:xfrm>
            <a:off x="2438400" y="4114800"/>
            <a:ext cx="0" cy="914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14354" name="Text Box 20">
            <a:extLst>
              <a:ext uri="{FF2B5EF4-FFF2-40B4-BE49-F238E27FC236}">
                <a16:creationId xmlns:a16="http://schemas.microsoft.com/office/drawing/2014/main" id="{A7B3665C-A607-4BF4-B639-ADAFB9C454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72600" y="3429001"/>
            <a:ext cx="9588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/>
              <a:t>Volume</a:t>
            </a:r>
          </a:p>
        </p:txBody>
      </p:sp>
      <p:sp>
        <p:nvSpPr>
          <p:cNvPr id="14355" name="Text Box 21">
            <a:extLst>
              <a:ext uri="{FF2B5EF4-FFF2-40B4-BE49-F238E27FC236}">
                <a16:creationId xmlns:a16="http://schemas.microsoft.com/office/drawing/2014/main" id="{27F9CF04-A492-4939-B0AB-9824F4ECBE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48800" y="1981201"/>
            <a:ext cx="6032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r>
              <a:rPr lang="en-US" altLang="en-US"/>
              <a:t>Low</a:t>
            </a:r>
          </a:p>
        </p:txBody>
      </p:sp>
      <p:sp>
        <p:nvSpPr>
          <p:cNvPr id="14356" name="Text Box 22">
            <a:extLst>
              <a:ext uri="{FF2B5EF4-FFF2-40B4-BE49-F238E27FC236}">
                <a16:creationId xmlns:a16="http://schemas.microsoft.com/office/drawing/2014/main" id="{CFBB7B5C-6BE7-4CBC-8E31-9EFFCE8BB8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25000" y="5029201"/>
            <a:ext cx="6540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r>
              <a:rPr lang="en-US" altLang="en-US"/>
              <a:t>High</a:t>
            </a:r>
          </a:p>
        </p:txBody>
      </p:sp>
      <p:sp>
        <p:nvSpPr>
          <p:cNvPr id="14357" name="Line 23">
            <a:extLst>
              <a:ext uri="{FF2B5EF4-FFF2-40B4-BE49-F238E27FC236}">
                <a16:creationId xmlns:a16="http://schemas.microsoft.com/office/drawing/2014/main" id="{74F4338C-2C0C-4DBB-9DB2-8D311052E06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9829800" y="2438400"/>
            <a:ext cx="0" cy="914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14358" name="Line 24">
            <a:extLst>
              <a:ext uri="{FF2B5EF4-FFF2-40B4-BE49-F238E27FC236}">
                <a16:creationId xmlns:a16="http://schemas.microsoft.com/office/drawing/2014/main" id="{5C2F41B7-AA68-4703-87EE-D8B14718DE9B}"/>
              </a:ext>
            </a:extLst>
          </p:cNvPr>
          <p:cNvSpPr>
            <a:spLocks noChangeShapeType="1"/>
          </p:cNvSpPr>
          <p:nvPr/>
        </p:nvSpPr>
        <p:spPr bwMode="auto">
          <a:xfrm>
            <a:off x="9829800" y="3886200"/>
            <a:ext cx="0" cy="1143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14359" name="Text Box 25">
            <a:extLst>
              <a:ext uri="{FF2B5EF4-FFF2-40B4-BE49-F238E27FC236}">
                <a16:creationId xmlns:a16="http://schemas.microsoft.com/office/drawing/2014/main" id="{DBEE3B36-35AD-4B1E-B72D-9E5727F9AE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72400" y="4114800"/>
            <a:ext cx="984250" cy="915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/>
              <a:t>Make-</a:t>
            </a:r>
          </a:p>
          <a:p>
            <a:pPr algn="ctr" eaLnBrk="1" hangingPunct="1"/>
            <a:r>
              <a:rPr lang="en-US" altLang="en-US"/>
              <a:t>to-stock</a:t>
            </a:r>
          </a:p>
          <a:p>
            <a:pPr algn="ctr" eaLnBrk="1" hangingPunct="1"/>
            <a:r>
              <a:rPr lang="en-US" altLang="en-US"/>
              <a:t>(MTS)</a:t>
            </a:r>
          </a:p>
        </p:txBody>
      </p:sp>
      <p:sp>
        <p:nvSpPr>
          <p:cNvPr id="14360" name="Oval 26">
            <a:extLst>
              <a:ext uri="{FF2B5EF4-FFF2-40B4-BE49-F238E27FC236}">
                <a16:creationId xmlns:a16="http://schemas.microsoft.com/office/drawing/2014/main" id="{93B00D5E-09FC-4D41-A9E1-7A64D642C4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15200" y="3810000"/>
            <a:ext cx="1828800" cy="1524000"/>
          </a:xfrm>
          <a:prstGeom prst="ellipse">
            <a:avLst/>
          </a:prstGeom>
          <a:solidFill>
            <a:srgbClr val="339966">
              <a:alpha val="3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4361" name="Text Box 27">
            <a:extLst>
              <a:ext uri="{FF2B5EF4-FFF2-40B4-BE49-F238E27FC236}">
                <a16:creationId xmlns:a16="http://schemas.microsoft.com/office/drawing/2014/main" id="{3D8B0841-268D-42AC-B682-AC5C61FAFE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14800" y="5562600"/>
            <a:ext cx="11112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/>
              <a:t>Raw</a:t>
            </a:r>
          </a:p>
          <a:p>
            <a:pPr algn="ctr" eaLnBrk="1" hangingPunct="1"/>
            <a:r>
              <a:rPr lang="en-US" altLang="en-US"/>
              <a:t>materials</a:t>
            </a:r>
          </a:p>
        </p:txBody>
      </p:sp>
      <p:sp>
        <p:nvSpPr>
          <p:cNvPr id="14364" name="Text Box 28">
            <a:extLst>
              <a:ext uri="{FF2B5EF4-FFF2-40B4-BE49-F238E27FC236}">
                <a16:creationId xmlns:a16="http://schemas.microsoft.com/office/drawing/2014/main" id="{7D3091DB-9133-41F2-A8B0-D1A61A49AD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08526" y="6208713"/>
            <a:ext cx="1779013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/>
              <a:t>Decoupling Point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E35B498-8290-48F5-86D0-F8F6A3B912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2F2D5-31ED-47F3-B00D-665FB8F19D4D}" type="slidenum">
              <a:rPr lang="en-IN" smtClean="0"/>
              <a:t>10</a:t>
            </a:fld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43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43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43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43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143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143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43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143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143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143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143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143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4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14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14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14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1" dur="500"/>
                                        <p:tgtEl>
                                          <p:spTgt spid="14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6" dur="500"/>
                                        <p:tgtEl>
                                          <p:spTgt spid="14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9" dur="500"/>
                                        <p:tgtEl>
                                          <p:spTgt spid="14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14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14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0" dur="500"/>
                                        <p:tgtEl>
                                          <p:spTgt spid="143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3" dur="500"/>
                                        <p:tgtEl>
                                          <p:spTgt spid="143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9" grpId="0"/>
      <p:bldP spid="14340" grpId="0"/>
      <p:bldP spid="14341" grpId="0"/>
      <p:bldP spid="14342" grpId="0"/>
      <p:bldP spid="14343" grpId="0"/>
      <p:bldP spid="14344" grpId="0"/>
      <p:bldP spid="14346" grpId="0" animBg="1"/>
      <p:bldP spid="14347" grpId="0" animBg="1"/>
      <p:bldP spid="14348" grpId="0" animBg="1"/>
      <p:bldP spid="14349" grpId="0"/>
      <p:bldP spid="14350" grpId="0"/>
      <p:bldP spid="14351" grpId="0"/>
      <p:bldP spid="14354" grpId="0"/>
      <p:bldP spid="14355" grpId="0"/>
      <p:bldP spid="14356" grpId="0"/>
      <p:bldP spid="14359" grpId="0"/>
      <p:bldP spid="14360" grpId="0" animBg="1"/>
      <p:bldP spid="14361" grpId="0"/>
      <p:bldP spid="1436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E2B691-6D3B-4F5A-8823-FCD3A8A6DE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Risk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DB02E90-E289-40A4-9E77-844E5A5F063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875" t="28527" r="5902" b="7752"/>
          <a:stretch/>
        </p:blipFill>
        <p:spPr>
          <a:xfrm>
            <a:off x="719470" y="1573619"/>
            <a:ext cx="10634330" cy="4369982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A6827B09-9943-48EC-B2B2-B654FE4D308D}"/>
              </a:ext>
            </a:extLst>
          </p:cNvPr>
          <p:cNvSpPr/>
          <p:nvPr/>
        </p:nvSpPr>
        <p:spPr>
          <a:xfrm>
            <a:off x="1690577" y="5795320"/>
            <a:ext cx="949487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04800" indent="-304800">
              <a:spcAft>
                <a:spcPts val="600"/>
              </a:spcAft>
            </a:pPr>
            <a:r>
              <a:rPr lang="en-US" dirty="0">
                <a:latin typeface="Calibri" panose="020F0502020204030204" pitchFamily="34" charset="0"/>
                <a:ea typeface="Times New Roman" panose="02020603050405020304" pitchFamily="18" charset="0"/>
              </a:rPr>
              <a:t>Rao, S., &amp; Goldsby, T. J. (2009). Supply chain risks: a review and typology. </a:t>
            </a:r>
            <a:r>
              <a:rPr lang="en-US" i="1" dirty="0">
                <a:latin typeface="Calibri" panose="020F0502020204030204" pitchFamily="34" charset="0"/>
                <a:ea typeface="Times New Roman" panose="02020603050405020304" pitchFamily="18" charset="0"/>
              </a:rPr>
              <a:t>The International Journal of Logistics Management</a:t>
            </a:r>
            <a:r>
              <a:rPr lang="en-US" dirty="0">
                <a:latin typeface="Calibri" panose="020F0502020204030204" pitchFamily="34" charset="0"/>
                <a:ea typeface="Times New Roman" panose="02020603050405020304" pitchFamily="18" charset="0"/>
              </a:rPr>
              <a:t>, </a:t>
            </a:r>
            <a:r>
              <a:rPr lang="en-US" i="1" dirty="0">
                <a:latin typeface="Calibri" panose="020F0502020204030204" pitchFamily="34" charset="0"/>
                <a:ea typeface="Times New Roman" panose="02020603050405020304" pitchFamily="18" charset="0"/>
              </a:rPr>
              <a:t>20</a:t>
            </a:r>
            <a:r>
              <a:rPr lang="en-US" dirty="0">
                <a:latin typeface="Calibri" panose="020F0502020204030204" pitchFamily="34" charset="0"/>
                <a:ea typeface="Times New Roman" panose="02020603050405020304" pitchFamily="18" charset="0"/>
              </a:rPr>
              <a:t>(1), 97–123. https://doi.org/10.1108/09574090910954864</a:t>
            </a:r>
            <a:endParaRPr lang="en-IN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ACFB622-6ECD-4C4C-9DEC-259A430CD5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2F2D5-31ED-47F3-B00D-665FB8F19D4D}" type="slidenum">
              <a:rPr lang="en-IN" smtClean="0"/>
              <a:t>11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635190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/>
          </p:cNvSpPr>
          <p:nvPr>
            <p:ph type="title"/>
          </p:nvPr>
        </p:nvSpPr>
        <p:spPr>
          <a:xfrm>
            <a:off x="381000" y="0"/>
            <a:ext cx="10515600" cy="1325563"/>
          </a:xfrm>
        </p:spPr>
        <p:txBody>
          <a:bodyPr>
            <a:normAutofit/>
          </a:bodyPr>
          <a:lstStyle/>
          <a:p>
            <a:r>
              <a:rPr lang="en-US" dirty="0"/>
              <a:t>Assessing Risk Associated with OSCM Strategy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All strategies have an inherent level of risk</a:t>
            </a:r>
          </a:p>
          <a:p>
            <a:pPr lvl="1"/>
            <a:r>
              <a:rPr lang="en-US" dirty="0"/>
              <a:t>Uncertainty in the environment causes supply chain planners to evaluate the relative riskiness of their strategies</a:t>
            </a:r>
          </a:p>
          <a:p>
            <a:endParaRPr lang="en-US" dirty="0"/>
          </a:p>
          <a:p>
            <a:r>
              <a:rPr lang="en-US" b="1" dirty="0"/>
              <a:t>Supply chain risk</a:t>
            </a:r>
            <a:r>
              <a:rPr lang="en-US" dirty="0"/>
              <a:t>: the likelihood of a disruption that would impact the ability of a company to continuously supply products or services</a:t>
            </a:r>
          </a:p>
          <a:p>
            <a:pPr marL="731520" lvl="1" indent="-457200">
              <a:buFont typeface="+mj-lt"/>
              <a:buAutoNum type="arabicPeriod"/>
            </a:pPr>
            <a:r>
              <a:rPr lang="en-US" dirty="0"/>
              <a:t>Supply chain coordination risks are associated with the day-to-day management of the supply chain</a:t>
            </a:r>
          </a:p>
          <a:p>
            <a:pPr marL="731520" lvl="1" indent="-457200">
              <a:buFont typeface="+mj-lt"/>
              <a:buAutoNum type="arabicPeriod"/>
            </a:pPr>
            <a:r>
              <a:rPr lang="en-US" dirty="0"/>
              <a:t>Disruption risks are caused by natural or manmade disasters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9323117-0AAA-4189-86EC-7FD962D323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2F2D5-31ED-47F3-B00D-665FB8F19D4D}" type="slidenum">
              <a:rPr lang="en-IN" smtClean="0"/>
              <a:t>12</a:t>
            </a:fld>
            <a:endParaRPr lang="en-IN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Risk Mitigation Strategies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1981200" y="1752600"/>
          <a:ext cx="8229600" cy="4693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70560">
                <a:tc>
                  <a:txBody>
                    <a:bodyPr/>
                    <a:lstStyle/>
                    <a:p>
                      <a:r>
                        <a:rPr lang="en-US" dirty="0"/>
                        <a:t>Risk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Risk Mitigation Strategy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70560">
                <a:tc>
                  <a:txBody>
                    <a:bodyPr/>
                    <a:lstStyle/>
                    <a:p>
                      <a:r>
                        <a:rPr lang="en-US" dirty="0"/>
                        <a:t>Natural disaster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Contingency planning (alternate</a:t>
                      </a:r>
                      <a:r>
                        <a:rPr lang="en-US" baseline="0" dirty="0"/>
                        <a:t> sites, etc.) insurance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70560">
                <a:tc>
                  <a:txBody>
                    <a:bodyPr/>
                    <a:lstStyle/>
                    <a:p>
                      <a:r>
                        <a:rPr lang="en-US" dirty="0"/>
                        <a:t>Country risks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Hedge currency, produce/source locally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70560">
                <a:tc>
                  <a:txBody>
                    <a:bodyPr/>
                    <a:lstStyle/>
                    <a:p>
                      <a:r>
                        <a:rPr lang="en-US" dirty="0"/>
                        <a:t>Supplier failure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Use</a:t>
                      </a:r>
                      <a:r>
                        <a:rPr lang="en-US" baseline="0" dirty="0"/>
                        <a:t> multiple suppliers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70560">
                <a:tc>
                  <a:txBody>
                    <a:bodyPr/>
                    <a:lstStyle/>
                    <a:p>
                      <a:r>
                        <a:rPr lang="en-US" dirty="0"/>
                        <a:t>Network provider</a:t>
                      </a:r>
                      <a:r>
                        <a:rPr lang="en-US" baseline="0" dirty="0"/>
                        <a:t> failure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Support redundant digital networks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70560">
                <a:tc>
                  <a:txBody>
                    <a:bodyPr/>
                    <a:lstStyle/>
                    <a:p>
                      <a:r>
                        <a:rPr lang="en-US" dirty="0"/>
                        <a:t>Regulatory risk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Up-front and continuing research; good legal advice, compliance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70560">
                <a:tc>
                  <a:txBody>
                    <a:bodyPr/>
                    <a:lstStyle/>
                    <a:p>
                      <a:r>
                        <a:rPr lang="en-US" dirty="0"/>
                        <a:t>Commodity price risks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Multisource, commodity</a:t>
                      </a:r>
                      <a:r>
                        <a:rPr lang="en-US" baseline="0" dirty="0"/>
                        <a:t> hedging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6749F05-3508-48C8-9E02-CA6CE98BE0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2F2D5-31ED-47F3-B00D-665FB8F19D4D}" type="slidenum">
              <a:rPr lang="en-IN" smtClean="0"/>
              <a:t>13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494099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Risk Mitigation Strategies </a:t>
            </a:r>
            <a:r>
              <a:rPr lang="en-US" sz="2000" dirty="0"/>
              <a:t>Continued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1981200" y="1752600"/>
          <a:ext cx="8229600" cy="426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70560">
                <a:tc>
                  <a:txBody>
                    <a:bodyPr/>
                    <a:lstStyle/>
                    <a:p>
                      <a:r>
                        <a:rPr lang="en-US" dirty="0"/>
                        <a:t>Risk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Risk Mitigation Strategy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70560">
                <a:tc>
                  <a:txBody>
                    <a:bodyPr/>
                    <a:lstStyle/>
                    <a:p>
                      <a:r>
                        <a:rPr lang="en-US" dirty="0"/>
                        <a:t>Logistics failure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Safety stock,</a:t>
                      </a:r>
                      <a:r>
                        <a:rPr lang="en-US" baseline="0" dirty="0"/>
                        <a:t> detailed tracking and alternate suppliers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70560">
                <a:tc>
                  <a:txBody>
                    <a:bodyPr/>
                    <a:lstStyle/>
                    <a:p>
                      <a:r>
                        <a:rPr lang="en-US" dirty="0"/>
                        <a:t>Inventory risks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Pool inventory, safety stock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70560">
                <a:tc>
                  <a:txBody>
                    <a:bodyPr/>
                    <a:lstStyle/>
                    <a:p>
                      <a:r>
                        <a:rPr lang="en-US" dirty="0"/>
                        <a:t>Major quality failure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Carefully select and monitor suppliers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70560">
                <a:tc>
                  <a:txBody>
                    <a:bodyPr/>
                    <a:lstStyle/>
                    <a:p>
                      <a:r>
                        <a:rPr lang="en-US" dirty="0"/>
                        <a:t>Loss of customers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Service/product innovation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70560">
                <a:tc>
                  <a:txBody>
                    <a:bodyPr/>
                    <a:lstStyle/>
                    <a:p>
                      <a:r>
                        <a:rPr lang="en-US" dirty="0"/>
                        <a:t>Theft and vandalism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Insurance,</a:t>
                      </a:r>
                      <a:r>
                        <a:rPr lang="en-US" baseline="0" dirty="0"/>
                        <a:t> security precautions, knowledge of likely risks, patent protection, etc.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E3FF3D6-B66A-4138-82FD-3B727BC41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2F2D5-31ED-47F3-B00D-665FB8F19D4D}" type="slidenum">
              <a:rPr lang="en-IN" smtClean="0"/>
              <a:t>14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205574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2681</TotalTime>
  <Words>528</Words>
  <Application>Microsoft Office PowerPoint</Application>
  <PresentationFormat>Widescreen</PresentationFormat>
  <Paragraphs>148</Paragraphs>
  <Slides>14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Arial</vt:lpstr>
      <vt:lpstr>Calibri</vt:lpstr>
      <vt:lpstr>Calibri Light</vt:lpstr>
      <vt:lpstr>Cambria Math</vt:lpstr>
      <vt:lpstr>Times New Roman</vt:lpstr>
      <vt:lpstr>Office Theme</vt:lpstr>
      <vt:lpstr>The Goods-Services Continuum</vt:lpstr>
      <vt:lpstr>Timeline of Major OSCM Concepts</vt:lpstr>
      <vt:lpstr>Performance Measures</vt:lpstr>
      <vt:lpstr>Financial Measures</vt:lpstr>
      <vt:lpstr>Accounting Ratios</vt:lpstr>
      <vt:lpstr>An example:</vt:lpstr>
      <vt:lpstr>Another Example</vt:lpstr>
      <vt:lpstr>External Measures</vt:lpstr>
      <vt:lpstr>Internal Measures</vt:lpstr>
      <vt:lpstr>PowerPoint Presentation</vt:lpstr>
      <vt:lpstr>Risk</vt:lpstr>
      <vt:lpstr>Assessing Risk Associated with OSCM Strategy</vt:lpstr>
      <vt:lpstr>Risk Mitigation Strategies</vt:lpstr>
      <vt:lpstr>Risk Mitigation Strategies Continued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Operations Management</dc:title>
  <dc:creator>Milan Kumar</dc:creator>
  <cp:lastModifiedBy>Milan Kumar</cp:lastModifiedBy>
  <cp:revision>29</cp:revision>
  <dcterms:created xsi:type="dcterms:W3CDTF">2018-10-19T23:03:08Z</dcterms:created>
  <dcterms:modified xsi:type="dcterms:W3CDTF">2025-02-01T18:30:49Z</dcterms:modified>
</cp:coreProperties>
</file>