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331" r:id="rId10"/>
    <p:sldId id="332" r:id="rId11"/>
    <p:sldId id="333" r:id="rId12"/>
    <p:sldId id="334" r:id="rId13"/>
    <p:sldId id="335" r:id="rId14"/>
    <p:sldId id="336" r:id="rId15"/>
    <p:sldId id="337" r:id="rId16"/>
    <p:sldId id="338" r:id="rId17"/>
    <p:sldId id="339" r:id="rId18"/>
    <p:sldId id="340" r:id="rId19"/>
    <p:sldId id="341" r:id="rId20"/>
    <p:sldId id="342" r:id="rId21"/>
    <p:sldId id="365" r:id="rId22"/>
    <p:sldId id="366" r:id="rId23"/>
    <p:sldId id="343" r:id="rId24"/>
    <p:sldId id="344" r:id="rId25"/>
    <p:sldId id="345" r:id="rId26"/>
    <p:sldId id="346" r:id="rId27"/>
    <p:sldId id="347" r:id="rId28"/>
    <p:sldId id="348" r:id="rId29"/>
    <p:sldId id="349" r:id="rId30"/>
    <p:sldId id="350" r:id="rId31"/>
    <p:sldId id="351" r:id="rId32"/>
    <p:sldId id="352" r:id="rId33"/>
    <p:sldId id="353" r:id="rId34"/>
    <p:sldId id="354" r:id="rId35"/>
    <p:sldId id="355" r:id="rId36"/>
    <p:sldId id="356" r:id="rId37"/>
    <p:sldId id="357" r:id="rId38"/>
    <p:sldId id="358" r:id="rId39"/>
    <p:sldId id="359" r:id="rId40"/>
    <p:sldId id="360" r:id="rId41"/>
    <p:sldId id="361" r:id="rId42"/>
    <p:sldId id="362" r:id="rId43"/>
    <p:sldId id="363" r:id="rId44"/>
    <p:sldId id="364" r:id="rId45"/>
    <p:sldId id="368" r:id="rId46"/>
    <p:sldId id="369" r:id="rId47"/>
    <p:sldId id="370" r:id="rId48"/>
    <p:sldId id="371" r:id="rId49"/>
    <p:sldId id="372" r:id="rId50"/>
    <p:sldId id="373" r:id="rId51"/>
    <p:sldId id="374" r:id="rId52"/>
    <p:sldId id="375" r:id="rId53"/>
    <p:sldId id="319" r:id="rId54"/>
    <p:sldId id="320" r:id="rId55"/>
    <p:sldId id="321" r:id="rId56"/>
    <p:sldId id="330" r:id="rId57"/>
    <p:sldId id="322" r:id="rId58"/>
    <p:sldId id="377" r:id="rId59"/>
    <p:sldId id="323" r:id="rId60"/>
    <p:sldId id="324" r:id="rId61"/>
    <p:sldId id="325" r:id="rId62"/>
    <p:sldId id="378" r:id="rId63"/>
    <p:sldId id="326" r:id="rId64"/>
    <p:sldId id="327" r:id="rId65"/>
    <p:sldId id="379" r:id="rId66"/>
    <p:sldId id="380" r:id="rId67"/>
    <p:sldId id="381" r:id="rId68"/>
    <p:sldId id="382" r:id="rId69"/>
    <p:sldId id="383" r:id="rId70"/>
    <p:sldId id="384" r:id="rId71"/>
    <p:sldId id="385" r:id="rId72"/>
    <p:sldId id="386" r:id="rId73"/>
    <p:sldId id="387" r:id="rId74"/>
    <p:sldId id="265" r:id="rId75"/>
    <p:sldId id="266" r:id="rId76"/>
    <p:sldId id="269" r:id="rId77"/>
    <p:sldId id="264" r:id="rId78"/>
    <p:sldId id="267" r:id="rId79"/>
    <p:sldId id="268" r:id="rId80"/>
    <p:sldId id="388" r:id="rId81"/>
    <p:sldId id="270" r:id="rId82"/>
    <p:sldId id="271" r:id="rId83"/>
    <p:sldId id="272" r:id="rId84"/>
    <p:sldId id="273" r:id="rId8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36771-742C-46E4-835B-6BC3AB4C38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886FBF8-6138-4104-8631-38B91A6259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DEFA7B3-8342-48BE-AA60-EEC2C158ABE9}"/>
              </a:ext>
            </a:extLst>
          </p:cNvPr>
          <p:cNvSpPr>
            <a:spLocks noGrp="1"/>
          </p:cNvSpPr>
          <p:nvPr>
            <p:ph type="dt" sz="half" idx="10"/>
          </p:nvPr>
        </p:nvSpPr>
        <p:spPr/>
        <p:txBody>
          <a:bodyPr/>
          <a:lstStyle/>
          <a:p>
            <a:fld id="{4C0868EF-A2A8-41F0-9B99-CA2CC578ACA1}" type="datetimeFigureOut">
              <a:rPr lang="en-US" smtClean="0"/>
              <a:t>10/23/2021</a:t>
            </a:fld>
            <a:endParaRPr lang="en-US"/>
          </a:p>
        </p:txBody>
      </p:sp>
      <p:sp>
        <p:nvSpPr>
          <p:cNvPr id="5" name="Footer Placeholder 4">
            <a:extLst>
              <a:ext uri="{FF2B5EF4-FFF2-40B4-BE49-F238E27FC236}">
                <a16:creationId xmlns:a16="http://schemas.microsoft.com/office/drawing/2014/main" id="{16F9EC3B-9368-4197-AEF2-4FBE8FA668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BED6B1-78EC-4D85-A868-B3260EFA0267}"/>
              </a:ext>
            </a:extLst>
          </p:cNvPr>
          <p:cNvSpPr>
            <a:spLocks noGrp="1"/>
          </p:cNvSpPr>
          <p:nvPr>
            <p:ph type="sldNum" sz="quarter" idx="12"/>
          </p:nvPr>
        </p:nvSpPr>
        <p:spPr/>
        <p:txBody>
          <a:bodyPr/>
          <a:lstStyle/>
          <a:p>
            <a:fld id="{007F2F5D-92C9-4C5E-977E-E60221F72279}" type="slidenum">
              <a:rPr lang="en-US" smtClean="0"/>
              <a:t>‹#›</a:t>
            </a:fld>
            <a:endParaRPr lang="en-US"/>
          </a:p>
        </p:txBody>
      </p:sp>
    </p:spTree>
    <p:extLst>
      <p:ext uri="{BB962C8B-B14F-4D97-AF65-F5344CB8AC3E}">
        <p14:creationId xmlns:p14="http://schemas.microsoft.com/office/powerpoint/2010/main" val="2992182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27F75-9185-4619-BCC0-5F2ECE4365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342E91-5A1D-40D2-8494-E27E492474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74F198-5EBA-4EC1-93DE-BD71CB8684A9}"/>
              </a:ext>
            </a:extLst>
          </p:cNvPr>
          <p:cNvSpPr>
            <a:spLocks noGrp="1"/>
          </p:cNvSpPr>
          <p:nvPr>
            <p:ph type="dt" sz="half" idx="10"/>
          </p:nvPr>
        </p:nvSpPr>
        <p:spPr/>
        <p:txBody>
          <a:bodyPr/>
          <a:lstStyle/>
          <a:p>
            <a:fld id="{4C0868EF-A2A8-41F0-9B99-CA2CC578ACA1}" type="datetimeFigureOut">
              <a:rPr lang="en-US" smtClean="0"/>
              <a:t>10/23/2021</a:t>
            </a:fld>
            <a:endParaRPr lang="en-US"/>
          </a:p>
        </p:txBody>
      </p:sp>
      <p:sp>
        <p:nvSpPr>
          <p:cNvPr id="5" name="Footer Placeholder 4">
            <a:extLst>
              <a:ext uri="{FF2B5EF4-FFF2-40B4-BE49-F238E27FC236}">
                <a16:creationId xmlns:a16="http://schemas.microsoft.com/office/drawing/2014/main" id="{34865721-A283-4A35-A7F7-23DBF25CEE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0E9D39-DBE2-4807-AC33-6A51E0EFAEA3}"/>
              </a:ext>
            </a:extLst>
          </p:cNvPr>
          <p:cNvSpPr>
            <a:spLocks noGrp="1"/>
          </p:cNvSpPr>
          <p:nvPr>
            <p:ph type="sldNum" sz="quarter" idx="12"/>
          </p:nvPr>
        </p:nvSpPr>
        <p:spPr/>
        <p:txBody>
          <a:bodyPr/>
          <a:lstStyle/>
          <a:p>
            <a:fld id="{007F2F5D-92C9-4C5E-977E-E60221F72279}" type="slidenum">
              <a:rPr lang="en-US" smtClean="0"/>
              <a:t>‹#›</a:t>
            </a:fld>
            <a:endParaRPr lang="en-US"/>
          </a:p>
        </p:txBody>
      </p:sp>
    </p:spTree>
    <p:extLst>
      <p:ext uri="{BB962C8B-B14F-4D97-AF65-F5344CB8AC3E}">
        <p14:creationId xmlns:p14="http://schemas.microsoft.com/office/powerpoint/2010/main" val="3079085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22A61-6385-4427-A2A0-B8CBE4D62F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AFCEB96-4628-431F-9A37-AD0F33D97F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5355F82-361D-4778-AD69-A9E9BFF2E625}"/>
              </a:ext>
            </a:extLst>
          </p:cNvPr>
          <p:cNvSpPr>
            <a:spLocks noGrp="1"/>
          </p:cNvSpPr>
          <p:nvPr>
            <p:ph type="dt" sz="half" idx="10"/>
          </p:nvPr>
        </p:nvSpPr>
        <p:spPr/>
        <p:txBody>
          <a:bodyPr/>
          <a:lstStyle/>
          <a:p>
            <a:fld id="{4C0868EF-A2A8-41F0-9B99-CA2CC578ACA1}" type="datetimeFigureOut">
              <a:rPr lang="en-US" smtClean="0"/>
              <a:t>10/23/2021</a:t>
            </a:fld>
            <a:endParaRPr lang="en-US"/>
          </a:p>
        </p:txBody>
      </p:sp>
      <p:sp>
        <p:nvSpPr>
          <p:cNvPr id="5" name="Footer Placeholder 4">
            <a:extLst>
              <a:ext uri="{FF2B5EF4-FFF2-40B4-BE49-F238E27FC236}">
                <a16:creationId xmlns:a16="http://schemas.microsoft.com/office/drawing/2014/main" id="{3EC86562-1216-491A-8C89-A7D57E5B61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67B711-2726-42BF-B2DD-63089141C77D}"/>
              </a:ext>
            </a:extLst>
          </p:cNvPr>
          <p:cNvSpPr>
            <a:spLocks noGrp="1"/>
          </p:cNvSpPr>
          <p:nvPr>
            <p:ph type="sldNum" sz="quarter" idx="12"/>
          </p:nvPr>
        </p:nvSpPr>
        <p:spPr/>
        <p:txBody>
          <a:bodyPr/>
          <a:lstStyle/>
          <a:p>
            <a:fld id="{007F2F5D-92C9-4C5E-977E-E60221F72279}" type="slidenum">
              <a:rPr lang="en-US" smtClean="0"/>
              <a:t>‹#›</a:t>
            </a:fld>
            <a:endParaRPr lang="en-US"/>
          </a:p>
        </p:txBody>
      </p:sp>
    </p:spTree>
    <p:extLst>
      <p:ext uri="{BB962C8B-B14F-4D97-AF65-F5344CB8AC3E}">
        <p14:creationId xmlns:p14="http://schemas.microsoft.com/office/powerpoint/2010/main" val="3009201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916D1-0D11-498A-925A-71769D2054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6EAFD8-4477-4830-9998-3B623A9A787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79CC42-4388-4CE8-8002-6C88D7D5D2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D53D9A0-F347-4945-BC4B-900D02568F56}"/>
              </a:ext>
            </a:extLst>
          </p:cNvPr>
          <p:cNvSpPr>
            <a:spLocks noGrp="1"/>
          </p:cNvSpPr>
          <p:nvPr>
            <p:ph type="dt" sz="half" idx="10"/>
          </p:nvPr>
        </p:nvSpPr>
        <p:spPr/>
        <p:txBody>
          <a:bodyPr/>
          <a:lstStyle/>
          <a:p>
            <a:fld id="{4C0868EF-A2A8-41F0-9B99-CA2CC578ACA1}" type="datetimeFigureOut">
              <a:rPr lang="en-US" smtClean="0"/>
              <a:t>10/23/2021</a:t>
            </a:fld>
            <a:endParaRPr lang="en-US"/>
          </a:p>
        </p:txBody>
      </p:sp>
      <p:sp>
        <p:nvSpPr>
          <p:cNvPr id="6" name="Footer Placeholder 5">
            <a:extLst>
              <a:ext uri="{FF2B5EF4-FFF2-40B4-BE49-F238E27FC236}">
                <a16:creationId xmlns:a16="http://schemas.microsoft.com/office/drawing/2014/main" id="{58CBE14F-6F1C-4942-AF15-B58740A0AE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BC5E9F-667C-48F0-8A6D-B5D6DFC16CDE}"/>
              </a:ext>
            </a:extLst>
          </p:cNvPr>
          <p:cNvSpPr>
            <a:spLocks noGrp="1"/>
          </p:cNvSpPr>
          <p:nvPr>
            <p:ph type="sldNum" sz="quarter" idx="12"/>
          </p:nvPr>
        </p:nvSpPr>
        <p:spPr/>
        <p:txBody>
          <a:bodyPr/>
          <a:lstStyle/>
          <a:p>
            <a:fld id="{007F2F5D-92C9-4C5E-977E-E60221F72279}" type="slidenum">
              <a:rPr lang="en-US" smtClean="0"/>
              <a:t>‹#›</a:t>
            </a:fld>
            <a:endParaRPr lang="en-US"/>
          </a:p>
        </p:txBody>
      </p:sp>
    </p:spTree>
    <p:extLst>
      <p:ext uri="{BB962C8B-B14F-4D97-AF65-F5344CB8AC3E}">
        <p14:creationId xmlns:p14="http://schemas.microsoft.com/office/powerpoint/2010/main" val="3038566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7FC34-D483-4382-859F-AE9A1DC18F5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7B78CCE-F522-4B36-A18A-9207C17A4C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29F2B9-D24B-4988-967A-B3B3ACA6E72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2C4FF8-3227-4274-9818-44050243A2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B97D81-E5FE-4309-AF35-8F2F3D5E2C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C5CAB01-6BA3-4F32-8649-2CB1287D90E7}"/>
              </a:ext>
            </a:extLst>
          </p:cNvPr>
          <p:cNvSpPr>
            <a:spLocks noGrp="1"/>
          </p:cNvSpPr>
          <p:nvPr>
            <p:ph type="dt" sz="half" idx="10"/>
          </p:nvPr>
        </p:nvSpPr>
        <p:spPr/>
        <p:txBody>
          <a:bodyPr/>
          <a:lstStyle/>
          <a:p>
            <a:fld id="{4C0868EF-A2A8-41F0-9B99-CA2CC578ACA1}" type="datetimeFigureOut">
              <a:rPr lang="en-US" smtClean="0"/>
              <a:t>10/23/2021</a:t>
            </a:fld>
            <a:endParaRPr lang="en-US"/>
          </a:p>
        </p:txBody>
      </p:sp>
      <p:sp>
        <p:nvSpPr>
          <p:cNvPr id="8" name="Footer Placeholder 7">
            <a:extLst>
              <a:ext uri="{FF2B5EF4-FFF2-40B4-BE49-F238E27FC236}">
                <a16:creationId xmlns:a16="http://schemas.microsoft.com/office/drawing/2014/main" id="{A84D57F3-3E66-47BC-B58B-41809AB0AA7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7873728-154E-49E0-949B-6FBC963CB6F1}"/>
              </a:ext>
            </a:extLst>
          </p:cNvPr>
          <p:cNvSpPr>
            <a:spLocks noGrp="1"/>
          </p:cNvSpPr>
          <p:nvPr>
            <p:ph type="sldNum" sz="quarter" idx="12"/>
          </p:nvPr>
        </p:nvSpPr>
        <p:spPr/>
        <p:txBody>
          <a:bodyPr/>
          <a:lstStyle/>
          <a:p>
            <a:fld id="{007F2F5D-92C9-4C5E-977E-E60221F72279}" type="slidenum">
              <a:rPr lang="en-US" smtClean="0"/>
              <a:t>‹#›</a:t>
            </a:fld>
            <a:endParaRPr lang="en-US"/>
          </a:p>
        </p:txBody>
      </p:sp>
    </p:spTree>
    <p:extLst>
      <p:ext uri="{BB962C8B-B14F-4D97-AF65-F5344CB8AC3E}">
        <p14:creationId xmlns:p14="http://schemas.microsoft.com/office/powerpoint/2010/main" val="3978647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ACCD7-33AE-41EC-9A8A-BD569BD1E14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5F7BA5-3D04-4454-B8FA-470BD707DDCD}"/>
              </a:ext>
            </a:extLst>
          </p:cNvPr>
          <p:cNvSpPr>
            <a:spLocks noGrp="1"/>
          </p:cNvSpPr>
          <p:nvPr>
            <p:ph type="dt" sz="half" idx="10"/>
          </p:nvPr>
        </p:nvSpPr>
        <p:spPr/>
        <p:txBody>
          <a:bodyPr/>
          <a:lstStyle/>
          <a:p>
            <a:fld id="{4C0868EF-A2A8-41F0-9B99-CA2CC578ACA1}" type="datetimeFigureOut">
              <a:rPr lang="en-US" smtClean="0"/>
              <a:t>10/23/2021</a:t>
            </a:fld>
            <a:endParaRPr lang="en-US"/>
          </a:p>
        </p:txBody>
      </p:sp>
      <p:sp>
        <p:nvSpPr>
          <p:cNvPr id="4" name="Footer Placeholder 3">
            <a:extLst>
              <a:ext uri="{FF2B5EF4-FFF2-40B4-BE49-F238E27FC236}">
                <a16:creationId xmlns:a16="http://schemas.microsoft.com/office/drawing/2014/main" id="{CC8882E2-1224-45D5-AD4F-D5A8FD81FE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34F315-A31D-4665-9D25-AC493AAB4FE3}"/>
              </a:ext>
            </a:extLst>
          </p:cNvPr>
          <p:cNvSpPr>
            <a:spLocks noGrp="1"/>
          </p:cNvSpPr>
          <p:nvPr>
            <p:ph type="sldNum" sz="quarter" idx="12"/>
          </p:nvPr>
        </p:nvSpPr>
        <p:spPr/>
        <p:txBody>
          <a:bodyPr/>
          <a:lstStyle/>
          <a:p>
            <a:fld id="{007F2F5D-92C9-4C5E-977E-E60221F72279}" type="slidenum">
              <a:rPr lang="en-US" smtClean="0"/>
              <a:t>‹#›</a:t>
            </a:fld>
            <a:endParaRPr lang="en-US"/>
          </a:p>
        </p:txBody>
      </p:sp>
    </p:spTree>
    <p:extLst>
      <p:ext uri="{BB962C8B-B14F-4D97-AF65-F5344CB8AC3E}">
        <p14:creationId xmlns:p14="http://schemas.microsoft.com/office/powerpoint/2010/main" val="3133699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52B68A-C5EE-4EF4-947B-2ED1BF6B3280}"/>
              </a:ext>
            </a:extLst>
          </p:cNvPr>
          <p:cNvSpPr>
            <a:spLocks noGrp="1"/>
          </p:cNvSpPr>
          <p:nvPr>
            <p:ph type="dt" sz="half" idx="10"/>
          </p:nvPr>
        </p:nvSpPr>
        <p:spPr/>
        <p:txBody>
          <a:bodyPr/>
          <a:lstStyle/>
          <a:p>
            <a:fld id="{4C0868EF-A2A8-41F0-9B99-CA2CC578ACA1}" type="datetimeFigureOut">
              <a:rPr lang="en-US" smtClean="0"/>
              <a:t>10/23/2021</a:t>
            </a:fld>
            <a:endParaRPr lang="en-US"/>
          </a:p>
        </p:txBody>
      </p:sp>
      <p:sp>
        <p:nvSpPr>
          <p:cNvPr id="3" name="Footer Placeholder 2">
            <a:extLst>
              <a:ext uri="{FF2B5EF4-FFF2-40B4-BE49-F238E27FC236}">
                <a16:creationId xmlns:a16="http://schemas.microsoft.com/office/drawing/2014/main" id="{CC6CA603-0834-4AC2-BC60-0D4C940171C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9198FF2-FE7F-4AAE-8972-8474CE54DB12}"/>
              </a:ext>
            </a:extLst>
          </p:cNvPr>
          <p:cNvSpPr>
            <a:spLocks noGrp="1"/>
          </p:cNvSpPr>
          <p:nvPr>
            <p:ph type="sldNum" sz="quarter" idx="12"/>
          </p:nvPr>
        </p:nvSpPr>
        <p:spPr/>
        <p:txBody>
          <a:bodyPr/>
          <a:lstStyle/>
          <a:p>
            <a:fld id="{007F2F5D-92C9-4C5E-977E-E60221F72279}" type="slidenum">
              <a:rPr lang="en-US" smtClean="0"/>
              <a:t>‹#›</a:t>
            </a:fld>
            <a:endParaRPr lang="en-US"/>
          </a:p>
        </p:txBody>
      </p:sp>
    </p:spTree>
    <p:extLst>
      <p:ext uri="{BB962C8B-B14F-4D97-AF65-F5344CB8AC3E}">
        <p14:creationId xmlns:p14="http://schemas.microsoft.com/office/powerpoint/2010/main" val="4284789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06659-29E6-41E0-BF5E-6C7039A57F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149F3BE-D38C-4A7C-A1D7-0A3C69A1D6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154880-9A8F-43CC-980D-549F8F7838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534A6B-3369-4FE8-8FE7-4B87ED45B1DA}"/>
              </a:ext>
            </a:extLst>
          </p:cNvPr>
          <p:cNvSpPr>
            <a:spLocks noGrp="1"/>
          </p:cNvSpPr>
          <p:nvPr>
            <p:ph type="dt" sz="half" idx="10"/>
          </p:nvPr>
        </p:nvSpPr>
        <p:spPr/>
        <p:txBody>
          <a:bodyPr/>
          <a:lstStyle/>
          <a:p>
            <a:fld id="{4C0868EF-A2A8-41F0-9B99-CA2CC578ACA1}" type="datetimeFigureOut">
              <a:rPr lang="en-US" smtClean="0"/>
              <a:t>10/23/2021</a:t>
            </a:fld>
            <a:endParaRPr lang="en-US"/>
          </a:p>
        </p:txBody>
      </p:sp>
      <p:sp>
        <p:nvSpPr>
          <p:cNvPr id="6" name="Footer Placeholder 5">
            <a:extLst>
              <a:ext uri="{FF2B5EF4-FFF2-40B4-BE49-F238E27FC236}">
                <a16:creationId xmlns:a16="http://schemas.microsoft.com/office/drawing/2014/main" id="{752A6729-51A5-4917-8EB9-73A81B31B9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CAC891-469B-4E1A-ACA5-92441B24FF3E}"/>
              </a:ext>
            </a:extLst>
          </p:cNvPr>
          <p:cNvSpPr>
            <a:spLocks noGrp="1"/>
          </p:cNvSpPr>
          <p:nvPr>
            <p:ph type="sldNum" sz="quarter" idx="12"/>
          </p:nvPr>
        </p:nvSpPr>
        <p:spPr/>
        <p:txBody>
          <a:bodyPr/>
          <a:lstStyle/>
          <a:p>
            <a:fld id="{007F2F5D-92C9-4C5E-977E-E60221F72279}" type="slidenum">
              <a:rPr lang="en-US" smtClean="0"/>
              <a:t>‹#›</a:t>
            </a:fld>
            <a:endParaRPr lang="en-US"/>
          </a:p>
        </p:txBody>
      </p:sp>
    </p:spTree>
    <p:extLst>
      <p:ext uri="{BB962C8B-B14F-4D97-AF65-F5344CB8AC3E}">
        <p14:creationId xmlns:p14="http://schemas.microsoft.com/office/powerpoint/2010/main" val="3705834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B3A5C-1390-4A79-9FC3-60EC66BDF2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DF63B8-323D-4AEC-8780-3A91AA8ABE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479A7AD-1D4C-48EC-B52B-7735F6CBE1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43D89E-005E-4D5D-872F-0FAB7FB7BA59}"/>
              </a:ext>
            </a:extLst>
          </p:cNvPr>
          <p:cNvSpPr>
            <a:spLocks noGrp="1"/>
          </p:cNvSpPr>
          <p:nvPr>
            <p:ph type="dt" sz="half" idx="10"/>
          </p:nvPr>
        </p:nvSpPr>
        <p:spPr/>
        <p:txBody>
          <a:bodyPr/>
          <a:lstStyle/>
          <a:p>
            <a:fld id="{4C0868EF-A2A8-41F0-9B99-CA2CC578ACA1}" type="datetimeFigureOut">
              <a:rPr lang="en-US" smtClean="0"/>
              <a:t>10/23/2021</a:t>
            </a:fld>
            <a:endParaRPr lang="en-US"/>
          </a:p>
        </p:txBody>
      </p:sp>
      <p:sp>
        <p:nvSpPr>
          <p:cNvPr id="6" name="Footer Placeholder 5">
            <a:extLst>
              <a:ext uri="{FF2B5EF4-FFF2-40B4-BE49-F238E27FC236}">
                <a16:creationId xmlns:a16="http://schemas.microsoft.com/office/drawing/2014/main" id="{CB64665D-9D35-4B97-B98C-BCD8436BFD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F02C7F-14EF-490B-B2FC-DCBA96890367}"/>
              </a:ext>
            </a:extLst>
          </p:cNvPr>
          <p:cNvSpPr>
            <a:spLocks noGrp="1"/>
          </p:cNvSpPr>
          <p:nvPr>
            <p:ph type="sldNum" sz="quarter" idx="12"/>
          </p:nvPr>
        </p:nvSpPr>
        <p:spPr/>
        <p:txBody>
          <a:bodyPr/>
          <a:lstStyle/>
          <a:p>
            <a:fld id="{007F2F5D-92C9-4C5E-977E-E60221F72279}" type="slidenum">
              <a:rPr lang="en-US" smtClean="0"/>
              <a:t>‹#›</a:t>
            </a:fld>
            <a:endParaRPr lang="en-US"/>
          </a:p>
        </p:txBody>
      </p:sp>
    </p:spTree>
    <p:extLst>
      <p:ext uri="{BB962C8B-B14F-4D97-AF65-F5344CB8AC3E}">
        <p14:creationId xmlns:p14="http://schemas.microsoft.com/office/powerpoint/2010/main" val="1229428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4679B-4973-4BC2-91F7-73833567E97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2A3588-3090-4946-AD78-3FB283323E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896F1A-A131-46CC-ACE1-A2A60E0D74F2}"/>
              </a:ext>
            </a:extLst>
          </p:cNvPr>
          <p:cNvSpPr>
            <a:spLocks noGrp="1"/>
          </p:cNvSpPr>
          <p:nvPr>
            <p:ph type="dt" sz="half" idx="10"/>
          </p:nvPr>
        </p:nvSpPr>
        <p:spPr/>
        <p:txBody>
          <a:bodyPr/>
          <a:lstStyle/>
          <a:p>
            <a:fld id="{4C0868EF-A2A8-41F0-9B99-CA2CC578ACA1}" type="datetimeFigureOut">
              <a:rPr lang="en-US" smtClean="0"/>
              <a:t>10/23/2021</a:t>
            </a:fld>
            <a:endParaRPr lang="en-US"/>
          </a:p>
        </p:txBody>
      </p:sp>
      <p:sp>
        <p:nvSpPr>
          <p:cNvPr id="5" name="Footer Placeholder 4">
            <a:extLst>
              <a:ext uri="{FF2B5EF4-FFF2-40B4-BE49-F238E27FC236}">
                <a16:creationId xmlns:a16="http://schemas.microsoft.com/office/drawing/2014/main" id="{DD41B849-81E7-4114-8598-C3619B9010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252421-AF7C-4F54-937C-843767EC489D}"/>
              </a:ext>
            </a:extLst>
          </p:cNvPr>
          <p:cNvSpPr>
            <a:spLocks noGrp="1"/>
          </p:cNvSpPr>
          <p:nvPr>
            <p:ph type="sldNum" sz="quarter" idx="12"/>
          </p:nvPr>
        </p:nvSpPr>
        <p:spPr/>
        <p:txBody>
          <a:bodyPr/>
          <a:lstStyle/>
          <a:p>
            <a:fld id="{007F2F5D-92C9-4C5E-977E-E60221F72279}" type="slidenum">
              <a:rPr lang="en-US" smtClean="0"/>
              <a:t>‹#›</a:t>
            </a:fld>
            <a:endParaRPr lang="en-US"/>
          </a:p>
        </p:txBody>
      </p:sp>
    </p:spTree>
    <p:extLst>
      <p:ext uri="{BB962C8B-B14F-4D97-AF65-F5344CB8AC3E}">
        <p14:creationId xmlns:p14="http://schemas.microsoft.com/office/powerpoint/2010/main" val="800302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1CDD68-93D6-4AEC-A162-2F03718C6ED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87236D5-95A6-4CCB-8212-BCCE13B9600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562AF1-7A1B-4CA5-AA06-44AB7A02440C}"/>
              </a:ext>
            </a:extLst>
          </p:cNvPr>
          <p:cNvSpPr>
            <a:spLocks noGrp="1"/>
          </p:cNvSpPr>
          <p:nvPr>
            <p:ph type="dt" sz="half" idx="10"/>
          </p:nvPr>
        </p:nvSpPr>
        <p:spPr/>
        <p:txBody>
          <a:bodyPr/>
          <a:lstStyle/>
          <a:p>
            <a:fld id="{4C0868EF-A2A8-41F0-9B99-CA2CC578ACA1}" type="datetimeFigureOut">
              <a:rPr lang="en-US" smtClean="0"/>
              <a:t>10/23/2021</a:t>
            </a:fld>
            <a:endParaRPr lang="en-US"/>
          </a:p>
        </p:txBody>
      </p:sp>
      <p:sp>
        <p:nvSpPr>
          <p:cNvPr id="5" name="Footer Placeholder 4">
            <a:extLst>
              <a:ext uri="{FF2B5EF4-FFF2-40B4-BE49-F238E27FC236}">
                <a16:creationId xmlns:a16="http://schemas.microsoft.com/office/drawing/2014/main" id="{CA1148BD-1782-422A-AED1-9C20096567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2A53CA-EA74-4B7C-8B3C-D204F606E09B}"/>
              </a:ext>
            </a:extLst>
          </p:cNvPr>
          <p:cNvSpPr>
            <a:spLocks noGrp="1"/>
          </p:cNvSpPr>
          <p:nvPr>
            <p:ph type="sldNum" sz="quarter" idx="12"/>
          </p:nvPr>
        </p:nvSpPr>
        <p:spPr/>
        <p:txBody>
          <a:bodyPr/>
          <a:lstStyle/>
          <a:p>
            <a:fld id="{007F2F5D-92C9-4C5E-977E-E60221F72279}" type="slidenum">
              <a:rPr lang="en-US" smtClean="0"/>
              <a:t>‹#›</a:t>
            </a:fld>
            <a:endParaRPr lang="en-US"/>
          </a:p>
        </p:txBody>
      </p:sp>
    </p:spTree>
    <p:extLst>
      <p:ext uri="{BB962C8B-B14F-4D97-AF65-F5344CB8AC3E}">
        <p14:creationId xmlns:p14="http://schemas.microsoft.com/office/powerpoint/2010/main" val="2826862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080BE4-D4DD-493B-9E9B-96664D56F0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8D070FD-1C04-4317-B7B2-86F12EAF54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575E41-EA10-4CD6-B97A-78D7005C01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0868EF-A2A8-41F0-9B99-CA2CC578ACA1}" type="datetimeFigureOut">
              <a:rPr lang="en-US" smtClean="0"/>
              <a:t>10/23/2021</a:t>
            </a:fld>
            <a:endParaRPr lang="en-US"/>
          </a:p>
        </p:txBody>
      </p:sp>
      <p:sp>
        <p:nvSpPr>
          <p:cNvPr id="5" name="Footer Placeholder 4">
            <a:extLst>
              <a:ext uri="{FF2B5EF4-FFF2-40B4-BE49-F238E27FC236}">
                <a16:creationId xmlns:a16="http://schemas.microsoft.com/office/drawing/2014/main" id="{D651858B-76D4-4AA3-A642-D28C5AD864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7DC1D6B-D933-4D63-87DA-A0971FAA52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7F2F5D-92C9-4C5E-977E-E60221F72279}" type="slidenum">
              <a:rPr lang="en-US" smtClean="0"/>
              <a:t>‹#›</a:t>
            </a:fld>
            <a:endParaRPr lang="en-US"/>
          </a:p>
        </p:txBody>
      </p:sp>
    </p:spTree>
    <p:extLst>
      <p:ext uri="{BB962C8B-B14F-4D97-AF65-F5344CB8AC3E}">
        <p14:creationId xmlns:p14="http://schemas.microsoft.com/office/powerpoint/2010/main" val="3196023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newyorker.com/business/currency/where-nokia-went-wrong" TargetMode="External"/><Relationship Id="rId2" Type="http://schemas.openxmlformats.org/officeDocument/2006/relationships/hyperlink" Target="https://www.forbes.com/sites/chunkamui/2012/01/18/how-kodak-failed/#3ff197ab6f27"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sMRq0JOQZ4g" TargetMode="External"/><Relationship Id="rId2" Type="http://schemas.openxmlformats.org/officeDocument/2006/relationships/hyperlink" Target="https://www.youtube.com/watch?v=xNzXze5Yza8" TargetMode="Externa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questionpro.com/survey-templates/new-product-concept-testing-surveys"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www.youtube.com/watch?time_continue=138&amp;v=-DfbuNrlRM8&amp;feature=emb_logo"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strategicbusinessinsights.com/vals/presurvey.shtml"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youtube.com/watch?v=tHvlNLGYwW8" TargetMode="External"/><Relationship Id="rId2" Type="http://schemas.openxmlformats.org/officeDocument/2006/relationships/hyperlink" Target="https://www.youtube.com/watch?v=o49pq2_A-_o"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s://www.youtube.com/watch?v=MhWytOZ2IV4"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s://www.youtube.com/watch?v=ErGrTA_DV3w"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s://www.youtube.com/watch?v=zEND9KG67PM"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2.xml"/><Relationship Id="rId1" Type="http://schemas.openxmlformats.org/officeDocument/2006/relationships/video" Target="https://www.youtube.com/embed/zEND9KG67PM?feature=oembed" TargetMode="External"/></Relationships>
</file>

<file path=ppt/slides/_rels/slide5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hyperlink" Target="https://www.youtube.com/watch?v=AOXv-6W634k"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2.xml"/><Relationship Id="rId1" Type="http://schemas.openxmlformats.org/officeDocument/2006/relationships/video" Target="https://www.youtube.com/embed/AOXv-6W634k?feature=oembed" TargetMode="External"/></Relationships>
</file>

<file path=ppt/slides/_rels/slide7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2.xml"/><Relationship Id="rId1" Type="http://schemas.openxmlformats.org/officeDocument/2006/relationships/video" Target="https://www.youtube.com/embed/Sq0QzErOoag?feature=oembed" TargetMode="External"/></Relationships>
</file>

<file path=ppt/slides/_rels/slide78.xml.rels><?xml version="1.0" encoding="UTF-8" standalone="yes"?>
<Relationships xmlns="http://schemas.openxmlformats.org/package/2006/relationships"><Relationship Id="rId2" Type="http://schemas.openxmlformats.org/officeDocument/2006/relationships/slide" Target="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slideLayout" Target="../slideLayouts/slideLayout2.xml"/><Relationship Id="rId1" Type="http://schemas.openxmlformats.org/officeDocument/2006/relationships/video" Target="https://www.youtube.com/embed/IfLhjHXyKWU?feature=oembed" TargetMode="External"/></Relationships>
</file>

<file path=ppt/slides/_rels/slide8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B3BDA-2B8A-4F36-9EC9-A8AF8AA8C9A6}"/>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53D49E6B-27E0-4F29-A41B-871270DB94B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92852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98727-C67D-456C-912A-EA75982BF54F}"/>
              </a:ext>
            </a:extLst>
          </p:cNvPr>
          <p:cNvSpPr>
            <a:spLocks noGrp="1"/>
          </p:cNvSpPr>
          <p:nvPr>
            <p:ph type="ctrTitle"/>
          </p:nvPr>
        </p:nvSpPr>
        <p:spPr/>
        <p:txBody>
          <a:bodyPr/>
          <a:lstStyle/>
          <a:p>
            <a:r>
              <a:rPr lang="en-IN" dirty="0"/>
              <a:t>STP</a:t>
            </a:r>
            <a:endParaRPr lang="en-US" dirty="0"/>
          </a:p>
        </p:txBody>
      </p:sp>
      <p:sp>
        <p:nvSpPr>
          <p:cNvPr id="3" name="Subtitle 2">
            <a:extLst>
              <a:ext uri="{FF2B5EF4-FFF2-40B4-BE49-F238E27FC236}">
                <a16:creationId xmlns:a16="http://schemas.microsoft.com/office/drawing/2014/main" id="{578CDBC9-E1EE-4495-B62E-DBDAE7FF9C9D}"/>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59207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19EDF-74BF-4FF0-971C-65982AA40995}"/>
              </a:ext>
            </a:extLst>
          </p:cNvPr>
          <p:cNvSpPr>
            <a:spLocks noGrp="1"/>
          </p:cNvSpPr>
          <p:nvPr>
            <p:ph type="title"/>
          </p:nvPr>
        </p:nvSpPr>
        <p:spPr/>
        <p:txBody>
          <a:bodyPr/>
          <a:lstStyle/>
          <a:p>
            <a:r>
              <a:rPr lang="en-IN" dirty="0"/>
              <a:t>What we will do today</a:t>
            </a:r>
            <a:endParaRPr lang="en-US" dirty="0"/>
          </a:p>
        </p:txBody>
      </p:sp>
      <p:sp>
        <p:nvSpPr>
          <p:cNvPr id="3" name="Content Placeholder 2">
            <a:extLst>
              <a:ext uri="{FF2B5EF4-FFF2-40B4-BE49-F238E27FC236}">
                <a16:creationId xmlns:a16="http://schemas.microsoft.com/office/drawing/2014/main" id="{F70A3D2E-2C49-493B-B956-885ABC1C9F0F}"/>
              </a:ext>
            </a:extLst>
          </p:cNvPr>
          <p:cNvSpPr>
            <a:spLocks noGrp="1"/>
          </p:cNvSpPr>
          <p:nvPr>
            <p:ph idx="1"/>
          </p:nvPr>
        </p:nvSpPr>
        <p:spPr/>
        <p:txBody>
          <a:bodyPr>
            <a:normAutofit lnSpcReduction="10000"/>
          </a:bodyPr>
          <a:lstStyle/>
          <a:p>
            <a:r>
              <a:rPr lang="en-IN" dirty="0"/>
              <a:t>What are the different levels of market segmentation?</a:t>
            </a:r>
          </a:p>
          <a:p>
            <a:endParaRPr lang="en-IN" dirty="0"/>
          </a:p>
          <a:p>
            <a:r>
              <a:rPr lang="en-IN" dirty="0"/>
              <a:t>How a company actually segments a market?</a:t>
            </a:r>
          </a:p>
          <a:p>
            <a:endParaRPr lang="en-IN" dirty="0"/>
          </a:p>
          <a:p>
            <a:r>
              <a:rPr lang="en-IN" dirty="0"/>
              <a:t>What are the requirements for effective segmentation?</a:t>
            </a:r>
          </a:p>
          <a:p>
            <a:endParaRPr lang="en-IN" dirty="0"/>
          </a:p>
          <a:p>
            <a:r>
              <a:rPr lang="en-IN" dirty="0"/>
              <a:t>What is Targeting?</a:t>
            </a:r>
          </a:p>
          <a:p>
            <a:endParaRPr lang="en-IN" dirty="0"/>
          </a:p>
          <a:p>
            <a:r>
              <a:rPr lang="en-IN" dirty="0"/>
              <a:t>What is Positioning?</a:t>
            </a:r>
            <a:endParaRPr lang="en-US" dirty="0"/>
          </a:p>
        </p:txBody>
      </p:sp>
    </p:spTree>
    <p:extLst>
      <p:ext uri="{BB962C8B-B14F-4D97-AF65-F5344CB8AC3E}">
        <p14:creationId xmlns:p14="http://schemas.microsoft.com/office/powerpoint/2010/main" val="2708269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98F2D-AC47-4E6E-B41C-2E02673ED1E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34D41CD-5068-4B05-BB11-112AF0773C7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C6F3106-5489-4271-950D-1FF842D44473}"/>
              </a:ext>
            </a:extLst>
          </p:cNvPr>
          <p:cNvPicPr>
            <a:picLocks noChangeAspect="1"/>
          </p:cNvPicPr>
          <p:nvPr/>
        </p:nvPicPr>
        <p:blipFill>
          <a:blip r:embed="rId2"/>
          <a:stretch>
            <a:fillRect/>
          </a:stretch>
        </p:blipFill>
        <p:spPr>
          <a:xfrm>
            <a:off x="154616" y="0"/>
            <a:ext cx="11882767" cy="6858000"/>
          </a:xfrm>
          <a:prstGeom prst="rect">
            <a:avLst/>
          </a:prstGeom>
        </p:spPr>
      </p:pic>
    </p:spTree>
    <p:extLst>
      <p:ext uri="{BB962C8B-B14F-4D97-AF65-F5344CB8AC3E}">
        <p14:creationId xmlns:p14="http://schemas.microsoft.com/office/powerpoint/2010/main" val="3771691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4B972-FFA9-47C7-A50D-897F81B70C6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4972FFD-C858-41E5-BBCD-49032DE80256}"/>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21925DF-06E0-4348-8827-153F0F6EDC69}"/>
              </a:ext>
            </a:extLst>
          </p:cNvPr>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3014869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EF574-F8DA-4D60-96B2-24828BA39570}"/>
              </a:ext>
            </a:extLst>
          </p:cNvPr>
          <p:cNvSpPr>
            <a:spLocks noGrp="1"/>
          </p:cNvSpPr>
          <p:nvPr>
            <p:ph type="title"/>
          </p:nvPr>
        </p:nvSpPr>
        <p:spPr/>
        <p:txBody>
          <a:bodyPr/>
          <a:lstStyle/>
          <a:p>
            <a:r>
              <a:rPr lang="en-IN" dirty="0"/>
              <a:t>Marketing Myopia (Short sightedness) </a:t>
            </a:r>
            <a:endParaRPr lang="en-US" dirty="0"/>
          </a:p>
        </p:txBody>
      </p:sp>
      <p:sp>
        <p:nvSpPr>
          <p:cNvPr id="3" name="Content Placeholder 2">
            <a:extLst>
              <a:ext uri="{FF2B5EF4-FFF2-40B4-BE49-F238E27FC236}">
                <a16:creationId xmlns:a16="http://schemas.microsoft.com/office/drawing/2014/main" id="{6D218844-4E0D-4CF9-9F83-B6787C51B555}"/>
              </a:ext>
            </a:extLst>
          </p:cNvPr>
          <p:cNvSpPr>
            <a:spLocks noGrp="1"/>
          </p:cNvSpPr>
          <p:nvPr>
            <p:ph idx="1"/>
          </p:nvPr>
        </p:nvSpPr>
        <p:spPr/>
        <p:txBody>
          <a:bodyPr/>
          <a:lstStyle/>
          <a:p>
            <a:pPr algn="l">
              <a:buFont typeface="Arial" panose="020B0604020202020204" pitchFamily="34" charset="0"/>
              <a:buChar char="•"/>
            </a:pPr>
            <a:r>
              <a:rPr lang="en-US" b="0" i="0" dirty="0">
                <a:solidFill>
                  <a:srgbClr val="000000"/>
                </a:solidFill>
                <a:effectLst/>
                <a:latin typeface="Times New Roman" panose="02020603050405020304" pitchFamily="18" charset="0"/>
                <a:hlinkClick r:id="rId2"/>
              </a:rPr>
              <a:t>Kodak</a:t>
            </a:r>
            <a:r>
              <a:rPr lang="en-US" b="0" i="0" dirty="0">
                <a:solidFill>
                  <a:srgbClr val="000000"/>
                </a:solidFill>
                <a:effectLst/>
                <a:latin typeface="Times New Roman" panose="02020603050405020304" pitchFamily="18" charset="0"/>
              </a:rPr>
              <a:t> lost much of its share to Sony cameras when digital cameras boomed and Kodak didn’t plan for it.</a:t>
            </a:r>
          </a:p>
          <a:p>
            <a:pPr algn="l">
              <a:buFont typeface="Arial" panose="020B0604020202020204" pitchFamily="34" charset="0"/>
              <a:buChar char="•"/>
            </a:pPr>
            <a:endParaRPr lang="en-US" b="0" i="0" dirty="0">
              <a:solidFill>
                <a:srgbClr val="000000"/>
              </a:solidFill>
              <a:effectLst/>
              <a:latin typeface="Times New Roman" panose="02020603050405020304" pitchFamily="18" charset="0"/>
            </a:endParaRPr>
          </a:p>
          <a:p>
            <a:pPr algn="l">
              <a:buFont typeface="Arial" panose="020B0604020202020204" pitchFamily="34" charset="0"/>
              <a:buChar char="•"/>
            </a:pPr>
            <a:r>
              <a:rPr lang="en-US" b="0" i="0" dirty="0">
                <a:solidFill>
                  <a:srgbClr val="000000"/>
                </a:solidFill>
                <a:effectLst/>
                <a:latin typeface="Times New Roman" panose="02020603050405020304" pitchFamily="18" charset="0"/>
              </a:rPr>
              <a:t>Nokia losing its </a:t>
            </a:r>
            <a:r>
              <a:rPr lang="en-US" b="0" i="0" dirty="0">
                <a:solidFill>
                  <a:srgbClr val="000000"/>
                </a:solidFill>
                <a:effectLst/>
                <a:latin typeface="Times New Roman" panose="02020603050405020304" pitchFamily="18" charset="0"/>
                <a:hlinkClick r:id="rId3"/>
              </a:rPr>
              <a:t>marketing share</a:t>
            </a:r>
            <a:r>
              <a:rPr lang="en-US" b="0" i="0" dirty="0">
                <a:solidFill>
                  <a:srgbClr val="000000"/>
                </a:solidFill>
                <a:effectLst/>
                <a:latin typeface="Times New Roman" panose="02020603050405020304" pitchFamily="18" charset="0"/>
              </a:rPr>
              <a:t> to android and IOS.</a:t>
            </a:r>
          </a:p>
          <a:p>
            <a:pPr algn="l">
              <a:buFont typeface="Arial" panose="020B0604020202020204" pitchFamily="34" charset="0"/>
              <a:buChar char="•"/>
            </a:pPr>
            <a:endParaRPr lang="en-US" dirty="0">
              <a:solidFill>
                <a:srgbClr val="000000"/>
              </a:solidFill>
              <a:latin typeface="Times New Roman" panose="02020603050405020304" pitchFamily="18" charset="0"/>
            </a:endParaRPr>
          </a:p>
          <a:p>
            <a:pPr marL="0" indent="0" algn="l">
              <a:buNone/>
            </a:pPr>
            <a:endParaRPr lang="en-US" b="0" i="0" dirty="0">
              <a:solidFill>
                <a:srgbClr val="000000"/>
              </a:solidFill>
              <a:effectLst/>
              <a:latin typeface="Times New Roman" panose="02020603050405020304" pitchFamily="18" charset="0"/>
            </a:endParaRPr>
          </a:p>
          <a:p>
            <a:pPr algn="l">
              <a:buFont typeface="Arial" panose="020B0604020202020204" pitchFamily="34" charset="0"/>
              <a:buChar char="•"/>
            </a:pPr>
            <a:r>
              <a:rPr lang="en-US" b="0" i="0" dirty="0">
                <a:solidFill>
                  <a:srgbClr val="000000"/>
                </a:solidFill>
                <a:effectLst/>
                <a:latin typeface="Times New Roman" panose="02020603050405020304" pitchFamily="18" charset="0"/>
              </a:rPr>
              <a:t>Yahoo (worth $100 billion dollars in 2000) lost to Google and was bought by Verizon at approx. $5 billion (2016).</a:t>
            </a:r>
          </a:p>
          <a:p>
            <a:endParaRPr lang="en-US" dirty="0"/>
          </a:p>
        </p:txBody>
      </p:sp>
    </p:spTree>
    <p:extLst>
      <p:ext uri="{BB962C8B-B14F-4D97-AF65-F5344CB8AC3E}">
        <p14:creationId xmlns:p14="http://schemas.microsoft.com/office/powerpoint/2010/main" val="2414941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EEC31-3669-4B6A-9458-3AD13A62AA6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489A3A5-E3C9-4BA2-8A10-ACC03CCAD78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8B9C237-DD27-4DE4-8340-42D736753A3B}"/>
              </a:ext>
            </a:extLst>
          </p:cNvPr>
          <p:cNvPicPr>
            <a:picLocks noChangeAspect="1"/>
          </p:cNvPicPr>
          <p:nvPr/>
        </p:nvPicPr>
        <p:blipFill>
          <a:blip r:embed="rId2"/>
          <a:stretch>
            <a:fillRect/>
          </a:stretch>
        </p:blipFill>
        <p:spPr>
          <a:xfrm>
            <a:off x="0" y="47564"/>
            <a:ext cx="12192000" cy="6780628"/>
          </a:xfrm>
          <a:prstGeom prst="rect">
            <a:avLst/>
          </a:prstGeom>
        </p:spPr>
      </p:pic>
    </p:spTree>
    <p:extLst>
      <p:ext uri="{BB962C8B-B14F-4D97-AF65-F5344CB8AC3E}">
        <p14:creationId xmlns:p14="http://schemas.microsoft.com/office/powerpoint/2010/main" val="2793236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B4313-A4BD-4B81-82FA-687C67442CE4}"/>
              </a:ext>
            </a:extLst>
          </p:cNvPr>
          <p:cNvSpPr>
            <a:spLocks noGrp="1"/>
          </p:cNvSpPr>
          <p:nvPr>
            <p:ph type="title"/>
          </p:nvPr>
        </p:nvSpPr>
        <p:spPr/>
        <p:txBody>
          <a:bodyPr>
            <a:normAutofit fontScale="90000"/>
          </a:bodyPr>
          <a:lstStyle/>
          <a:p>
            <a:r>
              <a:rPr lang="en-IN" dirty="0"/>
              <a:t>Segmentation ( divide larger markets into groups with similar demands and respond similarly to marketing stimuli)</a:t>
            </a:r>
            <a:endParaRPr lang="en-US" dirty="0"/>
          </a:p>
        </p:txBody>
      </p:sp>
      <p:sp>
        <p:nvSpPr>
          <p:cNvPr id="4" name="Oval 3">
            <a:extLst>
              <a:ext uri="{FF2B5EF4-FFF2-40B4-BE49-F238E27FC236}">
                <a16:creationId xmlns:a16="http://schemas.microsoft.com/office/drawing/2014/main" id="{2A576D2E-87BB-4030-85ED-66DC54B67B2A}"/>
              </a:ext>
            </a:extLst>
          </p:cNvPr>
          <p:cNvSpPr/>
          <p:nvPr/>
        </p:nvSpPr>
        <p:spPr>
          <a:xfrm>
            <a:off x="4696287" y="2503503"/>
            <a:ext cx="275208" cy="2663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C5B326DD-EE17-4AF9-A5EA-710903208378}"/>
              </a:ext>
            </a:extLst>
          </p:cNvPr>
          <p:cNvCxnSpPr>
            <a:stCxn id="4" idx="4"/>
          </p:cNvCxnSpPr>
          <p:nvPr/>
        </p:nvCxnSpPr>
        <p:spPr>
          <a:xfrm>
            <a:off x="4833891" y="2769833"/>
            <a:ext cx="13317" cy="86113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B85CB3A-2C55-4B04-9F28-6D3A919831C0}"/>
              </a:ext>
            </a:extLst>
          </p:cNvPr>
          <p:cNvCxnSpPr/>
          <p:nvPr/>
        </p:nvCxnSpPr>
        <p:spPr>
          <a:xfrm flipH="1" flipV="1">
            <a:off x="4341181" y="2904770"/>
            <a:ext cx="492710" cy="1313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9874644-7293-4BF5-ABFD-3BFDEFE28943}"/>
              </a:ext>
            </a:extLst>
          </p:cNvPr>
          <p:cNvCxnSpPr/>
          <p:nvPr/>
        </p:nvCxnSpPr>
        <p:spPr>
          <a:xfrm flipV="1">
            <a:off x="4847208" y="2904770"/>
            <a:ext cx="479394" cy="1313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35CFCD1-B5DC-422A-87E6-75FDC0482BFA}"/>
              </a:ext>
            </a:extLst>
          </p:cNvPr>
          <p:cNvCxnSpPr/>
          <p:nvPr/>
        </p:nvCxnSpPr>
        <p:spPr>
          <a:xfrm flipH="1">
            <a:off x="4354497" y="3551068"/>
            <a:ext cx="479394" cy="1420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150E1E6-F12A-4748-BA07-5FD621E0ECB6}"/>
              </a:ext>
            </a:extLst>
          </p:cNvPr>
          <p:cNvCxnSpPr/>
          <p:nvPr/>
        </p:nvCxnSpPr>
        <p:spPr>
          <a:xfrm>
            <a:off x="4847207" y="3551068"/>
            <a:ext cx="381741" cy="131393"/>
          </a:xfrm>
          <a:prstGeom prst="line">
            <a:avLst/>
          </a:prstGeom>
        </p:spPr>
        <p:style>
          <a:lnRef idx="1">
            <a:schemeClr val="accent1"/>
          </a:lnRef>
          <a:fillRef idx="0">
            <a:schemeClr val="accent1"/>
          </a:fillRef>
          <a:effectRef idx="0">
            <a:schemeClr val="accent1"/>
          </a:effectRef>
          <a:fontRef idx="minor">
            <a:schemeClr val="tx1"/>
          </a:fontRef>
        </p:style>
      </p:cxnSp>
      <p:sp>
        <p:nvSpPr>
          <p:cNvPr id="15" name="Content Placeholder 2">
            <a:extLst>
              <a:ext uri="{FF2B5EF4-FFF2-40B4-BE49-F238E27FC236}">
                <a16:creationId xmlns:a16="http://schemas.microsoft.com/office/drawing/2014/main" id="{46EDF2F0-83F1-4B0A-B16C-232B5318BCEF}"/>
              </a:ext>
            </a:extLst>
          </p:cNvPr>
          <p:cNvSpPr txBox="1">
            <a:spLocks/>
          </p:cNvSpPr>
          <p:nvPr/>
        </p:nvSpPr>
        <p:spPr>
          <a:xfrm>
            <a:off x="851516" y="1834502"/>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16" name="Oval 15">
            <a:extLst>
              <a:ext uri="{FF2B5EF4-FFF2-40B4-BE49-F238E27FC236}">
                <a16:creationId xmlns:a16="http://schemas.microsoft.com/office/drawing/2014/main" id="{7887C4BE-6BE7-4DE6-B719-39C605D84E9B}"/>
              </a:ext>
            </a:extLst>
          </p:cNvPr>
          <p:cNvSpPr/>
          <p:nvPr/>
        </p:nvSpPr>
        <p:spPr>
          <a:xfrm>
            <a:off x="4709603" y="2512380"/>
            <a:ext cx="275208" cy="2663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2EAB7E7E-681C-40DF-8D25-B8EB307B4B8A}"/>
              </a:ext>
            </a:extLst>
          </p:cNvPr>
          <p:cNvCxnSpPr>
            <a:stCxn id="16" idx="4"/>
          </p:cNvCxnSpPr>
          <p:nvPr/>
        </p:nvCxnSpPr>
        <p:spPr>
          <a:xfrm>
            <a:off x="4847207" y="2778710"/>
            <a:ext cx="13317" cy="8611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9E7244B-5347-4D56-AAAF-A44317A373C0}"/>
              </a:ext>
            </a:extLst>
          </p:cNvPr>
          <p:cNvCxnSpPr/>
          <p:nvPr/>
        </p:nvCxnSpPr>
        <p:spPr>
          <a:xfrm flipH="1" flipV="1">
            <a:off x="4354497" y="2913647"/>
            <a:ext cx="492710" cy="1313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D2255DC-8164-40CC-9752-49B01F167260}"/>
              </a:ext>
            </a:extLst>
          </p:cNvPr>
          <p:cNvCxnSpPr/>
          <p:nvPr/>
        </p:nvCxnSpPr>
        <p:spPr>
          <a:xfrm flipV="1">
            <a:off x="4860524" y="2913647"/>
            <a:ext cx="479394" cy="131393"/>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E67E049-5A34-4625-8DD5-4593836E96EB}"/>
              </a:ext>
            </a:extLst>
          </p:cNvPr>
          <p:cNvCxnSpPr/>
          <p:nvPr/>
        </p:nvCxnSpPr>
        <p:spPr>
          <a:xfrm flipH="1">
            <a:off x="4367813" y="3559945"/>
            <a:ext cx="479394" cy="142043"/>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descr="What is market segmentation? How to do it yourself (with examples)">
            <a:extLst>
              <a:ext uri="{FF2B5EF4-FFF2-40B4-BE49-F238E27FC236}">
                <a16:creationId xmlns:a16="http://schemas.microsoft.com/office/drawing/2014/main" id="{FF026848-445A-435A-A110-A6E443AACC0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42537" y="1825625"/>
            <a:ext cx="8706925"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8615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4D1B1-D543-4721-A3C3-C4066F34F2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2AD171E-711F-41FB-BED5-DD3B6D9F771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C4152B9-FD27-4B7D-8BAD-4C4D1A013CCD}"/>
              </a:ext>
            </a:extLst>
          </p:cNvPr>
          <p:cNvPicPr>
            <a:picLocks noChangeAspect="1"/>
          </p:cNvPicPr>
          <p:nvPr/>
        </p:nvPicPr>
        <p:blipFill>
          <a:blip r:embed="rId2"/>
          <a:stretch>
            <a:fillRect/>
          </a:stretch>
        </p:blipFill>
        <p:spPr>
          <a:xfrm>
            <a:off x="0" y="8260"/>
            <a:ext cx="12192000" cy="6849739"/>
          </a:xfrm>
          <a:prstGeom prst="rect">
            <a:avLst/>
          </a:prstGeom>
        </p:spPr>
      </p:pic>
    </p:spTree>
    <p:extLst>
      <p:ext uri="{BB962C8B-B14F-4D97-AF65-F5344CB8AC3E}">
        <p14:creationId xmlns:p14="http://schemas.microsoft.com/office/powerpoint/2010/main" val="119182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FF64C-2DC8-4598-85B9-6AAE85F0FCEC}"/>
              </a:ext>
            </a:extLst>
          </p:cNvPr>
          <p:cNvSpPr>
            <a:spLocks noGrp="1"/>
          </p:cNvSpPr>
          <p:nvPr>
            <p:ph type="title"/>
          </p:nvPr>
        </p:nvSpPr>
        <p:spPr/>
        <p:txBody>
          <a:bodyPr/>
          <a:lstStyle/>
          <a:p>
            <a:r>
              <a:rPr lang="en-IN" dirty="0"/>
              <a:t>Segmentation Process</a:t>
            </a:r>
            <a:endParaRPr lang="en-US" dirty="0"/>
          </a:p>
        </p:txBody>
      </p:sp>
      <p:sp>
        <p:nvSpPr>
          <p:cNvPr id="3" name="Content Placeholder 2">
            <a:extLst>
              <a:ext uri="{FF2B5EF4-FFF2-40B4-BE49-F238E27FC236}">
                <a16:creationId xmlns:a16="http://schemas.microsoft.com/office/drawing/2014/main" id="{820C988D-1063-4E74-A3C9-FC001CA488D4}"/>
              </a:ext>
            </a:extLst>
          </p:cNvPr>
          <p:cNvSpPr>
            <a:spLocks noGrp="1"/>
          </p:cNvSpPr>
          <p:nvPr>
            <p:ph idx="1"/>
          </p:nvPr>
        </p:nvSpPr>
        <p:spPr>
          <a:xfrm>
            <a:off x="959722" y="1230822"/>
            <a:ext cx="10515600" cy="4351338"/>
          </a:xfrm>
        </p:spPr>
        <p:txBody>
          <a:bodyPr/>
          <a:lstStyle/>
          <a:p>
            <a:r>
              <a:rPr lang="en-IN" dirty="0"/>
              <a:t>Understand the benefits consumers seek (i.e. Need) – What matters to you while buying an automobile? </a:t>
            </a:r>
          </a:p>
          <a:p>
            <a:endParaRPr lang="en-IN" dirty="0"/>
          </a:p>
          <a:p>
            <a:endParaRPr lang="en-IN" dirty="0"/>
          </a:p>
          <a:p>
            <a:endParaRPr lang="en-IN" dirty="0"/>
          </a:p>
          <a:p>
            <a:pPr marL="0" indent="0">
              <a:buNone/>
            </a:pPr>
            <a:endParaRPr lang="en-US" dirty="0"/>
          </a:p>
        </p:txBody>
      </p:sp>
      <p:pic>
        <p:nvPicPr>
          <p:cNvPr id="5122" name="Picture 2" descr="The Effect Of Corporate Average Fuel Economy Standards On Consumers |  Reason Foundation">
            <a:extLst>
              <a:ext uri="{FF2B5EF4-FFF2-40B4-BE49-F238E27FC236}">
                <a16:creationId xmlns:a16="http://schemas.microsoft.com/office/drawing/2014/main" id="{AAC0F6A7-3D0D-4039-944A-0E4577766F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5656" y="2948494"/>
            <a:ext cx="2857500" cy="238698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ow Shared Cars, Bikes, &amp; Scooters Are Reshaping Transportation And  Cannibalizing Car Ownership">
            <a:extLst>
              <a:ext uri="{FF2B5EF4-FFF2-40B4-BE49-F238E27FC236}">
                <a16:creationId xmlns:a16="http://schemas.microsoft.com/office/drawing/2014/main" id="{8D977BE4-AB3E-492E-AC52-9A54DA6BB7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2774" y="3020164"/>
            <a:ext cx="2895600" cy="2607013"/>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Tata Altroz Becomes India's Safest Hatchback, Gets 5 Star Safety Rating">
            <a:extLst>
              <a:ext uri="{FF2B5EF4-FFF2-40B4-BE49-F238E27FC236}">
                <a16:creationId xmlns:a16="http://schemas.microsoft.com/office/drawing/2014/main" id="{9A194362-A9F7-48C2-8253-44D9E65A97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3614" y="2948494"/>
            <a:ext cx="4245773" cy="2493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510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F3C5-ED61-4886-8DB5-B3610F84F41A}"/>
              </a:ext>
            </a:extLst>
          </p:cNvPr>
          <p:cNvSpPr>
            <a:spLocks noGrp="1"/>
          </p:cNvSpPr>
          <p:nvPr>
            <p:ph type="title"/>
          </p:nvPr>
        </p:nvSpPr>
        <p:spPr/>
        <p:txBody>
          <a:bodyPr/>
          <a:lstStyle/>
          <a:p>
            <a:r>
              <a:rPr lang="en-IN" dirty="0"/>
              <a:t>Segmentation Process</a:t>
            </a:r>
            <a:br>
              <a:rPr lang="en-US" dirty="0"/>
            </a:br>
            <a:endParaRPr lang="en-US" dirty="0"/>
          </a:p>
        </p:txBody>
      </p:sp>
      <p:pic>
        <p:nvPicPr>
          <p:cNvPr id="5" name="Picture 4">
            <a:extLst>
              <a:ext uri="{FF2B5EF4-FFF2-40B4-BE49-F238E27FC236}">
                <a16:creationId xmlns:a16="http://schemas.microsoft.com/office/drawing/2014/main" id="{844757B3-B8B3-4599-9CFB-0B5A5911091F}"/>
              </a:ext>
            </a:extLst>
          </p:cNvPr>
          <p:cNvPicPr>
            <a:picLocks noChangeAspect="1"/>
          </p:cNvPicPr>
          <p:nvPr/>
        </p:nvPicPr>
        <p:blipFill>
          <a:blip r:embed="rId2"/>
          <a:stretch>
            <a:fillRect/>
          </a:stretch>
        </p:blipFill>
        <p:spPr>
          <a:xfrm>
            <a:off x="838200" y="1563714"/>
            <a:ext cx="10515600" cy="3036861"/>
          </a:xfrm>
          <a:prstGeom prst="rect">
            <a:avLst/>
          </a:prstGeom>
        </p:spPr>
      </p:pic>
    </p:spTree>
    <p:extLst>
      <p:ext uri="{BB962C8B-B14F-4D97-AF65-F5344CB8AC3E}">
        <p14:creationId xmlns:p14="http://schemas.microsoft.com/office/powerpoint/2010/main" val="4104676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795C0-4666-4B59-8967-727071221E1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7495F9B-AE73-41D0-810B-E504C5D01866}"/>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F4A25EE8-D68A-40AA-B6C5-E685CE7B8D1D}"/>
              </a:ext>
            </a:extLst>
          </p:cNvPr>
          <p:cNvPicPr>
            <a:picLocks noChangeAspect="1"/>
          </p:cNvPicPr>
          <p:nvPr/>
        </p:nvPicPr>
        <p:blipFill>
          <a:blip r:embed="rId2"/>
          <a:stretch>
            <a:fillRect/>
          </a:stretch>
        </p:blipFill>
        <p:spPr>
          <a:xfrm>
            <a:off x="106532" y="10412"/>
            <a:ext cx="12085467" cy="6856466"/>
          </a:xfrm>
          <a:prstGeom prst="rect">
            <a:avLst/>
          </a:prstGeom>
        </p:spPr>
      </p:pic>
    </p:spTree>
    <p:extLst>
      <p:ext uri="{BB962C8B-B14F-4D97-AF65-F5344CB8AC3E}">
        <p14:creationId xmlns:p14="http://schemas.microsoft.com/office/powerpoint/2010/main" val="382838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0A4AF-EC01-4DD1-9167-AB326C93A36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A48E41D-944D-4141-BF32-05C6DC33AA5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9569A4A6-CF01-438F-8E83-4CF7840E0FD0}"/>
              </a:ext>
            </a:extLst>
          </p:cNvPr>
          <p:cNvPicPr>
            <a:picLocks noChangeAspect="1"/>
          </p:cNvPicPr>
          <p:nvPr/>
        </p:nvPicPr>
        <p:blipFill>
          <a:blip r:embed="rId2"/>
          <a:stretch>
            <a:fillRect/>
          </a:stretch>
        </p:blipFill>
        <p:spPr>
          <a:xfrm>
            <a:off x="371475" y="157162"/>
            <a:ext cx="11449050" cy="6543675"/>
          </a:xfrm>
          <a:prstGeom prst="rect">
            <a:avLst/>
          </a:prstGeom>
        </p:spPr>
      </p:pic>
    </p:spTree>
    <p:extLst>
      <p:ext uri="{BB962C8B-B14F-4D97-AF65-F5344CB8AC3E}">
        <p14:creationId xmlns:p14="http://schemas.microsoft.com/office/powerpoint/2010/main" val="1847393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23589-D56C-4E13-BFD2-DBBA659A807C}"/>
              </a:ext>
            </a:extLst>
          </p:cNvPr>
          <p:cNvSpPr>
            <a:spLocks noGrp="1"/>
          </p:cNvSpPr>
          <p:nvPr>
            <p:ph type="title"/>
          </p:nvPr>
        </p:nvSpPr>
        <p:spPr>
          <a:xfrm>
            <a:off x="585926" y="409853"/>
            <a:ext cx="10705729" cy="517356"/>
          </a:xfrm>
        </p:spPr>
        <p:txBody>
          <a:bodyPr>
            <a:normAutofit fontScale="90000"/>
          </a:bodyPr>
          <a:lstStyle/>
          <a:p>
            <a:r>
              <a:rPr lang="en-IN" dirty="0"/>
              <a:t>McDonald Geographic Segmentation</a:t>
            </a:r>
            <a:endParaRPr lang="en-US" dirty="0"/>
          </a:p>
        </p:txBody>
      </p:sp>
      <p:sp>
        <p:nvSpPr>
          <p:cNvPr id="3" name="Content Placeholder 2">
            <a:extLst>
              <a:ext uri="{FF2B5EF4-FFF2-40B4-BE49-F238E27FC236}">
                <a16:creationId xmlns:a16="http://schemas.microsoft.com/office/drawing/2014/main" id="{AB1A211A-EDFE-4BA0-AC0C-0FA6155A7BF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D63CA9D4-189C-42D6-8481-4AC03FEEFF94}"/>
              </a:ext>
            </a:extLst>
          </p:cNvPr>
          <p:cNvPicPr>
            <a:picLocks noChangeAspect="1"/>
          </p:cNvPicPr>
          <p:nvPr/>
        </p:nvPicPr>
        <p:blipFill>
          <a:blip r:embed="rId2"/>
          <a:stretch>
            <a:fillRect/>
          </a:stretch>
        </p:blipFill>
        <p:spPr>
          <a:xfrm>
            <a:off x="328519" y="1908699"/>
            <a:ext cx="5267325" cy="4949301"/>
          </a:xfrm>
          <a:prstGeom prst="rect">
            <a:avLst/>
          </a:prstGeom>
        </p:spPr>
      </p:pic>
      <p:pic>
        <p:nvPicPr>
          <p:cNvPr id="6146" name="Picture 2" descr="Make McAloo Tikki like Mc'Donald's at home !!| Aloo Tikki Burger| Simply  yummylicious ... - YouTube">
            <a:extLst>
              <a:ext uri="{FF2B5EF4-FFF2-40B4-BE49-F238E27FC236}">
                <a16:creationId xmlns:a16="http://schemas.microsoft.com/office/drawing/2014/main" id="{FD71509D-3FB9-447A-8F63-CE3F432EB0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3700" y="2384183"/>
            <a:ext cx="6596156" cy="3710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3942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BBDF7-B7D1-41D7-90F4-7159A85CC13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1E81B5E-D923-4AB2-8964-8A2EC7DDE54B}"/>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FC952FF2-DB24-45CA-B641-DFD456C810A9}"/>
              </a:ext>
            </a:extLst>
          </p:cNvPr>
          <p:cNvPicPr>
            <a:picLocks noChangeAspect="1"/>
          </p:cNvPicPr>
          <p:nvPr/>
        </p:nvPicPr>
        <p:blipFill>
          <a:blip r:embed="rId2"/>
          <a:stretch>
            <a:fillRect/>
          </a:stretch>
        </p:blipFill>
        <p:spPr>
          <a:xfrm>
            <a:off x="490537" y="252412"/>
            <a:ext cx="11210925" cy="6353175"/>
          </a:xfrm>
          <a:prstGeom prst="rect">
            <a:avLst/>
          </a:prstGeom>
        </p:spPr>
      </p:pic>
    </p:spTree>
    <p:extLst>
      <p:ext uri="{BB962C8B-B14F-4D97-AF65-F5344CB8AC3E}">
        <p14:creationId xmlns:p14="http://schemas.microsoft.com/office/powerpoint/2010/main" val="2305354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36341-56FC-4AD2-AEFD-F77F9DA106EA}"/>
              </a:ext>
            </a:extLst>
          </p:cNvPr>
          <p:cNvSpPr>
            <a:spLocks noGrp="1"/>
          </p:cNvSpPr>
          <p:nvPr>
            <p:ph type="title"/>
          </p:nvPr>
        </p:nvSpPr>
        <p:spPr/>
        <p:txBody>
          <a:bodyPr/>
          <a:lstStyle/>
          <a:p>
            <a:r>
              <a:rPr lang="en-IN" dirty="0"/>
              <a:t>Age, Generation and Life Cycle</a:t>
            </a:r>
            <a:endParaRPr lang="en-US" dirty="0"/>
          </a:p>
        </p:txBody>
      </p:sp>
      <p:pic>
        <p:nvPicPr>
          <p:cNvPr id="7170" name="Picture 2" descr="MTV India sucks | i Thought, i Think i'd Blog - Sandeep">
            <a:extLst>
              <a:ext uri="{FF2B5EF4-FFF2-40B4-BE49-F238E27FC236}">
                <a16:creationId xmlns:a16="http://schemas.microsoft.com/office/drawing/2014/main" id="{D3AF7B89-D4D0-46C8-AA21-335BABB117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5631" y="4500562"/>
            <a:ext cx="1790700" cy="254317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Aastha Channel - YouTube">
            <a:extLst>
              <a:ext uri="{FF2B5EF4-FFF2-40B4-BE49-F238E27FC236}">
                <a16:creationId xmlns:a16="http://schemas.microsoft.com/office/drawing/2014/main" id="{93A9044D-E45D-4AD7-A6DA-DE88B04B65F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433462" y="3429000"/>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Generations Chart - Dennis E. Gilbert">
            <a:extLst>
              <a:ext uri="{FF2B5EF4-FFF2-40B4-BE49-F238E27FC236}">
                <a16:creationId xmlns:a16="http://schemas.microsoft.com/office/drawing/2014/main" id="{5C94DF07-1D3F-4E81-B561-FB837BB92A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116" y="1447800"/>
            <a:ext cx="6709393" cy="2875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8120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4D6BD-B490-43CD-BCBF-19948CEF255C}"/>
              </a:ext>
            </a:extLst>
          </p:cNvPr>
          <p:cNvSpPr>
            <a:spLocks noGrp="1"/>
          </p:cNvSpPr>
          <p:nvPr>
            <p:ph type="title"/>
          </p:nvPr>
        </p:nvSpPr>
        <p:spPr/>
        <p:txBody>
          <a:bodyPr/>
          <a:lstStyle/>
          <a:p>
            <a:r>
              <a:rPr lang="en-IN" dirty="0"/>
              <a:t>Gender</a:t>
            </a:r>
            <a:endParaRPr lang="en-US" dirty="0"/>
          </a:p>
        </p:txBody>
      </p:sp>
      <p:pic>
        <p:nvPicPr>
          <p:cNvPr id="8194" name="Picture 2" descr="How Forever 21 continues to maintain a retail presence">
            <a:extLst>
              <a:ext uri="{FF2B5EF4-FFF2-40B4-BE49-F238E27FC236}">
                <a16:creationId xmlns:a16="http://schemas.microsoft.com/office/drawing/2014/main" id="{51459934-44DF-4196-95DE-D95F026842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560" y="1825625"/>
            <a:ext cx="4322223" cy="4020136"/>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Image: Gillette Ad | The Magic Weapon Archetype...">
            <a:extLst>
              <a:ext uri="{FF2B5EF4-FFF2-40B4-BE49-F238E27FC236}">
                <a16:creationId xmlns:a16="http://schemas.microsoft.com/office/drawing/2014/main" id="{D1F78FA5-4360-4BFB-999A-D7E75A71AD7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095783" y="1825625"/>
            <a:ext cx="3605907" cy="4504154"/>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6" descr="Royal-Enfield-Tripping-ads-04 | Royal enfield, Royal, Enfield motorcycle">
            <a:extLst>
              <a:ext uri="{FF2B5EF4-FFF2-40B4-BE49-F238E27FC236}">
                <a16:creationId xmlns:a16="http://schemas.microsoft.com/office/drawing/2014/main" id="{7D4C9943-2D22-4759-AD5C-50A64685B03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91582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FB094-8A68-44FD-9DE5-8F8B968420D7}"/>
              </a:ext>
            </a:extLst>
          </p:cNvPr>
          <p:cNvSpPr>
            <a:spLocks noGrp="1"/>
          </p:cNvSpPr>
          <p:nvPr>
            <p:ph type="title"/>
          </p:nvPr>
        </p:nvSpPr>
        <p:spPr/>
        <p:txBody>
          <a:bodyPr/>
          <a:lstStyle/>
          <a:p>
            <a:r>
              <a:rPr lang="en-IN" dirty="0"/>
              <a:t>Social Class</a:t>
            </a:r>
            <a:endParaRPr lang="en-US" dirty="0"/>
          </a:p>
        </p:txBody>
      </p:sp>
      <p:sp>
        <p:nvSpPr>
          <p:cNvPr id="3" name="Content Placeholder 2">
            <a:extLst>
              <a:ext uri="{FF2B5EF4-FFF2-40B4-BE49-F238E27FC236}">
                <a16:creationId xmlns:a16="http://schemas.microsoft.com/office/drawing/2014/main" id="{7F401CD7-41B5-4630-886A-83FD279C536E}"/>
              </a:ext>
            </a:extLst>
          </p:cNvPr>
          <p:cNvSpPr>
            <a:spLocks noGrp="1"/>
          </p:cNvSpPr>
          <p:nvPr>
            <p:ph idx="1"/>
          </p:nvPr>
        </p:nvSpPr>
        <p:spPr/>
        <p:txBody>
          <a:bodyPr>
            <a:normAutofit/>
          </a:bodyPr>
          <a:lstStyle/>
          <a:p>
            <a:r>
              <a:rPr lang="en-US" b="1" i="0" dirty="0">
                <a:solidFill>
                  <a:srgbClr val="222222"/>
                </a:solidFill>
                <a:effectLst/>
                <a:latin typeface="arial" panose="020B0604020202020204" pitchFamily="34" charset="0"/>
              </a:rPr>
              <a:t>Social class segmentation</a:t>
            </a:r>
            <a:r>
              <a:rPr lang="en-US" b="0" i="0" dirty="0">
                <a:solidFill>
                  <a:srgbClr val="222222"/>
                </a:solidFill>
                <a:effectLst/>
                <a:latin typeface="arial" panose="020B0604020202020204" pitchFamily="34" charset="0"/>
              </a:rPr>
              <a:t> identifies individuals based on a combination of socioeconomic such as education, occupation, income, and family </a:t>
            </a:r>
            <a:r>
              <a:rPr lang="en-US" b="1" i="0" dirty="0">
                <a:solidFill>
                  <a:srgbClr val="222222"/>
                </a:solidFill>
                <a:effectLst/>
                <a:latin typeface="arial" panose="020B0604020202020204" pitchFamily="34" charset="0"/>
              </a:rPr>
              <a:t>background</a:t>
            </a:r>
            <a:r>
              <a:rPr lang="en-US" dirty="0">
                <a:solidFill>
                  <a:srgbClr val="222222"/>
                </a:solidFill>
                <a:latin typeface="arial" panose="020B0604020202020204" pitchFamily="34" charset="0"/>
              </a:rPr>
              <a:t> </a:t>
            </a:r>
            <a:r>
              <a:rPr lang="en-US" b="0" i="0" dirty="0">
                <a:solidFill>
                  <a:srgbClr val="222222"/>
                </a:solidFill>
                <a:effectLst/>
                <a:latin typeface="arial" panose="020B0604020202020204" pitchFamily="34" charset="0"/>
              </a:rPr>
              <a:t>related to these factors.</a:t>
            </a:r>
          </a:p>
          <a:p>
            <a:r>
              <a:rPr lang="en-US" dirty="0">
                <a:hlinkClick r:id="rId2"/>
              </a:rPr>
              <a:t>https://www.youtube.com/watch?v=xNzXze5Yza8</a:t>
            </a:r>
            <a:endParaRPr lang="en-US" dirty="0"/>
          </a:p>
          <a:p>
            <a:endParaRPr lang="en-US" dirty="0"/>
          </a:p>
          <a:p>
            <a:endParaRPr lang="en-US" dirty="0"/>
          </a:p>
          <a:p>
            <a:r>
              <a:rPr lang="en-US" dirty="0">
                <a:hlinkClick r:id="rId3"/>
              </a:rPr>
              <a:t>https://www.youtube.com/watch?v=sMRq0JOQZ4g</a:t>
            </a:r>
            <a:endParaRPr lang="en-US" dirty="0"/>
          </a:p>
          <a:p>
            <a:endParaRPr lang="en-US" dirty="0"/>
          </a:p>
        </p:txBody>
      </p:sp>
      <p:pic>
        <p:nvPicPr>
          <p:cNvPr id="9218" name="Picture 2" descr="Hisense 507 litres French Door Refrigerator, Stainless Steel RQ561N4ASN">
            <a:extLst>
              <a:ext uri="{FF2B5EF4-FFF2-40B4-BE49-F238E27FC236}">
                <a16:creationId xmlns:a16="http://schemas.microsoft.com/office/drawing/2014/main" id="{ACB3E3A7-8E99-45D5-B858-BC1483C60D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00869" y="4001294"/>
            <a:ext cx="1781175" cy="178117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Rent Refrigerator In Gurgaon ( Cheap Price) - Fridges - 1580832483">
            <a:extLst>
              <a:ext uri="{FF2B5EF4-FFF2-40B4-BE49-F238E27FC236}">
                <a16:creationId xmlns:a16="http://schemas.microsoft.com/office/drawing/2014/main" id="{540AD5FB-9CCF-4E4F-BEB5-ABC2F3A52A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48875" y="3820318"/>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71917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3F3E0-4828-4097-8094-89CF66CBDAE1}"/>
              </a:ext>
            </a:extLst>
          </p:cNvPr>
          <p:cNvSpPr>
            <a:spLocks noGrp="1"/>
          </p:cNvSpPr>
          <p:nvPr>
            <p:ph type="title"/>
          </p:nvPr>
        </p:nvSpPr>
        <p:spPr/>
        <p:txBody>
          <a:bodyPr/>
          <a:lstStyle/>
          <a:p>
            <a:r>
              <a:rPr lang="en-IN" dirty="0"/>
              <a:t>Psychographic Segmentation</a:t>
            </a:r>
            <a:endParaRPr lang="en-US" dirty="0"/>
          </a:p>
        </p:txBody>
      </p:sp>
      <p:sp>
        <p:nvSpPr>
          <p:cNvPr id="3" name="Content Placeholder 2">
            <a:extLst>
              <a:ext uri="{FF2B5EF4-FFF2-40B4-BE49-F238E27FC236}">
                <a16:creationId xmlns:a16="http://schemas.microsoft.com/office/drawing/2014/main" id="{F97E307B-F052-4104-AE78-2A126F3944CF}"/>
              </a:ext>
            </a:extLst>
          </p:cNvPr>
          <p:cNvSpPr>
            <a:spLocks noGrp="1"/>
          </p:cNvSpPr>
          <p:nvPr>
            <p:ph idx="1"/>
          </p:nvPr>
        </p:nvSpPr>
        <p:spPr/>
        <p:txBody>
          <a:bodyPr>
            <a:normAutofit fontScale="77500" lnSpcReduction="20000"/>
          </a:bodyPr>
          <a:lstStyle/>
          <a:p>
            <a:r>
              <a:rPr lang="en-US" dirty="0"/>
              <a:t>Why consumers behave the way they do, what is of high priority to them, or how they rank the importance of specific buying criteria?</a:t>
            </a:r>
          </a:p>
          <a:p>
            <a:endParaRPr lang="en-IN" dirty="0"/>
          </a:p>
          <a:p>
            <a:r>
              <a:rPr lang="en-IN" dirty="0"/>
              <a:t>Personality</a:t>
            </a:r>
          </a:p>
          <a:p>
            <a:endParaRPr lang="en-IN" dirty="0"/>
          </a:p>
          <a:p>
            <a:r>
              <a:rPr lang="en-IN" dirty="0"/>
              <a:t>Social Status</a:t>
            </a:r>
          </a:p>
          <a:p>
            <a:endParaRPr lang="en-IN" dirty="0"/>
          </a:p>
          <a:p>
            <a:r>
              <a:rPr lang="en-IN" dirty="0"/>
              <a:t>Life Style</a:t>
            </a:r>
          </a:p>
          <a:p>
            <a:endParaRPr lang="en-IN" dirty="0"/>
          </a:p>
          <a:p>
            <a:r>
              <a:rPr lang="en-IN" dirty="0"/>
              <a:t>Values</a:t>
            </a:r>
          </a:p>
          <a:p>
            <a:endParaRPr lang="en-IN" dirty="0"/>
          </a:p>
          <a:p>
            <a:r>
              <a:rPr lang="en-IN" dirty="0"/>
              <a:t>VALS</a:t>
            </a:r>
          </a:p>
          <a:p>
            <a:endParaRPr lang="en-US" dirty="0"/>
          </a:p>
        </p:txBody>
      </p:sp>
    </p:spTree>
    <p:extLst>
      <p:ext uri="{BB962C8B-B14F-4D97-AF65-F5344CB8AC3E}">
        <p14:creationId xmlns:p14="http://schemas.microsoft.com/office/powerpoint/2010/main" val="20339631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0C5D3-077B-4BF7-A74B-7B2421082EAF}"/>
              </a:ext>
            </a:extLst>
          </p:cNvPr>
          <p:cNvSpPr>
            <a:spLocks noGrp="1"/>
          </p:cNvSpPr>
          <p:nvPr>
            <p:ph type="title"/>
          </p:nvPr>
        </p:nvSpPr>
        <p:spPr/>
        <p:txBody>
          <a:bodyPr/>
          <a:lstStyle/>
          <a:p>
            <a:r>
              <a:rPr lang="en-IN" dirty="0"/>
              <a:t>Personality</a:t>
            </a:r>
            <a:endParaRPr lang="en-US" dirty="0"/>
          </a:p>
        </p:txBody>
      </p:sp>
      <p:sp>
        <p:nvSpPr>
          <p:cNvPr id="3" name="Content Placeholder 2">
            <a:extLst>
              <a:ext uri="{FF2B5EF4-FFF2-40B4-BE49-F238E27FC236}">
                <a16:creationId xmlns:a16="http://schemas.microsoft.com/office/drawing/2014/main" id="{BA8E1444-1E54-4748-A4AD-0E46726D9A7A}"/>
              </a:ext>
            </a:extLst>
          </p:cNvPr>
          <p:cNvSpPr>
            <a:spLocks noGrp="1"/>
          </p:cNvSpPr>
          <p:nvPr>
            <p:ph idx="1"/>
          </p:nvPr>
        </p:nvSpPr>
        <p:spPr/>
        <p:txBody>
          <a:bodyPr/>
          <a:lstStyle/>
          <a:p>
            <a:r>
              <a:rPr lang="en-US" b="0" i="0" dirty="0">
                <a:effectLst/>
                <a:latin typeface="Fira Sans"/>
              </a:rPr>
              <a:t>Market researchers can conduct a segmentation based on personality to form a group of people with similar personality traits. </a:t>
            </a:r>
            <a:r>
              <a:rPr lang="en-US" b="0" i="0" u="none" strike="noStrike" dirty="0">
                <a:solidFill>
                  <a:srgbClr val="0A94DB"/>
                </a:solidFill>
                <a:effectLst/>
                <a:latin typeface="Fira Sans"/>
                <a:hlinkClick r:id="rId2"/>
              </a:rPr>
              <a:t>New products/services</a:t>
            </a:r>
            <a:r>
              <a:rPr lang="en-US" b="0" i="0" dirty="0">
                <a:effectLst/>
                <a:latin typeface="Fira Sans"/>
              </a:rPr>
              <a:t> can be launched to cater to various personalities and new features also can be developed for the analyzed personalities. A few defined personalities are: creative, emotional, friendly, opinionated, introvert, extrovert, saviors etc. help organizations to filter their customers in a systematic manner.</a:t>
            </a:r>
          </a:p>
          <a:p>
            <a:endParaRPr lang="en-US" dirty="0">
              <a:latin typeface="Fira Sans"/>
            </a:endParaRPr>
          </a:p>
          <a:p>
            <a:endParaRPr lang="en-US" b="0" i="0" dirty="0">
              <a:effectLst/>
              <a:latin typeface="Fira Sans"/>
            </a:endParaRPr>
          </a:p>
          <a:p>
            <a:endParaRPr lang="en-US" dirty="0"/>
          </a:p>
        </p:txBody>
      </p:sp>
      <p:pic>
        <p:nvPicPr>
          <p:cNvPr id="5" name="Picture 4">
            <a:extLst>
              <a:ext uri="{FF2B5EF4-FFF2-40B4-BE49-F238E27FC236}">
                <a16:creationId xmlns:a16="http://schemas.microsoft.com/office/drawing/2014/main" id="{84A52872-6130-47FD-A078-95A7DBD159F4}"/>
              </a:ext>
            </a:extLst>
          </p:cNvPr>
          <p:cNvPicPr>
            <a:picLocks noChangeAspect="1"/>
          </p:cNvPicPr>
          <p:nvPr/>
        </p:nvPicPr>
        <p:blipFill>
          <a:blip r:embed="rId3"/>
          <a:stretch>
            <a:fillRect/>
          </a:stretch>
        </p:blipFill>
        <p:spPr>
          <a:xfrm>
            <a:off x="1493239" y="4938102"/>
            <a:ext cx="8990481" cy="1996072"/>
          </a:xfrm>
          <a:prstGeom prst="rect">
            <a:avLst/>
          </a:prstGeom>
        </p:spPr>
      </p:pic>
    </p:spTree>
    <p:extLst>
      <p:ext uri="{BB962C8B-B14F-4D97-AF65-F5344CB8AC3E}">
        <p14:creationId xmlns:p14="http://schemas.microsoft.com/office/powerpoint/2010/main" val="25469095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4BBCF-E720-4146-B23D-242DE105F9E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E99E4B4-DC44-4655-9BF1-A4BF7FBC1337}"/>
              </a:ext>
            </a:extLst>
          </p:cNvPr>
          <p:cNvSpPr>
            <a:spLocks noGrp="1"/>
          </p:cNvSpPr>
          <p:nvPr>
            <p:ph idx="1"/>
          </p:nvPr>
        </p:nvSpPr>
        <p:spPr/>
        <p:txBody>
          <a:bodyPr/>
          <a:lstStyle/>
          <a:p>
            <a:endParaRPr lang="en-US"/>
          </a:p>
        </p:txBody>
      </p:sp>
      <p:pic>
        <p:nvPicPr>
          <p:cNvPr id="4" name="Picture 3" descr="Diagram&#10;&#10;Description automatically generated">
            <a:extLst>
              <a:ext uri="{FF2B5EF4-FFF2-40B4-BE49-F238E27FC236}">
                <a16:creationId xmlns:a16="http://schemas.microsoft.com/office/drawing/2014/main" id="{22F71C33-EC98-45B5-BBD9-17294315BFAD}"/>
              </a:ext>
            </a:extLst>
          </p:cNvPr>
          <p:cNvPicPr>
            <a:picLocks noChangeAspect="1"/>
          </p:cNvPicPr>
          <p:nvPr/>
        </p:nvPicPr>
        <p:blipFill>
          <a:blip r:embed="rId2"/>
          <a:stretch>
            <a:fillRect/>
          </a:stretch>
        </p:blipFill>
        <p:spPr>
          <a:xfrm>
            <a:off x="75501" y="346250"/>
            <a:ext cx="5226341" cy="5748145"/>
          </a:xfrm>
          <a:prstGeom prst="rect">
            <a:avLst/>
          </a:prstGeom>
        </p:spPr>
      </p:pic>
      <p:pic>
        <p:nvPicPr>
          <p:cNvPr id="6" name="Picture 5">
            <a:extLst>
              <a:ext uri="{FF2B5EF4-FFF2-40B4-BE49-F238E27FC236}">
                <a16:creationId xmlns:a16="http://schemas.microsoft.com/office/drawing/2014/main" id="{C61D63A9-8363-426F-86D5-AC43A3DB2EB4}"/>
              </a:ext>
            </a:extLst>
          </p:cNvPr>
          <p:cNvPicPr>
            <a:picLocks noChangeAspect="1"/>
          </p:cNvPicPr>
          <p:nvPr/>
        </p:nvPicPr>
        <p:blipFill>
          <a:blip r:embed="rId3"/>
          <a:stretch>
            <a:fillRect/>
          </a:stretch>
        </p:blipFill>
        <p:spPr>
          <a:xfrm>
            <a:off x="5495686" y="0"/>
            <a:ext cx="6502469" cy="6858000"/>
          </a:xfrm>
          <a:prstGeom prst="rect">
            <a:avLst/>
          </a:prstGeom>
        </p:spPr>
      </p:pic>
    </p:spTree>
    <p:extLst>
      <p:ext uri="{BB962C8B-B14F-4D97-AF65-F5344CB8AC3E}">
        <p14:creationId xmlns:p14="http://schemas.microsoft.com/office/powerpoint/2010/main" val="2338918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D0404-BF9F-4A80-BD6C-410FCD57D91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3D1B8F0-A374-40DE-BEA0-1F3E22B5A50C}"/>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0BB6212D-2E45-4A5A-8D25-A58919F94D60}"/>
              </a:ext>
            </a:extLst>
          </p:cNvPr>
          <p:cNvPicPr>
            <a:picLocks noChangeAspect="1"/>
          </p:cNvPicPr>
          <p:nvPr/>
        </p:nvPicPr>
        <p:blipFill>
          <a:blip r:embed="rId2"/>
          <a:stretch>
            <a:fillRect/>
          </a:stretch>
        </p:blipFill>
        <p:spPr>
          <a:xfrm>
            <a:off x="2514600" y="223837"/>
            <a:ext cx="7162800" cy="6410325"/>
          </a:xfrm>
          <a:prstGeom prst="rect">
            <a:avLst/>
          </a:prstGeom>
        </p:spPr>
      </p:pic>
    </p:spTree>
    <p:extLst>
      <p:ext uri="{BB962C8B-B14F-4D97-AF65-F5344CB8AC3E}">
        <p14:creationId xmlns:p14="http://schemas.microsoft.com/office/powerpoint/2010/main" val="34500973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10D6B-E519-41E3-A6A0-FFE41B7F94C3}"/>
              </a:ext>
            </a:extLst>
          </p:cNvPr>
          <p:cNvSpPr>
            <a:spLocks noGrp="1"/>
          </p:cNvSpPr>
          <p:nvPr>
            <p:ph type="title"/>
          </p:nvPr>
        </p:nvSpPr>
        <p:spPr/>
        <p:txBody>
          <a:bodyPr/>
          <a:lstStyle/>
          <a:p>
            <a:r>
              <a:rPr lang="en-IN" dirty="0"/>
              <a:t>Social Status</a:t>
            </a:r>
            <a:endParaRPr lang="en-US" dirty="0"/>
          </a:p>
        </p:txBody>
      </p:sp>
      <p:sp>
        <p:nvSpPr>
          <p:cNvPr id="3" name="Content Placeholder 2">
            <a:extLst>
              <a:ext uri="{FF2B5EF4-FFF2-40B4-BE49-F238E27FC236}">
                <a16:creationId xmlns:a16="http://schemas.microsoft.com/office/drawing/2014/main" id="{30468AED-814C-4D2A-B0EB-F44DB5EF811E}"/>
              </a:ext>
            </a:extLst>
          </p:cNvPr>
          <p:cNvSpPr>
            <a:spLocks noGrp="1"/>
          </p:cNvSpPr>
          <p:nvPr>
            <p:ph idx="1"/>
          </p:nvPr>
        </p:nvSpPr>
        <p:spPr>
          <a:xfrm>
            <a:off x="669524" y="1594806"/>
            <a:ext cx="10515600" cy="4351338"/>
          </a:xfrm>
        </p:spPr>
        <p:txBody>
          <a:bodyPr/>
          <a:lstStyle/>
          <a:p>
            <a:pPr algn="l"/>
            <a:r>
              <a:rPr lang="en-US" b="0" i="0" dirty="0">
                <a:solidFill>
                  <a:srgbClr val="333744"/>
                </a:solidFill>
                <a:effectLst/>
                <a:latin typeface="MyriadProLight"/>
              </a:rPr>
              <a:t>Social status segmentation is not only about income level, social background but also about where the customers are currently in life. For example, are your customer high schoolers, university students, married, or single? This can be the current customers’ social status or social status they aiming to be. </a:t>
            </a:r>
          </a:p>
          <a:p>
            <a:endParaRPr lang="en-US" dirty="0"/>
          </a:p>
        </p:txBody>
      </p:sp>
      <p:pic>
        <p:nvPicPr>
          <p:cNvPr id="10242" name="Picture 2" descr="No Tata Nano production since Jan; only 1 unit sold in last 9 months |  Business Standard News">
            <a:extLst>
              <a:ext uri="{FF2B5EF4-FFF2-40B4-BE49-F238E27FC236}">
                <a16:creationId xmlns:a16="http://schemas.microsoft.com/office/drawing/2014/main" id="{16A10C23-F7AD-4A3C-86B4-77CA29884E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3837" y="4262856"/>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38484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23827-8267-461A-9420-7293AAB09A31}"/>
              </a:ext>
            </a:extLst>
          </p:cNvPr>
          <p:cNvSpPr>
            <a:spLocks noGrp="1"/>
          </p:cNvSpPr>
          <p:nvPr>
            <p:ph type="title"/>
          </p:nvPr>
        </p:nvSpPr>
        <p:spPr/>
        <p:txBody>
          <a:bodyPr/>
          <a:lstStyle/>
          <a:p>
            <a:r>
              <a:rPr lang="en-IN" dirty="0"/>
              <a:t>Lifestyle</a:t>
            </a:r>
            <a:endParaRPr lang="en-US" dirty="0"/>
          </a:p>
        </p:txBody>
      </p:sp>
      <p:sp>
        <p:nvSpPr>
          <p:cNvPr id="3" name="Content Placeholder 2">
            <a:extLst>
              <a:ext uri="{FF2B5EF4-FFF2-40B4-BE49-F238E27FC236}">
                <a16:creationId xmlns:a16="http://schemas.microsoft.com/office/drawing/2014/main" id="{29669DD5-2556-47AE-9B30-CF5599C704E6}"/>
              </a:ext>
            </a:extLst>
          </p:cNvPr>
          <p:cNvSpPr>
            <a:spLocks noGrp="1"/>
          </p:cNvSpPr>
          <p:nvPr>
            <p:ph idx="1"/>
          </p:nvPr>
        </p:nvSpPr>
        <p:spPr>
          <a:xfrm>
            <a:off x="598502" y="1435008"/>
            <a:ext cx="10515600" cy="4351338"/>
          </a:xfrm>
        </p:spPr>
        <p:txBody>
          <a:bodyPr/>
          <a:lstStyle/>
          <a:p>
            <a:pPr algn="l"/>
            <a:r>
              <a:rPr lang="en-US" b="0" i="0" dirty="0">
                <a:solidFill>
                  <a:srgbClr val="333744"/>
                </a:solidFill>
                <a:effectLst/>
                <a:latin typeface="MyriadProLight"/>
              </a:rPr>
              <a:t>Lifestyle refers to the customers’ lifestyle patterns. How do they start and end their day? What do they do on the weekend and how do they spend their free time. With a good understanding of consumer lifestyle and habits, marketers can curate marketing messages that speak at the right time.</a:t>
            </a:r>
          </a:p>
          <a:p>
            <a:pPr marL="0" indent="0">
              <a:buNone/>
            </a:pPr>
            <a:endParaRPr lang="en-US" dirty="0"/>
          </a:p>
        </p:txBody>
      </p:sp>
      <p:pic>
        <p:nvPicPr>
          <p:cNvPr id="4098" name="Picture 2" descr="o-BEGGAR-CUP-facebook - Punjab24.News - Punjabi News, Agriculture News,  Health Tips And Daily Sikh Updates">
            <a:extLst>
              <a:ext uri="{FF2B5EF4-FFF2-40B4-BE49-F238E27FC236}">
                <a16:creationId xmlns:a16="http://schemas.microsoft.com/office/drawing/2014/main" id="{260B9A41-6A5E-4FE0-9DBF-93CE0C7601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6430" y="4030049"/>
            <a:ext cx="3028950" cy="1514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52665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65CF8-857C-438C-B4DE-44EB9E18D36E}"/>
              </a:ext>
            </a:extLst>
          </p:cNvPr>
          <p:cNvSpPr>
            <a:spLocks noGrp="1"/>
          </p:cNvSpPr>
          <p:nvPr>
            <p:ph type="title"/>
          </p:nvPr>
        </p:nvSpPr>
        <p:spPr/>
        <p:txBody>
          <a:bodyPr/>
          <a:lstStyle/>
          <a:p>
            <a:r>
              <a:rPr lang="en-IN" dirty="0"/>
              <a:t>Value-Example</a:t>
            </a:r>
            <a:endParaRPr lang="en-US" dirty="0"/>
          </a:p>
        </p:txBody>
      </p:sp>
      <p:sp>
        <p:nvSpPr>
          <p:cNvPr id="3" name="Content Placeholder 2">
            <a:extLst>
              <a:ext uri="{FF2B5EF4-FFF2-40B4-BE49-F238E27FC236}">
                <a16:creationId xmlns:a16="http://schemas.microsoft.com/office/drawing/2014/main" id="{DEA2DBFF-390D-4D97-9DFD-F04A9D89FE30}"/>
              </a:ext>
            </a:extLst>
          </p:cNvPr>
          <p:cNvSpPr>
            <a:spLocks noGrp="1"/>
          </p:cNvSpPr>
          <p:nvPr>
            <p:ph idx="1"/>
          </p:nvPr>
        </p:nvSpPr>
        <p:spPr/>
        <p:txBody>
          <a:bodyPr/>
          <a:lstStyle/>
          <a:p>
            <a:r>
              <a:rPr lang="en-US" dirty="0">
                <a:hlinkClick r:id="rId2"/>
              </a:rPr>
              <a:t>https://www.youtube.com/watch?time_continue=138&amp;v=-DfbuNrlRM8&amp;feature=emb_logo</a:t>
            </a:r>
            <a:endParaRPr lang="en-US" dirty="0"/>
          </a:p>
        </p:txBody>
      </p:sp>
      <p:pic>
        <p:nvPicPr>
          <p:cNvPr id="5" name="Picture 4">
            <a:extLst>
              <a:ext uri="{FF2B5EF4-FFF2-40B4-BE49-F238E27FC236}">
                <a16:creationId xmlns:a16="http://schemas.microsoft.com/office/drawing/2014/main" id="{C0576D57-0FFC-4E96-A1F8-ACAA34AADF58}"/>
              </a:ext>
            </a:extLst>
          </p:cNvPr>
          <p:cNvPicPr>
            <a:picLocks noChangeAspect="1"/>
          </p:cNvPicPr>
          <p:nvPr/>
        </p:nvPicPr>
        <p:blipFill>
          <a:blip r:embed="rId3"/>
          <a:stretch>
            <a:fillRect/>
          </a:stretch>
        </p:blipFill>
        <p:spPr>
          <a:xfrm>
            <a:off x="838200" y="3224027"/>
            <a:ext cx="10810875" cy="2505075"/>
          </a:xfrm>
          <a:prstGeom prst="rect">
            <a:avLst/>
          </a:prstGeom>
        </p:spPr>
      </p:pic>
    </p:spTree>
    <p:extLst>
      <p:ext uri="{BB962C8B-B14F-4D97-AF65-F5344CB8AC3E}">
        <p14:creationId xmlns:p14="http://schemas.microsoft.com/office/powerpoint/2010/main" val="14167926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9D13F-7970-48FD-A2A2-DE722BA04B56}"/>
              </a:ext>
            </a:extLst>
          </p:cNvPr>
          <p:cNvSpPr>
            <a:spLocks noGrp="1"/>
          </p:cNvSpPr>
          <p:nvPr>
            <p:ph type="title"/>
          </p:nvPr>
        </p:nvSpPr>
        <p:spPr/>
        <p:txBody>
          <a:bodyPr/>
          <a:lstStyle/>
          <a:p>
            <a:r>
              <a:rPr lang="en-IN" dirty="0"/>
              <a:t>Values, Attitudes and Lifestyle (VALS)</a:t>
            </a:r>
            <a:endParaRPr lang="en-US" dirty="0"/>
          </a:p>
        </p:txBody>
      </p:sp>
      <p:sp>
        <p:nvSpPr>
          <p:cNvPr id="3" name="Content Placeholder 2">
            <a:extLst>
              <a:ext uri="{FF2B5EF4-FFF2-40B4-BE49-F238E27FC236}">
                <a16:creationId xmlns:a16="http://schemas.microsoft.com/office/drawing/2014/main" id="{F7290CE9-83AF-42EC-944C-3A63412D73C3}"/>
              </a:ext>
            </a:extLst>
          </p:cNvPr>
          <p:cNvSpPr>
            <a:spLocks noGrp="1"/>
          </p:cNvSpPr>
          <p:nvPr>
            <p:ph idx="1"/>
          </p:nvPr>
        </p:nvSpPr>
        <p:spPr/>
        <p:txBody>
          <a:bodyPr>
            <a:normAutofit/>
          </a:bodyPr>
          <a:lstStyle/>
          <a:p>
            <a:pPr marL="0" indent="0">
              <a:buNone/>
            </a:pPr>
            <a:endParaRPr lang="en-US" dirty="0"/>
          </a:p>
          <a:p>
            <a:pPr marL="0" indent="0">
              <a:buNone/>
            </a:pPr>
            <a:endParaRPr lang="en-US" dirty="0"/>
          </a:p>
          <a:p>
            <a:endParaRPr lang="en-US" dirty="0">
              <a:hlinkClick r:id="" action="ppaction://noaction"/>
            </a:endParaRPr>
          </a:p>
          <a:p>
            <a:endParaRPr lang="en-US" dirty="0">
              <a:hlinkClick r:id="" action="ppaction://noaction"/>
            </a:endParaRPr>
          </a:p>
          <a:p>
            <a:endParaRPr lang="en-US" dirty="0">
              <a:hlinkClick r:id="" action="ppaction://noaction"/>
            </a:endParaRPr>
          </a:p>
          <a:p>
            <a:endParaRPr lang="en-US" dirty="0">
              <a:hlinkClick r:id="" action="ppaction://noaction"/>
            </a:endParaRPr>
          </a:p>
          <a:p>
            <a:endParaRPr lang="en-US" dirty="0">
              <a:hlinkClick r:id="" action="ppaction://noaction"/>
            </a:endParaRPr>
          </a:p>
          <a:p>
            <a:endParaRPr lang="en-US" dirty="0">
              <a:hlinkClick r:id="" action="ppaction://noaction"/>
            </a:endParaRPr>
          </a:p>
          <a:p>
            <a:endParaRPr lang="en-US" dirty="0">
              <a:hlinkClick r:id="" action="ppaction://noaction"/>
            </a:endParaRPr>
          </a:p>
          <a:p>
            <a:endParaRPr lang="en-US" dirty="0">
              <a:hlinkClick r:id="" action="ppaction://noaction"/>
            </a:endParaRPr>
          </a:p>
        </p:txBody>
      </p:sp>
      <p:pic>
        <p:nvPicPr>
          <p:cNvPr id="5" name="Picture 4">
            <a:extLst>
              <a:ext uri="{FF2B5EF4-FFF2-40B4-BE49-F238E27FC236}">
                <a16:creationId xmlns:a16="http://schemas.microsoft.com/office/drawing/2014/main" id="{8EA73437-2876-456C-86C0-8674278740DC}"/>
              </a:ext>
            </a:extLst>
          </p:cNvPr>
          <p:cNvPicPr>
            <a:picLocks noChangeAspect="1"/>
          </p:cNvPicPr>
          <p:nvPr/>
        </p:nvPicPr>
        <p:blipFill>
          <a:blip r:embed="rId2"/>
          <a:stretch>
            <a:fillRect/>
          </a:stretch>
        </p:blipFill>
        <p:spPr>
          <a:xfrm>
            <a:off x="2601157" y="1473693"/>
            <a:ext cx="5965403" cy="3977196"/>
          </a:xfrm>
          <a:prstGeom prst="rect">
            <a:avLst/>
          </a:prstGeom>
        </p:spPr>
      </p:pic>
    </p:spTree>
    <p:extLst>
      <p:ext uri="{BB962C8B-B14F-4D97-AF65-F5344CB8AC3E}">
        <p14:creationId xmlns:p14="http://schemas.microsoft.com/office/powerpoint/2010/main" val="14474456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8EFC4-3499-4F92-A99A-66DE7F7AA6F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6C08EC7-DD01-446D-A0F2-2784E7ED3B16}"/>
              </a:ext>
            </a:extLst>
          </p:cNvPr>
          <p:cNvSpPr>
            <a:spLocks noGrp="1"/>
          </p:cNvSpPr>
          <p:nvPr>
            <p:ph idx="1"/>
          </p:nvPr>
        </p:nvSpPr>
        <p:spPr/>
        <p:txBody>
          <a:bodyPr/>
          <a:lstStyle/>
          <a:p>
            <a:r>
              <a:rPr lang="en-US" dirty="0">
                <a:hlinkClick r:id="rId2"/>
              </a:rPr>
              <a:t>http://www.strategicbusinessinsights.com/vals/presurvey.shtml</a:t>
            </a:r>
            <a:endParaRPr lang="en-US" dirty="0"/>
          </a:p>
          <a:p>
            <a:endParaRPr lang="en-US" dirty="0"/>
          </a:p>
        </p:txBody>
      </p:sp>
    </p:spTree>
    <p:extLst>
      <p:ext uri="{BB962C8B-B14F-4D97-AF65-F5344CB8AC3E}">
        <p14:creationId xmlns:p14="http://schemas.microsoft.com/office/powerpoint/2010/main" val="35627729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8DFC2-8885-4134-A663-20EED0935F61}"/>
              </a:ext>
            </a:extLst>
          </p:cNvPr>
          <p:cNvSpPr>
            <a:spLocks noGrp="1"/>
          </p:cNvSpPr>
          <p:nvPr>
            <p:ph type="title"/>
          </p:nvPr>
        </p:nvSpPr>
        <p:spPr/>
        <p:txBody>
          <a:bodyPr/>
          <a:lstStyle/>
          <a:p>
            <a:r>
              <a:rPr lang="en-IN" dirty="0"/>
              <a:t>Motivations (Ideals, Achievement, Self-expression)</a:t>
            </a:r>
            <a:endParaRPr lang="en-US" dirty="0"/>
          </a:p>
        </p:txBody>
      </p:sp>
      <p:sp>
        <p:nvSpPr>
          <p:cNvPr id="3" name="Content Placeholder 2">
            <a:extLst>
              <a:ext uri="{FF2B5EF4-FFF2-40B4-BE49-F238E27FC236}">
                <a16:creationId xmlns:a16="http://schemas.microsoft.com/office/drawing/2014/main" id="{34F5AC8F-C6C0-4FC1-8E38-E457D22287AB}"/>
              </a:ext>
            </a:extLst>
          </p:cNvPr>
          <p:cNvSpPr>
            <a:spLocks noGrp="1"/>
          </p:cNvSpPr>
          <p:nvPr>
            <p:ph idx="1"/>
          </p:nvPr>
        </p:nvSpPr>
        <p:spPr/>
        <p:txBody>
          <a:bodyPr/>
          <a:lstStyle/>
          <a:p>
            <a:r>
              <a:rPr lang="en-US" b="0" i="0" dirty="0">
                <a:solidFill>
                  <a:srgbClr val="000000"/>
                </a:solidFill>
                <a:effectLst/>
                <a:latin typeface="Arial" panose="020B0604020202020204" pitchFamily="34" charset="0"/>
              </a:rPr>
              <a:t>Consumers who are primarily motivated by ideals are guided by knowledge and principles.</a:t>
            </a:r>
          </a:p>
          <a:p>
            <a:endParaRPr lang="en-US" dirty="0">
              <a:solidFill>
                <a:srgbClr val="000000"/>
              </a:solidFill>
              <a:latin typeface="Arial" panose="020B0604020202020204" pitchFamily="34" charset="0"/>
            </a:endParaRPr>
          </a:p>
          <a:p>
            <a:r>
              <a:rPr lang="en-US" b="0" i="0" dirty="0">
                <a:solidFill>
                  <a:srgbClr val="000000"/>
                </a:solidFill>
                <a:effectLst/>
                <a:latin typeface="Arial" panose="020B0604020202020204" pitchFamily="34" charset="0"/>
              </a:rPr>
              <a:t>Consumers who are primarily motivated by achievement look for products and services that demonstrate success to their peers.</a:t>
            </a:r>
          </a:p>
          <a:p>
            <a:endParaRPr lang="en-US" dirty="0">
              <a:solidFill>
                <a:srgbClr val="000000"/>
              </a:solidFill>
              <a:latin typeface="Arial" panose="020B0604020202020204" pitchFamily="34" charset="0"/>
            </a:endParaRPr>
          </a:p>
          <a:p>
            <a:r>
              <a:rPr lang="en-US" b="0" i="0" dirty="0">
                <a:solidFill>
                  <a:srgbClr val="000000"/>
                </a:solidFill>
                <a:effectLst/>
                <a:latin typeface="Arial" panose="020B0604020202020204" pitchFamily="34" charset="0"/>
              </a:rPr>
              <a:t>Consumers who are primarily motivated by self-expression desire social or physical activity, variety, and risk. </a:t>
            </a:r>
            <a:endParaRPr lang="en-US" dirty="0"/>
          </a:p>
        </p:txBody>
      </p:sp>
    </p:spTree>
    <p:extLst>
      <p:ext uri="{BB962C8B-B14F-4D97-AF65-F5344CB8AC3E}">
        <p14:creationId xmlns:p14="http://schemas.microsoft.com/office/powerpoint/2010/main" val="21504771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72139-80F5-4578-90FA-77A6743FF561}"/>
              </a:ext>
            </a:extLst>
          </p:cNvPr>
          <p:cNvSpPr>
            <a:spLocks noGrp="1"/>
          </p:cNvSpPr>
          <p:nvPr>
            <p:ph type="title"/>
          </p:nvPr>
        </p:nvSpPr>
        <p:spPr/>
        <p:txBody>
          <a:bodyPr/>
          <a:lstStyle/>
          <a:p>
            <a:r>
              <a:rPr lang="en-IN" dirty="0"/>
              <a:t>Resources</a:t>
            </a:r>
            <a:endParaRPr lang="en-US" dirty="0"/>
          </a:p>
        </p:txBody>
      </p:sp>
      <p:sp>
        <p:nvSpPr>
          <p:cNvPr id="3" name="Content Placeholder 2">
            <a:extLst>
              <a:ext uri="{FF2B5EF4-FFF2-40B4-BE49-F238E27FC236}">
                <a16:creationId xmlns:a16="http://schemas.microsoft.com/office/drawing/2014/main" id="{D5B45D4A-B0DA-4522-A1D7-C5E0B7967598}"/>
              </a:ext>
            </a:extLst>
          </p:cNvPr>
          <p:cNvSpPr>
            <a:spLocks noGrp="1"/>
          </p:cNvSpPr>
          <p:nvPr>
            <p:ph idx="1"/>
          </p:nvPr>
        </p:nvSpPr>
        <p:spPr/>
        <p:txBody>
          <a:bodyPr/>
          <a:lstStyle/>
          <a:p>
            <a:r>
              <a:rPr lang="en-US" b="0" i="0" dirty="0">
                <a:solidFill>
                  <a:srgbClr val="000000"/>
                </a:solidFill>
                <a:effectLst/>
                <a:latin typeface="Arial" panose="020B0604020202020204" pitchFamily="34" charset="0"/>
              </a:rPr>
              <a:t>A person's tendency to consume goods and services extends beyond age, income, and education. Energy, self-confidence, intellectualism, novelty seeking, innovativeness, impulsiveness, leadership, and vanity play a critical role. These psychological traits in conjunction with key demographics determine an individual's resources.</a:t>
            </a:r>
            <a:endParaRPr lang="en-US" dirty="0"/>
          </a:p>
        </p:txBody>
      </p:sp>
    </p:spTree>
    <p:extLst>
      <p:ext uri="{BB962C8B-B14F-4D97-AF65-F5344CB8AC3E}">
        <p14:creationId xmlns:p14="http://schemas.microsoft.com/office/powerpoint/2010/main" val="42723314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9193B-41E1-4F72-89D9-40F223EDB2F5}"/>
              </a:ext>
            </a:extLst>
          </p:cNvPr>
          <p:cNvSpPr>
            <a:spLocks noGrp="1"/>
          </p:cNvSpPr>
          <p:nvPr>
            <p:ph type="title"/>
          </p:nvPr>
        </p:nvSpPr>
        <p:spPr/>
        <p:txBody>
          <a:bodyPr/>
          <a:lstStyle/>
          <a:p>
            <a:r>
              <a:rPr lang="en-IN" dirty="0"/>
              <a:t>Innovators</a:t>
            </a:r>
            <a:endParaRPr lang="en-US" dirty="0"/>
          </a:p>
        </p:txBody>
      </p:sp>
      <p:sp>
        <p:nvSpPr>
          <p:cNvPr id="3" name="Content Placeholder 2">
            <a:extLst>
              <a:ext uri="{FF2B5EF4-FFF2-40B4-BE49-F238E27FC236}">
                <a16:creationId xmlns:a16="http://schemas.microsoft.com/office/drawing/2014/main" id="{4FFFBFBF-9787-4B66-9351-0BE3AA5E22B6}"/>
              </a:ext>
            </a:extLst>
          </p:cNvPr>
          <p:cNvSpPr>
            <a:spLocks noGrp="1"/>
          </p:cNvSpPr>
          <p:nvPr>
            <p:ph idx="1"/>
          </p:nvPr>
        </p:nvSpPr>
        <p:spPr/>
        <p:txBody>
          <a:bodyPr>
            <a:normAutofit lnSpcReduction="10000"/>
          </a:bodyPr>
          <a:lstStyle/>
          <a:p>
            <a:r>
              <a:rPr lang="en-US" dirty="0"/>
              <a:t>Innovators are successful, sophisticated, take-charge people with high self-esteem. Because they have such abundant resources, they exhibit all three primary motivations in varying degrees. They are change leaders and are the most receptive to new ideas and technologies. Innovators are very active consumers, and their purchases reflect cultivated tastes for upscale, niche products and services. Image is important to Innovators, not as evidence of status or power but as an expression of their taste, independence, and personality. Innovators are among the established and emerging leaders in business and government, yet they continue to seek challenges. Their lives are characterized by variety. Their possessions and recreation reflect a cultivated taste for the finer things in life.</a:t>
            </a:r>
          </a:p>
        </p:txBody>
      </p:sp>
    </p:spTree>
    <p:extLst>
      <p:ext uri="{BB962C8B-B14F-4D97-AF65-F5344CB8AC3E}">
        <p14:creationId xmlns:p14="http://schemas.microsoft.com/office/powerpoint/2010/main" val="38850429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E00D5-FCC4-4C0D-8F36-0B59496A910E}"/>
              </a:ext>
            </a:extLst>
          </p:cNvPr>
          <p:cNvSpPr>
            <a:spLocks noGrp="1"/>
          </p:cNvSpPr>
          <p:nvPr>
            <p:ph type="title"/>
          </p:nvPr>
        </p:nvSpPr>
        <p:spPr/>
        <p:txBody>
          <a:bodyPr/>
          <a:lstStyle/>
          <a:p>
            <a:r>
              <a:rPr lang="en-IN" dirty="0"/>
              <a:t>Thinkers</a:t>
            </a:r>
            <a:endParaRPr lang="en-US" dirty="0"/>
          </a:p>
        </p:txBody>
      </p:sp>
      <p:sp>
        <p:nvSpPr>
          <p:cNvPr id="3" name="Content Placeholder 2">
            <a:extLst>
              <a:ext uri="{FF2B5EF4-FFF2-40B4-BE49-F238E27FC236}">
                <a16:creationId xmlns:a16="http://schemas.microsoft.com/office/drawing/2014/main" id="{0711BEC5-5852-481D-8E1F-C01D035AE779}"/>
              </a:ext>
            </a:extLst>
          </p:cNvPr>
          <p:cNvSpPr>
            <a:spLocks noGrp="1"/>
          </p:cNvSpPr>
          <p:nvPr>
            <p:ph idx="1"/>
          </p:nvPr>
        </p:nvSpPr>
        <p:spPr/>
        <p:txBody>
          <a:bodyPr/>
          <a:lstStyle/>
          <a:p>
            <a:r>
              <a:rPr lang="en-US" dirty="0"/>
              <a:t>Thinkers are motivated by ideals. They are mature, satisfied, comfortable, and reflective people who value order, knowledge, and responsibility. They tend to be well educated and actively seek out information in the decision-making process. They are well informed about world and national events and are alert to opportunities to broaden their knowledge. Thinkers have a moderate respect for the status quo institutions of authority and social decorum but are open to consider new ideas. Although their incomes allow them many choices, Thinkers are conservative, practical consumers; they look for durability, functionality, and value in the products they buy</a:t>
            </a:r>
          </a:p>
        </p:txBody>
      </p:sp>
    </p:spTree>
    <p:extLst>
      <p:ext uri="{BB962C8B-B14F-4D97-AF65-F5344CB8AC3E}">
        <p14:creationId xmlns:p14="http://schemas.microsoft.com/office/powerpoint/2010/main" val="32738119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C7E02-393E-49EC-9E0E-A8714480813C}"/>
              </a:ext>
            </a:extLst>
          </p:cNvPr>
          <p:cNvSpPr>
            <a:spLocks noGrp="1"/>
          </p:cNvSpPr>
          <p:nvPr>
            <p:ph type="title"/>
          </p:nvPr>
        </p:nvSpPr>
        <p:spPr/>
        <p:txBody>
          <a:bodyPr/>
          <a:lstStyle/>
          <a:p>
            <a:r>
              <a:rPr lang="en-IN" dirty="0"/>
              <a:t>Achievers</a:t>
            </a:r>
            <a:endParaRPr lang="en-US" dirty="0"/>
          </a:p>
        </p:txBody>
      </p:sp>
      <p:sp>
        <p:nvSpPr>
          <p:cNvPr id="3" name="Content Placeholder 2">
            <a:extLst>
              <a:ext uri="{FF2B5EF4-FFF2-40B4-BE49-F238E27FC236}">
                <a16:creationId xmlns:a16="http://schemas.microsoft.com/office/drawing/2014/main" id="{4FC68548-0A42-49BA-A756-D7601D70BFD3}"/>
              </a:ext>
            </a:extLst>
          </p:cNvPr>
          <p:cNvSpPr>
            <a:spLocks noGrp="1"/>
          </p:cNvSpPr>
          <p:nvPr>
            <p:ph idx="1"/>
          </p:nvPr>
        </p:nvSpPr>
        <p:spPr/>
        <p:txBody>
          <a:bodyPr/>
          <a:lstStyle/>
          <a:p>
            <a:r>
              <a:rPr lang="en-US" dirty="0"/>
              <a:t>Motivated by the desire for achievement, Achievers have goal-oriented lifestyles and a deep commitment to career and family. Their social lives reflect this focus and are structured around family, their place of worship, and work. Achievers live conventional lives, are politically conservative, and respect authority and the status quo. They value consensus, predictability, and stability over risk, intimacy, and self-discovery. With many wants and needs, Achievers are active in the consumer marketplace. Image is important to Achievers; they favor established, prestige products and services that demonstrate success to their peers. Because of their busy lives, they are often interested in a variety of timesaving devices.</a:t>
            </a:r>
          </a:p>
        </p:txBody>
      </p:sp>
    </p:spTree>
    <p:extLst>
      <p:ext uri="{BB962C8B-B14F-4D97-AF65-F5344CB8AC3E}">
        <p14:creationId xmlns:p14="http://schemas.microsoft.com/office/powerpoint/2010/main" val="26385756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9FF19-3B7A-4E0A-BFDE-FCE00FBD8047}"/>
              </a:ext>
            </a:extLst>
          </p:cNvPr>
          <p:cNvSpPr>
            <a:spLocks noGrp="1"/>
          </p:cNvSpPr>
          <p:nvPr>
            <p:ph type="title"/>
          </p:nvPr>
        </p:nvSpPr>
        <p:spPr/>
        <p:txBody>
          <a:bodyPr/>
          <a:lstStyle/>
          <a:p>
            <a:r>
              <a:rPr lang="en-IN" dirty="0"/>
              <a:t>Experiencers</a:t>
            </a:r>
            <a:endParaRPr lang="en-US" dirty="0"/>
          </a:p>
        </p:txBody>
      </p:sp>
      <p:sp>
        <p:nvSpPr>
          <p:cNvPr id="3" name="Content Placeholder 2">
            <a:extLst>
              <a:ext uri="{FF2B5EF4-FFF2-40B4-BE49-F238E27FC236}">
                <a16:creationId xmlns:a16="http://schemas.microsoft.com/office/drawing/2014/main" id="{C26A1AC2-0E6D-4161-84A1-8B1DAD28F769}"/>
              </a:ext>
            </a:extLst>
          </p:cNvPr>
          <p:cNvSpPr>
            <a:spLocks noGrp="1"/>
          </p:cNvSpPr>
          <p:nvPr>
            <p:ph idx="1"/>
          </p:nvPr>
        </p:nvSpPr>
        <p:spPr/>
        <p:txBody>
          <a:bodyPr/>
          <a:lstStyle/>
          <a:p>
            <a:r>
              <a:rPr lang="en-US" dirty="0"/>
              <a:t>Experiencers are motivated by self-expression. As young, enthusiastic, and impulsive consumers, Experiencers quickly become enthusiastic about new possibilities but are equally quick to cool. They seek variety and excitement, savoring the new, the offbeat, and the risky. Their energy finds an outlet in exercise, sports, outdoor recreation, and social activities. Experiencers are avid consumers and spend a comparatively high proportion of their income on fashion, entertainment, and socializing. Their purchases reflect the emphasis they place on looking good and having “cool” stuff.</a:t>
            </a:r>
          </a:p>
        </p:txBody>
      </p:sp>
    </p:spTree>
    <p:extLst>
      <p:ext uri="{BB962C8B-B14F-4D97-AF65-F5344CB8AC3E}">
        <p14:creationId xmlns:p14="http://schemas.microsoft.com/office/powerpoint/2010/main" val="41260114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4EAF1-43F4-4D66-ADB3-6EF13C326093}"/>
              </a:ext>
            </a:extLst>
          </p:cNvPr>
          <p:cNvSpPr>
            <a:spLocks noGrp="1"/>
          </p:cNvSpPr>
          <p:nvPr>
            <p:ph type="title"/>
          </p:nvPr>
        </p:nvSpPr>
        <p:spPr/>
        <p:txBody>
          <a:bodyPr/>
          <a:lstStyle/>
          <a:p>
            <a:r>
              <a:rPr lang="en-IN" dirty="0"/>
              <a:t>Believers</a:t>
            </a:r>
            <a:endParaRPr lang="en-US" dirty="0"/>
          </a:p>
        </p:txBody>
      </p:sp>
      <p:sp>
        <p:nvSpPr>
          <p:cNvPr id="3" name="Content Placeholder 2">
            <a:extLst>
              <a:ext uri="{FF2B5EF4-FFF2-40B4-BE49-F238E27FC236}">
                <a16:creationId xmlns:a16="http://schemas.microsoft.com/office/drawing/2014/main" id="{CCFA9A1C-5769-4938-BB5A-CC60E65BACA4}"/>
              </a:ext>
            </a:extLst>
          </p:cNvPr>
          <p:cNvSpPr>
            <a:spLocks noGrp="1"/>
          </p:cNvSpPr>
          <p:nvPr>
            <p:ph idx="1"/>
          </p:nvPr>
        </p:nvSpPr>
        <p:spPr/>
        <p:txBody>
          <a:bodyPr/>
          <a:lstStyle/>
          <a:p>
            <a:r>
              <a:rPr lang="en-US" dirty="0"/>
              <a:t>Like Thinkers, Believers are motivated by ideals. They are conservative, conventional people with concrete beliefs based on traditional, established codes: family, religion, community, and the nation. Many Believers express moral codes that are deeply rooted and literally interpreted. They follow established routines, organized in large part around home, family, community, and social or religious organizations to which they belong. As consumers, Believers are predictable; they choose familiar products and established brands. They favor American products and are generally loyal customers.</a:t>
            </a:r>
          </a:p>
        </p:txBody>
      </p:sp>
    </p:spTree>
    <p:extLst>
      <p:ext uri="{BB962C8B-B14F-4D97-AF65-F5344CB8AC3E}">
        <p14:creationId xmlns:p14="http://schemas.microsoft.com/office/powerpoint/2010/main" val="9695771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D58FE-A945-42AA-915C-F9565DDB26DD}"/>
              </a:ext>
            </a:extLst>
          </p:cNvPr>
          <p:cNvSpPr>
            <a:spLocks noGrp="1"/>
          </p:cNvSpPr>
          <p:nvPr>
            <p:ph type="title"/>
          </p:nvPr>
        </p:nvSpPr>
        <p:spPr/>
        <p:txBody>
          <a:bodyPr/>
          <a:lstStyle/>
          <a:p>
            <a:r>
              <a:rPr lang="en-IN" dirty="0" err="1"/>
              <a:t>Strivers</a:t>
            </a:r>
            <a:endParaRPr lang="en-US" dirty="0"/>
          </a:p>
        </p:txBody>
      </p:sp>
      <p:sp>
        <p:nvSpPr>
          <p:cNvPr id="3" name="Content Placeholder 2">
            <a:extLst>
              <a:ext uri="{FF2B5EF4-FFF2-40B4-BE49-F238E27FC236}">
                <a16:creationId xmlns:a16="http://schemas.microsoft.com/office/drawing/2014/main" id="{6597526B-8A4A-40FB-A70B-4ED11E9ADFA9}"/>
              </a:ext>
            </a:extLst>
          </p:cNvPr>
          <p:cNvSpPr>
            <a:spLocks noGrp="1"/>
          </p:cNvSpPr>
          <p:nvPr>
            <p:ph idx="1"/>
          </p:nvPr>
        </p:nvSpPr>
        <p:spPr/>
        <p:txBody>
          <a:bodyPr/>
          <a:lstStyle/>
          <a:p>
            <a:r>
              <a:rPr lang="en-US" dirty="0"/>
              <a:t>Strivers are trendy and fun loving. Because they are motivated by achievement, Strivers are concerned about the opinions and approval of others. Money defines success for Strivers, who don’t have enough of it to meet their desires. They favor stylish products that emulate the purchases of people with greater material wealth. Many see themselves as having a job rather than a career, and a lack of skills and focus often prevents them from moving ahead. Strivers are active consumers because shopping is both a social activity and an opportunity to demonstrate to peers their ability to buy. As consumers, they are as impulsive as their financial circumstance will allow.</a:t>
            </a:r>
          </a:p>
        </p:txBody>
      </p:sp>
    </p:spTree>
    <p:extLst>
      <p:ext uri="{BB962C8B-B14F-4D97-AF65-F5344CB8AC3E}">
        <p14:creationId xmlns:p14="http://schemas.microsoft.com/office/powerpoint/2010/main" val="16749291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A1128-1A63-4F38-A8D5-BB4BAA644187}"/>
              </a:ext>
            </a:extLst>
          </p:cNvPr>
          <p:cNvSpPr>
            <a:spLocks noGrp="1"/>
          </p:cNvSpPr>
          <p:nvPr>
            <p:ph type="title"/>
          </p:nvPr>
        </p:nvSpPr>
        <p:spPr/>
        <p:txBody>
          <a:bodyPr/>
          <a:lstStyle/>
          <a:p>
            <a:r>
              <a:rPr lang="en-IN" dirty="0"/>
              <a:t>Makers</a:t>
            </a:r>
            <a:endParaRPr lang="en-US" dirty="0"/>
          </a:p>
        </p:txBody>
      </p:sp>
      <p:sp>
        <p:nvSpPr>
          <p:cNvPr id="3" name="Content Placeholder 2">
            <a:extLst>
              <a:ext uri="{FF2B5EF4-FFF2-40B4-BE49-F238E27FC236}">
                <a16:creationId xmlns:a16="http://schemas.microsoft.com/office/drawing/2014/main" id="{FFD3B1B0-BB1C-4BEE-886C-E41B31FBDC5D}"/>
              </a:ext>
            </a:extLst>
          </p:cNvPr>
          <p:cNvSpPr>
            <a:spLocks noGrp="1"/>
          </p:cNvSpPr>
          <p:nvPr>
            <p:ph idx="1"/>
          </p:nvPr>
        </p:nvSpPr>
        <p:spPr/>
        <p:txBody>
          <a:bodyPr>
            <a:normAutofit fontScale="92500" lnSpcReduction="10000"/>
          </a:bodyPr>
          <a:lstStyle/>
          <a:p>
            <a:r>
              <a:rPr lang="en-US" dirty="0"/>
              <a:t>Like Experiencers, Makers are motivated by self-expression. They express themselves and experience the world by working on it—building a house, raising children, fixing a car, or canning vegetables—and have enough skill and energy to carry out their projects successfully. Makers are practical people who have constructive skills and value self-sufficiency. They live within a traditional context of family, practical work, and physical recreation and have little interest in what lies outside that context. Makers are suspicious of new ideas and large institutions such as big business. They are respectful of government authority and organized labor but resentful of government intrusion on individual rights. They are unimpressed by material possessions other than those with a practical or functional purpose. Because they prefer value to luxury, they buy basic products.</a:t>
            </a:r>
          </a:p>
        </p:txBody>
      </p:sp>
    </p:spTree>
    <p:extLst>
      <p:ext uri="{BB962C8B-B14F-4D97-AF65-F5344CB8AC3E}">
        <p14:creationId xmlns:p14="http://schemas.microsoft.com/office/powerpoint/2010/main" val="1375432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C006A-1EE9-4FB5-A544-A78932769E49}"/>
              </a:ext>
            </a:extLst>
          </p:cNvPr>
          <p:cNvSpPr>
            <a:spLocks noGrp="1"/>
          </p:cNvSpPr>
          <p:nvPr>
            <p:ph type="title"/>
          </p:nvPr>
        </p:nvSpPr>
        <p:spPr/>
        <p:txBody>
          <a:bodyPr/>
          <a:lstStyle/>
          <a:p>
            <a:r>
              <a:rPr lang="en-US" dirty="0"/>
              <a:t>Survivors</a:t>
            </a:r>
          </a:p>
        </p:txBody>
      </p:sp>
      <p:sp>
        <p:nvSpPr>
          <p:cNvPr id="3" name="Content Placeholder 2">
            <a:extLst>
              <a:ext uri="{FF2B5EF4-FFF2-40B4-BE49-F238E27FC236}">
                <a16:creationId xmlns:a16="http://schemas.microsoft.com/office/drawing/2014/main" id="{BC0E04AB-A76A-4F90-91C4-54D7E32FA943}"/>
              </a:ext>
            </a:extLst>
          </p:cNvPr>
          <p:cNvSpPr>
            <a:spLocks noGrp="1"/>
          </p:cNvSpPr>
          <p:nvPr>
            <p:ph idx="1"/>
          </p:nvPr>
        </p:nvSpPr>
        <p:spPr/>
        <p:txBody>
          <a:bodyPr/>
          <a:lstStyle/>
          <a:p>
            <a:r>
              <a:rPr lang="en-US" dirty="0"/>
              <a:t>Survivors live narrowly focused lives. With few resources with which to cope, they often believe that the world is changing too quickly. They are comfortable with the familiar and are primarily concerned with safety and security. Because they must focus on meeting needs rather than fulfilling desires, Survivors do not show a strong primary motivation. Survivors are cautious consumers. They represent a very modest market for most products and services. They are loyal to favorite brands, especially if they can purchase them at a discount.</a:t>
            </a:r>
          </a:p>
        </p:txBody>
      </p:sp>
    </p:spTree>
    <p:extLst>
      <p:ext uri="{BB962C8B-B14F-4D97-AF65-F5344CB8AC3E}">
        <p14:creationId xmlns:p14="http://schemas.microsoft.com/office/powerpoint/2010/main" val="41936067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3F142-8CA9-47D9-837D-ABB54DC69EC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29A6C8D-F9A3-4979-8445-99D80186BB5B}"/>
              </a:ext>
            </a:extLst>
          </p:cNvPr>
          <p:cNvSpPr>
            <a:spLocks noGrp="1"/>
          </p:cNvSpPr>
          <p:nvPr>
            <p:ph idx="1"/>
          </p:nvPr>
        </p:nvSpPr>
        <p:spPr/>
        <p:txBody>
          <a:bodyPr/>
          <a:lstStyle/>
          <a:p>
            <a:endParaRPr lang="en-US"/>
          </a:p>
        </p:txBody>
      </p:sp>
      <p:pic>
        <p:nvPicPr>
          <p:cNvPr id="5122" name="Picture 2" descr="VALS">
            <a:extLst>
              <a:ext uri="{FF2B5EF4-FFF2-40B4-BE49-F238E27FC236}">
                <a16:creationId xmlns:a16="http://schemas.microsoft.com/office/drawing/2014/main" id="{63DA9084-A50D-4BD4-9042-680B05B029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1048"/>
            <a:ext cx="12357717" cy="7037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1261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3DCA4-34A2-4A9F-AEEE-904493235BBE}"/>
              </a:ext>
            </a:extLst>
          </p:cNvPr>
          <p:cNvSpPr>
            <a:spLocks noGrp="1"/>
          </p:cNvSpPr>
          <p:nvPr>
            <p:ph type="title"/>
          </p:nvPr>
        </p:nvSpPr>
        <p:spPr/>
        <p:txBody>
          <a:bodyPr/>
          <a:lstStyle/>
          <a:p>
            <a:r>
              <a:rPr lang="en-IN" dirty="0"/>
              <a:t>Behavioural Segmentation</a:t>
            </a:r>
            <a:endParaRPr lang="en-US" dirty="0"/>
          </a:p>
        </p:txBody>
      </p:sp>
      <p:sp>
        <p:nvSpPr>
          <p:cNvPr id="3" name="Content Placeholder 2">
            <a:extLst>
              <a:ext uri="{FF2B5EF4-FFF2-40B4-BE49-F238E27FC236}">
                <a16:creationId xmlns:a16="http://schemas.microsoft.com/office/drawing/2014/main" id="{391608D5-FB91-43EC-9388-107CF78688A3}"/>
              </a:ext>
            </a:extLst>
          </p:cNvPr>
          <p:cNvSpPr>
            <a:spLocks noGrp="1"/>
          </p:cNvSpPr>
          <p:nvPr>
            <p:ph idx="1"/>
          </p:nvPr>
        </p:nvSpPr>
        <p:spPr/>
        <p:txBody>
          <a:bodyPr/>
          <a:lstStyle/>
          <a:p>
            <a:r>
              <a:rPr lang="en-US" dirty="0"/>
              <a:t>Behavioral segmentation divides people and organization into groups according to how they </a:t>
            </a:r>
            <a:r>
              <a:rPr lang="en-US" b="1" dirty="0"/>
              <a:t>behave</a:t>
            </a:r>
            <a:r>
              <a:rPr lang="en-US" dirty="0"/>
              <a:t> with or </a:t>
            </a:r>
            <a:r>
              <a:rPr lang="en-US" b="1" dirty="0"/>
              <a:t>act</a:t>
            </a:r>
            <a:r>
              <a:rPr lang="en-US" dirty="0"/>
              <a:t> toward products. </a:t>
            </a:r>
          </a:p>
          <a:p>
            <a:endParaRPr lang="en-US" dirty="0"/>
          </a:p>
          <a:p>
            <a:r>
              <a:rPr lang="en-US" b="1" dirty="0"/>
              <a:t>Benefit Segmentation</a:t>
            </a:r>
            <a:r>
              <a:rPr lang="en-US" dirty="0"/>
              <a:t>- grouping people on the basis of benefits they seek from a product</a:t>
            </a:r>
          </a:p>
          <a:p>
            <a:endParaRPr lang="en-US" dirty="0"/>
          </a:p>
          <a:p>
            <a:r>
              <a:rPr lang="en-US" dirty="0"/>
              <a:t>Example: What benefits you seek in a toothpaste?</a:t>
            </a:r>
          </a:p>
          <a:p>
            <a:endParaRPr lang="en-US" dirty="0"/>
          </a:p>
          <a:p>
            <a:endParaRPr lang="en-US" dirty="0"/>
          </a:p>
        </p:txBody>
      </p:sp>
    </p:spTree>
    <p:extLst>
      <p:ext uri="{BB962C8B-B14F-4D97-AF65-F5344CB8AC3E}">
        <p14:creationId xmlns:p14="http://schemas.microsoft.com/office/powerpoint/2010/main" val="31536956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46263-2A49-4EE8-8E25-3BBEA03B3459}"/>
              </a:ext>
            </a:extLst>
          </p:cNvPr>
          <p:cNvSpPr>
            <a:spLocks noGrp="1"/>
          </p:cNvSpPr>
          <p:nvPr>
            <p:ph type="title"/>
          </p:nvPr>
        </p:nvSpPr>
        <p:spPr/>
        <p:txBody>
          <a:bodyPr/>
          <a:lstStyle/>
          <a:p>
            <a:r>
              <a:rPr lang="en-IN" dirty="0"/>
              <a:t>Benefit Segmentation</a:t>
            </a:r>
            <a:endParaRPr lang="en-US" dirty="0"/>
          </a:p>
        </p:txBody>
      </p:sp>
      <p:sp>
        <p:nvSpPr>
          <p:cNvPr id="3" name="Content Placeholder 2">
            <a:extLst>
              <a:ext uri="{FF2B5EF4-FFF2-40B4-BE49-F238E27FC236}">
                <a16:creationId xmlns:a16="http://schemas.microsoft.com/office/drawing/2014/main" id="{39B3DC62-D69F-41D6-9F50-D8BD953C5F73}"/>
              </a:ext>
            </a:extLst>
          </p:cNvPr>
          <p:cNvSpPr>
            <a:spLocks noGrp="1"/>
          </p:cNvSpPr>
          <p:nvPr>
            <p:ph idx="1"/>
          </p:nvPr>
        </p:nvSpPr>
        <p:spPr/>
        <p:txBody>
          <a:bodyPr/>
          <a:lstStyle/>
          <a:p>
            <a:r>
              <a:rPr lang="en-US" dirty="0">
                <a:hlinkClick r:id="rId2"/>
              </a:rPr>
              <a:t>https://www.youtube.com/watch?v=o49pq2_A-_o</a:t>
            </a:r>
            <a:endParaRPr lang="en-US" dirty="0"/>
          </a:p>
          <a:p>
            <a:endParaRPr lang="en-US" dirty="0"/>
          </a:p>
          <a:p>
            <a:endParaRPr lang="en-US" dirty="0"/>
          </a:p>
          <a:p>
            <a:endParaRPr lang="en-US" dirty="0"/>
          </a:p>
          <a:p>
            <a:endParaRPr lang="en-US" dirty="0"/>
          </a:p>
          <a:p>
            <a:endParaRPr lang="en-US" dirty="0"/>
          </a:p>
          <a:p>
            <a:endParaRPr lang="en-US" dirty="0"/>
          </a:p>
          <a:p>
            <a:r>
              <a:rPr lang="en-US" dirty="0">
                <a:hlinkClick r:id="rId3"/>
              </a:rPr>
              <a:t>https://www.youtube.com/watch?v=tHvlNLGYwW8</a:t>
            </a:r>
            <a:endParaRPr lang="en-US" dirty="0"/>
          </a:p>
        </p:txBody>
      </p:sp>
      <p:sp>
        <p:nvSpPr>
          <p:cNvPr id="4" name="Oval 3">
            <a:extLst>
              <a:ext uri="{FF2B5EF4-FFF2-40B4-BE49-F238E27FC236}">
                <a16:creationId xmlns:a16="http://schemas.microsoft.com/office/drawing/2014/main" id="{6476F5C3-2491-4FF2-9C80-49F6CAAFF692}"/>
              </a:ext>
            </a:extLst>
          </p:cNvPr>
          <p:cNvSpPr/>
          <p:nvPr/>
        </p:nvSpPr>
        <p:spPr>
          <a:xfrm>
            <a:off x="1651247" y="2530136"/>
            <a:ext cx="1855433" cy="16512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Freshen Breath and whitening teeth</a:t>
            </a:r>
            <a:endParaRPr lang="en-US" dirty="0"/>
          </a:p>
        </p:txBody>
      </p:sp>
      <p:sp>
        <p:nvSpPr>
          <p:cNvPr id="6" name="Oval 5">
            <a:extLst>
              <a:ext uri="{FF2B5EF4-FFF2-40B4-BE49-F238E27FC236}">
                <a16:creationId xmlns:a16="http://schemas.microsoft.com/office/drawing/2014/main" id="{00F62A17-D5C0-4F2D-B777-72D4705B3007}"/>
              </a:ext>
            </a:extLst>
          </p:cNvPr>
          <p:cNvSpPr/>
          <p:nvPr/>
        </p:nvSpPr>
        <p:spPr>
          <a:xfrm>
            <a:off x="4723290" y="2530135"/>
            <a:ext cx="1855433" cy="1651247"/>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IN" dirty="0"/>
              <a:t>Tooth Sensitivity</a:t>
            </a:r>
            <a:endParaRPr lang="en-US" dirty="0"/>
          </a:p>
        </p:txBody>
      </p:sp>
      <p:sp>
        <p:nvSpPr>
          <p:cNvPr id="8" name="Oval 7">
            <a:extLst>
              <a:ext uri="{FF2B5EF4-FFF2-40B4-BE49-F238E27FC236}">
                <a16:creationId xmlns:a16="http://schemas.microsoft.com/office/drawing/2014/main" id="{EE998800-FD19-4E55-9679-D96A9F9177EA}"/>
              </a:ext>
            </a:extLst>
          </p:cNvPr>
          <p:cNvSpPr/>
          <p:nvPr/>
        </p:nvSpPr>
        <p:spPr>
          <a:xfrm>
            <a:off x="8364615" y="2530134"/>
            <a:ext cx="1855433" cy="1651247"/>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N" dirty="0"/>
              <a:t>Tooth Decay</a:t>
            </a:r>
            <a:endParaRPr lang="en-US" dirty="0"/>
          </a:p>
        </p:txBody>
      </p:sp>
    </p:spTree>
    <p:extLst>
      <p:ext uri="{BB962C8B-B14F-4D97-AF65-F5344CB8AC3E}">
        <p14:creationId xmlns:p14="http://schemas.microsoft.com/office/powerpoint/2010/main" val="2300775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9FBA5-E1C0-4FD9-A3A7-DCA1FBA5892E}"/>
              </a:ext>
            </a:extLst>
          </p:cNvPr>
          <p:cNvSpPr>
            <a:spLocks noGrp="1"/>
          </p:cNvSpPr>
          <p:nvPr>
            <p:ph type="title"/>
          </p:nvPr>
        </p:nvSpPr>
        <p:spPr/>
        <p:txBody>
          <a:bodyPr/>
          <a:lstStyle/>
          <a:p>
            <a:r>
              <a:rPr lang="en-IN" dirty="0"/>
              <a:t>Behavioural Segmentation (Usage Rates)</a:t>
            </a:r>
            <a:endParaRPr lang="en-US" dirty="0"/>
          </a:p>
        </p:txBody>
      </p:sp>
      <p:sp>
        <p:nvSpPr>
          <p:cNvPr id="3" name="Content Placeholder 2">
            <a:extLst>
              <a:ext uri="{FF2B5EF4-FFF2-40B4-BE49-F238E27FC236}">
                <a16:creationId xmlns:a16="http://schemas.microsoft.com/office/drawing/2014/main" id="{7B0A23C0-2AB0-4BC7-8C07-7A8CE84AF955}"/>
              </a:ext>
            </a:extLst>
          </p:cNvPr>
          <p:cNvSpPr>
            <a:spLocks noGrp="1"/>
          </p:cNvSpPr>
          <p:nvPr>
            <p:ph idx="1"/>
          </p:nvPr>
        </p:nvSpPr>
        <p:spPr/>
        <p:txBody>
          <a:bodyPr>
            <a:normAutofit lnSpcReduction="10000"/>
          </a:bodyPr>
          <a:lstStyle/>
          <a:p>
            <a:r>
              <a:rPr lang="en-IN" dirty="0"/>
              <a:t>How often certain consumer use certain products? Heavy users, light users, non users</a:t>
            </a:r>
          </a:p>
          <a:p>
            <a:endParaRPr lang="en-IN" dirty="0"/>
          </a:p>
          <a:p>
            <a:endParaRPr lang="en-IN" dirty="0"/>
          </a:p>
          <a:p>
            <a:r>
              <a:rPr lang="en-US" dirty="0"/>
              <a:t>High rollers, or people who spend a lot of money, are considered “VIPs.” VIPs people get special treatment, including a personal “host” who looks after their needs during their casino visits.</a:t>
            </a:r>
          </a:p>
          <a:p>
            <a:endParaRPr lang="en-US" dirty="0"/>
          </a:p>
          <a:p>
            <a:r>
              <a:rPr lang="en-US" dirty="0"/>
              <a:t>They are also keenly interested in nonusers and how they can be persuaded to use products.</a:t>
            </a:r>
            <a:endParaRPr lang="en-IN" dirty="0"/>
          </a:p>
          <a:p>
            <a:endParaRPr lang="en-US" dirty="0"/>
          </a:p>
        </p:txBody>
      </p:sp>
    </p:spTree>
    <p:extLst>
      <p:ext uri="{BB962C8B-B14F-4D97-AF65-F5344CB8AC3E}">
        <p14:creationId xmlns:p14="http://schemas.microsoft.com/office/powerpoint/2010/main" val="37097645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07A90-03D4-463B-AE17-4A2A9230802B}"/>
              </a:ext>
            </a:extLst>
          </p:cNvPr>
          <p:cNvSpPr>
            <a:spLocks noGrp="1"/>
          </p:cNvSpPr>
          <p:nvPr>
            <p:ph type="title"/>
          </p:nvPr>
        </p:nvSpPr>
        <p:spPr/>
        <p:txBody>
          <a:bodyPr/>
          <a:lstStyle/>
          <a:p>
            <a:r>
              <a:rPr lang="en-IN" dirty="0"/>
              <a:t>Behavioural Segmentation (How people use Products?)</a:t>
            </a:r>
            <a:endParaRPr lang="en-US" dirty="0"/>
          </a:p>
        </p:txBody>
      </p:sp>
      <p:sp>
        <p:nvSpPr>
          <p:cNvPr id="3" name="Content Placeholder 2">
            <a:extLst>
              <a:ext uri="{FF2B5EF4-FFF2-40B4-BE49-F238E27FC236}">
                <a16:creationId xmlns:a16="http://schemas.microsoft.com/office/drawing/2014/main" id="{81F89F84-CEE4-47C8-A370-357DB37408CF}"/>
              </a:ext>
            </a:extLst>
          </p:cNvPr>
          <p:cNvSpPr>
            <a:spLocks noGrp="1"/>
          </p:cNvSpPr>
          <p:nvPr>
            <p:ph idx="1"/>
          </p:nvPr>
        </p:nvSpPr>
        <p:spPr/>
        <p:txBody>
          <a:bodyPr/>
          <a:lstStyle/>
          <a:p>
            <a:r>
              <a:rPr lang="en-US" dirty="0"/>
              <a:t>AVON Skin So soft</a:t>
            </a:r>
          </a:p>
          <a:p>
            <a:endParaRPr lang="en-US" dirty="0"/>
          </a:p>
          <a:p>
            <a:r>
              <a:rPr lang="en-US" dirty="0">
                <a:hlinkClick r:id="rId2"/>
              </a:rPr>
              <a:t>https://www.youtube.com/watch?v=MhWytOZ2IV4</a:t>
            </a:r>
            <a:endParaRPr lang="en-US" dirty="0"/>
          </a:p>
          <a:p>
            <a:endParaRPr lang="en-US" dirty="0"/>
          </a:p>
          <a:p>
            <a:r>
              <a:rPr lang="en-US" dirty="0"/>
              <a:t>But after Avon discovered that some people were using it as a mosquito repellant, the company began marketing it for that purpose. Eventually, Avon created a separate product called Skin So Soft Bug Guard. </a:t>
            </a:r>
          </a:p>
          <a:p>
            <a:endParaRPr lang="en-US" dirty="0"/>
          </a:p>
        </p:txBody>
      </p:sp>
    </p:spTree>
    <p:extLst>
      <p:ext uri="{BB962C8B-B14F-4D97-AF65-F5344CB8AC3E}">
        <p14:creationId xmlns:p14="http://schemas.microsoft.com/office/powerpoint/2010/main" val="38034950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38244-6062-4CDF-8541-4A5EF3376D93}"/>
              </a:ext>
            </a:extLst>
          </p:cNvPr>
          <p:cNvSpPr>
            <a:spLocks noGrp="1"/>
          </p:cNvSpPr>
          <p:nvPr>
            <p:ph type="title"/>
          </p:nvPr>
        </p:nvSpPr>
        <p:spPr/>
        <p:txBody>
          <a:bodyPr/>
          <a:lstStyle/>
          <a:p>
            <a:r>
              <a:rPr lang="en-IN" dirty="0"/>
              <a:t>Behavioural Segmentation (How people use Products?)</a:t>
            </a:r>
            <a:endParaRPr lang="en-US" dirty="0"/>
          </a:p>
        </p:txBody>
      </p:sp>
      <p:sp>
        <p:nvSpPr>
          <p:cNvPr id="3" name="Content Placeholder 2">
            <a:extLst>
              <a:ext uri="{FF2B5EF4-FFF2-40B4-BE49-F238E27FC236}">
                <a16:creationId xmlns:a16="http://schemas.microsoft.com/office/drawing/2014/main" id="{F79A18C7-1AA5-4BE3-ADE7-FABEA993C657}"/>
              </a:ext>
            </a:extLst>
          </p:cNvPr>
          <p:cNvSpPr>
            <a:spLocks noGrp="1"/>
          </p:cNvSpPr>
          <p:nvPr>
            <p:ph idx="1"/>
          </p:nvPr>
        </p:nvSpPr>
        <p:spPr/>
        <p:txBody>
          <a:bodyPr/>
          <a:lstStyle/>
          <a:p>
            <a:r>
              <a:rPr lang="en-IN" dirty="0"/>
              <a:t>GLAD- Seal and wrap (1000uses.com)</a:t>
            </a:r>
          </a:p>
          <a:p>
            <a:endParaRPr lang="en-IN" dirty="0"/>
          </a:p>
          <a:p>
            <a:r>
              <a:rPr lang="en-US" dirty="0">
                <a:hlinkClick r:id="rId2"/>
              </a:rPr>
              <a:t>https://www.youtube.com/watch?v=ErGrTA_DV3w</a:t>
            </a:r>
            <a:endParaRPr lang="en-US" dirty="0"/>
          </a:p>
        </p:txBody>
      </p:sp>
    </p:spTree>
    <p:extLst>
      <p:ext uri="{BB962C8B-B14F-4D97-AF65-F5344CB8AC3E}">
        <p14:creationId xmlns:p14="http://schemas.microsoft.com/office/powerpoint/2010/main" val="7726109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2A199-EDC7-4651-BC5F-A32A00B1077C}"/>
              </a:ext>
            </a:extLst>
          </p:cNvPr>
          <p:cNvSpPr>
            <a:spLocks noGrp="1"/>
          </p:cNvSpPr>
          <p:nvPr>
            <p:ph type="title"/>
          </p:nvPr>
        </p:nvSpPr>
        <p:spPr/>
        <p:txBody>
          <a:bodyPr/>
          <a:lstStyle/>
          <a:p>
            <a:r>
              <a:rPr lang="en-IN" dirty="0"/>
              <a:t>Main questions answered?</a:t>
            </a:r>
            <a:endParaRPr lang="en-US" dirty="0"/>
          </a:p>
        </p:txBody>
      </p:sp>
      <p:sp>
        <p:nvSpPr>
          <p:cNvPr id="3" name="Content Placeholder 2">
            <a:extLst>
              <a:ext uri="{FF2B5EF4-FFF2-40B4-BE49-F238E27FC236}">
                <a16:creationId xmlns:a16="http://schemas.microsoft.com/office/drawing/2014/main" id="{129709B0-4218-42DD-A97C-3B12E1F95923}"/>
              </a:ext>
            </a:extLst>
          </p:cNvPr>
          <p:cNvSpPr>
            <a:spLocks noGrp="1"/>
          </p:cNvSpPr>
          <p:nvPr>
            <p:ph idx="1"/>
          </p:nvPr>
        </p:nvSpPr>
        <p:spPr/>
        <p:txBody>
          <a:bodyPr>
            <a:normAutofit fontScale="92500" lnSpcReduction="20000"/>
          </a:bodyPr>
          <a:lstStyle/>
          <a:p>
            <a:r>
              <a:rPr lang="en-US" dirty="0"/>
              <a:t>Geographic segmentation. Where are our customers located, and how can we reach them? What products do they buy based on their locations?</a:t>
            </a:r>
          </a:p>
          <a:p>
            <a:pPr marL="0" indent="0">
              <a:buNone/>
            </a:pPr>
            <a:endParaRPr lang="en-US" dirty="0"/>
          </a:p>
          <a:p>
            <a:r>
              <a:rPr lang="en-US" dirty="0"/>
              <a:t>Demographic segmentation. How do the ages, races, and ethnic backgrounds of our customers affect what they buy?</a:t>
            </a:r>
          </a:p>
          <a:p>
            <a:endParaRPr lang="en-US" dirty="0"/>
          </a:p>
          <a:p>
            <a:endParaRPr lang="en-US" dirty="0"/>
          </a:p>
          <a:p>
            <a:r>
              <a:rPr lang="en-US" dirty="0"/>
              <a:t>Psychographic segmentation. What do our customers think about and value? How do they live their lives?</a:t>
            </a:r>
          </a:p>
          <a:p>
            <a:endParaRPr lang="en-US" dirty="0"/>
          </a:p>
          <a:p>
            <a:r>
              <a:rPr lang="en-US" dirty="0"/>
              <a:t>Behavioral segmentation. What benefits do customers want, and how do they use our product?</a:t>
            </a:r>
          </a:p>
          <a:p>
            <a:endParaRPr lang="en-US" dirty="0"/>
          </a:p>
        </p:txBody>
      </p:sp>
    </p:spTree>
    <p:extLst>
      <p:ext uri="{BB962C8B-B14F-4D97-AF65-F5344CB8AC3E}">
        <p14:creationId xmlns:p14="http://schemas.microsoft.com/office/powerpoint/2010/main" val="29262622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D8D98-05E3-42A1-A75A-D8C44F3FDC1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D4E810A-394D-43EC-90B3-617E9792555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FBB32C52-D30A-4797-83BB-A63BDD3FE6BB}"/>
              </a:ext>
            </a:extLst>
          </p:cNvPr>
          <p:cNvPicPr>
            <a:picLocks noChangeAspect="1"/>
          </p:cNvPicPr>
          <p:nvPr/>
        </p:nvPicPr>
        <p:blipFill>
          <a:blip r:embed="rId2"/>
          <a:stretch>
            <a:fillRect/>
          </a:stretch>
        </p:blipFill>
        <p:spPr>
          <a:xfrm>
            <a:off x="72136" y="96189"/>
            <a:ext cx="11896725" cy="6477416"/>
          </a:xfrm>
          <a:prstGeom prst="rect">
            <a:avLst/>
          </a:prstGeom>
        </p:spPr>
      </p:pic>
    </p:spTree>
    <p:extLst>
      <p:ext uri="{BB962C8B-B14F-4D97-AF65-F5344CB8AC3E}">
        <p14:creationId xmlns:p14="http://schemas.microsoft.com/office/powerpoint/2010/main" val="35519126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B14D3-093F-4A3F-828B-B441C726FD11}"/>
              </a:ext>
            </a:extLst>
          </p:cNvPr>
          <p:cNvSpPr>
            <a:spLocks noGrp="1"/>
          </p:cNvSpPr>
          <p:nvPr>
            <p:ph type="title"/>
          </p:nvPr>
        </p:nvSpPr>
        <p:spPr/>
        <p:txBody>
          <a:bodyPr/>
          <a:lstStyle/>
          <a:p>
            <a:r>
              <a:rPr lang="en-IN" dirty="0"/>
              <a:t>Measurable</a:t>
            </a:r>
            <a:endParaRPr lang="en-US" dirty="0"/>
          </a:p>
        </p:txBody>
      </p:sp>
      <p:sp>
        <p:nvSpPr>
          <p:cNvPr id="3" name="Content Placeholder 2">
            <a:extLst>
              <a:ext uri="{FF2B5EF4-FFF2-40B4-BE49-F238E27FC236}">
                <a16:creationId xmlns:a16="http://schemas.microsoft.com/office/drawing/2014/main" id="{F324036A-3D9E-46A4-98E9-541000E906BA}"/>
              </a:ext>
            </a:extLst>
          </p:cNvPr>
          <p:cNvSpPr>
            <a:spLocks noGrp="1"/>
          </p:cNvSpPr>
          <p:nvPr>
            <p:ph idx="1"/>
          </p:nvPr>
        </p:nvSpPr>
        <p:spPr/>
        <p:txBody>
          <a:bodyPr/>
          <a:lstStyle/>
          <a:p>
            <a:r>
              <a:rPr lang="en-IN" dirty="0"/>
              <a:t>Size, purchasing power, and profiles of segment can be measured</a:t>
            </a:r>
            <a:endParaRPr lang="en-US" dirty="0"/>
          </a:p>
        </p:txBody>
      </p:sp>
      <p:sp>
        <p:nvSpPr>
          <p:cNvPr id="4" name="Oval 3">
            <a:extLst>
              <a:ext uri="{FF2B5EF4-FFF2-40B4-BE49-F238E27FC236}">
                <a16:creationId xmlns:a16="http://schemas.microsoft.com/office/drawing/2014/main" id="{6BE6ECEA-56D8-458B-8DB6-9DD7C1FF4979}"/>
              </a:ext>
            </a:extLst>
          </p:cNvPr>
          <p:cNvSpPr/>
          <p:nvPr/>
        </p:nvSpPr>
        <p:spPr>
          <a:xfrm>
            <a:off x="1162975" y="3293616"/>
            <a:ext cx="2317072" cy="21128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women</a:t>
            </a:r>
            <a:endParaRPr lang="en-US" dirty="0"/>
          </a:p>
        </p:txBody>
      </p:sp>
      <p:sp>
        <p:nvSpPr>
          <p:cNvPr id="6" name="Oval 5">
            <a:extLst>
              <a:ext uri="{FF2B5EF4-FFF2-40B4-BE49-F238E27FC236}">
                <a16:creationId xmlns:a16="http://schemas.microsoft.com/office/drawing/2014/main" id="{1B461373-6A40-4D48-A08A-E69329DA965C}"/>
              </a:ext>
            </a:extLst>
          </p:cNvPr>
          <p:cNvSpPr/>
          <p:nvPr/>
        </p:nvSpPr>
        <p:spPr>
          <a:xfrm>
            <a:off x="5345837" y="3293615"/>
            <a:ext cx="2317072" cy="21128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men</a:t>
            </a:r>
            <a:endParaRPr lang="en-US" dirty="0"/>
          </a:p>
        </p:txBody>
      </p:sp>
      <p:sp>
        <p:nvSpPr>
          <p:cNvPr id="8" name="Oval 7">
            <a:extLst>
              <a:ext uri="{FF2B5EF4-FFF2-40B4-BE49-F238E27FC236}">
                <a16:creationId xmlns:a16="http://schemas.microsoft.com/office/drawing/2014/main" id="{60AFC76D-5F5D-49DD-B9FC-829270438E8A}"/>
              </a:ext>
            </a:extLst>
          </p:cNvPr>
          <p:cNvSpPr/>
          <p:nvPr/>
        </p:nvSpPr>
        <p:spPr>
          <a:xfrm>
            <a:off x="9361503" y="3293615"/>
            <a:ext cx="2317072" cy="211288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Forgetful people</a:t>
            </a:r>
            <a:endParaRPr lang="en-US" dirty="0"/>
          </a:p>
        </p:txBody>
      </p:sp>
    </p:spTree>
    <p:extLst>
      <p:ext uri="{BB962C8B-B14F-4D97-AF65-F5344CB8AC3E}">
        <p14:creationId xmlns:p14="http://schemas.microsoft.com/office/powerpoint/2010/main" val="1079013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0843F-9A6F-4025-973F-1EB88E763299}"/>
              </a:ext>
            </a:extLst>
          </p:cNvPr>
          <p:cNvSpPr>
            <a:spLocks noGrp="1"/>
          </p:cNvSpPr>
          <p:nvPr>
            <p:ph type="title"/>
          </p:nvPr>
        </p:nvSpPr>
        <p:spPr/>
        <p:txBody>
          <a:bodyPr/>
          <a:lstStyle/>
          <a:p>
            <a:r>
              <a:rPr lang="en-IN" dirty="0"/>
              <a:t>Accessible</a:t>
            </a:r>
            <a:endParaRPr lang="en-US" dirty="0"/>
          </a:p>
        </p:txBody>
      </p:sp>
      <p:sp>
        <p:nvSpPr>
          <p:cNvPr id="3" name="Content Placeholder 2">
            <a:extLst>
              <a:ext uri="{FF2B5EF4-FFF2-40B4-BE49-F238E27FC236}">
                <a16:creationId xmlns:a16="http://schemas.microsoft.com/office/drawing/2014/main" id="{046B1DE5-9DBC-4D8C-AA8A-6A8986AF9864}"/>
              </a:ext>
            </a:extLst>
          </p:cNvPr>
          <p:cNvSpPr>
            <a:spLocks noGrp="1"/>
          </p:cNvSpPr>
          <p:nvPr>
            <p:ph idx="1"/>
          </p:nvPr>
        </p:nvSpPr>
        <p:spPr/>
        <p:txBody>
          <a:bodyPr/>
          <a:lstStyle/>
          <a:p>
            <a:r>
              <a:rPr lang="en-IN" dirty="0"/>
              <a:t>A company should be able to reach them though advertising media</a:t>
            </a:r>
            <a:r>
              <a:rPr lang="en-US" dirty="0"/>
              <a:t> as well as distribution channels. </a:t>
            </a:r>
          </a:p>
          <a:p>
            <a:endParaRPr lang="en-US" dirty="0"/>
          </a:p>
          <a:p>
            <a:endParaRPr lang="en-IN" dirty="0"/>
          </a:p>
        </p:txBody>
      </p:sp>
      <p:pic>
        <p:nvPicPr>
          <p:cNvPr id="1028" name="Picture 4" descr="Andaman Islands' isolated tribes' independence may be in danger">
            <a:extLst>
              <a:ext uri="{FF2B5EF4-FFF2-40B4-BE49-F238E27FC236}">
                <a16:creationId xmlns:a16="http://schemas.microsoft.com/office/drawing/2014/main" id="{B19FE313-A270-40F9-84A8-F3B445740E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1810" y="2711106"/>
            <a:ext cx="5583361" cy="3781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5490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D723F-F715-45F4-BE64-FE77737EC96D}"/>
              </a:ext>
            </a:extLst>
          </p:cNvPr>
          <p:cNvSpPr>
            <a:spLocks noGrp="1"/>
          </p:cNvSpPr>
          <p:nvPr>
            <p:ph type="title"/>
          </p:nvPr>
        </p:nvSpPr>
        <p:spPr/>
        <p:txBody>
          <a:bodyPr/>
          <a:lstStyle/>
          <a:p>
            <a:r>
              <a:rPr lang="en-IN" dirty="0"/>
              <a:t>Substantial </a:t>
            </a:r>
            <a:endParaRPr lang="en-US" dirty="0"/>
          </a:p>
        </p:txBody>
      </p:sp>
      <p:sp>
        <p:nvSpPr>
          <p:cNvPr id="3" name="Content Placeholder 2">
            <a:extLst>
              <a:ext uri="{FF2B5EF4-FFF2-40B4-BE49-F238E27FC236}">
                <a16:creationId xmlns:a16="http://schemas.microsoft.com/office/drawing/2014/main" id="{F5A68F52-4130-4B0A-9113-FFF5789D02B1}"/>
              </a:ext>
            </a:extLst>
          </p:cNvPr>
          <p:cNvSpPr>
            <a:spLocks noGrp="1"/>
          </p:cNvSpPr>
          <p:nvPr>
            <p:ph idx="1"/>
          </p:nvPr>
        </p:nvSpPr>
        <p:spPr/>
        <p:txBody>
          <a:bodyPr/>
          <a:lstStyle/>
          <a:p>
            <a:r>
              <a:rPr lang="en-IN" dirty="0"/>
              <a:t>Segments should be large enough. i.e. Profitable to serve.</a:t>
            </a:r>
          </a:p>
          <a:p>
            <a:endParaRPr lang="en-IN" dirty="0"/>
          </a:p>
          <a:p>
            <a:r>
              <a:rPr lang="en-IN" dirty="0"/>
              <a:t>Example: Making basketball shoes for NBA players of height 5’ 4’’. </a:t>
            </a:r>
            <a:endParaRPr lang="en-US" dirty="0"/>
          </a:p>
        </p:txBody>
      </p:sp>
    </p:spTree>
    <p:extLst>
      <p:ext uri="{BB962C8B-B14F-4D97-AF65-F5344CB8AC3E}">
        <p14:creationId xmlns:p14="http://schemas.microsoft.com/office/powerpoint/2010/main" val="38694143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4F98B-D8AF-4581-BDF6-4DB8927BD1FE}"/>
              </a:ext>
            </a:extLst>
          </p:cNvPr>
          <p:cNvSpPr>
            <a:spLocks noGrp="1"/>
          </p:cNvSpPr>
          <p:nvPr>
            <p:ph type="title"/>
          </p:nvPr>
        </p:nvSpPr>
        <p:spPr/>
        <p:txBody>
          <a:bodyPr/>
          <a:lstStyle/>
          <a:p>
            <a:r>
              <a:rPr lang="en-IN" dirty="0"/>
              <a:t>Actionable</a:t>
            </a:r>
            <a:endParaRPr lang="en-US" dirty="0"/>
          </a:p>
        </p:txBody>
      </p:sp>
      <p:pic>
        <p:nvPicPr>
          <p:cNvPr id="7" name="Content Placeholder 6">
            <a:extLst>
              <a:ext uri="{FF2B5EF4-FFF2-40B4-BE49-F238E27FC236}">
                <a16:creationId xmlns:a16="http://schemas.microsoft.com/office/drawing/2014/main" id="{849722B2-9674-487A-AF83-13B7AC7DF474}"/>
              </a:ext>
            </a:extLst>
          </p:cNvPr>
          <p:cNvPicPr>
            <a:picLocks noGrp="1" noChangeAspect="1"/>
          </p:cNvPicPr>
          <p:nvPr>
            <p:ph idx="1"/>
          </p:nvPr>
        </p:nvPicPr>
        <p:blipFill>
          <a:blip r:embed="rId2"/>
          <a:stretch>
            <a:fillRect/>
          </a:stretch>
        </p:blipFill>
        <p:spPr>
          <a:xfrm>
            <a:off x="838200" y="1690688"/>
            <a:ext cx="7409155" cy="2952750"/>
          </a:xfrm>
        </p:spPr>
      </p:pic>
    </p:spTree>
    <p:extLst>
      <p:ext uri="{BB962C8B-B14F-4D97-AF65-F5344CB8AC3E}">
        <p14:creationId xmlns:p14="http://schemas.microsoft.com/office/powerpoint/2010/main" val="1818569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C3684-5F53-4C4D-813B-147BCD58511E}"/>
              </a:ext>
            </a:extLst>
          </p:cNvPr>
          <p:cNvSpPr>
            <a:spLocks noGrp="1"/>
          </p:cNvSpPr>
          <p:nvPr>
            <p:ph type="title"/>
          </p:nvPr>
        </p:nvSpPr>
        <p:spPr/>
        <p:txBody>
          <a:bodyPr/>
          <a:lstStyle/>
          <a:p>
            <a:r>
              <a:rPr lang="en-IN" dirty="0"/>
              <a:t>Differential</a:t>
            </a:r>
            <a:endParaRPr lang="en-US" dirty="0"/>
          </a:p>
        </p:txBody>
      </p:sp>
      <p:sp>
        <p:nvSpPr>
          <p:cNvPr id="3" name="Content Placeholder 2">
            <a:extLst>
              <a:ext uri="{FF2B5EF4-FFF2-40B4-BE49-F238E27FC236}">
                <a16:creationId xmlns:a16="http://schemas.microsoft.com/office/drawing/2014/main" id="{DE0BCC09-16B3-4838-A758-3775B6F820C6}"/>
              </a:ext>
            </a:extLst>
          </p:cNvPr>
          <p:cNvSpPr>
            <a:spLocks noGrp="1"/>
          </p:cNvSpPr>
          <p:nvPr>
            <p:ph idx="1"/>
          </p:nvPr>
        </p:nvSpPr>
        <p:spPr/>
        <p:txBody>
          <a:bodyPr/>
          <a:lstStyle/>
          <a:p>
            <a:r>
              <a:rPr lang="en-IN" dirty="0"/>
              <a:t>Segments are more similar in characterises and behaviour (response to marketing stimuli), then they are to consumers in other segments. </a:t>
            </a:r>
          </a:p>
          <a:p>
            <a:endParaRPr lang="en-IN" dirty="0"/>
          </a:p>
          <a:p>
            <a:endParaRPr lang="en-US" dirty="0"/>
          </a:p>
        </p:txBody>
      </p:sp>
    </p:spTree>
    <p:extLst>
      <p:ext uri="{BB962C8B-B14F-4D97-AF65-F5344CB8AC3E}">
        <p14:creationId xmlns:p14="http://schemas.microsoft.com/office/powerpoint/2010/main" val="23416642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0DC27-273D-4390-ACF3-B1B1EE279B5A}"/>
              </a:ext>
            </a:extLst>
          </p:cNvPr>
          <p:cNvSpPr>
            <a:spLocks noGrp="1"/>
          </p:cNvSpPr>
          <p:nvPr>
            <p:ph type="title"/>
          </p:nvPr>
        </p:nvSpPr>
        <p:spPr/>
        <p:txBody>
          <a:bodyPr/>
          <a:lstStyle/>
          <a:p>
            <a:r>
              <a:rPr lang="en-IN" dirty="0"/>
              <a:t>Question to the Class?</a:t>
            </a:r>
            <a:endParaRPr lang="en-US" dirty="0"/>
          </a:p>
        </p:txBody>
      </p:sp>
      <p:sp>
        <p:nvSpPr>
          <p:cNvPr id="3" name="Content Placeholder 2">
            <a:extLst>
              <a:ext uri="{FF2B5EF4-FFF2-40B4-BE49-F238E27FC236}">
                <a16:creationId xmlns:a16="http://schemas.microsoft.com/office/drawing/2014/main" id="{ECD721CD-04D0-403F-A809-52A851E6768C}"/>
              </a:ext>
            </a:extLst>
          </p:cNvPr>
          <p:cNvSpPr>
            <a:spLocks noGrp="1"/>
          </p:cNvSpPr>
          <p:nvPr>
            <p:ph idx="1"/>
          </p:nvPr>
        </p:nvSpPr>
        <p:spPr/>
        <p:txBody>
          <a:bodyPr/>
          <a:lstStyle/>
          <a:p>
            <a:r>
              <a:rPr lang="en-IN" dirty="0"/>
              <a:t>Do marketers create segments or identify segments? </a:t>
            </a:r>
            <a:endParaRPr lang="en-US" dirty="0"/>
          </a:p>
        </p:txBody>
      </p:sp>
    </p:spTree>
    <p:extLst>
      <p:ext uri="{BB962C8B-B14F-4D97-AF65-F5344CB8AC3E}">
        <p14:creationId xmlns:p14="http://schemas.microsoft.com/office/powerpoint/2010/main" val="29351726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2D12B-3C7E-4AB7-AD59-3FA1DAD5915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7CE4516-21D5-4425-941E-0D49BD65D46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3FB447F3-3488-4BA3-83C5-80BEB557A748}"/>
              </a:ext>
            </a:extLst>
          </p:cNvPr>
          <p:cNvPicPr>
            <a:picLocks noChangeAspect="1"/>
          </p:cNvPicPr>
          <p:nvPr/>
        </p:nvPicPr>
        <p:blipFill>
          <a:blip r:embed="rId2"/>
          <a:stretch>
            <a:fillRect/>
          </a:stretch>
        </p:blipFill>
        <p:spPr>
          <a:xfrm>
            <a:off x="247650" y="0"/>
            <a:ext cx="11696700" cy="6782540"/>
          </a:xfrm>
          <a:prstGeom prst="rect">
            <a:avLst/>
          </a:prstGeom>
        </p:spPr>
      </p:pic>
    </p:spTree>
    <p:extLst>
      <p:ext uri="{BB962C8B-B14F-4D97-AF65-F5344CB8AC3E}">
        <p14:creationId xmlns:p14="http://schemas.microsoft.com/office/powerpoint/2010/main" val="2768475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F6AF8-9E0D-467D-96A2-795C66BCB1AD}"/>
              </a:ext>
            </a:extLst>
          </p:cNvPr>
          <p:cNvSpPr>
            <a:spLocks noGrp="1"/>
          </p:cNvSpPr>
          <p:nvPr>
            <p:ph type="title"/>
          </p:nvPr>
        </p:nvSpPr>
        <p:spPr/>
        <p:txBody>
          <a:bodyPr/>
          <a:lstStyle/>
          <a:p>
            <a:r>
              <a:rPr lang="en-IN" dirty="0"/>
              <a:t>Targeting</a:t>
            </a:r>
            <a:endParaRPr lang="en-US" dirty="0"/>
          </a:p>
        </p:txBody>
      </p:sp>
      <p:sp>
        <p:nvSpPr>
          <p:cNvPr id="3" name="Content Placeholder 2">
            <a:extLst>
              <a:ext uri="{FF2B5EF4-FFF2-40B4-BE49-F238E27FC236}">
                <a16:creationId xmlns:a16="http://schemas.microsoft.com/office/drawing/2014/main" id="{1A69A348-CB7F-41AB-99D7-05FEBF3D4340}"/>
              </a:ext>
            </a:extLst>
          </p:cNvPr>
          <p:cNvSpPr>
            <a:spLocks noGrp="1"/>
          </p:cNvSpPr>
          <p:nvPr>
            <p:ph idx="1"/>
          </p:nvPr>
        </p:nvSpPr>
        <p:spPr>
          <a:xfrm>
            <a:off x="838200" y="1834503"/>
            <a:ext cx="10515600" cy="4351338"/>
          </a:xfrm>
        </p:spPr>
        <p:txBody>
          <a:bodyPr>
            <a:normAutofit/>
          </a:bodyPr>
          <a:lstStyle/>
          <a:p>
            <a:endParaRPr lang="en-IN" dirty="0"/>
          </a:p>
          <a:p>
            <a:endParaRPr lang="en-IN" dirty="0"/>
          </a:p>
          <a:p>
            <a:endParaRPr lang="en-IN" dirty="0"/>
          </a:p>
          <a:p>
            <a:endParaRPr lang="en-IN" dirty="0"/>
          </a:p>
          <a:p>
            <a:endParaRPr lang="en-IN" dirty="0"/>
          </a:p>
          <a:p>
            <a:pPr algn="l"/>
            <a:r>
              <a:rPr lang="en-US" b="0" i="0" dirty="0">
                <a:solidFill>
                  <a:srgbClr val="222222"/>
                </a:solidFill>
                <a:effectLst/>
                <a:latin typeface="arial" panose="020B0604020202020204" pitchFamily="34" charset="0"/>
              </a:rPr>
              <a:t>a particular group of consumers at which a product or service is aimed.</a:t>
            </a:r>
          </a:p>
          <a:p>
            <a:pPr marL="0" indent="0">
              <a:buNone/>
            </a:pPr>
            <a:br>
              <a:rPr lang="en-US" b="0" i="0" dirty="0">
                <a:solidFill>
                  <a:srgbClr val="222222"/>
                </a:solidFill>
                <a:effectLst/>
                <a:latin typeface="arial" panose="020B0604020202020204" pitchFamily="34" charset="0"/>
              </a:rPr>
            </a:br>
            <a:endParaRPr lang="en-IN" dirty="0"/>
          </a:p>
          <a:p>
            <a:endParaRPr lang="en-IN" dirty="0"/>
          </a:p>
          <a:p>
            <a:endParaRPr lang="en-US" dirty="0"/>
          </a:p>
        </p:txBody>
      </p:sp>
      <p:pic>
        <p:nvPicPr>
          <p:cNvPr id="1026" name="Picture 2" descr="Target Market Analysis: Elevate Your Business to Success">
            <a:extLst>
              <a:ext uri="{FF2B5EF4-FFF2-40B4-BE49-F238E27FC236}">
                <a16:creationId xmlns:a16="http://schemas.microsoft.com/office/drawing/2014/main" id="{6F5FCE27-9223-4343-8046-E3E2F20D1A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4980" y="1825625"/>
            <a:ext cx="5939762" cy="2400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24304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5837C-12EC-4A1F-9DA4-D3D492543548}"/>
              </a:ext>
            </a:extLst>
          </p:cNvPr>
          <p:cNvSpPr>
            <a:spLocks noGrp="1"/>
          </p:cNvSpPr>
          <p:nvPr>
            <p:ph type="title"/>
          </p:nvPr>
        </p:nvSpPr>
        <p:spPr/>
        <p:txBody>
          <a:bodyPr/>
          <a:lstStyle/>
          <a:p>
            <a:r>
              <a:rPr lang="en-IN" dirty="0"/>
              <a:t>Sizeable</a:t>
            </a:r>
            <a:endParaRPr lang="en-US" dirty="0"/>
          </a:p>
        </p:txBody>
      </p:sp>
      <p:sp>
        <p:nvSpPr>
          <p:cNvPr id="3" name="Content Placeholder 2">
            <a:extLst>
              <a:ext uri="{FF2B5EF4-FFF2-40B4-BE49-F238E27FC236}">
                <a16:creationId xmlns:a16="http://schemas.microsoft.com/office/drawing/2014/main" id="{174763B2-C4FB-456A-8190-0164279AECCE}"/>
              </a:ext>
            </a:extLst>
          </p:cNvPr>
          <p:cNvSpPr>
            <a:spLocks noGrp="1"/>
          </p:cNvSpPr>
          <p:nvPr>
            <p:ph idx="1"/>
          </p:nvPr>
        </p:nvSpPr>
        <p:spPr/>
        <p:txBody>
          <a:bodyPr/>
          <a:lstStyle/>
          <a:p>
            <a:r>
              <a:rPr lang="en-IN" dirty="0"/>
              <a:t>Suppose you are an automobile manufacturer who produces mid range cars.</a:t>
            </a:r>
            <a:endParaRPr lang="en-US" dirty="0"/>
          </a:p>
        </p:txBody>
      </p:sp>
      <p:sp>
        <p:nvSpPr>
          <p:cNvPr id="4" name="Oval 3">
            <a:extLst>
              <a:ext uri="{FF2B5EF4-FFF2-40B4-BE49-F238E27FC236}">
                <a16:creationId xmlns:a16="http://schemas.microsoft.com/office/drawing/2014/main" id="{BAE99CC5-72EF-4C38-8532-4F9A8EE164E7}"/>
              </a:ext>
            </a:extLst>
          </p:cNvPr>
          <p:cNvSpPr/>
          <p:nvPr/>
        </p:nvSpPr>
        <p:spPr>
          <a:xfrm>
            <a:off x="3204839" y="4305670"/>
            <a:ext cx="1589103" cy="13255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Europe</a:t>
            </a:r>
            <a:endParaRPr lang="en-US" dirty="0"/>
          </a:p>
        </p:txBody>
      </p:sp>
      <p:sp>
        <p:nvSpPr>
          <p:cNvPr id="6" name="Oval 5">
            <a:extLst>
              <a:ext uri="{FF2B5EF4-FFF2-40B4-BE49-F238E27FC236}">
                <a16:creationId xmlns:a16="http://schemas.microsoft.com/office/drawing/2014/main" id="{01263939-556A-4DEB-834B-A32D607ACA7F}"/>
              </a:ext>
            </a:extLst>
          </p:cNvPr>
          <p:cNvSpPr/>
          <p:nvPr/>
        </p:nvSpPr>
        <p:spPr>
          <a:xfrm>
            <a:off x="7005962" y="4305669"/>
            <a:ext cx="1589103" cy="13255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China</a:t>
            </a:r>
            <a:endParaRPr lang="en-US" dirty="0"/>
          </a:p>
        </p:txBody>
      </p:sp>
    </p:spTree>
    <p:extLst>
      <p:ext uri="{BB962C8B-B14F-4D97-AF65-F5344CB8AC3E}">
        <p14:creationId xmlns:p14="http://schemas.microsoft.com/office/powerpoint/2010/main" val="22876213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B7F3A-0C76-49DB-81F6-EEE1CADFDDAC}"/>
              </a:ext>
            </a:extLst>
          </p:cNvPr>
          <p:cNvSpPr>
            <a:spLocks noGrp="1"/>
          </p:cNvSpPr>
          <p:nvPr>
            <p:ph type="title"/>
          </p:nvPr>
        </p:nvSpPr>
        <p:spPr/>
        <p:txBody>
          <a:bodyPr/>
          <a:lstStyle/>
          <a:p>
            <a:r>
              <a:rPr lang="en-IN" dirty="0"/>
              <a:t>Other features of a Target Market</a:t>
            </a:r>
            <a:endParaRPr lang="en-US" dirty="0"/>
          </a:p>
        </p:txBody>
      </p:sp>
      <p:sp>
        <p:nvSpPr>
          <p:cNvPr id="3" name="Content Placeholder 2">
            <a:extLst>
              <a:ext uri="{FF2B5EF4-FFF2-40B4-BE49-F238E27FC236}">
                <a16:creationId xmlns:a16="http://schemas.microsoft.com/office/drawing/2014/main" id="{66A086BB-36C8-4FCF-9C23-A3FB3D239BAE}"/>
              </a:ext>
            </a:extLst>
          </p:cNvPr>
          <p:cNvSpPr>
            <a:spLocks noGrp="1"/>
          </p:cNvSpPr>
          <p:nvPr>
            <p:ph idx="1"/>
          </p:nvPr>
        </p:nvSpPr>
        <p:spPr>
          <a:xfrm>
            <a:off x="527482" y="1621440"/>
            <a:ext cx="10515600" cy="4351338"/>
          </a:xfrm>
        </p:spPr>
        <p:txBody>
          <a:bodyPr>
            <a:normAutofit fontScale="92500"/>
          </a:bodyPr>
          <a:lstStyle/>
          <a:p>
            <a:r>
              <a:rPr lang="en-IN" dirty="0"/>
              <a:t>It should be growing</a:t>
            </a:r>
          </a:p>
          <a:p>
            <a:endParaRPr lang="en-IN" dirty="0"/>
          </a:p>
          <a:p>
            <a:r>
              <a:rPr lang="en-IN" dirty="0"/>
              <a:t>Not swamped by competitors (IBM sold its computer division to Lenovo)</a:t>
            </a:r>
          </a:p>
          <a:p>
            <a:endParaRPr lang="en-IN" dirty="0"/>
          </a:p>
          <a:p>
            <a:r>
              <a:rPr lang="en-IN" dirty="0"/>
              <a:t>You have the Resources to Compete in it</a:t>
            </a:r>
          </a:p>
          <a:p>
            <a:endParaRPr lang="en-IN" dirty="0"/>
          </a:p>
          <a:p>
            <a:r>
              <a:rPr lang="en-IN" dirty="0"/>
              <a:t>It fits in your firm objective and mission</a:t>
            </a:r>
          </a:p>
          <a:p>
            <a:endParaRPr lang="en-IN" dirty="0"/>
          </a:p>
          <a:p>
            <a:pPr marL="0" indent="0">
              <a:buNone/>
            </a:pPr>
            <a:r>
              <a:rPr lang="en-IN" dirty="0"/>
              <a:t>(</a:t>
            </a:r>
            <a:r>
              <a:rPr lang="en-IN" dirty="0">
                <a:hlinkClick r:id="rId2"/>
              </a:rPr>
              <a:t>https://www.youtube.com/watch?v=zEND9KG67PM</a:t>
            </a:r>
            <a:r>
              <a:rPr lang="en-IN" dirty="0"/>
              <a:t>)</a:t>
            </a:r>
          </a:p>
          <a:p>
            <a:pPr marL="0" indent="0">
              <a:buNone/>
            </a:pPr>
            <a:endParaRPr lang="en-IN" dirty="0"/>
          </a:p>
          <a:p>
            <a:endParaRPr lang="en-IN" dirty="0"/>
          </a:p>
          <a:p>
            <a:endParaRPr lang="en-IN" dirty="0"/>
          </a:p>
          <a:p>
            <a:endParaRPr lang="en-US" dirty="0"/>
          </a:p>
          <a:p>
            <a:endParaRPr lang="en-US" dirty="0"/>
          </a:p>
          <a:p>
            <a:endParaRPr lang="en-US" dirty="0"/>
          </a:p>
          <a:p>
            <a:pPr marL="0" indent="0">
              <a:buNone/>
            </a:pPr>
            <a:endParaRPr lang="en-US" dirty="0"/>
          </a:p>
        </p:txBody>
      </p:sp>
      <p:pic>
        <p:nvPicPr>
          <p:cNvPr id="1026" name="Picture 2" descr="Difference Between Windmill and Wind Turbine | Difference Between">
            <a:extLst>
              <a:ext uri="{FF2B5EF4-FFF2-40B4-BE49-F238E27FC236}">
                <a16:creationId xmlns:a16="http://schemas.microsoft.com/office/drawing/2014/main" id="{1DDEAD37-588A-4076-B220-5BB7448258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9721" y="3640540"/>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95444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C23E3-F25C-459E-8CBA-5096D7F67466}"/>
              </a:ext>
            </a:extLst>
          </p:cNvPr>
          <p:cNvSpPr>
            <a:spLocks noGrp="1"/>
          </p:cNvSpPr>
          <p:nvPr>
            <p:ph type="title"/>
          </p:nvPr>
        </p:nvSpPr>
        <p:spPr/>
        <p:txBody>
          <a:bodyPr/>
          <a:lstStyle/>
          <a:p>
            <a:endParaRPr lang="en-US"/>
          </a:p>
        </p:txBody>
      </p:sp>
      <p:pic>
        <p:nvPicPr>
          <p:cNvPr id="4" name="Online Media 3" title="TerraCycle - What is TerraCycle?">
            <a:hlinkClick r:id="" action="ppaction://media"/>
            <a:extLst>
              <a:ext uri="{FF2B5EF4-FFF2-40B4-BE49-F238E27FC236}">
                <a16:creationId xmlns:a16="http://schemas.microsoft.com/office/drawing/2014/main" id="{FBE936EE-7D9E-4EC3-8988-FE4EF4D6F802}"/>
              </a:ext>
            </a:extLst>
          </p:cNvPr>
          <p:cNvPicPr>
            <a:picLocks noGrp="1" noRot="1" noChangeAspect="1"/>
          </p:cNvPicPr>
          <p:nvPr>
            <p:ph idx="1"/>
            <a:videoFile r:link="rId1"/>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973541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4CD65-785D-416D-BD04-F27C70667A1D}"/>
              </a:ext>
            </a:extLst>
          </p:cNvPr>
          <p:cNvSpPr>
            <a:spLocks noGrp="1"/>
          </p:cNvSpPr>
          <p:nvPr>
            <p:ph type="title"/>
          </p:nvPr>
        </p:nvSpPr>
        <p:spPr/>
        <p:txBody>
          <a:bodyPr/>
          <a:lstStyle/>
          <a:p>
            <a:r>
              <a:rPr lang="en-IN" dirty="0"/>
              <a:t>Choosing the number of markets to segment</a:t>
            </a:r>
            <a:endParaRPr lang="en-US" dirty="0"/>
          </a:p>
        </p:txBody>
      </p:sp>
      <p:pic>
        <p:nvPicPr>
          <p:cNvPr id="5" name="Content Placeholder 4">
            <a:extLst>
              <a:ext uri="{FF2B5EF4-FFF2-40B4-BE49-F238E27FC236}">
                <a16:creationId xmlns:a16="http://schemas.microsoft.com/office/drawing/2014/main" id="{63E44E1D-9377-4067-9A46-547D66CAF998}"/>
              </a:ext>
            </a:extLst>
          </p:cNvPr>
          <p:cNvPicPr>
            <a:picLocks noGrp="1" noChangeAspect="1"/>
          </p:cNvPicPr>
          <p:nvPr>
            <p:ph idx="1"/>
          </p:nvPr>
        </p:nvPicPr>
        <p:blipFill>
          <a:blip r:embed="rId2"/>
          <a:stretch>
            <a:fillRect/>
          </a:stretch>
        </p:blipFill>
        <p:spPr>
          <a:xfrm>
            <a:off x="2519362" y="2029619"/>
            <a:ext cx="7153275" cy="3943350"/>
          </a:xfrm>
        </p:spPr>
      </p:pic>
    </p:spTree>
    <p:extLst>
      <p:ext uri="{BB962C8B-B14F-4D97-AF65-F5344CB8AC3E}">
        <p14:creationId xmlns:p14="http://schemas.microsoft.com/office/powerpoint/2010/main" val="172571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631BBD74-EBC8-49DC-8BCB-46DB87823D99}"/>
              </a:ext>
            </a:extLst>
          </p:cNvPr>
          <p:cNvSpPr/>
          <p:nvPr/>
        </p:nvSpPr>
        <p:spPr>
          <a:xfrm>
            <a:off x="1242874" y="2467992"/>
            <a:ext cx="568171" cy="6214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s1</a:t>
            </a:r>
            <a:endParaRPr lang="en-US" dirty="0"/>
          </a:p>
        </p:txBody>
      </p:sp>
      <p:sp>
        <p:nvSpPr>
          <p:cNvPr id="6" name="Oval 5">
            <a:extLst>
              <a:ext uri="{FF2B5EF4-FFF2-40B4-BE49-F238E27FC236}">
                <a16:creationId xmlns:a16="http://schemas.microsoft.com/office/drawing/2014/main" id="{1B2D849F-F925-4302-944B-24609E9E5B85}"/>
              </a:ext>
            </a:extLst>
          </p:cNvPr>
          <p:cNvSpPr/>
          <p:nvPr/>
        </p:nvSpPr>
        <p:spPr>
          <a:xfrm>
            <a:off x="1242874" y="3224366"/>
            <a:ext cx="568171" cy="6214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s2</a:t>
            </a:r>
            <a:endParaRPr lang="en-US" dirty="0"/>
          </a:p>
        </p:txBody>
      </p:sp>
      <p:sp>
        <p:nvSpPr>
          <p:cNvPr id="8" name="Oval 7">
            <a:extLst>
              <a:ext uri="{FF2B5EF4-FFF2-40B4-BE49-F238E27FC236}">
                <a16:creationId xmlns:a16="http://schemas.microsoft.com/office/drawing/2014/main" id="{61950A67-9895-45CC-A349-C58A3923E505}"/>
              </a:ext>
            </a:extLst>
          </p:cNvPr>
          <p:cNvSpPr/>
          <p:nvPr/>
        </p:nvSpPr>
        <p:spPr>
          <a:xfrm>
            <a:off x="1242873" y="4109035"/>
            <a:ext cx="568171" cy="6214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s3</a:t>
            </a:r>
            <a:endParaRPr lang="en-US" dirty="0"/>
          </a:p>
        </p:txBody>
      </p:sp>
      <p:sp>
        <p:nvSpPr>
          <p:cNvPr id="10" name="Oval 9">
            <a:extLst>
              <a:ext uri="{FF2B5EF4-FFF2-40B4-BE49-F238E27FC236}">
                <a16:creationId xmlns:a16="http://schemas.microsoft.com/office/drawing/2014/main" id="{C593F476-E87E-480B-B2EB-501D0FB70795}"/>
              </a:ext>
            </a:extLst>
          </p:cNvPr>
          <p:cNvSpPr/>
          <p:nvPr/>
        </p:nvSpPr>
        <p:spPr>
          <a:xfrm>
            <a:off x="2034467" y="2487519"/>
            <a:ext cx="568171" cy="621437"/>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N" dirty="0"/>
              <a:t>s4</a:t>
            </a:r>
            <a:endParaRPr lang="en-US" dirty="0"/>
          </a:p>
        </p:txBody>
      </p:sp>
      <p:sp>
        <p:nvSpPr>
          <p:cNvPr id="12" name="Oval 11">
            <a:extLst>
              <a:ext uri="{FF2B5EF4-FFF2-40B4-BE49-F238E27FC236}">
                <a16:creationId xmlns:a16="http://schemas.microsoft.com/office/drawing/2014/main" id="{C834A99C-07FE-433B-8AFC-9860654BF05D}"/>
              </a:ext>
            </a:extLst>
          </p:cNvPr>
          <p:cNvSpPr/>
          <p:nvPr/>
        </p:nvSpPr>
        <p:spPr>
          <a:xfrm>
            <a:off x="2034467" y="3243893"/>
            <a:ext cx="568171" cy="621437"/>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N" dirty="0"/>
              <a:t>s5</a:t>
            </a:r>
            <a:endParaRPr lang="en-US" dirty="0"/>
          </a:p>
        </p:txBody>
      </p:sp>
      <p:sp>
        <p:nvSpPr>
          <p:cNvPr id="14" name="Oval 13">
            <a:extLst>
              <a:ext uri="{FF2B5EF4-FFF2-40B4-BE49-F238E27FC236}">
                <a16:creationId xmlns:a16="http://schemas.microsoft.com/office/drawing/2014/main" id="{92380C59-CE05-474D-B194-B974576840C0}"/>
              </a:ext>
            </a:extLst>
          </p:cNvPr>
          <p:cNvSpPr/>
          <p:nvPr/>
        </p:nvSpPr>
        <p:spPr>
          <a:xfrm>
            <a:off x="2034466" y="4128562"/>
            <a:ext cx="568171" cy="621437"/>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N" dirty="0"/>
              <a:t>s6</a:t>
            </a:r>
            <a:endParaRPr lang="en-US" dirty="0"/>
          </a:p>
        </p:txBody>
      </p:sp>
      <p:sp>
        <p:nvSpPr>
          <p:cNvPr id="16" name="Oval 15">
            <a:extLst>
              <a:ext uri="{FF2B5EF4-FFF2-40B4-BE49-F238E27FC236}">
                <a16:creationId xmlns:a16="http://schemas.microsoft.com/office/drawing/2014/main" id="{977B84F4-F72B-4650-BC49-63D8B60A8D4B}"/>
              </a:ext>
            </a:extLst>
          </p:cNvPr>
          <p:cNvSpPr/>
          <p:nvPr/>
        </p:nvSpPr>
        <p:spPr>
          <a:xfrm>
            <a:off x="2827540" y="2467992"/>
            <a:ext cx="568171" cy="62143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N" dirty="0"/>
              <a:t>s7</a:t>
            </a:r>
            <a:endParaRPr lang="en-US" dirty="0"/>
          </a:p>
        </p:txBody>
      </p:sp>
      <p:sp>
        <p:nvSpPr>
          <p:cNvPr id="18" name="Oval 17">
            <a:extLst>
              <a:ext uri="{FF2B5EF4-FFF2-40B4-BE49-F238E27FC236}">
                <a16:creationId xmlns:a16="http://schemas.microsoft.com/office/drawing/2014/main" id="{9725ECE4-4239-4F35-80B5-30F996551D35}"/>
              </a:ext>
            </a:extLst>
          </p:cNvPr>
          <p:cNvSpPr/>
          <p:nvPr/>
        </p:nvSpPr>
        <p:spPr>
          <a:xfrm>
            <a:off x="2827540" y="3224366"/>
            <a:ext cx="568171" cy="62143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N" dirty="0"/>
              <a:t>s8</a:t>
            </a:r>
            <a:endParaRPr lang="en-US" dirty="0"/>
          </a:p>
        </p:txBody>
      </p:sp>
      <p:sp>
        <p:nvSpPr>
          <p:cNvPr id="20" name="Oval 19">
            <a:extLst>
              <a:ext uri="{FF2B5EF4-FFF2-40B4-BE49-F238E27FC236}">
                <a16:creationId xmlns:a16="http://schemas.microsoft.com/office/drawing/2014/main" id="{B96D895A-6F21-46E6-A0ED-A73B2B18BC27}"/>
              </a:ext>
            </a:extLst>
          </p:cNvPr>
          <p:cNvSpPr/>
          <p:nvPr/>
        </p:nvSpPr>
        <p:spPr>
          <a:xfrm>
            <a:off x="2827539" y="4109035"/>
            <a:ext cx="568171" cy="62143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N" dirty="0"/>
              <a:t>s9</a:t>
            </a:r>
            <a:endParaRPr lang="en-US" dirty="0"/>
          </a:p>
        </p:txBody>
      </p:sp>
      <p:sp>
        <p:nvSpPr>
          <p:cNvPr id="21" name="Arrow: Right 20">
            <a:extLst>
              <a:ext uri="{FF2B5EF4-FFF2-40B4-BE49-F238E27FC236}">
                <a16:creationId xmlns:a16="http://schemas.microsoft.com/office/drawing/2014/main" id="{6E075B35-E818-4972-AF49-4243C8209BC4}"/>
              </a:ext>
            </a:extLst>
          </p:cNvPr>
          <p:cNvSpPr/>
          <p:nvPr/>
        </p:nvSpPr>
        <p:spPr>
          <a:xfrm>
            <a:off x="4163627" y="3000652"/>
            <a:ext cx="2024109" cy="12073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Filter</a:t>
            </a:r>
            <a:endParaRPr lang="en-US" dirty="0"/>
          </a:p>
        </p:txBody>
      </p:sp>
      <p:sp>
        <p:nvSpPr>
          <p:cNvPr id="22" name="Oval 21">
            <a:extLst>
              <a:ext uri="{FF2B5EF4-FFF2-40B4-BE49-F238E27FC236}">
                <a16:creationId xmlns:a16="http://schemas.microsoft.com/office/drawing/2014/main" id="{0A0504C9-B387-436C-84B8-AC90E9A115A3}"/>
              </a:ext>
            </a:extLst>
          </p:cNvPr>
          <p:cNvSpPr/>
          <p:nvPr/>
        </p:nvSpPr>
        <p:spPr>
          <a:xfrm>
            <a:off x="6578353" y="2467992"/>
            <a:ext cx="568171" cy="5326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s1</a:t>
            </a:r>
            <a:endParaRPr lang="en-US" dirty="0"/>
          </a:p>
        </p:txBody>
      </p:sp>
      <p:sp>
        <p:nvSpPr>
          <p:cNvPr id="24" name="Oval 23">
            <a:extLst>
              <a:ext uri="{FF2B5EF4-FFF2-40B4-BE49-F238E27FC236}">
                <a16:creationId xmlns:a16="http://schemas.microsoft.com/office/drawing/2014/main" id="{F1D1EEF8-AF3D-43E9-9425-33DFD15B70BC}"/>
              </a:ext>
            </a:extLst>
          </p:cNvPr>
          <p:cNvSpPr/>
          <p:nvPr/>
        </p:nvSpPr>
        <p:spPr>
          <a:xfrm>
            <a:off x="6613863" y="3268754"/>
            <a:ext cx="568171" cy="5326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s3</a:t>
            </a:r>
            <a:endParaRPr lang="en-US" dirty="0"/>
          </a:p>
        </p:txBody>
      </p:sp>
      <p:sp>
        <p:nvSpPr>
          <p:cNvPr id="26" name="Oval 25">
            <a:extLst>
              <a:ext uri="{FF2B5EF4-FFF2-40B4-BE49-F238E27FC236}">
                <a16:creationId xmlns:a16="http://schemas.microsoft.com/office/drawing/2014/main" id="{CD1E77B5-E648-41EA-8D85-35B9B75B1E99}"/>
              </a:ext>
            </a:extLst>
          </p:cNvPr>
          <p:cNvSpPr/>
          <p:nvPr/>
        </p:nvSpPr>
        <p:spPr>
          <a:xfrm>
            <a:off x="6649373" y="4001294"/>
            <a:ext cx="568171" cy="53266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N" dirty="0"/>
              <a:t>s6</a:t>
            </a:r>
            <a:endParaRPr lang="en-US" dirty="0"/>
          </a:p>
        </p:txBody>
      </p:sp>
      <p:sp>
        <p:nvSpPr>
          <p:cNvPr id="28" name="Oval 27">
            <a:extLst>
              <a:ext uri="{FF2B5EF4-FFF2-40B4-BE49-F238E27FC236}">
                <a16:creationId xmlns:a16="http://schemas.microsoft.com/office/drawing/2014/main" id="{A1EF77E0-CC3C-4926-91FA-C2717BB07CFC}"/>
              </a:ext>
            </a:extLst>
          </p:cNvPr>
          <p:cNvSpPr/>
          <p:nvPr/>
        </p:nvSpPr>
        <p:spPr>
          <a:xfrm>
            <a:off x="7464639" y="3162670"/>
            <a:ext cx="568171" cy="53266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N" dirty="0"/>
              <a:t>s8</a:t>
            </a:r>
            <a:endParaRPr lang="en-US" dirty="0"/>
          </a:p>
        </p:txBody>
      </p:sp>
      <p:sp>
        <p:nvSpPr>
          <p:cNvPr id="29" name="TextBox 28">
            <a:extLst>
              <a:ext uri="{FF2B5EF4-FFF2-40B4-BE49-F238E27FC236}">
                <a16:creationId xmlns:a16="http://schemas.microsoft.com/office/drawing/2014/main" id="{5AB4D6A1-BC1C-4EDA-A9C0-59FC4F3B9C63}"/>
              </a:ext>
            </a:extLst>
          </p:cNvPr>
          <p:cNvSpPr txBox="1"/>
          <p:nvPr/>
        </p:nvSpPr>
        <p:spPr>
          <a:xfrm>
            <a:off x="4462142" y="1027906"/>
            <a:ext cx="2052221" cy="2585323"/>
          </a:xfrm>
          <a:prstGeom prst="rect">
            <a:avLst/>
          </a:prstGeom>
          <a:noFill/>
        </p:spPr>
        <p:txBody>
          <a:bodyPr wrap="square" rtlCol="0">
            <a:spAutoFit/>
          </a:bodyPr>
          <a:lstStyle/>
          <a:p>
            <a:pPr marL="285750" indent="-285750">
              <a:buFont typeface="Arial" panose="020B0604020202020204" pitchFamily="34" charset="0"/>
              <a:buChar char="•"/>
            </a:pPr>
            <a:r>
              <a:rPr lang="en-IN" dirty="0"/>
              <a:t>Sizeable</a:t>
            </a:r>
          </a:p>
          <a:p>
            <a:pPr marL="285750" indent="-285750">
              <a:buFont typeface="Arial" panose="020B0604020202020204" pitchFamily="34" charset="0"/>
              <a:buChar char="•"/>
            </a:pPr>
            <a:r>
              <a:rPr lang="en-IN" dirty="0"/>
              <a:t>Growing</a:t>
            </a:r>
          </a:p>
          <a:p>
            <a:pPr marL="285750" indent="-285750">
              <a:buFont typeface="Arial" panose="020B0604020202020204" pitchFamily="34" charset="0"/>
              <a:buChar char="•"/>
            </a:pPr>
            <a:r>
              <a:rPr lang="en-IN" dirty="0"/>
              <a:t>Less Competition</a:t>
            </a:r>
          </a:p>
          <a:p>
            <a:pPr marL="285750" indent="-285750">
              <a:buFont typeface="Arial" panose="020B0604020202020204" pitchFamily="34" charset="0"/>
              <a:buChar char="•"/>
            </a:pPr>
            <a:r>
              <a:rPr lang="en-IN" dirty="0"/>
              <a:t>Meets your firms objective and mission</a:t>
            </a:r>
          </a:p>
          <a:p>
            <a:endParaRPr lang="en-IN" dirty="0"/>
          </a:p>
          <a:p>
            <a:endParaRPr lang="en-US" dirty="0"/>
          </a:p>
        </p:txBody>
      </p:sp>
    </p:spTree>
    <p:extLst>
      <p:ext uri="{BB962C8B-B14F-4D97-AF65-F5344CB8AC3E}">
        <p14:creationId xmlns:p14="http://schemas.microsoft.com/office/powerpoint/2010/main" val="28128449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D697B-6B5F-488D-BEEC-1BB69326E945}"/>
              </a:ext>
            </a:extLst>
          </p:cNvPr>
          <p:cNvSpPr>
            <a:spLocks noGrp="1"/>
          </p:cNvSpPr>
          <p:nvPr>
            <p:ph type="title"/>
          </p:nvPr>
        </p:nvSpPr>
        <p:spPr/>
        <p:txBody>
          <a:bodyPr/>
          <a:lstStyle/>
          <a:p>
            <a:r>
              <a:rPr lang="en-IN" dirty="0"/>
              <a:t>Multi-segment Marketing</a:t>
            </a:r>
            <a:endParaRPr lang="en-US" dirty="0"/>
          </a:p>
        </p:txBody>
      </p:sp>
      <p:sp>
        <p:nvSpPr>
          <p:cNvPr id="3" name="Content Placeholder 2">
            <a:extLst>
              <a:ext uri="{FF2B5EF4-FFF2-40B4-BE49-F238E27FC236}">
                <a16:creationId xmlns:a16="http://schemas.microsoft.com/office/drawing/2014/main" id="{AF928833-7401-4591-8AA8-C3A444F52FC0}"/>
              </a:ext>
            </a:extLst>
          </p:cNvPr>
          <p:cNvSpPr>
            <a:spLocks noGrp="1"/>
          </p:cNvSpPr>
          <p:nvPr>
            <p:ph idx="1"/>
          </p:nvPr>
        </p:nvSpPr>
        <p:spPr/>
        <p:txBody>
          <a:bodyPr/>
          <a:lstStyle/>
          <a:p>
            <a:r>
              <a:rPr lang="en-US" dirty="0"/>
              <a:t>Marriott Courtyard. Targeted at over-the-road travelers.</a:t>
            </a:r>
          </a:p>
          <a:p>
            <a:r>
              <a:rPr lang="en-US" dirty="0"/>
              <a:t>Ritz-Carlton Hotels. Targeted at luxury travelers.</a:t>
            </a:r>
          </a:p>
          <a:p>
            <a:r>
              <a:rPr lang="en-US" dirty="0"/>
              <a:t>Marriott Conference Centers. Targeted at businesses hosting small- and midsized meetings.</a:t>
            </a:r>
          </a:p>
          <a:p>
            <a:r>
              <a:rPr lang="en-US" dirty="0"/>
              <a:t>Marriott </a:t>
            </a:r>
            <a:r>
              <a:rPr lang="en-US" dirty="0" err="1"/>
              <a:t>ExecuStay</a:t>
            </a:r>
            <a:r>
              <a:rPr lang="en-US" dirty="0"/>
              <a:t>. Targeted at executives needing month-long accommodations.</a:t>
            </a:r>
          </a:p>
          <a:p>
            <a:r>
              <a:rPr lang="en-US" dirty="0"/>
              <a:t>Marriott Vacation Clubs. Targeted at travelers seeking to buy timeshares.</a:t>
            </a:r>
          </a:p>
        </p:txBody>
      </p:sp>
    </p:spTree>
    <p:extLst>
      <p:ext uri="{BB962C8B-B14F-4D97-AF65-F5344CB8AC3E}">
        <p14:creationId xmlns:p14="http://schemas.microsoft.com/office/powerpoint/2010/main" val="9016724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2C47B-CAED-4B09-AB1E-7AC795AB8211}"/>
              </a:ext>
            </a:extLst>
          </p:cNvPr>
          <p:cNvSpPr>
            <a:spLocks noGrp="1"/>
          </p:cNvSpPr>
          <p:nvPr>
            <p:ph type="title"/>
          </p:nvPr>
        </p:nvSpPr>
        <p:spPr/>
        <p:txBody>
          <a:bodyPr/>
          <a:lstStyle/>
          <a:p>
            <a:r>
              <a:rPr lang="en-IN" dirty="0"/>
              <a:t>Benefits of Multi-segment marketing</a:t>
            </a:r>
            <a:endParaRPr lang="en-US" dirty="0"/>
          </a:p>
        </p:txBody>
      </p:sp>
      <p:sp>
        <p:nvSpPr>
          <p:cNvPr id="3" name="Content Placeholder 2">
            <a:extLst>
              <a:ext uri="{FF2B5EF4-FFF2-40B4-BE49-F238E27FC236}">
                <a16:creationId xmlns:a16="http://schemas.microsoft.com/office/drawing/2014/main" id="{378EBFB5-6B1B-4900-BCAC-CD9E1FCBFE1F}"/>
              </a:ext>
            </a:extLst>
          </p:cNvPr>
          <p:cNvSpPr>
            <a:spLocks noGrp="1"/>
          </p:cNvSpPr>
          <p:nvPr>
            <p:ph idx="1"/>
          </p:nvPr>
        </p:nvSpPr>
        <p:spPr/>
        <p:txBody>
          <a:bodyPr/>
          <a:lstStyle/>
          <a:p>
            <a:r>
              <a:rPr lang="en-IN" dirty="0"/>
              <a:t>Dealing with economic downturns</a:t>
            </a:r>
          </a:p>
          <a:p>
            <a:endParaRPr lang="en-IN" dirty="0"/>
          </a:p>
          <a:p>
            <a:r>
              <a:rPr lang="en-IN" dirty="0"/>
              <a:t>Dealing with changing demographics</a:t>
            </a:r>
          </a:p>
          <a:p>
            <a:endParaRPr lang="en-IN" dirty="0"/>
          </a:p>
          <a:p>
            <a:r>
              <a:rPr lang="en-IN" dirty="0"/>
              <a:t>Dealing with product life cycle issues</a:t>
            </a:r>
          </a:p>
          <a:p>
            <a:endParaRPr lang="en-IN" dirty="0"/>
          </a:p>
          <a:p>
            <a:endParaRPr lang="en-US" dirty="0"/>
          </a:p>
        </p:txBody>
      </p:sp>
      <p:pic>
        <p:nvPicPr>
          <p:cNvPr id="2050" name="Picture 2" descr="Volkswagen Group Net Worth, The Second Most Valuable Car Company">
            <a:extLst>
              <a:ext uri="{FF2B5EF4-FFF2-40B4-BE49-F238E27FC236}">
                <a16:creationId xmlns:a16="http://schemas.microsoft.com/office/drawing/2014/main" id="{AF0C48B9-8CE5-4F3E-9280-93F057F432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8753" y="1690688"/>
            <a:ext cx="4220235" cy="2446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59022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35957-9C46-4B89-99C5-578829D5D9B9}"/>
              </a:ext>
            </a:extLst>
          </p:cNvPr>
          <p:cNvSpPr>
            <a:spLocks noGrp="1"/>
          </p:cNvSpPr>
          <p:nvPr>
            <p:ph type="title"/>
          </p:nvPr>
        </p:nvSpPr>
        <p:spPr/>
        <p:txBody>
          <a:bodyPr/>
          <a:lstStyle/>
          <a:p>
            <a:r>
              <a:rPr lang="en-IN" dirty="0"/>
              <a:t>Concentrated Marketing</a:t>
            </a:r>
            <a:endParaRPr lang="en-US" dirty="0"/>
          </a:p>
        </p:txBody>
      </p:sp>
      <p:sp>
        <p:nvSpPr>
          <p:cNvPr id="3" name="Content Placeholder 2">
            <a:extLst>
              <a:ext uri="{FF2B5EF4-FFF2-40B4-BE49-F238E27FC236}">
                <a16:creationId xmlns:a16="http://schemas.microsoft.com/office/drawing/2014/main" id="{BB3F67BD-E22B-4641-9CA5-B742A96C79A9}"/>
              </a:ext>
            </a:extLst>
          </p:cNvPr>
          <p:cNvSpPr>
            <a:spLocks noGrp="1"/>
          </p:cNvSpPr>
          <p:nvPr>
            <p:ph idx="1"/>
          </p:nvPr>
        </p:nvSpPr>
        <p:spPr/>
        <p:txBody>
          <a:bodyPr/>
          <a:lstStyle/>
          <a:p>
            <a:r>
              <a:rPr lang="en-US" dirty="0"/>
              <a:t>Concentrated marketing involves targeting a very select group of customers.</a:t>
            </a:r>
          </a:p>
          <a:p>
            <a:endParaRPr lang="en-US" dirty="0"/>
          </a:p>
          <a:p>
            <a:endParaRPr lang="en-US" dirty="0"/>
          </a:p>
        </p:txBody>
      </p:sp>
    </p:spTree>
    <p:extLst>
      <p:ext uri="{BB962C8B-B14F-4D97-AF65-F5344CB8AC3E}">
        <p14:creationId xmlns:p14="http://schemas.microsoft.com/office/powerpoint/2010/main" val="38508229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631BBD74-EBC8-49DC-8BCB-46DB87823D99}"/>
              </a:ext>
            </a:extLst>
          </p:cNvPr>
          <p:cNvSpPr/>
          <p:nvPr/>
        </p:nvSpPr>
        <p:spPr>
          <a:xfrm>
            <a:off x="1242874" y="2467992"/>
            <a:ext cx="568171" cy="6214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s1</a:t>
            </a:r>
            <a:endParaRPr lang="en-US" dirty="0"/>
          </a:p>
        </p:txBody>
      </p:sp>
      <p:sp>
        <p:nvSpPr>
          <p:cNvPr id="6" name="Oval 5">
            <a:extLst>
              <a:ext uri="{FF2B5EF4-FFF2-40B4-BE49-F238E27FC236}">
                <a16:creationId xmlns:a16="http://schemas.microsoft.com/office/drawing/2014/main" id="{1B2D849F-F925-4302-944B-24609E9E5B85}"/>
              </a:ext>
            </a:extLst>
          </p:cNvPr>
          <p:cNvSpPr/>
          <p:nvPr/>
        </p:nvSpPr>
        <p:spPr>
          <a:xfrm>
            <a:off x="1242874" y="3224366"/>
            <a:ext cx="568171" cy="6214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s2</a:t>
            </a:r>
            <a:endParaRPr lang="en-US" dirty="0"/>
          </a:p>
        </p:txBody>
      </p:sp>
      <p:sp>
        <p:nvSpPr>
          <p:cNvPr id="8" name="Oval 7">
            <a:extLst>
              <a:ext uri="{FF2B5EF4-FFF2-40B4-BE49-F238E27FC236}">
                <a16:creationId xmlns:a16="http://schemas.microsoft.com/office/drawing/2014/main" id="{61950A67-9895-45CC-A349-C58A3923E505}"/>
              </a:ext>
            </a:extLst>
          </p:cNvPr>
          <p:cNvSpPr/>
          <p:nvPr/>
        </p:nvSpPr>
        <p:spPr>
          <a:xfrm>
            <a:off x="1242873" y="4109035"/>
            <a:ext cx="568171" cy="6214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s3</a:t>
            </a:r>
            <a:endParaRPr lang="en-US" dirty="0"/>
          </a:p>
        </p:txBody>
      </p:sp>
      <p:sp>
        <p:nvSpPr>
          <p:cNvPr id="10" name="Oval 9">
            <a:extLst>
              <a:ext uri="{FF2B5EF4-FFF2-40B4-BE49-F238E27FC236}">
                <a16:creationId xmlns:a16="http://schemas.microsoft.com/office/drawing/2014/main" id="{C593F476-E87E-480B-B2EB-501D0FB70795}"/>
              </a:ext>
            </a:extLst>
          </p:cNvPr>
          <p:cNvSpPr/>
          <p:nvPr/>
        </p:nvSpPr>
        <p:spPr>
          <a:xfrm>
            <a:off x="2034467" y="2487519"/>
            <a:ext cx="568171" cy="621437"/>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N" dirty="0"/>
              <a:t>s4</a:t>
            </a:r>
            <a:endParaRPr lang="en-US" dirty="0"/>
          </a:p>
        </p:txBody>
      </p:sp>
      <p:sp>
        <p:nvSpPr>
          <p:cNvPr id="12" name="Oval 11">
            <a:extLst>
              <a:ext uri="{FF2B5EF4-FFF2-40B4-BE49-F238E27FC236}">
                <a16:creationId xmlns:a16="http://schemas.microsoft.com/office/drawing/2014/main" id="{C834A99C-07FE-433B-8AFC-9860654BF05D}"/>
              </a:ext>
            </a:extLst>
          </p:cNvPr>
          <p:cNvSpPr/>
          <p:nvPr/>
        </p:nvSpPr>
        <p:spPr>
          <a:xfrm>
            <a:off x="2034467" y="3243893"/>
            <a:ext cx="568171" cy="621437"/>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N" dirty="0"/>
              <a:t>s5</a:t>
            </a:r>
            <a:endParaRPr lang="en-US" dirty="0"/>
          </a:p>
        </p:txBody>
      </p:sp>
      <p:sp>
        <p:nvSpPr>
          <p:cNvPr id="14" name="Oval 13">
            <a:extLst>
              <a:ext uri="{FF2B5EF4-FFF2-40B4-BE49-F238E27FC236}">
                <a16:creationId xmlns:a16="http://schemas.microsoft.com/office/drawing/2014/main" id="{92380C59-CE05-474D-B194-B974576840C0}"/>
              </a:ext>
            </a:extLst>
          </p:cNvPr>
          <p:cNvSpPr/>
          <p:nvPr/>
        </p:nvSpPr>
        <p:spPr>
          <a:xfrm>
            <a:off x="2034466" y="4128562"/>
            <a:ext cx="568171" cy="621437"/>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N" dirty="0"/>
              <a:t>s6</a:t>
            </a:r>
            <a:endParaRPr lang="en-US" dirty="0"/>
          </a:p>
        </p:txBody>
      </p:sp>
      <p:sp>
        <p:nvSpPr>
          <p:cNvPr id="16" name="Oval 15">
            <a:extLst>
              <a:ext uri="{FF2B5EF4-FFF2-40B4-BE49-F238E27FC236}">
                <a16:creationId xmlns:a16="http://schemas.microsoft.com/office/drawing/2014/main" id="{977B84F4-F72B-4650-BC49-63D8B60A8D4B}"/>
              </a:ext>
            </a:extLst>
          </p:cNvPr>
          <p:cNvSpPr/>
          <p:nvPr/>
        </p:nvSpPr>
        <p:spPr>
          <a:xfrm>
            <a:off x="2827540" y="2467992"/>
            <a:ext cx="568171" cy="62143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N" dirty="0"/>
              <a:t>s7</a:t>
            </a:r>
            <a:endParaRPr lang="en-US" dirty="0"/>
          </a:p>
        </p:txBody>
      </p:sp>
      <p:sp>
        <p:nvSpPr>
          <p:cNvPr id="18" name="Oval 17">
            <a:extLst>
              <a:ext uri="{FF2B5EF4-FFF2-40B4-BE49-F238E27FC236}">
                <a16:creationId xmlns:a16="http://schemas.microsoft.com/office/drawing/2014/main" id="{9725ECE4-4239-4F35-80B5-30F996551D35}"/>
              </a:ext>
            </a:extLst>
          </p:cNvPr>
          <p:cNvSpPr/>
          <p:nvPr/>
        </p:nvSpPr>
        <p:spPr>
          <a:xfrm>
            <a:off x="2827540" y="3224366"/>
            <a:ext cx="568171" cy="62143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N" dirty="0"/>
              <a:t>s8</a:t>
            </a:r>
            <a:endParaRPr lang="en-US" dirty="0"/>
          </a:p>
        </p:txBody>
      </p:sp>
      <p:sp>
        <p:nvSpPr>
          <p:cNvPr id="20" name="Oval 19">
            <a:extLst>
              <a:ext uri="{FF2B5EF4-FFF2-40B4-BE49-F238E27FC236}">
                <a16:creationId xmlns:a16="http://schemas.microsoft.com/office/drawing/2014/main" id="{B96D895A-6F21-46E6-A0ED-A73B2B18BC27}"/>
              </a:ext>
            </a:extLst>
          </p:cNvPr>
          <p:cNvSpPr/>
          <p:nvPr/>
        </p:nvSpPr>
        <p:spPr>
          <a:xfrm>
            <a:off x="2827539" y="4109035"/>
            <a:ext cx="568171" cy="62143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N" dirty="0"/>
              <a:t>s9</a:t>
            </a:r>
            <a:endParaRPr lang="en-US" dirty="0"/>
          </a:p>
        </p:txBody>
      </p:sp>
      <p:sp>
        <p:nvSpPr>
          <p:cNvPr id="21" name="Arrow: Right 20">
            <a:extLst>
              <a:ext uri="{FF2B5EF4-FFF2-40B4-BE49-F238E27FC236}">
                <a16:creationId xmlns:a16="http://schemas.microsoft.com/office/drawing/2014/main" id="{6E075B35-E818-4972-AF49-4243C8209BC4}"/>
              </a:ext>
            </a:extLst>
          </p:cNvPr>
          <p:cNvSpPr/>
          <p:nvPr/>
        </p:nvSpPr>
        <p:spPr>
          <a:xfrm>
            <a:off x="4163627" y="3000652"/>
            <a:ext cx="2024109" cy="12073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Filter</a:t>
            </a:r>
            <a:endParaRPr lang="en-US" dirty="0"/>
          </a:p>
        </p:txBody>
      </p:sp>
      <p:sp>
        <p:nvSpPr>
          <p:cNvPr id="22" name="Oval 21">
            <a:extLst>
              <a:ext uri="{FF2B5EF4-FFF2-40B4-BE49-F238E27FC236}">
                <a16:creationId xmlns:a16="http://schemas.microsoft.com/office/drawing/2014/main" id="{0A0504C9-B387-436C-84B8-AC90E9A115A3}"/>
              </a:ext>
            </a:extLst>
          </p:cNvPr>
          <p:cNvSpPr/>
          <p:nvPr/>
        </p:nvSpPr>
        <p:spPr>
          <a:xfrm>
            <a:off x="6578353" y="2467992"/>
            <a:ext cx="568171" cy="5326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s1</a:t>
            </a:r>
            <a:endParaRPr lang="en-US" dirty="0"/>
          </a:p>
        </p:txBody>
      </p:sp>
      <p:sp>
        <p:nvSpPr>
          <p:cNvPr id="24" name="Oval 23">
            <a:extLst>
              <a:ext uri="{FF2B5EF4-FFF2-40B4-BE49-F238E27FC236}">
                <a16:creationId xmlns:a16="http://schemas.microsoft.com/office/drawing/2014/main" id="{F1D1EEF8-AF3D-43E9-9425-33DFD15B70BC}"/>
              </a:ext>
            </a:extLst>
          </p:cNvPr>
          <p:cNvSpPr/>
          <p:nvPr/>
        </p:nvSpPr>
        <p:spPr>
          <a:xfrm>
            <a:off x="6613863" y="3268754"/>
            <a:ext cx="568171" cy="5326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s3</a:t>
            </a:r>
            <a:endParaRPr lang="en-US" dirty="0"/>
          </a:p>
        </p:txBody>
      </p:sp>
      <p:sp>
        <p:nvSpPr>
          <p:cNvPr id="26" name="Oval 25">
            <a:extLst>
              <a:ext uri="{FF2B5EF4-FFF2-40B4-BE49-F238E27FC236}">
                <a16:creationId xmlns:a16="http://schemas.microsoft.com/office/drawing/2014/main" id="{CD1E77B5-E648-41EA-8D85-35B9B75B1E99}"/>
              </a:ext>
            </a:extLst>
          </p:cNvPr>
          <p:cNvSpPr/>
          <p:nvPr/>
        </p:nvSpPr>
        <p:spPr>
          <a:xfrm>
            <a:off x="6649373" y="4001294"/>
            <a:ext cx="568171" cy="53266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IN" dirty="0"/>
              <a:t>s6</a:t>
            </a:r>
            <a:endParaRPr lang="en-US" dirty="0"/>
          </a:p>
        </p:txBody>
      </p:sp>
      <p:sp>
        <p:nvSpPr>
          <p:cNvPr id="28" name="Oval 27">
            <a:extLst>
              <a:ext uri="{FF2B5EF4-FFF2-40B4-BE49-F238E27FC236}">
                <a16:creationId xmlns:a16="http://schemas.microsoft.com/office/drawing/2014/main" id="{A1EF77E0-CC3C-4926-91FA-C2717BB07CFC}"/>
              </a:ext>
            </a:extLst>
          </p:cNvPr>
          <p:cNvSpPr/>
          <p:nvPr/>
        </p:nvSpPr>
        <p:spPr>
          <a:xfrm>
            <a:off x="7464639" y="3162670"/>
            <a:ext cx="568171" cy="53266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N" dirty="0"/>
              <a:t>s8</a:t>
            </a:r>
            <a:endParaRPr lang="en-US" dirty="0"/>
          </a:p>
        </p:txBody>
      </p:sp>
      <p:sp>
        <p:nvSpPr>
          <p:cNvPr id="29" name="TextBox 28">
            <a:extLst>
              <a:ext uri="{FF2B5EF4-FFF2-40B4-BE49-F238E27FC236}">
                <a16:creationId xmlns:a16="http://schemas.microsoft.com/office/drawing/2014/main" id="{5AB4D6A1-BC1C-4EDA-A9C0-59FC4F3B9C63}"/>
              </a:ext>
            </a:extLst>
          </p:cNvPr>
          <p:cNvSpPr txBox="1"/>
          <p:nvPr/>
        </p:nvSpPr>
        <p:spPr>
          <a:xfrm>
            <a:off x="4462142" y="1027906"/>
            <a:ext cx="2052221" cy="2585323"/>
          </a:xfrm>
          <a:prstGeom prst="rect">
            <a:avLst/>
          </a:prstGeom>
          <a:noFill/>
        </p:spPr>
        <p:txBody>
          <a:bodyPr wrap="square" rtlCol="0">
            <a:spAutoFit/>
          </a:bodyPr>
          <a:lstStyle/>
          <a:p>
            <a:pPr marL="285750" indent="-285750">
              <a:buFont typeface="Arial" panose="020B0604020202020204" pitchFamily="34" charset="0"/>
              <a:buChar char="•"/>
            </a:pPr>
            <a:r>
              <a:rPr lang="en-IN" dirty="0"/>
              <a:t>Sizeable</a:t>
            </a:r>
          </a:p>
          <a:p>
            <a:pPr marL="285750" indent="-285750">
              <a:buFont typeface="Arial" panose="020B0604020202020204" pitchFamily="34" charset="0"/>
              <a:buChar char="•"/>
            </a:pPr>
            <a:r>
              <a:rPr lang="en-IN" dirty="0"/>
              <a:t>Growing</a:t>
            </a:r>
          </a:p>
          <a:p>
            <a:pPr marL="285750" indent="-285750">
              <a:buFont typeface="Arial" panose="020B0604020202020204" pitchFamily="34" charset="0"/>
              <a:buChar char="•"/>
            </a:pPr>
            <a:r>
              <a:rPr lang="en-IN" dirty="0"/>
              <a:t>Less Competition</a:t>
            </a:r>
          </a:p>
          <a:p>
            <a:pPr marL="285750" indent="-285750">
              <a:buFont typeface="Arial" panose="020B0604020202020204" pitchFamily="34" charset="0"/>
              <a:buChar char="•"/>
            </a:pPr>
            <a:r>
              <a:rPr lang="en-IN" dirty="0"/>
              <a:t>Meets your firms objective and mission</a:t>
            </a:r>
          </a:p>
          <a:p>
            <a:endParaRPr lang="en-IN" dirty="0"/>
          </a:p>
          <a:p>
            <a:endParaRPr lang="en-US" dirty="0"/>
          </a:p>
        </p:txBody>
      </p:sp>
      <p:sp>
        <p:nvSpPr>
          <p:cNvPr id="2" name="Arrow: Right 1">
            <a:extLst>
              <a:ext uri="{FF2B5EF4-FFF2-40B4-BE49-F238E27FC236}">
                <a16:creationId xmlns:a16="http://schemas.microsoft.com/office/drawing/2014/main" id="{BFF1034A-DE9A-480D-8CC5-C37C51BE6B34}"/>
              </a:ext>
            </a:extLst>
          </p:cNvPr>
          <p:cNvSpPr/>
          <p:nvPr/>
        </p:nvSpPr>
        <p:spPr>
          <a:xfrm>
            <a:off x="8239957" y="2793930"/>
            <a:ext cx="2024109" cy="12073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Filter</a:t>
            </a:r>
            <a:endParaRPr lang="en-US" dirty="0"/>
          </a:p>
        </p:txBody>
      </p:sp>
      <p:sp>
        <p:nvSpPr>
          <p:cNvPr id="3" name="TextBox 2">
            <a:extLst>
              <a:ext uri="{FF2B5EF4-FFF2-40B4-BE49-F238E27FC236}">
                <a16:creationId xmlns:a16="http://schemas.microsoft.com/office/drawing/2014/main" id="{01C847B3-542E-445F-9656-58D251287FDB}"/>
              </a:ext>
            </a:extLst>
          </p:cNvPr>
          <p:cNvSpPr txBox="1"/>
          <p:nvPr/>
        </p:nvSpPr>
        <p:spPr>
          <a:xfrm>
            <a:off x="8265108" y="2354321"/>
            <a:ext cx="1402672" cy="646331"/>
          </a:xfrm>
          <a:prstGeom prst="rect">
            <a:avLst/>
          </a:prstGeom>
          <a:noFill/>
        </p:spPr>
        <p:txBody>
          <a:bodyPr wrap="square" rtlCol="0">
            <a:spAutoFit/>
          </a:bodyPr>
          <a:lstStyle/>
          <a:p>
            <a:r>
              <a:rPr lang="en-IN" dirty="0"/>
              <a:t>LOW RESOURCES</a:t>
            </a:r>
            <a:endParaRPr lang="en-US" dirty="0"/>
          </a:p>
        </p:txBody>
      </p:sp>
      <p:sp>
        <p:nvSpPr>
          <p:cNvPr id="5" name="Oval 4">
            <a:extLst>
              <a:ext uri="{FF2B5EF4-FFF2-40B4-BE49-F238E27FC236}">
                <a16:creationId xmlns:a16="http://schemas.microsoft.com/office/drawing/2014/main" id="{CCDA00A5-C4C6-49FD-A37E-F4274F075CAE}"/>
              </a:ext>
            </a:extLst>
          </p:cNvPr>
          <p:cNvSpPr/>
          <p:nvPr/>
        </p:nvSpPr>
        <p:spPr>
          <a:xfrm>
            <a:off x="10471213" y="3071674"/>
            <a:ext cx="568171" cy="53266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N" dirty="0"/>
              <a:t>s8</a:t>
            </a:r>
            <a:endParaRPr lang="en-US" dirty="0"/>
          </a:p>
        </p:txBody>
      </p:sp>
    </p:spTree>
    <p:extLst>
      <p:ext uri="{BB962C8B-B14F-4D97-AF65-F5344CB8AC3E}">
        <p14:creationId xmlns:p14="http://schemas.microsoft.com/office/powerpoint/2010/main" val="12372896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D9D71-C4B1-418A-9E1F-D9D5928898C3}"/>
              </a:ext>
            </a:extLst>
          </p:cNvPr>
          <p:cNvSpPr>
            <a:spLocks noGrp="1"/>
          </p:cNvSpPr>
          <p:nvPr>
            <p:ph type="title"/>
          </p:nvPr>
        </p:nvSpPr>
        <p:spPr/>
        <p:txBody>
          <a:bodyPr/>
          <a:lstStyle/>
          <a:p>
            <a:r>
              <a:rPr lang="en-US" b="1" i="0" dirty="0">
                <a:solidFill>
                  <a:srgbClr val="252525"/>
                </a:solidFill>
                <a:effectLst/>
                <a:latin typeface="inherit"/>
              </a:rPr>
              <a:t>Advantages</a:t>
            </a:r>
            <a:br>
              <a:rPr lang="en-US" b="1" i="0" dirty="0">
                <a:solidFill>
                  <a:srgbClr val="252525"/>
                </a:solidFill>
                <a:effectLst/>
                <a:latin typeface="Roboto Slab"/>
              </a:rPr>
            </a:br>
            <a:endParaRPr lang="en-US" dirty="0"/>
          </a:p>
        </p:txBody>
      </p:sp>
      <p:sp>
        <p:nvSpPr>
          <p:cNvPr id="3" name="Content Placeholder 2">
            <a:extLst>
              <a:ext uri="{FF2B5EF4-FFF2-40B4-BE49-F238E27FC236}">
                <a16:creationId xmlns:a16="http://schemas.microsoft.com/office/drawing/2014/main" id="{4176140E-6198-474D-B193-BB670A0D4B31}"/>
              </a:ext>
            </a:extLst>
          </p:cNvPr>
          <p:cNvSpPr>
            <a:spLocks noGrp="1"/>
          </p:cNvSpPr>
          <p:nvPr>
            <p:ph idx="1"/>
          </p:nvPr>
        </p:nvSpPr>
        <p:spPr/>
        <p:txBody>
          <a:bodyPr>
            <a:normAutofit fontScale="92500" lnSpcReduction="10000"/>
          </a:bodyPr>
          <a:lstStyle/>
          <a:p>
            <a:pPr fontAlgn="base"/>
            <a:r>
              <a:rPr lang="en-US" sz="3000" dirty="0"/>
              <a:t>This type of marketing can be a great success for those companies who have limited resources. These companies cannot expand after a certain level and need a concentrated efforts for a selected niche.</a:t>
            </a:r>
          </a:p>
          <a:p>
            <a:pPr fontAlgn="base"/>
            <a:endParaRPr lang="en-US" sz="3000" dirty="0"/>
          </a:p>
          <a:p>
            <a:pPr fontAlgn="base"/>
            <a:r>
              <a:rPr lang="en-US" sz="3000" dirty="0"/>
              <a:t>This marketing approach is effective for those companies which are skilled and specialized in manufacturing products.</a:t>
            </a:r>
          </a:p>
          <a:p>
            <a:pPr fontAlgn="base"/>
            <a:endParaRPr lang="en-US" sz="3000" dirty="0"/>
          </a:p>
          <a:p>
            <a:pPr fontAlgn="base"/>
            <a:r>
              <a:rPr lang="en-US" sz="3000" dirty="0"/>
              <a:t>Those companies adopt concentration strategy can better identify customer needs and wants due to its one are fewer segments and one can better satisfy customers’ needs and wants.</a:t>
            </a:r>
          </a:p>
          <a:p>
            <a:endParaRPr lang="en-US" dirty="0"/>
          </a:p>
        </p:txBody>
      </p:sp>
    </p:spTree>
    <p:extLst>
      <p:ext uri="{BB962C8B-B14F-4D97-AF65-F5344CB8AC3E}">
        <p14:creationId xmlns:p14="http://schemas.microsoft.com/office/powerpoint/2010/main" val="40225715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8B27B-8E07-4AAF-B302-24ABE40B4903}"/>
              </a:ext>
            </a:extLst>
          </p:cNvPr>
          <p:cNvSpPr>
            <a:spLocks noGrp="1"/>
          </p:cNvSpPr>
          <p:nvPr>
            <p:ph type="title"/>
          </p:nvPr>
        </p:nvSpPr>
        <p:spPr/>
        <p:txBody>
          <a:bodyPr/>
          <a:lstStyle/>
          <a:p>
            <a:r>
              <a:rPr kumimoji="0" lang="en-US" altLang="en-US" sz="4400" b="1" i="0" u="none" strike="noStrike" cap="none" normalizeH="0" baseline="0" dirty="0">
                <a:ln>
                  <a:noFill/>
                </a:ln>
                <a:solidFill>
                  <a:srgbClr val="252525"/>
                </a:solidFill>
                <a:effectLst/>
                <a:latin typeface="inherit"/>
              </a:rPr>
              <a:t>Disadvantages</a:t>
            </a:r>
            <a:endParaRPr lang="en-US" dirty="0"/>
          </a:p>
        </p:txBody>
      </p:sp>
      <p:sp>
        <p:nvSpPr>
          <p:cNvPr id="3" name="Content Placeholder 2">
            <a:extLst>
              <a:ext uri="{FF2B5EF4-FFF2-40B4-BE49-F238E27FC236}">
                <a16:creationId xmlns:a16="http://schemas.microsoft.com/office/drawing/2014/main" id="{0152E683-66D2-4D51-AE28-EAAA28AF9AF6}"/>
              </a:ext>
            </a:extLst>
          </p:cNvPr>
          <p:cNvSpPr>
            <a:spLocks noGrp="1"/>
          </p:cNvSpPr>
          <p:nvPr>
            <p:ph idx="1"/>
          </p:nvPr>
        </p:nvSpPr>
        <p:spPr/>
        <p:txBody>
          <a:bodyPr>
            <a:normAutofit lnSpcReduction="10000"/>
          </a:bodyPr>
          <a:lstStyle/>
          <a:p>
            <a:pPr algn="l" fontAlgn="base">
              <a:buFont typeface="Arial" panose="020B0604020202020204" pitchFamily="34" charset="0"/>
              <a:buChar char="•"/>
            </a:pPr>
            <a:r>
              <a:rPr lang="en-US" b="0" i="0" dirty="0">
                <a:solidFill>
                  <a:srgbClr val="000000"/>
                </a:solidFill>
                <a:effectLst/>
                <a:latin typeface="Roboto"/>
              </a:rPr>
              <a:t>Totally dependent on a single niche market segment</a:t>
            </a:r>
          </a:p>
          <a:p>
            <a:pPr algn="l" fontAlgn="base">
              <a:buFont typeface="Arial" panose="020B0604020202020204" pitchFamily="34" charset="0"/>
              <a:buChar char="•"/>
            </a:pPr>
            <a:endParaRPr lang="en-US" b="0" i="0" dirty="0">
              <a:solidFill>
                <a:srgbClr val="000000"/>
              </a:solidFill>
              <a:effectLst/>
              <a:latin typeface="Roboto"/>
            </a:endParaRPr>
          </a:p>
          <a:p>
            <a:pPr algn="l" fontAlgn="base">
              <a:buFont typeface="Arial" panose="020B0604020202020204" pitchFamily="34" charset="0"/>
              <a:buChar char="•"/>
            </a:pPr>
            <a:endParaRPr lang="en-US" b="0" i="0" dirty="0">
              <a:solidFill>
                <a:srgbClr val="000000"/>
              </a:solidFill>
              <a:effectLst/>
              <a:latin typeface="Roboto"/>
            </a:endParaRPr>
          </a:p>
          <a:p>
            <a:pPr algn="l" fontAlgn="base">
              <a:buFont typeface="Arial" panose="020B0604020202020204" pitchFamily="34" charset="0"/>
              <a:buChar char="•"/>
            </a:pPr>
            <a:r>
              <a:rPr lang="en-US" b="0" i="0" dirty="0">
                <a:solidFill>
                  <a:srgbClr val="000000"/>
                </a:solidFill>
                <a:effectLst/>
                <a:latin typeface="Roboto"/>
              </a:rPr>
              <a:t>High developed and specialized market plan is required to implement</a:t>
            </a:r>
          </a:p>
          <a:p>
            <a:pPr algn="l" fontAlgn="base">
              <a:buFont typeface="Arial" panose="020B0604020202020204" pitchFamily="34" charset="0"/>
              <a:buChar char="•"/>
            </a:pPr>
            <a:endParaRPr lang="en-US" dirty="0">
              <a:solidFill>
                <a:srgbClr val="000000"/>
              </a:solidFill>
              <a:latin typeface="Roboto"/>
            </a:endParaRPr>
          </a:p>
          <a:p>
            <a:pPr algn="l" fontAlgn="base">
              <a:buFont typeface="Arial" panose="020B0604020202020204" pitchFamily="34" charset="0"/>
              <a:buChar char="•"/>
            </a:pPr>
            <a:endParaRPr lang="en-US" b="0" i="0" dirty="0">
              <a:solidFill>
                <a:srgbClr val="000000"/>
              </a:solidFill>
              <a:effectLst/>
              <a:latin typeface="Roboto"/>
            </a:endParaRPr>
          </a:p>
          <a:p>
            <a:pPr algn="l" fontAlgn="base">
              <a:buFont typeface="Arial" panose="020B0604020202020204" pitchFamily="34" charset="0"/>
              <a:buChar char="•"/>
            </a:pPr>
            <a:r>
              <a:rPr lang="en-US" b="0" i="0" dirty="0">
                <a:effectLst/>
                <a:latin typeface="Roboto"/>
              </a:rPr>
              <a:t>Concentrated marketing companies should be more flexible and respond to the changing consumer </a:t>
            </a:r>
            <a:r>
              <a:rPr lang="en-US" dirty="0">
                <a:latin typeface="inherit"/>
              </a:rPr>
              <a:t>behavior</a:t>
            </a:r>
            <a:r>
              <a:rPr lang="en-US" b="0" i="0" dirty="0">
                <a:effectLst/>
                <a:latin typeface="Roboto"/>
              </a:rPr>
              <a:t> in the target market.</a:t>
            </a:r>
          </a:p>
          <a:p>
            <a:endParaRPr lang="en-US" dirty="0"/>
          </a:p>
        </p:txBody>
      </p:sp>
    </p:spTree>
    <p:extLst>
      <p:ext uri="{BB962C8B-B14F-4D97-AF65-F5344CB8AC3E}">
        <p14:creationId xmlns:p14="http://schemas.microsoft.com/office/powerpoint/2010/main" val="21702435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55438-4A64-445C-8A7E-F87B98F81D78}"/>
              </a:ext>
            </a:extLst>
          </p:cNvPr>
          <p:cNvSpPr>
            <a:spLocks noGrp="1"/>
          </p:cNvSpPr>
          <p:nvPr>
            <p:ph type="ctrTitle"/>
          </p:nvPr>
        </p:nvSpPr>
        <p:spPr/>
        <p:txBody>
          <a:bodyPr/>
          <a:lstStyle/>
          <a:p>
            <a:r>
              <a:rPr lang="en-IN" dirty="0"/>
              <a:t>Positioning</a:t>
            </a:r>
            <a:endParaRPr lang="en-US" dirty="0"/>
          </a:p>
        </p:txBody>
      </p:sp>
      <p:sp>
        <p:nvSpPr>
          <p:cNvPr id="3" name="Subtitle 2">
            <a:extLst>
              <a:ext uri="{FF2B5EF4-FFF2-40B4-BE49-F238E27FC236}">
                <a16:creationId xmlns:a16="http://schemas.microsoft.com/office/drawing/2014/main" id="{59A5A56C-4CF1-4F54-B9BC-C14B53AA52E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699327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69317-47FD-47E6-B793-EF51066587E7}"/>
              </a:ext>
            </a:extLst>
          </p:cNvPr>
          <p:cNvSpPr>
            <a:spLocks noGrp="1"/>
          </p:cNvSpPr>
          <p:nvPr>
            <p:ph type="title"/>
          </p:nvPr>
        </p:nvSpPr>
        <p:spPr/>
        <p:txBody>
          <a:bodyPr/>
          <a:lstStyle/>
          <a:p>
            <a:r>
              <a:rPr lang="en-IN" dirty="0"/>
              <a:t>Positioning</a:t>
            </a:r>
            <a:endParaRPr lang="en-US" dirty="0"/>
          </a:p>
        </p:txBody>
      </p:sp>
      <p:sp>
        <p:nvSpPr>
          <p:cNvPr id="3" name="Content Placeholder 2">
            <a:extLst>
              <a:ext uri="{FF2B5EF4-FFF2-40B4-BE49-F238E27FC236}">
                <a16:creationId xmlns:a16="http://schemas.microsoft.com/office/drawing/2014/main" id="{BBA364D2-DDD7-42CA-A324-406F5044C651}"/>
              </a:ext>
            </a:extLst>
          </p:cNvPr>
          <p:cNvSpPr>
            <a:spLocks noGrp="1"/>
          </p:cNvSpPr>
          <p:nvPr>
            <p:ph idx="1"/>
          </p:nvPr>
        </p:nvSpPr>
        <p:spPr/>
        <p:txBody>
          <a:bodyPr/>
          <a:lstStyle/>
          <a:p>
            <a:r>
              <a:rPr lang="en-IN" dirty="0"/>
              <a:t>Act of designing the company’s offerings and image to occupy a distinctive space in the mind of the target market. </a:t>
            </a:r>
          </a:p>
          <a:p>
            <a:endParaRPr lang="en-IN" dirty="0"/>
          </a:p>
          <a:p>
            <a:r>
              <a:rPr lang="en-US" dirty="0"/>
              <a:t>Positioning involves tailoring your product so that it stands out from the competition and people want to buy it.</a:t>
            </a:r>
            <a:endParaRPr lang="en-IN" dirty="0"/>
          </a:p>
        </p:txBody>
      </p:sp>
    </p:spTree>
    <p:extLst>
      <p:ext uri="{BB962C8B-B14F-4D97-AF65-F5344CB8AC3E}">
        <p14:creationId xmlns:p14="http://schemas.microsoft.com/office/powerpoint/2010/main" val="16791434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33B0C-AD3B-434F-AA69-F2BBE90A6DFE}"/>
              </a:ext>
            </a:extLst>
          </p:cNvPr>
          <p:cNvSpPr>
            <a:spLocks noGrp="1"/>
          </p:cNvSpPr>
          <p:nvPr>
            <p:ph type="title"/>
          </p:nvPr>
        </p:nvSpPr>
        <p:spPr/>
        <p:txBody>
          <a:bodyPr/>
          <a:lstStyle/>
          <a:p>
            <a:r>
              <a:rPr lang="en-IN" dirty="0"/>
              <a:t>Realization</a:t>
            </a:r>
            <a:endParaRPr lang="en-US" dirty="0"/>
          </a:p>
        </p:txBody>
      </p:sp>
      <p:sp>
        <p:nvSpPr>
          <p:cNvPr id="3" name="Content Placeholder 2">
            <a:extLst>
              <a:ext uri="{FF2B5EF4-FFF2-40B4-BE49-F238E27FC236}">
                <a16:creationId xmlns:a16="http://schemas.microsoft.com/office/drawing/2014/main" id="{A251DA81-6ED5-4800-B588-F30D7465B66B}"/>
              </a:ext>
            </a:extLst>
          </p:cNvPr>
          <p:cNvSpPr>
            <a:spLocks noGrp="1"/>
          </p:cNvSpPr>
          <p:nvPr>
            <p:ph idx="1"/>
          </p:nvPr>
        </p:nvSpPr>
        <p:spPr/>
        <p:txBody>
          <a:bodyPr/>
          <a:lstStyle/>
          <a:p>
            <a:r>
              <a:rPr lang="en-IN" dirty="0"/>
              <a:t>Focusing on particular segments- Targeting</a:t>
            </a:r>
          </a:p>
          <a:p>
            <a:endParaRPr lang="en-IN" dirty="0"/>
          </a:p>
          <a:p>
            <a:r>
              <a:rPr lang="en-IN" dirty="0"/>
              <a:t>Build perception of your product in the mind of the selected segments- Positioning</a:t>
            </a:r>
          </a:p>
          <a:p>
            <a:endParaRPr lang="en-IN" dirty="0"/>
          </a:p>
          <a:p>
            <a:endParaRPr lang="en-US" dirty="0"/>
          </a:p>
        </p:txBody>
      </p:sp>
    </p:spTree>
    <p:extLst>
      <p:ext uri="{BB962C8B-B14F-4D97-AF65-F5344CB8AC3E}">
        <p14:creationId xmlns:p14="http://schemas.microsoft.com/office/powerpoint/2010/main" val="13967257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C6EAF-484A-46B2-B539-F78BB601D220}"/>
              </a:ext>
            </a:extLst>
          </p:cNvPr>
          <p:cNvSpPr>
            <a:spLocks noGrp="1"/>
          </p:cNvSpPr>
          <p:nvPr>
            <p:ph type="title"/>
          </p:nvPr>
        </p:nvSpPr>
        <p:spPr/>
        <p:txBody>
          <a:bodyPr/>
          <a:lstStyle/>
          <a:p>
            <a:r>
              <a:rPr lang="en-IN" dirty="0" err="1"/>
              <a:t>ZipCar</a:t>
            </a:r>
            <a:endParaRPr lang="en-US" dirty="0"/>
          </a:p>
        </p:txBody>
      </p:sp>
      <p:sp>
        <p:nvSpPr>
          <p:cNvPr id="3" name="Content Placeholder 2">
            <a:extLst>
              <a:ext uri="{FF2B5EF4-FFF2-40B4-BE49-F238E27FC236}">
                <a16:creationId xmlns:a16="http://schemas.microsoft.com/office/drawing/2014/main" id="{D2DFC2C0-D74D-4B30-9614-4D2B10D5EA24}"/>
              </a:ext>
            </a:extLst>
          </p:cNvPr>
          <p:cNvSpPr>
            <a:spLocks noGrp="1"/>
          </p:cNvSpPr>
          <p:nvPr>
            <p:ph idx="1"/>
          </p:nvPr>
        </p:nvSpPr>
        <p:spPr/>
        <p:txBody>
          <a:bodyPr/>
          <a:lstStyle/>
          <a:p>
            <a:r>
              <a:rPr lang="en-IN" dirty="0"/>
              <a:t>Old-Age, Own a car, Conservative</a:t>
            </a:r>
          </a:p>
          <a:p>
            <a:endParaRPr lang="en-IN" dirty="0"/>
          </a:p>
          <a:p>
            <a:r>
              <a:rPr lang="en-IN" dirty="0"/>
              <a:t>Young-Age, Do not own a car,</a:t>
            </a:r>
            <a:r>
              <a:rPr lang="en-US" dirty="0"/>
              <a:t> Savior</a:t>
            </a:r>
          </a:p>
          <a:p>
            <a:endParaRPr lang="en-IN" dirty="0"/>
          </a:p>
          <a:p>
            <a:endParaRPr lang="en-IN" dirty="0"/>
          </a:p>
          <a:p>
            <a:r>
              <a:rPr lang="en-IN" dirty="0"/>
              <a:t>Ad- “Wheels when you want</a:t>
            </a:r>
          </a:p>
          <a:p>
            <a:pPr marL="0" indent="0">
              <a:buNone/>
            </a:pPr>
            <a:r>
              <a:rPr lang="en-IN" dirty="0"/>
              <a:t>Them”. </a:t>
            </a:r>
          </a:p>
          <a:p>
            <a:endParaRPr lang="en-IN" dirty="0"/>
          </a:p>
        </p:txBody>
      </p:sp>
      <p:pic>
        <p:nvPicPr>
          <p:cNvPr id="7" name="Picture 6">
            <a:extLst>
              <a:ext uri="{FF2B5EF4-FFF2-40B4-BE49-F238E27FC236}">
                <a16:creationId xmlns:a16="http://schemas.microsoft.com/office/drawing/2014/main" id="{9DD634E3-47C8-4FED-827E-EAB45B27DF7E}"/>
              </a:ext>
            </a:extLst>
          </p:cNvPr>
          <p:cNvPicPr>
            <a:picLocks noChangeAspect="1"/>
          </p:cNvPicPr>
          <p:nvPr/>
        </p:nvPicPr>
        <p:blipFill>
          <a:blip r:embed="rId2"/>
          <a:stretch>
            <a:fillRect/>
          </a:stretch>
        </p:blipFill>
        <p:spPr>
          <a:xfrm>
            <a:off x="6507332" y="1690688"/>
            <a:ext cx="4846468" cy="3819525"/>
          </a:xfrm>
          <a:prstGeom prst="rect">
            <a:avLst/>
          </a:prstGeom>
        </p:spPr>
      </p:pic>
    </p:spTree>
    <p:extLst>
      <p:ext uri="{BB962C8B-B14F-4D97-AF65-F5344CB8AC3E}">
        <p14:creationId xmlns:p14="http://schemas.microsoft.com/office/powerpoint/2010/main" val="1245423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334D6-17C7-4665-8BA0-9F15739733EF}"/>
              </a:ext>
            </a:extLst>
          </p:cNvPr>
          <p:cNvSpPr>
            <a:spLocks noGrp="1"/>
          </p:cNvSpPr>
          <p:nvPr>
            <p:ph type="title"/>
          </p:nvPr>
        </p:nvSpPr>
        <p:spPr/>
        <p:txBody>
          <a:bodyPr/>
          <a:lstStyle/>
          <a:p>
            <a:r>
              <a:rPr lang="en-IN" dirty="0"/>
              <a:t>Creating Positioning</a:t>
            </a:r>
            <a:endParaRPr lang="en-US" dirty="0"/>
          </a:p>
        </p:txBody>
      </p:sp>
      <p:pic>
        <p:nvPicPr>
          <p:cNvPr id="5" name="Content Placeholder 4">
            <a:extLst>
              <a:ext uri="{FF2B5EF4-FFF2-40B4-BE49-F238E27FC236}">
                <a16:creationId xmlns:a16="http://schemas.microsoft.com/office/drawing/2014/main" id="{FD05770E-8CAA-4FE8-8988-4F6657704787}"/>
              </a:ext>
            </a:extLst>
          </p:cNvPr>
          <p:cNvPicPr>
            <a:picLocks noGrp="1" noChangeAspect="1"/>
          </p:cNvPicPr>
          <p:nvPr>
            <p:ph idx="1"/>
          </p:nvPr>
        </p:nvPicPr>
        <p:blipFill>
          <a:blip r:embed="rId2"/>
          <a:stretch>
            <a:fillRect/>
          </a:stretch>
        </p:blipFill>
        <p:spPr>
          <a:xfrm>
            <a:off x="838200" y="1919708"/>
            <a:ext cx="10515600" cy="4163172"/>
          </a:xfrm>
        </p:spPr>
      </p:pic>
    </p:spTree>
    <p:extLst>
      <p:ext uri="{BB962C8B-B14F-4D97-AF65-F5344CB8AC3E}">
        <p14:creationId xmlns:p14="http://schemas.microsoft.com/office/powerpoint/2010/main" val="3783745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0D994-ADCF-49F3-B861-5381CD0C30C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2F0F6A7-101E-4674-B381-B0D153E009D6}"/>
              </a:ext>
            </a:extLst>
          </p:cNvPr>
          <p:cNvSpPr>
            <a:spLocks noGrp="1"/>
          </p:cNvSpPr>
          <p:nvPr>
            <p:ph idx="1"/>
          </p:nvPr>
        </p:nvSpPr>
        <p:spPr/>
        <p:txBody>
          <a:bodyPr/>
          <a:lstStyle/>
          <a:p>
            <a:endParaRPr lang="en-US"/>
          </a:p>
        </p:txBody>
      </p:sp>
      <p:pic>
        <p:nvPicPr>
          <p:cNvPr id="2050" name="Picture 2" descr="iPhone Perceptual Map - Great Ideas for Teaching Marketing">
            <a:extLst>
              <a:ext uri="{FF2B5EF4-FFF2-40B4-BE49-F238E27FC236}">
                <a16:creationId xmlns:a16="http://schemas.microsoft.com/office/drawing/2014/main" id="{1E32FA1D-A40F-44FC-AFDF-0FCE510C67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995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14346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F0033-5171-4638-A83A-A8A77203492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6A9BF36-A8A8-4F68-A6B1-9BF7E291C955}"/>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278D2F75-4261-42D3-AA28-753068DCE19A}"/>
              </a:ext>
            </a:extLst>
          </p:cNvPr>
          <p:cNvPicPr>
            <a:picLocks noChangeAspect="1"/>
          </p:cNvPicPr>
          <p:nvPr/>
        </p:nvPicPr>
        <p:blipFill>
          <a:blip r:embed="rId2"/>
          <a:stretch>
            <a:fillRect/>
          </a:stretch>
        </p:blipFill>
        <p:spPr>
          <a:xfrm>
            <a:off x="109491" y="150921"/>
            <a:ext cx="11937507" cy="6292742"/>
          </a:xfrm>
          <a:prstGeom prst="rect">
            <a:avLst/>
          </a:prstGeom>
        </p:spPr>
      </p:pic>
    </p:spTree>
    <p:extLst>
      <p:ext uri="{BB962C8B-B14F-4D97-AF65-F5344CB8AC3E}">
        <p14:creationId xmlns:p14="http://schemas.microsoft.com/office/powerpoint/2010/main" val="25991406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676F8-5FE3-4E06-93CE-ECB29B405E5F}"/>
              </a:ext>
            </a:extLst>
          </p:cNvPr>
          <p:cNvSpPr>
            <a:spLocks noGrp="1"/>
          </p:cNvSpPr>
          <p:nvPr>
            <p:ph type="title"/>
          </p:nvPr>
        </p:nvSpPr>
        <p:spPr/>
        <p:txBody>
          <a:bodyPr/>
          <a:lstStyle/>
          <a:p>
            <a:r>
              <a:rPr lang="en-IN" dirty="0"/>
              <a:t>Zip Car’s Competitive Advantage</a:t>
            </a:r>
            <a:endParaRPr lang="en-US" dirty="0"/>
          </a:p>
        </p:txBody>
      </p:sp>
      <p:graphicFrame>
        <p:nvGraphicFramePr>
          <p:cNvPr id="7" name="Table 7">
            <a:extLst>
              <a:ext uri="{FF2B5EF4-FFF2-40B4-BE49-F238E27FC236}">
                <a16:creationId xmlns:a16="http://schemas.microsoft.com/office/drawing/2014/main" id="{FD7CD2ED-1BC7-4B5F-B449-1CDC704D2621}"/>
              </a:ext>
            </a:extLst>
          </p:cNvPr>
          <p:cNvGraphicFramePr>
            <a:graphicFrameLocks noGrp="1"/>
          </p:cNvGraphicFramePr>
          <p:nvPr>
            <p:ph idx="1"/>
          </p:nvPr>
        </p:nvGraphicFramePr>
        <p:xfrm>
          <a:off x="838200" y="1825625"/>
          <a:ext cx="10515597" cy="4028440"/>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3407912948"/>
                    </a:ext>
                  </a:extLst>
                </a:gridCol>
                <a:gridCol w="3505199">
                  <a:extLst>
                    <a:ext uri="{9D8B030D-6E8A-4147-A177-3AD203B41FA5}">
                      <a16:colId xmlns:a16="http://schemas.microsoft.com/office/drawing/2014/main" val="1678941667"/>
                    </a:ext>
                  </a:extLst>
                </a:gridCol>
                <a:gridCol w="3505199">
                  <a:extLst>
                    <a:ext uri="{9D8B030D-6E8A-4147-A177-3AD203B41FA5}">
                      <a16:colId xmlns:a16="http://schemas.microsoft.com/office/drawing/2014/main" val="1955348202"/>
                    </a:ext>
                  </a:extLst>
                </a:gridCol>
              </a:tblGrid>
              <a:tr h="370840">
                <a:tc>
                  <a:txBody>
                    <a:bodyPr/>
                    <a:lstStyle/>
                    <a:p>
                      <a:r>
                        <a:rPr lang="en-IN" dirty="0"/>
                        <a:t>Zip</a:t>
                      </a:r>
                      <a:endParaRPr lang="en-US" dirty="0"/>
                    </a:p>
                  </a:txBody>
                  <a:tcPr/>
                </a:tc>
                <a:tc>
                  <a:txBody>
                    <a:bodyPr/>
                    <a:lstStyle/>
                    <a:p>
                      <a:r>
                        <a:rPr lang="en-IN" dirty="0"/>
                        <a:t>Ola</a:t>
                      </a:r>
                      <a:endParaRPr lang="en-US" dirty="0"/>
                    </a:p>
                  </a:txBody>
                  <a:tcPr/>
                </a:tc>
                <a:tc>
                  <a:txBody>
                    <a:bodyPr/>
                    <a:lstStyle/>
                    <a:p>
                      <a:r>
                        <a:rPr lang="en-IN" dirty="0"/>
                        <a:t>Uber</a:t>
                      </a:r>
                      <a:endParaRPr lang="en-US" dirty="0"/>
                    </a:p>
                  </a:txBody>
                  <a:tcPr/>
                </a:tc>
                <a:extLst>
                  <a:ext uri="{0D108BD9-81ED-4DB2-BD59-A6C34878D82A}">
                    <a16:rowId xmlns:a16="http://schemas.microsoft.com/office/drawing/2014/main" val="221341947"/>
                  </a:ext>
                </a:extLst>
              </a:tr>
              <a:tr h="370840">
                <a:tc>
                  <a:txBody>
                    <a:bodyPr/>
                    <a:lstStyle/>
                    <a:p>
                      <a:r>
                        <a:rPr lang="en-IN" dirty="0"/>
                        <a:t>Strengths- Available everywhere; Cost effective; Drive check in</a:t>
                      </a:r>
                      <a:endParaRPr lang="en-US" dirty="0"/>
                    </a:p>
                  </a:txBody>
                  <a:tcPr/>
                </a:tc>
                <a:tc>
                  <a:txBody>
                    <a:bodyPr/>
                    <a:lstStyle/>
                    <a:p>
                      <a:r>
                        <a:rPr lang="en-IN" dirty="0"/>
                        <a:t>Strengths- Available everywhere; Cost effective.</a:t>
                      </a:r>
                      <a:endParaRPr lang="en-US" dirty="0"/>
                    </a:p>
                  </a:txBody>
                  <a:tcPr/>
                </a:tc>
                <a:tc>
                  <a:txBody>
                    <a:bodyPr/>
                    <a:lstStyle/>
                    <a:p>
                      <a:r>
                        <a:rPr lang="en-IN" dirty="0"/>
                        <a:t>Strengths- Available Everywhere, Cheaper than Ola</a:t>
                      </a:r>
                      <a:endParaRPr lang="en-US" dirty="0"/>
                    </a:p>
                  </a:txBody>
                  <a:tcPr/>
                </a:tc>
                <a:extLst>
                  <a:ext uri="{0D108BD9-81ED-4DB2-BD59-A6C34878D82A}">
                    <a16:rowId xmlns:a16="http://schemas.microsoft.com/office/drawing/2014/main" val="4078343565"/>
                  </a:ext>
                </a:extLst>
              </a:tr>
              <a:tr h="370840">
                <a:tc>
                  <a:txBody>
                    <a:bodyPr/>
                    <a:lstStyle/>
                    <a:p>
                      <a:endParaRPr lang="en-US" dirty="0"/>
                    </a:p>
                  </a:txBody>
                  <a:tcPr/>
                </a:tc>
                <a:tc>
                  <a:txBody>
                    <a:bodyPr/>
                    <a:lstStyle/>
                    <a:p>
                      <a:r>
                        <a:rPr lang="en-IN" dirty="0"/>
                        <a:t>Weakness- Not self-drive sometimes bad experience with the driver</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Weakness- Not self-drive sometimes bad experience with the driver</a:t>
                      </a:r>
                      <a:endParaRPr lang="en-US" dirty="0"/>
                    </a:p>
                    <a:p>
                      <a:endParaRPr lang="en-US" dirty="0"/>
                    </a:p>
                  </a:txBody>
                  <a:tcPr/>
                </a:tc>
                <a:extLst>
                  <a:ext uri="{0D108BD9-81ED-4DB2-BD59-A6C34878D82A}">
                    <a16:rowId xmlns:a16="http://schemas.microsoft.com/office/drawing/2014/main" val="495576151"/>
                  </a:ext>
                </a:extLst>
              </a:tr>
              <a:tr h="370840">
                <a:tc>
                  <a:txBody>
                    <a:bodyPr/>
                    <a:lstStyle/>
                    <a:p>
                      <a:r>
                        <a:rPr lang="en-IN" dirty="0"/>
                        <a:t>Target- Young consumers who do not own a car and personality trait </a:t>
                      </a:r>
                      <a:r>
                        <a:rPr lang="en-IN" dirty="0" err="1"/>
                        <a:t>Savior</a:t>
                      </a:r>
                      <a:endParaRPr lang="en-US" dirty="0"/>
                    </a:p>
                  </a:txBody>
                  <a:tcPr/>
                </a:tc>
                <a:tc>
                  <a:txBody>
                    <a:bodyPr/>
                    <a:lstStyle/>
                    <a:p>
                      <a:r>
                        <a:rPr lang="en-IN" dirty="0"/>
                        <a:t>Target- everyone</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Target- everyone</a:t>
                      </a:r>
                      <a:endParaRPr lang="en-US" dirty="0"/>
                    </a:p>
                  </a:txBody>
                  <a:tcPr/>
                </a:tc>
                <a:extLst>
                  <a:ext uri="{0D108BD9-81ED-4DB2-BD59-A6C34878D82A}">
                    <a16:rowId xmlns:a16="http://schemas.microsoft.com/office/drawing/2014/main" val="3197392012"/>
                  </a:ext>
                </a:extLst>
              </a:tr>
              <a:tr h="370840">
                <a:tc>
                  <a:txBody>
                    <a:bodyPr/>
                    <a:lstStyle/>
                    <a:p>
                      <a:r>
                        <a:rPr lang="en-IN" dirty="0"/>
                        <a:t>Position myself according to points of parity and points of differentiation</a:t>
                      </a:r>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901812643"/>
                  </a:ext>
                </a:extLst>
              </a:tr>
            </a:tbl>
          </a:graphicData>
        </a:graphic>
      </p:graphicFrame>
    </p:spTree>
    <p:extLst>
      <p:ext uri="{BB962C8B-B14F-4D97-AF65-F5344CB8AC3E}">
        <p14:creationId xmlns:p14="http://schemas.microsoft.com/office/powerpoint/2010/main" val="18739553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941BA-7295-4B64-AE5C-A093433ABDE8}"/>
              </a:ext>
            </a:extLst>
          </p:cNvPr>
          <p:cNvSpPr>
            <a:spLocks noGrp="1"/>
          </p:cNvSpPr>
          <p:nvPr>
            <p:ph type="title"/>
          </p:nvPr>
        </p:nvSpPr>
        <p:spPr/>
        <p:txBody>
          <a:bodyPr/>
          <a:lstStyle/>
          <a:p>
            <a:r>
              <a:rPr lang="en-IN" dirty="0"/>
              <a:t>Positioning- Example</a:t>
            </a:r>
            <a:endParaRPr lang="en-US" dirty="0"/>
          </a:p>
        </p:txBody>
      </p:sp>
      <p:sp>
        <p:nvSpPr>
          <p:cNvPr id="3" name="Content Placeholder 2">
            <a:extLst>
              <a:ext uri="{FF2B5EF4-FFF2-40B4-BE49-F238E27FC236}">
                <a16:creationId xmlns:a16="http://schemas.microsoft.com/office/drawing/2014/main" id="{5181966E-0078-43AE-B09F-50C0AD01299E}"/>
              </a:ext>
            </a:extLst>
          </p:cNvPr>
          <p:cNvSpPr>
            <a:spLocks noGrp="1"/>
          </p:cNvSpPr>
          <p:nvPr>
            <p:ph idx="1"/>
          </p:nvPr>
        </p:nvSpPr>
        <p:spPr/>
        <p:txBody>
          <a:bodyPr/>
          <a:lstStyle/>
          <a:p>
            <a:endParaRPr lang="en-US" dirty="0"/>
          </a:p>
          <a:p>
            <a:endParaRPr lang="en-US" dirty="0">
              <a:hlinkClick r:id="rId2"/>
            </a:endParaRPr>
          </a:p>
          <a:p>
            <a:endParaRPr lang="en-US" dirty="0">
              <a:hlinkClick r:id="rId2"/>
            </a:endParaRPr>
          </a:p>
          <a:p>
            <a:endParaRPr lang="en-US" dirty="0">
              <a:hlinkClick r:id="rId2"/>
            </a:endParaRPr>
          </a:p>
          <a:p>
            <a:endParaRPr lang="en-US" dirty="0">
              <a:hlinkClick r:id="rId2"/>
            </a:endParaRPr>
          </a:p>
          <a:p>
            <a:endParaRPr lang="en-US" dirty="0">
              <a:hlinkClick r:id="rId2"/>
            </a:endParaRPr>
          </a:p>
          <a:p>
            <a:endParaRPr lang="en-US" dirty="0">
              <a:hlinkClick r:id="rId2"/>
            </a:endParaRPr>
          </a:p>
          <a:p>
            <a:r>
              <a:rPr lang="en-US" dirty="0">
                <a:hlinkClick r:id="rId2"/>
              </a:rPr>
              <a:t>https://www.youtube.com/watch?v=AOXv-6W634k</a:t>
            </a:r>
            <a:endParaRPr lang="en-US" dirty="0"/>
          </a:p>
        </p:txBody>
      </p:sp>
      <p:pic>
        <p:nvPicPr>
          <p:cNvPr id="1028" name="Picture 4" descr="Tata Motors - Home | Facebook">
            <a:extLst>
              <a:ext uri="{FF2B5EF4-FFF2-40B4-BE49-F238E27FC236}">
                <a16:creationId xmlns:a16="http://schemas.microsoft.com/office/drawing/2014/main" id="{A7877F74-0895-4A80-9D70-42893B184E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9075" y="1825625"/>
            <a:ext cx="3514725" cy="129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12434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FEC7C-0FD6-4600-9232-F8572A2F92E3}"/>
              </a:ext>
            </a:extLst>
          </p:cNvPr>
          <p:cNvSpPr>
            <a:spLocks noGrp="1"/>
          </p:cNvSpPr>
          <p:nvPr>
            <p:ph type="title"/>
          </p:nvPr>
        </p:nvSpPr>
        <p:spPr/>
        <p:txBody>
          <a:bodyPr/>
          <a:lstStyle/>
          <a:p>
            <a:r>
              <a:rPr lang="en-IN" dirty="0"/>
              <a:t>Tata</a:t>
            </a:r>
            <a:endParaRPr lang="en-US" dirty="0"/>
          </a:p>
        </p:txBody>
      </p:sp>
      <p:pic>
        <p:nvPicPr>
          <p:cNvPr id="4" name="Online Media 3" title="ALTROZ l The Daddy Of Premium Hatchbacks">
            <a:hlinkClick r:id="" action="ppaction://media"/>
            <a:extLst>
              <a:ext uri="{FF2B5EF4-FFF2-40B4-BE49-F238E27FC236}">
                <a16:creationId xmlns:a16="http://schemas.microsoft.com/office/drawing/2014/main" id="{D8BF4FFE-74DE-4235-8DC5-08B2CB28687D}"/>
              </a:ext>
            </a:extLst>
          </p:cNvPr>
          <p:cNvPicPr>
            <a:picLocks noGrp="1" noRot="1" noChangeAspect="1"/>
          </p:cNvPicPr>
          <p:nvPr>
            <p:ph idx="1"/>
            <a:videoFile r:link="rId1"/>
          </p:nvPr>
        </p:nvPicPr>
        <p:blipFill>
          <a:blip r:embed="rId3"/>
          <a:stretch>
            <a:fillRect/>
          </a:stretch>
        </p:blipFill>
        <p:spPr>
          <a:xfrm>
            <a:off x="0" y="1825625"/>
            <a:ext cx="12192000" cy="5032375"/>
          </a:xfrm>
          <a:prstGeom prst="rect">
            <a:avLst/>
          </a:prstGeom>
        </p:spPr>
      </p:pic>
    </p:spTree>
    <p:extLst>
      <p:ext uri="{BB962C8B-B14F-4D97-AF65-F5344CB8AC3E}">
        <p14:creationId xmlns:p14="http://schemas.microsoft.com/office/powerpoint/2010/main" val="2279723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153F3-58B1-4123-84E7-0451E3A8364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F419A0E-BD43-43A1-A4FA-D85A4D382E4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932855E-31B8-4084-908A-FB05632922C0}"/>
              </a:ext>
            </a:extLst>
          </p:cNvPr>
          <p:cNvPicPr>
            <a:picLocks noChangeAspect="1"/>
          </p:cNvPicPr>
          <p:nvPr/>
        </p:nvPicPr>
        <p:blipFill>
          <a:blip r:embed="rId2"/>
          <a:stretch>
            <a:fillRect/>
          </a:stretch>
        </p:blipFill>
        <p:spPr>
          <a:xfrm>
            <a:off x="-67954" y="88777"/>
            <a:ext cx="12259953" cy="6711517"/>
          </a:xfrm>
          <a:prstGeom prst="rect">
            <a:avLst/>
          </a:prstGeom>
        </p:spPr>
      </p:pic>
    </p:spTree>
    <p:extLst>
      <p:ext uri="{BB962C8B-B14F-4D97-AF65-F5344CB8AC3E}">
        <p14:creationId xmlns:p14="http://schemas.microsoft.com/office/powerpoint/2010/main" val="366609608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7AA74-4C3C-4D7E-9643-888A51AB3CA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B323F59-EE12-4E4F-AFCD-0E438F844167}"/>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5767095-B832-439A-ACA5-15EB31EB4BD0}"/>
              </a:ext>
            </a:extLst>
          </p:cNvPr>
          <p:cNvPicPr>
            <a:picLocks noChangeAspect="1"/>
          </p:cNvPicPr>
          <p:nvPr/>
        </p:nvPicPr>
        <p:blipFill>
          <a:blip r:embed="rId2"/>
          <a:stretch>
            <a:fillRect/>
          </a:stretch>
        </p:blipFill>
        <p:spPr>
          <a:xfrm>
            <a:off x="47774" y="0"/>
            <a:ext cx="12144226" cy="7048870"/>
          </a:xfrm>
          <a:prstGeom prst="rect">
            <a:avLst/>
          </a:prstGeom>
        </p:spPr>
      </p:pic>
    </p:spTree>
    <p:extLst>
      <p:ext uri="{BB962C8B-B14F-4D97-AF65-F5344CB8AC3E}">
        <p14:creationId xmlns:p14="http://schemas.microsoft.com/office/powerpoint/2010/main" val="16879568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7042F-284B-42A3-9516-8D490BE924E7}"/>
              </a:ext>
            </a:extLst>
          </p:cNvPr>
          <p:cNvSpPr>
            <a:spLocks noGrp="1"/>
          </p:cNvSpPr>
          <p:nvPr>
            <p:ph type="title"/>
          </p:nvPr>
        </p:nvSpPr>
        <p:spPr/>
        <p:txBody>
          <a:bodyPr/>
          <a:lstStyle/>
          <a:p>
            <a:r>
              <a:rPr lang="en-IN" dirty="0"/>
              <a:t>Positioning- Video</a:t>
            </a:r>
            <a:endParaRPr lang="en-US" dirty="0"/>
          </a:p>
        </p:txBody>
      </p:sp>
      <p:pic>
        <p:nvPicPr>
          <p:cNvPr id="4" name="Online Media 3" title="The Volvo XC90 | The Parents">
            <a:hlinkClick r:id="" action="ppaction://media"/>
            <a:extLst>
              <a:ext uri="{FF2B5EF4-FFF2-40B4-BE49-F238E27FC236}">
                <a16:creationId xmlns:a16="http://schemas.microsoft.com/office/drawing/2014/main" id="{37D2094F-F289-4DDA-ACD8-963DEDFDF377}"/>
              </a:ext>
            </a:extLst>
          </p:cNvPr>
          <p:cNvPicPr>
            <a:picLocks noGrp="1" noRot="1" noChangeAspect="1"/>
          </p:cNvPicPr>
          <p:nvPr>
            <p:ph idx="1"/>
            <a:videoFile r:link="rId1"/>
          </p:nvPr>
        </p:nvPicPr>
        <p:blipFill>
          <a:blip r:embed="rId3"/>
          <a:stretch>
            <a:fillRect/>
          </a:stretch>
        </p:blipFill>
        <p:spPr>
          <a:xfrm>
            <a:off x="523783" y="1470769"/>
            <a:ext cx="11256885" cy="5387231"/>
          </a:xfrm>
          <a:prstGeom prst="rect">
            <a:avLst/>
          </a:prstGeom>
        </p:spPr>
      </p:pic>
    </p:spTree>
    <p:extLst>
      <p:ext uri="{BB962C8B-B14F-4D97-AF65-F5344CB8AC3E}">
        <p14:creationId xmlns:p14="http://schemas.microsoft.com/office/powerpoint/2010/main" val="3069111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82DE4-678F-49E3-B11F-E4590EBF03E5}"/>
              </a:ext>
            </a:extLst>
          </p:cNvPr>
          <p:cNvSpPr>
            <a:spLocks noGrp="1"/>
          </p:cNvSpPr>
          <p:nvPr>
            <p:ph type="title"/>
          </p:nvPr>
        </p:nvSpPr>
        <p:spPr/>
        <p:txBody>
          <a:bodyPr/>
          <a:lstStyle/>
          <a:p>
            <a:r>
              <a:rPr lang="en-IN" dirty="0"/>
              <a:t>New Positioning</a:t>
            </a:r>
            <a:endParaRPr lang="en-US" dirty="0"/>
          </a:p>
        </p:txBody>
      </p:sp>
      <p:sp>
        <p:nvSpPr>
          <p:cNvPr id="3" name="Content Placeholder 2">
            <a:extLst>
              <a:ext uri="{FF2B5EF4-FFF2-40B4-BE49-F238E27FC236}">
                <a16:creationId xmlns:a16="http://schemas.microsoft.com/office/drawing/2014/main" id="{953F55D2-1679-462C-B7F0-7790B481A482}"/>
              </a:ext>
            </a:extLst>
          </p:cNvPr>
          <p:cNvSpPr>
            <a:spLocks noGrp="1"/>
          </p:cNvSpPr>
          <p:nvPr>
            <p:ph idx="1"/>
          </p:nvPr>
        </p:nvSpPr>
        <p:spPr/>
        <p:txBody>
          <a:bodyPr/>
          <a:lstStyle/>
          <a:p>
            <a:r>
              <a:rPr lang="en-US" dirty="0">
                <a:hlinkClick r:id="rId2" action="ppaction://hlinksldjump"/>
              </a:rPr>
              <a:t>https://www.youtube.com/watch?v=IfLhjHXyKWU</a:t>
            </a:r>
            <a:endParaRPr lang="en-US" dirty="0"/>
          </a:p>
        </p:txBody>
      </p:sp>
    </p:spTree>
    <p:extLst>
      <p:ext uri="{BB962C8B-B14F-4D97-AF65-F5344CB8AC3E}">
        <p14:creationId xmlns:p14="http://schemas.microsoft.com/office/powerpoint/2010/main" val="8205961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AA555-7AE8-4917-B2AA-A7F0715B9359}"/>
              </a:ext>
            </a:extLst>
          </p:cNvPr>
          <p:cNvSpPr>
            <a:spLocks noGrp="1"/>
          </p:cNvSpPr>
          <p:nvPr>
            <p:ph type="title"/>
          </p:nvPr>
        </p:nvSpPr>
        <p:spPr/>
        <p:txBody>
          <a:bodyPr/>
          <a:lstStyle/>
          <a:p>
            <a:endParaRPr lang="en-US"/>
          </a:p>
        </p:txBody>
      </p:sp>
      <p:pic>
        <p:nvPicPr>
          <p:cNvPr id="4" name="Online Media 3" title="VOLVO S40 XBOX COMMERCIAL">
            <a:hlinkClick r:id="" action="ppaction://media"/>
            <a:extLst>
              <a:ext uri="{FF2B5EF4-FFF2-40B4-BE49-F238E27FC236}">
                <a16:creationId xmlns:a16="http://schemas.microsoft.com/office/drawing/2014/main" id="{76D6A117-C190-4B0E-935A-7A499E4643D9}"/>
              </a:ext>
            </a:extLst>
          </p:cNvPr>
          <p:cNvPicPr>
            <a:picLocks noGrp="1" noRot="1" noChangeAspect="1"/>
          </p:cNvPicPr>
          <p:nvPr>
            <p:ph idx="1"/>
            <a:videoFile r:link="rId1"/>
          </p:nvPr>
        </p:nvPicPr>
        <p:blipFill>
          <a:blip r:embed="rId3"/>
          <a:stretch>
            <a:fillRect/>
          </a:stretch>
        </p:blipFill>
        <p:spPr>
          <a:xfrm>
            <a:off x="0" y="61054"/>
            <a:ext cx="12192000" cy="6796946"/>
          </a:xfrm>
          <a:prstGeom prst="rect">
            <a:avLst/>
          </a:prstGeom>
        </p:spPr>
      </p:pic>
    </p:spTree>
    <p:extLst>
      <p:ext uri="{BB962C8B-B14F-4D97-AF65-F5344CB8AC3E}">
        <p14:creationId xmlns:p14="http://schemas.microsoft.com/office/powerpoint/2010/main" val="1265648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C64C-4FA6-4835-B8AE-310D0E3BDA5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700346-D462-46D1-A670-D2721E3CD3F0}"/>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70F7BA6C-3FA0-4257-B90F-EF9B88283FD4}"/>
              </a:ext>
            </a:extLst>
          </p:cNvPr>
          <p:cNvPicPr>
            <a:picLocks noChangeAspect="1"/>
          </p:cNvPicPr>
          <p:nvPr/>
        </p:nvPicPr>
        <p:blipFill>
          <a:blip r:embed="rId2"/>
          <a:stretch>
            <a:fillRect/>
          </a:stretch>
        </p:blipFill>
        <p:spPr>
          <a:xfrm>
            <a:off x="71914" y="0"/>
            <a:ext cx="12120085" cy="6857999"/>
          </a:xfrm>
          <a:prstGeom prst="rect">
            <a:avLst/>
          </a:prstGeom>
        </p:spPr>
      </p:pic>
    </p:spTree>
    <p:extLst>
      <p:ext uri="{BB962C8B-B14F-4D97-AF65-F5344CB8AC3E}">
        <p14:creationId xmlns:p14="http://schemas.microsoft.com/office/powerpoint/2010/main" val="119321441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8273A-03D8-4D00-8B10-E37ECDE54ED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648F9F9-7E0B-46BB-8029-D2135B19189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F1D15360-2588-4B18-9E1A-1B5326CC7D7A}"/>
              </a:ext>
            </a:extLst>
          </p:cNvPr>
          <p:cNvPicPr>
            <a:picLocks noChangeAspect="1"/>
          </p:cNvPicPr>
          <p:nvPr/>
        </p:nvPicPr>
        <p:blipFill>
          <a:blip r:embed="rId2"/>
          <a:stretch>
            <a:fillRect/>
          </a:stretch>
        </p:blipFill>
        <p:spPr>
          <a:xfrm>
            <a:off x="-31750" y="0"/>
            <a:ext cx="12223749" cy="6858000"/>
          </a:xfrm>
          <a:prstGeom prst="rect">
            <a:avLst/>
          </a:prstGeom>
        </p:spPr>
      </p:pic>
    </p:spTree>
    <p:extLst>
      <p:ext uri="{BB962C8B-B14F-4D97-AF65-F5344CB8AC3E}">
        <p14:creationId xmlns:p14="http://schemas.microsoft.com/office/powerpoint/2010/main" val="234034686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EAC67-C06B-43B3-BDCF-A7793A1131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60262A5-A49D-4DAD-AFB3-D9B14800558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17F6D68-E5B9-4CDD-93D5-0228F956B1C2}"/>
              </a:ext>
            </a:extLst>
          </p:cNvPr>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37666716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6A497-2777-4862-A34D-1DB153408BF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F2606F8-BDE6-4AA9-9507-E6DE64355BF3}"/>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BDAF90E-5B68-4BDD-B678-59B055D1E3E8}"/>
              </a:ext>
            </a:extLst>
          </p:cNvPr>
          <p:cNvPicPr>
            <a:picLocks noChangeAspect="1"/>
          </p:cNvPicPr>
          <p:nvPr/>
        </p:nvPicPr>
        <p:blipFill>
          <a:blip r:embed="rId2"/>
          <a:stretch>
            <a:fillRect/>
          </a:stretch>
        </p:blipFill>
        <p:spPr>
          <a:xfrm>
            <a:off x="75854" y="0"/>
            <a:ext cx="12116146" cy="6857999"/>
          </a:xfrm>
          <a:prstGeom prst="rect">
            <a:avLst/>
          </a:prstGeom>
        </p:spPr>
      </p:pic>
    </p:spTree>
    <p:extLst>
      <p:ext uri="{BB962C8B-B14F-4D97-AF65-F5344CB8AC3E}">
        <p14:creationId xmlns:p14="http://schemas.microsoft.com/office/powerpoint/2010/main" val="39809114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6A16F-9FF4-4029-8FD7-4EC42017419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D762920-8A9B-443B-A781-00AFA86CF1E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372EB719-140D-47CE-83A1-853F967D54BD}"/>
              </a:ext>
            </a:extLst>
          </p:cNvPr>
          <p:cNvPicPr>
            <a:picLocks noChangeAspect="1"/>
          </p:cNvPicPr>
          <p:nvPr/>
        </p:nvPicPr>
        <p:blipFill>
          <a:blip r:embed="rId2"/>
          <a:stretch>
            <a:fillRect/>
          </a:stretch>
        </p:blipFill>
        <p:spPr>
          <a:xfrm>
            <a:off x="44190" y="71021"/>
            <a:ext cx="12064952" cy="6786979"/>
          </a:xfrm>
          <a:prstGeom prst="rect">
            <a:avLst/>
          </a:prstGeom>
        </p:spPr>
      </p:pic>
    </p:spTree>
    <p:extLst>
      <p:ext uri="{BB962C8B-B14F-4D97-AF65-F5344CB8AC3E}">
        <p14:creationId xmlns:p14="http://schemas.microsoft.com/office/powerpoint/2010/main" val="6852585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TotalTime>
  <Words>2536</Words>
  <Application>Microsoft Office PowerPoint</Application>
  <PresentationFormat>Widescreen</PresentationFormat>
  <Paragraphs>287</Paragraphs>
  <Slides>84</Slides>
  <Notes>0</Notes>
  <HiddenSlides>0</HiddenSlides>
  <MMClips>4</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84</vt:i4>
      </vt:variant>
    </vt:vector>
  </HeadingPairs>
  <TitlesOfParts>
    <vt:vector size="95" baseType="lpstr">
      <vt:lpstr>Arial</vt:lpstr>
      <vt:lpstr>Arial</vt:lpstr>
      <vt:lpstr>Calibri</vt:lpstr>
      <vt:lpstr>Calibri Light</vt:lpstr>
      <vt:lpstr>Fira Sans</vt:lpstr>
      <vt:lpstr>inherit</vt:lpstr>
      <vt:lpstr>MyriadProLight</vt:lpstr>
      <vt:lpstr>Roboto</vt:lpstr>
      <vt:lpstr>Roboto Slab</vt:lpstr>
      <vt:lpstr>Times New Roman</vt:lpstr>
      <vt:lpstr>Office Theme</vt:lpstr>
      <vt:lpstr>PowerPoint Presentation</vt:lpstr>
      <vt:lpstr>STP</vt:lpstr>
      <vt:lpstr>What we will do today</vt:lpstr>
      <vt:lpstr>PowerPoint Presentation</vt:lpstr>
      <vt:lpstr>PowerPoint Presentation</vt:lpstr>
      <vt:lpstr>Marketing Myopia (Short sightedness) </vt:lpstr>
      <vt:lpstr>PowerPoint Presentation</vt:lpstr>
      <vt:lpstr>Segmentation ( divide larger markets into groups with similar demands and respond similarly to marketing stimuli)</vt:lpstr>
      <vt:lpstr>PowerPoint Presentation</vt:lpstr>
      <vt:lpstr>Segmentation Process</vt:lpstr>
      <vt:lpstr>Segmentation Process </vt:lpstr>
      <vt:lpstr>PowerPoint Presentation</vt:lpstr>
      <vt:lpstr>PowerPoint Presentation</vt:lpstr>
      <vt:lpstr>McDonald Geographic Segmentation</vt:lpstr>
      <vt:lpstr>PowerPoint Presentation</vt:lpstr>
      <vt:lpstr>Age, Generation and Life Cycle</vt:lpstr>
      <vt:lpstr>Gender</vt:lpstr>
      <vt:lpstr>Social Class</vt:lpstr>
      <vt:lpstr>Psychographic Segmentation</vt:lpstr>
      <vt:lpstr>Personality</vt:lpstr>
      <vt:lpstr>PowerPoint Presentation</vt:lpstr>
      <vt:lpstr>PowerPoint Presentation</vt:lpstr>
      <vt:lpstr>Social Status</vt:lpstr>
      <vt:lpstr>Lifestyle</vt:lpstr>
      <vt:lpstr>Value-Example</vt:lpstr>
      <vt:lpstr>Values, Attitudes and Lifestyle (VALS)</vt:lpstr>
      <vt:lpstr>PowerPoint Presentation</vt:lpstr>
      <vt:lpstr>Motivations (Ideals, Achievement, Self-expression)</vt:lpstr>
      <vt:lpstr>Resources</vt:lpstr>
      <vt:lpstr>Innovators</vt:lpstr>
      <vt:lpstr>Thinkers</vt:lpstr>
      <vt:lpstr>Achievers</vt:lpstr>
      <vt:lpstr>Experiencers</vt:lpstr>
      <vt:lpstr>Believers</vt:lpstr>
      <vt:lpstr>Strivers</vt:lpstr>
      <vt:lpstr>Makers</vt:lpstr>
      <vt:lpstr>Survivors</vt:lpstr>
      <vt:lpstr>PowerPoint Presentation</vt:lpstr>
      <vt:lpstr>Behavioural Segmentation</vt:lpstr>
      <vt:lpstr>Benefit Segmentation</vt:lpstr>
      <vt:lpstr>Behavioural Segmentation (Usage Rates)</vt:lpstr>
      <vt:lpstr>Behavioural Segmentation (How people use Products?)</vt:lpstr>
      <vt:lpstr>Behavioural Segmentation (How people use Products?)</vt:lpstr>
      <vt:lpstr>Main questions answered?</vt:lpstr>
      <vt:lpstr>PowerPoint Presentation</vt:lpstr>
      <vt:lpstr>Measurable</vt:lpstr>
      <vt:lpstr>Accessible</vt:lpstr>
      <vt:lpstr>Substantial </vt:lpstr>
      <vt:lpstr>Actionable</vt:lpstr>
      <vt:lpstr>Differential</vt:lpstr>
      <vt:lpstr>Question to the Class?</vt:lpstr>
      <vt:lpstr>PowerPoint Presentation</vt:lpstr>
      <vt:lpstr>Targeting</vt:lpstr>
      <vt:lpstr>Sizeable</vt:lpstr>
      <vt:lpstr>Other features of a Target Market</vt:lpstr>
      <vt:lpstr>PowerPoint Presentation</vt:lpstr>
      <vt:lpstr>Choosing the number of markets to segment</vt:lpstr>
      <vt:lpstr>PowerPoint Presentation</vt:lpstr>
      <vt:lpstr>Multi-segment Marketing</vt:lpstr>
      <vt:lpstr>Benefits of Multi-segment marketing</vt:lpstr>
      <vt:lpstr>Concentrated Marketing</vt:lpstr>
      <vt:lpstr>PowerPoint Presentation</vt:lpstr>
      <vt:lpstr>Advantages </vt:lpstr>
      <vt:lpstr>Disadvantages</vt:lpstr>
      <vt:lpstr>Positioning</vt:lpstr>
      <vt:lpstr>Positioning</vt:lpstr>
      <vt:lpstr>Realization</vt:lpstr>
      <vt:lpstr>ZipCar</vt:lpstr>
      <vt:lpstr>Creating Positioning</vt:lpstr>
      <vt:lpstr>PowerPoint Presentation</vt:lpstr>
      <vt:lpstr>PowerPoint Presentation</vt:lpstr>
      <vt:lpstr>Zip Car’s Competitive Advantage</vt:lpstr>
      <vt:lpstr>Positioning- Example</vt:lpstr>
      <vt:lpstr>Tata</vt:lpstr>
      <vt:lpstr>PowerPoint Presentation</vt:lpstr>
      <vt:lpstr>PowerPoint Presentation</vt:lpstr>
      <vt:lpstr>Positioning- Video</vt:lpstr>
      <vt:lpstr>New Positioning</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Naman Sreen</dc:creator>
  <cp:lastModifiedBy>Naman Sreen</cp:lastModifiedBy>
  <cp:revision>2</cp:revision>
  <dcterms:created xsi:type="dcterms:W3CDTF">2021-10-23T04:22:47Z</dcterms:created>
  <dcterms:modified xsi:type="dcterms:W3CDTF">2021-10-23T05:30:26Z</dcterms:modified>
</cp:coreProperties>
</file>