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996" r:id="rId3"/>
    <p:sldId id="299" r:id="rId4"/>
    <p:sldId id="916" r:id="rId5"/>
    <p:sldId id="997" r:id="rId6"/>
    <p:sldId id="975" r:id="rId7"/>
    <p:sldId id="998" r:id="rId8"/>
    <p:sldId id="915" r:id="rId9"/>
    <p:sldId id="857" r:id="rId10"/>
    <p:sldId id="474" r:id="rId11"/>
    <p:sldId id="1015" r:id="rId12"/>
    <p:sldId id="459" r:id="rId13"/>
    <p:sldId id="460" r:id="rId14"/>
    <p:sldId id="461" r:id="rId15"/>
    <p:sldId id="921" r:id="rId16"/>
    <p:sldId id="458" r:id="rId17"/>
    <p:sldId id="922" r:id="rId18"/>
    <p:sldId id="923" r:id="rId19"/>
    <p:sldId id="92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8"/>
    <p:restoredTop sz="95970"/>
  </p:normalViewPr>
  <p:slideViewPr>
    <p:cSldViewPr snapToGrid="0" snapToObjects="1">
      <p:cViewPr varScale="1">
        <p:scale>
          <a:sx n="114" d="100"/>
          <a:sy n="114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5ECC9E-B2F1-1045-8413-3C1E4139135D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B801878-D94F-C54A-AF33-B460E30BDE26}">
      <dgm:prSet phldrT="[Text]"/>
      <dgm:spPr/>
      <dgm:t>
        <a:bodyPr/>
        <a:lstStyle/>
        <a:p>
          <a:r>
            <a:rPr lang="en-GB" dirty="0"/>
            <a:t>Search Marketing </a:t>
          </a:r>
        </a:p>
      </dgm:t>
    </dgm:pt>
    <dgm:pt modelId="{22970042-0913-5A4A-A094-2C2A4220096E}" type="parTrans" cxnId="{C0507139-3A4E-2F41-B082-1E828128C377}">
      <dgm:prSet/>
      <dgm:spPr/>
      <dgm:t>
        <a:bodyPr/>
        <a:lstStyle/>
        <a:p>
          <a:endParaRPr lang="en-GB"/>
        </a:p>
      </dgm:t>
    </dgm:pt>
    <dgm:pt modelId="{B649BB9F-0504-984D-AF98-5BB79853D0D9}" type="sibTrans" cxnId="{C0507139-3A4E-2F41-B082-1E828128C377}">
      <dgm:prSet/>
      <dgm:spPr/>
      <dgm:t>
        <a:bodyPr/>
        <a:lstStyle/>
        <a:p>
          <a:endParaRPr lang="en-GB"/>
        </a:p>
      </dgm:t>
    </dgm:pt>
    <dgm:pt modelId="{48099ECF-9C57-CC4C-A592-B8DF48A526C4}">
      <dgm:prSet phldrT="[Text]"/>
      <dgm:spPr/>
      <dgm:t>
        <a:bodyPr/>
        <a:lstStyle/>
        <a:p>
          <a:r>
            <a:rPr lang="en-GB" dirty="0"/>
            <a:t>Search Engine Marketing </a:t>
          </a:r>
        </a:p>
      </dgm:t>
    </dgm:pt>
    <dgm:pt modelId="{F75C668A-3607-CF47-A12B-1FFFFBFD0C35}" type="parTrans" cxnId="{4CFF3797-DA64-0D43-892C-D97052EE491D}">
      <dgm:prSet/>
      <dgm:spPr/>
      <dgm:t>
        <a:bodyPr/>
        <a:lstStyle/>
        <a:p>
          <a:endParaRPr lang="en-GB"/>
        </a:p>
      </dgm:t>
    </dgm:pt>
    <dgm:pt modelId="{6BCEFB89-04FE-2447-956C-86D9F851EF80}" type="sibTrans" cxnId="{4CFF3797-DA64-0D43-892C-D97052EE491D}">
      <dgm:prSet/>
      <dgm:spPr/>
      <dgm:t>
        <a:bodyPr/>
        <a:lstStyle/>
        <a:p>
          <a:endParaRPr lang="en-GB"/>
        </a:p>
      </dgm:t>
    </dgm:pt>
    <dgm:pt modelId="{0DC0C036-9835-6145-AA35-822187FAECE6}">
      <dgm:prSet phldrT="[Text]"/>
      <dgm:spPr/>
      <dgm:t>
        <a:bodyPr/>
        <a:lstStyle/>
        <a:p>
          <a:r>
            <a:rPr lang="en-GB" dirty="0"/>
            <a:t>Search Engine Optimization</a:t>
          </a:r>
        </a:p>
      </dgm:t>
    </dgm:pt>
    <dgm:pt modelId="{63F4D859-A1C4-6F4C-A1B4-ECDD9E411F52}" type="parTrans" cxnId="{14274FF5-8CB3-5540-8A5C-2C1FF54E3BF7}">
      <dgm:prSet/>
      <dgm:spPr/>
      <dgm:t>
        <a:bodyPr/>
        <a:lstStyle/>
        <a:p>
          <a:endParaRPr lang="en-GB"/>
        </a:p>
      </dgm:t>
    </dgm:pt>
    <dgm:pt modelId="{47AAA088-733A-064E-988C-3358BA1F1F48}" type="sibTrans" cxnId="{14274FF5-8CB3-5540-8A5C-2C1FF54E3BF7}">
      <dgm:prSet/>
      <dgm:spPr/>
      <dgm:t>
        <a:bodyPr/>
        <a:lstStyle/>
        <a:p>
          <a:endParaRPr lang="en-GB"/>
        </a:p>
      </dgm:t>
    </dgm:pt>
    <dgm:pt modelId="{10C3FC3D-D0AB-D04E-83A1-CC6CAD40CF7C}" type="pres">
      <dgm:prSet presAssocID="{305ECC9E-B2F1-1045-8413-3C1E413913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460A15-6001-8946-95CB-C7EBB044B3CC}" type="pres">
      <dgm:prSet presAssocID="{6B801878-D94F-C54A-AF33-B460E30BDE26}" presName="hierRoot1" presStyleCnt="0"/>
      <dgm:spPr/>
    </dgm:pt>
    <dgm:pt modelId="{6AD4782B-087B-EE4C-BA32-A6EA174E2242}" type="pres">
      <dgm:prSet presAssocID="{6B801878-D94F-C54A-AF33-B460E30BDE26}" presName="composite" presStyleCnt="0"/>
      <dgm:spPr/>
    </dgm:pt>
    <dgm:pt modelId="{79269DF0-1026-8F4A-BB6B-0B28F09EF778}" type="pres">
      <dgm:prSet presAssocID="{6B801878-D94F-C54A-AF33-B460E30BDE26}" presName="background" presStyleLbl="node0" presStyleIdx="0" presStyleCnt="1"/>
      <dgm:spPr/>
    </dgm:pt>
    <dgm:pt modelId="{38E5D6E4-E63A-924B-8E52-01CB33A845B3}" type="pres">
      <dgm:prSet presAssocID="{6B801878-D94F-C54A-AF33-B460E30BDE26}" presName="text" presStyleLbl="fgAcc0" presStyleIdx="0" presStyleCnt="1">
        <dgm:presLayoutVars>
          <dgm:chPref val="3"/>
        </dgm:presLayoutVars>
      </dgm:prSet>
      <dgm:spPr/>
    </dgm:pt>
    <dgm:pt modelId="{420FB594-CB2D-064E-9F5B-435DE642894F}" type="pres">
      <dgm:prSet presAssocID="{6B801878-D94F-C54A-AF33-B460E30BDE26}" presName="hierChild2" presStyleCnt="0"/>
      <dgm:spPr/>
    </dgm:pt>
    <dgm:pt modelId="{B1C901E6-6959-984A-ACBA-38D6FC2B6613}" type="pres">
      <dgm:prSet presAssocID="{F75C668A-3607-CF47-A12B-1FFFFBFD0C35}" presName="Name10" presStyleLbl="parChTrans1D2" presStyleIdx="0" presStyleCnt="2"/>
      <dgm:spPr/>
    </dgm:pt>
    <dgm:pt modelId="{B84E918F-8F93-0E48-8584-F42CC2A904EE}" type="pres">
      <dgm:prSet presAssocID="{48099ECF-9C57-CC4C-A592-B8DF48A526C4}" presName="hierRoot2" presStyleCnt="0"/>
      <dgm:spPr/>
    </dgm:pt>
    <dgm:pt modelId="{6BFCE3DC-1D5F-BA43-BA4E-B9A0F68509BC}" type="pres">
      <dgm:prSet presAssocID="{48099ECF-9C57-CC4C-A592-B8DF48A526C4}" presName="composite2" presStyleCnt="0"/>
      <dgm:spPr/>
    </dgm:pt>
    <dgm:pt modelId="{0044C8B3-8F6B-1149-9575-82CDDD1C33D1}" type="pres">
      <dgm:prSet presAssocID="{48099ECF-9C57-CC4C-A592-B8DF48A526C4}" presName="background2" presStyleLbl="node2" presStyleIdx="0" presStyleCnt="2"/>
      <dgm:spPr/>
    </dgm:pt>
    <dgm:pt modelId="{1DAF7AF0-85AA-D341-8C64-A4854BB6FDB1}" type="pres">
      <dgm:prSet presAssocID="{48099ECF-9C57-CC4C-A592-B8DF48A526C4}" presName="text2" presStyleLbl="fgAcc2" presStyleIdx="0" presStyleCnt="2">
        <dgm:presLayoutVars>
          <dgm:chPref val="3"/>
        </dgm:presLayoutVars>
      </dgm:prSet>
      <dgm:spPr/>
    </dgm:pt>
    <dgm:pt modelId="{72D29E6B-3AD9-B94E-8E81-7861F1FAD6C1}" type="pres">
      <dgm:prSet presAssocID="{48099ECF-9C57-CC4C-A592-B8DF48A526C4}" presName="hierChild3" presStyleCnt="0"/>
      <dgm:spPr/>
    </dgm:pt>
    <dgm:pt modelId="{EA0C42B8-DD5A-0847-AA4A-2D50696A4CA5}" type="pres">
      <dgm:prSet presAssocID="{63F4D859-A1C4-6F4C-A1B4-ECDD9E411F52}" presName="Name10" presStyleLbl="parChTrans1D2" presStyleIdx="1" presStyleCnt="2"/>
      <dgm:spPr/>
    </dgm:pt>
    <dgm:pt modelId="{66B665B8-8373-2640-8BD5-80D9D55DD19E}" type="pres">
      <dgm:prSet presAssocID="{0DC0C036-9835-6145-AA35-822187FAECE6}" presName="hierRoot2" presStyleCnt="0"/>
      <dgm:spPr/>
    </dgm:pt>
    <dgm:pt modelId="{18FCBC8B-55A9-A742-AE20-EFC9BDAF67CF}" type="pres">
      <dgm:prSet presAssocID="{0DC0C036-9835-6145-AA35-822187FAECE6}" presName="composite2" presStyleCnt="0"/>
      <dgm:spPr/>
    </dgm:pt>
    <dgm:pt modelId="{F74BEE99-FC4B-C144-BC12-665E1F87EB08}" type="pres">
      <dgm:prSet presAssocID="{0DC0C036-9835-6145-AA35-822187FAECE6}" presName="background2" presStyleLbl="node2" presStyleIdx="1" presStyleCnt="2"/>
      <dgm:spPr/>
    </dgm:pt>
    <dgm:pt modelId="{A550EE5C-F8B2-5148-B61C-F6D9CEF5B35F}" type="pres">
      <dgm:prSet presAssocID="{0DC0C036-9835-6145-AA35-822187FAECE6}" presName="text2" presStyleLbl="fgAcc2" presStyleIdx="1" presStyleCnt="2">
        <dgm:presLayoutVars>
          <dgm:chPref val="3"/>
        </dgm:presLayoutVars>
      </dgm:prSet>
      <dgm:spPr/>
    </dgm:pt>
    <dgm:pt modelId="{74A86DB6-42B2-2641-BB88-65672A6DC041}" type="pres">
      <dgm:prSet presAssocID="{0DC0C036-9835-6145-AA35-822187FAECE6}" presName="hierChild3" presStyleCnt="0"/>
      <dgm:spPr/>
    </dgm:pt>
  </dgm:ptLst>
  <dgm:cxnLst>
    <dgm:cxn modelId="{AAB2E320-8206-7341-A548-2500AD0A8275}" type="presOf" srcId="{48099ECF-9C57-CC4C-A592-B8DF48A526C4}" destId="{1DAF7AF0-85AA-D341-8C64-A4854BB6FDB1}" srcOrd="0" destOrd="0" presId="urn:microsoft.com/office/officeart/2005/8/layout/hierarchy1"/>
    <dgm:cxn modelId="{C0507139-3A4E-2F41-B082-1E828128C377}" srcId="{305ECC9E-B2F1-1045-8413-3C1E4139135D}" destId="{6B801878-D94F-C54A-AF33-B460E30BDE26}" srcOrd="0" destOrd="0" parTransId="{22970042-0913-5A4A-A094-2C2A4220096E}" sibTransId="{B649BB9F-0504-984D-AF98-5BB79853D0D9}"/>
    <dgm:cxn modelId="{ED237563-26A8-C944-B875-DFEF81E90684}" type="presOf" srcId="{6B801878-D94F-C54A-AF33-B460E30BDE26}" destId="{38E5D6E4-E63A-924B-8E52-01CB33A845B3}" srcOrd="0" destOrd="0" presId="urn:microsoft.com/office/officeart/2005/8/layout/hierarchy1"/>
    <dgm:cxn modelId="{1FBCA582-E162-EE41-A732-068D2A9837EE}" type="presOf" srcId="{F75C668A-3607-CF47-A12B-1FFFFBFD0C35}" destId="{B1C901E6-6959-984A-ACBA-38D6FC2B6613}" srcOrd="0" destOrd="0" presId="urn:microsoft.com/office/officeart/2005/8/layout/hierarchy1"/>
    <dgm:cxn modelId="{4CFF3797-DA64-0D43-892C-D97052EE491D}" srcId="{6B801878-D94F-C54A-AF33-B460E30BDE26}" destId="{48099ECF-9C57-CC4C-A592-B8DF48A526C4}" srcOrd="0" destOrd="0" parTransId="{F75C668A-3607-CF47-A12B-1FFFFBFD0C35}" sibTransId="{6BCEFB89-04FE-2447-956C-86D9F851EF80}"/>
    <dgm:cxn modelId="{947103B9-2347-8C42-AE95-B52249E7DB13}" type="presOf" srcId="{0DC0C036-9835-6145-AA35-822187FAECE6}" destId="{A550EE5C-F8B2-5148-B61C-F6D9CEF5B35F}" srcOrd="0" destOrd="0" presId="urn:microsoft.com/office/officeart/2005/8/layout/hierarchy1"/>
    <dgm:cxn modelId="{24C28FCB-A52D-C54B-8996-268BD8658235}" type="presOf" srcId="{63F4D859-A1C4-6F4C-A1B4-ECDD9E411F52}" destId="{EA0C42B8-DD5A-0847-AA4A-2D50696A4CA5}" srcOrd="0" destOrd="0" presId="urn:microsoft.com/office/officeart/2005/8/layout/hierarchy1"/>
    <dgm:cxn modelId="{D867EDCE-3BC4-5043-B246-8446A9457E4D}" type="presOf" srcId="{305ECC9E-B2F1-1045-8413-3C1E4139135D}" destId="{10C3FC3D-D0AB-D04E-83A1-CC6CAD40CF7C}" srcOrd="0" destOrd="0" presId="urn:microsoft.com/office/officeart/2005/8/layout/hierarchy1"/>
    <dgm:cxn modelId="{14274FF5-8CB3-5540-8A5C-2C1FF54E3BF7}" srcId="{6B801878-D94F-C54A-AF33-B460E30BDE26}" destId="{0DC0C036-9835-6145-AA35-822187FAECE6}" srcOrd="1" destOrd="0" parTransId="{63F4D859-A1C4-6F4C-A1B4-ECDD9E411F52}" sibTransId="{47AAA088-733A-064E-988C-3358BA1F1F48}"/>
    <dgm:cxn modelId="{1F0E625A-20E6-8443-B648-F036A77D700C}" type="presParOf" srcId="{10C3FC3D-D0AB-D04E-83A1-CC6CAD40CF7C}" destId="{71460A15-6001-8946-95CB-C7EBB044B3CC}" srcOrd="0" destOrd="0" presId="urn:microsoft.com/office/officeart/2005/8/layout/hierarchy1"/>
    <dgm:cxn modelId="{9E5607B8-9695-C947-BCC0-A90316CCC321}" type="presParOf" srcId="{71460A15-6001-8946-95CB-C7EBB044B3CC}" destId="{6AD4782B-087B-EE4C-BA32-A6EA174E2242}" srcOrd="0" destOrd="0" presId="urn:microsoft.com/office/officeart/2005/8/layout/hierarchy1"/>
    <dgm:cxn modelId="{4B86FB8C-1200-5248-93A2-2FD50C8AC813}" type="presParOf" srcId="{6AD4782B-087B-EE4C-BA32-A6EA174E2242}" destId="{79269DF0-1026-8F4A-BB6B-0B28F09EF778}" srcOrd="0" destOrd="0" presId="urn:microsoft.com/office/officeart/2005/8/layout/hierarchy1"/>
    <dgm:cxn modelId="{93C6D9BC-AC81-0A46-9A6F-98D0E8291AE0}" type="presParOf" srcId="{6AD4782B-087B-EE4C-BA32-A6EA174E2242}" destId="{38E5D6E4-E63A-924B-8E52-01CB33A845B3}" srcOrd="1" destOrd="0" presId="urn:microsoft.com/office/officeart/2005/8/layout/hierarchy1"/>
    <dgm:cxn modelId="{68AE0E72-0598-3A4C-8BD0-D3FB40472218}" type="presParOf" srcId="{71460A15-6001-8946-95CB-C7EBB044B3CC}" destId="{420FB594-CB2D-064E-9F5B-435DE642894F}" srcOrd="1" destOrd="0" presId="urn:microsoft.com/office/officeart/2005/8/layout/hierarchy1"/>
    <dgm:cxn modelId="{9A941D14-53C3-844B-B49D-3673AFA78473}" type="presParOf" srcId="{420FB594-CB2D-064E-9F5B-435DE642894F}" destId="{B1C901E6-6959-984A-ACBA-38D6FC2B6613}" srcOrd="0" destOrd="0" presId="urn:microsoft.com/office/officeart/2005/8/layout/hierarchy1"/>
    <dgm:cxn modelId="{35A81290-E0C7-5744-AFD4-7BE0598D223B}" type="presParOf" srcId="{420FB594-CB2D-064E-9F5B-435DE642894F}" destId="{B84E918F-8F93-0E48-8584-F42CC2A904EE}" srcOrd="1" destOrd="0" presId="urn:microsoft.com/office/officeart/2005/8/layout/hierarchy1"/>
    <dgm:cxn modelId="{57709252-5DAC-4645-89EF-6822CB03A321}" type="presParOf" srcId="{B84E918F-8F93-0E48-8584-F42CC2A904EE}" destId="{6BFCE3DC-1D5F-BA43-BA4E-B9A0F68509BC}" srcOrd="0" destOrd="0" presId="urn:microsoft.com/office/officeart/2005/8/layout/hierarchy1"/>
    <dgm:cxn modelId="{289C2E66-ED25-ED47-AA5B-DC2E0531A42A}" type="presParOf" srcId="{6BFCE3DC-1D5F-BA43-BA4E-B9A0F68509BC}" destId="{0044C8B3-8F6B-1149-9575-82CDDD1C33D1}" srcOrd="0" destOrd="0" presId="urn:microsoft.com/office/officeart/2005/8/layout/hierarchy1"/>
    <dgm:cxn modelId="{CE2645B4-7CF7-604B-A72E-51FA06046513}" type="presParOf" srcId="{6BFCE3DC-1D5F-BA43-BA4E-B9A0F68509BC}" destId="{1DAF7AF0-85AA-D341-8C64-A4854BB6FDB1}" srcOrd="1" destOrd="0" presId="urn:microsoft.com/office/officeart/2005/8/layout/hierarchy1"/>
    <dgm:cxn modelId="{E58A7472-4AAA-934E-B52F-AD1B9AD2A7DC}" type="presParOf" srcId="{B84E918F-8F93-0E48-8584-F42CC2A904EE}" destId="{72D29E6B-3AD9-B94E-8E81-7861F1FAD6C1}" srcOrd="1" destOrd="0" presId="urn:microsoft.com/office/officeart/2005/8/layout/hierarchy1"/>
    <dgm:cxn modelId="{9726B829-1287-764C-A48F-ACA964BE922A}" type="presParOf" srcId="{420FB594-CB2D-064E-9F5B-435DE642894F}" destId="{EA0C42B8-DD5A-0847-AA4A-2D50696A4CA5}" srcOrd="2" destOrd="0" presId="urn:microsoft.com/office/officeart/2005/8/layout/hierarchy1"/>
    <dgm:cxn modelId="{0649E0B5-3AC8-2E49-A6E3-A7853F8DFC31}" type="presParOf" srcId="{420FB594-CB2D-064E-9F5B-435DE642894F}" destId="{66B665B8-8373-2640-8BD5-80D9D55DD19E}" srcOrd="3" destOrd="0" presId="urn:microsoft.com/office/officeart/2005/8/layout/hierarchy1"/>
    <dgm:cxn modelId="{AC821C00-59B2-3F4A-AE75-E82671DFF5CE}" type="presParOf" srcId="{66B665B8-8373-2640-8BD5-80D9D55DD19E}" destId="{18FCBC8B-55A9-A742-AE20-EFC9BDAF67CF}" srcOrd="0" destOrd="0" presId="urn:microsoft.com/office/officeart/2005/8/layout/hierarchy1"/>
    <dgm:cxn modelId="{0AFF34A1-D5CE-5A46-A096-1EE3AE745245}" type="presParOf" srcId="{18FCBC8B-55A9-A742-AE20-EFC9BDAF67CF}" destId="{F74BEE99-FC4B-C144-BC12-665E1F87EB08}" srcOrd="0" destOrd="0" presId="urn:microsoft.com/office/officeart/2005/8/layout/hierarchy1"/>
    <dgm:cxn modelId="{286799D7-D7A6-B444-8C56-61BC22E8BD94}" type="presParOf" srcId="{18FCBC8B-55A9-A742-AE20-EFC9BDAF67CF}" destId="{A550EE5C-F8B2-5148-B61C-F6D9CEF5B35F}" srcOrd="1" destOrd="0" presId="urn:microsoft.com/office/officeart/2005/8/layout/hierarchy1"/>
    <dgm:cxn modelId="{68FE362A-9F2D-3345-8371-5A25309CEB9F}" type="presParOf" srcId="{66B665B8-8373-2640-8BD5-80D9D55DD19E}" destId="{74A86DB6-42B2-2641-BB88-65672A6DC0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42B8-DD5A-0847-AA4A-2D50696A4CA5}">
      <dsp:nvSpPr>
        <dsp:cNvPr id="0" name=""/>
        <dsp:cNvSpPr/>
      </dsp:nvSpPr>
      <dsp:spPr>
        <a:xfrm>
          <a:off x="4687291" y="1314927"/>
          <a:ext cx="1263856" cy="601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91"/>
              </a:lnTo>
              <a:lnTo>
                <a:pt x="1263856" y="409891"/>
              </a:lnTo>
              <a:lnTo>
                <a:pt x="1263856" y="601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901E6-6959-984A-ACBA-38D6FC2B6613}">
      <dsp:nvSpPr>
        <dsp:cNvPr id="0" name=""/>
        <dsp:cNvSpPr/>
      </dsp:nvSpPr>
      <dsp:spPr>
        <a:xfrm>
          <a:off x="3423434" y="1314927"/>
          <a:ext cx="1263856" cy="601481"/>
        </a:xfrm>
        <a:custGeom>
          <a:avLst/>
          <a:gdLst/>
          <a:ahLst/>
          <a:cxnLst/>
          <a:rect l="0" t="0" r="0" b="0"/>
          <a:pathLst>
            <a:path>
              <a:moveTo>
                <a:pt x="1263856" y="0"/>
              </a:moveTo>
              <a:lnTo>
                <a:pt x="1263856" y="409891"/>
              </a:lnTo>
              <a:lnTo>
                <a:pt x="0" y="409891"/>
              </a:lnTo>
              <a:lnTo>
                <a:pt x="0" y="601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269DF0-1026-8F4A-BB6B-0B28F09EF778}">
      <dsp:nvSpPr>
        <dsp:cNvPr id="0" name=""/>
        <dsp:cNvSpPr/>
      </dsp:nvSpPr>
      <dsp:spPr>
        <a:xfrm>
          <a:off x="3653226" y="1665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5D6E4-E63A-924B-8E52-01CB33A845B3}">
      <dsp:nvSpPr>
        <dsp:cNvPr id="0" name=""/>
        <dsp:cNvSpPr/>
      </dsp:nvSpPr>
      <dsp:spPr>
        <a:xfrm>
          <a:off x="3883018" y="219967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Marketing </a:t>
          </a:r>
        </a:p>
      </dsp:txBody>
      <dsp:txXfrm>
        <a:off x="3921482" y="258431"/>
        <a:ext cx="1991201" cy="1236334"/>
      </dsp:txXfrm>
    </dsp:sp>
    <dsp:sp modelId="{0044C8B3-8F6B-1149-9575-82CDDD1C33D1}">
      <dsp:nvSpPr>
        <dsp:cNvPr id="0" name=""/>
        <dsp:cNvSpPr/>
      </dsp:nvSpPr>
      <dsp:spPr>
        <a:xfrm>
          <a:off x="2389369" y="1916408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F7AF0-85AA-D341-8C64-A4854BB6FDB1}">
      <dsp:nvSpPr>
        <dsp:cNvPr id="0" name=""/>
        <dsp:cNvSpPr/>
      </dsp:nvSpPr>
      <dsp:spPr>
        <a:xfrm>
          <a:off x="2619161" y="2134711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Engine Marketing </a:t>
          </a:r>
        </a:p>
      </dsp:txBody>
      <dsp:txXfrm>
        <a:off x="2657625" y="2173175"/>
        <a:ext cx="1991201" cy="1236334"/>
      </dsp:txXfrm>
    </dsp:sp>
    <dsp:sp modelId="{F74BEE99-FC4B-C144-BC12-665E1F87EB08}">
      <dsp:nvSpPr>
        <dsp:cNvPr id="0" name=""/>
        <dsp:cNvSpPr/>
      </dsp:nvSpPr>
      <dsp:spPr>
        <a:xfrm>
          <a:off x="4917083" y="1916408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0EE5C-F8B2-5148-B61C-F6D9CEF5B35F}">
      <dsp:nvSpPr>
        <dsp:cNvPr id="0" name=""/>
        <dsp:cNvSpPr/>
      </dsp:nvSpPr>
      <dsp:spPr>
        <a:xfrm>
          <a:off x="5146875" y="2134711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Engine Optimization</a:t>
          </a:r>
        </a:p>
      </dsp:txBody>
      <dsp:txXfrm>
        <a:off x="5185339" y="2173175"/>
        <a:ext cx="1991201" cy="1236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6F88C-D582-FA49-8951-DACE0CF113A1}" type="datetimeFigureOut">
              <a:rPr lang="en-US" smtClean="0"/>
              <a:t>3/18/24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E8E95-4DC9-A241-9834-81E10FF78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6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1A907-4F73-24C5-0AA7-B23BF3DEA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543F7-4019-D9AF-1FF8-D2123660A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CF79F-D9D1-A2A3-E397-652703F5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0C58F-E1C2-2AA4-33F8-A1A5A12B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8DAB0-65EB-0D31-E7B2-AF40E610C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0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38897-FC02-829D-92CE-89852C76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0036A-14E5-0BCC-045F-84FECDEC0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A926-8AB6-911C-2444-49D8FD0D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5C9A0-65E3-9798-A911-58059E5F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894B7-0733-1AF1-5871-DA551F12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4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5852-3A1D-BC04-1E6C-4670F1CD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F4655-FC30-3609-CCC5-A623AE5E5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52F9E-D992-9AB4-D3A3-492E39237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1ECAF-612B-2190-EA66-3A0819AC9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55FF5-3EFB-DF4C-BB28-0DAB5544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6165E-C55C-B526-2C9E-4D272BFC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23082-082A-A835-8BDF-06D6C07EB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D17C9-C4BF-FAC4-A942-C48A829A4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35DBC-6AB0-F9E4-3AC0-6EAC839C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85647-D064-4C49-C321-9287C2953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3D6E2-EFCE-8912-2571-4FFB7512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79B4-923D-AD94-FA2A-AC6EF136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A75AD-AD2C-9A9C-774C-9A9AA4E05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70AE0E-8F82-BDBF-9B99-61487093A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77BFE-BCD1-2194-C2CD-FB2053BB5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948362-71A8-D239-F65B-A2B2CA5FD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313D2-9502-428A-4F17-810A2B99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02F0BA-833E-9A92-50A6-735A344C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7B1839-2A42-8A43-A5EF-2DE4C514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5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7848-64D6-DE25-4340-BEB550AB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A44FDE-3524-5759-37A0-A3DC67AE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6E00-5768-29A9-F246-62FA5D569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A4C47-1928-0F3B-A1A9-8AE711CC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8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A3B7D-E882-08CD-3190-C6C9E4CD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0289B0-0E8F-CA20-2153-B19240FF6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46356-C0A7-B3ED-AE03-EEE8D461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87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4588-FCB3-A53B-E856-662B8210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D24BA-FFC0-04C1-FCFF-97FE928C7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7D9B0-A943-D21F-EA59-F06D8C2C9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AAC29-219A-B49D-2A3B-D27660EB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97E9D-5F4A-9EF7-FA0F-B724C1F6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C9D40-AB87-7B2F-C68F-A963FFD2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0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7A5C-C0F8-ADBF-8B5C-8A5376B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1E97E8-7A89-BCF4-689A-F074B5B6F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EBA9D-A660-A33B-1C3E-AC037AE36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3C911-57D0-530D-757B-3C5ED3E1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1CE87-58E9-9A4F-A0CC-C089C9327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2AEBB-19E4-756D-BD34-8C38326B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F6D7-D76C-3E89-AD31-A6E5E42D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8DDC69-A8F1-F30A-87C2-4C6C0EBF5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17AAB-CDE5-01F2-E780-E6E54A4D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B570A-A4B2-AED4-A76F-61E272A0A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E4136-B3A8-D899-5C9C-87D31EB3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1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45870-3142-9F5B-1819-1780BC9CB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7867C8-C900-B269-3DA0-300C85CDE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9CDD9-14DF-5CA5-F06F-FDB93906A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1E0C8-C798-FD4E-0B3D-1CBA012BA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AEB45-E6A1-AFC6-C468-B759DD594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51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Shape 85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86" name="Shape 8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Shape 8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8567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BD5E83-DA70-4D22-B586-5CB971FD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A1B66-03D1-2CAE-A105-2B6F74FEA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58B26-B963-467B-45E2-373EDF060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CBCF2-6482-0943-858E-3CDBC35E1949}" type="datetimeFigureOut">
              <a:rPr lang="en-US" smtClean="0"/>
              <a:t>3/18/24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9E448-388B-8270-007C-1EDF2F435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3DFE0-1A3D-DCCB-1B80-0D4209281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63BB4-E8AB-BE48-9F79-F9361D1C5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5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eKVizvYSUQ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us.search.google.com/products/rGHU1u87FJnkP6W2GwMi/histor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nti.com/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eywordtool.io/" TargetMode="External"/><Relationship Id="rId7" Type="http://schemas.openxmlformats.org/officeDocument/2006/relationships/hyperlink" Target="https://chrome.google.com/webstore/detail/mozbar/eakacpaijcpapndcfffdgphdiccmpknp?hl=en" TargetMode="External"/><Relationship Id="rId2" Type="http://schemas.openxmlformats.org/officeDocument/2006/relationships/hyperlink" Target="https://app.neilpatel.com/en/ubersuggest/keyword_ideas?keyword=digital%20marketing&amp;locId=2840&amp;lang=en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hrome.google.com/webstore/detail/ubersuggest-seo-and-keywo/nmpgaoofmjlimabncmnmnopjabbflegf?hl=en" TargetMode="External"/><Relationship Id="rId5" Type="http://schemas.openxmlformats.org/officeDocument/2006/relationships/hyperlink" Target="https://keywordsheeter.com/" TargetMode="External"/><Relationship Id="rId4" Type="http://schemas.openxmlformats.org/officeDocument/2006/relationships/hyperlink" Target="https://trends.google.com/trends/?geo=U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dtracker.com/" TargetMode="External"/><Relationship Id="rId2" Type="http://schemas.openxmlformats.org/officeDocument/2006/relationships/hyperlink" Target="https://www.wordstream.com/keywords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ahrefs.com/keyword-generator" TargetMode="External"/><Relationship Id="rId4" Type="http://schemas.openxmlformats.org/officeDocument/2006/relationships/hyperlink" Target="https://ads.google.com/intl/en_in/home/tools/keyword-planner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keywordseverywhere.com/" TargetMode="External"/><Relationship Id="rId3" Type="http://schemas.openxmlformats.org/officeDocument/2006/relationships/hyperlink" Target="https://soovle.com/" TargetMode="External"/><Relationship Id="rId7" Type="http://schemas.openxmlformats.org/officeDocument/2006/relationships/hyperlink" Target="https://moz.com/explorer" TargetMode="External"/><Relationship Id="rId12" Type="http://schemas.openxmlformats.org/officeDocument/2006/relationships/hyperlink" Target="https://serpstat.com/" TargetMode="External"/><Relationship Id="rId2" Type="http://schemas.openxmlformats.org/officeDocument/2006/relationships/hyperlink" Target="https://www.semrush.com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ecockpit.com/" TargetMode="External"/><Relationship Id="rId11" Type="http://schemas.openxmlformats.org/officeDocument/2006/relationships/hyperlink" Target="https://questiondb.io/" TargetMode="External"/><Relationship Id="rId5" Type="http://schemas.openxmlformats.org/officeDocument/2006/relationships/hyperlink" Target="https://www.google.com/webmasters/tools/" TargetMode="External"/><Relationship Id="rId10" Type="http://schemas.openxmlformats.org/officeDocument/2006/relationships/hyperlink" Target="https://kwfinder.com/" TargetMode="External"/><Relationship Id="rId4" Type="http://schemas.openxmlformats.org/officeDocument/2006/relationships/hyperlink" Target="https://www.jaaxy.com/" TargetMode="External"/><Relationship Id="rId9" Type="http://schemas.openxmlformats.org/officeDocument/2006/relationships/hyperlink" Target="https://keywordsnatcher.com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E4CC4-E60B-47D0-CF6C-CDAC77C64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en-US" sz="6600" b="1" dirty="0"/>
              <a:t>Search Marketing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6C862319-D326-C0B7-26AC-EC3BC220C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88" y="4669798"/>
            <a:ext cx="6934424" cy="17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497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DEAB-DCE1-3B4B-E50E-2C6859DA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 Search Engine is not there?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8AD51-E1E7-4B84-B4EF-13E575471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7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0F70-2B40-C34B-B164-EE3DE0BA3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804521"/>
            <a:ext cx="4960443" cy="1049235"/>
          </a:xfrm>
        </p:spPr>
        <p:txBody>
          <a:bodyPr>
            <a:normAutofit/>
          </a:bodyPr>
          <a:lstStyle/>
          <a:p>
            <a:r>
              <a:rPr lang="en-US" dirty="0"/>
              <a:t>How Search Works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2AEC1-1323-A54D-A332-455B0D7A4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2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Crawl</a:t>
            </a:r>
          </a:p>
          <a:p>
            <a:r>
              <a:rPr lang="en-US" dirty="0"/>
              <a:t>Index </a:t>
            </a:r>
          </a:p>
          <a:p>
            <a:r>
              <a:rPr lang="en-US" dirty="0"/>
              <a:t>Rank </a:t>
            </a:r>
          </a:p>
        </p:txBody>
      </p:sp>
      <p:pic>
        <p:nvPicPr>
          <p:cNvPr id="8194" name="Picture 2" descr="How to get Google to index your website : Wordtracker">
            <a:extLst>
              <a:ext uri="{FF2B5EF4-FFF2-40B4-BE49-F238E27FC236}">
                <a16:creationId xmlns:a16="http://schemas.microsoft.com/office/drawing/2014/main" id="{43B082A7-624D-174D-BD04-7BD2CDAA6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11" y="1616829"/>
            <a:ext cx="4960443" cy="303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40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5C101-7AD8-CE38-276E-9AF13925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Google Search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2F87E-A1CA-4AE5-6227-7C749723C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https://www.youtube.com/watch?v=0eKVizvYSUQ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3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905E-648E-F5AC-930A-2AD6F9CD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" pitchFamily="2" charset="0"/>
              </a:rPr>
              <a:t>Google Algorithm </a:t>
            </a:r>
            <a:r>
              <a:rPr lang="en-US" dirty="0">
                <a:latin typeface="Times" pitchFamily="2" charset="0"/>
              </a:rPr>
              <a:t>(</a:t>
            </a:r>
            <a:r>
              <a:rPr lang="en-IN" b="0" i="0" dirty="0">
                <a:solidFill>
                  <a:srgbClr val="000000"/>
                </a:solidFill>
                <a:effectLst/>
                <a:latin typeface="Times" pitchFamily="2" charset="0"/>
              </a:rPr>
              <a:t>E-A-T: expertise, authority, trust)</a:t>
            </a:r>
            <a:endParaRPr lang="en-US" dirty="0">
              <a:latin typeface="Time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2B6A3-88AB-6FC5-27CB-E2451EC8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Panda (</a:t>
            </a: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February 24, 2011</a:t>
            </a:r>
            <a:r>
              <a:rPr lang="en-US" b="1" dirty="0">
                <a:latin typeface="Times" pitchFamily="2" charset="0"/>
              </a:rPr>
              <a:t>):</a:t>
            </a:r>
            <a:r>
              <a:rPr lang="en-US" dirty="0">
                <a:latin typeface="Times" pitchFamily="2" charset="0"/>
              </a:rPr>
              <a:t> Quality of content</a:t>
            </a: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Penguin (</a:t>
            </a: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April 24, 2012</a:t>
            </a:r>
            <a:r>
              <a:rPr lang="en-US" b="1" dirty="0">
                <a:latin typeface="Times" pitchFamily="2" charset="0"/>
              </a:rPr>
              <a:t>): </a:t>
            </a:r>
            <a:r>
              <a:rPr lang="en-US" dirty="0">
                <a:latin typeface="Times" pitchFamily="2" charset="0"/>
              </a:rPr>
              <a:t>Backlinks/ Spamming, Black hat SEO</a:t>
            </a: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Google Pay Day (June 2013): </a:t>
            </a:r>
            <a:r>
              <a:rPr lang="en-US" dirty="0">
                <a:latin typeface="Times" pitchFamily="2" charset="0"/>
              </a:rPr>
              <a:t>Misleading content (loan, Schemes)</a:t>
            </a: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Humming Bird (</a:t>
            </a: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August 22, 2013</a:t>
            </a:r>
            <a:r>
              <a:rPr lang="en-US" b="1" dirty="0">
                <a:latin typeface="Times" pitchFamily="2" charset="0"/>
              </a:rPr>
              <a:t>): </a:t>
            </a:r>
            <a:r>
              <a:rPr lang="en-US" dirty="0">
                <a:latin typeface="Times" pitchFamily="2" charset="0"/>
              </a:rPr>
              <a:t>Relevance of the query </a:t>
            </a: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Pigeon (</a:t>
            </a:r>
            <a:r>
              <a:rPr lang="en-IN" b="1" i="0" dirty="0">
                <a:solidFill>
                  <a:srgbClr val="040C28"/>
                </a:solidFill>
                <a:effectLst/>
                <a:latin typeface="Times" pitchFamily="2" charset="0"/>
              </a:rPr>
              <a:t>July 24, 2014</a:t>
            </a:r>
            <a:r>
              <a:rPr lang="en-US" b="1" dirty="0">
                <a:latin typeface="Times" pitchFamily="2" charset="0"/>
              </a:rPr>
              <a:t>): </a:t>
            </a:r>
            <a:r>
              <a:rPr lang="en-US" dirty="0">
                <a:latin typeface="Times" pitchFamily="2" charset="0"/>
              </a:rPr>
              <a:t>Proximity </a:t>
            </a: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Mobilegeddon (</a:t>
            </a: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April 21, 2015</a:t>
            </a:r>
            <a:r>
              <a:rPr lang="en-US" b="1" dirty="0">
                <a:latin typeface="Times" pitchFamily="2" charset="0"/>
              </a:rPr>
              <a:t>): </a:t>
            </a:r>
            <a:r>
              <a:rPr lang="en-US" dirty="0">
                <a:latin typeface="Times" pitchFamily="2" charset="0"/>
              </a:rPr>
              <a:t>Mobile friendly </a:t>
            </a:r>
          </a:p>
          <a:p>
            <a:pPr marL="0" indent="0">
              <a:buNone/>
            </a:pPr>
            <a:r>
              <a:rPr lang="en-IN" b="1" i="0" dirty="0" err="1">
                <a:solidFill>
                  <a:srgbClr val="000000"/>
                </a:solidFill>
                <a:effectLst/>
                <a:latin typeface="Times" pitchFamily="2" charset="0"/>
              </a:rPr>
              <a:t>RankBrain</a:t>
            </a: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 (October 26, 2015): </a:t>
            </a:r>
            <a:r>
              <a:rPr lang="en-IN" b="0" i="0" dirty="0">
                <a:solidFill>
                  <a:srgbClr val="000000"/>
                </a:solidFill>
                <a:effectLst/>
                <a:latin typeface="Times" pitchFamily="2" charset="0"/>
              </a:rPr>
              <a:t>Synonyms, implied words, Search history</a:t>
            </a:r>
            <a:endParaRPr lang="en-US" dirty="0">
              <a:latin typeface="Times" pitchFamily="2" charset="0"/>
            </a:endParaRPr>
          </a:p>
          <a:p>
            <a:pPr marL="0" indent="0">
              <a:buNone/>
            </a:pPr>
            <a:r>
              <a:rPr lang="en-US" b="1" dirty="0">
                <a:latin typeface="Times" pitchFamily="2" charset="0"/>
              </a:rPr>
              <a:t>Fred (2018): </a:t>
            </a:r>
            <a:r>
              <a:rPr lang="en-US" dirty="0">
                <a:latin typeface="Times" pitchFamily="2" charset="0"/>
              </a:rPr>
              <a:t>Placement of Ads </a:t>
            </a:r>
          </a:p>
          <a:p>
            <a:pPr marL="0" indent="0">
              <a:buNone/>
            </a:pP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Medic (May 4, 2018): </a:t>
            </a:r>
            <a:r>
              <a:rPr lang="en-IN" b="0" i="0" dirty="0">
                <a:solidFill>
                  <a:srgbClr val="000000"/>
                </a:solidFill>
                <a:effectLst/>
                <a:latin typeface="Times" pitchFamily="2" charset="0"/>
              </a:rPr>
              <a:t>Life-altering decisions</a:t>
            </a:r>
          </a:p>
          <a:p>
            <a:pPr marL="0" indent="0">
              <a:buNone/>
            </a:pPr>
            <a:r>
              <a:rPr lang="en-IN" b="1" i="0" dirty="0">
                <a:solidFill>
                  <a:srgbClr val="000000"/>
                </a:solidFill>
                <a:effectLst/>
                <a:latin typeface="Times" pitchFamily="2" charset="0"/>
              </a:rPr>
              <a:t>Bert (October 22, 2019): </a:t>
            </a:r>
            <a:r>
              <a:rPr lang="en-IN" b="0" i="0" dirty="0">
                <a:solidFill>
                  <a:srgbClr val="000000"/>
                </a:solidFill>
                <a:effectLst/>
                <a:latin typeface="Times" pitchFamily="2" charset="0"/>
              </a:rPr>
              <a:t>NLP for context</a:t>
            </a:r>
          </a:p>
          <a:p>
            <a:pPr marL="0" indent="0">
              <a:buNone/>
            </a:pPr>
            <a:endParaRPr lang="en-IN" b="0" i="0" dirty="0">
              <a:solidFill>
                <a:srgbClr val="000000"/>
              </a:solidFill>
              <a:effectLst/>
              <a:latin typeface="Oswald" pitchFamily="2" charset="77"/>
            </a:endParaRPr>
          </a:p>
          <a:p>
            <a:pPr marL="0" indent="0">
              <a:buNone/>
            </a:pPr>
            <a:endParaRPr lang="en-IN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en-IN" b="0" i="0" dirty="0">
              <a:solidFill>
                <a:srgbClr val="000000"/>
              </a:solidFill>
              <a:effectLst/>
              <a:latin typeface="Oswald" pitchFamily="2" charset="77"/>
            </a:endParaRPr>
          </a:p>
          <a:p>
            <a:pPr marL="0" indent="0">
              <a:buNone/>
            </a:pPr>
            <a:endParaRPr lang="en-IN" b="0" i="0" dirty="0">
              <a:solidFill>
                <a:srgbClr val="000000"/>
              </a:solidFill>
              <a:effectLst/>
              <a:latin typeface="Oswald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8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A1815-EF3D-0F1C-96CB-A4F16DFC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205D5-C896-768C-E21C-299BA618F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April 2023 Reviews Update: </a:t>
            </a:r>
            <a:r>
              <a:rPr lang="en-IN" b="0" i="0" dirty="0">
                <a:solidFill>
                  <a:srgbClr val="000000"/>
                </a:solidFill>
                <a:effectLst/>
                <a:latin typeface="Inter"/>
              </a:rPr>
              <a:t>in-depth research</a:t>
            </a:r>
            <a:endParaRPr lang="en-IN" b="1" i="0" dirty="0">
              <a:solidFill>
                <a:srgbClr val="000000"/>
              </a:solidFill>
              <a:effectLst/>
              <a:latin typeface="Factor A"/>
            </a:endParaRPr>
          </a:p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March 2023 Core Update</a:t>
            </a:r>
          </a:p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February 2023 Product Reviews Update: EWOM Quality</a:t>
            </a:r>
          </a:p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December 2022 Link Spam Update: AI</a:t>
            </a:r>
          </a:p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December 2022 Helpful Content Update: EAT to EEAT</a:t>
            </a:r>
          </a:p>
          <a:p>
            <a:r>
              <a:rPr lang="en-IN" b="1" i="0" dirty="0">
                <a:solidFill>
                  <a:srgbClr val="000000"/>
                </a:solidFill>
                <a:effectLst/>
                <a:latin typeface="Factor A"/>
              </a:rPr>
              <a:t>October 2022 Spam Update</a:t>
            </a:r>
          </a:p>
          <a:p>
            <a:endParaRPr lang="en-IN" b="1" i="0" dirty="0">
              <a:solidFill>
                <a:srgbClr val="000000"/>
              </a:solidFill>
              <a:effectLst/>
              <a:latin typeface="Factor A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https://status.search.google.com/products/rGHU1u87FJnkP6W2GwMi/history</a:t>
            </a:r>
            <a:endParaRPr lang="en-US" dirty="0"/>
          </a:p>
          <a:p>
            <a:pPr marL="0" indent="0">
              <a:buNone/>
            </a:pPr>
            <a:endParaRPr lang="en-IN" b="1" i="0" dirty="0">
              <a:solidFill>
                <a:srgbClr val="000000"/>
              </a:solidFill>
              <a:effectLst/>
              <a:latin typeface="Factor 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9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ogle E-A-T: 7 Ways to Increase Your Content Authority">
            <a:extLst>
              <a:ext uri="{FF2B5EF4-FFF2-40B4-BE49-F238E27FC236}">
                <a16:creationId xmlns:a16="http://schemas.microsoft.com/office/drawing/2014/main" id="{B485B928-02FB-85AB-7D11-37D8B5F48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0934" y="1207544"/>
            <a:ext cx="4616434" cy="426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oogle's E-E-A-T Update: Optimising For 'Experience'">
            <a:extLst>
              <a:ext uri="{FF2B5EF4-FFF2-40B4-BE49-F238E27FC236}">
                <a16:creationId xmlns:a16="http://schemas.microsoft.com/office/drawing/2014/main" id="{2B87D144-AC29-2CB3-4750-65D15E83B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33" y="2120250"/>
            <a:ext cx="4644528" cy="243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424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3D5C-5E7A-D86C-66A2-56F9130B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Search 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6B1E-F893-EAA9-709C-77F674C9B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Keywords</a:t>
            </a:r>
          </a:p>
          <a:p>
            <a:pPr marL="0" indent="0">
              <a:buNone/>
            </a:pPr>
            <a:r>
              <a:rPr lang="en-US" dirty="0"/>
              <a:t>Location </a:t>
            </a:r>
          </a:p>
          <a:p>
            <a:pPr marL="0" indent="0">
              <a:buNone/>
            </a:pPr>
            <a:r>
              <a:rPr lang="en-US" dirty="0"/>
              <a:t>Backlink </a:t>
            </a:r>
          </a:p>
          <a:p>
            <a:pPr marL="0" indent="0">
              <a:buNone/>
            </a:pPr>
            <a:r>
              <a:rPr lang="en-US" dirty="0"/>
              <a:t>Relevance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CTR</a:t>
            </a:r>
          </a:p>
          <a:p>
            <a:pPr marL="0" indent="0">
              <a:buNone/>
            </a:pPr>
            <a:r>
              <a:rPr lang="en-US" dirty="0"/>
              <a:t>Bounce rate</a:t>
            </a:r>
          </a:p>
          <a:p>
            <a:pPr marL="0" indent="0">
              <a:buNone/>
            </a:pPr>
            <a:r>
              <a:rPr lang="en-US" dirty="0"/>
              <a:t>Behavior</a:t>
            </a:r>
          </a:p>
          <a:p>
            <a:pPr marL="0" indent="0">
              <a:buNone/>
            </a:pPr>
            <a:r>
              <a:rPr lang="en-US" dirty="0"/>
              <a:t>Search History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4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3064C-28E5-1941-A855-BE5033488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Marketing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94EBA9-D420-0C40-8D01-D407DEF231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7" y="2016126"/>
          <a:ext cx="9604375" cy="3449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976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bout – Post EDU 637 Online Assessment Robert Hixon">
            <a:extLst>
              <a:ext uri="{FF2B5EF4-FFF2-40B4-BE49-F238E27FC236}">
                <a16:creationId xmlns:a16="http://schemas.microsoft.com/office/drawing/2014/main" id="{EE4F005D-4964-2F4F-867F-AD5EA3D4C4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012" y="480055"/>
            <a:ext cx="11237976" cy="589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61CD30-CCCF-4F47-983C-A25DF01503C4}"/>
              </a:ext>
            </a:extLst>
          </p:cNvPr>
          <p:cNvSpPr txBox="1"/>
          <p:nvPr/>
        </p:nvSpPr>
        <p:spPr>
          <a:xfrm>
            <a:off x="5870533" y="480048"/>
            <a:ext cx="5844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21040-FE98-B14A-A56A-71590380537A}"/>
              </a:ext>
            </a:extLst>
          </p:cNvPr>
          <p:cNvSpPr/>
          <p:nvPr/>
        </p:nvSpPr>
        <p:spPr>
          <a:xfrm>
            <a:off x="5870533" y="480049"/>
            <a:ext cx="5844457" cy="7358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6648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6EF74-B64B-074B-1C3C-CEBC879F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Keyword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9BBDB-17CB-CB75-9D6B-961141CDE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2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400" y="1"/>
            <a:ext cx="9374000" cy="1108364"/>
          </a:xfrm>
        </p:spPr>
        <p:txBody>
          <a:bodyPr/>
          <a:lstStyle/>
          <a:p>
            <a:r>
              <a:rPr lang="en-US" dirty="0"/>
              <a:t>Types of Keywords: 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types of S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38" y="554183"/>
            <a:ext cx="10058400" cy="540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681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types of S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43" y="0"/>
            <a:ext cx="10058400" cy="566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188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types of S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01" y="0"/>
            <a:ext cx="10049519" cy="56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450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84CB0-148C-7D84-4939-E5D772BB2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B8CE7-B3C8-D2FA-616B-FF3D9789F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858945"/>
            <a:ext cx="9374000" cy="4183255"/>
          </a:xfrm>
        </p:spPr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https://www.menti.com/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90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400" y="484911"/>
            <a:ext cx="9719309" cy="1316181"/>
          </a:xfrm>
        </p:spPr>
        <p:txBody>
          <a:bodyPr>
            <a:normAutofit fontScale="90000"/>
          </a:bodyPr>
          <a:lstStyle/>
          <a:p>
            <a:r>
              <a:rPr lang="en-US" dirty="0"/>
              <a:t>Secondary Research Tools</a:t>
            </a:r>
            <a:br>
              <a:rPr lang="en-US" dirty="0"/>
            </a:b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8400" y="1801092"/>
            <a:ext cx="9374000" cy="4613563"/>
          </a:xfrm>
        </p:spPr>
        <p:txBody>
          <a:bodyPr>
            <a:normAutofit/>
          </a:bodyPr>
          <a:lstStyle/>
          <a:p>
            <a:pPr marL="194729" indent="0">
              <a:buNone/>
            </a:pPr>
            <a:r>
              <a:rPr lang="en-US" sz="1867" b="1" dirty="0">
                <a:hlinkClick r:id="rId2"/>
              </a:rPr>
              <a:t>https://app.neilpatel.com/en/ubersuggest/keyword_ideas?keyword=digital%20marketing&amp;locId=2840&amp;lang=en</a:t>
            </a:r>
            <a:endParaRPr lang="en-US" sz="1867" b="1" dirty="0"/>
          </a:p>
          <a:p>
            <a:pPr marL="194729" indent="0">
              <a:buNone/>
            </a:pPr>
            <a:endParaRPr lang="en-US" sz="1867" b="1" dirty="0"/>
          </a:p>
          <a:p>
            <a:pPr marL="194729" indent="0">
              <a:buNone/>
            </a:pPr>
            <a:r>
              <a:rPr lang="en-US" sz="2000" dirty="0">
                <a:hlinkClick r:id="rId3"/>
              </a:rPr>
              <a:t>https://keywordtool.io/</a:t>
            </a: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r>
              <a:rPr lang="en-US" sz="2000" dirty="0">
                <a:hlinkClick r:id="rId4"/>
              </a:rPr>
              <a:t>https://trends.google.com/trends/?geo=US</a:t>
            </a: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r>
              <a:rPr lang="en-US" sz="2000" dirty="0">
                <a:hlinkClick r:id="rId5"/>
              </a:rPr>
              <a:t>https://keywordsheeter.com/</a:t>
            </a: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r>
              <a:rPr lang="en-US" sz="2000" dirty="0">
                <a:hlinkClick r:id="rId6"/>
              </a:rPr>
              <a:t>https://chrome.google.com/webstore/detail/ubersuggest-seo-and-keywo/nmpgaoofmjlimabncmnmnopjabbflegf?hl=en</a:t>
            </a: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r>
              <a:rPr lang="en-US" sz="2000" dirty="0">
                <a:hlinkClick r:id="rId7"/>
              </a:rPr>
              <a:t>https://chrome.google.com/webstore/detail/mozbar/eakacpaijcpapndcfffdgphdiccmpknp?hl=en</a:t>
            </a: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endParaRPr lang="en-US" sz="2000" dirty="0"/>
          </a:p>
          <a:p>
            <a:pPr marL="194729" indent="0">
              <a:buNone/>
            </a:pPr>
            <a:endParaRPr lang="en-US" sz="1867" b="1" dirty="0"/>
          </a:p>
          <a:p>
            <a:endParaRPr lang="en-IN" sz="1867" b="1" dirty="0"/>
          </a:p>
          <a:p>
            <a:pPr marL="194729" indent="0">
              <a:buNone/>
            </a:pPr>
            <a:endParaRPr lang="en-IN" sz="1867" b="1" dirty="0"/>
          </a:p>
          <a:p>
            <a:endParaRPr lang="en-IN" sz="1867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9720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991B-AA94-B4DC-3916-38434CBA6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Continue……………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00553-1CF6-60E9-C7CD-C09F33A6F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https://www.wordstream.com/keywords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3"/>
              </a:rPr>
              <a:t>https://www.wordtracker.com/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4"/>
              </a:rPr>
              <a:t>https://ads.google.com/intl/en_in/home/tools/keyword-planner/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5"/>
              </a:rPr>
              <a:t>https://ahrefs.com/keyword-generator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76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44F9-14E7-FF52-89CE-3068ED57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these too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BC1A6-3BDC-EF58-4F88-55EC70410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804737"/>
            <a:ext cx="9374000" cy="4237463"/>
          </a:xfrm>
        </p:spPr>
        <p:txBody>
          <a:bodyPr>
            <a:normAutofit fontScale="62500" lnSpcReduction="20000"/>
          </a:bodyPr>
          <a:lstStyle/>
          <a:p>
            <a:pPr marL="194729" indent="0">
              <a:buNone/>
            </a:pPr>
            <a:r>
              <a:rPr lang="en-IN" dirty="0">
                <a:hlinkClick r:id="rId2"/>
              </a:rPr>
              <a:t>Semrush</a:t>
            </a:r>
            <a:endParaRPr lang="en-IN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IN" dirty="0">
                <a:hlinkClick r:id="rId3"/>
              </a:rPr>
              <a:t>Soovle</a:t>
            </a:r>
            <a:endParaRPr lang="en-IN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IN" dirty="0">
                <a:hlinkClick r:id="rId4"/>
              </a:rPr>
              <a:t>Jaaxy</a:t>
            </a:r>
            <a:endParaRPr lang="en-IN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IN" dirty="0">
                <a:hlinkClick r:id="rId5"/>
              </a:rPr>
              <a:t>Google Search Console</a:t>
            </a:r>
            <a:endParaRPr lang="en-IN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IN" dirty="0">
                <a:hlinkClick r:id="rId6"/>
              </a:rPr>
              <a:t>SECockpit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7"/>
              </a:rPr>
              <a:t>Moz Keyword Explorer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8"/>
              </a:rPr>
              <a:t>Keywords Everywhere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9"/>
              </a:rPr>
              <a:t>Keyword Snatcher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10"/>
              </a:rPr>
              <a:t>KWFinder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11"/>
              </a:rPr>
              <a:t>QuestionDB</a:t>
            </a:r>
            <a:endParaRPr lang="en-IN" dirty="0"/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>
                <a:hlinkClick r:id="rId12"/>
              </a:rPr>
              <a:t>erpstat</a:t>
            </a:r>
            <a:endParaRPr lang="en-IN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79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4D82A-5805-6F46-11CB-7E03F9AEB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/>
              <a:t>Related Search in Google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70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413</Words>
  <Application>Microsoft Macintosh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Factor A</vt:lpstr>
      <vt:lpstr>Inter</vt:lpstr>
      <vt:lpstr>Oswald</vt:lpstr>
      <vt:lpstr>Roboto</vt:lpstr>
      <vt:lpstr>Times</vt:lpstr>
      <vt:lpstr>Office Theme</vt:lpstr>
      <vt:lpstr>Search Marketing</vt:lpstr>
      <vt:lpstr>If the Search Engine is not there? </vt:lpstr>
      <vt:lpstr>How Search Works </vt:lpstr>
      <vt:lpstr>How Google Search Work?</vt:lpstr>
      <vt:lpstr>Google Algorithm (E-A-T: expertise, authority, trust)</vt:lpstr>
      <vt:lpstr>Updates</vt:lpstr>
      <vt:lpstr>PowerPoint Presentation</vt:lpstr>
      <vt:lpstr>Factors Affecting Search Results </vt:lpstr>
      <vt:lpstr>Search Marketing </vt:lpstr>
      <vt:lpstr>PowerPoint Presentation</vt:lpstr>
      <vt:lpstr>Keyword Research </vt:lpstr>
      <vt:lpstr>Types of Keywords:  </vt:lpstr>
      <vt:lpstr>PowerPoint Presentation</vt:lpstr>
      <vt:lpstr>PowerPoint Presentation</vt:lpstr>
      <vt:lpstr>Primary Research</vt:lpstr>
      <vt:lpstr>Secondary Research Tools </vt:lpstr>
      <vt:lpstr>Continue……………</vt:lpstr>
      <vt:lpstr>Try these too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 Shankar</dc:creator>
  <cp:lastModifiedBy>Amit  Shankar</cp:lastModifiedBy>
  <cp:revision>16</cp:revision>
  <dcterms:created xsi:type="dcterms:W3CDTF">2022-05-21T16:38:56Z</dcterms:created>
  <dcterms:modified xsi:type="dcterms:W3CDTF">2024-03-18T02:08:14Z</dcterms:modified>
</cp:coreProperties>
</file>