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2386A-D23B-411C-8242-0652F12CE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5DFE4-5C53-4074-9476-E8DC5343F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8E45-A29B-4596-B661-E1B3D86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3F88-8C94-43B9-AE85-62614F032695}" type="datetimeFigureOut">
              <a:rPr lang="en-MY" smtClean="0"/>
              <a:t>25/8/2024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1B3A8-C291-4241-9AEF-5F766237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0BDB8-1BC3-4902-9510-7FC8FCCD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512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6C5E-63A0-47C8-9B99-451D90FC4DE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5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8622F1-3731-4C9C-A23A-9E782BBC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DD156-3C3C-4020-BEE1-6D1A61C6F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CF158-D5B8-4C0C-A8EB-C13BC50FC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53F88-8C94-43B9-AE85-62614F032695}" type="datetimeFigureOut">
              <a:rPr lang="en-MY" smtClean="0"/>
              <a:t>25/8/2024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733A-8D9E-4B04-8C0F-2F5258981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FFE8A-46E4-47CB-B784-08127A9F9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AE2B1-DEDC-48C7-868A-FF151D2D39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883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B66C5E-63A0-47C8-9B99-451D90FC4DE4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2C4E284-312B-47C6-B2C7-141590781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1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 dirty="0"/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4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1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6" y="-6588"/>
            <a:ext cx="4059393" cy="2548111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5" y="1465781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6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8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2" y="734312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4" y="33284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39AC2-2B21-DC4C-B94E-D7AD885A6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108" y="4531065"/>
            <a:ext cx="8593731" cy="1715935"/>
          </a:xfrm>
          <a:noFill/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dirty="0">
                <a:solidFill>
                  <a:srgbClr val="080808"/>
                </a:solidFill>
                <a:latin typeface="Californian FB" panose="0207040306080B030204" pitchFamily="18" charset="0"/>
              </a:rPr>
              <a:t>Instructor:</a:t>
            </a:r>
          </a:p>
          <a:p>
            <a:pPr algn="ctr"/>
            <a:r>
              <a:rPr lang="en-US" sz="2100" b="1" dirty="0">
                <a:solidFill>
                  <a:srgbClr val="080808"/>
                </a:solidFill>
                <a:latin typeface="Californian FB" panose="0207040306080B030204" pitchFamily="18" charset="0"/>
              </a:rPr>
              <a:t>Dr. Sushil Kumar </a:t>
            </a:r>
          </a:p>
          <a:p>
            <a:pPr algn="ctr"/>
            <a:r>
              <a:rPr lang="en-US" sz="2100" dirty="0">
                <a:solidFill>
                  <a:srgbClr val="080808"/>
                </a:solidFill>
                <a:latin typeface="Californian FB" panose="0207040306080B030204" pitchFamily="18" charset="0"/>
              </a:rPr>
              <a:t>Assistant Professor </a:t>
            </a:r>
          </a:p>
          <a:p>
            <a:pPr algn="ctr"/>
            <a:r>
              <a:rPr lang="en-US" sz="2100" dirty="0">
                <a:solidFill>
                  <a:srgbClr val="080808"/>
                </a:solidFill>
                <a:latin typeface="Californian FB" panose="0207040306080B030204" pitchFamily="18" charset="0"/>
              </a:rPr>
              <a:t>Entrepreneurship , IIM Visakhapatnam </a:t>
            </a:r>
          </a:p>
          <a:p>
            <a:endParaRPr lang="en-US" sz="3200" dirty="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6691B-C210-DD4C-98D6-B8A4D2C0E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62" y="2018058"/>
            <a:ext cx="10744273" cy="2320153"/>
          </a:xfrm>
          <a:noFill/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br>
              <a:rPr lang="en-IN" dirty="0"/>
            </a:br>
            <a:r>
              <a:rPr lang="en-US" dirty="0"/>
              <a:t>	</a:t>
            </a:r>
            <a:r>
              <a:rPr lang="en-US" sz="4400" dirty="0">
                <a:solidFill>
                  <a:srgbClr val="FF0000"/>
                </a:solidFill>
              </a:rPr>
              <a:t>Screening new product ideas</a:t>
            </a:r>
            <a:endParaRPr lang="en-US" sz="44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2"/>
            <a:ext cx="2231795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61" y="5243546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1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565C0D-198E-CE4A-A47A-61E7AA56E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443373" cy="16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5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0" dirty="0">
                <a:solidFill>
                  <a:srgbClr val="000000"/>
                </a:solidFill>
              </a:rPr>
              <a:t>What is screening?</a:t>
            </a:r>
            <a:br>
              <a:rPr lang="en-GB" altLang="en-US" b="0" dirty="0">
                <a:solidFill>
                  <a:srgbClr val="000000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pPr eaLnBrk="0" hangingPunct="0">
              <a:spcBef>
                <a:spcPct val="10000"/>
              </a:spcBef>
            </a:pPr>
            <a:r>
              <a:rPr lang="en-GB" altLang="en-US" sz="3200" b="0" dirty="0">
                <a:solidFill>
                  <a:srgbClr val="000000"/>
                </a:solidFill>
              </a:rPr>
              <a:t>Once a pool of ideas has been created they must be </a:t>
            </a:r>
            <a:r>
              <a:rPr lang="en-GB" altLang="en-US" sz="3200" dirty="0">
                <a:solidFill>
                  <a:srgbClr val="000000"/>
                </a:solidFill>
              </a:rPr>
              <a:t>SCREENED </a:t>
            </a:r>
            <a:r>
              <a:rPr lang="en-GB" altLang="en-US" sz="3200" b="0" dirty="0">
                <a:solidFill>
                  <a:srgbClr val="000000"/>
                </a:solidFill>
              </a:rPr>
              <a:t>to select those with greatest potential and closest match with the firm’s skills and competences.</a:t>
            </a:r>
          </a:p>
          <a:p>
            <a:pPr eaLnBrk="0" hangingPunct="0">
              <a:spcBef>
                <a:spcPct val="10000"/>
              </a:spcBef>
            </a:pPr>
            <a:r>
              <a:rPr lang="en-GB" altLang="en-US" sz="3200" b="0" dirty="0">
                <a:solidFill>
                  <a:srgbClr val="000000"/>
                </a:solidFill>
              </a:rPr>
              <a:t>Screening or evaluation’ occurs at each</a:t>
            </a:r>
            <a:br>
              <a:rPr lang="en-GB" altLang="en-US" sz="3200" b="0" dirty="0">
                <a:solidFill>
                  <a:srgbClr val="000000"/>
                </a:solidFill>
              </a:rPr>
            </a:br>
            <a:r>
              <a:rPr lang="en-GB" altLang="en-US" sz="3200" b="0" dirty="0">
                <a:solidFill>
                  <a:srgbClr val="000000"/>
                </a:solidFill>
              </a:rPr>
              <a:t>stage of the NPD process with specialized techniques associated with each.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43827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93914"/>
            <a:ext cx="10018713" cy="1208315"/>
          </a:xfrm>
        </p:spPr>
        <p:txBody>
          <a:bodyPr>
            <a:normAutofit fontScale="90000"/>
          </a:bodyPr>
          <a:lstStyle/>
          <a:p>
            <a:br>
              <a:rPr lang="en-GB" altLang="en-US" b="0" dirty="0">
                <a:solidFill>
                  <a:srgbClr val="000000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93914"/>
            <a:ext cx="10018713" cy="6155871"/>
          </a:xfrm>
        </p:spPr>
        <p:txBody>
          <a:bodyPr anchor="ctr">
            <a:normAutofit/>
          </a:bodyPr>
          <a:lstStyle/>
          <a:p>
            <a:pPr eaLnBrk="0" hangingPunct="0"/>
            <a:r>
              <a:rPr lang="en-GB" altLang="en-US" sz="3300" b="0" dirty="0">
                <a:solidFill>
                  <a:srgbClr val="000000"/>
                </a:solidFill>
              </a:rPr>
              <a:t>The manager’s dilemma is that the longer an idea remains in the system the greater the costs associated with it. But , the sooner an idea is eliminated the greater the risk of rejecting those with market potential.</a:t>
            </a:r>
          </a:p>
          <a:p>
            <a:pPr eaLnBrk="0" hangingPunct="0"/>
            <a:r>
              <a:rPr lang="en-GB" altLang="en-US" sz="3300" b="0" dirty="0">
                <a:solidFill>
                  <a:srgbClr val="000000"/>
                </a:solidFill>
              </a:rPr>
              <a:t>To address this dilemma screening techniques tend to increase in sensitivity as the process evolves.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22938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altLang="en-US" b="0" dirty="0">
                <a:solidFill>
                  <a:srgbClr val="000000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5943"/>
            <a:ext cx="10018713" cy="5595257"/>
          </a:xfrm>
        </p:spPr>
        <p:txBody>
          <a:bodyPr anchor="ctr">
            <a:normAutofit/>
          </a:bodyPr>
          <a:lstStyle/>
          <a:p>
            <a:pPr marL="0" indent="0" eaLnBrk="0" hangingPunct="0">
              <a:buNone/>
            </a:pPr>
            <a:r>
              <a:rPr lang="en-GB" altLang="en-US" sz="3600" b="0" dirty="0">
                <a:solidFill>
                  <a:srgbClr val="000000"/>
                </a:solidFill>
              </a:rPr>
              <a:t>At the idea stage simple techniques are</a:t>
            </a:r>
            <a:br>
              <a:rPr lang="en-GB" altLang="en-US" sz="3600" b="0" dirty="0">
                <a:solidFill>
                  <a:srgbClr val="000000"/>
                </a:solidFill>
              </a:rPr>
            </a:br>
            <a:r>
              <a:rPr lang="en-GB" altLang="en-US" sz="3600" b="0" dirty="0">
                <a:solidFill>
                  <a:srgbClr val="000000"/>
                </a:solidFill>
              </a:rPr>
              <a:t>used such as:</a:t>
            </a:r>
          </a:p>
          <a:p>
            <a:pPr eaLnBrk="0" hangingPunct="0"/>
            <a:endParaRPr lang="en-GB" altLang="en-US" sz="3600" b="0" dirty="0">
              <a:solidFill>
                <a:srgbClr val="000000"/>
              </a:solidFill>
            </a:endParaRPr>
          </a:p>
          <a:p>
            <a:pPr eaLnBrk="0" hangingPunct="0">
              <a:buFontTx/>
              <a:buChar char="•"/>
            </a:pPr>
            <a:r>
              <a:rPr lang="en-GB" altLang="en-US" sz="3600" b="0" dirty="0">
                <a:solidFill>
                  <a:srgbClr val="000000"/>
                </a:solidFill>
              </a:rPr>
              <a:t>	Checklists</a:t>
            </a:r>
          </a:p>
          <a:p>
            <a:pPr eaLnBrk="0" hangingPunct="0">
              <a:buFontTx/>
              <a:buChar char="•"/>
            </a:pPr>
            <a:r>
              <a:rPr lang="en-GB" altLang="en-US" sz="3600" b="0" dirty="0">
                <a:solidFill>
                  <a:srgbClr val="000000"/>
                </a:solidFill>
              </a:rPr>
              <a:t>	Managerial judgement</a:t>
            </a:r>
          </a:p>
          <a:p>
            <a:pPr eaLnBrk="0" hangingPunct="0">
              <a:buFontTx/>
              <a:buChar char="•"/>
            </a:pPr>
            <a:r>
              <a:rPr lang="en-GB" altLang="en-US" sz="3600" b="0" dirty="0">
                <a:solidFill>
                  <a:srgbClr val="000000"/>
                </a:solidFill>
              </a:rPr>
              <a:t>	Drop/go analysis</a:t>
            </a:r>
          </a:p>
          <a:p>
            <a:pPr eaLnBrk="0" hangingPunct="0">
              <a:buFontTx/>
              <a:buChar char="•"/>
            </a:pPr>
            <a:r>
              <a:rPr lang="en-GB" altLang="en-US" sz="3600" b="0" dirty="0">
                <a:solidFill>
                  <a:srgbClr val="000000"/>
                </a:solidFill>
              </a:rPr>
              <a:t>	Strategic analysis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163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46957"/>
            <a:ext cx="10018713" cy="1404257"/>
          </a:xfrm>
        </p:spPr>
        <p:txBody>
          <a:bodyPr>
            <a:normAutofit fontScale="90000"/>
          </a:bodyPr>
          <a:lstStyle/>
          <a:p>
            <a:r>
              <a:rPr lang="en-GB" altLang="en-US" sz="5300" b="0" dirty="0">
                <a:solidFill>
                  <a:srgbClr val="000000"/>
                </a:solidFill>
              </a:rPr>
              <a:t>Checklists</a:t>
            </a:r>
            <a:br>
              <a:rPr lang="en-GB" altLang="en-US" b="0" dirty="0">
                <a:solidFill>
                  <a:srgbClr val="000000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681843"/>
            <a:ext cx="10018713" cy="4718957"/>
          </a:xfrm>
        </p:spPr>
        <p:txBody>
          <a:bodyPr anchor="ctr">
            <a:normAutofit/>
          </a:bodyPr>
          <a:lstStyle/>
          <a:p>
            <a:r>
              <a:rPr lang="en-GB" altLang="en-US" sz="4300" b="0" dirty="0">
                <a:solidFill>
                  <a:srgbClr val="000000"/>
                </a:solidFill>
              </a:rPr>
              <a:t>Checklists are the foundation for more subjective analyses and considerable care should be given to their construction. Given the importance of ‘matching’ the two key checklists are </a:t>
            </a:r>
            <a:r>
              <a:rPr lang="en-GB" altLang="en-US" sz="4300" b="0" i="1" dirty="0">
                <a:solidFill>
                  <a:srgbClr val="000000"/>
                </a:solidFill>
              </a:rPr>
              <a:t>consumer benefits </a:t>
            </a:r>
            <a:r>
              <a:rPr lang="en-GB" altLang="en-US" sz="4300" b="0" dirty="0">
                <a:solidFill>
                  <a:srgbClr val="000000"/>
                </a:solidFill>
              </a:rPr>
              <a:t>and</a:t>
            </a:r>
            <a:r>
              <a:rPr lang="en-GB" altLang="en-US" sz="4300" b="0" i="1" dirty="0">
                <a:solidFill>
                  <a:srgbClr val="000000"/>
                </a:solidFill>
              </a:rPr>
              <a:t> producer benefits</a:t>
            </a:r>
            <a:r>
              <a:rPr lang="en-GB" altLang="en-US" sz="2000" b="0" i="1" dirty="0">
                <a:solidFill>
                  <a:srgbClr val="000000"/>
                </a:solidFill>
              </a:rPr>
              <a:t>.</a:t>
            </a:r>
            <a:endParaRPr lang="en-GB" altLang="en-US" sz="2000" b="0" dirty="0">
              <a:solidFill>
                <a:srgbClr val="000000"/>
              </a:solidFill>
            </a:endParaRP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45352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46958"/>
            <a:ext cx="10018713" cy="1077685"/>
          </a:xfrm>
        </p:spPr>
        <p:txBody>
          <a:bodyPr/>
          <a:lstStyle/>
          <a:p>
            <a:r>
              <a:rPr lang="en-GB" altLang="en-US" sz="4000" dirty="0">
                <a:solidFill>
                  <a:srgbClr val="000000"/>
                </a:solidFill>
              </a:rPr>
              <a:t>Determining need for idea in idea stage: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224643"/>
            <a:ext cx="10018713" cy="5241471"/>
          </a:xfrm>
        </p:spPr>
        <p:txBody>
          <a:bodyPr anchor="ctr">
            <a:normAutofit/>
          </a:bodyPr>
          <a:lstStyle/>
          <a:p>
            <a:pPr>
              <a:spcBef>
                <a:spcPct val="15000"/>
              </a:spcBef>
              <a:buFontTx/>
              <a:buChar char="•"/>
            </a:pPr>
            <a:r>
              <a:rPr lang="en-GB" altLang="en-US" sz="3200" b="1" dirty="0">
                <a:solidFill>
                  <a:srgbClr val="000000"/>
                </a:solidFill>
              </a:rPr>
              <a:t>Type of need</a:t>
            </a:r>
          </a:p>
          <a:p>
            <a:pPr lvl="1">
              <a:spcBef>
                <a:spcPct val="15000"/>
              </a:spcBef>
              <a:buFontTx/>
              <a:buChar char="–"/>
            </a:pPr>
            <a:r>
              <a:rPr lang="en-GB" altLang="en-US" sz="3200" b="0" dirty="0">
                <a:solidFill>
                  <a:srgbClr val="000000"/>
                </a:solidFill>
              </a:rPr>
              <a:t>established, emerging, time span</a:t>
            </a:r>
          </a:p>
          <a:p>
            <a:pPr>
              <a:spcBef>
                <a:spcPct val="15000"/>
              </a:spcBef>
              <a:buFontTx/>
              <a:buChar char="•"/>
            </a:pPr>
            <a:r>
              <a:rPr lang="en-GB" altLang="en-US" sz="3200" b="1" dirty="0">
                <a:solidFill>
                  <a:srgbClr val="000000"/>
                </a:solidFill>
              </a:rPr>
              <a:t>Timing of need</a:t>
            </a:r>
          </a:p>
          <a:p>
            <a:pPr lvl="1">
              <a:spcBef>
                <a:spcPct val="15000"/>
              </a:spcBef>
              <a:buFontTx/>
              <a:buChar char="–"/>
            </a:pPr>
            <a:r>
              <a:rPr lang="en-GB" altLang="en-US" sz="3200" b="0" dirty="0">
                <a:solidFill>
                  <a:srgbClr val="000000"/>
                </a:solidFill>
              </a:rPr>
              <a:t>frequency, duration, occurrence, variation</a:t>
            </a:r>
          </a:p>
          <a:p>
            <a:pPr>
              <a:spcBef>
                <a:spcPct val="15000"/>
              </a:spcBef>
              <a:buFontTx/>
              <a:buChar char="•"/>
            </a:pPr>
            <a:r>
              <a:rPr lang="en-GB" altLang="en-US" sz="3200" b="1" dirty="0">
                <a:solidFill>
                  <a:srgbClr val="000000"/>
                </a:solidFill>
              </a:rPr>
              <a:t>Trial risks</a:t>
            </a:r>
          </a:p>
          <a:p>
            <a:pPr lvl="1">
              <a:spcBef>
                <a:spcPct val="15000"/>
              </a:spcBef>
              <a:buFontTx/>
              <a:buChar char="–"/>
            </a:pPr>
            <a:r>
              <a:rPr lang="en-GB" altLang="en-US" sz="3200" b="0" dirty="0">
                <a:solidFill>
                  <a:srgbClr val="000000"/>
                </a:solidFill>
              </a:rPr>
              <a:t>customer tastes and preferences, expectations, buyer behaviour,</a:t>
            </a:r>
            <a:br>
              <a:rPr lang="en-GB" altLang="en-US" sz="3200" b="0" dirty="0">
                <a:solidFill>
                  <a:srgbClr val="000000"/>
                </a:solidFill>
              </a:rPr>
            </a:br>
            <a:r>
              <a:rPr lang="en-GB" altLang="en-US" sz="3200" b="0" dirty="0">
                <a:solidFill>
                  <a:srgbClr val="000000"/>
                </a:solidFill>
              </a:rPr>
              <a:t>norms, value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56943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44930"/>
            <a:ext cx="10018713" cy="1371599"/>
          </a:xfrm>
        </p:spPr>
        <p:txBody>
          <a:bodyPr/>
          <a:lstStyle/>
          <a:p>
            <a:r>
              <a:rPr lang="en-GB" altLang="en-US" sz="4000" dirty="0">
                <a:solidFill>
                  <a:srgbClr val="000000"/>
                </a:solidFill>
              </a:rPr>
              <a:t>Determining need for idea in idea stage: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>
              <a:spcBef>
                <a:spcPct val="15000"/>
              </a:spcBef>
              <a:buFontTx/>
              <a:buChar char="•"/>
            </a:pPr>
            <a:r>
              <a:rPr lang="en-GB" altLang="en-US" sz="3600" dirty="0">
                <a:solidFill>
                  <a:srgbClr val="000000"/>
                </a:solidFill>
              </a:rPr>
              <a:t>Controllable marketing elements</a:t>
            </a:r>
          </a:p>
          <a:p>
            <a:pPr lvl="1">
              <a:spcBef>
                <a:spcPct val="15000"/>
              </a:spcBef>
              <a:buFontTx/>
              <a:buChar char="–"/>
            </a:pPr>
            <a:r>
              <a:rPr lang="en-GB" altLang="en-US" sz="3600" b="0" dirty="0">
                <a:solidFill>
                  <a:srgbClr val="000000"/>
                </a:solidFill>
              </a:rPr>
              <a:t>product performance, price sensitivity, communication needs, distribution needs, service needs</a:t>
            </a:r>
          </a:p>
          <a:p>
            <a:pPr>
              <a:spcBef>
                <a:spcPct val="15000"/>
              </a:spcBef>
              <a:buFontTx/>
              <a:buChar char="•"/>
            </a:pPr>
            <a:r>
              <a:rPr lang="en-GB" altLang="en-US" sz="3600" dirty="0">
                <a:solidFill>
                  <a:srgbClr val="000000"/>
                </a:solidFill>
              </a:rPr>
              <a:t>Market structure, conduct and performance</a:t>
            </a:r>
          </a:p>
          <a:p>
            <a:pPr lvl="1">
              <a:spcBef>
                <a:spcPct val="15000"/>
              </a:spcBef>
              <a:buFontTx/>
              <a:buChar char="–"/>
            </a:pPr>
            <a:r>
              <a:rPr lang="en-GB" altLang="en-US" sz="3600" b="0" dirty="0">
                <a:solidFill>
                  <a:srgbClr val="000000"/>
                </a:solidFill>
              </a:rPr>
              <a:t>location, size, stage in life cycle, concentration, basis of competition etc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25077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7CF48-6D8A-32CB-4634-1B80A492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44930"/>
            <a:ext cx="10018713" cy="1371599"/>
          </a:xfrm>
        </p:spPr>
        <p:txBody>
          <a:bodyPr/>
          <a:lstStyle/>
          <a:p>
            <a:r>
              <a:rPr lang="en-GB" altLang="en-US" sz="4000" dirty="0">
                <a:solidFill>
                  <a:srgbClr val="000000"/>
                </a:solidFill>
              </a:rPr>
              <a:t>Estimating an idea’s worth</a:t>
            </a:r>
            <a:br>
              <a:rPr lang="en-US" altLang="en-US" sz="4000" dirty="0">
                <a:solidFill>
                  <a:srgbClr val="000000"/>
                </a:solidFill>
              </a:rPr>
            </a:br>
            <a:endParaRPr lang="en-GB" altLang="en-US" sz="40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175656"/>
            <a:ext cx="10018713" cy="5437413"/>
          </a:xfrm>
        </p:spPr>
        <p:txBody>
          <a:bodyPr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Expected cash flows over time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Potential profitability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Returns 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Investment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Equity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Assets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Sales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Cost of capital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Present value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Opportunity cost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spcBef>
                <a:spcPct val="15000"/>
              </a:spcBef>
              <a:buFontTx/>
              <a:buChar char="•"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0541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0629"/>
            <a:ext cx="10018713" cy="6237514"/>
          </a:xfrm>
        </p:spPr>
        <p:txBody>
          <a:bodyPr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From the organization’s point of view the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key attributes are: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Marketability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Developability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Manufacturability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Costs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Logistics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80266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1257"/>
            <a:ext cx="10018713" cy="5529943"/>
          </a:xfrm>
        </p:spPr>
        <p:txBody>
          <a:bodyPr anchor="ctr">
            <a:noAutofit/>
          </a:bodyPr>
          <a:lstStyle/>
          <a:p>
            <a:pPr eaLnBrk="0" hangingPunct="0"/>
            <a:r>
              <a:rPr lang="en-GB" altLang="en-US" sz="3200" b="0" dirty="0">
                <a:solidFill>
                  <a:srgbClr val="000000"/>
                </a:solidFill>
              </a:rPr>
              <a:t>An attribute list will vary in terms of specific items and the importance attached to them according to the characteristics of the product and its intended market in terms of:</a:t>
            </a:r>
          </a:p>
          <a:p>
            <a:pPr eaLnBrk="0" hangingPunct="0"/>
            <a:endParaRPr lang="en-GB" altLang="en-US" sz="3200" b="0" dirty="0">
              <a:solidFill>
                <a:srgbClr val="000000"/>
              </a:solidFill>
            </a:endParaRPr>
          </a:p>
          <a:p>
            <a:pPr lvl="1" eaLnBrk="0" hangingPunct="0">
              <a:buFontTx/>
              <a:buChar char="–"/>
            </a:pPr>
            <a:r>
              <a:rPr lang="en-GB" altLang="en-US" sz="3200" b="0" dirty="0">
                <a:solidFill>
                  <a:srgbClr val="000000"/>
                </a:solidFill>
              </a:rPr>
              <a:t>Customer needs</a:t>
            </a:r>
          </a:p>
          <a:p>
            <a:pPr lvl="1" eaLnBrk="0" hangingPunct="0">
              <a:buFontTx/>
              <a:buChar char="–"/>
            </a:pPr>
            <a:r>
              <a:rPr lang="en-GB" altLang="en-US" sz="3200" b="0" dirty="0">
                <a:solidFill>
                  <a:srgbClr val="000000"/>
                </a:solidFill>
              </a:rPr>
              <a:t>Supplier capabilities</a:t>
            </a:r>
          </a:p>
          <a:p>
            <a:pPr lvl="1" eaLnBrk="0" hangingPunct="0">
              <a:buFontTx/>
              <a:buChar char="–"/>
            </a:pPr>
            <a:r>
              <a:rPr lang="en-GB" altLang="en-US" sz="3200" b="0" dirty="0">
                <a:solidFill>
                  <a:srgbClr val="000000"/>
                </a:solidFill>
              </a:rPr>
              <a:t>Competitive offerings</a:t>
            </a:r>
          </a:p>
          <a:p>
            <a:pPr>
              <a:spcBef>
                <a:spcPct val="15000"/>
              </a:spcBef>
              <a:buFontTx/>
              <a:buChar char="•"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88800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87929"/>
            <a:ext cx="10018713" cy="4403271"/>
          </a:xfrm>
        </p:spPr>
        <p:txBody>
          <a:bodyPr anchor="ctr">
            <a:noAutofit/>
          </a:bodyPr>
          <a:lstStyle/>
          <a:p>
            <a:pPr>
              <a:spcBef>
                <a:spcPct val="15000"/>
              </a:spcBef>
              <a:buFontTx/>
              <a:buChar char="•"/>
            </a:pPr>
            <a:r>
              <a:rPr lang="en-GB" altLang="en-US" sz="3600" b="0" dirty="0">
                <a:solidFill>
                  <a:srgbClr val="000000"/>
                </a:solidFill>
              </a:rPr>
              <a:t>Once ideas have been screened the survivors should be subjected to a CONCEPT TEST.</a:t>
            </a:r>
          </a:p>
          <a:p>
            <a:pPr>
              <a:spcBef>
                <a:spcPct val="15000"/>
              </a:spcBef>
              <a:buFontTx/>
              <a:buChar char="•"/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0439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387929"/>
            <a:ext cx="10018713" cy="4403271"/>
          </a:xfrm>
        </p:spPr>
        <p:txBody>
          <a:bodyPr anchor="ctr">
            <a:noAutofit/>
          </a:bodyPr>
          <a:lstStyle/>
          <a:p>
            <a:pPr eaLnBrk="0" hangingPunct="0"/>
            <a:r>
              <a:rPr lang="en-GB" altLang="en-US" sz="3600" b="0" dirty="0">
                <a:solidFill>
                  <a:srgbClr val="000000"/>
                </a:solidFill>
              </a:rPr>
              <a:t>Essentially a concept test is a representation</a:t>
            </a:r>
          </a:p>
          <a:p>
            <a:pPr marL="0" indent="0" eaLnBrk="0" hangingPunct="0">
              <a:buNone/>
            </a:pPr>
            <a:r>
              <a:rPr lang="en-GB" altLang="en-US" sz="3600" b="0" dirty="0">
                <a:solidFill>
                  <a:srgbClr val="000000"/>
                </a:solidFill>
              </a:rPr>
              <a:t>of the benefits which will be received,</a:t>
            </a:r>
          </a:p>
          <a:p>
            <a:pPr marL="0" indent="0" eaLnBrk="0" hangingPunct="0">
              <a:buNone/>
            </a:pPr>
            <a:r>
              <a:rPr lang="en-GB" altLang="en-US" sz="3600" b="0" dirty="0">
                <a:solidFill>
                  <a:srgbClr val="000000"/>
                </a:solidFill>
              </a:rPr>
              <a:t>expressed in words and/or pictures, which</a:t>
            </a:r>
          </a:p>
          <a:p>
            <a:pPr marL="0" indent="0" eaLnBrk="0" hangingPunct="0">
              <a:buNone/>
            </a:pPr>
            <a:r>
              <a:rPr lang="en-GB" altLang="en-US" sz="3600" b="0" dirty="0">
                <a:solidFill>
                  <a:srgbClr val="000000"/>
                </a:solidFill>
              </a:rPr>
              <a:t>is evaluated by any or all of the stakeholders</a:t>
            </a:r>
          </a:p>
          <a:p>
            <a:pPr marL="0" indent="0" eaLnBrk="0" hangingPunct="0">
              <a:buNone/>
            </a:pPr>
            <a:r>
              <a:rPr lang="en-GB" altLang="en-US" sz="3600" b="0" dirty="0">
                <a:solidFill>
                  <a:srgbClr val="000000"/>
                </a:solidFill>
              </a:rPr>
              <a:t>who might be involved in its production and</a:t>
            </a:r>
          </a:p>
          <a:p>
            <a:pPr marL="0" indent="0" eaLnBrk="0" hangingPunct="0">
              <a:buNone/>
            </a:pPr>
            <a:r>
              <a:rPr lang="en-GB" altLang="en-US" sz="3600" b="0" dirty="0">
                <a:solidFill>
                  <a:srgbClr val="000000"/>
                </a:solidFill>
              </a:rPr>
              <a:t>consumption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95309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63286"/>
            <a:ext cx="10018713" cy="1355271"/>
          </a:xfrm>
        </p:spPr>
        <p:txBody>
          <a:bodyPr>
            <a:normAutofit/>
          </a:bodyPr>
          <a:lstStyle/>
          <a:p>
            <a:pPr algn="l"/>
            <a:r>
              <a:rPr lang="en-GB" altLang="en-US" sz="4000" dirty="0">
                <a:solidFill>
                  <a:srgbClr val="000000"/>
                </a:solidFill>
              </a:rPr>
              <a:t>Reasons for failing idea/concept testing</a:t>
            </a:r>
            <a:br>
              <a:rPr lang="en-GB" altLang="en-US" sz="4000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159329"/>
            <a:ext cx="10018713" cy="4631871"/>
          </a:xfrm>
        </p:spPr>
        <p:txBody>
          <a:bodyPr anchor="ctr">
            <a:normAutofit/>
          </a:bodyPr>
          <a:lstStyle/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Incomplete overall strategy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Inadequately communicated strategy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Poor communication between marketing and R&amp;D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Passive idea generation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Wasteful extremes in financial evaluation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98369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93914"/>
            <a:ext cx="10018713" cy="1110343"/>
          </a:xfrm>
        </p:spPr>
        <p:txBody>
          <a:bodyPr>
            <a:normAutofit fontScale="90000"/>
          </a:bodyPr>
          <a:lstStyle/>
          <a:p>
            <a:pPr algn="l"/>
            <a:r>
              <a:rPr lang="en-GB" altLang="en-US" sz="4000" dirty="0">
                <a:solidFill>
                  <a:srgbClr val="000000"/>
                </a:solidFill>
              </a:rPr>
              <a:t>Reasons for failing idea/concept testing</a:t>
            </a:r>
            <a:br>
              <a:rPr lang="en-GB" altLang="en-US" sz="4000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191987"/>
            <a:ext cx="10018713" cy="4599214"/>
          </a:xfrm>
        </p:spPr>
        <p:txBody>
          <a:bodyPr anchor="ctr">
            <a:normAutofit/>
          </a:bodyPr>
          <a:lstStyle/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Misuse of marketing research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Poor use of tracking concepts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Delusion/self-deception/over-confidence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Organizational confusion</a:t>
            </a:r>
          </a:p>
          <a:p>
            <a:pPr>
              <a:buFontTx/>
              <a:buAutoNum type="arabicPeriod"/>
            </a:pPr>
            <a:r>
              <a:rPr lang="en-GB" altLang="en-US" sz="3200" b="0" dirty="0">
                <a:solidFill>
                  <a:srgbClr val="000000"/>
                </a:solidFill>
              </a:rPr>
              <a:t>Lack of a ‘product abandonment’ programme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9654376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490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Californian FB</vt:lpstr>
      <vt:lpstr>Cambria</vt:lpstr>
      <vt:lpstr>Corbel</vt:lpstr>
      <vt:lpstr>Office Theme</vt:lpstr>
      <vt:lpstr>Parallax</vt:lpstr>
      <vt:lpstr>  Screening new product ideas</vt:lpstr>
      <vt:lpstr>What is screening? </vt:lpstr>
      <vt:lpstr> </vt:lpstr>
      <vt:lpstr> </vt:lpstr>
      <vt:lpstr>Checklists </vt:lpstr>
      <vt:lpstr>Determining need for idea in idea stage:</vt:lpstr>
      <vt:lpstr>Determining need for idea in idea stage:</vt:lpstr>
      <vt:lpstr>Estimating an idea’s worth </vt:lpstr>
      <vt:lpstr>PowerPoint Presentation</vt:lpstr>
      <vt:lpstr>PowerPoint Presentation</vt:lpstr>
      <vt:lpstr>PowerPoint Presentation</vt:lpstr>
      <vt:lpstr>PowerPoint Presentation</vt:lpstr>
      <vt:lpstr>Reasons for failing idea/concept testing </vt:lpstr>
      <vt:lpstr>Reasons for failing idea/concept testing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Kinjangi Deepika</dc:creator>
  <cp:lastModifiedBy>Sushil Kumar</cp:lastModifiedBy>
  <cp:revision>1</cp:revision>
  <dcterms:created xsi:type="dcterms:W3CDTF">2024-08-23T09:59:14Z</dcterms:created>
  <dcterms:modified xsi:type="dcterms:W3CDTF">2024-08-25T09:24:12Z</dcterms:modified>
</cp:coreProperties>
</file>