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6"/>
  </p:notesMasterIdLst>
  <p:handoutMasterIdLst>
    <p:handoutMasterId r:id="rId47"/>
  </p:handoutMasterIdLst>
  <p:sldIdLst>
    <p:sldId id="256" r:id="rId2"/>
    <p:sldId id="294" r:id="rId3"/>
    <p:sldId id="295" r:id="rId4"/>
    <p:sldId id="296" r:id="rId5"/>
    <p:sldId id="266" r:id="rId6"/>
    <p:sldId id="292" r:id="rId7"/>
    <p:sldId id="257" r:id="rId8"/>
    <p:sldId id="260" r:id="rId9"/>
    <p:sldId id="263" r:id="rId10"/>
    <p:sldId id="291" r:id="rId11"/>
    <p:sldId id="267" r:id="rId12"/>
    <p:sldId id="273" r:id="rId13"/>
    <p:sldId id="271" r:id="rId14"/>
    <p:sldId id="289" r:id="rId15"/>
    <p:sldId id="297" r:id="rId16"/>
    <p:sldId id="298" r:id="rId17"/>
    <p:sldId id="299" r:id="rId18"/>
    <p:sldId id="300" r:id="rId19"/>
    <p:sldId id="258" r:id="rId20"/>
    <p:sldId id="268" r:id="rId21"/>
    <p:sldId id="290" r:id="rId22"/>
    <p:sldId id="288" r:id="rId23"/>
    <p:sldId id="259" r:id="rId24"/>
    <p:sldId id="262" r:id="rId25"/>
    <p:sldId id="287" r:id="rId26"/>
    <p:sldId id="261" r:id="rId27"/>
    <p:sldId id="269" r:id="rId28"/>
    <p:sldId id="277" r:id="rId29"/>
    <p:sldId id="279" r:id="rId30"/>
    <p:sldId id="278" r:id="rId31"/>
    <p:sldId id="280" r:id="rId32"/>
    <p:sldId id="275" r:id="rId33"/>
    <p:sldId id="276" r:id="rId34"/>
    <p:sldId id="265" r:id="rId35"/>
    <p:sldId id="281" r:id="rId36"/>
    <p:sldId id="270" r:id="rId37"/>
    <p:sldId id="283" r:id="rId38"/>
    <p:sldId id="284" r:id="rId39"/>
    <p:sldId id="293" r:id="rId40"/>
    <p:sldId id="264" r:id="rId41"/>
    <p:sldId id="286" r:id="rId42"/>
    <p:sldId id="285" r:id="rId43"/>
    <p:sldId id="282" r:id="rId44"/>
    <p:sldId id="272" r:id="rId4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p:txBody>
          <a:bodyPr/>
          <a:lstStyle/>
          <a:p>
            <a:r>
              <a:rPr lang="en-MY" dirty="0"/>
              <a:t>Functional Area</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9320794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7A70-3097-407A-B9F4-7A6CB928BF69}"/>
              </a:ext>
            </a:extLst>
          </p:cNvPr>
          <p:cNvSpPr>
            <a:spLocks noGrp="1"/>
          </p:cNvSpPr>
          <p:nvPr>
            <p:ph type="title"/>
          </p:nvPr>
        </p:nvSpPr>
        <p:spPr/>
        <p:txBody>
          <a:bodyPr/>
          <a:lstStyle/>
          <a:p>
            <a:r>
              <a:rPr lang="en-MY" dirty="0"/>
              <a:t>HRD - Definition</a:t>
            </a:r>
          </a:p>
        </p:txBody>
      </p:sp>
      <p:sp>
        <p:nvSpPr>
          <p:cNvPr id="4" name="TextBox 3">
            <a:extLst>
              <a:ext uri="{FF2B5EF4-FFF2-40B4-BE49-F238E27FC236}">
                <a16:creationId xmlns:a16="http://schemas.microsoft.com/office/drawing/2014/main" id="{74242989-A549-4C3F-A872-289666316C9A}"/>
              </a:ext>
            </a:extLst>
          </p:cNvPr>
          <p:cNvSpPr txBox="1"/>
          <p:nvPr/>
        </p:nvSpPr>
        <p:spPr>
          <a:xfrm>
            <a:off x="892448" y="1844824"/>
            <a:ext cx="7928023" cy="3477875"/>
          </a:xfrm>
          <a:prstGeom prst="rect">
            <a:avLst/>
          </a:prstGeom>
          <a:noFill/>
        </p:spPr>
        <p:txBody>
          <a:bodyPr wrap="square" rtlCol="0">
            <a:spAutoFit/>
          </a:bodyPr>
          <a:lstStyle/>
          <a:p>
            <a:r>
              <a:rPr lang="en-US" sz="2000" dirty="0">
                <a:effectLst/>
                <a:latin typeface="+mn-lt"/>
                <a:ea typeface="Calibri" panose="020F0502020204030204" pitchFamily="34" charset="0"/>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OD primarily focuses at the organizational level and connects with individuals, while Training &amp; Development primarily focuses on individuals and connects with the organization.</a:t>
            </a:r>
            <a:endParaRPr lang="en-MY" sz="2000" dirty="0">
              <a:effectLst/>
              <a:latin typeface="+mn-lt"/>
              <a:ea typeface="Calibri" panose="020F0502020204030204" pitchFamily="34" charset="0"/>
            </a:endParaRPr>
          </a:p>
          <a:p>
            <a:endParaRPr lang="en-MY" sz="2000" dirty="0">
              <a:latin typeface="+mn-lt"/>
            </a:endParaRPr>
          </a:p>
          <a:p>
            <a:pPr marL="457200" indent="-457200">
              <a:buAutoNum type="arabicPeriod"/>
            </a:pPr>
            <a:r>
              <a:rPr lang="en-US" sz="2000" dirty="0">
                <a:effectLst/>
                <a:latin typeface="+mn-lt"/>
                <a:ea typeface="Calibri" panose="020F0502020204030204" pitchFamily="34" charset="0"/>
              </a:rPr>
              <a:t>Individual and organizational learning </a:t>
            </a:r>
          </a:p>
          <a:p>
            <a:pPr marL="457200" indent="-457200">
              <a:buAutoNum type="arabicPeriod"/>
            </a:pPr>
            <a:r>
              <a:rPr lang="en-US" sz="2000" dirty="0">
                <a:effectLst/>
                <a:latin typeface="+mn-lt"/>
                <a:ea typeface="Calibri" panose="020F0502020204030204" pitchFamily="34" charset="0"/>
              </a:rPr>
              <a:t>Individual and organizational performance</a:t>
            </a:r>
            <a:endParaRPr lang="en-MY" sz="2000" dirty="0">
              <a:latin typeface="+mn-lt"/>
            </a:endParaRPr>
          </a:p>
        </p:txBody>
      </p:sp>
    </p:spTree>
    <p:extLst>
      <p:ext uri="{BB962C8B-B14F-4D97-AF65-F5344CB8AC3E}">
        <p14:creationId xmlns:p14="http://schemas.microsoft.com/office/powerpoint/2010/main" val="560695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Human Resource Development</a:t>
            </a:r>
          </a:p>
        </p:txBody>
      </p:sp>
      <p:pic>
        <p:nvPicPr>
          <p:cNvPr id="5" name="Picture 4">
            <a:extLst>
              <a:ext uri="{FF2B5EF4-FFF2-40B4-BE49-F238E27FC236}">
                <a16:creationId xmlns:a16="http://schemas.microsoft.com/office/drawing/2014/main" id="{9F0B63BB-9909-4128-8D67-9C7458515D9B}"/>
              </a:ext>
            </a:extLst>
          </p:cNvPr>
          <p:cNvPicPr>
            <a:picLocks noChangeAspect="1"/>
          </p:cNvPicPr>
          <p:nvPr/>
        </p:nvPicPr>
        <p:blipFill>
          <a:blip r:embed="rId2"/>
          <a:stretch>
            <a:fillRect/>
          </a:stretch>
        </p:blipFill>
        <p:spPr>
          <a:xfrm>
            <a:off x="1761690" y="1916832"/>
            <a:ext cx="5620620" cy="4021257"/>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6BED-2250-4E24-A55A-6F9BE392F8A0}"/>
              </a:ext>
            </a:extLst>
          </p:cNvPr>
          <p:cNvSpPr>
            <a:spLocks noGrp="1"/>
          </p:cNvSpPr>
          <p:nvPr>
            <p:ph type="title"/>
          </p:nvPr>
        </p:nvSpPr>
        <p:spPr/>
        <p:txBody>
          <a:bodyPr/>
          <a:lstStyle/>
          <a:p>
            <a:r>
              <a:rPr lang="en-MY" dirty="0"/>
              <a:t>Model of HRD</a:t>
            </a:r>
          </a:p>
        </p:txBody>
      </p:sp>
      <p:pic>
        <p:nvPicPr>
          <p:cNvPr id="5" name="Picture 4">
            <a:extLst>
              <a:ext uri="{FF2B5EF4-FFF2-40B4-BE49-F238E27FC236}">
                <a16:creationId xmlns:a16="http://schemas.microsoft.com/office/drawing/2014/main" id="{955A987A-6A8C-49C1-8693-4E8E5C990DC9}"/>
              </a:ext>
            </a:extLst>
          </p:cNvPr>
          <p:cNvPicPr>
            <a:picLocks noChangeAspect="1"/>
          </p:cNvPicPr>
          <p:nvPr/>
        </p:nvPicPr>
        <p:blipFill>
          <a:blip r:embed="rId2"/>
          <a:stretch>
            <a:fillRect/>
          </a:stretch>
        </p:blipFill>
        <p:spPr>
          <a:xfrm>
            <a:off x="1403648" y="1831821"/>
            <a:ext cx="6624736" cy="4748366"/>
          </a:xfrm>
          <a:prstGeom prst="rect">
            <a:avLst/>
          </a:prstGeom>
        </p:spPr>
      </p:pic>
    </p:spTree>
    <p:extLst>
      <p:ext uri="{BB962C8B-B14F-4D97-AF65-F5344CB8AC3E}">
        <p14:creationId xmlns:p14="http://schemas.microsoft.com/office/powerpoint/2010/main" val="1913525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MY" dirty="0"/>
              <a:t>HRD Process</a:t>
            </a:r>
          </a:p>
        </p:txBody>
      </p:sp>
      <p:pic>
        <p:nvPicPr>
          <p:cNvPr id="5" name="Picture 4">
            <a:extLst>
              <a:ext uri="{FF2B5EF4-FFF2-40B4-BE49-F238E27FC236}">
                <a16:creationId xmlns:a16="http://schemas.microsoft.com/office/drawing/2014/main" id="{6172950A-C8DF-4126-ABBA-181417BD82B8}"/>
              </a:ext>
            </a:extLst>
          </p:cNvPr>
          <p:cNvPicPr>
            <a:picLocks noChangeAspect="1"/>
          </p:cNvPicPr>
          <p:nvPr/>
        </p:nvPicPr>
        <p:blipFill>
          <a:blip r:embed="rId2"/>
          <a:stretch>
            <a:fillRect/>
          </a:stretch>
        </p:blipFill>
        <p:spPr>
          <a:xfrm>
            <a:off x="1182306" y="2420888"/>
            <a:ext cx="7311582" cy="2376264"/>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96739-D5DF-4222-A72B-DFEB7DA4F680}"/>
              </a:ext>
            </a:extLst>
          </p:cNvPr>
          <p:cNvSpPr>
            <a:spLocks noGrp="1"/>
          </p:cNvSpPr>
          <p:nvPr>
            <p:ph type="title"/>
          </p:nvPr>
        </p:nvSpPr>
        <p:spPr/>
        <p:txBody>
          <a:bodyPr/>
          <a:lstStyle/>
          <a:p>
            <a:r>
              <a:rPr lang="en-MY" dirty="0"/>
              <a:t>Difference HRM vs HRD</a:t>
            </a:r>
          </a:p>
        </p:txBody>
      </p:sp>
      <p:pic>
        <p:nvPicPr>
          <p:cNvPr id="5" name="Picture 4">
            <a:extLst>
              <a:ext uri="{FF2B5EF4-FFF2-40B4-BE49-F238E27FC236}">
                <a16:creationId xmlns:a16="http://schemas.microsoft.com/office/drawing/2014/main" id="{507F0EED-7A7C-45B8-96A6-9C3A4CC9DE1E}"/>
              </a:ext>
            </a:extLst>
          </p:cNvPr>
          <p:cNvPicPr>
            <a:picLocks noChangeAspect="1"/>
          </p:cNvPicPr>
          <p:nvPr/>
        </p:nvPicPr>
        <p:blipFill>
          <a:blip r:embed="rId2"/>
          <a:stretch>
            <a:fillRect/>
          </a:stretch>
        </p:blipFill>
        <p:spPr>
          <a:xfrm>
            <a:off x="914400" y="1916832"/>
            <a:ext cx="7548216" cy="4085431"/>
          </a:xfrm>
          <a:prstGeom prst="rect">
            <a:avLst/>
          </a:prstGeom>
          <a:ln w="12700">
            <a:solidFill>
              <a:schemeClr val="tx1"/>
            </a:solidFill>
          </a:ln>
        </p:spPr>
      </p:pic>
    </p:spTree>
    <p:extLst>
      <p:ext uri="{BB962C8B-B14F-4D97-AF65-F5344CB8AC3E}">
        <p14:creationId xmlns:p14="http://schemas.microsoft.com/office/powerpoint/2010/main" val="743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8225339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Organisational Development concerns system planned change, targets humans and processes of organisations and intends to build the capacity to adapt and renew organisations</a:t>
            </a:r>
          </a:p>
        </p:txBody>
      </p:sp>
    </p:spTree>
    <p:extLst>
      <p:ext uri="{BB962C8B-B14F-4D97-AF65-F5344CB8AC3E}">
        <p14:creationId xmlns:p14="http://schemas.microsoft.com/office/powerpoint/2010/main" val="326308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86682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6434368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67603014"/>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4B2E-F3A3-4374-901B-9CC13C18FBE6}"/>
              </a:ext>
            </a:extLst>
          </p:cNvPr>
          <p:cNvSpPr>
            <a:spLocks noGrp="1"/>
          </p:cNvSpPr>
          <p:nvPr>
            <p:ph type="title"/>
          </p:nvPr>
        </p:nvSpPr>
        <p:spPr/>
        <p:txBody>
          <a:bodyPr/>
          <a:lstStyle/>
          <a:p>
            <a:r>
              <a:rPr lang="en-MY" dirty="0"/>
              <a:t>HR Roles in Organizational Development</a:t>
            </a:r>
          </a:p>
        </p:txBody>
      </p:sp>
      <p:sp>
        <p:nvSpPr>
          <p:cNvPr id="3" name="Content Placeholder 2">
            <a:extLst>
              <a:ext uri="{FF2B5EF4-FFF2-40B4-BE49-F238E27FC236}">
                <a16:creationId xmlns:a16="http://schemas.microsoft.com/office/drawing/2014/main" id="{8056EB59-2ADB-4C90-8AD1-564859365D24}"/>
              </a:ext>
            </a:extLst>
          </p:cNvPr>
          <p:cNvSpPr>
            <a:spLocks noGrp="1"/>
          </p:cNvSpPr>
          <p:nvPr>
            <p:ph idx="1"/>
          </p:nvPr>
        </p:nvSpPr>
        <p:spPr/>
        <p:txBody>
          <a:bodyPr/>
          <a:lstStyle/>
          <a:p>
            <a:r>
              <a:rPr lang="en-MY" sz="2000" dirty="0"/>
              <a:t> HR should become a </a:t>
            </a:r>
            <a:r>
              <a:rPr lang="en-MY" sz="2000" b="1" dirty="0"/>
              <a:t>partner</a:t>
            </a:r>
            <a:r>
              <a:rPr lang="en-MY" sz="2000" dirty="0"/>
              <a:t> with senior and line managers in strategy execution, helping to move planning from the conference room to the marketplace.</a:t>
            </a:r>
          </a:p>
          <a:p>
            <a:r>
              <a:rPr lang="en-MY" sz="2000" dirty="0"/>
              <a:t>It should become an </a:t>
            </a:r>
            <a:r>
              <a:rPr lang="en-MY" sz="2000" b="1" dirty="0"/>
              <a:t>expert</a:t>
            </a:r>
            <a:r>
              <a:rPr lang="en-MY" sz="2000" dirty="0"/>
              <a:t> in the way work is organized and executed, delivering administrative efficiency to ensure that costs are reduced while quality is maintained.</a:t>
            </a:r>
          </a:p>
          <a:p>
            <a:r>
              <a:rPr lang="en-MY" sz="2000" dirty="0"/>
              <a:t>It should become a </a:t>
            </a:r>
            <a:r>
              <a:rPr lang="en-MY" sz="2000" b="1" dirty="0"/>
              <a:t>champion</a:t>
            </a:r>
            <a:r>
              <a:rPr lang="en-MY" sz="2000" dirty="0"/>
              <a:t> for employees, vigorously representing their concerns to senior management and at the same time working to increase employee contribution; that is, employees’ commitment to the organization and their ability to deliver results.</a:t>
            </a:r>
          </a:p>
          <a:p>
            <a:r>
              <a:rPr lang="en-MY" sz="2000" dirty="0"/>
              <a:t>HR should become an </a:t>
            </a:r>
            <a:r>
              <a:rPr lang="en-MY" sz="2000" b="1" dirty="0"/>
              <a:t>agent</a:t>
            </a:r>
            <a:r>
              <a:rPr lang="en-MY" sz="2000" dirty="0"/>
              <a:t> of continuous transformation; shaping processes and a culture that together improve an organization’s capacity for change</a:t>
            </a:r>
          </a:p>
          <a:p>
            <a:endParaRPr lang="en-MY" sz="2000" dirty="0"/>
          </a:p>
        </p:txBody>
      </p:sp>
    </p:spTree>
    <p:extLst>
      <p:ext uri="{BB962C8B-B14F-4D97-AF65-F5344CB8AC3E}">
        <p14:creationId xmlns:p14="http://schemas.microsoft.com/office/powerpoint/2010/main" val="3808380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1031</TotalTime>
  <Words>1637</Words>
  <Application>Microsoft Office PowerPoint</Application>
  <PresentationFormat>On-screen Show (4:3)</PresentationFormat>
  <Paragraphs>140</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Times New Roman</vt:lpstr>
      <vt:lpstr>Wingdings</vt:lpstr>
      <vt:lpstr>Office Theme</vt:lpstr>
      <vt:lpstr>TALENT DEVELOPMENT AND MANAGEMENT - I</vt:lpstr>
      <vt:lpstr>SPHRi Exam Content </vt:lpstr>
      <vt:lpstr>Functional Area</vt:lpstr>
      <vt:lpstr> Talent Development and Management</vt:lpstr>
      <vt:lpstr>PowerPoint Presentation</vt:lpstr>
      <vt:lpstr>HRD - Definition</vt:lpstr>
      <vt:lpstr>Human Resource Development</vt:lpstr>
      <vt:lpstr>Model of HRD</vt:lpstr>
      <vt:lpstr>HRD Process</vt:lpstr>
      <vt:lpstr>Difference HRM vs HRD</vt:lpstr>
      <vt:lpstr>PowerPoint Presentation</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Comparison of Change models</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PowerPoint Presentation</vt:lpstr>
      <vt:lpstr>Knowledge Management</vt:lpstr>
      <vt:lpstr>Knowledge Management Cycle</vt:lpstr>
      <vt:lpstr>SECI Concepts</vt:lpstr>
      <vt:lpstr>SECI Model of Knowledge Management</vt:lpstr>
      <vt:lpstr>Knowledge Management Model</vt:lpstr>
      <vt:lpstr>Knowledge Assets</vt:lpstr>
      <vt:lpstr>HR Roles in Organizational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38</cp:revision>
  <cp:lastPrinted>1601-01-01T00:00:00Z</cp:lastPrinted>
  <dcterms:created xsi:type="dcterms:W3CDTF">2020-07-09T15:12:46Z</dcterms:created>
  <dcterms:modified xsi:type="dcterms:W3CDTF">2020-12-12T12:17:59Z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