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4"/>
  </p:notesMasterIdLst>
  <p:handoutMasterIdLst>
    <p:handoutMasterId r:id="rId15"/>
  </p:handoutMasterIdLst>
  <p:sldIdLst>
    <p:sldId id="256" r:id="rId2"/>
    <p:sldId id="266" r:id="rId3"/>
    <p:sldId id="258" r:id="rId4"/>
    <p:sldId id="263" r:id="rId5"/>
    <p:sldId id="267" r:id="rId6"/>
    <p:sldId id="259" r:id="rId7"/>
    <p:sldId id="264" r:id="rId8"/>
    <p:sldId id="268" r:id="rId9"/>
    <p:sldId id="260" r:id="rId10"/>
    <p:sldId id="265" r:id="rId11"/>
    <p:sldId id="269" r:id="rId12"/>
    <p:sldId id="270" r:id="rId1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6" d="100"/>
          <a:sy n="66" d="100"/>
        </p:scale>
        <p:origin x="-150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20318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187625" y="620688"/>
            <a:ext cx="6408712" cy="4248472"/>
          </a:xfrm>
        </p:spPr>
        <p:txBody>
          <a:bodyPr>
            <a:normAutofit/>
          </a:bodyPr>
          <a:lstStyle/>
          <a:p>
            <a:r>
              <a:rPr lang="en-MY" dirty="0" smtClean="0"/>
              <a:t>Situational based</a:t>
            </a:r>
            <a:br>
              <a:rPr lang="en-MY" dirty="0" smtClean="0"/>
            </a:br>
            <a:r>
              <a:rPr lang="en-MY" dirty="0" smtClean="0"/>
              <a:t>Questions </a:t>
            </a:r>
            <a:r>
              <a:rPr lang="en-MY" dirty="0"/>
              <a:t>&amp; Answers</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a:t>SPHRi</a:t>
            </a:r>
            <a:endParaRPr lang="en-MY" dirty="0"/>
          </a:p>
        </p:txBody>
      </p:sp>
    </p:spTree>
    <p:extLst>
      <p:ext uri="{BB962C8B-B14F-4D97-AF65-F5344CB8AC3E}">
        <p14:creationId xmlns:p14="http://schemas.microsoft.com/office/powerpoint/2010/main" xmlns=""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6936AA-203C-4AAE-B5F8-A62BFBD71B1D}"/>
              </a:ext>
            </a:extLst>
          </p:cNvPr>
          <p:cNvSpPr>
            <a:spLocks noGrp="1"/>
          </p:cNvSpPr>
          <p:nvPr>
            <p:ph type="title"/>
          </p:nvPr>
        </p:nvSpPr>
        <p:spPr>
          <a:xfrm>
            <a:off x="971600" y="332656"/>
            <a:ext cx="7200900" cy="737519"/>
          </a:xfrm>
        </p:spPr>
        <p:txBody>
          <a:bodyPr/>
          <a:lstStyle/>
          <a:p>
            <a:r>
              <a:rPr lang="en-MY" dirty="0"/>
              <a:t>Question # 1</a:t>
            </a:r>
          </a:p>
        </p:txBody>
      </p:sp>
      <p:sp>
        <p:nvSpPr>
          <p:cNvPr id="3" name="Content Placeholder 2">
            <a:extLst>
              <a:ext uri="{FF2B5EF4-FFF2-40B4-BE49-F238E27FC236}">
                <a16:creationId xmlns:a16="http://schemas.microsoft.com/office/drawing/2014/main" xmlns="" id="{C0C35F5F-6D54-4B2F-AAD4-F97C72504E9D}"/>
              </a:ext>
            </a:extLst>
          </p:cNvPr>
          <p:cNvSpPr>
            <a:spLocks noGrp="1"/>
          </p:cNvSpPr>
          <p:nvPr>
            <p:ph idx="1"/>
          </p:nvPr>
        </p:nvSpPr>
        <p:spPr/>
        <p:txBody>
          <a:bodyPr>
            <a:normAutofit fontScale="92500"/>
          </a:bodyPr>
          <a:lstStyle/>
          <a:p>
            <a:pPr marL="0" indent="0">
              <a:buNone/>
            </a:pPr>
            <a:r>
              <a:rPr lang="en-MY" sz="2400" dirty="0">
                <a:effectLst/>
                <a:ea typeface="Times New Roman" panose="02020603050405020304" pitchFamily="18" charset="0"/>
                <a:cs typeface="Times New Roman" panose="02020603050405020304" pitchFamily="18" charset="0"/>
              </a:rPr>
              <a:t>A large healthcare facility has decided to embark on a company-wide system upgrade to help improve efficiencies and patient outcomes. As the HR leader, you have been tasked with identifying employee concerns and creating response strategies. Your team conducted multiple focus groups and found that most employees were concerned that the new program would be harder to use and not be customized enough to really be different from the current system; in fact, they are struggling to see the point of the change. Based on these findings, which solution should you first recommend to the executive team?</a:t>
            </a:r>
            <a:endParaRPr lang="en-MY" sz="2400" dirty="0">
              <a:effectLst/>
              <a:ea typeface="Calibri" panose="020F0502020204030204" pitchFamily="34" charset="0"/>
              <a:cs typeface="Times New Roman" panose="02020603050405020304" pitchFamily="18" charset="0"/>
            </a:endParaRPr>
          </a:p>
          <a:p>
            <a:pPr marL="0" indent="0">
              <a:buNone/>
            </a:pPr>
            <a:endParaRPr lang="en-MY" sz="2400" dirty="0"/>
          </a:p>
        </p:txBody>
      </p:sp>
    </p:spTree>
    <p:extLst>
      <p:ext uri="{BB962C8B-B14F-4D97-AF65-F5344CB8AC3E}">
        <p14:creationId xmlns:p14="http://schemas.microsoft.com/office/powerpoint/2010/main" xmlns="" val="145326998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0696FE-BC89-4276-8CC0-5379104FF52D}"/>
              </a:ext>
            </a:extLst>
          </p:cNvPr>
          <p:cNvSpPr>
            <a:spLocks noGrp="1"/>
          </p:cNvSpPr>
          <p:nvPr>
            <p:ph type="title"/>
          </p:nvPr>
        </p:nvSpPr>
        <p:spPr>
          <a:xfrm>
            <a:off x="899592" y="332656"/>
            <a:ext cx="7200900" cy="593503"/>
          </a:xfrm>
        </p:spPr>
        <p:txBody>
          <a:bodyPr/>
          <a:lstStyle/>
          <a:p>
            <a:r>
              <a:rPr lang="en-MY" dirty="0"/>
              <a:t>Question # 1</a:t>
            </a:r>
          </a:p>
        </p:txBody>
      </p:sp>
      <p:sp>
        <p:nvSpPr>
          <p:cNvPr id="3" name="Content Placeholder 2">
            <a:extLst>
              <a:ext uri="{FF2B5EF4-FFF2-40B4-BE49-F238E27FC236}">
                <a16:creationId xmlns:a16="http://schemas.microsoft.com/office/drawing/2014/main" xmlns="" id="{57CA0D2A-0FCB-430E-9FB6-40C71AF23A89}"/>
              </a:ext>
            </a:extLst>
          </p:cNvPr>
          <p:cNvSpPr>
            <a:spLocks noGrp="1"/>
          </p:cNvSpPr>
          <p:nvPr>
            <p:ph idx="1"/>
          </p:nvPr>
        </p:nvSpPr>
        <p:spPr>
          <a:xfrm>
            <a:off x="539552" y="980728"/>
            <a:ext cx="8424936" cy="5040560"/>
          </a:xfrm>
        </p:spPr>
        <p:txBody>
          <a:bodyPr/>
          <a:lstStyle/>
          <a:p>
            <a:pPr marL="0" lvl="0" indent="0" fontAlgn="base">
              <a:lnSpc>
                <a:spcPct val="107000"/>
              </a:lnSpc>
              <a:spcAft>
                <a:spcPts val="800"/>
              </a:spcAft>
              <a:buNone/>
            </a:pPr>
            <a:r>
              <a:rPr lang="en-MY" sz="1600" dirty="0">
                <a:effectLst/>
                <a:ea typeface="Times New Roman" panose="02020603050405020304" pitchFamily="18" charset="0"/>
                <a:cs typeface="Times New Roman" panose="02020603050405020304" pitchFamily="18" charset="0"/>
              </a:rPr>
              <a:t>A large healthcare facility has decided to embark on a company-wide system upgrade to help improve efficiencies and patient outcomes. As the HR leader, you have been tasked with identifying employee concerns and creating response strategies. Your team conducted multiple focus groups and found that most employees were concerned that the new program would be harder to use and not be customized enough to really be different from the current system; in fact, they are struggling to see the point of the change. Based on these findings, which solution should you first recommend to the executive team?</a:t>
            </a:r>
            <a:endParaRPr lang="en-MY" sz="16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Ask the software vendor to prepare a report that compares the current and proposed system features for each department.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Have the executive team hold off on the system implementation until you can conduct change management training for all staff.</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Factor employee training and support resources into the overall cost of system implementation.</a:t>
            </a:r>
            <a:endParaRPr lang="en-MY" sz="1800" dirty="0">
              <a:ea typeface="Times New Roman" panose="02020603050405020304" pitchFamily="18"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Make sure the software development team uses employee representatives to customize the usability of each module</a:t>
            </a:r>
            <a:endParaRPr lang="en-MY" sz="1800" dirty="0">
              <a:cs typeface="Arial" panose="020B0604020202020204" pitchFamily="34" charset="0"/>
            </a:endParaRPr>
          </a:p>
        </p:txBody>
      </p:sp>
    </p:spTree>
    <p:extLst>
      <p:ext uri="{BB962C8B-B14F-4D97-AF65-F5344CB8AC3E}">
        <p14:creationId xmlns:p14="http://schemas.microsoft.com/office/powerpoint/2010/main" xmlns="" val="211862509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E1215E-3439-4397-944D-FC133668EB1E}"/>
              </a:ext>
            </a:extLst>
          </p:cNvPr>
          <p:cNvSpPr>
            <a:spLocks noGrp="1"/>
          </p:cNvSpPr>
          <p:nvPr>
            <p:ph type="title"/>
          </p:nvPr>
        </p:nvSpPr>
        <p:spPr/>
        <p:txBody>
          <a:bodyPr/>
          <a:lstStyle/>
          <a:p>
            <a:r>
              <a:rPr lang="en-MY" dirty="0"/>
              <a:t>Answer #1</a:t>
            </a:r>
          </a:p>
        </p:txBody>
      </p:sp>
      <p:sp>
        <p:nvSpPr>
          <p:cNvPr id="3" name="Content Placeholder 2">
            <a:extLst>
              <a:ext uri="{FF2B5EF4-FFF2-40B4-BE49-F238E27FC236}">
                <a16:creationId xmlns:a16="http://schemas.microsoft.com/office/drawing/2014/main" xmlns="" id="{825D5313-F12E-461B-8D28-2FABFC901E36}"/>
              </a:ext>
            </a:extLst>
          </p:cNvPr>
          <p:cNvSpPr>
            <a:spLocks noGrp="1"/>
          </p:cNvSpPr>
          <p:nvPr>
            <p:ph idx="1"/>
          </p:nvPr>
        </p:nvSpPr>
        <p:spPr/>
        <p:txBody>
          <a:bodyPr>
            <a:normAutofit fontScale="92500" lnSpcReduction="10000"/>
          </a:bodyPr>
          <a:lstStyle/>
          <a:p>
            <a:r>
              <a:rPr lang="en-MY" dirty="0"/>
              <a:t>Option C</a:t>
            </a:r>
          </a:p>
          <a:p>
            <a:pPr marL="0" indent="0">
              <a:buNone/>
            </a:pPr>
            <a:endParaRPr lang="en-MY" sz="2800" dirty="0"/>
          </a:p>
          <a:p>
            <a:pPr marL="0" indent="0">
              <a:buNone/>
            </a:pPr>
            <a:r>
              <a:rPr lang="en-MY" sz="2400" dirty="0"/>
              <a:t>While each answer would address the employee concerns, the best answer is to be sure the executive team has allocated the necessary resources to properly train and support employees. The cost of system implementation will need to be addressed early on and include options to utilize both vendor support and employee knowledge in the design and roll-out phases of the project. This strategy may also provide ongoing support as new hires come on board and as current employees continue to learn the new system once live</a:t>
            </a:r>
          </a:p>
        </p:txBody>
      </p:sp>
    </p:spTree>
    <p:extLst>
      <p:ext uri="{BB962C8B-B14F-4D97-AF65-F5344CB8AC3E}">
        <p14:creationId xmlns:p14="http://schemas.microsoft.com/office/powerpoint/2010/main" xmlns="" val="70816080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9DBD27-CD12-475C-9138-D649CB1631B7}"/>
              </a:ext>
            </a:extLst>
          </p:cNvPr>
          <p:cNvSpPr>
            <a:spLocks noGrp="1"/>
          </p:cNvSpPr>
          <p:nvPr>
            <p:ph type="title"/>
          </p:nvPr>
        </p:nvSpPr>
        <p:spPr>
          <a:xfrm>
            <a:off x="971600" y="332656"/>
            <a:ext cx="7200900" cy="665511"/>
          </a:xfrm>
        </p:spPr>
        <p:txBody>
          <a:bodyPr/>
          <a:lstStyle/>
          <a:p>
            <a:r>
              <a:rPr lang="en-MY" dirty="0"/>
              <a:t>Question # 2</a:t>
            </a:r>
          </a:p>
        </p:txBody>
      </p:sp>
      <p:sp>
        <p:nvSpPr>
          <p:cNvPr id="3" name="Content Placeholder 2">
            <a:extLst>
              <a:ext uri="{FF2B5EF4-FFF2-40B4-BE49-F238E27FC236}">
                <a16:creationId xmlns:a16="http://schemas.microsoft.com/office/drawing/2014/main" xmlns="" id="{359F5645-5CBC-419D-B064-57FC4E94D62C}"/>
              </a:ext>
            </a:extLst>
          </p:cNvPr>
          <p:cNvSpPr>
            <a:spLocks noGrp="1"/>
          </p:cNvSpPr>
          <p:nvPr>
            <p:ph idx="1"/>
          </p:nvPr>
        </p:nvSpPr>
        <p:spPr>
          <a:xfrm>
            <a:off x="899592" y="1340768"/>
            <a:ext cx="7416824" cy="4536504"/>
          </a:xfrm>
        </p:spPr>
        <p:txBody>
          <a:bodyPr>
            <a:normAutofit/>
          </a:bodyPr>
          <a:lstStyle/>
          <a:p>
            <a:pPr marL="0" indent="0">
              <a:buNone/>
            </a:pPr>
            <a:r>
              <a:rPr lang="en-MY" sz="2800" dirty="0">
                <a:effectLst/>
                <a:ea typeface="Times New Roman" panose="02020603050405020304" pitchFamily="18" charset="0"/>
                <a:cs typeface="Times New Roman" panose="02020603050405020304" pitchFamily="18" charset="0"/>
              </a:rPr>
              <a:t>A major online distributor has recently begun its strategic planning session for the upcoming fiscal year. The CFO has proposed an organizational change in which you, the VP of HR, and the departments that you manage begin to report to the finance team instead of serving as an independent department. Which of the following arguments do you think the CFO would find the most persuasive against this structural move?</a:t>
            </a:r>
            <a:endParaRPr lang="en-MY" sz="2800" dirty="0">
              <a:effectLst/>
              <a:ea typeface="Calibri" panose="020F0502020204030204" pitchFamily="34" charset="0"/>
              <a:cs typeface="Times New Roman" panose="02020603050405020304" pitchFamily="18" charset="0"/>
            </a:endParaRPr>
          </a:p>
          <a:p>
            <a:pPr marL="0" indent="0">
              <a:buNone/>
            </a:pPr>
            <a:endParaRPr lang="en-MY" dirty="0"/>
          </a:p>
        </p:txBody>
      </p:sp>
    </p:spTree>
    <p:extLst>
      <p:ext uri="{BB962C8B-B14F-4D97-AF65-F5344CB8AC3E}">
        <p14:creationId xmlns:p14="http://schemas.microsoft.com/office/powerpoint/2010/main" xmlns="" val="81414209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B0901E-8601-40A9-98B3-D5B2ED1DEE2D}"/>
              </a:ext>
            </a:extLst>
          </p:cNvPr>
          <p:cNvSpPr>
            <a:spLocks noGrp="1"/>
          </p:cNvSpPr>
          <p:nvPr>
            <p:ph type="title"/>
          </p:nvPr>
        </p:nvSpPr>
        <p:spPr>
          <a:xfrm>
            <a:off x="971600" y="260648"/>
            <a:ext cx="7200900" cy="665511"/>
          </a:xfrm>
        </p:spPr>
        <p:txBody>
          <a:bodyPr/>
          <a:lstStyle/>
          <a:p>
            <a:r>
              <a:rPr lang="en-MY" dirty="0"/>
              <a:t>Question # 2</a:t>
            </a:r>
          </a:p>
        </p:txBody>
      </p:sp>
      <p:sp>
        <p:nvSpPr>
          <p:cNvPr id="3" name="Content Placeholder 2">
            <a:extLst>
              <a:ext uri="{FF2B5EF4-FFF2-40B4-BE49-F238E27FC236}">
                <a16:creationId xmlns:a16="http://schemas.microsoft.com/office/drawing/2014/main" xmlns="" id="{69E19E36-BC44-47EB-8252-C7D119568BD4}"/>
              </a:ext>
            </a:extLst>
          </p:cNvPr>
          <p:cNvSpPr>
            <a:spLocks noGrp="1"/>
          </p:cNvSpPr>
          <p:nvPr>
            <p:ph idx="1"/>
          </p:nvPr>
        </p:nvSpPr>
        <p:spPr>
          <a:xfrm>
            <a:off x="611560" y="1124744"/>
            <a:ext cx="8122096" cy="5006181"/>
          </a:xfrm>
        </p:spPr>
        <p:txBody>
          <a:bodyPr>
            <a:normAutofit/>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A major online distributor has recently begun its strategic planning session for the upcoming fiscal year. The CFO has proposed an organizational change in which you, the VP of HR, and the departments that you manage begin to report to the finance team instead of serving as an independent department. Which of the following arguments do you think the CFO would find the most persuasive against this structural move?</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there are compelling legal reasons why HR must remain independent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studies have found no significant bottom-line improvement to having HR report to finance</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a better option would be to have compensation and benefits report to finance, but the functions of people should remain a direct line to the CEO</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That a direct line from HR to finance would serve only short-term outcomes</a:t>
            </a:r>
            <a:endParaRPr lang="en-MY" sz="1800" dirty="0">
              <a:effectLst/>
              <a:ea typeface="Calibri" panose="020F0502020204030204" pitchFamily="34" charset="0"/>
              <a:cs typeface="Times New Roman" panose="02020603050405020304" pitchFamily="18" charset="0"/>
            </a:endParaRPr>
          </a:p>
          <a:p>
            <a:pPr marL="0" indent="0">
              <a:buNone/>
            </a:pPr>
            <a:endParaRPr lang="en-MY" sz="1800" dirty="0">
              <a:cs typeface="Arial" panose="020B0604020202020204" pitchFamily="34" charset="0"/>
            </a:endParaRPr>
          </a:p>
        </p:txBody>
      </p:sp>
    </p:spTree>
    <p:extLst>
      <p:ext uri="{BB962C8B-B14F-4D97-AF65-F5344CB8AC3E}">
        <p14:creationId xmlns:p14="http://schemas.microsoft.com/office/powerpoint/2010/main" xmlns="" val="236867275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E1215E-3439-4397-944D-FC133668EB1E}"/>
              </a:ext>
            </a:extLst>
          </p:cNvPr>
          <p:cNvSpPr>
            <a:spLocks noGrp="1"/>
          </p:cNvSpPr>
          <p:nvPr>
            <p:ph type="title"/>
          </p:nvPr>
        </p:nvSpPr>
        <p:spPr/>
        <p:txBody>
          <a:bodyPr/>
          <a:lstStyle/>
          <a:p>
            <a:r>
              <a:rPr lang="en-MY" dirty="0"/>
              <a:t>Answer #2</a:t>
            </a:r>
          </a:p>
        </p:txBody>
      </p:sp>
      <p:sp>
        <p:nvSpPr>
          <p:cNvPr id="3" name="Content Placeholder 2">
            <a:extLst>
              <a:ext uri="{FF2B5EF4-FFF2-40B4-BE49-F238E27FC236}">
                <a16:creationId xmlns:a16="http://schemas.microsoft.com/office/drawing/2014/main" xmlns="" id="{825D5313-F12E-461B-8D28-2FABFC901E36}"/>
              </a:ext>
            </a:extLst>
          </p:cNvPr>
          <p:cNvSpPr>
            <a:spLocks noGrp="1"/>
          </p:cNvSpPr>
          <p:nvPr>
            <p:ph idx="1"/>
          </p:nvPr>
        </p:nvSpPr>
        <p:spPr/>
        <p:txBody>
          <a:bodyPr>
            <a:normAutofit lnSpcReduction="10000"/>
          </a:bodyPr>
          <a:lstStyle/>
          <a:p>
            <a:r>
              <a:rPr lang="en-MY" dirty="0"/>
              <a:t>Option C</a:t>
            </a:r>
          </a:p>
          <a:p>
            <a:endParaRPr lang="en-MY" dirty="0"/>
          </a:p>
          <a:p>
            <a:pPr marL="0" indent="0">
              <a:buNone/>
            </a:pPr>
            <a:r>
              <a:rPr lang="en-MY" sz="2400" dirty="0"/>
              <a:t>Many CFOs have been expanding their role in the domain of HR, with varying degrees of success depending largely on the organization’s size and capabilities. Shifting the transactional burden of functions such as payroll, benefits administration, and salary deductions is a reasonable compromise, while freeing up HR department resources to focus more on the strategic and people-driven activities that are critical to organizational competitiveness</a:t>
            </a:r>
          </a:p>
          <a:p>
            <a:pPr marL="0" indent="0">
              <a:buNone/>
            </a:pPr>
            <a:endParaRPr lang="en-MY" dirty="0"/>
          </a:p>
        </p:txBody>
      </p:sp>
    </p:spTree>
    <p:extLst>
      <p:ext uri="{BB962C8B-B14F-4D97-AF65-F5344CB8AC3E}">
        <p14:creationId xmlns:p14="http://schemas.microsoft.com/office/powerpoint/2010/main" xmlns="" val="202608133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682AF6-009F-44A2-857D-AB4855B2EC83}"/>
              </a:ext>
            </a:extLst>
          </p:cNvPr>
          <p:cNvSpPr>
            <a:spLocks noGrp="1"/>
          </p:cNvSpPr>
          <p:nvPr>
            <p:ph type="title"/>
          </p:nvPr>
        </p:nvSpPr>
        <p:spPr>
          <a:xfrm>
            <a:off x="971600" y="332656"/>
            <a:ext cx="7200900" cy="737519"/>
          </a:xfrm>
        </p:spPr>
        <p:txBody>
          <a:bodyPr/>
          <a:lstStyle/>
          <a:p>
            <a:r>
              <a:rPr lang="en-MY" dirty="0"/>
              <a:t>Question # 3</a:t>
            </a:r>
          </a:p>
        </p:txBody>
      </p:sp>
      <p:sp>
        <p:nvSpPr>
          <p:cNvPr id="3" name="Content Placeholder 2">
            <a:extLst>
              <a:ext uri="{FF2B5EF4-FFF2-40B4-BE49-F238E27FC236}">
                <a16:creationId xmlns:a16="http://schemas.microsoft.com/office/drawing/2014/main" xmlns="" id="{E082970C-3527-47ED-BEEE-A7334E121F7F}"/>
              </a:ext>
            </a:extLst>
          </p:cNvPr>
          <p:cNvSpPr>
            <a:spLocks noGrp="1"/>
          </p:cNvSpPr>
          <p:nvPr>
            <p:ph idx="1"/>
          </p:nvPr>
        </p:nvSpPr>
        <p:spPr>
          <a:xfrm>
            <a:off x="899592" y="1196753"/>
            <a:ext cx="7272858" cy="4594448"/>
          </a:xfrm>
        </p:spPr>
        <p:txBody>
          <a:bodyPr/>
          <a:lstStyle/>
          <a:p>
            <a:pPr marL="0" indent="0">
              <a:buNone/>
            </a:pPr>
            <a:r>
              <a:rPr lang="en-MY" sz="2800" dirty="0">
                <a:effectLst/>
                <a:ea typeface="Times New Roman" panose="02020603050405020304" pitchFamily="18" charset="0"/>
                <a:cs typeface="Times New Roman" panose="02020603050405020304" pitchFamily="18" charset="0"/>
              </a:rPr>
              <a:t>The financial institution for which you are the regional HR manager has recently come under fire for potentially unethical business practices by its portfolio managers. The HR team has been tasked with identifying the risky employees and helping to find evidence of any breaches in conduct. Which tools would prove most useful to you in completing this request?</a:t>
            </a:r>
            <a:endParaRPr lang="en-MY" sz="2800" dirty="0">
              <a:effectLst/>
              <a:ea typeface="Calibri" panose="020F0502020204030204" pitchFamily="34" charset="0"/>
              <a:cs typeface="Times New Roman" panose="02020603050405020304" pitchFamily="18" charset="0"/>
            </a:endParaRPr>
          </a:p>
          <a:p>
            <a:pPr marL="0" indent="0">
              <a:buNone/>
            </a:pPr>
            <a:endParaRPr lang="en-MY" dirty="0"/>
          </a:p>
        </p:txBody>
      </p:sp>
    </p:spTree>
    <p:extLst>
      <p:ext uri="{BB962C8B-B14F-4D97-AF65-F5344CB8AC3E}">
        <p14:creationId xmlns:p14="http://schemas.microsoft.com/office/powerpoint/2010/main" xmlns="" val="253737233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B1B07E-D2CD-42CF-B47A-DB470EA828E2}"/>
              </a:ext>
            </a:extLst>
          </p:cNvPr>
          <p:cNvSpPr>
            <a:spLocks noGrp="1"/>
          </p:cNvSpPr>
          <p:nvPr>
            <p:ph type="title"/>
          </p:nvPr>
        </p:nvSpPr>
        <p:spPr>
          <a:xfrm>
            <a:off x="971600" y="332656"/>
            <a:ext cx="7200900" cy="593503"/>
          </a:xfrm>
        </p:spPr>
        <p:txBody>
          <a:bodyPr/>
          <a:lstStyle/>
          <a:p>
            <a:r>
              <a:rPr lang="en-MY" dirty="0"/>
              <a:t>Question # 3</a:t>
            </a:r>
          </a:p>
        </p:txBody>
      </p:sp>
      <p:sp>
        <p:nvSpPr>
          <p:cNvPr id="3" name="Content Placeholder 2">
            <a:extLst>
              <a:ext uri="{FF2B5EF4-FFF2-40B4-BE49-F238E27FC236}">
                <a16:creationId xmlns:a16="http://schemas.microsoft.com/office/drawing/2014/main" xmlns="" id="{90C35EBF-3748-4EC2-9692-2C3416958B6F}"/>
              </a:ext>
            </a:extLst>
          </p:cNvPr>
          <p:cNvSpPr>
            <a:spLocks noGrp="1"/>
          </p:cNvSpPr>
          <p:nvPr>
            <p:ph idx="1"/>
          </p:nvPr>
        </p:nvSpPr>
        <p:spPr>
          <a:xfrm>
            <a:off x="755576" y="1052736"/>
            <a:ext cx="7978080" cy="4979987"/>
          </a:xfrm>
        </p:spPr>
        <p:txBody>
          <a:bodyPr/>
          <a:lstStyle/>
          <a:p>
            <a:pPr marL="0" lvl="0" indent="0" fontAlgn="base">
              <a:lnSpc>
                <a:spcPct val="107000"/>
              </a:lnSpc>
              <a:spcAft>
                <a:spcPts val="800"/>
              </a:spcAft>
              <a:buNone/>
            </a:pPr>
            <a:r>
              <a:rPr lang="en-MY" sz="1800" dirty="0">
                <a:effectLst/>
                <a:ea typeface="Times New Roman" panose="02020603050405020304" pitchFamily="18" charset="0"/>
                <a:cs typeface="Times New Roman" panose="02020603050405020304" pitchFamily="18" charset="0"/>
              </a:rPr>
              <a:t>The financial institution for which you are the regional HR manager has recently come under fire for potentially unethical business practices by its portfolio managers. The HR team has been tasked with identifying the risky employees and helping to find evidence of any breaches in conduct. Which tools would prove most useful to you in completing this request?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Interviewing all PMs to assess their conduct and asking them to justify/explain any personal trading rules violations</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Conducting a deep dive into the trades that resulted in net profits above the threshold set by the compliance department</a:t>
            </a:r>
            <a:endParaRPr lang="en-MY" sz="1800" dirty="0">
              <a:effectLst/>
              <a:ea typeface="Calibri" panose="020F0502020204030204" pitchFamily="34"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Working with IT to build an algorithm to search for employees who skipped compliance training and any flagged transactions</a:t>
            </a:r>
            <a:endParaRPr lang="en-MY" sz="1800" dirty="0">
              <a:ea typeface="Times New Roman" panose="02020603050405020304" pitchFamily="18" charset="0"/>
              <a:cs typeface="Times New Roman" panose="02020603050405020304" pitchFamily="18" charset="0"/>
            </a:endParaRPr>
          </a:p>
          <a:p>
            <a:pPr marL="342900" lvl="0" indent="-342900" fontAlgn="base">
              <a:lnSpc>
                <a:spcPct val="107000"/>
              </a:lnSpc>
              <a:spcBef>
                <a:spcPts val="600"/>
              </a:spcBef>
              <a:spcAft>
                <a:spcPts val="800"/>
              </a:spcAft>
              <a:buFont typeface="+mj-lt"/>
              <a:buAutoNum type="alphaUcPeriod"/>
              <a:tabLst>
                <a:tab pos="457200" algn="l"/>
              </a:tabLst>
            </a:pPr>
            <a:r>
              <a:rPr lang="en-MY" sz="1800" dirty="0">
                <a:effectLst/>
                <a:ea typeface="Times New Roman" panose="02020603050405020304" pitchFamily="18" charset="0"/>
                <a:cs typeface="Times New Roman" panose="02020603050405020304" pitchFamily="18" charset="0"/>
              </a:rPr>
              <a:t>Tasking local institution managers with flagging suspected individuals and providing documentation of wrongdoing</a:t>
            </a:r>
            <a:endParaRPr lang="en-MY" sz="1800" dirty="0">
              <a:cs typeface="Arial" panose="020B0604020202020204" pitchFamily="34" charset="0"/>
            </a:endParaRPr>
          </a:p>
        </p:txBody>
      </p:sp>
    </p:spTree>
    <p:extLst>
      <p:ext uri="{BB962C8B-B14F-4D97-AF65-F5344CB8AC3E}">
        <p14:creationId xmlns:p14="http://schemas.microsoft.com/office/powerpoint/2010/main" xmlns="" val="65367599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E1215E-3439-4397-944D-FC133668EB1E}"/>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825D5313-F12E-461B-8D28-2FABFC901E36}"/>
              </a:ext>
            </a:extLst>
          </p:cNvPr>
          <p:cNvSpPr>
            <a:spLocks noGrp="1"/>
          </p:cNvSpPr>
          <p:nvPr>
            <p:ph idx="1"/>
          </p:nvPr>
        </p:nvSpPr>
        <p:spPr/>
        <p:txBody>
          <a:bodyPr/>
          <a:lstStyle/>
          <a:p>
            <a:r>
              <a:rPr lang="en-MY" dirty="0"/>
              <a:t>Option C</a:t>
            </a:r>
          </a:p>
          <a:p>
            <a:endParaRPr lang="en-MY" dirty="0"/>
          </a:p>
          <a:p>
            <a:pPr marL="0" indent="0">
              <a:buNone/>
            </a:pPr>
            <a:endParaRPr lang="en-MY" dirty="0"/>
          </a:p>
        </p:txBody>
      </p:sp>
    </p:spTree>
    <p:extLst>
      <p:ext uri="{BB962C8B-B14F-4D97-AF65-F5344CB8AC3E}">
        <p14:creationId xmlns:p14="http://schemas.microsoft.com/office/powerpoint/2010/main" xmlns="" val="119744473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CD49CA-BB17-4ABD-9335-59E692185B3A}"/>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xmlns="" id="{B584BC48-226C-4629-AB6B-AB811C29584F}"/>
              </a:ext>
            </a:extLst>
          </p:cNvPr>
          <p:cNvSpPr>
            <a:spLocks noGrp="1"/>
          </p:cNvSpPr>
          <p:nvPr>
            <p:ph idx="1"/>
          </p:nvPr>
        </p:nvSpPr>
        <p:spPr/>
        <p:txBody>
          <a:bodyPr>
            <a:normAutofit fontScale="85000" lnSpcReduction="20000"/>
          </a:bodyPr>
          <a:lstStyle/>
          <a:p>
            <a:pPr marL="0" indent="0">
              <a:buNone/>
            </a:pPr>
            <a:r>
              <a:rPr lang="en-MY" sz="2400" dirty="0"/>
              <a:t>In developing the exam content outline, a major exam administrator identifies subject matter experts to review the existing exam content and anonymously make suggestions for changes. A facilitator gathers the feedback and then sends out proposed changes to each member for revisions and comments. The facilitator repeats this process round after round until a consensus is reached. This company is employing which of the following decision making methods?</a:t>
            </a:r>
          </a:p>
          <a:p>
            <a:pPr marL="0" indent="0">
              <a:buNone/>
            </a:pPr>
            <a:r>
              <a:rPr lang="en-MY" sz="2400" dirty="0"/>
              <a:t>A. Evidence-based management</a:t>
            </a:r>
          </a:p>
          <a:p>
            <a:pPr marL="0" indent="0">
              <a:buNone/>
            </a:pPr>
            <a:r>
              <a:rPr lang="en-MY" sz="2400" dirty="0"/>
              <a:t>B. SME processing</a:t>
            </a:r>
          </a:p>
          <a:p>
            <a:pPr marL="0" indent="0">
              <a:buNone/>
            </a:pPr>
            <a:r>
              <a:rPr lang="en-MY" sz="2400" dirty="0"/>
              <a:t>C. Delphi technique</a:t>
            </a:r>
          </a:p>
          <a:p>
            <a:pPr marL="0" indent="0">
              <a:buNone/>
            </a:pPr>
            <a:r>
              <a:rPr lang="en-MY" sz="2400" dirty="0"/>
              <a:t>D. Nominal group process</a:t>
            </a:r>
          </a:p>
        </p:txBody>
      </p:sp>
    </p:spTree>
    <p:extLst>
      <p:ext uri="{BB962C8B-B14F-4D97-AF65-F5344CB8AC3E}">
        <p14:creationId xmlns:p14="http://schemas.microsoft.com/office/powerpoint/2010/main" xmlns="" val="226311642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08217-D982-4C1A-81FF-BC751C27A8AB}"/>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xmlns="" id="{A5916D48-7A8D-40B5-9F01-0802111A894C}"/>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xmlns="" val="2721606535"/>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333</TotalTime>
  <Words>978</Words>
  <Application>Microsoft Office PowerPoint</Application>
  <PresentationFormat>On-screen Show (4:3)</PresentationFormat>
  <Paragraphs>44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Diamond Grid 16x9</vt:lpstr>
      <vt:lpstr>Situational based Questions &amp; Answers</vt:lpstr>
      <vt:lpstr>Question # 1</vt:lpstr>
      <vt:lpstr>Question # 1</vt:lpstr>
      <vt:lpstr>Answer #1</vt:lpstr>
      <vt:lpstr>Question # 2</vt:lpstr>
      <vt:lpstr>Question # 2</vt:lpstr>
      <vt:lpstr>Answer #2</vt:lpstr>
      <vt:lpstr>Question # 3</vt:lpstr>
      <vt:lpstr>Question # 3</vt:lpstr>
      <vt:lpstr>Answer # 3</vt:lpstr>
      <vt:lpstr>Question # 4</vt:lpstr>
      <vt:lpstr>Answer # 4</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Srianjaneya</cp:lastModifiedBy>
  <cp:revision>19</cp:revision>
  <cp:lastPrinted>1601-01-01T00:00:00Z</cp:lastPrinted>
  <dcterms:created xsi:type="dcterms:W3CDTF">2020-07-09T15:12:46Z</dcterms:created>
  <dcterms:modified xsi:type="dcterms:W3CDTF">2022-06-11T15:37:39Z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