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5"/>
  </p:notesMasterIdLst>
  <p:handoutMasterIdLst>
    <p:handoutMasterId r:id="rId26"/>
  </p:handoutMasterIdLst>
  <p:sldIdLst>
    <p:sldId id="256" r:id="rId2"/>
    <p:sldId id="267" r:id="rId3"/>
    <p:sldId id="268" r:id="rId4"/>
    <p:sldId id="269" r:id="rId5"/>
    <p:sldId id="270" r:id="rId6"/>
    <p:sldId id="271" r:id="rId7"/>
    <p:sldId id="272" r:id="rId8"/>
    <p:sldId id="273" r:id="rId9"/>
    <p:sldId id="274" r:id="rId10"/>
    <p:sldId id="275" r:id="rId11"/>
    <p:sldId id="276" r:id="rId12"/>
    <p:sldId id="277" r:id="rId13"/>
    <p:sldId id="278" r:id="rId14"/>
    <p:sldId id="257" r:id="rId15"/>
    <p:sldId id="258" r:id="rId16"/>
    <p:sldId id="259" r:id="rId17"/>
    <p:sldId id="260" r:id="rId18"/>
    <p:sldId id="261" r:id="rId19"/>
    <p:sldId id="262" r:id="rId20"/>
    <p:sldId id="263" r:id="rId21"/>
    <p:sldId id="264" r:id="rId22"/>
    <p:sldId id="265" r:id="rId23"/>
    <p:sldId id="266" r:id="rId2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74D153EE-A1F4-4D31-8303-C5F835ADCA36}"/>
              </a:ext>
            </a:extLst>
          </p:cNvPr>
          <p:cNvSpPr txBox="1"/>
          <p:nvPr/>
        </p:nvSpPr>
        <p:spPr>
          <a:xfrm>
            <a:off x="827584" y="1700808"/>
            <a:ext cx="7488832" cy="3170099"/>
          </a:xfrm>
          <a:prstGeom prst="rect">
            <a:avLst/>
          </a:prstGeom>
          <a:noFill/>
        </p:spPr>
        <p:txBody>
          <a:bodyPr wrap="square" rtlCol="0">
            <a:spAutoFit/>
          </a:bodyPr>
          <a:lstStyle/>
          <a:p>
            <a:pPr algn="l"/>
            <a:r>
              <a:rPr lang="en-MY" sz="2000" b="0" i="0" u="none" strike="noStrike" baseline="0" dirty="0">
                <a:latin typeface="+mn-lt"/>
              </a:rPr>
              <a:t>Which of the following is the BEST example of how learning occurs in a high context culture?</a:t>
            </a:r>
          </a:p>
          <a:p>
            <a:pPr algn="l"/>
            <a:endParaRPr lang="en-MY" sz="2000" b="0" i="0" u="none" strike="noStrike" baseline="0" dirty="0">
              <a:latin typeface="+mn-lt"/>
            </a:endParaRPr>
          </a:p>
          <a:p>
            <a:pPr marL="342900" indent="-342900" algn="l">
              <a:buAutoNum type="alphaUcParenBoth"/>
            </a:pPr>
            <a:r>
              <a:rPr lang="en-MY" sz="2000" b="0" i="0" u="none" strike="noStrike" baseline="0" dirty="0">
                <a:latin typeface="+mn-lt"/>
              </a:rPr>
              <a:t> Learning is focused on productivity outcomes.</a:t>
            </a:r>
          </a:p>
          <a:p>
            <a:pPr marL="342900" indent="-342900" algn="l">
              <a:buAutoNum type="alphaUcParenBoth"/>
            </a:pPr>
            <a:endParaRPr lang="en-MY" sz="2000" b="0" i="0" u="none" strike="noStrike" baseline="0" dirty="0">
              <a:latin typeface="+mn-lt"/>
            </a:endParaRPr>
          </a:p>
          <a:p>
            <a:pPr algn="l"/>
            <a:r>
              <a:rPr lang="en-MY" sz="2000" b="0" i="0" u="none" strike="noStrike" baseline="0" dirty="0">
                <a:latin typeface="+mn-lt"/>
              </a:rPr>
              <a:t>(B) Learning occurs by following SOPs.</a:t>
            </a:r>
          </a:p>
          <a:p>
            <a:pPr algn="l"/>
            <a:endParaRPr lang="en-MY" sz="2000" b="0" i="0" u="none" strike="noStrike" baseline="0" dirty="0">
              <a:latin typeface="+mn-lt"/>
            </a:endParaRPr>
          </a:p>
          <a:p>
            <a:pPr algn="l"/>
            <a:r>
              <a:rPr lang="en-MY" sz="2000" b="0" i="0" u="none" strike="noStrike" baseline="0" dirty="0">
                <a:latin typeface="+mn-lt"/>
              </a:rPr>
              <a:t>(C) Learning occurs through on-the-job training and modelling.</a:t>
            </a:r>
          </a:p>
          <a:p>
            <a:pPr algn="l"/>
            <a:endParaRPr lang="en-MY" sz="2000" b="0" i="0" u="none" strike="noStrike" baseline="0" dirty="0">
              <a:latin typeface="+mn-lt"/>
            </a:endParaRPr>
          </a:p>
          <a:p>
            <a:pPr algn="l"/>
            <a:r>
              <a:rPr lang="en-MY" sz="2000" b="0" i="0" u="none" strike="noStrike" baseline="0" dirty="0">
                <a:latin typeface="+mn-lt"/>
              </a:rPr>
              <a:t>(D) Learning is focused on the technical aspects of the position.</a:t>
            </a:r>
            <a:endParaRPr lang="en-MY" sz="2000" dirty="0">
              <a:latin typeface="+mn-lt"/>
            </a:endParaRPr>
          </a:p>
        </p:txBody>
      </p:sp>
    </p:spTree>
    <p:extLst>
      <p:ext uri="{BB962C8B-B14F-4D97-AF65-F5344CB8AC3E}">
        <p14:creationId xmlns:p14="http://schemas.microsoft.com/office/powerpoint/2010/main" val="3249140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A465E-2A17-4DB9-9D64-4E3023CB07D0}"/>
              </a:ext>
            </a:extLst>
          </p:cNvPr>
          <p:cNvSpPr>
            <a:spLocks noGrp="1"/>
          </p:cNvSpPr>
          <p:nvPr>
            <p:ph type="title"/>
          </p:nvPr>
        </p:nvSpPr>
        <p:spPr/>
        <p:txBody>
          <a:bodyPr/>
          <a:lstStyle/>
          <a:p>
            <a:r>
              <a:rPr lang="en-MY" dirty="0"/>
              <a:t>Answer # 1</a:t>
            </a:r>
          </a:p>
        </p:txBody>
      </p:sp>
      <p:sp>
        <p:nvSpPr>
          <p:cNvPr id="4" name="TextBox 3">
            <a:extLst>
              <a:ext uri="{FF2B5EF4-FFF2-40B4-BE49-F238E27FC236}">
                <a16:creationId xmlns:a16="http://schemas.microsoft.com/office/drawing/2014/main" id="{15D82D37-9123-41C4-8EC5-130C9D5D315E}"/>
              </a:ext>
            </a:extLst>
          </p:cNvPr>
          <p:cNvSpPr txBox="1"/>
          <p:nvPr/>
        </p:nvSpPr>
        <p:spPr>
          <a:xfrm>
            <a:off x="1043608" y="1844824"/>
            <a:ext cx="7772400" cy="2862322"/>
          </a:xfrm>
          <a:prstGeom prst="rect">
            <a:avLst/>
          </a:prstGeom>
          <a:noFill/>
        </p:spPr>
        <p:txBody>
          <a:bodyPr wrap="square" rtlCol="0">
            <a:spAutoFit/>
          </a:bodyPr>
          <a:lstStyle/>
          <a:p>
            <a:r>
              <a:rPr lang="en-MY" sz="2000" dirty="0"/>
              <a:t>Option - C .</a:t>
            </a:r>
          </a:p>
          <a:p>
            <a:endParaRPr lang="en-MY" sz="2000" dirty="0"/>
          </a:p>
          <a:p>
            <a:r>
              <a:rPr lang="en-MY" sz="2000" dirty="0"/>
              <a:t> A high-context culture is characterized by shared knowledge and outcomes; therefore, behaviour modelling on the job is the best answer.</a:t>
            </a:r>
          </a:p>
          <a:p>
            <a:endParaRPr lang="en-MY" sz="2000" dirty="0"/>
          </a:p>
          <a:p>
            <a:r>
              <a:rPr lang="en-MY" sz="2000" dirty="0"/>
              <a:t>A focus on productivity (A), standardized procedures (B) or the technical aspects of a job (D) are more closely related to low-context cultures.</a:t>
            </a:r>
          </a:p>
        </p:txBody>
      </p:sp>
    </p:spTree>
    <p:extLst>
      <p:ext uri="{BB962C8B-B14F-4D97-AF65-F5344CB8AC3E}">
        <p14:creationId xmlns:p14="http://schemas.microsoft.com/office/powerpoint/2010/main" val="3484900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47054-1F64-469B-BFAB-F763C3A624D3}"/>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B12BB0FD-07D0-48BA-B4E1-A0ACB0F0390C}"/>
              </a:ext>
            </a:extLst>
          </p:cNvPr>
          <p:cNvSpPr txBox="1"/>
          <p:nvPr/>
        </p:nvSpPr>
        <p:spPr>
          <a:xfrm>
            <a:off x="914400" y="1772816"/>
            <a:ext cx="7772400" cy="4247317"/>
          </a:xfrm>
          <a:prstGeom prst="rect">
            <a:avLst/>
          </a:prstGeom>
          <a:noFill/>
        </p:spPr>
        <p:txBody>
          <a:bodyPr wrap="square" rtlCol="0">
            <a:spAutoFit/>
          </a:bodyPr>
          <a:lstStyle/>
          <a:p>
            <a:r>
              <a:rPr lang="en-MY" dirty="0"/>
              <a:t>Many of the employees at the IT company you help to manage have no interest in moving into a supervisory role. Additionally, because the company is small, there are not enough management positions for employees to move into, even if they desired it. However, in exit</a:t>
            </a:r>
          </a:p>
          <a:p>
            <a:r>
              <a:rPr lang="en-MY" dirty="0"/>
              <a:t>interviews you have discovered that many employees are leaving because of the lack of a clear career path within your organization. Which of the following would be an effective solution to the retention problem?</a:t>
            </a:r>
          </a:p>
          <a:p>
            <a:endParaRPr lang="en-MY" dirty="0"/>
          </a:p>
          <a:p>
            <a:pPr marL="342900" indent="-342900">
              <a:buAutoNum type="alphaUcPeriod"/>
            </a:pPr>
            <a:r>
              <a:rPr lang="en-MY" dirty="0"/>
              <a:t>Offer more training programs.</a:t>
            </a:r>
          </a:p>
          <a:p>
            <a:pPr marL="342900" indent="-342900">
              <a:buAutoNum type="alphaUcPeriod"/>
            </a:pPr>
            <a:endParaRPr lang="en-MY" dirty="0"/>
          </a:p>
          <a:p>
            <a:r>
              <a:rPr lang="en-MY" dirty="0"/>
              <a:t>B. Tie skill development to higher pay levels.</a:t>
            </a:r>
          </a:p>
          <a:p>
            <a:endParaRPr lang="en-MY" dirty="0"/>
          </a:p>
          <a:p>
            <a:r>
              <a:rPr lang="en-MY" dirty="0"/>
              <a:t>C. Design dual career ladders.</a:t>
            </a:r>
          </a:p>
          <a:p>
            <a:endParaRPr lang="en-MY" dirty="0"/>
          </a:p>
          <a:p>
            <a:r>
              <a:rPr lang="en-MY" dirty="0"/>
              <a:t>D. Pay longevity bonuses.</a:t>
            </a:r>
          </a:p>
        </p:txBody>
      </p:sp>
    </p:spTree>
    <p:extLst>
      <p:ext uri="{BB962C8B-B14F-4D97-AF65-F5344CB8AC3E}">
        <p14:creationId xmlns:p14="http://schemas.microsoft.com/office/powerpoint/2010/main" val="3696847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75248-E81E-4077-94BE-48A94007FCC3}"/>
              </a:ext>
            </a:extLst>
          </p:cNvPr>
          <p:cNvSpPr>
            <a:spLocks noGrp="1"/>
          </p:cNvSpPr>
          <p:nvPr>
            <p:ph type="title"/>
          </p:nvPr>
        </p:nvSpPr>
        <p:spPr/>
        <p:txBody>
          <a:bodyPr/>
          <a:lstStyle/>
          <a:p>
            <a:r>
              <a:rPr lang="en-MY" dirty="0"/>
              <a:t>Answer # 2</a:t>
            </a:r>
          </a:p>
        </p:txBody>
      </p:sp>
      <p:sp>
        <p:nvSpPr>
          <p:cNvPr id="4" name="TextBox 3">
            <a:extLst>
              <a:ext uri="{FF2B5EF4-FFF2-40B4-BE49-F238E27FC236}">
                <a16:creationId xmlns:a16="http://schemas.microsoft.com/office/drawing/2014/main" id="{71739A28-62D9-46F6-A0FD-863A47A6B38B}"/>
              </a:ext>
            </a:extLst>
          </p:cNvPr>
          <p:cNvSpPr txBox="1"/>
          <p:nvPr/>
        </p:nvSpPr>
        <p:spPr>
          <a:xfrm>
            <a:off x="914400" y="1916832"/>
            <a:ext cx="7772400" cy="2246769"/>
          </a:xfrm>
          <a:prstGeom prst="rect">
            <a:avLst/>
          </a:prstGeom>
          <a:noFill/>
        </p:spPr>
        <p:txBody>
          <a:bodyPr wrap="square" rtlCol="0">
            <a:spAutoFit/>
          </a:bodyPr>
          <a:lstStyle/>
          <a:p>
            <a:r>
              <a:rPr lang="en-MY" sz="2000" dirty="0">
                <a:latin typeface="+mn-lt"/>
              </a:rPr>
              <a:t>Option - C.</a:t>
            </a:r>
          </a:p>
          <a:p>
            <a:endParaRPr lang="en-MY" sz="2000" dirty="0">
              <a:latin typeface="+mn-lt"/>
            </a:endParaRPr>
          </a:p>
          <a:p>
            <a:r>
              <a:rPr lang="en-MY" sz="2000" dirty="0">
                <a:latin typeface="+mn-lt"/>
              </a:rPr>
              <a:t> A dual career ladder allows employees with superior skills to advance within the company without having to enter a management role. Often tied to advanced licensing or certifications, it is an effective way to help employees create depth in their careers as well as achieve pay increases for skill development activities.</a:t>
            </a:r>
          </a:p>
        </p:txBody>
      </p:sp>
    </p:spTree>
    <p:extLst>
      <p:ext uri="{BB962C8B-B14F-4D97-AF65-F5344CB8AC3E}">
        <p14:creationId xmlns:p14="http://schemas.microsoft.com/office/powerpoint/2010/main" val="3849754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29F81-E013-4A9E-89A2-744255492305}"/>
              </a:ext>
            </a:extLst>
          </p:cNvPr>
          <p:cNvSpPr>
            <a:spLocks noGrp="1"/>
          </p:cNvSpPr>
          <p:nvPr>
            <p:ph type="title"/>
          </p:nvPr>
        </p:nvSpPr>
        <p:spPr/>
        <p:txBody>
          <a:bodyPr/>
          <a:lstStyle/>
          <a:p>
            <a:r>
              <a:rPr lang="en-MY" dirty="0"/>
              <a:t>Question # 3</a:t>
            </a:r>
          </a:p>
        </p:txBody>
      </p:sp>
      <p:sp>
        <p:nvSpPr>
          <p:cNvPr id="4" name="TextBox 3">
            <a:extLst>
              <a:ext uri="{FF2B5EF4-FFF2-40B4-BE49-F238E27FC236}">
                <a16:creationId xmlns:a16="http://schemas.microsoft.com/office/drawing/2014/main" id="{3F31026C-E4CD-48AA-99B4-E474C4452365}"/>
              </a:ext>
            </a:extLst>
          </p:cNvPr>
          <p:cNvSpPr txBox="1"/>
          <p:nvPr/>
        </p:nvSpPr>
        <p:spPr>
          <a:xfrm>
            <a:off x="755576" y="1628800"/>
            <a:ext cx="7931224" cy="3416320"/>
          </a:xfrm>
          <a:prstGeom prst="rect">
            <a:avLst/>
          </a:prstGeom>
          <a:noFill/>
        </p:spPr>
        <p:txBody>
          <a:bodyPr wrap="square" rtlCol="0">
            <a:spAutoFit/>
          </a:bodyPr>
          <a:lstStyle/>
          <a:p>
            <a:r>
              <a:rPr lang="en-MY" dirty="0"/>
              <a:t>Under which of the following conditions would an employee focus group be properly utilized?</a:t>
            </a:r>
          </a:p>
          <a:p>
            <a:endParaRPr lang="en-MY" dirty="0"/>
          </a:p>
          <a:p>
            <a:pPr marL="342900" indent="-342900">
              <a:buAutoNum type="alphaUcPeriod"/>
            </a:pPr>
            <a:r>
              <a:rPr lang="en-MY" dirty="0"/>
              <a:t>Conducting a feedback session regarding their shared supervisor</a:t>
            </a:r>
          </a:p>
          <a:p>
            <a:pPr marL="342900" indent="-342900">
              <a:buAutoNum type="alphaUcPeriod"/>
            </a:pPr>
            <a:endParaRPr lang="en-MY" dirty="0"/>
          </a:p>
          <a:p>
            <a:r>
              <a:rPr lang="en-MY" dirty="0"/>
              <a:t>B. Identifying how satisfied employees are with their compensation packages</a:t>
            </a:r>
          </a:p>
          <a:p>
            <a:endParaRPr lang="en-MY" dirty="0"/>
          </a:p>
          <a:p>
            <a:r>
              <a:rPr lang="en-MY" dirty="0"/>
              <a:t>C. Measuring employee reaction to an active union-organizing campaign</a:t>
            </a:r>
          </a:p>
          <a:p>
            <a:endParaRPr lang="en-MY" dirty="0"/>
          </a:p>
          <a:p>
            <a:r>
              <a:rPr lang="en-MY" dirty="0"/>
              <a:t>D. Identifying what is most valuable to a particular work group when it comes to career development</a:t>
            </a:r>
          </a:p>
        </p:txBody>
      </p:sp>
    </p:spTree>
    <p:extLst>
      <p:ext uri="{BB962C8B-B14F-4D97-AF65-F5344CB8AC3E}">
        <p14:creationId xmlns:p14="http://schemas.microsoft.com/office/powerpoint/2010/main" val="427224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DBE43-01B9-4F57-9B9D-CDC9879BC5C9}"/>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4EB6EB56-675D-4510-8A61-10C51CAD4F71}"/>
              </a:ext>
            </a:extLst>
          </p:cNvPr>
          <p:cNvSpPr txBox="1"/>
          <p:nvPr/>
        </p:nvSpPr>
        <p:spPr>
          <a:xfrm>
            <a:off x="1043608" y="1772816"/>
            <a:ext cx="7344816" cy="2031325"/>
          </a:xfrm>
          <a:prstGeom prst="rect">
            <a:avLst/>
          </a:prstGeom>
          <a:noFill/>
        </p:spPr>
        <p:txBody>
          <a:bodyPr wrap="square" rtlCol="0">
            <a:spAutoFit/>
          </a:bodyPr>
          <a:lstStyle/>
          <a:p>
            <a:pPr algn="l"/>
            <a:r>
              <a:rPr lang="en-MY" sz="1800" b="0" i="0" u="none" strike="noStrike" baseline="0" dirty="0">
                <a:latin typeface="+mn-lt"/>
              </a:rPr>
              <a:t>Option - D.</a:t>
            </a:r>
          </a:p>
          <a:p>
            <a:pPr algn="l"/>
            <a:endParaRPr lang="en-MY" dirty="0">
              <a:latin typeface="+mn-lt"/>
            </a:endParaRPr>
          </a:p>
          <a:p>
            <a:pPr algn="l"/>
            <a:r>
              <a:rPr lang="en-MY" sz="1800" b="0" i="0" u="none" strike="noStrike" baseline="0" dirty="0">
                <a:latin typeface="+mn-lt"/>
              </a:rPr>
              <a:t> Focus groups are an effective tool to gather employee feedback when used under the proper circumstances. Ideally, a focus group will concentrate on narrowly defined issues that affect a group of employees without compromising confidentiality or potential for breaking the law.</a:t>
            </a:r>
            <a:endParaRPr lang="en-MY" dirty="0">
              <a:latin typeface="+mn-lt"/>
            </a:endParaRPr>
          </a:p>
        </p:txBody>
      </p:sp>
    </p:spTree>
    <p:extLst>
      <p:ext uri="{BB962C8B-B14F-4D97-AF65-F5344CB8AC3E}">
        <p14:creationId xmlns:p14="http://schemas.microsoft.com/office/powerpoint/2010/main" val="2158846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6C4F0-2A84-4C21-81C7-F99073F44B92}"/>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A6C4B36E-CB26-46BF-863E-F5663B592B21}"/>
              </a:ext>
            </a:extLst>
          </p:cNvPr>
          <p:cNvSpPr txBox="1"/>
          <p:nvPr/>
        </p:nvSpPr>
        <p:spPr>
          <a:xfrm>
            <a:off x="1043608" y="1844824"/>
            <a:ext cx="6696744" cy="2862322"/>
          </a:xfrm>
          <a:prstGeom prst="rect">
            <a:avLst/>
          </a:prstGeom>
          <a:noFill/>
        </p:spPr>
        <p:txBody>
          <a:bodyPr wrap="square" rtlCol="0">
            <a:spAutoFit/>
          </a:bodyPr>
          <a:lstStyle/>
          <a:p>
            <a:r>
              <a:rPr lang="en-MY" dirty="0"/>
              <a:t>If a career plan focuses on the individual employee, then who or what does career management focus on?</a:t>
            </a:r>
          </a:p>
          <a:p>
            <a:endParaRPr lang="en-MY" dirty="0"/>
          </a:p>
          <a:p>
            <a:pPr marL="342900" indent="-342900">
              <a:buAutoNum type="alphaUcPeriod"/>
            </a:pPr>
            <a:r>
              <a:rPr lang="en-MY" dirty="0"/>
              <a:t>Also the individual</a:t>
            </a:r>
          </a:p>
          <a:p>
            <a:pPr marL="342900" indent="-342900">
              <a:buAutoNum type="alphaUcPeriod"/>
            </a:pPr>
            <a:endParaRPr lang="en-MY" dirty="0"/>
          </a:p>
          <a:p>
            <a:r>
              <a:rPr lang="en-MY" dirty="0"/>
              <a:t>B. On the organization</a:t>
            </a:r>
          </a:p>
          <a:p>
            <a:endParaRPr lang="en-MY" dirty="0"/>
          </a:p>
          <a:p>
            <a:r>
              <a:rPr lang="en-MY" dirty="0"/>
              <a:t>C. On the business strategy</a:t>
            </a:r>
          </a:p>
          <a:p>
            <a:endParaRPr lang="en-MY" dirty="0"/>
          </a:p>
          <a:p>
            <a:r>
              <a:rPr lang="en-MY" dirty="0"/>
              <a:t>D. On the teams</a:t>
            </a:r>
          </a:p>
        </p:txBody>
      </p:sp>
    </p:spTree>
    <p:extLst>
      <p:ext uri="{BB962C8B-B14F-4D97-AF65-F5344CB8AC3E}">
        <p14:creationId xmlns:p14="http://schemas.microsoft.com/office/powerpoint/2010/main" val="596355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30C99-83B7-4C5F-8B42-4CC19E635ABA}"/>
              </a:ext>
            </a:extLst>
          </p:cNvPr>
          <p:cNvSpPr>
            <a:spLocks noGrp="1"/>
          </p:cNvSpPr>
          <p:nvPr>
            <p:ph type="title"/>
          </p:nvPr>
        </p:nvSpPr>
        <p:spPr/>
        <p:txBody>
          <a:bodyPr/>
          <a:lstStyle/>
          <a:p>
            <a:r>
              <a:rPr lang="en-MY" dirty="0"/>
              <a:t>Answer # 4</a:t>
            </a:r>
          </a:p>
        </p:txBody>
      </p:sp>
      <p:sp>
        <p:nvSpPr>
          <p:cNvPr id="4" name="TextBox 3">
            <a:extLst>
              <a:ext uri="{FF2B5EF4-FFF2-40B4-BE49-F238E27FC236}">
                <a16:creationId xmlns:a16="http://schemas.microsoft.com/office/drawing/2014/main" id="{24A672B4-34ED-4210-9A39-53F01238A81B}"/>
              </a:ext>
            </a:extLst>
          </p:cNvPr>
          <p:cNvSpPr txBox="1"/>
          <p:nvPr/>
        </p:nvSpPr>
        <p:spPr>
          <a:xfrm>
            <a:off x="930602" y="1700808"/>
            <a:ext cx="7385814" cy="2031325"/>
          </a:xfrm>
          <a:prstGeom prst="rect">
            <a:avLst/>
          </a:prstGeom>
          <a:noFill/>
        </p:spPr>
        <p:txBody>
          <a:bodyPr wrap="square" rtlCol="0">
            <a:spAutoFit/>
          </a:bodyPr>
          <a:lstStyle/>
          <a:p>
            <a:r>
              <a:rPr lang="en-MY" dirty="0"/>
              <a:t>Option - B. </a:t>
            </a:r>
          </a:p>
          <a:p>
            <a:endParaRPr lang="en-MY" dirty="0"/>
          </a:p>
          <a:p>
            <a:r>
              <a:rPr lang="en-MY" dirty="0"/>
              <a:t>The function of career management programs is to help support the workforce planning needs of the organization. It includes identifying current and future staffing needs, assessing employee skills, and designing the necessary training and development programs for employees to serve the current and future needs of the business.</a:t>
            </a:r>
          </a:p>
        </p:txBody>
      </p:sp>
    </p:spTree>
    <p:extLst>
      <p:ext uri="{BB962C8B-B14F-4D97-AF65-F5344CB8AC3E}">
        <p14:creationId xmlns:p14="http://schemas.microsoft.com/office/powerpoint/2010/main" val="734621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BDF1E-5261-4F27-ADB9-4BC56ED09FBB}"/>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932BE51A-8EE6-40AD-8EF4-5C36B44D1172}"/>
              </a:ext>
            </a:extLst>
          </p:cNvPr>
          <p:cNvSpPr>
            <a:spLocks noGrp="1"/>
          </p:cNvSpPr>
          <p:nvPr>
            <p:ph idx="1"/>
          </p:nvPr>
        </p:nvSpPr>
        <p:spPr/>
        <p:txBody>
          <a:bodyPr/>
          <a:lstStyle/>
          <a:p>
            <a:pPr marL="0" indent="0">
              <a:buNone/>
            </a:pPr>
            <a:r>
              <a:rPr lang="en-MY" dirty="0"/>
              <a:t>In the situational leadership model, which quadrant explains high-task/high-relationship leadership </a:t>
            </a:r>
            <a:r>
              <a:rPr lang="en-MY" dirty="0" err="1"/>
              <a:t>behaviors</a:t>
            </a:r>
            <a:r>
              <a:rPr lang="en-MY" dirty="0"/>
              <a:t>?</a:t>
            </a:r>
          </a:p>
          <a:p>
            <a:pPr marL="0" indent="0">
              <a:buNone/>
            </a:pPr>
            <a:r>
              <a:rPr lang="en-MY" dirty="0"/>
              <a:t>A. Directing</a:t>
            </a:r>
          </a:p>
          <a:p>
            <a:pPr marL="0" indent="0">
              <a:buNone/>
            </a:pPr>
            <a:r>
              <a:rPr lang="en-MY" dirty="0"/>
              <a:t>B. Delegating</a:t>
            </a:r>
          </a:p>
          <a:p>
            <a:pPr marL="0" indent="0">
              <a:buNone/>
            </a:pPr>
            <a:r>
              <a:rPr lang="en-MY" dirty="0"/>
              <a:t>C. Supporting</a:t>
            </a:r>
          </a:p>
          <a:p>
            <a:pPr marL="0" indent="0">
              <a:buNone/>
            </a:pPr>
            <a:r>
              <a:rPr lang="en-MY" dirty="0"/>
              <a:t>D. Coaching</a:t>
            </a:r>
          </a:p>
        </p:txBody>
      </p:sp>
    </p:spTree>
    <p:extLst>
      <p:ext uri="{BB962C8B-B14F-4D97-AF65-F5344CB8AC3E}">
        <p14:creationId xmlns:p14="http://schemas.microsoft.com/office/powerpoint/2010/main" val="3310389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47B35-D9BD-4721-915C-CD69CF167D8B}"/>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F39FF1F7-7F3F-40E0-997C-29C7A81D7FC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78385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47B35-D9BD-4721-915C-CD69CF167D8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F39FF1F7-7F3F-40E0-997C-29C7A81D7FC8}"/>
              </a:ext>
            </a:extLst>
          </p:cNvPr>
          <p:cNvSpPr>
            <a:spLocks noGrp="1"/>
          </p:cNvSpPr>
          <p:nvPr>
            <p:ph idx="1"/>
          </p:nvPr>
        </p:nvSpPr>
        <p:spPr/>
        <p:txBody>
          <a:bodyPr/>
          <a:lstStyle/>
          <a:p>
            <a:pPr marL="0" indent="0">
              <a:buNone/>
            </a:pPr>
            <a:r>
              <a:rPr lang="en-MY" dirty="0"/>
              <a:t>The more concern for production, the a leader will fall on the Blake-Mouton leadership grid.</a:t>
            </a:r>
          </a:p>
          <a:p>
            <a:pPr marL="0" indent="0">
              <a:buNone/>
            </a:pPr>
            <a:r>
              <a:rPr lang="en-MY" dirty="0"/>
              <a:t>A. Higher</a:t>
            </a:r>
          </a:p>
          <a:p>
            <a:pPr marL="0" indent="0">
              <a:buNone/>
            </a:pPr>
            <a:r>
              <a:rPr lang="en-MY" dirty="0"/>
              <a:t>B. Lower</a:t>
            </a:r>
          </a:p>
          <a:p>
            <a:pPr marL="0" indent="0">
              <a:buNone/>
            </a:pPr>
            <a:r>
              <a:rPr lang="en-MY" dirty="0"/>
              <a:t>C. More central</a:t>
            </a:r>
          </a:p>
          <a:p>
            <a:pPr marL="0" indent="0">
              <a:buNone/>
            </a:pPr>
            <a:r>
              <a:rPr lang="en-MY" dirty="0"/>
              <a:t>D. None of the above</a:t>
            </a:r>
          </a:p>
        </p:txBody>
      </p:sp>
    </p:spTree>
    <p:extLst>
      <p:ext uri="{BB962C8B-B14F-4D97-AF65-F5344CB8AC3E}">
        <p14:creationId xmlns:p14="http://schemas.microsoft.com/office/powerpoint/2010/main" val="3783725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47B35-D9BD-4721-915C-CD69CF167D8B}"/>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F39FF1F7-7F3F-40E0-997C-29C7A81D7FC8}"/>
              </a:ext>
            </a:extLst>
          </p:cNvPr>
          <p:cNvSpPr>
            <a:spLocks noGrp="1"/>
          </p:cNvSpPr>
          <p:nvPr>
            <p:ph idx="1"/>
          </p:nvPr>
        </p:nvSpPr>
        <p:spPr/>
        <p:txBody>
          <a:bodyPr/>
          <a:lstStyle/>
          <a:p>
            <a:r>
              <a:rPr lang="en-MY" dirty="0"/>
              <a:t>Option A</a:t>
            </a:r>
          </a:p>
          <a:p>
            <a:endParaRPr lang="en-MY" dirty="0"/>
          </a:p>
          <a:p>
            <a:pPr marL="0" indent="0">
              <a:buNone/>
            </a:pPr>
            <a:r>
              <a:rPr lang="en-MY" dirty="0"/>
              <a:t>The Blake-Mouton leadership grid is a tool that uses an axis to describe management </a:t>
            </a:r>
            <a:r>
              <a:rPr lang="en-MY" dirty="0" err="1"/>
              <a:t>behavior</a:t>
            </a:r>
            <a:r>
              <a:rPr lang="en-MY" dirty="0"/>
              <a:t>. Managers who are most concerned with production over people—such as authoritarian leaders—will scale higher on the concern-for-results (X) axis of the grid.</a:t>
            </a:r>
          </a:p>
        </p:txBody>
      </p:sp>
    </p:spTree>
    <p:extLst>
      <p:ext uri="{BB962C8B-B14F-4D97-AF65-F5344CB8AC3E}">
        <p14:creationId xmlns:p14="http://schemas.microsoft.com/office/powerpoint/2010/main" val="3422142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D84DB831-B0C5-408D-BB17-BBE84B076958}"/>
              </a:ext>
            </a:extLst>
          </p:cNvPr>
          <p:cNvSpPr txBox="1"/>
          <p:nvPr/>
        </p:nvSpPr>
        <p:spPr>
          <a:xfrm>
            <a:off x="762980" y="1556792"/>
            <a:ext cx="7618040" cy="3970318"/>
          </a:xfrm>
          <a:prstGeom prst="rect">
            <a:avLst/>
          </a:prstGeom>
          <a:noFill/>
        </p:spPr>
        <p:txBody>
          <a:bodyPr wrap="square" rtlCol="0">
            <a:spAutoFit/>
          </a:bodyPr>
          <a:lstStyle/>
          <a:p>
            <a:r>
              <a:rPr lang="en-MY" dirty="0"/>
              <a:t>The culture of a leading game app developer is widely reported to be characterized by unprofessional leadership outbursts, intensive measurements by management, and threats of hostile work environment lawsuits. Many recruiters are ready to poach talent as soon as employees are able to cash in their stock options. What should HR do to improve the company culture?</a:t>
            </a:r>
          </a:p>
          <a:p>
            <a:endParaRPr lang="en-MY" dirty="0"/>
          </a:p>
          <a:p>
            <a:pPr marL="342900" indent="-342900">
              <a:buAutoNum type="alphaUcPeriod"/>
            </a:pPr>
            <a:r>
              <a:rPr lang="en-MY" dirty="0"/>
              <a:t>Offer coaching to the leadership team.</a:t>
            </a:r>
          </a:p>
          <a:p>
            <a:pPr marL="342900" indent="-342900">
              <a:buAutoNum type="alphaUcPeriod"/>
            </a:pPr>
            <a:endParaRPr lang="en-MY" dirty="0"/>
          </a:p>
          <a:p>
            <a:r>
              <a:rPr lang="en-MY" dirty="0"/>
              <a:t>B. Rescind the bonus vesting structure to keep key talent.</a:t>
            </a:r>
          </a:p>
          <a:p>
            <a:endParaRPr lang="en-MY" dirty="0"/>
          </a:p>
          <a:p>
            <a:r>
              <a:rPr lang="en-MY" dirty="0"/>
              <a:t>C. Increase the employee bonuses.</a:t>
            </a:r>
          </a:p>
          <a:p>
            <a:endParaRPr lang="en-MY" dirty="0"/>
          </a:p>
          <a:p>
            <a:r>
              <a:rPr lang="en-MY" dirty="0"/>
              <a:t>D. Offer employee harassment prevention training</a:t>
            </a:r>
          </a:p>
        </p:txBody>
      </p:sp>
    </p:spTree>
    <p:extLst>
      <p:ext uri="{BB962C8B-B14F-4D97-AF65-F5344CB8AC3E}">
        <p14:creationId xmlns:p14="http://schemas.microsoft.com/office/powerpoint/2010/main" val="1949675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D9BFE-4036-404B-8960-EECFD730963E}"/>
              </a:ext>
            </a:extLst>
          </p:cNvPr>
          <p:cNvSpPr>
            <a:spLocks noGrp="1"/>
          </p:cNvSpPr>
          <p:nvPr>
            <p:ph type="title"/>
          </p:nvPr>
        </p:nvSpPr>
        <p:spPr/>
        <p:txBody>
          <a:bodyPr/>
          <a:lstStyle/>
          <a:p>
            <a:r>
              <a:rPr lang="en-MY" dirty="0"/>
              <a:t>Answer # 1</a:t>
            </a:r>
          </a:p>
        </p:txBody>
      </p:sp>
      <p:sp>
        <p:nvSpPr>
          <p:cNvPr id="4" name="TextBox 3">
            <a:extLst>
              <a:ext uri="{FF2B5EF4-FFF2-40B4-BE49-F238E27FC236}">
                <a16:creationId xmlns:a16="http://schemas.microsoft.com/office/drawing/2014/main" id="{8CBF83AA-7CCD-4D54-B68A-42B225652A14}"/>
              </a:ext>
            </a:extLst>
          </p:cNvPr>
          <p:cNvSpPr txBox="1"/>
          <p:nvPr/>
        </p:nvSpPr>
        <p:spPr>
          <a:xfrm>
            <a:off x="1187624" y="1916832"/>
            <a:ext cx="7499176" cy="2554545"/>
          </a:xfrm>
          <a:prstGeom prst="rect">
            <a:avLst/>
          </a:prstGeom>
          <a:noFill/>
        </p:spPr>
        <p:txBody>
          <a:bodyPr wrap="square" rtlCol="0">
            <a:spAutoFit/>
          </a:bodyPr>
          <a:lstStyle/>
          <a:p>
            <a:r>
              <a:rPr lang="en-MY" sz="2000" dirty="0"/>
              <a:t>Option - A. </a:t>
            </a:r>
          </a:p>
          <a:p>
            <a:endParaRPr lang="en-MY" sz="2000" dirty="0"/>
          </a:p>
          <a:p>
            <a:r>
              <a:rPr lang="en-MY" sz="2000" dirty="0"/>
              <a:t>Because this example of a toxic culture seems to be driven from the top down, HR should work toward creating more effective leaders through coaching. Executive and management coaching can be an effective way to improve leadership skills while focusing on the alignment of people management strategies with company goals.</a:t>
            </a:r>
          </a:p>
        </p:txBody>
      </p:sp>
    </p:spTree>
    <p:extLst>
      <p:ext uri="{BB962C8B-B14F-4D97-AF65-F5344CB8AC3E}">
        <p14:creationId xmlns:p14="http://schemas.microsoft.com/office/powerpoint/2010/main" val="2135035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AC474-B735-4CA2-9D7A-ABED35F96770}"/>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D1965802-D552-42A3-8243-B28049F88CB3}"/>
              </a:ext>
            </a:extLst>
          </p:cNvPr>
          <p:cNvSpPr txBox="1"/>
          <p:nvPr/>
        </p:nvSpPr>
        <p:spPr>
          <a:xfrm>
            <a:off x="914400" y="1844824"/>
            <a:ext cx="7041976" cy="2862322"/>
          </a:xfrm>
          <a:prstGeom prst="rect">
            <a:avLst/>
          </a:prstGeom>
          <a:noFill/>
        </p:spPr>
        <p:txBody>
          <a:bodyPr wrap="square" rtlCol="0">
            <a:spAutoFit/>
          </a:bodyPr>
          <a:lstStyle/>
          <a:p>
            <a:r>
              <a:rPr lang="en-MY" dirty="0"/>
              <a:t>Which of the following tools should you recommend to an employer who seeks to improve employee engagement?</a:t>
            </a:r>
          </a:p>
          <a:p>
            <a:endParaRPr lang="en-MY" dirty="0"/>
          </a:p>
          <a:p>
            <a:pPr marL="342900" indent="-342900">
              <a:buAutoNum type="alphaUcPeriod"/>
            </a:pPr>
            <a:r>
              <a:rPr lang="en-MY" dirty="0"/>
              <a:t>An increase in compensation</a:t>
            </a:r>
          </a:p>
          <a:p>
            <a:pPr marL="342900" indent="-342900">
              <a:buAutoNum type="alphaUcPeriod"/>
            </a:pPr>
            <a:endParaRPr lang="en-MY" dirty="0"/>
          </a:p>
          <a:p>
            <a:r>
              <a:rPr lang="en-MY" dirty="0"/>
              <a:t>B. Supervisor training</a:t>
            </a:r>
          </a:p>
          <a:p>
            <a:endParaRPr lang="en-MY" dirty="0"/>
          </a:p>
          <a:p>
            <a:r>
              <a:rPr lang="en-MY" dirty="0"/>
              <a:t>C. An investment in engagement analytics</a:t>
            </a:r>
          </a:p>
          <a:p>
            <a:endParaRPr lang="en-MY" dirty="0"/>
          </a:p>
          <a:p>
            <a:r>
              <a:rPr lang="en-MY" dirty="0"/>
              <a:t>D. A system for flexible work arrangements</a:t>
            </a:r>
          </a:p>
        </p:txBody>
      </p:sp>
    </p:spTree>
    <p:extLst>
      <p:ext uri="{BB962C8B-B14F-4D97-AF65-F5344CB8AC3E}">
        <p14:creationId xmlns:p14="http://schemas.microsoft.com/office/powerpoint/2010/main" val="1040233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03EB7-25BA-44A8-A07B-AADEB6BDEEE7}"/>
              </a:ext>
            </a:extLst>
          </p:cNvPr>
          <p:cNvSpPr>
            <a:spLocks noGrp="1"/>
          </p:cNvSpPr>
          <p:nvPr>
            <p:ph type="title"/>
          </p:nvPr>
        </p:nvSpPr>
        <p:spPr/>
        <p:txBody>
          <a:bodyPr/>
          <a:lstStyle/>
          <a:p>
            <a:r>
              <a:rPr lang="en-MY" dirty="0"/>
              <a:t>Answer # 2</a:t>
            </a:r>
          </a:p>
        </p:txBody>
      </p:sp>
      <p:sp>
        <p:nvSpPr>
          <p:cNvPr id="4" name="TextBox 3">
            <a:extLst>
              <a:ext uri="{FF2B5EF4-FFF2-40B4-BE49-F238E27FC236}">
                <a16:creationId xmlns:a16="http://schemas.microsoft.com/office/drawing/2014/main" id="{6FA8409C-29DA-4535-8CFE-FA100CA8A443}"/>
              </a:ext>
            </a:extLst>
          </p:cNvPr>
          <p:cNvSpPr txBox="1"/>
          <p:nvPr/>
        </p:nvSpPr>
        <p:spPr>
          <a:xfrm>
            <a:off x="683568" y="1700808"/>
            <a:ext cx="8003232" cy="2554545"/>
          </a:xfrm>
          <a:prstGeom prst="rect">
            <a:avLst/>
          </a:prstGeom>
          <a:noFill/>
        </p:spPr>
        <p:txBody>
          <a:bodyPr wrap="square" rtlCol="0">
            <a:spAutoFit/>
          </a:bodyPr>
          <a:lstStyle/>
          <a:p>
            <a:r>
              <a:rPr lang="en-MY" sz="2000" dirty="0"/>
              <a:t>Option - C.</a:t>
            </a:r>
          </a:p>
          <a:p>
            <a:endParaRPr lang="en-MY" sz="2000" dirty="0"/>
          </a:p>
          <a:p>
            <a:r>
              <a:rPr lang="en-MY" sz="2000" dirty="0"/>
              <a:t> The key to effective employee engagement programs and tools is understanding what a specific workforce needs and what factors affect engagement levels. Before you can make a recommendation to improve employee engagement, you should invest in a tool that collects information to help the employer make informed, data-driven decisions.</a:t>
            </a:r>
          </a:p>
        </p:txBody>
      </p:sp>
    </p:spTree>
    <p:extLst>
      <p:ext uri="{BB962C8B-B14F-4D97-AF65-F5344CB8AC3E}">
        <p14:creationId xmlns:p14="http://schemas.microsoft.com/office/powerpoint/2010/main" val="4014345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E2EBF-6BAF-487C-AA33-D4DED10A40AF}"/>
              </a:ext>
            </a:extLst>
          </p:cNvPr>
          <p:cNvSpPr>
            <a:spLocks noGrp="1"/>
          </p:cNvSpPr>
          <p:nvPr>
            <p:ph type="title"/>
          </p:nvPr>
        </p:nvSpPr>
        <p:spPr/>
        <p:txBody>
          <a:bodyPr/>
          <a:lstStyle/>
          <a:p>
            <a:r>
              <a:rPr lang="en-MY" dirty="0"/>
              <a:t>Question # 3</a:t>
            </a:r>
          </a:p>
        </p:txBody>
      </p:sp>
      <p:sp>
        <p:nvSpPr>
          <p:cNvPr id="4" name="TextBox 3">
            <a:extLst>
              <a:ext uri="{FF2B5EF4-FFF2-40B4-BE49-F238E27FC236}">
                <a16:creationId xmlns:a16="http://schemas.microsoft.com/office/drawing/2014/main" id="{E207ADB6-0549-4A2A-9F8D-FE019F8FA3CB}"/>
              </a:ext>
            </a:extLst>
          </p:cNvPr>
          <p:cNvSpPr txBox="1"/>
          <p:nvPr/>
        </p:nvSpPr>
        <p:spPr>
          <a:xfrm>
            <a:off x="755576" y="1844824"/>
            <a:ext cx="7931224" cy="3693319"/>
          </a:xfrm>
          <a:prstGeom prst="rect">
            <a:avLst/>
          </a:prstGeom>
          <a:noFill/>
        </p:spPr>
        <p:txBody>
          <a:bodyPr wrap="square" rtlCol="0">
            <a:spAutoFit/>
          </a:bodyPr>
          <a:lstStyle/>
          <a:p>
            <a:r>
              <a:rPr lang="en-MY" dirty="0"/>
              <a:t>Fill in the blanks: </a:t>
            </a:r>
          </a:p>
          <a:p>
            <a:endParaRPr lang="en-MY" dirty="0"/>
          </a:p>
          <a:p>
            <a:r>
              <a:rPr lang="en-MY" dirty="0"/>
              <a:t>______________refers to the way an employee feels when working on job tasks, whereas ___________refers to an evaluation of the organization as a whole.</a:t>
            </a:r>
          </a:p>
          <a:p>
            <a:endParaRPr lang="en-MY" dirty="0"/>
          </a:p>
          <a:p>
            <a:pPr marL="342900" indent="-342900">
              <a:buAutoNum type="alphaUcPeriod"/>
            </a:pPr>
            <a:r>
              <a:rPr lang="en-MY" dirty="0"/>
              <a:t>Work engagement; organizational commitment</a:t>
            </a:r>
          </a:p>
          <a:p>
            <a:pPr marL="342900" indent="-342900">
              <a:buAutoNum type="alphaUcPeriod"/>
            </a:pPr>
            <a:endParaRPr lang="en-MY" dirty="0"/>
          </a:p>
          <a:p>
            <a:r>
              <a:rPr lang="en-MY" dirty="0"/>
              <a:t>B. Organizational commitment; work engagement</a:t>
            </a:r>
          </a:p>
          <a:p>
            <a:endParaRPr lang="en-MY" dirty="0"/>
          </a:p>
          <a:p>
            <a:r>
              <a:rPr lang="en-MY" dirty="0"/>
              <a:t>C. Work engagement; job satisfaction</a:t>
            </a:r>
          </a:p>
          <a:p>
            <a:endParaRPr lang="en-MY" dirty="0"/>
          </a:p>
          <a:p>
            <a:r>
              <a:rPr lang="en-MY" dirty="0"/>
              <a:t>D. Job satisfaction; work engagement</a:t>
            </a:r>
          </a:p>
        </p:txBody>
      </p:sp>
    </p:spTree>
    <p:extLst>
      <p:ext uri="{BB962C8B-B14F-4D97-AF65-F5344CB8AC3E}">
        <p14:creationId xmlns:p14="http://schemas.microsoft.com/office/powerpoint/2010/main" val="2039923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4B80-B558-414B-8C7B-3C35AC1157B2}"/>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34FE1BBF-9FEB-42D5-ADDE-8BEA7FE2BA99}"/>
              </a:ext>
            </a:extLst>
          </p:cNvPr>
          <p:cNvSpPr txBox="1"/>
          <p:nvPr/>
        </p:nvSpPr>
        <p:spPr>
          <a:xfrm>
            <a:off x="916534" y="1916832"/>
            <a:ext cx="7056784" cy="2554545"/>
          </a:xfrm>
          <a:prstGeom prst="rect">
            <a:avLst/>
          </a:prstGeom>
          <a:noFill/>
        </p:spPr>
        <p:txBody>
          <a:bodyPr wrap="square" rtlCol="0">
            <a:spAutoFit/>
          </a:bodyPr>
          <a:lstStyle/>
          <a:p>
            <a:r>
              <a:rPr lang="en-MY" sz="2000" dirty="0"/>
              <a:t>Option - A. </a:t>
            </a:r>
          </a:p>
          <a:p>
            <a:endParaRPr lang="en-MY" sz="2000" dirty="0"/>
          </a:p>
          <a:p>
            <a:r>
              <a:rPr lang="en-MY" sz="2000" dirty="0"/>
              <a:t>Many HR practitioners and businesses use the terms work engagement and job satisfaction interchangeably. Organizational science has found that work engagement refers to how employees feel about the job tasks, whereas organizational commitment refers to how employees feel about the company as a whole.</a:t>
            </a:r>
          </a:p>
        </p:txBody>
      </p:sp>
    </p:spTree>
    <p:extLst>
      <p:ext uri="{BB962C8B-B14F-4D97-AF65-F5344CB8AC3E}">
        <p14:creationId xmlns:p14="http://schemas.microsoft.com/office/powerpoint/2010/main" val="3294445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6237B-09F7-410C-91A6-B3FCF4FB5BD4}"/>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E4A8CE3A-15B7-429A-B89B-595AA54F3A88}"/>
              </a:ext>
            </a:extLst>
          </p:cNvPr>
          <p:cNvSpPr txBox="1"/>
          <p:nvPr/>
        </p:nvSpPr>
        <p:spPr>
          <a:xfrm>
            <a:off x="750404" y="1628800"/>
            <a:ext cx="8070068" cy="4247317"/>
          </a:xfrm>
          <a:prstGeom prst="rect">
            <a:avLst/>
          </a:prstGeom>
          <a:noFill/>
        </p:spPr>
        <p:txBody>
          <a:bodyPr wrap="square" rtlCol="0">
            <a:spAutoFit/>
          </a:bodyPr>
          <a:lstStyle/>
          <a:p>
            <a:r>
              <a:rPr lang="en-MY" dirty="0"/>
              <a:t>As the VP of HR for a leading technology company, you note through metrics that your conversion rate of applicant to hire remains low. Which of the following strategies would be the most effective to improve your hiring ratio?</a:t>
            </a:r>
          </a:p>
          <a:p>
            <a:endParaRPr lang="en-MY" dirty="0"/>
          </a:p>
          <a:p>
            <a:pPr marL="342900" indent="-342900">
              <a:buAutoNum type="alphaUcPeriod"/>
            </a:pPr>
            <a:r>
              <a:rPr lang="en-MY" dirty="0"/>
              <a:t>Question the accuracy of the conversion rate and dive into the source data.</a:t>
            </a:r>
          </a:p>
          <a:p>
            <a:pPr marL="342900" indent="-342900">
              <a:buAutoNum type="alphaUcPeriod"/>
            </a:pPr>
            <a:endParaRPr lang="en-MY" dirty="0"/>
          </a:p>
          <a:p>
            <a:r>
              <a:rPr lang="en-MY" dirty="0"/>
              <a:t>B. Train supervisors to be better interviewers and to promote the employer brand.</a:t>
            </a:r>
          </a:p>
          <a:p>
            <a:endParaRPr lang="en-MY" dirty="0"/>
          </a:p>
          <a:p>
            <a:r>
              <a:rPr lang="en-MY" dirty="0"/>
              <a:t>C. Build a business case for the executive team that you must start to invest in candidate experience activities.</a:t>
            </a:r>
          </a:p>
          <a:p>
            <a:endParaRPr lang="en-MY" dirty="0"/>
          </a:p>
          <a:p>
            <a:r>
              <a:rPr lang="en-MY" dirty="0"/>
              <a:t>D. Conduct a market wage survey to ensure company wage bands are competitive.</a:t>
            </a:r>
          </a:p>
        </p:txBody>
      </p:sp>
    </p:spTree>
    <p:extLst>
      <p:ext uri="{BB962C8B-B14F-4D97-AF65-F5344CB8AC3E}">
        <p14:creationId xmlns:p14="http://schemas.microsoft.com/office/powerpoint/2010/main" val="635862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6ADD-A710-4F2F-B03C-5EC21664A9FC}"/>
              </a:ext>
            </a:extLst>
          </p:cNvPr>
          <p:cNvSpPr>
            <a:spLocks noGrp="1"/>
          </p:cNvSpPr>
          <p:nvPr>
            <p:ph type="title"/>
          </p:nvPr>
        </p:nvSpPr>
        <p:spPr/>
        <p:txBody>
          <a:bodyPr/>
          <a:lstStyle/>
          <a:p>
            <a:r>
              <a:rPr lang="en-MY" dirty="0"/>
              <a:t>Answer # 4</a:t>
            </a:r>
          </a:p>
        </p:txBody>
      </p:sp>
      <p:sp>
        <p:nvSpPr>
          <p:cNvPr id="4" name="TextBox 3">
            <a:extLst>
              <a:ext uri="{FF2B5EF4-FFF2-40B4-BE49-F238E27FC236}">
                <a16:creationId xmlns:a16="http://schemas.microsoft.com/office/drawing/2014/main" id="{335C3CC2-5BF4-4E83-B29A-B6E7AD62A207}"/>
              </a:ext>
            </a:extLst>
          </p:cNvPr>
          <p:cNvSpPr txBox="1"/>
          <p:nvPr/>
        </p:nvSpPr>
        <p:spPr>
          <a:xfrm>
            <a:off x="798984" y="1700808"/>
            <a:ext cx="7887816" cy="3170099"/>
          </a:xfrm>
          <a:prstGeom prst="rect">
            <a:avLst/>
          </a:prstGeom>
          <a:noFill/>
        </p:spPr>
        <p:txBody>
          <a:bodyPr wrap="square" rtlCol="0">
            <a:spAutoFit/>
          </a:bodyPr>
          <a:lstStyle/>
          <a:p>
            <a:r>
              <a:rPr lang="en-MY" sz="2000" dirty="0"/>
              <a:t>Option - C. </a:t>
            </a:r>
          </a:p>
          <a:p>
            <a:endParaRPr lang="en-MY" sz="2000" dirty="0"/>
          </a:p>
          <a:p>
            <a:r>
              <a:rPr lang="en-MY" sz="2000" dirty="0"/>
              <a:t>The strategic role of HR in L&amp;D activities begins by hiring talent who are curious and open to employee development activities. If the hiring process is broken, it may compromise your ability to build a talent management program that has meaningful business outcomes. Additionally, a talent management strategy will address the employer brand (career pathing, professional development)—information that is shared with candidates long before they decide to work for a company.</a:t>
            </a:r>
          </a:p>
        </p:txBody>
      </p:sp>
    </p:spTree>
    <p:extLst>
      <p:ext uri="{BB962C8B-B14F-4D97-AF65-F5344CB8AC3E}">
        <p14:creationId xmlns:p14="http://schemas.microsoft.com/office/powerpoint/2010/main" val="1751508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BFAED-EA19-4A37-9452-6D0AFEEC4D18}"/>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158574D3-4C8E-45BA-8ECF-6CD2B75B6C62}"/>
              </a:ext>
            </a:extLst>
          </p:cNvPr>
          <p:cNvSpPr>
            <a:spLocks noGrp="1"/>
          </p:cNvSpPr>
          <p:nvPr>
            <p:ph idx="1"/>
          </p:nvPr>
        </p:nvSpPr>
        <p:spPr/>
        <p:txBody>
          <a:bodyPr/>
          <a:lstStyle/>
          <a:p>
            <a:pPr marL="0" indent="0">
              <a:buNone/>
            </a:pPr>
            <a:r>
              <a:rPr lang="en-MY" dirty="0"/>
              <a:t>Organizational citizenship </a:t>
            </a:r>
            <a:r>
              <a:rPr lang="en-MY" dirty="0" err="1"/>
              <a:t>behaviors</a:t>
            </a:r>
            <a:r>
              <a:rPr lang="en-MY" dirty="0"/>
              <a:t> are marked by which of the following individual characteristics?</a:t>
            </a:r>
          </a:p>
          <a:p>
            <a:pPr marL="514350" indent="-514350">
              <a:buFont typeface="+mj-lt"/>
              <a:buAutoNum type="alphaUcPeriod"/>
            </a:pPr>
            <a:r>
              <a:rPr lang="en-MY" dirty="0"/>
              <a:t>Sportsmanship, altruism, and conscientiousness	</a:t>
            </a:r>
          </a:p>
          <a:p>
            <a:pPr marL="514350" indent="-514350">
              <a:buFont typeface="+mj-lt"/>
              <a:buAutoNum type="alphaUcPeriod"/>
            </a:pPr>
            <a:r>
              <a:rPr lang="en-MY" dirty="0"/>
              <a:t>Courtesy, civic virtue, and pride	</a:t>
            </a:r>
          </a:p>
          <a:p>
            <a:pPr marL="514350" indent="-514350">
              <a:buFont typeface="+mj-lt"/>
              <a:buAutoNum type="alphaUcPeriod"/>
            </a:pPr>
            <a:r>
              <a:rPr lang="en-MY" dirty="0"/>
              <a:t>Conscientiousness, courtesy, and altruism	</a:t>
            </a:r>
          </a:p>
          <a:p>
            <a:pPr marL="514350" indent="-514350">
              <a:buFont typeface="+mj-lt"/>
              <a:buAutoNum type="alphaUcPeriod"/>
            </a:pPr>
            <a:r>
              <a:rPr lang="en-MY" dirty="0"/>
              <a:t>Conscientiousness, civic virtue, and emotional intelligence</a:t>
            </a:r>
          </a:p>
          <a:p>
            <a:pPr marL="514350" indent="-514350">
              <a:buFont typeface="+mj-lt"/>
              <a:buAutoNum type="alphaUcPeriod"/>
            </a:pPr>
            <a:endParaRPr lang="en-MY" dirty="0"/>
          </a:p>
        </p:txBody>
      </p:sp>
    </p:spTree>
    <p:extLst>
      <p:ext uri="{BB962C8B-B14F-4D97-AF65-F5344CB8AC3E}">
        <p14:creationId xmlns:p14="http://schemas.microsoft.com/office/powerpoint/2010/main" val="1793402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58F4B-61CF-41BD-824A-6553A7DE3F1E}"/>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5C1ACD8-22FC-40FD-95AF-428BD8EE01CD}"/>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4536859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185</TotalTime>
  <Words>1276</Words>
  <Application>Microsoft Office PowerPoint</Application>
  <PresentationFormat>On-screen Show (4:3)</PresentationFormat>
  <Paragraphs>145</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13</cp:revision>
  <cp:lastPrinted>1601-01-01T00:00:00Z</cp:lastPrinted>
  <dcterms:created xsi:type="dcterms:W3CDTF">2020-07-09T15:12:46Z</dcterms:created>
  <dcterms:modified xsi:type="dcterms:W3CDTF">2021-06-02T17:53:05Z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