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15"/>
  </p:notesMasterIdLst>
  <p:handoutMasterIdLst>
    <p:handoutMasterId r:id="rId16"/>
  </p:handoutMasterIdLst>
  <p:sldIdLst>
    <p:sldId id="256" r:id="rId2"/>
    <p:sldId id="257" r:id="rId3"/>
    <p:sldId id="258" r:id="rId4"/>
    <p:sldId id="267" r:id="rId5"/>
    <p:sldId id="268" r:id="rId6"/>
    <p:sldId id="269" r:id="rId7"/>
    <p:sldId id="270" r:id="rId8"/>
    <p:sldId id="263" r:id="rId9"/>
    <p:sldId id="264" r:id="rId10"/>
    <p:sldId id="265" r:id="rId11"/>
    <p:sldId id="266" r:id="rId12"/>
    <p:sldId id="271" r:id="rId13"/>
    <p:sldId id="272" r:id="rId14"/>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Questions and Answers</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In early M&amp;A discussions, which of the following should be the top priority of the HR executive?</a:t>
            </a:r>
          </a:p>
          <a:p>
            <a:pPr marL="0" indent="0">
              <a:buNone/>
            </a:pPr>
            <a:r>
              <a:rPr lang="en-MY" dirty="0"/>
              <a:t>A. Identifying the compensation disparities between the two organizations</a:t>
            </a:r>
          </a:p>
          <a:p>
            <a:pPr marL="0" indent="0">
              <a:buNone/>
            </a:pPr>
            <a:r>
              <a:rPr lang="en-MY" dirty="0"/>
              <a:t>B. Focusing on the factors influencing employee retention</a:t>
            </a:r>
          </a:p>
          <a:p>
            <a:pPr marL="0" indent="0">
              <a:buNone/>
            </a:pPr>
            <a:r>
              <a:rPr lang="en-MY" dirty="0"/>
              <a:t>C. Managing the legal issues related to due diligence</a:t>
            </a:r>
          </a:p>
          <a:p>
            <a:pPr marL="0" indent="0">
              <a:buNone/>
            </a:pPr>
            <a:r>
              <a:rPr lang="en-MY" dirty="0"/>
              <a:t>D. Addressing employee concerns</a:t>
            </a:r>
          </a:p>
        </p:txBody>
      </p:sp>
    </p:spTree>
    <p:extLst>
      <p:ext uri="{BB962C8B-B14F-4D97-AF65-F5344CB8AC3E}">
        <p14:creationId xmlns:p14="http://schemas.microsoft.com/office/powerpoint/2010/main" val="1949675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E27B5-61D7-4BD3-B64A-593F5C34681C}"/>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870275EB-B428-4EC6-9C01-FA4950F1C106}"/>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31706479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In a merger or acquisition scenario, HR may be required to provide documents relating to compensation, policies, procedures, and legal compliance. This is in accordance with which of the following processes?</a:t>
            </a:r>
          </a:p>
          <a:p>
            <a:pPr marL="0" indent="0">
              <a:buNone/>
            </a:pPr>
            <a:r>
              <a:rPr lang="en-MY" dirty="0"/>
              <a:t>A. Full disclosure</a:t>
            </a:r>
          </a:p>
          <a:p>
            <a:pPr marL="0" indent="0">
              <a:buNone/>
            </a:pPr>
            <a:r>
              <a:rPr lang="en-MY" dirty="0"/>
              <a:t>B. Risk assessment</a:t>
            </a:r>
          </a:p>
          <a:p>
            <a:pPr marL="0" indent="0">
              <a:buNone/>
            </a:pPr>
            <a:r>
              <a:rPr lang="en-MY" dirty="0"/>
              <a:t>C. Risk mitigation</a:t>
            </a:r>
          </a:p>
          <a:p>
            <a:pPr marL="0" indent="0">
              <a:buNone/>
            </a:pPr>
            <a:r>
              <a:rPr lang="en-MY" dirty="0"/>
              <a:t>D. Due diligence</a:t>
            </a:r>
          </a:p>
          <a:p>
            <a:pPr marL="0" indent="0">
              <a:buNone/>
            </a:pPr>
            <a:endParaRPr lang="en-MY" dirty="0"/>
          </a:p>
        </p:txBody>
      </p:sp>
    </p:spTree>
    <p:extLst>
      <p:ext uri="{BB962C8B-B14F-4D97-AF65-F5344CB8AC3E}">
        <p14:creationId xmlns:p14="http://schemas.microsoft.com/office/powerpoint/2010/main" val="10928292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07741-D62C-43F3-B891-2C544DDDF1FB}"/>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2225A27D-7DBC-4981-BB51-AB0FDE2C08B8}"/>
              </a:ext>
            </a:extLst>
          </p:cNvPr>
          <p:cNvSpPr>
            <a:spLocks noGrp="1"/>
          </p:cNvSpPr>
          <p:nvPr>
            <p:ph idx="1"/>
          </p:nvPr>
        </p:nvSpPr>
        <p:spPr/>
        <p:txBody>
          <a:bodyPr/>
          <a:lstStyle/>
          <a:p>
            <a:r>
              <a:rPr lang="en-MY" dirty="0"/>
              <a:t>Option D.</a:t>
            </a:r>
          </a:p>
          <a:p>
            <a:pPr marL="0" indent="0">
              <a:buNone/>
            </a:pPr>
            <a:r>
              <a:rPr lang="en-MY" dirty="0"/>
              <a:t> Managing the due diligence process prior to a merger or an acquisition is the responsibility of HR. It seeks to provide a clear picture of the organizational health of the employment practices of a targeted company.</a:t>
            </a:r>
          </a:p>
        </p:txBody>
      </p:sp>
    </p:spTree>
    <p:extLst>
      <p:ext uri="{BB962C8B-B14F-4D97-AF65-F5344CB8AC3E}">
        <p14:creationId xmlns:p14="http://schemas.microsoft.com/office/powerpoint/2010/main" val="40688927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sz="2400" dirty="0"/>
              <a:t>What is the main difference between offshoring and outsourcing?</a:t>
            </a:r>
          </a:p>
          <a:p>
            <a:pPr marL="0" indent="0">
              <a:buNone/>
            </a:pPr>
            <a:r>
              <a:rPr lang="en-MY" sz="2400" dirty="0"/>
              <a:t>A. Offshoring usually results in employee layoffs, whereas outsourcing does not.</a:t>
            </a:r>
          </a:p>
          <a:p>
            <a:pPr marL="0" indent="0">
              <a:buNone/>
            </a:pPr>
            <a:r>
              <a:rPr lang="en-MY" sz="2400" dirty="0"/>
              <a:t>B. Offshoring is a long-term solution, whereas outsourcing is a short-term solution.</a:t>
            </a:r>
          </a:p>
          <a:p>
            <a:pPr marL="0" indent="0">
              <a:buNone/>
            </a:pPr>
            <a:r>
              <a:rPr lang="en-MY" sz="2400" dirty="0"/>
              <a:t>C. Offshoring moves entire production units out of the country, whereas outsourcing moves internal practices to outside organizations regardless of geographic location.</a:t>
            </a:r>
          </a:p>
          <a:p>
            <a:pPr marL="0" indent="0">
              <a:buNone/>
            </a:pPr>
            <a:r>
              <a:rPr lang="en-MY" sz="2400" dirty="0"/>
              <a:t>D. There are no differences—these terms are interchangeable.</a:t>
            </a:r>
          </a:p>
        </p:txBody>
      </p:sp>
    </p:spTree>
    <p:extLst>
      <p:ext uri="{BB962C8B-B14F-4D97-AF65-F5344CB8AC3E}">
        <p14:creationId xmlns:p14="http://schemas.microsoft.com/office/powerpoint/2010/main" val="23864606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07741-D62C-43F3-B891-2C544DDDF1FB}"/>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2225A27D-7DBC-4981-BB51-AB0FDE2C08B8}"/>
              </a:ext>
            </a:extLst>
          </p:cNvPr>
          <p:cNvSpPr>
            <a:spLocks noGrp="1"/>
          </p:cNvSpPr>
          <p:nvPr>
            <p:ph idx="1"/>
          </p:nvPr>
        </p:nvSpPr>
        <p:spPr/>
        <p:txBody>
          <a:bodyPr/>
          <a:lstStyle/>
          <a:p>
            <a:r>
              <a:rPr lang="en-MY" sz="2400" dirty="0"/>
              <a:t>Option C. </a:t>
            </a:r>
          </a:p>
          <a:p>
            <a:endParaRPr lang="en-MY" sz="2400" dirty="0"/>
          </a:p>
          <a:p>
            <a:pPr marL="0" indent="0">
              <a:buNone/>
            </a:pPr>
            <a:r>
              <a:rPr lang="en-MY" sz="2400" dirty="0"/>
              <a:t>Although offshoring and outsourcing are terms that are often used interchangeably, they are decidedly different activities. Offshoring is the movement of production or services outside of the United States to realize cost savings. Outsourcing is moving a non–core-competency process to a specialized service provider. Both are organizational structure strategies that usually result in layoffs at the location where the services were originally provided.</a:t>
            </a:r>
          </a:p>
        </p:txBody>
      </p:sp>
    </p:spTree>
    <p:extLst>
      <p:ext uri="{BB962C8B-B14F-4D97-AF65-F5344CB8AC3E}">
        <p14:creationId xmlns:p14="http://schemas.microsoft.com/office/powerpoint/2010/main" val="27846135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D49CA-BB17-4ABD-9335-59E692185B3A}"/>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B584BC48-226C-4629-AB6B-AB811C29584F}"/>
              </a:ext>
            </a:extLst>
          </p:cNvPr>
          <p:cNvSpPr>
            <a:spLocks noGrp="1"/>
          </p:cNvSpPr>
          <p:nvPr>
            <p:ph idx="1"/>
          </p:nvPr>
        </p:nvSpPr>
        <p:spPr/>
        <p:txBody>
          <a:bodyPr/>
          <a:lstStyle/>
          <a:p>
            <a:pPr marL="0" indent="0">
              <a:buNone/>
            </a:pPr>
            <a:r>
              <a:rPr lang="en-MY" sz="2400" dirty="0"/>
              <a:t>In developing the exam content outline, a major exam administrator identifies subject matter experts to review the existing exam content and anonymously make suggestions for changes. A facilitator gathers the feedback and then sends out proposed changes to each member for revisions and comments. The facilitator repeats this process round after round until a consensus is reached. This company is employing which of the following decision making methods?</a:t>
            </a:r>
          </a:p>
          <a:p>
            <a:pPr marL="0" indent="0">
              <a:buNone/>
            </a:pPr>
            <a:r>
              <a:rPr lang="en-MY" sz="2400" dirty="0"/>
              <a:t>A. Evidence-based management</a:t>
            </a:r>
          </a:p>
          <a:p>
            <a:pPr marL="0" indent="0">
              <a:buNone/>
            </a:pPr>
            <a:r>
              <a:rPr lang="en-MY" sz="2400" dirty="0"/>
              <a:t>B. SME processing</a:t>
            </a:r>
          </a:p>
          <a:p>
            <a:pPr marL="0" indent="0">
              <a:buNone/>
            </a:pPr>
            <a:r>
              <a:rPr lang="en-MY" sz="2400" dirty="0"/>
              <a:t>C. Delphi technique</a:t>
            </a:r>
          </a:p>
          <a:p>
            <a:pPr marL="0" indent="0">
              <a:buNone/>
            </a:pPr>
            <a:r>
              <a:rPr lang="en-MY" sz="2400" dirty="0"/>
              <a:t>D. Nominal group process</a:t>
            </a:r>
          </a:p>
        </p:txBody>
      </p:sp>
    </p:spTree>
    <p:extLst>
      <p:ext uri="{BB962C8B-B14F-4D97-AF65-F5344CB8AC3E}">
        <p14:creationId xmlns:p14="http://schemas.microsoft.com/office/powerpoint/2010/main" val="22631164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08217-D982-4C1A-81FF-BC751C27A8AB}"/>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A5916D48-7A8D-40B5-9F01-0802111A894C}"/>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27216065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6DFC3-1655-4EE6-B5F5-DB718BA2D1B9}"/>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id="{8891EDDC-6361-4152-A764-159086D1504B}"/>
              </a:ext>
            </a:extLst>
          </p:cNvPr>
          <p:cNvSpPr>
            <a:spLocks noGrp="1"/>
          </p:cNvSpPr>
          <p:nvPr>
            <p:ph idx="1"/>
          </p:nvPr>
        </p:nvSpPr>
        <p:spPr/>
        <p:txBody>
          <a:bodyPr/>
          <a:lstStyle/>
          <a:p>
            <a:pPr marL="0" indent="0">
              <a:buNone/>
            </a:pPr>
            <a:r>
              <a:rPr lang="en-MY" dirty="0"/>
              <a:t>Fill in the blanks: </a:t>
            </a:r>
          </a:p>
          <a:p>
            <a:pPr marL="0" indent="0">
              <a:buNone/>
            </a:pPr>
            <a:r>
              <a:rPr lang="en-MY" dirty="0"/>
              <a:t>_______are a creative tool used for brainstorming that is more restrictive than____ .</a:t>
            </a:r>
          </a:p>
          <a:p>
            <a:pPr marL="0" indent="0">
              <a:buNone/>
            </a:pPr>
            <a:endParaRPr lang="en-MY" dirty="0"/>
          </a:p>
          <a:p>
            <a:pPr marL="0" indent="0">
              <a:buNone/>
            </a:pPr>
            <a:r>
              <a:rPr lang="en-MY" dirty="0"/>
              <a:t>A. Focus groups; employee surveys</a:t>
            </a:r>
          </a:p>
          <a:p>
            <a:pPr marL="0" indent="0">
              <a:buNone/>
            </a:pPr>
            <a:r>
              <a:rPr lang="en-MY" dirty="0"/>
              <a:t>B. Nominal groups; the Delphi technique</a:t>
            </a:r>
          </a:p>
          <a:p>
            <a:pPr marL="0" indent="0">
              <a:buNone/>
            </a:pPr>
            <a:r>
              <a:rPr lang="en-MY" dirty="0"/>
              <a:t>C. Employee surveys; focus groups</a:t>
            </a:r>
          </a:p>
          <a:p>
            <a:pPr marL="0" indent="0">
              <a:buNone/>
            </a:pPr>
            <a:r>
              <a:rPr lang="en-MY" dirty="0"/>
              <a:t>D. Mind-maps; the Medici approach</a:t>
            </a:r>
          </a:p>
        </p:txBody>
      </p:sp>
    </p:spTree>
    <p:extLst>
      <p:ext uri="{BB962C8B-B14F-4D97-AF65-F5344CB8AC3E}">
        <p14:creationId xmlns:p14="http://schemas.microsoft.com/office/powerpoint/2010/main" val="29708711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E973F-D55E-4FB9-9C99-CE263533FAA1}"/>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CB6C357F-166F-4CD2-BC66-6AF7B52D9A37}"/>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29197009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D09E9-CE22-4892-A761-FF239D355185}"/>
              </a:ext>
            </a:extLst>
          </p:cNvPr>
          <p:cNvSpPr>
            <a:spLocks noGrp="1"/>
          </p:cNvSpPr>
          <p:nvPr>
            <p:ph type="title"/>
          </p:nvPr>
        </p:nvSpPr>
        <p:spPr/>
        <p:txBody>
          <a:bodyPr/>
          <a:lstStyle/>
          <a:p>
            <a:r>
              <a:rPr lang="en-MY" dirty="0"/>
              <a:t>Question # 6</a:t>
            </a:r>
          </a:p>
        </p:txBody>
      </p:sp>
      <p:sp>
        <p:nvSpPr>
          <p:cNvPr id="3" name="Content Placeholder 2">
            <a:extLst>
              <a:ext uri="{FF2B5EF4-FFF2-40B4-BE49-F238E27FC236}">
                <a16:creationId xmlns:a16="http://schemas.microsoft.com/office/drawing/2014/main" id="{93706ECB-F7E6-4D96-B0DA-E8AE3A4A9CB8}"/>
              </a:ext>
            </a:extLst>
          </p:cNvPr>
          <p:cNvSpPr>
            <a:spLocks noGrp="1"/>
          </p:cNvSpPr>
          <p:nvPr>
            <p:ph idx="1"/>
          </p:nvPr>
        </p:nvSpPr>
        <p:spPr/>
        <p:txBody>
          <a:bodyPr/>
          <a:lstStyle/>
          <a:p>
            <a:pPr marL="0" indent="0">
              <a:buNone/>
            </a:pPr>
            <a:r>
              <a:rPr lang="en-MY" dirty="0"/>
              <a:t>Which of the following tools should you first use when considering the integration of an HRIS system into your workplace?</a:t>
            </a:r>
          </a:p>
          <a:p>
            <a:pPr marL="0" indent="0">
              <a:buNone/>
            </a:pPr>
            <a:r>
              <a:rPr lang="en-MY" dirty="0"/>
              <a:t>A. Results from a needs analysis</a:t>
            </a:r>
          </a:p>
          <a:p>
            <a:pPr marL="0" indent="0">
              <a:buNone/>
            </a:pPr>
            <a:r>
              <a:rPr lang="en-MY" dirty="0"/>
              <a:t>B. The ROI of the system</a:t>
            </a:r>
          </a:p>
          <a:p>
            <a:pPr marL="0" indent="0">
              <a:buNone/>
            </a:pPr>
            <a:r>
              <a:rPr lang="en-MY" dirty="0"/>
              <a:t>C. An RFP</a:t>
            </a:r>
          </a:p>
          <a:p>
            <a:pPr marL="0" indent="0">
              <a:buNone/>
            </a:pPr>
            <a:r>
              <a:rPr lang="en-MY" dirty="0"/>
              <a:t>D. The proposed system’s features and benefits</a:t>
            </a:r>
          </a:p>
        </p:txBody>
      </p:sp>
    </p:spTree>
    <p:extLst>
      <p:ext uri="{BB962C8B-B14F-4D97-AF65-F5344CB8AC3E}">
        <p14:creationId xmlns:p14="http://schemas.microsoft.com/office/powerpoint/2010/main" val="4110054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651E2-2C95-4999-9F45-559F14624A87}"/>
              </a:ext>
            </a:extLst>
          </p:cNvPr>
          <p:cNvSpPr>
            <a:spLocks noGrp="1"/>
          </p:cNvSpPr>
          <p:nvPr>
            <p:ph type="title"/>
          </p:nvPr>
        </p:nvSpPr>
        <p:spPr/>
        <p:txBody>
          <a:bodyPr/>
          <a:lstStyle/>
          <a:p>
            <a:r>
              <a:rPr lang="en-MY" dirty="0"/>
              <a:t>Answer # 6</a:t>
            </a:r>
          </a:p>
        </p:txBody>
      </p:sp>
      <p:sp>
        <p:nvSpPr>
          <p:cNvPr id="3" name="Content Placeholder 2">
            <a:extLst>
              <a:ext uri="{FF2B5EF4-FFF2-40B4-BE49-F238E27FC236}">
                <a16:creationId xmlns:a16="http://schemas.microsoft.com/office/drawing/2014/main" id="{0E960B9A-F1D7-456C-BB05-8ECB9E2475BF}"/>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1936048154"/>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59</TotalTime>
  <Words>533</Words>
  <Application>Microsoft Office PowerPoint</Application>
  <PresentationFormat>On-screen Show (4:3)</PresentationFormat>
  <Paragraphs>55</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Times New Roman</vt:lpstr>
      <vt:lpstr>Wingdings</vt:lpstr>
      <vt:lpstr>Office Theme</vt:lpstr>
      <vt:lpstr>Questions and Answers</vt:lpstr>
      <vt:lpstr>Question # 1</vt:lpstr>
      <vt:lpstr>Answer # 1</vt:lpstr>
      <vt:lpstr>Question # 2</vt:lpstr>
      <vt:lpstr>Answer # 2</vt:lpstr>
      <vt:lpstr>Question # 3</vt:lpstr>
      <vt:lpstr>Answer # 3</vt:lpstr>
      <vt:lpstr>Question # 4</vt:lpstr>
      <vt:lpstr>Answer # 4</vt:lpstr>
      <vt:lpstr>Question # 5</vt:lpstr>
      <vt:lpstr>Answer # 5</vt:lpstr>
      <vt:lpstr>Question # 6</vt:lpstr>
      <vt:lpstr>Answer # 6</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8</cp:revision>
  <cp:lastPrinted>1601-01-01T00:00:00Z</cp:lastPrinted>
  <dcterms:created xsi:type="dcterms:W3CDTF">2020-07-09T15:12:46Z</dcterms:created>
  <dcterms:modified xsi:type="dcterms:W3CDTF">2021-05-20T17:49:58Z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