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5"/>
  </p:notesMasterIdLst>
  <p:handoutMasterIdLst>
    <p:handoutMasterId r:id="rId16"/>
  </p:handoutMasterIdLst>
  <p:sldIdLst>
    <p:sldId id="256" r:id="rId2"/>
    <p:sldId id="266" r:id="rId3"/>
    <p:sldId id="265" r:id="rId4"/>
    <p:sldId id="267" r:id="rId5"/>
    <p:sldId id="268" r:id="rId6"/>
    <p:sldId id="257" r:id="rId7"/>
    <p:sldId id="258" r:id="rId8"/>
    <p:sldId id="259" r:id="rId9"/>
    <p:sldId id="260" r:id="rId10"/>
    <p:sldId id="261" r:id="rId11"/>
    <p:sldId id="262" r:id="rId12"/>
    <p:sldId id="263" r:id="rId13"/>
    <p:sldId id="264"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p:txBody>
          <a:bodyPr/>
          <a:lstStyle/>
          <a:p>
            <a:r>
              <a:rPr lang="en-MY" dirty="0"/>
              <a:t>Questions and Answer</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9D9596-4C22-456F-8C54-569220D5BC13}"/>
              </a:ext>
            </a:extLst>
          </p:cNvPr>
          <p:cNvSpPr>
            <a:spLocks noGrp="1"/>
          </p:cNvSpPr>
          <p:nvPr>
            <p:ph type="title"/>
          </p:nvPr>
        </p:nvSpPr>
        <p:spPr>
          <a:xfrm>
            <a:off x="762000" y="4572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348E0102-646E-43F2-B8DF-6BD0DEF1A547}"/>
              </a:ext>
            </a:extLst>
          </p:cNvPr>
          <p:cNvSpPr>
            <a:spLocks noGrp="1"/>
          </p:cNvSpPr>
          <p:nvPr>
            <p:ph idx="1"/>
          </p:nvPr>
        </p:nvSpPr>
        <p:spPr>
          <a:xfrm>
            <a:off x="685800" y="1628800"/>
            <a:ext cx="7239000" cy="4162400"/>
          </a:xfrm>
        </p:spPr>
        <p:txBody>
          <a:bodyPr/>
          <a:lstStyle/>
          <a:p>
            <a:pPr marL="0" indent="0">
              <a:buNone/>
            </a:pPr>
            <a:r>
              <a:rPr lang="en-MY" dirty="0"/>
              <a:t>The PRIMARY reason that global organizations may not excel at performance management is because – </a:t>
            </a:r>
          </a:p>
          <a:p>
            <a:pPr marL="457200" indent="-457200">
              <a:buFont typeface="+mj-lt"/>
              <a:buAutoNum type="alphaUcPeriod"/>
            </a:pPr>
            <a:r>
              <a:rPr lang="en-MY" dirty="0"/>
              <a:t>The organizational systems and strategies are not aligned.</a:t>
            </a:r>
          </a:p>
          <a:p>
            <a:pPr marL="457200" indent="-457200">
              <a:buFont typeface="+mj-lt"/>
              <a:buAutoNum type="alphaUcPeriod"/>
            </a:pPr>
            <a:r>
              <a:rPr lang="en-MY" dirty="0"/>
              <a:t>There are multiple expectations of the process.	</a:t>
            </a:r>
          </a:p>
          <a:p>
            <a:pPr marL="457200" indent="-457200">
              <a:buFont typeface="+mj-lt"/>
              <a:buAutoNum type="alphaUcPeriod"/>
            </a:pPr>
            <a:r>
              <a:rPr lang="en-MY" dirty="0"/>
              <a:t>The concept of performance appraisal is interpreted in many ways.	</a:t>
            </a:r>
          </a:p>
          <a:p>
            <a:pPr marL="457200" indent="-457200">
              <a:buFont typeface="+mj-lt"/>
              <a:buAutoNum type="alphaUcPeriod"/>
            </a:pPr>
            <a:r>
              <a:rPr lang="en-MY" dirty="0"/>
              <a:t>The process is not implemented consistently.</a:t>
            </a:r>
          </a:p>
          <a:p>
            <a:pPr marL="457200" indent="-457200">
              <a:buFont typeface="+mj-lt"/>
              <a:buAutoNum type="alphaUcPeriod"/>
            </a:pPr>
            <a:endParaRPr lang="en-MY" dirty="0"/>
          </a:p>
        </p:txBody>
      </p:sp>
    </p:spTree>
    <p:extLst>
      <p:ext uri="{BB962C8B-B14F-4D97-AF65-F5344CB8AC3E}">
        <p14:creationId xmlns:p14="http://schemas.microsoft.com/office/powerpoint/2010/main" xmlns="" val="282547768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ACD142-C95D-4478-A734-40DD976C55F4}"/>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5BCEC996-2A04-4185-84B7-6D7EF6145107}"/>
              </a:ext>
            </a:extLst>
          </p:cNvPr>
          <p:cNvSpPr>
            <a:spLocks noGrp="1"/>
          </p:cNvSpPr>
          <p:nvPr>
            <p:ph idx="1"/>
          </p:nvPr>
        </p:nvSpPr>
        <p:spPr/>
        <p:txBody>
          <a:bodyPr/>
          <a:lstStyle/>
          <a:p>
            <a:r>
              <a:rPr lang="en-MY" dirty="0"/>
              <a:t>Option A </a:t>
            </a:r>
          </a:p>
        </p:txBody>
      </p:sp>
    </p:spTree>
    <p:extLst>
      <p:ext uri="{BB962C8B-B14F-4D97-AF65-F5344CB8AC3E}">
        <p14:creationId xmlns:p14="http://schemas.microsoft.com/office/powerpoint/2010/main" xmlns="" val="358122953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D9AAE3-6763-44AF-A4E9-1FD82377822A}"/>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42083638-8B29-4649-AE2A-8D18054F0087}"/>
              </a:ext>
            </a:extLst>
          </p:cNvPr>
          <p:cNvSpPr>
            <a:spLocks noGrp="1"/>
          </p:cNvSpPr>
          <p:nvPr>
            <p:ph idx="1"/>
          </p:nvPr>
        </p:nvSpPr>
        <p:spPr/>
        <p:txBody>
          <a:bodyPr/>
          <a:lstStyle/>
          <a:p>
            <a:pPr marL="0" indent="0">
              <a:buNone/>
            </a:pPr>
            <a:r>
              <a:rPr lang="en-MY" dirty="0"/>
              <a:t>In setting and communicating performance standards, HR must consider –</a:t>
            </a:r>
          </a:p>
          <a:p>
            <a:pPr marL="0" indent="0">
              <a:buNone/>
            </a:pPr>
            <a:endParaRPr lang="en-MY" dirty="0"/>
          </a:p>
          <a:p>
            <a:pPr marL="514350" indent="-514350">
              <a:buFont typeface="+mj-lt"/>
              <a:buAutoNum type="alphaUcPeriod"/>
            </a:pPr>
            <a:r>
              <a:rPr lang="en-MY" dirty="0" err="1"/>
              <a:t>behaviors</a:t>
            </a:r>
            <a:r>
              <a:rPr lang="en-MY" dirty="0"/>
              <a:t> and results.	</a:t>
            </a:r>
          </a:p>
          <a:p>
            <a:pPr marL="514350" indent="-514350">
              <a:buFont typeface="+mj-lt"/>
              <a:buAutoNum type="alphaUcPeriod"/>
            </a:pPr>
            <a:r>
              <a:rPr lang="en-MY" dirty="0"/>
              <a:t>needs and attitudes.	</a:t>
            </a:r>
          </a:p>
          <a:p>
            <a:pPr marL="514350" indent="-514350">
              <a:buFont typeface="+mj-lt"/>
              <a:buAutoNum type="alphaUcPeriod"/>
            </a:pPr>
            <a:r>
              <a:rPr lang="en-MY" dirty="0"/>
              <a:t>waste and recycling.	</a:t>
            </a:r>
          </a:p>
          <a:p>
            <a:pPr marL="514350" indent="-514350">
              <a:buFont typeface="+mj-lt"/>
              <a:buAutoNum type="alphaUcPeriod"/>
            </a:pPr>
            <a:r>
              <a:rPr lang="en-MY" dirty="0"/>
              <a:t>supply and demand.</a:t>
            </a:r>
          </a:p>
          <a:p>
            <a:pPr marL="514350" indent="-514350">
              <a:buFont typeface="+mj-lt"/>
              <a:buAutoNum type="alphaUcPeriod"/>
            </a:pPr>
            <a:endParaRPr lang="en-MY" dirty="0"/>
          </a:p>
        </p:txBody>
      </p:sp>
    </p:spTree>
    <p:extLst>
      <p:ext uri="{BB962C8B-B14F-4D97-AF65-F5344CB8AC3E}">
        <p14:creationId xmlns:p14="http://schemas.microsoft.com/office/powerpoint/2010/main" xmlns="" val="427441046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98B3DF-86E5-4C1D-96FE-FE86F316DD7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EB1D7A03-843C-4D76-80A5-9D52185E3CEA}"/>
              </a:ext>
            </a:extLst>
          </p:cNvPr>
          <p:cNvSpPr>
            <a:spLocks noGrp="1"/>
          </p:cNvSpPr>
          <p:nvPr>
            <p:ph idx="1"/>
          </p:nvPr>
        </p:nvSpPr>
        <p:spPr>
          <a:xfrm>
            <a:off x="914400" y="1628800"/>
            <a:ext cx="7772400" cy="4530725"/>
          </a:xfrm>
        </p:spPr>
        <p:txBody>
          <a:bodyPr/>
          <a:lstStyle/>
          <a:p>
            <a:r>
              <a:rPr lang="en-MY" dirty="0"/>
              <a:t>Option A</a:t>
            </a:r>
          </a:p>
        </p:txBody>
      </p:sp>
    </p:spTree>
    <p:extLst>
      <p:ext uri="{BB962C8B-B14F-4D97-AF65-F5344CB8AC3E}">
        <p14:creationId xmlns:p14="http://schemas.microsoft.com/office/powerpoint/2010/main" xmlns="" val="257486146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81000"/>
            <a:ext cx="7200900" cy="655639"/>
          </a:xfrm>
        </p:spPr>
        <p:txBody>
          <a:bodyPr/>
          <a:lstStyle/>
          <a:p>
            <a:r>
              <a:rPr lang="en-MY" dirty="0"/>
              <a:t>Questions # 3</a:t>
            </a:r>
          </a:p>
        </p:txBody>
      </p:sp>
      <p:sp>
        <p:nvSpPr>
          <p:cNvPr id="5" name="Content Placeholder 2">
            <a:extLst>
              <a:ext uri="{FF2B5EF4-FFF2-40B4-BE49-F238E27FC236}">
                <a16:creationId xmlns:a16="http://schemas.microsoft.com/office/drawing/2014/main" xmlns="" id="{00158E01-24CF-412B-A85D-5AC7FBFAC2F7}"/>
              </a:ext>
            </a:extLst>
          </p:cNvPr>
          <p:cNvSpPr>
            <a:spLocks noGrp="1"/>
          </p:cNvSpPr>
          <p:nvPr>
            <p:ph idx="1"/>
          </p:nvPr>
        </p:nvSpPr>
        <p:spPr>
          <a:xfrm>
            <a:off x="914400" y="1628800"/>
            <a:ext cx="7772400" cy="4530725"/>
          </a:xfrm>
        </p:spPr>
        <p:txBody>
          <a:bodyPr/>
          <a:lstStyle/>
          <a:p>
            <a:pPr marL="0" indent="0">
              <a:buNone/>
            </a:pPr>
            <a:r>
              <a:rPr lang="en-MY" dirty="0"/>
              <a:t>A forced choice method of appraisal requires a manager to – </a:t>
            </a:r>
          </a:p>
          <a:p>
            <a:pPr marL="514350" indent="-514350">
              <a:buFont typeface="+mj-lt"/>
              <a:buAutoNum type="alphaUcPeriod"/>
            </a:pPr>
            <a:r>
              <a:rPr lang="en-MY" dirty="0"/>
              <a:t>check statements that are most and least like the employee.	</a:t>
            </a:r>
          </a:p>
          <a:p>
            <a:pPr marL="514350" indent="-514350">
              <a:buFont typeface="+mj-lt"/>
              <a:buAutoNum type="alphaUcPeriod"/>
            </a:pPr>
            <a:r>
              <a:rPr lang="en-MY" dirty="0"/>
              <a:t>rank employees from highest to lowest.	</a:t>
            </a:r>
          </a:p>
          <a:p>
            <a:pPr marL="514350" indent="-514350">
              <a:buFont typeface="+mj-lt"/>
              <a:buAutoNum type="alphaUcPeriod"/>
            </a:pPr>
            <a:r>
              <a:rPr lang="en-MY" dirty="0"/>
              <a:t>assign employees across a normal distribution.	</a:t>
            </a:r>
          </a:p>
          <a:p>
            <a:pPr marL="514350" indent="-514350">
              <a:buFont typeface="+mj-lt"/>
              <a:buAutoNum type="alphaUcPeriod"/>
            </a:pPr>
            <a:r>
              <a:rPr lang="en-MY" dirty="0"/>
              <a:t>measure employees against each other.</a:t>
            </a:r>
          </a:p>
          <a:p>
            <a:pPr marL="514350" indent="-514350">
              <a:buFont typeface="+mj-lt"/>
              <a:buAutoNum type="alphaUcPeriod"/>
            </a:pPr>
            <a:endParaRPr lang="en-MY" dirty="0"/>
          </a:p>
        </p:txBody>
      </p:sp>
    </p:spTree>
    <p:extLst>
      <p:ext uri="{BB962C8B-B14F-4D97-AF65-F5344CB8AC3E}">
        <p14:creationId xmlns:p14="http://schemas.microsoft.com/office/powerpoint/2010/main" xmlns="" val="194967576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EE285C-42CB-45AC-8287-516012CE75AA}"/>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4E4E18DA-3EC0-414B-99B9-017FF11B6A77}"/>
              </a:ext>
            </a:extLst>
          </p:cNvPr>
          <p:cNvSpPr>
            <a:spLocks noGrp="1"/>
          </p:cNvSpPr>
          <p:nvPr>
            <p:ph idx="1"/>
          </p:nvPr>
        </p:nvSpPr>
        <p:spPr/>
        <p:txBody>
          <a:bodyPr/>
          <a:lstStyle/>
          <a:p>
            <a:r>
              <a:rPr lang="en-MY" sz="3200" dirty="0"/>
              <a:t> Option A</a:t>
            </a:r>
          </a:p>
        </p:txBody>
      </p:sp>
    </p:spTree>
    <p:extLst>
      <p:ext uri="{BB962C8B-B14F-4D97-AF65-F5344CB8AC3E}">
        <p14:creationId xmlns:p14="http://schemas.microsoft.com/office/powerpoint/2010/main" xmlns="" val="241616092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6A1A54-2723-477F-95DD-3E48B12E759D}"/>
              </a:ext>
            </a:extLst>
          </p:cNvPr>
          <p:cNvSpPr>
            <a:spLocks noGrp="1"/>
          </p:cNvSpPr>
          <p:nvPr>
            <p:ph type="title"/>
          </p:nvPr>
        </p:nvSpPr>
        <p:spPr>
          <a:xfrm>
            <a:off x="914400" y="381000"/>
            <a:ext cx="7200900" cy="731839"/>
          </a:xfrm>
        </p:spPr>
        <p:txBody>
          <a:bodyPr/>
          <a:lstStyle/>
          <a:p>
            <a:r>
              <a:rPr lang="en-MY" dirty="0"/>
              <a:t>Question # 4</a:t>
            </a:r>
          </a:p>
        </p:txBody>
      </p:sp>
      <p:sp>
        <p:nvSpPr>
          <p:cNvPr id="4" name="TextBox 3">
            <a:extLst>
              <a:ext uri="{FF2B5EF4-FFF2-40B4-BE49-F238E27FC236}">
                <a16:creationId xmlns:a16="http://schemas.microsoft.com/office/drawing/2014/main" xmlns="" id="{5767AF2B-D9E1-4B2C-9379-930B9B2EA7EA}"/>
              </a:ext>
            </a:extLst>
          </p:cNvPr>
          <p:cNvSpPr txBox="1"/>
          <p:nvPr/>
        </p:nvSpPr>
        <p:spPr>
          <a:xfrm>
            <a:off x="755576" y="1772816"/>
            <a:ext cx="7931224" cy="4401205"/>
          </a:xfrm>
          <a:prstGeom prst="rect">
            <a:avLst/>
          </a:prstGeom>
          <a:noFill/>
        </p:spPr>
        <p:txBody>
          <a:bodyPr wrap="square" rtlCol="0">
            <a:spAutoFit/>
          </a:bodyPr>
          <a:lstStyle/>
          <a:p>
            <a:r>
              <a:rPr lang="en-MY" sz="2000" dirty="0"/>
              <a:t>The company you work for is struggling to develop cohesive teams that are focused on organizational results as opposed to individual results. Which of the following performance measurement components is most likely contributing to the problem?</a:t>
            </a:r>
          </a:p>
          <a:p>
            <a:endParaRPr lang="en-MY" sz="2000" dirty="0"/>
          </a:p>
          <a:p>
            <a:pPr marL="342900" indent="-342900">
              <a:buAutoNum type="alphaUcPeriod"/>
            </a:pPr>
            <a:r>
              <a:rPr lang="en-MY" sz="2000" dirty="0"/>
              <a:t>The company leaders may not have a clear vision of successful performance outputs.</a:t>
            </a:r>
          </a:p>
          <a:p>
            <a:pPr marL="342900" indent="-342900">
              <a:buAutoNum type="alphaUcPeriod"/>
            </a:pPr>
            <a:endParaRPr lang="en-MY" sz="2000" dirty="0"/>
          </a:p>
          <a:p>
            <a:r>
              <a:rPr lang="en-MY" sz="2000" dirty="0"/>
              <a:t>B. The company culture is too competitive.</a:t>
            </a:r>
          </a:p>
          <a:p>
            <a:endParaRPr lang="en-MY" sz="2000" dirty="0"/>
          </a:p>
          <a:p>
            <a:r>
              <a:rPr lang="en-MY" sz="2000" dirty="0"/>
              <a:t>C. The company has too many disparate business units.</a:t>
            </a:r>
          </a:p>
          <a:p>
            <a:endParaRPr lang="en-MY" sz="2000" dirty="0"/>
          </a:p>
          <a:p>
            <a:r>
              <a:rPr lang="en-MY" sz="2000" dirty="0"/>
              <a:t>D. The company’s performance appraisals are highly individualized.</a:t>
            </a:r>
          </a:p>
          <a:p>
            <a:endParaRPr lang="en-MY" sz="2000" dirty="0"/>
          </a:p>
        </p:txBody>
      </p:sp>
    </p:spTree>
    <p:extLst>
      <p:ext uri="{BB962C8B-B14F-4D97-AF65-F5344CB8AC3E}">
        <p14:creationId xmlns:p14="http://schemas.microsoft.com/office/powerpoint/2010/main" xmlns="" val="340602857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2BF9F-670E-47B0-8D44-4F0220F7F64A}"/>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E3347F62-ABF7-450C-A3E8-0EBDB93EA52F}"/>
              </a:ext>
            </a:extLst>
          </p:cNvPr>
          <p:cNvSpPr>
            <a:spLocks noGrp="1"/>
          </p:cNvSpPr>
          <p:nvPr>
            <p:ph idx="1"/>
          </p:nvPr>
        </p:nvSpPr>
        <p:spPr/>
        <p:txBody>
          <a:bodyPr/>
          <a:lstStyle/>
          <a:p>
            <a:pPr marL="0" indent="0" algn="l">
              <a:buNone/>
            </a:pPr>
            <a:r>
              <a:rPr lang="en-MY" sz="2000" b="0" i="0" u="none" strike="noStrike" baseline="0" dirty="0"/>
              <a:t>Option - D.</a:t>
            </a:r>
          </a:p>
          <a:p>
            <a:pPr marL="0" indent="0" algn="l">
              <a:buNone/>
            </a:pPr>
            <a:endParaRPr lang="en-MY" sz="2000" dirty="0"/>
          </a:p>
          <a:p>
            <a:pPr marL="0" indent="0" algn="l">
              <a:buNone/>
            </a:pPr>
            <a:r>
              <a:rPr lang="en-MY" sz="2000" b="0" i="0" u="none" strike="noStrike" baseline="0" dirty="0"/>
              <a:t> One of the major challenges for organizations is that their performance appraisals focus more on individual </a:t>
            </a:r>
            <a:r>
              <a:rPr lang="en-MY" sz="2000" b="0" i="0" u="none" strike="noStrike" baseline="0" dirty="0" err="1"/>
              <a:t>behaviors</a:t>
            </a:r>
            <a:r>
              <a:rPr lang="en-MY" sz="2000" b="0" i="0" u="none" strike="noStrike" baseline="0" dirty="0"/>
              <a:t> that are quantifiable, as opposed to business or cultural </a:t>
            </a:r>
            <a:r>
              <a:rPr lang="en-MY" sz="2000" b="0" i="0" u="none" strike="noStrike" baseline="0" dirty="0" err="1"/>
              <a:t>behaviors</a:t>
            </a:r>
            <a:r>
              <a:rPr lang="en-MY" sz="2000" b="0" i="0" u="none" strike="noStrike" baseline="0" dirty="0"/>
              <a:t> that are less tangible. If employees are measured only on their individual </a:t>
            </a:r>
            <a:r>
              <a:rPr lang="en-MY" sz="2000" b="0" i="0" u="none" strike="noStrike" baseline="0" dirty="0" err="1"/>
              <a:t>behaviors</a:t>
            </a:r>
            <a:r>
              <a:rPr lang="en-MY" sz="2000" b="0" i="0" u="none" strike="noStrike" baseline="0" dirty="0"/>
              <a:t>, they are more likely to focus their development efforts in that area, often at the expense of organizational cohesiveness.</a:t>
            </a:r>
            <a:endParaRPr lang="en-MY" sz="3200" dirty="0"/>
          </a:p>
        </p:txBody>
      </p:sp>
    </p:spTree>
    <p:extLst>
      <p:ext uri="{BB962C8B-B14F-4D97-AF65-F5344CB8AC3E}">
        <p14:creationId xmlns:p14="http://schemas.microsoft.com/office/powerpoint/2010/main" xmlns="" val="41825810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B81C2B-1847-4884-A3DB-8253FA21E832}"/>
              </a:ext>
            </a:extLst>
          </p:cNvPr>
          <p:cNvSpPr>
            <a:spLocks noGrp="1"/>
          </p:cNvSpPr>
          <p:nvPr>
            <p:ph type="title"/>
          </p:nvPr>
        </p:nvSpPr>
        <p:spPr/>
        <p:txBody>
          <a:bodyPr/>
          <a:lstStyle/>
          <a:p>
            <a:r>
              <a:rPr lang="en-MY" dirty="0"/>
              <a:t>Question # 5</a:t>
            </a:r>
          </a:p>
        </p:txBody>
      </p:sp>
      <p:sp>
        <p:nvSpPr>
          <p:cNvPr id="4" name="Content Placeholder 2">
            <a:extLst>
              <a:ext uri="{FF2B5EF4-FFF2-40B4-BE49-F238E27FC236}">
                <a16:creationId xmlns:a16="http://schemas.microsoft.com/office/drawing/2014/main" xmlns="" id="{46056AA9-80F0-4862-98F0-7027FAE0A8B9}"/>
              </a:ext>
            </a:extLst>
          </p:cNvPr>
          <p:cNvSpPr>
            <a:spLocks noGrp="1"/>
          </p:cNvSpPr>
          <p:nvPr>
            <p:ph idx="1"/>
          </p:nvPr>
        </p:nvSpPr>
        <p:spPr>
          <a:xfrm>
            <a:off x="914400" y="1600200"/>
            <a:ext cx="7772400" cy="4709120"/>
          </a:xfrm>
        </p:spPr>
        <p:txBody>
          <a:bodyPr/>
          <a:lstStyle/>
          <a:p>
            <a:pPr marL="0" indent="0">
              <a:buNone/>
            </a:pPr>
            <a:r>
              <a:rPr lang="en-MY" dirty="0"/>
              <a:t>Bias occurs during a performance appraisal when a manager – </a:t>
            </a:r>
          </a:p>
          <a:p>
            <a:pPr marL="514350" indent="-514350">
              <a:buFont typeface="+mj-lt"/>
              <a:buAutoNum type="alphaUcPeriod"/>
            </a:pPr>
            <a:r>
              <a:rPr lang="en-MY" dirty="0"/>
              <a:t>rates a young employee higher because of a belief that young people are more computer-literate.	</a:t>
            </a:r>
          </a:p>
          <a:p>
            <a:pPr marL="514350" indent="-514350">
              <a:buFont typeface="+mj-lt"/>
              <a:buAutoNum type="alphaUcPeriod"/>
            </a:pPr>
            <a:r>
              <a:rPr lang="en-MY" dirty="0"/>
              <a:t>gives low ratings to an employee, who does not participate in company social events.	</a:t>
            </a:r>
          </a:p>
          <a:p>
            <a:pPr marL="514350" indent="-514350">
              <a:buFont typeface="+mj-lt"/>
              <a:buAutoNum type="alphaUcPeriod"/>
            </a:pPr>
            <a:r>
              <a:rPr lang="en-MY" dirty="0"/>
              <a:t>evaluates an employee against three of the four key aspects of the job.	</a:t>
            </a:r>
          </a:p>
          <a:p>
            <a:pPr marL="514350" indent="-514350">
              <a:buFont typeface="+mj-lt"/>
              <a:buAutoNum type="alphaUcPeriod"/>
            </a:pPr>
            <a:r>
              <a:rPr lang="en-MY" dirty="0"/>
              <a:t>rates a salesperson based on sales volume.</a:t>
            </a:r>
          </a:p>
          <a:p>
            <a:pPr marL="514350" indent="-514350">
              <a:buFont typeface="+mj-lt"/>
              <a:buAutoNum type="alphaUcPeriod"/>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115095873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A998A-3412-402B-B297-4A6D8AF632EF}"/>
              </a:ext>
            </a:extLst>
          </p:cNvPr>
          <p:cNvSpPr>
            <a:spLocks noGrp="1"/>
          </p:cNvSpPr>
          <p:nvPr>
            <p:ph type="title"/>
          </p:nvPr>
        </p:nvSpPr>
        <p:spPr/>
        <p:txBody>
          <a:bodyPr/>
          <a:lstStyle/>
          <a:p>
            <a:r>
              <a:rPr lang="en-MY" dirty="0"/>
              <a:t>Answer # 5</a:t>
            </a:r>
          </a:p>
        </p:txBody>
      </p:sp>
      <p:sp>
        <p:nvSpPr>
          <p:cNvPr id="6" name="Content Placeholder 2">
            <a:extLst>
              <a:ext uri="{FF2B5EF4-FFF2-40B4-BE49-F238E27FC236}">
                <a16:creationId xmlns:a16="http://schemas.microsoft.com/office/drawing/2014/main" xmlns="" id="{B69DDFCB-014C-414E-B495-A444617A1814}"/>
              </a:ext>
            </a:extLst>
          </p:cNvPr>
          <p:cNvSpPr>
            <a:spLocks noGrp="1"/>
          </p:cNvSpPr>
          <p:nvPr>
            <p:ph idx="1"/>
          </p:nvPr>
        </p:nvSpPr>
        <p:spPr/>
        <p:txBody>
          <a:bodyPr/>
          <a:lstStyle/>
          <a:p>
            <a:r>
              <a:rPr lang="en-MY" sz="3200" dirty="0"/>
              <a:t> Option A </a:t>
            </a:r>
          </a:p>
        </p:txBody>
      </p:sp>
    </p:spTree>
    <p:extLst>
      <p:ext uri="{BB962C8B-B14F-4D97-AF65-F5344CB8AC3E}">
        <p14:creationId xmlns:p14="http://schemas.microsoft.com/office/powerpoint/2010/main" xmlns="" val="412279447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9436EB-CD91-469B-BF21-46231EB2E2B9}"/>
              </a:ext>
            </a:extLst>
          </p:cNvPr>
          <p:cNvSpPr>
            <a:spLocks noGrp="1"/>
          </p:cNvSpPr>
          <p:nvPr>
            <p:ph type="title"/>
          </p:nvPr>
        </p:nvSpPr>
        <p:spPr>
          <a:xfrm>
            <a:off x="990600" y="381000"/>
            <a:ext cx="7200900" cy="731839"/>
          </a:xfrm>
        </p:spPr>
        <p:txBody>
          <a:bodyPr/>
          <a:lstStyle/>
          <a:p>
            <a:r>
              <a:rPr lang="en-MY" dirty="0"/>
              <a:t>Question # 6</a:t>
            </a:r>
          </a:p>
        </p:txBody>
      </p:sp>
      <p:sp>
        <p:nvSpPr>
          <p:cNvPr id="5" name="Content Placeholder 2">
            <a:extLst>
              <a:ext uri="{FF2B5EF4-FFF2-40B4-BE49-F238E27FC236}">
                <a16:creationId xmlns:a16="http://schemas.microsoft.com/office/drawing/2014/main" xmlns="" id="{CB138260-7D80-4071-9CC1-A061278B46B4}"/>
              </a:ext>
            </a:extLst>
          </p:cNvPr>
          <p:cNvSpPr>
            <a:spLocks noGrp="1"/>
          </p:cNvSpPr>
          <p:nvPr>
            <p:ph idx="1"/>
          </p:nvPr>
        </p:nvSpPr>
        <p:spPr>
          <a:xfrm>
            <a:off x="685800" y="1556793"/>
            <a:ext cx="7467600" cy="4310608"/>
          </a:xfrm>
        </p:spPr>
        <p:txBody>
          <a:bodyPr/>
          <a:lstStyle/>
          <a:p>
            <a:pPr marL="0" indent="0">
              <a:buNone/>
            </a:pPr>
            <a:r>
              <a:rPr lang="en-MY" sz="2400" dirty="0"/>
              <a:t>Which of the following represents a shift in thinking in the philosophy of performance management?</a:t>
            </a:r>
          </a:p>
          <a:p>
            <a:pPr marL="514350" indent="-514350">
              <a:buFont typeface="+mj-lt"/>
              <a:buAutoNum type="alphaUcPeriod"/>
            </a:pPr>
            <a:r>
              <a:rPr lang="en-MY" sz="2400" dirty="0"/>
              <a:t>Focus on organizational metrics rather than individual results	</a:t>
            </a:r>
          </a:p>
          <a:p>
            <a:pPr marL="514350" indent="-514350">
              <a:buFont typeface="+mj-lt"/>
              <a:buAutoNum type="alphaUcPeriod"/>
            </a:pPr>
            <a:r>
              <a:rPr lang="en-MY" sz="2400" dirty="0"/>
              <a:t>Focus on domestic issues rather than global issues	</a:t>
            </a:r>
          </a:p>
          <a:p>
            <a:pPr marL="514350" indent="-514350">
              <a:buFont typeface="+mj-lt"/>
              <a:buAutoNum type="alphaUcPeriod"/>
            </a:pPr>
            <a:r>
              <a:rPr lang="en-MY" sz="2400" dirty="0"/>
              <a:t>Focus on past performance rather than future performance	</a:t>
            </a:r>
          </a:p>
          <a:p>
            <a:pPr marL="514350" indent="-514350">
              <a:buFont typeface="+mj-lt"/>
              <a:buAutoNum type="alphaUcPeriod"/>
            </a:pPr>
            <a:r>
              <a:rPr lang="en-MY" sz="2400" dirty="0"/>
              <a:t>Focus on single </a:t>
            </a:r>
            <a:r>
              <a:rPr lang="en-MY" sz="2400" dirty="0" err="1"/>
              <a:t>raters</a:t>
            </a:r>
            <a:r>
              <a:rPr lang="en-MY" sz="2400" dirty="0"/>
              <a:t> rather than multiple </a:t>
            </a:r>
            <a:r>
              <a:rPr lang="en-MY" sz="2400" dirty="0" err="1"/>
              <a:t>raters</a:t>
            </a:r>
            <a:endParaRPr lang="en-MY" sz="2400" dirty="0"/>
          </a:p>
          <a:p>
            <a:pPr marL="514350" indent="-514350">
              <a:buFont typeface="+mj-lt"/>
              <a:buAutoNum type="alphaUcPeriod"/>
            </a:pPr>
            <a:endParaRPr lang="en-MY" dirty="0"/>
          </a:p>
        </p:txBody>
      </p:sp>
    </p:spTree>
    <p:extLst>
      <p:ext uri="{BB962C8B-B14F-4D97-AF65-F5344CB8AC3E}">
        <p14:creationId xmlns:p14="http://schemas.microsoft.com/office/powerpoint/2010/main" xmlns="" val="38591393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DF7408-37F1-4F71-9975-4A870DDA2B18}"/>
              </a:ext>
            </a:extLst>
          </p:cNvPr>
          <p:cNvSpPr>
            <a:spLocks noGrp="1"/>
          </p:cNvSpPr>
          <p:nvPr>
            <p:ph type="title"/>
          </p:nvPr>
        </p:nvSpPr>
        <p:spPr/>
        <p:txBody>
          <a:bodyPr/>
          <a:lstStyle/>
          <a:p>
            <a:r>
              <a:rPr lang="en-MY" dirty="0"/>
              <a:t>Answer # 6</a:t>
            </a:r>
          </a:p>
        </p:txBody>
      </p:sp>
      <p:sp>
        <p:nvSpPr>
          <p:cNvPr id="4" name="Content Placeholder 2">
            <a:extLst>
              <a:ext uri="{FF2B5EF4-FFF2-40B4-BE49-F238E27FC236}">
                <a16:creationId xmlns:a16="http://schemas.microsoft.com/office/drawing/2014/main" xmlns="" id="{71286B59-45F2-4AB2-85A2-7DBBD158A72A}"/>
              </a:ext>
            </a:extLst>
          </p:cNvPr>
          <p:cNvSpPr>
            <a:spLocks noGrp="1"/>
          </p:cNvSpPr>
          <p:nvPr>
            <p:ph idx="1"/>
          </p:nvPr>
        </p:nvSpPr>
        <p:spPr/>
        <p:txBody>
          <a:bodyPr/>
          <a:lstStyle/>
          <a:p>
            <a:r>
              <a:rPr lang="en-MY" sz="3200" dirty="0"/>
              <a:t> Option A </a:t>
            </a:r>
          </a:p>
        </p:txBody>
      </p:sp>
    </p:spTree>
    <p:extLst>
      <p:ext uri="{BB962C8B-B14F-4D97-AF65-F5344CB8AC3E}">
        <p14:creationId xmlns:p14="http://schemas.microsoft.com/office/powerpoint/2010/main" xmlns="" val="41125893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203</TotalTime>
  <Words>323</Words>
  <Application>Microsoft Office PowerPoint</Application>
  <PresentationFormat>On-screen Show (4:3)</PresentationFormat>
  <Paragraphs>58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Diamond Grid 16x9</vt:lpstr>
      <vt:lpstr>Questions and Answer</vt:lpstr>
      <vt:lpstr>Question # 1</vt:lpstr>
      <vt:lpstr>Answer # 1</vt:lpstr>
      <vt:lpstr>Question # 2</vt:lpstr>
      <vt:lpstr>Answer # 2</vt:lpstr>
      <vt:lpstr>Questions # 3</vt:lpstr>
      <vt:lpstr>Answer # 3</vt:lpstr>
      <vt:lpstr>Question # 4</vt:lpstr>
      <vt:lpstr>Answer # 4</vt:lpstr>
      <vt:lpstr>Question # 5</vt:lpstr>
      <vt:lpstr>Answer # 5</vt:lpstr>
      <vt:lpstr>Question # 6</vt:lpstr>
      <vt:lpstr>Answer #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18</cp:revision>
  <cp:lastPrinted>1601-01-01T00:00:00Z</cp:lastPrinted>
  <dcterms:created xsi:type="dcterms:W3CDTF">2020-07-09T15:12:46Z</dcterms:created>
  <dcterms:modified xsi:type="dcterms:W3CDTF">2022-06-18T16:59:54Z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