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7"/>
  </p:notesMasterIdLst>
  <p:handoutMasterIdLst>
    <p:handoutMasterId r:id="rId18"/>
  </p:handout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905000"/>
            <a:ext cx="7203233" cy="2320826"/>
          </a:xfrm>
        </p:spPr>
        <p:txBody>
          <a:bodyPr/>
          <a:lstStyle/>
          <a:p>
            <a:r>
              <a:rPr lang="en-MY" dirty="0"/>
              <a:t>Questions 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579439"/>
          </a:xfrm>
        </p:spPr>
        <p:txBody>
          <a:bodyPr/>
          <a:lstStyle/>
          <a:p>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5800" y="1143001"/>
            <a:ext cx="7486650" cy="4648200"/>
          </a:xfrm>
        </p:spPr>
        <p:txBody>
          <a:bodyPr>
            <a:normAutofit fontScale="92500" lnSpcReduction="10000"/>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xmlns="" val="235488232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92490038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200900" cy="655639"/>
          </a:xfrm>
        </p:spPr>
        <p:txBody>
          <a:bodyPr/>
          <a:lstStyle/>
          <a:p>
            <a:r>
              <a:rPr lang="en-MY" dirty="0"/>
              <a:t>Question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838200" y="1219201"/>
            <a:ext cx="7696200" cy="4572000"/>
          </a:xfrm>
        </p:spPr>
        <p:txBody>
          <a:bodyPr>
            <a:normAutofit/>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 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xmlns="" val="220181821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xmlns="" val="264864312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xmlns="" val="323763552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3455412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52E596-588B-4158-8B8E-6A6289A759B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FF8F96E7-281F-43F2-892B-207CB2F7E54E}"/>
              </a:ext>
            </a:extLst>
          </p:cNvPr>
          <p:cNvSpPr>
            <a:spLocks noGrp="1"/>
          </p:cNvSpPr>
          <p:nvPr>
            <p:ph idx="1"/>
          </p:nvPr>
        </p:nvSpPr>
        <p:spPr/>
        <p:txBody>
          <a:bodyPr/>
          <a:lstStyle/>
          <a:p>
            <a:pPr marL="0" indent="0">
              <a:buNone/>
            </a:pPr>
            <a:r>
              <a:rPr lang="en-MY" dirty="0"/>
              <a:t>Which of the following training methods would effectively deliver training material to global employees?</a:t>
            </a:r>
          </a:p>
          <a:p>
            <a:pPr marL="0" indent="0">
              <a:buNone/>
            </a:pPr>
            <a:r>
              <a:rPr lang="en-MY" dirty="0"/>
              <a:t>A. Virtual training</a:t>
            </a:r>
          </a:p>
          <a:p>
            <a:pPr marL="0" indent="0">
              <a:buNone/>
            </a:pPr>
            <a:r>
              <a:rPr lang="en-MY" dirty="0"/>
              <a:t>B. E-learning</a:t>
            </a:r>
          </a:p>
          <a:p>
            <a:pPr marL="0" indent="0">
              <a:buNone/>
            </a:pPr>
            <a:r>
              <a:rPr lang="en-MY" dirty="0"/>
              <a:t>C. EPSS</a:t>
            </a:r>
          </a:p>
          <a:p>
            <a:pPr marL="0" indent="0">
              <a:buNone/>
            </a:pPr>
            <a:r>
              <a:rPr lang="en-MY" dirty="0"/>
              <a:t>D. All of the above</a:t>
            </a:r>
          </a:p>
        </p:txBody>
      </p:sp>
    </p:spTree>
    <p:extLst>
      <p:ext uri="{BB962C8B-B14F-4D97-AF65-F5344CB8AC3E}">
        <p14:creationId xmlns:p14="http://schemas.microsoft.com/office/powerpoint/2010/main" xmlns="" val="320306431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0A359D-174A-42CA-8E73-6F882FF41635}"/>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25272F4D-A1D5-497B-83B7-21B2004E116C}"/>
              </a:ext>
            </a:extLst>
          </p:cNvPr>
          <p:cNvSpPr>
            <a:spLocks noGrp="1"/>
          </p:cNvSpPr>
          <p:nvPr>
            <p:ph idx="1"/>
          </p:nvPr>
        </p:nvSpPr>
        <p:spPr/>
        <p:txBody>
          <a:bodyPr>
            <a:normAutofit lnSpcReduction="10000"/>
          </a:bodyPr>
          <a:lstStyle/>
          <a:p>
            <a:r>
              <a:rPr lang="en-MY" sz="2400" dirty="0"/>
              <a:t>Option D</a:t>
            </a:r>
          </a:p>
          <a:p>
            <a:pPr marL="0" indent="0">
              <a:buNone/>
            </a:pPr>
            <a:endParaRPr lang="en-MY" sz="2400" dirty="0"/>
          </a:p>
          <a:p>
            <a:pPr marL="0" indent="0">
              <a:buNone/>
            </a:pPr>
            <a:r>
              <a:rPr lang="en-MY" sz="2400" dirty="0"/>
              <a:t>The impact of HRD activities on a global workforce should not be underestimated. Keeping expatriates updated on training and development opportunities should be one of the goals of an effective expatriate program. Virtual classrooms, e-learning tools, and employee performance support systems are all methods that can be used to communicate equal training and development opportunities to offshore employees.</a:t>
            </a:r>
          </a:p>
        </p:txBody>
      </p:sp>
    </p:spTree>
    <p:extLst>
      <p:ext uri="{BB962C8B-B14F-4D97-AF65-F5344CB8AC3E}">
        <p14:creationId xmlns:p14="http://schemas.microsoft.com/office/powerpoint/2010/main" xmlns="" val="14055392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E3EB1-DB5D-45D4-AEA7-6450DD6609B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3203EDF9-833C-4A50-BC97-8554E96900B5}"/>
              </a:ext>
            </a:extLst>
          </p:cNvPr>
          <p:cNvSpPr>
            <a:spLocks noGrp="1"/>
          </p:cNvSpPr>
          <p:nvPr>
            <p:ph idx="1"/>
          </p:nvPr>
        </p:nvSpPr>
        <p:spPr/>
        <p:txBody>
          <a:bodyPr/>
          <a:lstStyle/>
          <a:p>
            <a:pPr marL="0" indent="0">
              <a:buNone/>
            </a:pPr>
            <a:r>
              <a:rPr lang="en-MY" dirty="0"/>
              <a:t>Organizations have three options for locating the talent they need to achieve business goals: internal transfers or promotions, external hires, and what?</a:t>
            </a:r>
          </a:p>
          <a:p>
            <a:pPr marL="0" indent="0">
              <a:buNone/>
            </a:pPr>
            <a:r>
              <a:rPr lang="en-MY" dirty="0"/>
              <a:t>A. Alternative staffing methods</a:t>
            </a:r>
          </a:p>
          <a:p>
            <a:pPr marL="0" indent="0">
              <a:buNone/>
            </a:pPr>
            <a:r>
              <a:rPr lang="en-MY" dirty="0"/>
              <a:t>B. Contingent workforce</a:t>
            </a:r>
          </a:p>
          <a:p>
            <a:pPr marL="0" indent="0">
              <a:buNone/>
            </a:pPr>
            <a:r>
              <a:rPr lang="en-MY" dirty="0"/>
              <a:t>C. Temporary employees</a:t>
            </a:r>
          </a:p>
          <a:p>
            <a:pPr marL="0" indent="0">
              <a:buNone/>
            </a:pPr>
            <a:r>
              <a:rPr lang="en-MY" dirty="0"/>
              <a:t>D. Job bidding</a:t>
            </a:r>
          </a:p>
          <a:p>
            <a:pPr marL="0" indent="0">
              <a:buNone/>
            </a:pPr>
            <a:endParaRPr lang="en-MY" dirty="0"/>
          </a:p>
        </p:txBody>
      </p:sp>
    </p:spTree>
    <p:extLst>
      <p:ext uri="{BB962C8B-B14F-4D97-AF65-F5344CB8AC3E}">
        <p14:creationId xmlns:p14="http://schemas.microsoft.com/office/powerpoint/2010/main" xmlns="" val="416699836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499A0-563E-4EF5-91CE-2901BA6277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7F9AF5B4-3329-4B49-928F-6C04AB2A9340}"/>
              </a:ext>
            </a:extLst>
          </p:cNvPr>
          <p:cNvSpPr>
            <a:spLocks noGrp="1"/>
          </p:cNvSpPr>
          <p:nvPr>
            <p:ph idx="1"/>
          </p:nvPr>
        </p:nvSpPr>
        <p:spPr/>
        <p:txBody>
          <a:bodyPr/>
          <a:lstStyle/>
          <a:p>
            <a:r>
              <a:rPr lang="en-MY" dirty="0"/>
              <a:t>Option A. </a:t>
            </a:r>
          </a:p>
          <a:p>
            <a:endParaRPr lang="en-MY" dirty="0"/>
          </a:p>
          <a:p>
            <a:pPr marL="0" indent="0">
              <a:buNone/>
            </a:pPr>
            <a:r>
              <a:rPr lang="en-MY" dirty="0"/>
              <a:t>Alternative staffing methods include several options to support workforce-planning efforts. They include hiring contract workers, such as a contingent workforce, job sharing, part-time employees, and interns.</a:t>
            </a:r>
          </a:p>
        </p:txBody>
      </p:sp>
    </p:spTree>
    <p:extLst>
      <p:ext uri="{BB962C8B-B14F-4D97-AF65-F5344CB8AC3E}">
        <p14:creationId xmlns:p14="http://schemas.microsoft.com/office/powerpoint/2010/main" xmlns="" val="310473325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50446-3A9D-4F28-9AB4-80C8C403CF8E}"/>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xmlns="" id="{0742A311-34C7-4935-9EE4-87C927489998}"/>
              </a:ext>
            </a:extLst>
          </p:cNvPr>
          <p:cNvSpPr>
            <a:spLocks noGrp="1"/>
          </p:cNvSpPr>
          <p:nvPr>
            <p:ph idx="1"/>
          </p:nvPr>
        </p:nvSpPr>
        <p:spPr/>
        <p:txBody>
          <a:bodyPr/>
          <a:lstStyle/>
          <a:p>
            <a:pPr marL="0" indent="0">
              <a:buNone/>
            </a:pPr>
            <a:r>
              <a:rPr lang="en-MY" dirty="0"/>
              <a:t>While observing employees doing their work as part of the job analysis process, you noticed that productivity increased. When you stopped observing the employees, productivity went back down to normal levels. This is the best example of which of the following?</a:t>
            </a:r>
          </a:p>
          <a:p>
            <a:pPr marL="0" indent="0">
              <a:buNone/>
            </a:pPr>
            <a:r>
              <a:rPr lang="en-MY" dirty="0"/>
              <a:t>A. The Hawthorne effect</a:t>
            </a:r>
          </a:p>
          <a:p>
            <a:pPr marL="0" indent="0">
              <a:buNone/>
            </a:pPr>
            <a:r>
              <a:rPr lang="en-MY" dirty="0"/>
              <a:t>B. Job inflation</a:t>
            </a:r>
          </a:p>
          <a:p>
            <a:pPr marL="0" indent="0">
              <a:buNone/>
            </a:pPr>
            <a:r>
              <a:rPr lang="en-MY" dirty="0"/>
              <a:t>C. Employee fear of getting in trouble</a:t>
            </a:r>
          </a:p>
          <a:p>
            <a:pPr marL="0" indent="0">
              <a:buNone/>
            </a:pPr>
            <a:r>
              <a:rPr lang="en-MY" dirty="0"/>
              <a:t>D. McClelland’s need theory</a:t>
            </a:r>
          </a:p>
        </p:txBody>
      </p:sp>
    </p:spTree>
    <p:extLst>
      <p:ext uri="{BB962C8B-B14F-4D97-AF65-F5344CB8AC3E}">
        <p14:creationId xmlns:p14="http://schemas.microsoft.com/office/powerpoint/2010/main" xmlns="" val="206970380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CF09C-EB55-4C6E-99C8-E1A1896139F2}"/>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xmlns="" id="{65A027A7-ED29-4298-B898-0E39B31260B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61394640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A6C42-74C3-49BC-93F1-A6025FDCEFC5}"/>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xmlns=""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xmlns="" val="28967608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E902A6-BED6-4C42-9E57-69F3DBD52887}"/>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xmlns=""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66088498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170</TotalTime>
  <Words>625</Words>
  <Application>Microsoft Office PowerPoint</Application>
  <PresentationFormat>On-screen Show (4:3)</PresentationFormat>
  <Paragraphs>63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Diamond Grid 16x9</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12</cp:revision>
  <cp:lastPrinted>1601-01-01T00:00:00Z</cp:lastPrinted>
  <dcterms:created xsi:type="dcterms:W3CDTF">2020-07-09T15:12:46Z</dcterms:created>
  <dcterms:modified xsi:type="dcterms:W3CDTF">2022-06-18T01:47:47Z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