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8"/>
  </p:notesMasterIdLst>
  <p:handoutMasterIdLst>
    <p:handoutMasterId r:id="rId9"/>
  </p:handoutMasterIdLst>
  <p:sldIdLst>
    <p:sldId id="256" r:id="rId2"/>
    <p:sldId id="265" r:id="rId3"/>
    <p:sldId id="257" r:id="rId4"/>
    <p:sldId id="258" r:id="rId5"/>
    <p:sldId id="259" r:id="rId6"/>
    <p:sldId id="260"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94660" autoAdjust="0"/>
  </p:normalViewPr>
  <p:slideViewPr>
    <p:cSldViewPr>
      <p:cViewPr varScale="1">
        <p:scale>
          <a:sx n="69" d="100"/>
          <a:sy n="69" d="100"/>
        </p:scale>
        <p:origin x="-1410"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xmlns=""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xmlns=""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xmlns=""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xmlns=""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xmlns=""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xmlns=""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xmlns=""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xmlns=""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297989" name="Rectangle 5">
            <a:extLst>
              <a:ext uri="{FF2B5EF4-FFF2-40B4-BE49-F238E27FC236}">
                <a16:creationId xmlns:a16="http://schemas.microsoft.com/office/drawing/2014/main" xmlns=""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xmlns=""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xmlns=""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5</a:t>
            </a:fld>
            <a:endParaRPr lang="en-MY" altLang="en-US"/>
          </a:p>
        </p:txBody>
      </p:sp>
    </p:spTree>
    <p:extLst>
      <p:ext uri="{BB962C8B-B14F-4D97-AF65-F5344CB8AC3E}">
        <p14:creationId xmlns:p14="http://schemas.microsoft.com/office/powerpoint/2010/main" xmlns="" val="26560209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5"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3"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46"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4"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30"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6000" cap="none" baseline="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1500" b="0">
                <a:solidFill>
                  <a:schemeClr val="accent1">
                    <a:lumMod val="75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9954242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spTree>
    <p:extLst>
      <p:ext uri="{BB962C8B-B14F-4D97-AF65-F5344CB8AC3E}">
        <p14:creationId xmlns:p14="http://schemas.microsoft.com/office/powerpoint/2010/main" xmlns="" val="48464309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7"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7"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5"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1"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4500" cap="none"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1500" b="0">
                <a:solidFill>
                  <a:schemeClr val="tx1"/>
                </a:solidFill>
              </a:defRPr>
            </a:lvl1pPr>
            <a:lvl2pPr marL="342900" indent="0">
              <a:buNone/>
              <a:defRPr sz="1500"/>
            </a:lvl2pPr>
            <a:lvl3pPr marL="685800" indent="0">
              <a:buNone/>
              <a:defRPr sz="135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pPr lvl="0"/>
            <a:r>
              <a:rPr lang="en-US"/>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37087375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715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p14="http://schemas.microsoft.com/office/powerpoint/2010/main" xmlns="" val="22911933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p14="http://schemas.microsoft.com/office/powerpoint/2010/main" xmlns="" val="419136227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p14="http://schemas.microsoft.com/office/powerpoint/2010/main" xmlns="" val="144636480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161"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78"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201"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179"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85"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p14="http://schemas.microsoft.com/office/powerpoint/2010/main" xmlns="" val="25174288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7"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3"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195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1500"/>
            </a:lvl1pPr>
            <a:lvl2pPr>
              <a:defRPr sz="1350"/>
            </a:lvl2pPr>
            <a:lvl3pPr>
              <a:defRPr sz="1200"/>
            </a:lvl3pPr>
            <a:lvl4pPr>
              <a:defRPr sz="1050"/>
            </a:lvl4pPr>
            <a:lvl5pPr>
              <a:defRPr sz="105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p14="http://schemas.microsoft.com/office/powerpoint/2010/main" xmlns="" val="338725671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8"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8"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6"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2"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1950">
                <a:solidFill>
                  <a:schemeClr val="bg1"/>
                </a:solidFill>
              </a:defRPr>
            </a:lvl1pPr>
          </a:lstStyle>
          <a:p>
            <a:r>
              <a:rPr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15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p14="http://schemas.microsoft.com/office/powerpoint/2010/main" xmlns="" val="346276474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p14="http://schemas.microsoft.com/office/powerpoint/2010/main" xmlns="" val="338586657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p14="http://schemas.microsoft.com/office/powerpoint/2010/main" xmlns="" val="316348660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96"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3"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36"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14"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20"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971550" y="1981202"/>
            <a:ext cx="7200900" cy="380999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1" y="6289679"/>
            <a:ext cx="4596023" cy="222436"/>
          </a:xfrm>
          <a:prstGeom prst="rect">
            <a:avLst/>
          </a:prstGeom>
        </p:spPr>
        <p:txBody>
          <a:bodyPr vert="horz" lIns="91440" tIns="45720" rIns="91440" bIns="45720" rtlCol="0" anchor="ctr"/>
          <a:lstStyle>
            <a:lvl1pPr algn="l">
              <a:defRPr sz="825">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p14="http://schemas.microsoft.com/office/powerpoint/2010/main" xmlns="" val="3775300792"/>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xStyles>
    <p:titleStyle>
      <a:lvl1pPr algn="l" defTabSz="685800" rtl="0" eaLnBrk="1" latinLnBrk="0" hangingPunct="1">
        <a:lnSpc>
          <a:spcPct val="90000"/>
        </a:lnSpc>
        <a:spcBef>
          <a:spcPct val="0"/>
        </a:spcBef>
        <a:buNone/>
        <a:defRPr sz="2400" b="1" kern="1200">
          <a:solidFill>
            <a:schemeClr val="accent1">
              <a:lumMod val="75000"/>
            </a:schemeClr>
          </a:solidFill>
          <a:latin typeface="+mj-lt"/>
          <a:ea typeface="+mj-ea"/>
          <a:cs typeface="+mj-cs"/>
        </a:defRPr>
      </a:lvl1pPr>
    </p:titleStyle>
    <p:bodyStyle>
      <a:lvl1pPr marL="171450" indent="-171450" algn="l" defTabSz="685800" rtl="0" eaLnBrk="1" latinLnBrk="0" hangingPunct="1">
        <a:lnSpc>
          <a:spcPct val="90000"/>
        </a:lnSpc>
        <a:spcBef>
          <a:spcPts val="1350"/>
        </a:spcBef>
        <a:buClr>
          <a:schemeClr val="accent1">
            <a:lumMod val="75000"/>
          </a:schemeClr>
        </a:buClr>
        <a:buSzPct val="100000"/>
        <a:buFont typeface="Arial" pitchFamily="34" charset="0"/>
        <a:buChar char="▪"/>
        <a:defRPr sz="1500" kern="1200">
          <a:solidFill>
            <a:schemeClr val="tx1"/>
          </a:solidFill>
          <a:latin typeface="+mn-lt"/>
          <a:ea typeface="+mn-ea"/>
          <a:cs typeface="+mn-cs"/>
        </a:defRPr>
      </a:lvl1pPr>
      <a:lvl2pPr marL="342900" indent="-137160" algn="l" defTabSz="685800" rtl="0" eaLnBrk="1" latinLnBrk="0" hangingPunct="1">
        <a:lnSpc>
          <a:spcPct val="90000"/>
        </a:lnSpc>
        <a:spcBef>
          <a:spcPts val="900"/>
        </a:spcBef>
        <a:buClr>
          <a:schemeClr val="accent1">
            <a:lumMod val="75000"/>
          </a:schemeClr>
        </a:buClr>
        <a:buSzPct val="100000"/>
        <a:buFont typeface="Arial" pitchFamily="34" charset="0"/>
        <a:buChar char="▪"/>
        <a:defRPr sz="1350" kern="1200">
          <a:solidFill>
            <a:schemeClr val="tx1"/>
          </a:solidFill>
          <a:latin typeface="+mn-lt"/>
          <a:ea typeface="+mn-ea"/>
          <a:cs typeface="+mn-cs"/>
        </a:defRPr>
      </a:lvl2pPr>
      <a:lvl3pPr marL="514350" indent="-134541" algn="l" defTabSz="685800" rtl="0" eaLnBrk="1" latinLnBrk="0" hangingPunct="1">
        <a:lnSpc>
          <a:spcPct val="90000"/>
        </a:lnSpc>
        <a:spcBef>
          <a:spcPts val="600"/>
        </a:spcBef>
        <a:buClr>
          <a:schemeClr val="accent1">
            <a:lumMod val="75000"/>
          </a:schemeClr>
        </a:buClr>
        <a:buSzPct val="100000"/>
        <a:buFont typeface="Arial" pitchFamily="34" charset="0"/>
        <a:buChar char="▪"/>
        <a:defRPr sz="1200" kern="1200">
          <a:solidFill>
            <a:schemeClr val="tx1"/>
          </a:solidFill>
          <a:latin typeface="+mn-lt"/>
          <a:ea typeface="+mn-ea"/>
          <a:cs typeface="+mn-cs"/>
        </a:defRPr>
      </a:lvl3pPr>
      <a:lvl4pPr marL="685800" indent="-137160" algn="l" defTabSz="685800" rtl="0" eaLnBrk="1" latinLnBrk="0" hangingPunct="1">
        <a:lnSpc>
          <a:spcPct val="90000"/>
        </a:lnSpc>
        <a:spcBef>
          <a:spcPts val="60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4pPr>
      <a:lvl5pPr marL="8572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5pPr>
      <a:lvl6pPr marL="10287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6pPr>
      <a:lvl7pPr marL="12001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7pPr>
      <a:lvl8pPr marL="13716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8pPr>
      <a:lvl9pPr marL="1408509" indent="0" algn="l" defTabSz="685800" rtl="0" eaLnBrk="1" latinLnBrk="0" hangingPunct="1">
        <a:lnSpc>
          <a:spcPct val="90000"/>
        </a:lnSpc>
        <a:spcBef>
          <a:spcPts val="450"/>
        </a:spcBef>
        <a:buClr>
          <a:schemeClr val="accent1">
            <a:lumMod val="75000"/>
          </a:schemeClr>
        </a:buClr>
        <a:buSzPct val="100000"/>
        <a:buFont typeface="Arial" pitchFamily="34" charset="0"/>
        <a:buNone/>
        <a:defRPr sz="10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21174CD-402F-4B22-AC79-4EBBD3FFA854}"/>
              </a:ext>
            </a:extLst>
          </p:cNvPr>
          <p:cNvSpPr>
            <a:spLocks noGrp="1"/>
          </p:cNvSpPr>
          <p:nvPr>
            <p:ph type="ctrTitle"/>
          </p:nvPr>
        </p:nvSpPr>
        <p:spPr>
          <a:xfrm>
            <a:off x="970384" y="968236"/>
            <a:ext cx="7203233" cy="3383280"/>
          </a:xfrm>
        </p:spPr>
        <p:txBody>
          <a:bodyPr/>
          <a:lstStyle/>
          <a:p>
            <a:r>
              <a:rPr lang="en-MY" dirty="0"/>
              <a:t>Questions and Answers</a:t>
            </a:r>
          </a:p>
        </p:txBody>
      </p:sp>
      <p:sp>
        <p:nvSpPr>
          <p:cNvPr id="3" name="Subtitle 2">
            <a:extLst>
              <a:ext uri="{FF2B5EF4-FFF2-40B4-BE49-F238E27FC236}">
                <a16:creationId xmlns:a16="http://schemas.microsoft.com/office/drawing/2014/main" xmlns=""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xmlns="" val="213334208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0189185-19FC-A51F-184C-278727133A08}"/>
              </a:ext>
            </a:extLst>
          </p:cNvPr>
          <p:cNvSpPr>
            <a:spLocks noGrp="1"/>
          </p:cNvSpPr>
          <p:nvPr>
            <p:ph type="title"/>
          </p:nvPr>
        </p:nvSpPr>
        <p:spPr/>
        <p:txBody>
          <a:bodyPr/>
          <a:lstStyle/>
          <a:p>
            <a:r>
              <a:rPr lang="en-MY" dirty="0"/>
              <a:t>Steps to tackle Situational based Questions</a:t>
            </a:r>
          </a:p>
        </p:txBody>
      </p:sp>
      <p:sp>
        <p:nvSpPr>
          <p:cNvPr id="3" name="Content Placeholder 2">
            <a:extLst>
              <a:ext uri="{FF2B5EF4-FFF2-40B4-BE49-F238E27FC236}">
                <a16:creationId xmlns:a16="http://schemas.microsoft.com/office/drawing/2014/main" xmlns="" id="{1BC6ACB2-BF51-F717-7536-53A26507587E}"/>
              </a:ext>
            </a:extLst>
          </p:cNvPr>
          <p:cNvSpPr>
            <a:spLocks noGrp="1"/>
          </p:cNvSpPr>
          <p:nvPr>
            <p:ph idx="1"/>
          </p:nvPr>
        </p:nvSpPr>
        <p:spPr/>
        <p:txBody>
          <a:bodyPr>
            <a:normAutofit/>
          </a:bodyPr>
          <a:lstStyle/>
          <a:p>
            <a:r>
              <a:rPr lang="en-MY" sz="2400" dirty="0"/>
              <a:t>Remember it is a hypothetical scenario</a:t>
            </a:r>
          </a:p>
          <a:p>
            <a:endParaRPr lang="en-MY" sz="2400" dirty="0"/>
          </a:p>
          <a:p>
            <a:r>
              <a:rPr lang="en-MY" sz="2400" dirty="0"/>
              <a:t>Eliminate the wrong answers first</a:t>
            </a:r>
          </a:p>
          <a:p>
            <a:endParaRPr lang="en-MY" sz="2400" dirty="0"/>
          </a:p>
          <a:p>
            <a:r>
              <a:rPr lang="en-MY" sz="2400" b="0" i="0" dirty="0">
                <a:solidFill>
                  <a:srgbClr val="333333"/>
                </a:solidFill>
                <a:effectLst/>
                <a:latin typeface="Source Sans Pro" panose="020B0503030403020204" pitchFamily="34" charset="0"/>
              </a:rPr>
              <a:t> A</a:t>
            </a:r>
            <a:r>
              <a:rPr lang="en-MY" sz="2400" dirty="0"/>
              <a:t>sk yourself how would the examiner want you to answer.</a:t>
            </a:r>
          </a:p>
        </p:txBody>
      </p:sp>
    </p:spTree>
    <p:extLst>
      <p:ext uri="{BB962C8B-B14F-4D97-AF65-F5344CB8AC3E}">
        <p14:creationId xmlns:p14="http://schemas.microsoft.com/office/powerpoint/2010/main" xmlns="" val="371701034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a:xfrm>
            <a:off x="611560" y="0"/>
            <a:ext cx="7200900" cy="444341"/>
          </a:xfrm>
        </p:spPr>
        <p:txBody>
          <a:bodyPr/>
          <a:lstStyle/>
          <a:p>
            <a:r>
              <a:rPr lang="en-MY" dirty="0"/>
              <a:t>Question # 1</a:t>
            </a:r>
          </a:p>
        </p:txBody>
      </p:sp>
      <p:sp>
        <p:nvSpPr>
          <p:cNvPr id="3" name="Content Placeholder 2">
            <a:extLst>
              <a:ext uri="{FF2B5EF4-FFF2-40B4-BE49-F238E27FC236}">
                <a16:creationId xmlns:a16="http://schemas.microsoft.com/office/drawing/2014/main" xmlns="" id="{839C2EFC-F07D-4475-BD84-C42889C5E61A}"/>
              </a:ext>
            </a:extLst>
          </p:cNvPr>
          <p:cNvSpPr>
            <a:spLocks noGrp="1"/>
          </p:cNvSpPr>
          <p:nvPr>
            <p:ph idx="1"/>
          </p:nvPr>
        </p:nvSpPr>
        <p:spPr>
          <a:xfrm>
            <a:off x="179512" y="444341"/>
            <a:ext cx="8856984" cy="5792971"/>
          </a:xfrm>
        </p:spPr>
        <p:txBody>
          <a:bodyPr>
            <a:normAutofit fontScale="92500" lnSpcReduction="10000"/>
          </a:bodyPr>
          <a:lstStyle/>
          <a:p>
            <a:pPr marL="0" indent="0">
              <a:buNone/>
            </a:pPr>
            <a:r>
              <a:rPr lang="en-MY" sz="2100" dirty="0">
                <a:latin typeface="Arial" panose="020B0604020202020204" pitchFamily="34" charset="0"/>
                <a:cs typeface="Arial" panose="020B0604020202020204" pitchFamily="34" charset="0"/>
              </a:rPr>
              <a:t>The sales department of a company is in the midst of reorganization. An important factor was the president's concern over lagging sales and missed targets for the past two years and a desire to restructure the compensation plan for this group. Once the reorganization was announced, the director of the sales group resigned. </a:t>
            </a:r>
          </a:p>
          <a:p>
            <a:pPr marL="0" indent="0">
              <a:buNone/>
            </a:pPr>
            <a:r>
              <a:rPr lang="en-MY" sz="2100" dirty="0">
                <a:latin typeface="Arial" panose="020B0604020202020204" pitchFamily="34" charset="0"/>
                <a:cs typeface="Arial" panose="020B0604020202020204" pitchFamily="34" charset="0"/>
              </a:rPr>
              <a:t>As part of the new VP's onboarding, the HR director updates the VP on the sales reorganizing activities to date and on employee performance in the area. He also shares the proposed structural changes and indicates that the former VP sales leader may have shared these plans prematurely with the sales staff. The plans include possible staff reductions and ending unprofitable customer relationships.</a:t>
            </a:r>
          </a:p>
          <a:p>
            <a:pPr marL="0" indent="0">
              <a:buNone/>
            </a:pPr>
            <a:r>
              <a:rPr lang="en-MY" sz="2100" dirty="0">
                <a:latin typeface="Arial" panose="020B0604020202020204" pitchFamily="34" charset="0"/>
                <a:cs typeface="Arial" panose="020B0604020202020204" pitchFamily="34" charset="0"/>
              </a:rPr>
              <a:t>What recommendation should the HR director make to influence the VP to focus on the retention of key salespeople?</a:t>
            </a:r>
          </a:p>
          <a:p>
            <a:pPr marL="457200" indent="-457200">
              <a:buFont typeface="+mj-lt"/>
              <a:buAutoNum type="alphaUcPeriod"/>
            </a:pPr>
            <a:r>
              <a:rPr lang="en-MY" sz="2100" dirty="0">
                <a:latin typeface="Arial" panose="020B0604020202020204" pitchFamily="34" charset="0"/>
                <a:cs typeface="Arial" panose="020B0604020202020204" pitchFamily="34" charset="0"/>
              </a:rPr>
              <a:t>Develop a bonus system to align with the mission, vision, and core values of the organization.</a:t>
            </a:r>
          </a:p>
          <a:p>
            <a:pPr marL="457200" indent="-457200">
              <a:buFont typeface="+mj-lt"/>
              <a:buAutoNum type="alphaUcPeriod"/>
            </a:pPr>
            <a:r>
              <a:rPr lang="en-MY" sz="2100" dirty="0">
                <a:latin typeface="Arial" panose="020B0604020202020204" pitchFamily="34" charset="0"/>
                <a:cs typeface="Arial" panose="020B0604020202020204" pitchFamily="34" charset="0"/>
              </a:rPr>
              <a:t>Wait six to eight months to make any changes, while the VP investigates the issues with the sales team for herself.</a:t>
            </a:r>
          </a:p>
          <a:p>
            <a:pPr marL="457200" indent="-457200">
              <a:buFont typeface="+mj-lt"/>
              <a:buAutoNum type="alphaUcPeriod"/>
            </a:pPr>
            <a:r>
              <a:rPr lang="en-MY" sz="2100" dirty="0">
                <a:latin typeface="Arial" panose="020B0604020202020204" pitchFamily="34" charset="0"/>
                <a:cs typeface="Arial" panose="020B0604020202020204" pitchFamily="34" charset="0"/>
              </a:rPr>
              <a:t>Pay out retention bonuses to high-potential employees for a period of time.</a:t>
            </a:r>
          </a:p>
          <a:p>
            <a:pPr marL="457200" indent="-457200">
              <a:buFont typeface="+mj-lt"/>
              <a:buAutoNum type="alphaUcPeriod"/>
            </a:pPr>
            <a:r>
              <a:rPr lang="en-MY" sz="2100" dirty="0">
                <a:latin typeface="Arial" panose="020B0604020202020204" pitchFamily="34" charset="0"/>
                <a:cs typeface="Arial" panose="020B0604020202020204" pitchFamily="34" charset="0"/>
              </a:rPr>
              <a:t>Wait until employees express interest in leaving to come up with a plan for retention.</a:t>
            </a:r>
          </a:p>
          <a:p>
            <a:pPr marL="0" indent="0">
              <a:buNone/>
            </a:pPr>
            <a:endParaRPr lang="en-MY" sz="17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194967576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139008C-9337-42ED-8F79-B6A7DF760D92}"/>
              </a:ext>
            </a:extLst>
          </p:cNvPr>
          <p:cNvSpPr>
            <a:spLocks noGrp="1"/>
          </p:cNvSpPr>
          <p:nvPr>
            <p:ph type="title"/>
          </p:nvPr>
        </p:nvSpPr>
        <p:spPr>
          <a:xfrm>
            <a:off x="755576" y="260648"/>
            <a:ext cx="7200900" cy="449487"/>
          </a:xfrm>
        </p:spPr>
        <p:txBody>
          <a:bodyPr/>
          <a:lstStyle/>
          <a:p>
            <a:r>
              <a:rPr lang="en-MY" dirty="0"/>
              <a:t>Answer # 1</a:t>
            </a:r>
          </a:p>
        </p:txBody>
      </p:sp>
      <p:sp>
        <p:nvSpPr>
          <p:cNvPr id="3" name="Content Placeholder 2">
            <a:extLst>
              <a:ext uri="{FF2B5EF4-FFF2-40B4-BE49-F238E27FC236}">
                <a16:creationId xmlns:a16="http://schemas.microsoft.com/office/drawing/2014/main" xmlns="" id="{2B8C833D-F487-47DE-8AF5-07CC17F1BFCB}"/>
              </a:ext>
            </a:extLst>
          </p:cNvPr>
          <p:cNvSpPr>
            <a:spLocks noGrp="1"/>
          </p:cNvSpPr>
          <p:nvPr>
            <p:ph idx="1"/>
          </p:nvPr>
        </p:nvSpPr>
        <p:spPr>
          <a:xfrm>
            <a:off x="748404" y="1052736"/>
            <a:ext cx="7856044" cy="4824536"/>
          </a:xfrm>
        </p:spPr>
        <p:txBody>
          <a:bodyPr>
            <a:normAutofit lnSpcReduction="10000"/>
          </a:bodyPr>
          <a:lstStyle/>
          <a:p>
            <a:pPr marL="0" indent="0">
              <a:buNone/>
            </a:pPr>
            <a:r>
              <a:rPr lang="en-MY" sz="2400" dirty="0"/>
              <a:t>Option A</a:t>
            </a:r>
          </a:p>
          <a:p>
            <a:pPr marL="0" indent="0">
              <a:buNone/>
            </a:pPr>
            <a:r>
              <a:rPr lang="en-MY" sz="2400" dirty="0"/>
              <a:t>A is the best answer, because it addresses the strategic goal behind the reorganization. The reward system will support the organization's sales goals.</a:t>
            </a:r>
          </a:p>
          <a:p>
            <a:pPr marL="0" indent="0">
              <a:buNone/>
            </a:pPr>
            <a:r>
              <a:rPr lang="en-MY" sz="2400" dirty="0"/>
              <a:t>B is incorrect, because the department will probably have lost valuable personnel during this time.</a:t>
            </a:r>
          </a:p>
          <a:p>
            <a:pPr marL="0" indent="0">
              <a:buNone/>
            </a:pPr>
            <a:r>
              <a:rPr lang="en-MY" sz="2400" dirty="0"/>
              <a:t>C is incorrect, because it is not a long-term solution and it does not reward or motivate the desired strategic results-increased sales.</a:t>
            </a:r>
          </a:p>
          <a:p>
            <a:pPr marL="0" indent="0">
              <a:buNone/>
            </a:pPr>
            <a:r>
              <a:rPr lang="en-MY" sz="2400" dirty="0"/>
              <a:t>D is incorrect, because it is too reactive and late. Talent may already have identified new positions before discussing this with the VP or HR. This does not show leadership or business acumen.</a:t>
            </a:r>
          </a:p>
        </p:txBody>
      </p:sp>
    </p:spTree>
    <p:extLst>
      <p:ext uri="{BB962C8B-B14F-4D97-AF65-F5344CB8AC3E}">
        <p14:creationId xmlns:p14="http://schemas.microsoft.com/office/powerpoint/2010/main" xmlns="" val="383715167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0098008-10DE-4A94-AE3E-9B601B0B56FA}"/>
              </a:ext>
            </a:extLst>
          </p:cNvPr>
          <p:cNvSpPr>
            <a:spLocks noGrp="1"/>
          </p:cNvSpPr>
          <p:nvPr>
            <p:ph type="title"/>
          </p:nvPr>
        </p:nvSpPr>
        <p:spPr>
          <a:xfrm>
            <a:off x="755576" y="0"/>
            <a:ext cx="7200900" cy="566321"/>
          </a:xfrm>
        </p:spPr>
        <p:txBody>
          <a:bodyPr/>
          <a:lstStyle/>
          <a:p>
            <a:r>
              <a:rPr lang="en-MY" dirty="0"/>
              <a:t>Question # 2</a:t>
            </a:r>
          </a:p>
        </p:txBody>
      </p:sp>
      <p:sp>
        <p:nvSpPr>
          <p:cNvPr id="3" name="Content Placeholder 2">
            <a:extLst>
              <a:ext uri="{FF2B5EF4-FFF2-40B4-BE49-F238E27FC236}">
                <a16:creationId xmlns:a16="http://schemas.microsoft.com/office/drawing/2014/main" xmlns="" id="{8B85BAC2-F80C-433C-8CE0-5D831C765C14}"/>
              </a:ext>
            </a:extLst>
          </p:cNvPr>
          <p:cNvSpPr>
            <a:spLocks noGrp="1"/>
          </p:cNvSpPr>
          <p:nvPr>
            <p:ph idx="1"/>
          </p:nvPr>
        </p:nvSpPr>
        <p:spPr>
          <a:xfrm>
            <a:off x="179512" y="728700"/>
            <a:ext cx="8568952" cy="5364596"/>
          </a:xfrm>
        </p:spPr>
        <p:txBody>
          <a:bodyPr>
            <a:normAutofit fontScale="47500" lnSpcReduction="20000"/>
          </a:bodyPr>
          <a:lstStyle/>
          <a:p>
            <a:pPr marL="0" indent="0">
              <a:buNone/>
            </a:pPr>
            <a:r>
              <a:rPr lang="en-MY" sz="3800" dirty="0">
                <a:latin typeface="Arial" panose="020B0604020202020204" pitchFamily="34" charset="0"/>
                <a:cs typeface="Arial" panose="020B0604020202020204" pitchFamily="34" charset="0"/>
              </a:rPr>
              <a:t>The sales department of a company is in the midst of reorganization. An important factor was the president's concern over lagging sales and missed targets for the past two years and a desire to restructure the compensation plan for this group. Once the reorganization was announced, the director of the sales group resigned. </a:t>
            </a:r>
          </a:p>
          <a:p>
            <a:pPr marL="0" indent="0">
              <a:buNone/>
            </a:pPr>
            <a:r>
              <a:rPr lang="en-MY" sz="3800" dirty="0">
                <a:latin typeface="Arial" panose="020B0604020202020204" pitchFamily="34" charset="0"/>
                <a:cs typeface="Arial" panose="020B0604020202020204" pitchFamily="34" charset="0"/>
              </a:rPr>
              <a:t>As part of the new VP's onboarding, the HR director updates the VP on the sales reorganizing activities to date and on employee performance in the area. He also shares the proposed structural changes and indicates that the former VP sales leader may have shared these plans prematurely with the sales staff. The plans include possible staff reductions and ending unprofitable customer relationships.</a:t>
            </a:r>
          </a:p>
          <a:p>
            <a:pPr marL="0" indent="0">
              <a:buNone/>
            </a:pPr>
            <a:r>
              <a:rPr lang="en-MY" sz="3800" dirty="0"/>
              <a:t>What actions should the HR director take to demonstrate an understanding of the priorities of both the sales function and the organization?</a:t>
            </a:r>
          </a:p>
          <a:p>
            <a:pPr marL="0" indent="0">
              <a:buNone/>
            </a:pPr>
            <a:endParaRPr lang="en-MY" sz="3800" dirty="0"/>
          </a:p>
          <a:p>
            <a:pPr marL="514350" indent="-514350">
              <a:buFont typeface="+mj-lt"/>
              <a:buAutoNum type="alphaUcPeriod"/>
            </a:pPr>
            <a:r>
              <a:rPr lang="en-MY" sz="3800" dirty="0"/>
              <a:t>Wait to see what the VP of sales wants to do to solve the issues and then agree to her approach.</a:t>
            </a:r>
          </a:p>
          <a:p>
            <a:pPr marL="514350" indent="-514350">
              <a:buFont typeface="+mj-lt"/>
              <a:buAutoNum type="alphaUcPeriod"/>
            </a:pPr>
            <a:r>
              <a:rPr lang="en-MY" sz="3800" dirty="0"/>
              <a:t>Encourage the VP of sales to implement her ideas without any HR involvement.</a:t>
            </a:r>
          </a:p>
          <a:p>
            <a:pPr marL="514350" indent="-514350">
              <a:buFont typeface="+mj-lt"/>
              <a:buAutoNum type="alphaUcPeriod"/>
            </a:pPr>
            <a:r>
              <a:rPr lang="en-MY" sz="3800" dirty="0"/>
              <a:t>Listen to the VP's needs and thoughts, and then offer ideas to create the appropriate sales structure.</a:t>
            </a:r>
          </a:p>
          <a:p>
            <a:pPr marL="514350" indent="-514350">
              <a:buFont typeface="+mj-lt"/>
              <a:buAutoNum type="alphaUcPeriod"/>
            </a:pPr>
            <a:r>
              <a:rPr lang="en-MY" sz="3800" dirty="0"/>
              <a:t>Listen to the VP's needs and thoughts, and then immediately implement those suggestions.</a:t>
            </a:r>
          </a:p>
          <a:p>
            <a:pPr marL="0" indent="0">
              <a:buNone/>
            </a:pPr>
            <a:endParaRPr lang="en-MY" sz="1800" dirty="0"/>
          </a:p>
        </p:txBody>
      </p:sp>
    </p:spTree>
    <p:extLst>
      <p:ext uri="{BB962C8B-B14F-4D97-AF65-F5344CB8AC3E}">
        <p14:creationId xmlns:p14="http://schemas.microsoft.com/office/powerpoint/2010/main" xmlns="" val="67482361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45F821B-181E-4FBC-AE29-7026B2A30E25}"/>
              </a:ext>
            </a:extLst>
          </p:cNvPr>
          <p:cNvSpPr>
            <a:spLocks noGrp="1"/>
          </p:cNvSpPr>
          <p:nvPr>
            <p:ph type="title"/>
          </p:nvPr>
        </p:nvSpPr>
        <p:spPr>
          <a:xfrm>
            <a:off x="971550" y="260648"/>
            <a:ext cx="7200900" cy="579440"/>
          </a:xfrm>
        </p:spPr>
        <p:txBody>
          <a:bodyPr/>
          <a:lstStyle/>
          <a:p>
            <a:r>
              <a:rPr lang="en-MY" dirty="0"/>
              <a:t>Answer # 2</a:t>
            </a:r>
          </a:p>
        </p:txBody>
      </p:sp>
      <p:sp>
        <p:nvSpPr>
          <p:cNvPr id="3" name="Content Placeholder 2">
            <a:extLst>
              <a:ext uri="{FF2B5EF4-FFF2-40B4-BE49-F238E27FC236}">
                <a16:creationId xmlns:a16="http://schemas.microsoft.com/office/drawing/2014/main" xmlns="" id="{CD4893EA-2C41-461F-A0DD-FBBF4C1722D0}"/>
              </a:ext>
            </a:extLst>
          </p:cNvPr>
          <p:cNvSpPr>
            <a:spLocks noGrp="1"/>
          </p:cNvSpPr>
          <p:nvPr>
            <p:ph idx="1"/>
          </p:nvPr>
        </p:nvSpPr>
        <p:spPr>
          <a:xfrm>
            <a:off x="611560" y="1124744"/>
            <a:ext cx="7992888" cy="4824536"/>
          </a:xfrm>
        </p:spPr>
        <p:txBody>
          <a:bodyPr>
            <a:normAutofit/>
          </a:bodyPr>
          <a:lstStyle/>
          <a:p>
            <a:r>
              <a:rPr lang="en-MY" sz="2400" dirty="0"/>
              <a:t>Option C</a:t>
            </a:r>
          </a:p>
          <a:p>
            <a:endParaRPr lang="en-MY" sz="2000" dirty="0"/>
          </a:p>
          <a:p>
            <a:pPr marL="0" indent="0">
              <a:buNone/>
            </a:pPr>
            <a:r>
              <a:rPr lang="en-MY" sz="2000" dirty="0"/>
              <a:t>C is the best answer. The HR director establishes himself as a partner to the sales function by offering HR expertise in support of the VP's ideas.</a:t>
            </a:r>
          </a:p>
          <a:p>
            <a:pPr marL="0" indent="0">
              <a:buNone/>
            </a:pPr>
            <a:r>
              <a:rPr lang="en-MY" sz="2000" dirty="0"/>
              <a:t>A is incorrect, because the HR director would not be fulfilling his role as a consultant to the organization and its members. This also does not demonstrate leadership.</a:t>
            </a:r>
          </a:p>
          <a:p>
            <a:pPr marL="0" indent="0">
              <a:buNone/>
            </a:pPr>
            <a:r>
              <a:rPr lang="en-MY" sz="2000" dirty="0"/>
              <a:t>B is incorrect, because it takes the same passive approach as answer A, withholding the value that HR can offer.</a:t>
            </a:r>
          </a:p>
          <a:p>
            <a:pPr marL="0" indent="0">
              <a:buNone/>
            </a:pPr>
            <a:r>
              <a:rPr lang="en-MY" sz="2000" dirty="0"/>
              <a:t>D is incorrect, because the HR director is not applying HR's particular expertise in this area.</a:t>
            </a:r>
          </a:p>
        </p:txBody>
      </p:sp>
    </p:spTree>
    <p:extLst>
      <p:ext uri="{BB962C8B-B14F-4D97-AF65-F5344CB8AC3E}">
        <p14:creationId xmlns:p14="http://schemas.microsoft.com/office/powerpoint/2010/main" xmlns="" val="47111761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1259</TotalTime>
  <Words>675</Words>
  <Application>Microsoft Office PowerPoint</Application>
  <PresentationFormat>On-screen Show (4:3)</PresentationFormat>
  <Paragraphs>39</Paragraphs>
  <Slides>6</Slides>
  <Notes>1</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Diamond Grid 16x9</vt:lpstr>
      <vt:lpstr>Questions and Answers</vt:lpstr>
      <vt:lpstr>Steps to tackle Situational based Questions</vt:lpstr>
      <vt:lpstr>Question # 1</vt:lpstr>
      <vt:lpstr>Answer # 1</vt:lpstr>
      <vt:lpstr>Question # 2</vt:lpstr>
      <vt:lpstr>Answer # 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25</cp:revision>
  <cp:lastPrinted>1601-01-01T00:00:00Z</cp:lastPrinted>
  <dcterms:created xsi:type="dcterms:W3CDTF">2020-07-09T15:12:46Z</dcterms:created>
  <dcterms:modified xsi:type="dcterms:W3CDTF">2022-08-06T17:54:27Z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