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9" r:id="rId3"/>
    <p:sldId id="270" r:id="rId4"/>
    <p:sldId id="261" r:id="rId5"/>
    <p:sldId id="262" r:id="rId6"/>
    <p:sldId id="263" r:id="rId7"/>
    <p:sldId id="264" r:id="rId8"/>
    <p:sldId id="265" r:id="rId9"/>
    <p:sldId id="266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0A38-8970-4049-B604-73FCC906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A61F6-64EA-4079-85B2-1AA73513E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28800"/>
            <a:ext cx="8206680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200" dirty="0">
                <a:latin typeface="Arial" panose="020B0604020202020204" pitchFamily="34" charset="0"/>
                <a:cs typeface="Arial" panose="020B0604020202020204" pitchFamily="34" charset="0"/>
              </a:rPr>
              <a:t>All are true EXCEPT which of the following?</a:t>
            </a:r>
          </a:p>
          <a:p>
            <a:pPr marL="0" indent="0">
              <a:buNone/>
            </a:pPr>
            <a:r>
              <a:rPr lang="en-MY" sz="2200" dirty="0">
                <a:latin typeface="Arial" panose="020B0604020202020204" pitchFamily="34" charset="0"/>
                <a:cs typeface="Arial" panose="020B0604020202020204" pitchFamily="34" charset="0"/>
              </a:rPr>
              <a:t>a) Cultural relativism is the belief that if a particular practice is acceptable locally, then the circumstances must somehow justify it.</a:t>
            </a:r>
          </a:p>
          <a:p>
            <a:pPr marL="0" indent="0">
              <a:buNone/>
            </a:pPr>
            <a:r>
              <a:rPr lang="en-MY" sz="2200" dirty="0">
                <a:latin typeface="Arial" panose="020B0604020202020204" pitchFamily="34" charset="0"/>
                <a:cs typeface="Arial" panose="020B0604020202020204" pitchFamily="34" charset="0"/>
              </a:rPr>
              <a:t>b) Cultural imperialism is the belief that there is only one ethical way to behave in a situation, regardless of the specific circumstances.</a:t>
            </a:r>
          </a:p>
          <a:p>
            <a:pPr marL="0" indent="0">
              <a:buNone/>
            </a:pPr>
            <a:r>
              <a:rPr lang="en-MY" sz="2200" dirty="0">
                <a:latin typeface="Arial" panose="020B0604020202020204" pitchFamily="34" charset="0"/>
                <a:cs typeface="Arial" panose="020B0604020202020204" pitchFamily="34" charset="0"/>
              </a:rPr>
              <a:t>c) A global enterprise must determine whether it will consistently take an imperialistic or relativistic approach to defining appropriate organizational and employee conduct.</a:t>
            </a:r>
          </a:p>
          <a:p>
            <a:pPr marL="0" indent="0">
              <a:buNone/>
            </a:pPr>
            <a:r>
              <a:rPr lang="en-MY" sz="2200" dirty="0">
                <a:latin typeface="Arial" panose="020B0604020202020204" pitchFamily="34" charset="0"/>
                <a:cs typeface="Arial" panose="020B0604020202020204" pitchFamily="34" charset="0"/>
              </a:rPr>
              <a:t>d) Most cultures share the same high-level values; the difference lies in the boundaries between ethical and unethical conduct as it relates to these values.</a:t>
            </a:r>
          </a:p>
          <a:p>
            <a:pPr marL="0" indent="0">
              <a:buNone/>
            </a:pPr>
            <a:endParaRPr lang="en-MY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85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EFA2-8A1A-4444-9581-67E0207D6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E0A48-A620-434B-934E-3CCD40DFE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4063368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2E81-A8FD-4392-AB80-F8AA7795F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2F181-EF3A-46CE-AF38-4DA2B676B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 cultural vision problem which holds that there are no absolutes and everything is based on the situation is referred to as</a:t>
            </a:r>
          </a:p>
          <a:p>
            <a:pPr marL="0" indent="0">
              <a:buNone/>
            </a:pPr>
            <a:r>
              <a:rPr lang="en-MY" dirty="0"/>
              <a:t>a) determinism.</a:t>
            </a:r>
          </a:p>
          <a:p>
            <a:pPr marL="0" indent="0">
              <a:buNone/>
            </a:pPr>
            <a:r>
              <a:rPr lang="en-MY" dirty="0"/>
              <a:t>b) relativism.</a:t>
            </a:r>
          </a:p>
          <a:p>
            <a:pPr marL="0" indent="0">
              <a:buNone/>
            </a:pPr>
            <a:r>
              <a:rPr lang="en-MY" dirty="0"/>
              <a:t>c) ethnocentrism.</a:t>
            </a:r>
          </a:p>
          <a:p>
            <a:pPr marL="0" indent="0">
              <a:buNone/>
            </a:pPr>
            <a:r>
              <a:rPr lang="en-MY" dirty="0"/>
              <a:t>d) parochialism.</a:t>
            </a:r>
          </a:p>
        </p:txBody>
      </p:sp>
    </p:spTree>
    <p:extLst>
      <p:ext uri="{BB962C8B-B14F-4D97-AF65-F5344CB8AC3E}">
        <p14:creationId xmlns:p14="http://schemas.microsoft.com/office/powerpoint/2010/main" val="2436677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0B957-D1A4-49FB-80E3-918E670F1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4FFC-F8A2-4E24-93EC-6C2514B0C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3277907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87CF1-B2EE-45DE-94FB-B915D6FC7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480D9-AAD2-4F40-A3CA-3CA3C20FE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600" dirty="0"/>
              <a:t>The layer of culture that includes values, religion and philosophies is:</a:t>
            </a:r>
          </a:p>
          <a:p>
            <a:pPr marL="0" indent="0">
              <a:buNone/>
            </a:pPr>
            <a:r>
              <a:rPr lang="en-MY" sz="2600" dirty="0"/>
              <a:t>a) Surface</a:t>
            </a:r>
          </a:p>
          <a:p>
            <a:pPr marL="0" indent="0">
              <a:buNone/>
            </a:pPr>
            <a:r>
              <a:rPr lang="en-MY" sz="2600" dirty="0"/>
              <a:t>b) Hidden</a:t>
            </a:r>
          </a:p>
          <a:p>
            <a:pPr marL="0" indent="0">
              <a:buNone/>
            </a:pPr>
            <a:r>
              <a:rPr lang="en-MY" sz="2600" dirty="0"/>
              <a:t>c) Invisible</a:t>
            </a:r>
          </a:p>
          <a:p>
            <a:pPr marL="0" indent="0">
              <a:buNone/>
            </a:pPr>
            <a:r>
              <a:rPr lang="en-MY" sz="2600" dirty="0"/>
              <a:t>d) Visible</a:t>
            </a:r>
          </a:p>
          <a:p>
            <a:pPr marL="0" indent="0">
              <a:buNone/>
            </a:pPr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932790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C7FF5-7EB2-4E24-965B-92081D322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8CE6D-132D-4D11-837A-5EEE24DCE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  <a:p>
            <a:endParaRPr lang="en-MY" dirty="0"/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Surface" culture includes dress, food and language;</a:t>
            </a:r>
          </a:p>
          <a:p>
            <a:pPr marL="0" indent="0">
              <a:buNone/>
            </a:pPr>
            <a:r>
              <a:rPr lang="en-MY" dirty="0"/>
              <a:t> "hidden" culture includes values, religion and philosophies; and </a:t>
            </a:r>
          </a:p>
          <a:p>
            <a:pPr marL="0" indent="0">
              <a:buNone/>
            </a:pPr>
            <a:r>
              <a:rPr lang="en-MY" dirty="0"/>
              <a:t>“invisible" culture is the universal truths that define the culture</a:t>
            </a:r>
          </a:p>
        </p:txBody>
      </p:sp>
    </p:spTree>
    <p:extLst>
      <p:ext uri="{BB962C8B-B14F-4D97-AF65-F5344CB8AC3E}">
        <p14:creationId xmlns:p14="http://schemas.microsoft.com/office/powerpoint/2010/main" val="2375444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59C1B-60A8-4906-A707-2F38F2F91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61C0-3B9C-41DD-AB5B-7ACDB9272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956" y="1556792"/>
            <a:ext cx="8273516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400" dirty="0"/>
              <a:t>In high-context cultures, the most meaning is derived from</a:t>
            </a:r>
          </a:p>
          <a:p>
            <a:pPr marL="0" indent="0">
              <a:buNone/>
            </a:pPr>
            <a:r>
              <a:rPr lang="en-MY" sz="2400" dirty="0"/>
              <a:t>a) words.</a:t>
            </a:r>
          </a:p>
          <a:p>
            <a:pPr marL="0" indent="0">
              <a:buNone/>
            </a:pPr>
            <a:r>
              <a:rPr lang="en-MY" sz="2400" dirty="0"/>
              <a:t>b) relationships.</a:t>
            </a:r>
          </a:p>
          <a:p>
            <a:pPr marL="0" indent="0">
              <a:buNone/>
            </a:pPr>
            <a:r>
              <a:rPr lang="en-MY" sz="2400" dirty="0"/>
              <a:t>c) content.</a:t>
            </a:r>
          </a:p>
          <a:p>
            <a:pPr marL="0" indent="0">
              <a:buNone/>
            </a:pPr>
            <a:r>
              <a:rPr lang="en-MY" sz="2400" dirty="0"/>
              <a:t>d) actions.</a:t>
            </a:r>
          </a:p>
        </p:txBody>
      </p:sp>
    </p:spTree>
    <p:extLst>
      <p:ext uri="{BB962C8B-B14F-4D97-AF65-F5344CB8AC3E}">
        <p14:creationId xmlns:p14="http://schemas.microsoft.com/office/powerpoint/2010/main" val="1033945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B3B5-55BE-4F10-973B-C381C6CD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720E2-AA99-46CF-AEF0-30D10782D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In high-context cultures, the context of the communication, and not necessarily the words, provides the most meaning. A big part of the context is the relationship that exists between speaker and listener.</a:t>
            </a:r>
          </a:p>
        </p:txBody>
      </p:sp>
    </p:spTree>
    <p:extLst>
      <p:ext uri="{BB962C8B-B14F-4D97-AF65-F5344CB8AC3E}">
        <p14:creationId xmlns:p14="http://schemas.microsoft.com/office/powerpoint/2010/main" val="3573869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CFC4B-7BA3-49B7-A1A2-97A82E73E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5D700-4E0C-4E68-9C05-F81219D5A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statements about culture is true?</a:t>
            </a:r>
          </a:p>
          <a:p>
            <a:pPr marL="0" indent="0">
              <a:buNone/>
            </a:pPr>
            <a:r>
              <a:rPr lang="en-MY" dirty="0"/>
              <a:t>a) It is a shared system of assumptions, values, artifacts, and symbols.</a:t>
            </a:r>
          </a:p>
          <a:p>
            <a:pPr marL="0" indent="0">
              <a:buNone/>
            </a:pPr>
            <a:r>
              <a:rPr lang="en-MY" dirty="0"/>
              <a:t>b) It usually changes significantly with each new generation.</a:t>
            </a:r>
          </a:p>
          <a:p>
            <a:pPr marL="0" indent="0">
              <a:buNone/>
            </a:pPr>
            <a:r>
              <a:rPr lang="en-MY" dirty="0"/>
              <a:t>c) It does not have a great impact on the way global business is conducted.</a:t>
            </a:r>
          </a:p>
          <a:p>
            <a:pPr marL="0" indent="0">
              <a:buNone/>
            </a:pPr>
            <a:r>
              <a:rPr lang="en-MY" dirty="0"/>
              <a:t>d) Successful organizations have the same culture throughout.</a:t>
            </a:r>
          </a:p>
        </p:txBody>
      </p:sp>
    </p:spTree>
    <p:extLst>
      <p:ext uri="{BB962C8B-B14F-4D97-AF65-F5344CB8AC3E}">
        <p14:creationId xmlns:p14="http://schemas.microsoft.com/office/powerpoint/2010/main" val="1304202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420DB-D914-4FD9-907F-DE905C54F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25334-B5EA-4B89-A616-5838C076C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4102338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4148-6CAB-4135-8ABA-3142E77CC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D6185-E311-460F-9439-B8FA8E4B7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organizational cultures is highly focused on the achievement of objectives and provides rewards based on expertise?</a:t>
            </a:r>
          </a:p>
          <a:p>
            <a:pPr marL="0" indent="0">
              <a:buNone/>
            </a:pPr>
            <a:r>
              <a:rPr lang="en-MY" dirty="0"/>
              <a:t>a) Guided Missile</a:t>
            </a:r>
          </a:p>
          <a:p>
            <a:pPr marL="0" indent="0">
              <a:buNone/>
            </a:pPr>
            <a:r>
              <a:rPr lang="en-MY" dirty="0"/>
              <a:t>b) Incubator</a:t>
            </a:r>
          </a:p>
          <a:p>
            <a:pPr marL="0" indent="0">
              <a:buNone/>
            </a:pPr>
            <a:r>
              <a:rPr lang="en-MY" dirty="0"/>
              <a:t>c) Eiffel Tower</a:t>
            </a:r>
          </a:p>
          <a:p>
            <a:pPr marL="0" indent="0">
              <a:buNone/>
            </a:pPr>
            <a:r>
              <a:rPr lang="en-MY" dirty="0"/>
              <a:t>d) Family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57151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D98FE-7337-4C32-B9CD-C3A1C0B74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73244-543E-48F0-9C8E-159500560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980575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0E325-4F46-409A-822D-5B52EFEC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8D9D3-A893-4B20-AEC1-DFE22FCD7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</a:t>
            </a:r>
            <a:r>
              <a:rPr lang="en-MY" dirty="0" err="1"/>
              <a:t>behaviors</a:t>
            </a:r>
            <a:r>
              <a:rPr lang="en-MY" dirty="0"/>
              <a:t> is an example of high uncertainty avoidance?</a:t>
            </a:r>
          </a:p>
          <a:p>
            <a:pPr marL="0" indent="0">
              <a:buNone/>
            </a:pPr>
            <a:r>
              <a:rPr lang="en-MY" dirty="0"/>
              <a:t>a) A company minimizes its risk by instituting strict laws and safety measures.</a:t>
            </a:r>
          </a:p>
          <a:p>
            <a:pPr marL="0" indent="0">
              <a:buNone/>
            </a:pPr>
            <a:r>
              <a:rPr lang="en-MY" dirty="0"/>
              <a:t>b) A company implements a compensation plan that has low base pay and high commissions.</a:t>
            </a:r>
          </a:p>
          <a:p>
            <a:pPr marL="0" indent="0">
              <a:buNone/>
            </a:pPr>
            <a:r>
              <a:rPr lang="en-MY" dirty="0"/>
              <a:t>c) A new situation is motivating for a work team, and they enjoy the challenge.</a:t>
            </a:r>
          </a:p>
          <a:p>
            <a:pPr marL="0" indent="0">
              <a:buNone/>
            </a:pPr>
            <a:r>
              <a:rPr lang="en-MY" dirty="0"/>
              <a:t>d) Employees are likely to switch jobs frequently.</a:t>
            </a:r>
          </a:p>
        </p:txBody>
      </p:sp>
    </p:spTree>
    <p:extLst>
      <p:ext uri="{BB962C8B-B14F-4D97-AF65-F5344CB8AC3E}">
        <p14:creationId xmlns:p14="http://schemas.microsoft.com/office/powerpoint/2010/main" val="106278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02ED1-D660-481A-9EF8-4270C3DF6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87FB0-9584-43A7-B6D0-1EDCC33E1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099525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DDD1C-6D53-4211-A416-9CB588B15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B4431-8FAB-4002-A8C9-D8C7141A0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representative of a universalist culture?</a:t>
            </a:r>
          </a:p>
          <a:p>
            <a:pPr marL="0" indent="0">
              <a:buNone/>
            </a:pPr>
            <a:r>
              <a:rPr lang="en-MY" dirty="0"/>
              <a:t>a) Multitasking is valued more than sequential completion of tasks.</a:t>
            </a:r>
          </a:p>
          <a:p>
            <a:pPr marL="0" indent="0">
              <a:buNone/>
            </a:pPr>
            <a:r>
              <a:rPr lang="en-MY" dirty="0"/>
              <a:t>b) There is intense competition among project teams.</a:t>
            </a:r>
          </a:p>
          <a:p>
            <a:pPr marL="0" indent="0">
              <a:buNone/>
            </a:pPr>
            <a:r>
              <a:rPr lang="en-MY" dirty="0"/>
              <a:t>c) Managers believe that rules and consistency lead to fairness.</a:t>
            </a:r>
          </a:p>
          <a:p>
            <a:pPr marL="0" indent="0">
              <a:buNone/>
            </a:pPr>
            <a:r>
              <a:rPr lang="en-MY" dirty="0"/>
              <a:t>d) Personal freedom is less important than taking care of each other.</a:t>
            </a:r>
          </a:p>
        </p:txBody>
      </p:sp>
    </p:spTree>
    <p:extLst>
      <p:ext uri="{BB962C8B-B14F-4D97-AF65-F5344CB8AC3E}">
        <p14:creationId xmlns:p14="http://schemas.microsoft.com/office/powerpoint/2010/main" val="198170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FC71F-0B13-4B06-9AED-4CBBA161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1E17F-EBC0-4453-83C2-D6742BD63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9340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1039</TotalTime>
  <Words>573</Words>
  <Application>Microsoft Office PowerPoint</Application>
  <PresentationFormat>On-screen Show (4:3)</PresentationFormat>
  <Paragraphs>74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#7</vt:lpstr>
      <vt:lpstr>Answer # 7</vt:lpstr>
      <vt:lpstr>Question # 8</vt:lpstr>
      <vt:lpstr>Answer # 8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24</cp:revision>
  <cp:lastPrinted>1601-01-01T00:00:00Z</cp:lastPrinted>
  <dcterms:created xsi:type="dcterms:W3CDTF">2020-07-09T15:12:46Z</dcterms:created>
  <dcterms:modified xsi:type="dcterms:W3CDTF">2021-04-24T17:12:09Z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