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67" r:id="rId3"/>
    <p:sldId id="268" r:id="rId4"/>
    <p:sldId id="269" r:id="rId5"/>
    <p:sldId id="270" r:id="rId6"/>
    <p:sldId id="261" r:id="rId7"/>
    <p:sldId id="262" r:id="rId8"/>
    <p:sldId id="263" r:id="rId9"/>
    <p:sldId id="264" r:id="rId10"/>
    <p:sldId id="265" r:id="rId11"/>
    <p:sldId id="266"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E295-5C35-4ED9-AC60-B6EF1E8049A6}"/>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4494C18-2FF9-4B59-ABD7-BCD77EAB4C40}"/>
              </a:ext>
            </a:extLst>
          </p:cNvPr>
          <p:cNvSpPr>
            <a:spLocks noGrp="1"/>
          </p:cNvSpPr>
          <p:nvPr>
            <p:ph idx="1"/>
          </p:nvPr>
        </p:nvSpPr>
        <p:spPr>
          <a:xfrm>
            <a:off x="683568" y="1600200"/>
            <a:ext cx="8352928" cy="5257800"/>
          </a:xfrm>
        </p:spPr>
        <p:txBody>
          <a:bodyPr/>
          <a:lstStyle/>
          <a:p>
            <a:pPr marL="0" indent="0">
              <a:buNone/>
            </a:pPr>
            <a:r>
              <a:rPr lang="en-MY" sz="1900" dirty="0"/>
              <a:t>The R&amp;D department has had a hard time keeping qualified hires in the engineering role; in fact, the last two hires were both terminated because they could not perform the essential tasks of the job. The manager has asked you to reopen the job ad and get him interviews by the end of the week. Which course of action should you take?</a:t>
            </a:r>
          </a:p>
          <a:p>
            <a:pPr marL="0" indent="0">
              <a:buNone/>
            </a:pPr>
            <a:endParaRPr lang="en-MY" sz="1900" dirty="0"/>
          </a:p>
          <a:p>
            <a:pPr marL="457200" indent="-457200">
              <a:buAutoNum type="alphaUcPeriod"/>
            </a:pPr>
            <a:r>
              <a:rPr lang="en-MY" sz="1900" dirty="0"/>
              <a:t>Reopen the job and start immediately recruiting</a:t>
            </a:r>
          </a:p>
          <a:p>
            <a:pPr marL="457200" indent="-457200">
              <a:buAutoNum type="alphaUcPeriod"/>
            </a:pPr>
            <a:endParaRPr lang="en-MY" sz="1900" dirty="0"/>
          </a:p>
          <a:p>
            <a:pPr marL="457200" indent="-457200">
              <a:buAutoNum type="alphaUcPeriod"/>
            </a:pPr>
            <a:r>
              <a:rPr lang="en-MY" sz="1900" dirty="0"/>
              <a:t>Conduct meetings with current staff to find out what the job actually entails</a:t>
            </a:r>
          </a:p>
          <a:p>
            <a:pPr marL="457200" indent="-457200">
              <a:buAutoNum type="alphaUcPeriod"/>
            </a:pPr>
            <a:endParaRPr lang="en-MY" sz="1900" dirty="0"/>
          </a:p>
          <a:p>
            <a:pPr marL="457200" indent="-457200">
              <a:buAutoNum type="alphaUcPeriod"/>
            </a:pPr>
            <a:r>
              <a:rPr lang="en-MY" sz="1900" dirty="0"/>
              <a:t>Request to conduct a thorough job analysis to identify the true needs</a:t>
            </a:r>
          </a:p>
          <a:p>
            <a:pPr marL="457200" indent="-457200">
              <a:buAutoNum type="alphaUcPeriod"/>
            </a:pPr>
            <a:endParaRPr lang="en-MY" sz="1900" dirty="0"/>
          </a:p>
          <a:p>
            <a:pPr marL="457200" indent="-457200">
              <a:buAutoNum type="alphaUcPeriod"/>
            </a:pPr>
            <a:r>
              <a:rPr lang="en-MY" sz="1900" dirty="0"/>
              <a:t>Call the former employees and complete a more thorough exit interview</a:t>
            </a:r>
          </a:p>
        </p:txBody>
      </p:sp>
    </p:spTree>
    <p:extLst>
      <p:ext uri="{BB962C8B-B14F-4D97-AF65-F5344CB8AC3E}">
        <p14:creationId xmlns:p14="http://schemas.microsoft.com/office/powerpoint/2010/main" val="2810517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9A4F6-33E4-4230-B8C6-734E9F21CD4C}"/>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F12E662-5BA0-49E8-83E7-ECE21E9F303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140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0A38-8970-4049-B604-73FCC906C9D7}"/>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A92A61F6-64EA-4079-85B2-1AA73513EE9F}"/>
              </a:ext>
            </a:extLst>
          </p:cNvPr>
          <p:cNvSpPr>
            <a:spLocks noGrp="1"/>
          </p:cNvSpPr>
          <p:nvPr>
            <p:ph idx="1"/>
          </p:nvPr>
        </p:nvSpPr>
        <p:spPr>
          <a:xfrm>
            <a:off x="685800" y="1628800"/>
            <a:ext cx="8206680" cy="4530725"/>
          </a:xfrm>
        </p:spPr>
        <p:txBody>
          <a:bodyPr/>
          <a:lstStyle/>
          <a:p>
            <a:pPr marL="0" indent="0">
              <a:buNone/>
            </a:pPr>
            <a:r>
              <a:rPr lang="en-MY" sz="1800" dirty="0"/>
              <a:t>A manager with whom you have not previously worked comes to you for help with implementing two different solutions she has come up with to fix a turnover problem in her department. This manager is highly regarded and highly visible in the organization. You are eager to perform well on this project because you are confident it will help you strengthen your relationship with her. You are also certain that the manager will tell her peers about her experience with you, which makes it particularly critical that you handle yourself well. Your first response should be to :</a:t>
            </a:r>
          </a:p>
          <a:p>
            <a:pPr marL="0" indent="0">
              <a:buNone/>
            </a:pPr>
            <a:r>
              <a:rPr lang="en-MY" sz="1800" dirty="0"/>
              <a:t> A. Communicate your commitment to implementing the manager’s solutions.</a:t>
            </a:r>
          </a:p>
          <a:p>
            <a:pPr marL="0" indent="0">
              <a:buNone/>
            </a:pPr>
            <a:r>
              <a:rPr lang="en-MY" sz="1800" dirty="0"/>
              <a:t> B. Offer alternative solutions based on experience you have had with similar situations.</a:t>
            </a:r>
          </a:p>
          <a:p>
            <a:pPr marL="0" indent="0">
              <a:buNone/>
            </a:pPr>
            <a:r>
              <a:rPr lang="en-MY" sz="1800" dirty="0"/>
              <a:t> C. Ask questions to obtain more information about the problems the manager is experiencing.</a:t>
            </a:r>
          </a:p>
          <a:p>
            <a:pPr marL="0" indent="0">
              <a:buNone/>
            </a:pPr>
            <a:r>
              <a:rPr lang="en-MY" sz="1800" dirty="0"/>
              <a:t> D. Ask questions to obtain information that will help you implement the manager’s solution more effectively.</a:t>
            </a:r>
          </a:p>
        </p:txBody>
      </p:sp>
    </p:spTree>
    <p:extLst>
      <p:ext uri="{BB962C8B-B14F-4D97-AF65-F5344CB8AC3E}">
        <p14:creationId xmlns:p14="http://schemas.microsoft.com/office/powerpoint/2010/main" val="403118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EFA2-8A1A-4444-9581-67E0207D640C}"/>
              </a:ext>
            </a:extLst>
          </p:cNvPr>
          <p:cNvSpPr>
            <a:spLocks noGrp="1"/>
          </p:cNvSpPr>
          <p:nvPr>
            <p:ph type="title"/>
          </p:nvPr>
        </p:nvSpPr>
        <p:spPr/>
        <p:txBody>
          <a:bodyPr/>
          <a:lstStyle/>
          <a:p>
            <a:r>
              <a:rPr lang="en-MY" dirty="0"/>
              <a:t>Answer </a:t>
            </a:r>
            <a:r>
              <a:rPr lang="en-MY"/>
              <a:t># 2</a:t>
            </a:r>
            <a:endParaRPr lang="en-MY" dirty="0"/>
          </a:p>
        </p:txBody>
      </p:sp>
      <p:sp>
        <p:nvSpPr>
          <p:cNvPr id="3" name="Content Placeholder 2">
            <a:extLst>
              <a:ext uri="{FF2B5EF4-FFF2-40B4-BE49-F238E27FC236}">
                <a16:creationId xmlns:a16="http://schemas.microsoft.com/office/drawing/2014/main" id="{961E0A48-A620-434B-934E-3CCD40DFE26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63368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2E81-A8FD-4392-AB80-F8AA7795FA6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F5C2F181-EF3A-46CE-AF38-4DA2B676B819}"/>
              </a:ext>
            </a:extLst>
          </p:cNvPr>
          <p:cNvSpPr>
            <a:spLocks noGrp="1"/>
          </p:cNvSpPr>
          <p:nvPr>
            <p:ph idx="1"/>
          </p:nvPr>
        </p:nvSpPr>
        <p:spPr/>
        <p:txBody>
          <a:bodyPr/>
          <a:lstStyle/>
          <a:p>
            <a:pPr marL="0" indent="0">
              <a:buNone/>
            </a:pPr>
            <a:r>
              <a:rPr lang="en-MY" dirty="0"/>
              <a:t>A major coffee retailer has an organizational structure that has an HR department, a</a:t>
            </a:r>
          </a:p>
          <a:p>
            <a:pPr marL="0" indent="0">
              <a:buNone/>
            </a:pPr>
            <a:r>
              <a:rPr lang="en-MY" dirty="0"/>
              <a:t>finance department, an IT department, and a sales/marketing department. This is an</a:t>
            </a:r>
          </a:p>
          <a:p>
            <a:pPr marL="0" indent="0">
              <a:buNone/>
            </a:pPr>
            <a:r>
              <a:rPr lang="en-MY" dirty="0"/>
              <a:t>example of what type of organizational structure?</a:t>
            </a:r>
          </a:p>
          <a:p>
            <a:pPr marL="0" indent="0">
              <a:buNone/>
            </a:pPr>
            <a:r>
              <a:rPr lang="en-MY" dirty="0"/>
              <a:t>A. Matrix</a:t>
            </a:r>
          </a:p>
          <a:p>
            <a:pPr marL="0" indent="0">
              <a:buNone/>
            </a:pPr>
            <a:r>
              <a:rPr lang="en-MY" dirty="0"/>
              <a:t>B. Divisional</a:t>
            </a:r>
          </a:p>
          <a:p>
            <a:pPr marL="0" indent="0">
              <a:buNone/>
            </a:pPr>
            <a:r>
              <a:rPr lang="en-MY" dirty="0"/>
              <a:t>C. Hybrid</a:t>
            </a:r>
          </a:p>
          <a:p>
            <a:pPr marL="0" indent="0">
              <a:buNone/>
            </a:pPr>
            <a:r>
              <a:rPr lang="en-MY" dirty="0"/>
              <a:t>D. Functional</a:t>
            </a:r>
          </a:p>
        </p:txBody>
      </p:sp>
    </p:spTree>
    <p:extLst>
      <p:ext uri="{BB962C8B-B14F-4D97-AF65-F5344CB8AC3E}">
        <p14:creationId xmlns:p14="http://schemas.microsoft.com/office/powerpoint/2010/main" val="2436677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B957-D1A4-49FB-80E3-918E670F1901}"/>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AE04FFC-F8A2-4E24-93EC-6C2514B0C5A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277907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Under what conditions would HR recommend a product-based organizational structure?</a:t>
            </a:r>
          </a:p>
          <a:p>
            <a:pPr marL="0" indent="0">
              <a:buNone/>
            </a:pPr>
            <a:endParaRPr lang="en-MY" sz="2600" dirty="0"/>
          </a:p>
          <a:p>
            <a:pPr marL="457200" indent="-457200">
              <a:buFont typeface="+mj-lt"/>
              <a:buAutoNum type="alphaUcPeriod"/>
            </a:pPr>
            <a:r>
              <a:rPr lang="en-MY" sz="2600" dirty="0"/>
              <a:t> When a company’s decision-making strategy is to become centralized</a:t>
            </a:r>
          </a:p>
          <a:p>
            <a:pPr marL="457200" indent="-457200">
              <a:buFont typeface="+mj-lt"/>
              <a:buAutoNum type="alphaUcPeriod"/>
            </a:pPr>
            <a:r>
              <a:rPr lang="en-MY" sz="2600" dirty="0"/>
              <a:t>When company products or services have a different/unique customer base</a:t>
            </a:r>
          </a:p>
          <a:p>
            <a:pPr marL="457200" indent="-457200">
              <a:buFont typeface="+mj-lt"/>
              <a:buAutoNum type="alphaUcPeriod"/>
            </a:pPr>
            <a:r>
              <a:rPr lang="en-MY" sz="2600" dirty="0"/>
              <a:t> When a company strategy is focused on the development of multiple brands</a:t>
            </a:r>
          </a:p>
          <a:p>
            <a:pPr marL="457200" indent="-457200">
              <a:buFont typeface="+mj-lt"/>
              <a:buAutoNum type="alphaUcPeriod"/>
            </a:pPr>
            <a:r>
              <a:rPr lang="en-MY" sz="2600" dirty="0"/>
              <a:t>When products or services are manufactured/delivered by multiple work teams</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375444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New hires at the giant retailer for which you work are told that “putting employees first” is the company’s highest value. Which of the following conditions would most directly contradict this company value?</a:t>
            </a:r>
          </a:p>
          <a:p>
            <a:pPr marL="0" indent="0">
              <a:buNone/>
            </a:pPr>
            <a:endParaRPr lang="en-MY" sz="2400" dirty="0"/>
          </a:p>
          <a:p>
            <a:pPr marL="457200" indent="-457200">
              <a:buAutoNum type="alphaUcPeriod"/>
            </a:pPr>
            <a:r>
              <a:rPr lang="en-MY" sz="2400" dirty="0"/>
              <a:t>Lack of time-off flexibility</a:t>
            </a:r>
          </a:p>
          <a:p>
            <a:pPr marL="457200" indent="-457200">
              <a:buAutoNum type="alphaUcPeriod"/>
            </a:pPr>
            <a:r>
              <a:rPr lang="en-MY" sz="2400" dirty="0"/>
              <a:t>Multiple lawsuits from former employees</a:t>
            </a:r>
          </a:p>
          <a:p>
            <a:pPr marL="457200" indent="-457200">
              <a:buAutoNum type="alphaUcPeriod"/>
            </a:pPr>
            <a:r>
              <a:rPr lang="en-MY" sz="2400" dirty="0"/>
              <a:t>Refusing to accommodate military leave requests</a:t>
            </a:r>
          </a:p>
          <a:p>
            <a:pPr marL="457200" indent="-457200">
              <a:buAutoNum type="alphaUcPeriod"/>
            </a:pPr>
            <a:r>
              <a:rPr lang="en-MY" sz="2400" dirty="0"/>
              <a:t> Highly routinized jobs in which employees are easily replaced</a:t>
            </a:r>
          </a:p>
        </p:txBody>
      </p:sp>
    </p:spTree>
    <p:extLst>
      <p:ext uri="{BB962C8B-B14F-4D97-AF65-F5344CB8AC3E}">
        <p14:creationId xmlns:p14="http://schemas.microsoft.com/office/powerpoint/2010/main" val="1033945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p:txBody>
          <a:bodyPr/>
          <a:lstStyle/>
          <a:p>
            <a:r>
              <a:rPr lang="en-MY" dirty="0"/>
              <a:t>Option A</a:t>
            </a:r>
          </a:p>
          <a:p>
            <a:endParaRPr lang="en-MY" dirty="0"/>
          </a:p>
          <a:p>
            <a:pPr marL="0" indent="0">
              <a:buNone/>
            </a:pPr>
            <a:endParaRPr lang="en-MY" dirty="0"/>
          </a:p>
          <a:p>
            <a:pPr marL="0" indent="0">
              <a:buNone/>
            </a:pPr>
            <a:r>
              <a:rPr lang="en-MY" dirty="0"/>
              <a:t>While all the conditions in the options contribute to high turnover, lack of non-legally required time-off flexibility for employees is the most contradictory to a company that states that serving employees is their highest value.</a:t>
            </a:r>
          </a:p>
        </p:txBody>
      </p:sp>
    </p:spTree>
    <p:extLst>
      <p:ext uri="{BB962C8B-B14F-4D97-AF65-F5344CB8AC3E}">
        <p14:creationId xmlns:p14="http://schemas.microsoft.com/office/powerpoint/2010/main" val="357386952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741</TotalTime>
  <Words>532</Words>
  <Application>Microsoft Office PowerPoint</Application>
  <PresentationFormat>On-screen Show (4:3)</PresentationFormat>
  <Paragraphs>53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19</cp:revision>
  <cp:lastPrinted>1601-01-01T00:00:00Z</cp:lastPrinted>
  <dcterms:created xsi:type="dcterms:W3CDTF">2020-07-09T15:12:46Z</dcterms:created>
  <dcterms:modified xsi:type="dcterms:W3CDTF">2021-04-22T17:26:18Z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