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000" dirty="0"/>
              <a:t>In what way does globalization affect how jobs are priced within organizations?</a:t>
            </a:r>
          </a:p>
          <a:p>
            <a:pPr marL="0" indent="0">
              <a:buNone/>
            </a:pPr>
            <a:endParaRPr lang="en-MY" sz="2000" dirty="0"/>
          </a:p>
          <a:p>
            <a:pPr marL="0" indent="0">
              <a:buNone/>
            </a:pPr>
            <a:r>
              <a:rPr lang="en-MY" sz="2000" dirty="0"/>
              <a:t>A. Globalization may drive down the cost for jobs where there is a surplus of displaced workers.</a:t>
            </a:r>
          </a:p>
          <a:p>
            <a:pPr marL="457200" indent="-457200">
              <a:buAutoNum type="alphaUcPeriod"/>
            </a:pPr>
            <a:endParaRPr lang="en-MY" sz="2000" dirty="0"/>
          </a:p>
          <a:p>
            <a:pPr marL="0" indent="0">
              <a:buNone/>
            </a:pPr>
            <a:r>
              <a:rPr lang="en-MY" sz="2000" dirty="0"/>
              <a:t>B. The increase in the number of approved work visas for work in industries with talent shortages is raising the </a:t>
            </a:r>
            <a:r>
              <a:rPr lang="en-MY" sz="2000" dirty="0" err="1"/>
              <a:t>labor</a:t>
            </a:r>
            <a:r>
              <a:rPr lang="en-MY" sz="2000" dirty="0"/>
              <a:t> costs.</a:t>
            </a:r>
          </a:p>
          <a:p>
            <a:pPr marL="0" indent="0">
              <a:buNone/>
            </a:pPr>
            <a:endParaRPr lang="en-MY" sz="2000" dirty="0"/>
          </a:p>
          <a:p>
            <a:pPr marL="0" indent="0">
              <a:buNone/>
            </a:pPr>
            <a:r>
              <a:rPr lang="en-MY" sz="2000" dirty="0"/>
              <a:t>C. The rise of the gig economy is driving project-based pay.</a:t>
            </a:r>
          </a:p>
          <a:p>
            <a:pPr marL="0" indent="0">
              <a:buNone/>
            </a:pPr>
            <a:endParaRPr lang="en-MY" sz="2000" dirty="0"/>
          </a:p>
          <a:p>
            <a:pPr marL="0" indent="0">
              <a:buNone/>
            </a:pPr>
            <a:r>
              <a:rPr lang="en-MY" sz="2000" dirty="0"/>
              <a:t>D. All of the above</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0EF6-B2FB-4769-9A55-6A9F53EB36EE}"/>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B8DE3FDE-C51E-4FDC-9BBA-6735BA5C0C65}"/>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544051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58FD-3430-48D9-AAE1-BDC4D537E76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A52BB8F-1912-42DE-B993-30DC83CB2BB2}"/>
              </a:ext>
            </a:extLst>
          </p:cNvPr>
          <p:cNvSpPr>
            <a:spLocks noGrp="1"/>
          </p:cNvSpPr>
          <p:nvPr>
            <p:ph idx="1"/>
          </p:nvPr>
        </p:nvSpPr>
        <p:spPr/>
        <p:txBody>
          <a:bodyPr/>
          <a:lstStyle/>
          <a:p>
            <a:pPr marL="0" indent="0">
              <a:buNone/>
            </a:pPr>
            <a:r>
              <a:rPr lang="en-MY" dirty="0"/>
              <a:t>Organizational climate is what people experience at work, whereas organizational</a:t>
            </a:r>
          </a:p>
          <a:p>
            <a:pPr marL="0" indent="0">
              <a:buNone/>
            </a:pPr>
            <a:r>
              <a:rPr lang="en-MY" dirty="0"/>
              <a:t>__________is the factor that influences ,why they feel the way they do ?</a:t>
            </a:r>
          </a:p>
          <a:p>
            <a:pPr marL="0" indent="0">
              <a:buNone/>
            </a:pPr>
            <a:r>
              <a:rPr lang="en-MY" dirty="0"/>
              <a:t>A. Commitment</a:t>
            </a:r>
          </a:p>
          <a:p>
            <a:pPr marL="0" indent="0">
              <a:buNone/>
            </a:pPr>
            <a:r>
              <a:rPr lang="en-MY" dirty="0"/>
              <a:t>B. Motivation</a:t>
            </a:r>
          </a:p>
          <a:p>
            <a:pPr marL="0" indent="0">
              <a:buNone/>
            </a:pPr>
            <a:r>
              <a:rPr lang="en-MY" dirty="0"/>
              <a:t>C. Culture</a:t>
            </a:r>
          </a:p>
          <a:p>
            <a:pPr marL="0" indent="0">
              <a:buNone/>
            </a:pPr>
            <a:r>
              <a:rPr lang="en-MY" dirty="0"/>
              <a:t>D. Satisfiers</a:t>
            </a:r>
          </a:p>
          <a:p>
            <a:pPr marL="0" indent="0">
              <a:buNone/>
            </a:pPr>
            <a:endParaRPr lang="en-MY" dirty="0"/>
          </a:p>
        </p:txBody>
      </p:sp>
    </p:spTree>
    <p:extLst>
      <p:ext uri="{BB962C8B-B14F-4D97-AF65-F5344CB8AC3E}">
        <p14:creationId xmlns:p14="http://schemas.microsoft.com/office/powerpoint/2010/main" val="374652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6F5A-48D8-4F8C-84BC-44B796BD1CB4}"/>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238487A-52E8-42AC-ADFF-518D7FD8F9E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85384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2E81-A8FD-4392-AB80-F8AA7795FA6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F5C2F181-EF3A-46CE-AF38-4DA2B676B819}"/>
              </a:ext>
            </a:extLst>
          </p:cNvPr>
          <p:cNvSpPr>
            <a:spLocks noGrp="1"/>
          </p:cNvSpPr>
          <p:nvPr>
            <p:ph idx="1"/>
          </p:nvPr>
        </p:nvSpPr>
        <p:spPr/>
        <p:txBody>
          <a:bodyPr/>
          <a:lstStyle/>
          <a:p>
            <a:pPr marL="0" indent="0">
              <a:buNone/>
            </a:pPr>
            <a:r>
              <a:rPr lang="en-MY" dirty="0"/>
              <a:t>A major coffee retailer has an organizational structure that has an HR department, a</a:t>
            </a:r>
          </a:p>
          <a:p>
            <a:pPr marL="0" indent="0">
              <a:buNone/>
            </a:pPr>
            <a:r>
              <a:rPr lang="en-MY" dirty="0"/>
              <a:t>finance department, an IT department, and a sales/marketing department. This is an</a:t>
            </a:r>
          </a:p>
          <a:p>
            <a:pPr marL="0" indent="0">
              <a:buNone/>
            </a:pPr>
            <a:r>
              <a:rPr lang="en-MY" dirty="0"/>
              <a:t>example of what type of organizational structure?</a:t>
            </a:r>
          </a:p>
          <a:p>
            <a:pPr marL="0" indent="0">
              <a:buNone/>
            </a:pPr>
            <a:r>
              <a:rPr lang="en-MY" dirty="0"/>
              <a:t>A. Matrix</a:t>
            </a:r>
          </a:p>
          <a:p>
            <a:pPr marL="0" indent="0">
              <a:buNone/>
            </a:pPr>
            <a:r>
              <a:rPr lang="en-MY" dirty="0"/>
              <a:t>B. Divisional</a:t>
            </a:r>
          </a:p>
          <a:p>
            <a:pPr marL="0" indent="0">
              <a:buNone/>
            </a:pPr>
            <a:r>
              <a:rPr lang="en-MY" dirty="0"/>
              <a:t>C. Hybrid</a:t>
            </a:r>
          </a:p>
          <a:p>
            <a:pPr marL="0" indent="0">
              <a:buNone/>
            </a:pPr>
            <a:r>
              <a:rPr lang="en-MY" dirty="0"/>
              <a:t>D. Functional</a:t>
            </a:r>
          </a:p>
        </p:txBody>
      </p:sp>
    </p:spTree>
    <p:extLst>
      <p:ext uri="{BB962C8B-B14F-4D97-AF65-F5344CB8AC3E}">
        <p14:creationId xmlns:p14="http://schemas.microsoft.com/office/powerpoint/2010/main" val="2436677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B957-D1A4-49FB-80E3-918E670F1901}"/>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AE04FFC-F8A2-4E24-93EC-6C2514B0C5A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27790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Under what conditions would HR recommend a product-based organizational structure?</a:t>
            </a:r>
          </a:p>
          <a:p>
            <a:pPr marL="0" indent="0">
              <a:buNone/>
            </a:pPr>
            <a:endParaRPr lang="en-MY" sz="2600" dirty="0"/>
          </a:p>
          <a:p>
            <a:pPr marL="457200" indent="-457200">
              <a:buFont typeface="+mj-lt"/>
              <a:buAutoNum type="alphaUcPeriod"/>
            </a:pPr>
            <a:r>
              <a:rPr lang="en-MY" sz="2600" dirty="0"/>
              <a:t> When a company’s decision-making strategy is to become centralized</a:t>
            </a:r>
          </a:p>
          <a:p>
            <a:pPr marL="457200" indent="-457200">
              <a:buFont typeface="+mj-lt"/>
              <a:buAutoNum type="alphaUcPeriod"/>
            </a:pPr>
            <a:r>
              <a:rPr lang="en-MY" sz="2600" dirty="0"/>
              <a:t>When company products or services have a different/unique customer base</a:t>
            </a:r>
          </a:p>
          <a:p>
            <a:pPr marL="457200" indent="-457200">
              <a:buFont typeface="+mj-lt"/>
              <a:buAutoNum type="alphaUcPeriod"/>
            </a:pPr>
            <a:r>
              <a:rPr lang="en-MY" sz="2600" dirty="0"/>
              <a:t> When a company strategy is focused on the development of multiple brands</a:t>
            </a:r>
          </a:p>
          <a:p>
            <a:pPr marL="457200" indent="-457200">
              <a:buFont typeface="+mj-lt"/>
              <a:buAutoNum type="alphaUcPeriod"/>
            </a:pPr>
            <a:r>
              <a:rPr lang="en-MY" sz="2600" dirty="0"/>
              <a:t>When products or services are manufactured/delivered by multiple work teams</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375444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New hires at the giant retailer for which you work are told that “putting employees first” is the company’s highest value. Which of the following conditions would most directly contradict this company value?</a:t>
            </a:r>
          </a:p>
          <a:p>
            <a:pPr marL="0" indent="0">
              <a:buNone/>
            </a:pPr>
            <a:endParaRPr lang="en-MY" sz="2400" dirty="0"/>
          </a:p>
          <a:p>
            <a:pPr marL="457200" indent="-457200">
              <a:buAutoNum type="alphaUcPeriod"/>
            </a:pPr>
            <a:r>
              <a:rPr lang="en-MY" sz="2400" dirty="0"/>
              <a:t>Lack of time-off flexibility</a:t>
            </a:r>
          </a:p>
          <a:p>
            <a:pPr marL="457200" indent="-457200">
              <a:buAutoNum type="alphaUcPeriod"/>
            </a:pPr>
            <a:r>
              <a:rPr lang="en-MY" sz="2400" dirty="0"/>
              <a:t>Multiple lawsuits from former employees</a:t>
            </a:r>
          </a:p>
          <a:p>
            <a:pPr marL="457200" indent="-457200">
              <a:buAutoNum type="alphaUcPeriod"/>
            </a:pPr>
            <a:r>
              <a:rPr lang="en-MY" sz="2400" dirty="0"/>
              <a:t>Refusing to accommodate military leave requests</a:t>
            </a:r>
          </a:p>
          <a:p>
            <a:pPr marL="457200" indent="-457200">
              <a:buAutoNum type="alphaUcPeriod"/>
            </a:pPr>
            <a:r>
              <a:rPr lang="en-MY" sz="2400" dirty="0"/>
              <a:t> Highly routinized jobs in which employees are easily replaced</a:t>
            </a:r>
          </a:p>
        </p:txBody>
      </p:sp>
    </p:spTree>
    <p:extLst>
      <p:ext uri="{BB962C8B-B14F-4D97-AF65-F5344CB8AC3E}">
        <p14:creationId xmlns:p14="http://schemas.microsoft.com/office/powerpoint/2010/main" val="1033945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A</a:t>
            </a:r>
          </a:p>
          <a:p>
            <a:endParaRPr lang="en-MY" dirty="0"/>
          </a:p>
          <a:p>
            <a:pPr marL="0" indent="0">
              <a:buNone/>
            </a:pPr>
            <a:endParaRPr lang="en-MY" dirty="0"/>
          </a:p>
          <a:p>
            <a:pPr marL="0" indent="0">
              <a:buNone/>
            </a:pPr>
            <a:r>
              <a:rPr lang="en-MY" dirty="0"/>
              <a:t>While all the conditions in the options contribute to high turnover, lack of non-legally required time-off flexibility for employees is the most contradictory to a company that states that serving employees is their highest value.</a:t>
            </a:r>
          </a:p>
        </p:txBody>
      </p:sp>
    </p:spTree>
    <p:extLst>
      <p:ext uri="{BB962C8B-B14F-4D97-AF65-F5344CB8AC3E}">
        <p14:creationId xmlns:p14="http://schemas.microsoft.com/office/powerpoint/2010/main" val="357386952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254</TotalTime>
  <Words>366</Words>
  <Application>Microsoft Office PowerPoint</Application>
  <PresentationFormat>On-screen Show (4:3)</PresentationFormat>
  <Paragraphs>54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cp:revision>
  <cp:lastPrinted>1601-01-01T00:00:00Z</cp:lastPrinted>
  <dcterms:created xsi:type="dcterms:W3CDTF">2020-07-09T15:12:46Z</dcterms:created>
  <dcterms:modified xsi:type="dcterms:W3CDTF">2021-01-22T18:45:21Z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