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7"/>
  </p:notesMasterIdLst>
  <p:handoutMasterIdLst>
    <p:handoutMasterId r:id="rId18"/>
  </p:handoutMasterIdLst>
  <p:sldIdLst>
    <p:sldId id="256" r:id="rId2"/>
    <p:sldId id="257" r:id="rId3"/>
    <p:sldId id="258" r:id="rId4"/>
    <p:sldId id="259" r:id="rId5"/>
    <p:sldId id="260" r:id="rId6"/>
    <p:sldId id="261" r:id="rId7"/>
    <p:sldId id="262" r:id="rId8"/>
    <p:sldId id="263" r:id="rId9"/>
    <p:sldId id="264" r:id="rId10"/>
    <p:sldId id="267" r:id="rId11"/>
    <p:sldId id="268" r:id="rId12"/>
    <p:sldId id="269" r:id="rId13"/>
    <p:sldId id="270" r:id="rId14"/>
    <p:sldId id="271" r:id="rId15"/>
    <p:sldId id="272" r:id="rId1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5800" y="1556792"/>
            <a:ext cx="8206680" cy="5023395"/>
          </a:xfrm>
        </p:spPr>
        <p:txBody>
          <a:bodyPr/>
          <a:lstStyle/>
          <a:p>
            <a:pPr marL="0" indent="0">
              <a:buNone/>
            </a:pPr>
            <a:r>
              <a:rPr lang="en-MY" sz="1700" dirty="0">
                <a:latin typeface="Arial" panose="020B0604020202020204" pitchFamily="34" charset="0"/>
                <a:cs typeface="Arial" panose="020B0604020202020204" pitchFamily="34" charset="0"/>
              </a:rPr>
              <a:t>You have been recently hired as the HR manager within a unit of your organisation that hasn't met its production goals. Your director has made a decision "No training programs will be conducted until the numbers improve". How would you respond:</a:t>
            </a:r>
          </a:p>
          <a:p>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A. Training is an important way for employee to position themselves for promotional opportunities, and the employees in this unit may need a ticket out of this underperforming unit</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B. 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C. You believe strongly that you should at least be given the opportunity to engage in training initiatives unless those efforts prove to be ineffective </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D. Removing training opportunities could damage employee  morale even more.</a:t>
            </a:r>
          </a:p>
          <a:p>
            <a:pPr marL="0" indent="0">
              <a:buNone/>
            </a:pPr>
            <a:endParaRPr lang="en-MY"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008C-9337-42ED-8F79-B6A7DF760D92}"/>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2B8C833D-F487-47DE-8AF5-07CC17F1BFCB}"/>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837151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98008-10DE-4A94-AE3E-9B601B0B56FA}"/>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B85BAC2-F80C-433C-8CE0-5D831C765C14}"/>
              </a:ext>
            </a:extLst>
          </p:cNvPr>
          <p:cNvSpPr>
            <a:spLocks noGrp="1"/>
          </p:cNvSpPr>
          <p:nvPr>
            <p:ph idx="1"/>
          </p:nvPr>
        </p:nvSpPr>
        <p:spPr>
          <a:xfrm>
            <a:off x="914400" y="1600200"/>
            <a:ext cx="8050088" cy="5257800"/>
          </a:xfrm>
        </p:spPr>
        <p:txBody>
          <a:bodyPr/>
          <a:lstStyle/>
          <a:p>
            <a:pPr marL="0" indent="0">
              <a:buNone/>
            </a:pPr>
            <a:r>
              <a:rPr lang="en-MY" sz="1800" dirty="0"/>
              <a:t>A company objective is to help managers perform through a series of 90-day goals. The goals will be set by the executive team, and managers will be expected to report weekly progress via email. Which of the following internal relationships should HR cultivate to help the company achieve this strategic objective?</a:t>
            </a:r>
          </a:p>
          <a:p>
            <a:pPr marL="0" indent="0">
              <a:buNone/>
            </a:pPr>
            <a:endParaRPr lang="en-MY" sz="1800" dirty="0"/>
          </a:p>
          <a:p>
            <a:pPr>
              <a:buFont typeface="+mj-lt"/>
              <a:buAutoNum type="alphaUcPeriod"/>
            </a:pPr>
            <a:r>
              <a:rPr lang="en-MY" sz="1800" dirty="0"/>
              <a:t>Twice-a-month meetings with the managers to identify and support any workforce changes that will need to occur to achieve the goals.</a:t>
            </a:r>
          </a:p>
          <a:p>
            <a:pPr>
              <a:buFont typeface="+mj-lt"/>
              <a:buAutoNum type="alphaUcPeriod"/>
            </a:pPr>
            <a:endParaRPr lang="en-MY" sz="1800" dirty="0"/>
          </a:p>
          <a:p>
            <a:pPr>
              <a:buFont typeface="+mj-lt"/>
              <a:buAutoNum type="alphaUcPeriod"/>
            </a:pPr>
            <a:r>
              <a:rPr lang="en-MY" sz="1800" dirty="0"/>
              <a:t>Weekly planning sessions with the executive team to address any obstacles that hinder goal achievement</a:t>
            </a:r>
          </a:p>
          <a:p>
            <a:pPr>
              <a:buFont typeface="+mj-lt"/>
              <a:buAutoNum type="alphaUcPeriod"/>
            </a:pPr>
            <a:endParaRPr lang="en-MY" sz="1800" dirty="0"/>
          </a:p>
          <a:p>
            <a:pPr>
              <a:buFont typeface="+mj-lt"/>
              <a:buAutoNum type="alphaUcPeriod"/>
            </a:pPr>
            <a:r>
              <a:rPr lang="en-MY" sz="1800" dirty="0"/>
              <a:t>Bi-weekly meetings with the CFO to advocate for the financial resources management needs to achieve the goals</a:t>
            </a:r>
          </a:p>
          <a:p>
            <a:pPr>
              <a:buFont typeface="+mj-lt"/>
              <a:buAutoNum type="alphaUcPeriod"/>
            </a:pPr>
            <a:endParaRPr lang="en-MY" sz="1800" dirty="0"/>
          </a:p>
          <a:p>
            <a:pPr>
              <a:buFont typeface="+mj-lt"/>
              <a:buAutoNum type="alphaUcPeriod"/>
            </a:pPr>
            <a:r>
              <a:rPr lang="en-MY" sz="1800" dirty="0"/>
              <a:t>Weekly meetings with the HR generalists to get updated on their own progress toward department goals</a:t>
            </a:r>
          </a:p>
        </p:txBody>
      </p:sp>
    </p:spTree>
    <p:extLst>
      <p:ext uri="{BB962C8B-B14F-4D97-AF65-F5344CB8AC3E}">
        <p14:creationId xmlns:p14="http://schemas.microsoft.com/office/powerpoint/2010/main" val="674823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F821B-181E-4FBC-AE29-7026B2A30E25}"/>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CD4893EA-2C41-461F-A0DD-FBBF4C1722D0}"/>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71117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4B4B-7421-4429-BE72-D7DA17F35DE5}"/>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7EA9EF1-D576-4F28-B753-8E3637170479}"/>
              </a:ext>
            </a:extLst>
          </p:cNvPr>
          <p:cNvSpPr>
            <a:spLocks noGrp="1"/>
          </p:cNvSpPr>
          <p:nvPr>
            <p:ph idx="1"/>
          </p:nvPr>
        </p:nvSpPr>
        <p:spPr>
          <a:xfrm>
            <a:off x="914400" y="1600200"/>
            <a:ext cx="7906072" cy="4530725"/>
          </a:xfrm>
        </p:spPr>
        <p:txBody>
          <a:bodyPr/>
          <a:lstStyle/>
          <a:p>
            <a:pPr marL="0" indent="0">
              <a:buNone/>
            </a:pPr>
            <a:r>
              <a:rPr lang="en-MY" sz="1800" dirty="0"/>
              <a:t>A supervisor complained to HR that one of his employees is often tardy. When asked about it, the employee said that he thought being on time wasn’t really that important, as his supervisor seemed to come and go as he pleased. The supervisor himself is a non exempt employee with a regular schedule. What should HR recommend as a first step?</a:t>
            </a:r>
          </a:p>
          <a:p>
            <a:pPr marL="0" indent="0">
              <a:buNone/>
            </a:pPr>
            <a:endParaRPr lang="en-MY" sz="1800" dirty="0"/>
          </a:p>
          <a:p>
            <a:pPr>
              <a:buAutoNum type="alphaUcPeriod"/>
            </a:pPr>
            <a:r>
              <a:rPr lang="en-MY" sz="1800" dirty="0"/>
              <a:t>Discipline the employee for violating the attendance policy.</a:t>
            </a:r>
          </a:p>
          <a:p>
            <a:pPr>
              <a:buAutoNum type="alphaUcPeriod"/>
            </a:pPr>
            <a:endParaRPr lang="en-MY" sz="1800" dirty="0"/>
          </a:p>
          <a:p>
            <a:pPr>
              <a:buAutoNum type="alphaUcPeriod"/>
            </a:pPr>
            <a:r>
              <a:rPr lang="en-MY" sz="1800" dirty="0"/>
              <a:t> Discipline both the employee and the supervisor for violating the attendance policy.</a:t>
            </a:r>
          </a:p>
          <a:p>
            <a:pPr>
              <a:buAutoNum type="alphaUcPeriod"/>
            </a:pPr>
            <a:endParaRPr lang="en-MY" sz="1800" dirty="0"/>
          </a:p>
          <a:p>
            <a:pPr>
              <a:buAutoNum type="alphaUcPeriod"/>
            </a:pPr>
            <a:r>
              <a:rPr lang="en-MY" sz="1800" dirty="0"/>
              <a:t>Coach the supervisor on modelling appropriate workplace behaviours and communicating proper standards.</a:t>
            </a:r>
          </a:p>
          <a:p>
            <a:pPr>
              <a:buAutoNum type="alphaUcPeriod"/>
            </a:pPr>
            <a:endParaRPr lang="en-MY" sz="1800" dirty="0"/>
          </a:p>
          <a:p>
            <a:pPr>
              <a:buAutoNum type="alphaUcPeriod"/>
            </a:pPr>
            <a:r>
              <a:rPr lang="en-MY" sz="1800" dirty="0"/>
              <a:t>Provide the employee and supervisor with the company’s standards of conduct</a:t>
            </a:r>
          </a:p>
        </p:txBody>
      </p:sp>
    </p:spTree>
    <p:extLst>
      <p:ext uri="{BB962C8B-B14F-4D97-AF65-F5344CB8AC3E}">
        <p14:creationId xmlns:p14="http://schemas.microsoft.com/office/powerpoint/2010/main" val="674993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C1CBF-178F-472B-914E-8DA803E5918D}"/>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A761D1A6-2403-4D15-A31E-967A93364BC3}"/>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088339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42FB-0302-4641-A0F0-932F252F2BAC}"/>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4DD68462-F949-48DD-BC90-91CF52031BBB}"/>
              </a:ext>
            </a:extLst>
          </p:cNvPr>
          <p:cNvSpPr>
            <a:spLocks noGrp="1"/>
          </p:cNvSpPr>
          <p:nvPr>
            <p:ph idx="1"/>
          </p:nvPr>
        </p:nvSpPr>
        <p:spPr>
          <a:xfrm>
            <a:off x="914400" y="1600200"/>
            <a:ext cx="7772400" cy="4979987"/>
          </a:xfrm>
        </p:spPr>
        <p:txBody>
          <a:bodyPr/>
          <a:lstStyle/>
          <a:p>
            <a:pPr marL="0" indent="0">
              <a:buNone/>
            </a:pPr>
            <a:r>
              <a:rPr lang="en-MY" sz="2000" dirty="0"/>
              <a:t>In which of the following ways does the finance department contribute to the achievement of HR outcomes?</a:t>
            </a:r>
          </a:p>
          <a:p>
            <a:pPr marL="0" indent="0">
              <a:buNone/>
            </a:pPr>
            <a:endParaRPr lang="en-MY" sz="2000" dirty="0"/>
          </a:p>
          <a:p>
            <a:pPr marL="457200" indent="-457200">
              <a:buAutoNum type="alphaUcPeriod"/>
            </a:pPr>
            <a:r>
              <a:rPr lang="en-MY" sz="2000" dirty="0"/>
              <a:t>A financial analyst can provide information related to incentives for customers to buy.</a:t>
            </a:r>
          </a:p>
          <a:p>
            <a:pPr marL="457200" indent="-457200">
              <a:buAutoNum type="alphaUcPeriod"/>
            </a:pPr>
            <a:endParaRPr lang="en-MY" sz="2000" dirty="0"/>
          </a:p>
          <a:p>
            <a:pPr marL="457200" indent="-457200">
              <a:buAutoNum type="alphaUcPeriod"/>
            </a:pPr>
            <a:r>
              <a:rPr lang="en-MY" sz="2000" dirty="0"/>
              <a:t>A financial analyst can provide models to predict the number of employees needed at different production levels.</a:t>
            </a:r>
          </a:p>
          <a:p>
            <a:pPr marL="457200" indent="-457200">
              <a:buAutoNum type="alphaUcPeriod"/>
            </a:pPr>
            <a:endParaRPr lang="en-MY" sz="2000" dirty="0"/>
          </a:p>
          <a:p>
            <a:pPr marL="457200" indent="-457200">
              <a:buAutoNum type="alphaUcPeriod"/>
            </a:pPr>
            <a:r>
              <a:rPr lang="en-MY" sz="2000" dirty="0"/>
              <a:t>A financial analyst can aid in tracking real-time inventory related to sales.</a:t>
            </a:r>
          </a:p>
          <a:p>
            <a:pPr marL="457200" indent="-457200">
              <a:buAutoNum type="alphaUcPeriod"/>
            </a:pPr>
            <a:endParaRPr lang="en-MY" sz="2000" dirty="0"/>
          </a:p>
          <a:p>
            <a:pPr marL="457200" indent="-457200">
              <a:buAutoNum type="alphaUcPeriod"/>
            </a:pPr>
            <a:r>
              <a:rPr lang="en-MY" sz="2000" dirty="0"/>
              <a:t>The finance department can process employee payroll.</a:t>
            </a:r>
          </a:p>
        </p:txBody>
      </p:sp>
    </p:spTree>
    <p:extLst>
      <p:ext uri="{BB962C8B-B14F-4D97-AF65-F5344CB8AC3E}">
        <p14:creationId xmlns:p14="http://schemas.microsoft.com/office/powerpoint/2010/main" val="1572863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8729-ADD3-40D3-B7E9-670A8D8B62DC}"/>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79E62C4C-4B4A-47F1-8D59-7C25609D4689}"/>
              </a:ext>
            </a:extLst>
          </p:cNvPr>
          <p:cNvSpPr>
            <a:spLocks noGrp="1"/>
          </p:cNvSpPr>
          <p:nvPr>
            <p:ph idx="1"/>
          </p:nvPr>
        </p:nvSpPr>
        <p:spPr>
          <a:xfrm>
            <a:off x="611560" y="1600200"/>
            <a:ext cx="8424936" cy="4979987"/>
          </a:xfrm>
        </p:spPr>
        <p:txBody>
          <a:bodyPr/>
          <a:lstStyle/>
          <a:p>
            <a:r>
              <a:rPr lang="en-MY" dirty="0"/>
              <a:t>Option B</a:t>
            </a:r>
          </a:p>
          <a:p>
            <a:pPr marL="0" indent="0">
              <a:buNone/>
            </a:pPr>
            <a:endParaRPr lang="en-MY" dirty="0"/>
          </a:p>
          <a:p>
            <a:pPr marL="0" indent="0">
              <a:buNone/>
            </a:pPr>
            <a:r>
              <a:rPr lang="en-MY" dirty="0"/>
              <a:t>While both B and D are correct, it is important to consider interdepartmental support from a strategic perspective. Processing payroll is an operational task that can be done internally or externally. Formulating models that help to predict </a:t>
            </a:r>
            <a:r>
              <a:rPr lang="en-MY" dirty="0" err="1"/>
              <a:t>labor</a:t>
            </a:r>
            <a:r>
              <a:rPr lang="en-MY" dirty="0"/>
              <a:t> needs is a better example of the application of information from other departments in the achievement of organizational outcomes.</a:t>
            </a:r>
          </a:p>
        </p:txBody>
      </p:sp>
    </p:spTree>
    <p:extLst>
      <p:ext uri="{BB962C8B-B14F-4D97-AF65-F5344CB8AC3E}">
        <p14:creationId xmlns:p14="http://schemas.microsoft.com/office/powerpoint/2010/main" val="3186355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0E295-5C35-4ED9-AC60-B6EF1E8049A6}"/>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A4494C18-2FF9-4B59-ABD7-BCD77EAB4C40}"/>
              </a:ext>
            </a:extLst>
          </p:cNvPr>
          <p:cNvSpPr>
            <a:spLocks noGrp="1"/>
          </p:cNvSpPr>
          <p:nvPr>
            <p:ph idx="1"/>
          </p:nvPr>
        </p:nvSpPr>
        <p:spPr>
          <a:xfrm>
            <a:off x="683568" y="1600200"/>
            <a:ext cx="8352928" cy="5257800"/>
          </a:xfrm>
        </p:spPr>
        <p:txBody>
          <a:bodyPr/>
          <a:lstStyle/>
          <a:p>
            <a:pPr marL="0" indent="0">
              <a:buNone/>
            </a:pPr>
            <a:r>
              <a:rPr lang="en-MY" sz="1900" dirty="0"/>
              <a:t>The R&amp;D department has had a hard time keeping qualified hires in the engineering role; in fact, the last two hires were both terminated because they could not perform the essential tasks of the job. The manager has asked you to reopen the job ad and get him interviews by the end of the week. Which course of action should you take?</a:t>
            </a:r>
          </a:p>
          <a:p>
            <a:pPr marL="0" indent="0">
              <a:buNone/>
            </a:pPr>
            <a:endParaRPr lang="en-MY" sz="1900" dirty="0"/>
          </a:p>
          <a:p>
            <a:pPr marL="457200" indent="-457200">
              <a:buAutoNum type="alphaUcPeriod"/>
            </a:pPr>
            <a:r>
              <a:rPr lang="en-MY" sz="1900" dirty="0"/>
              <a:t>Reopen the job and start immediately recruiting</a:t>
            </a:r>
          </a:p>
          <a:p>
            <a:pPr marL="457200" indent="-457200">
              <a:buAutoNum type="alphaUcPeriod"/>
            </a:pPr>
            <a:endParaRPr lang="en-MY" sz="1900" dirty="0"/>
          </a:p>
          <a:p>
            <a:pPr marL="457200" indent="-457200">
              <a:buAutoNum type="alphaUcPeriod"/>
            </a:pPr>
            <a:r>
              <a:rPr lang="en-MY" sz="1900" dirty="0"/>
              <a:t>Conduct meetings with current staff to find out what the job actually entails</a:t>
            </a:r>
          </a:p>
          <a:p>
            <a:pPr marL="457200" indent="-457200">
              <a:buAutoNum type="alphaUcPeriod"/>
            </a:pPr>
            <a:endParaRPr lang="en-MY" sz="1900" dirty="0"/>
          </a:p>
          <a:p>
            <a:pPr marL="457200" indent="-457200">
              <a:buAutoNum type="alphaUcPeriod"/>
            </a:pPr>
            <a:r>
              <a:rPr lang="en-MY" sz="1900" dirty="0"/>
              <a:t>Request to conduct a thorough job analysis to identify the true needs</a:t>
            </a:r>
          </a:p>
          <a:p>
            <a:pPr marL="457200" indent="-457200">
              <a:buAutoNum type="alphaUcPeriod"/>
            </a:pPr>
            <a:endParaRPr lang="en-MY" sz="1900" dirty="0"/>
          </a:p>
          <a:p>
            <a:pPr marL="457200" indent="-457200">
              <a:buAutoNum type="alphaUcPeriod"/>
            </a:pPr>
            <a:r>
              <a:rPr lang="en-MY" sz="1900" dirty="0"/>
              <a:t>Call the former employees and complete a more thorough exit interview</a:t>
            </a:r>
          </a:p>
        </p:txBody>
      </p:sp>
    </p:spTree>
    <p:extLst>
      <p:ext uri="{BB962C8B-B14F-4D97-AF65-F5344CB8AC3E}">
        <p14:creationId xmlns:p14="http://schemas.microsoft.com/office/powerpoint/2010/main" val="2810517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9A4F6-33E4-4230-B8C6-734E9F21CD4C}"/>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8F12E662-5BA0-49E8-83E7-ECE21E9F303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051407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00A38-8970-4049-B604-73FCC906C9D7}"/>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A92A61F6-64EA-4079-85B2-1AA73513EE9F}"/>
              </a:ext>
            </a:extLst>
          </p:cNvPr>
          <p:cNvSpPr>
            <a:spLocks noGrp="1"/>
          </p:cNvSpPr>
          <p:nvPr>
            <p:ph idx="1"/>
          </p:nvPr>
        </p:nvSpPr>
        <p:spPr>
          <a:xfrm>
            <a:off x="685800" y="1628800"/>
            <a:ext cx="8206680" cy="4530725"/>
          </a:xfrm>
        </p:spPr>
        <p:txBody>
          <a:bodyPr/>
          <a:lstStyle/>
          <a:p>
            <a:pPr marL="0" indent="0">
              <a:buNone/>
            </a:pPr>
            <a:r>
              <a:rPr lang="en-MY" sz="1800" dirty="0"/>
              <a:t>A manager with whom you have not previously worked comes to you for help with implementing two different solutions she has come up with to fix a turnover problem in her department. This manager is highly regarded and highly visible in the organization. You are eager to perform well on this project because you are confident it will help you strengthen your relationship with her. You are also certain that the manager will tell her peers about her experience with you, which makes it particularly critical that you handle yourself well. Your first response should be to :</a:t>
            </a:r>
          </a:p>
          <a:p>
            <a:pPr marL="0" indent="0">
              <a:buNone/>
            </a:pPr>
            <a:r>
              <a:rPr lang="en-MY" sz="1800" dirty="0"/>
              <a:t> A. Communicate your commitment to implementing the manager’s solutions.</a:t>
            </a:r>
          </a:p>
          <a:p>
            <a:pPr marL="0" indent="0">
              <a:buNone/>
            </a:pPr>
            <a:r>
              <a:rPr lang="en-MY" sz="1800" dirty="0"/>
              <a:t> B. Offer alternative solutions based on experience you have had with similar situations.</a:t>
            </a:r>
          </a:p>
          <a:p>
            <a:pPr marL="0" indent="0">
              <a:buNone/>
            </a:pPr>
            <a:r>
              <a:rPr lang="en-MY" sz="1800" dirty="0"/>
              <a:t> C. Ask questions to obtain more information about the problems the manager is experiencing.</a:t>
            </a:r>
          </a:p>
          <a:p>
            <a:pPr marL="0" indent="0">
              <a:buNone/>
            </a:pPr>
            <a:r>
              <a:rPr lang="en-MY" sz="1800" dirty="0"/>
              <a:t> D. Ask questions to obtain information that will help you implement the manager’s solution more effectively.</a:t>
            </a:r>
          </a:p>
        </p:txBody>
      </p:sp>
    </p:spTree>
    <p:extLst>
      <p:ext uri="{BB962C8B-B14F-4D97-AF65-F5344CB8AC3E}">
        <p14:creationId xmlns:p14="http://schemas.microsoft.com/office/powerpoint/2010/main" val="4031185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EFA2-8A1A-4444-9581-67E0207D640C}"/>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961E0A48-A620-434B-934E-3CCD40DFE26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63368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31E37-AD4D-4B30-A30C-E6711FA6BEC5}"/>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8E6C4D34-5BE7-4350-A27E-18C466917213}"/>
              </a:ext>
            </a:extLst>
          </p:cNvPr>
          <p:cNvSpPr>
            <a:spLocks noGrp="1"/>
          </p:cNvSpPr>
          <p:nvPr>
            <p:ph idx="1"/>
          </p:nvPr>
        </p:nvSpPr>
        <p:spPr/>
        <p:txBody>
          <a:bodyPr/>
          <a:lstStyle/>
          <a:p>
            <a:endParaRPr lang="en-MY"/>
          </a:p>
        </p:txBody>
      </p:sp>
    </p:spTree>
    <p:extLst>
      <p:ext uri="{BB962C8B-B14F-4D97-AF65-F5344CB8AC3E}">
        <p14:creationId xmlns:p14="http://schemas.microsoft.com/office/powerpoint/2010/main" val="3459882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0FD1C-BDC8-4CD7-8079-038061DDA185}"/>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80A8BAF4-CC69-4EE6-8FDB-D4AB46D024B3}"/>
              </a:ext>
            </a:extLst>
          </p:cNvPr>
          <p:cNvSpPr>
            <a:spLocks noGrp="1"/>
          </p:cNvSpPr>
          <p:nvPr>
            <p:ph idx="1"/>
          </p:nvPr>
        </p:nvSpPr>
        <p:spPr/>
        <p:txBody>
          <a:bodyPr/>
          <a:lstStyle/>
          <a:p>
            <a:endParaRPr lang="en-MY"/>
          </a:p>
        </p:txBody>
      </p:sp>
    </p:spTree>
    <p:extLst>
      <p:ext uri="{BB962C8B-B14F-4D97-AF65-F5344CB8AC3E}">
        <p14:creationId xmlns:p14="http://schemas.microsoft.com/office/powerpoint/2010/main" val="258501524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737</TotalTime>
  <Words>854</Words>
  <Application>Microsoft Office PowerPoint</Application>
  <PresentationFormat>On-screen Show (4:3)</PresentationFormat>
  <Paragraphs>72</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16</cp:revision>
  <cp:lastPrinted>1601-01-01T00:00:00Z</cp:lastPrinted>
  <dcterms:created xsi:type="dcterms:W3CDTF">2020-07-09T15:12:46Z</dcterms:created>
  <dcterms:modified xsi:type="dcterms:W3CDTF">2021-01-17T06:23:56Z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