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1"/>
  </p:notesMasterIdLst>
  <p:handoutMasterIdLst>
    <p:handoutMasterId r:id="rId32"/>
  </p:handoutMasterIdLst>
  <p:sldIdLst>
    <p:sldId id="256" r:id="rId2"/>
    <p:sldId id="358" r:id="rId3"/>
    <p:sldId id="258" r:id="rId4"/>
    <p:sldId id="266" r:id="rId5"/>
    <p:sldId id="363" r:id="rId6"/>
    <p:sldId id="285" r:id="rId7"/>
    <p:sldId id="282" r:id="rId8"/>
    <p:sldId id="359" r:id="rId9"/>
    <p:sldId id="259" r:id="rId10"/>
    <p:sldId id="286" r:id="rId11"/>
    <p:sldId id="287" r:id="rId12"/>
    <p:sldId id="288" r:id="rId13"/>
    <p:sldId id="289" r:id="rId14"/>
    <p:sldId id="360" r:id="rId15"/>
    <p:sldId id="291" r:id="rId16"/>
    <p:sldId id="292" r:id="rId17"/>
    <p:sldId id="293" r:id="rId18"/>
    <p:sldId id="294" r:id="rId19"/>
    <p:sldId id="295" r:id="rId20"/>
    <p:sldId id="351" r:id="rId21"/>
    <p:sldId id="297" r:id="rId22"/>
    <p:sldId id="260" r:id="rId23"/>
    <p:sldId id="361" r:id="rId24"/>
    <p:sldId id="263" r:id="rId25"/>
    <p:sldId id="362" r:id="rId26"/>
    <p:sldId id="262" r:id="rId27"/>
    <p:sldId id="365" r:id="rId28"/>
    <p:sldId id="357" r:id="rId29"/>
    <p:sldId id="280" r:id="rId3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err="1">
              <a:solidFill>
                <a:schemeClr val="tx1"/>
              </a:solidFill>
            </a:rPr>
            <a:t>SPHRi</a:t>
          </a:r>
          <a:r>
            <a:rPr lang="en-MY" dirty="0">
              <a:solidFill>
                <a:schemeClr val="tx1"/>
              </a:solidFill>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a:t>
          </a:r>
          <a:r>
            <a:rPr lang="en-MY" dirty="0" err="1">
              <a:solidFill>
                <a:schemeClr val="tx1"/>
              </a:solidFill>
            </a:rPr>
            <a:t>SPHRi</a:t>
          </a:r>
          <a:r>
            <a:rPr lang="en-MY" dirty="0">
              <a:solidFill>
                <a:schemeClr val="tx1"/>
              </a:solidFill>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custLinFactNeighborX="-191" custLinFactNeighborY="5502">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FFFFE1"/>
              </a:solidFill>
              <a:latin typeface="Arial"/>
              <a:ea typeface="+mn-ea"/>
              <a:cs typeface="+mn-cs"/>
            </a:rPr>
            <a:t>SPHRi</a:t>
          </a:r>
          <a:r>
            <a:rPr lang="en-MY" sz="3500" kern="1200" dirty="0">
              <a:solidFill>
                <a:srgbClr val="FFFFE1"/>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a:t>
          </a:r>
          <a:r>
            <a:rPr lang="en-MY" dirty="0" err="1">
              <a:solidFill>
                <a:schemeClr val="tx1"/>
              </a:solidFill>
            </a:rPr>
            <a:t>SPHRi</a:t>
          </a:r>
          <a:r>
            <a:rPr lang="en-MY" dirty="0">
              <a:solidFill>
                <a:schemeClr val="tx1"/>
              </a:solidFill>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a:t>
          </a:r>
          <a:r>
            <a:rPr lang="en-MY" sz="3500" kern="1200" dirty="0" err="1">
              <a:solidFill>
                <a:srgbClr val="FFFFE1"/>
              </a:solidFill>
              <a:latin typeface="Arial"/>
              <a:ea typeface="+mn-ea"/>
              <a:cs typeface="+mn-cs"/>
            </a:rPr>
            <a:t>SPHRi</a:t>
          </a:r>
          <a:r>
            <a:rPr lang="en-MY" sz="3500" kern="1200" dirty="0">
              <a:solidFill>
                <a:srgbClr val="FFFFE1"/>
              </a:solidFill>
              <a:latin typeface="Arial"/>
              <a:ea typeface="+mn-ea"/>
              <a:cs typeface="+mn-cs"/>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5662"/>
          <a:ext cx="7772400" cy="81899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9712"/>
          <a:ext cx="7772400" cy="82133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a:xfrm>
          <a:off x="0" y="3695462"/>
          <a:ext cx="7772400" cy="818999"/>
        </a:xfrm>
        <a:prstGeom prst="roundRect">
          <a:avLst/>
        </a:prstGeom>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chemeClr val="tx1"/>
              </a:solidFill>
            </a:rPr>
            <a:t>SPHRi</a:t>
          </a:r>
          <a:r>
            <a:rPr lang="en-MY" sz="3500" kern="1200" dirty="0">
              <a:solidFill>
                <a:schemeClr val="tx1"/>
              </a:solidFill>
            </a:rPr>
            <a:t>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Structure of </a:t>
          </a:r>
          <a:r>
            <a:rPr lang="en-MY" sz="3500" kern="1200" dirty="0" err="1">
              <a:solidFill>
                <a:schemeClr val="tx1"/>
              </a:solidFill>
            </a:rPr>
            <a:t>SPHRi</a:t>
          </a:r>
          <a:r>
            <a:rPr lang="en-MY" sz="3500" kern="1200" dirty="0">
              <a:solidFill>
                <a:schemeClr val="tx1"/>
              </a:solidFill>
            </a:rPr>
            <a:t>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701008"/>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Information</a:t>
          </a:r>
        </a:p>
      </dsp:txBody>
      <dsp:txXfrm>
        <a:off x="39980" y="3740988"/>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FFFFE1"/>
              </a:solidFill>
              <a:latin typeface="Arial"/>
              <a:ea typeface="+mn-ea"/>
              <a:cs typeface="+mn-cs"/>
            </a:rPr>
            <a:t>SPHRi</a:t>
          </a:r>
          <a:r>
            <a:rPr lang="en-MY" sz="3500" kern="1200" dirty="0">
              <a:solidFill>
                <a:srgbClr val="FFFFE1"/>
              </a:solidFill>
              <a:latin typeface="Arial"/>
              <a:ea typeface="+mn-ea"/>
              <a:cs typeface="+mn-cs"/>
            </a:rPr>
            <a:t> Exam</a:t>
          </a:r>
        </a:p>
      </dsp:txBody>
      <dsp:txXfrm>
        <a:off x="39980" y="976042"/>
        <a:ext cx="7692440" cy="739039"/>
      </dsp:txXfrm>
    </dsp:sp>
    <dsp:sp modelId="{DF1768A1-F5E4-4152-9DE2-8FFC4D413F5A}">
      <dsp:nvSpPr>
        <dsp:cNvPr id="0" name=""/>
        <dsp:cNvSpPr/>
      </dsp:nvSpPr>
      <dsp:spPr>
        <a:xfrm>
          <a:off x="0" y="18353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Structure of </a:t>
          </a:r>
          <a:r>
            <a:rPr lang="en-MY" sz="3500" kern="1200" dirty="0" err="1">
              <a:solidFill>
                <a:schemeClr val="tx1"/>
              </a:solidFill>
            </a:rPr>
            <a:t>SPHRi</a:t>
          </a:r>
          <a:r>
            <a:rPr lang="en-MY" sz="3500" kern="1200" dirty="0">
              <a:solidFill>
                <a:schemeClr val="tx1"/>
              </a:solidFill>
            </a:rPr>
            <a:t> Exam</a:t>
          </a:r>
        </a:p>
      </dsp:txBody>
      <dsp:txXfrm>
        <a:off x="39980" y="1875280"/>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Information</a:t>
          </a:r>
        </a:p>
      </dsp:txBody>
      <dsp:txXfrm>
        <a:off x="39980" y="3735442"/>
        <a:ext cx="7692440" cy="739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9980" y="976042"/>
        <a:ext cx="7692440" cy="739039"/>
      </dsp:txXfrm>
    </dsp:sp>
    <dsp:sp modelId="{DF1768A1-F5E4-4152-9DE2-8FFC4D413F5A}">
      <dsp:nvSpPr>
        <dsp:cNvPr id="0" name=""/>
        <dsp:cNvSpPr/>
      </dsp:nvSpPr>
      <dsp:spPr>
        <a:xfrm>
          <a:off x="0" y="1835300"/>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a:t>
          </a:r>
          <a:r>
            <a:rPr lang="en-MY" sz="3500" kern="1200" dirty="0" err="1">
              <a:solidFill>
                <a:srgbClr val="FFFFE1"/>
              </a:solidFill>
              <a:latin typeface="Arial"/>
              <a:ea typeface="+mn-ea"/>
              <a:cs typeface="+mn-cs"/>
            </a:rPr>
            <a:t>SPHRi</a:t>
          </a:r>
          <a:r>
            <a:rPr lang="en-MY" sz="3500" kern="1200" dirty="0">
              <a:solidFill>
                <a:srgbClr val="FFFFE1"/>
              </a:solidFill>
              <a:latin typeface="Arial"/>
              <a:ea typeface="+mn-ea"/>
              <a:cs typeface="+mn-cs"/>
            </a:rPr>
            <a:t> Exam</a:t>
          </a:r>
        </a:p>
      </dsp:txBody>
      <dsp:txXfrm>
        <a:off x="39980" y="1875280"/>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Information</a:t>
          </a:r>
        </a:p>
      </dsp:txBody>
      <dsp:txXfrm>
        <a:off x="39980" y="3735442"/>
        <a:ext cx="7692440" cy="7390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9980" y="976042"/>
        <a:ext cx="7692440" cy="739039"/>
      </dsp:txXfrm>
    </dsp:sp>
    <dsp:sp modelId="{DF1768A1-F5E4-4152-9DE2-8FFC4D413F5A}">
      <dsp:nvSpPr>
        <dsp:cNvPr id="0" name=""/>
        <dsp:cNvSpPr/>
      </dsp:nvSpPr>
      <dsp:spPr>
        <a:xfrm>
          <a:off x="0" y="18353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9980" y="1875280"/>
        <a:ext cx="7692440" cy="739039"/>
      </dsp:txXfrm>
    </dsp:sp>
    <dsp:sp modelId="{F674B1EB-7C16-427C-9D7D-944E5157F0F6}">
      <dsp:nvSpPr>
        <dsp:cNvPr id="0" name=""/>
        <dsp:cNvSpPr/>
      </dsp:nvSpPr>
      <dsp:spPr>
        <a:xfrm>
          <a:off x="0" y="2775662"/>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Information</a:t>
          </a:r>
        </a:p>
      </dsp:txBody>
      <dsp:txXfrm>
        <a:off x="39980" y="3735442"/>
        <a:ext cx="7692440" cy="7390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734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40094" y="57436"/>
        <a:ext cx="7692212" cy="741151"/>
      </dsp:txXfrm>
    </dsp:sp>
    <dsp:sp modelId="{A4CC9735-B172-48E4-BD42-49857572E9A5}">
      <dsp:nvSpPr>
        <dsp:cNvPr id="0" name=""/>
        <dsp:cNvSpPr/>
      </dsp:nvSpPr>
      <dsp:spPr>
        <a:xfrm>
          <a:off x="0" y="92967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40094" y="969766"/>
        <a:ext cx="7692212" cy="741151"/>
      </dsp:txXfrm>
    </dsp:sp>
    <dsp:sp modelId="{DF1768A1-F5E4-4152-9DE2-8FFC4D413F5A}">
      <dsp:nvSpPr>
        <dsp:cNvPr id="0" name=""/>
        <dsp:cNvSpPr/>
      </dsp:nvSpPr>
      <dsp:spPr>
        <a:xfrm>
          <a:off x="0" y="183354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40094" y="1873636"/>
        <a:ext cx="7692212" cy="741151"/>
      </dsp:txXfrm>
    </dsp:sp>
    <dsp:sp modelId="{F674B1EB-7C16-427C-9D7D-944E5157F0F6}">
      <dsp:nvSpPr>
        <dsp:cNvPr id="0" name=""/>
        <dsp:cNvSpPr/>
      </dsp:nvSpPr>
      <dsp:spPr>
        <a:xfrm>
          <a:off x="0" y="277971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sp:txBody>
      <dsp:txXfrm>
        <a:off x="40094" y="2819806"/>
        <a:ext cx="7692212" cy="741151"/>
      </dsp:txXfrm>
    </dsp:sp>
    <dsp:sp modelId="{B81C3AB5-CD8D-4061-A03B-635F3C7E2742}">
      <dsp:nvSpPr>
        <dsp:cNvPr id="0" name=""/>
        <dsp:cNvSpPr/>
      </dsp:nvSpPr>
      <dsp:spPr>
        <a:xfrm>
          <a:off x="0" y="3704732"/>
          <a:ext cx="7772400" cy="82133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sp:txBody>
      <dsp:txXfrm>
        <a:off x="40094" y="3744826"/>
        <a:ext cx="7692212" cy="74115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7D522078-A119-4419-B1AD-DFB12DD89C72}"/>
              </a:ext>
            </a:extLst>
          </p:cNvPr>
          <p:cNvSpPr/>
          <p:nvPr userDrawn="1"/>
        </p:nvSpPr>
        <p:spPr>
          <a:xfrm>
            <a:off x="7761548" y="5658978"/>
            <a:ext cx="936104" cy="918939"/>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INTRODUCTORY</a:t>
            </a:r>
            <a:br>
              <a:rPr lang="en-MY" dirty="0"/>
            </a:br>
            <a:r>
              <a:rPr lang="en-MY" dirty="0"/>
              <a:t>SESSION </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pic>
        <p:nvPicPr>
          <p:cNvPr id="5" name="Picture 4">
            <a:extLst>
              <a:ext uri="{FF2B5EF4-FFF2-40B4-BE49-F238E27FC236}">
                <a16:creationId xmlns:a16="http://schemas.microsoft.com/office/drawing/2014/main" id="{B78A06C9-B640-4D70-AF49-A76CB3D2A6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6600" y="998376"/>
            <a:ext cx="1792369" cy="1772816"/>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87CB9-38B6-489C-B933-4BFEC42AE004}"/>
              </a:ext>
            </a:extLst>
          </p:cNvPr>
          <p:cNvSpPr>
            <a:spLocks noGrp="1"/>
          </p:cNvSpPr>
          <p:nvPr>
            <p:ph type="title"/>
          </p:nvPr>
        </p:nvSpPr>
        <p:spPr/>
        <p:txBody>
          <a:bodyPr/>
          <a:lstStyle/>
          <a:p>
            <a:r>
              <a:rPr lang="en-MY" dirty="0" err="1"/>
              <a:t>Webex</a:t>
            </a:r>
            <a:r>
              <a:rPr lang="en-MY" dirty="0"/>
              <a:t> Options</a:t>
            </a:r>
          </a:p>
        </p:txBody>
      </p:sp>
      <p:sp>
        <p:nvSpPr>
          <p:cNvPr id="3" name="Content Placeholder 2">
            <a:extLst>
              <a:ext uri="{FF2B5EF4-FFF2-40B4-BE49-F238E27FC236}">
                <a16:creationId xmlns:a16="http://schemas.microsoft.com/office/drawing/2014/main" id="{E421F1BF-1AEF-443D-88B9-94B63E0B1A9A}"/>
              </a:ext>
            </a:extLst>
          </p:cNvPr>
          <p:cNvSpPr>
            <a:spLocks noGrp="1"/>
          </p:cNvSpPr>
          <p:nvPr>
            <p:ph idx="1"/>
          </p:nvPr>
        </p:nvSpPr>
        <p:spPr/>
        <p:txBody>
          <a:bodyPr/>
          <a:lstStyle/>
          <a:p>
            <a:r>
              <a:rPr lang="en-MY" dirty="0"/>
              <a:t>When in doubt raise the hand option</a:t>
            </a:r>
          </a:p>
          <a:p>
            <a:endParaRPr lang="en-MY" dirty="0"/>
          </a:p>
          <a:p>
            <a:endParaRPr lang="en-MY" dirty="0"/>
          </a:p>
          <a:p>
            <a:endParaRPr lang="en-MY" dirty="0"/>
          </a:p>
          <a:p>
            <a:r>
              <a:rPr lang="en-MY" dirty="0"/>
              <a:t>Unmute microphone while speaking and mute when not needed</a:t>
            </a:r>
          </a:p>
          <a:p>
            <a:pPr marL="0" indent="0">
              <a:buNone/>
            </a:pPr>
            <a:endParaRPr lang="en-MY" dirty="0"/>
          </a:p>
        </p:txBody>
      </p:sp>
      <p:pic>
        <p:nvPicPr>
          <p:cNvPr id="5" name="Picture 4">
            <a:extLst>
              <a:ext uri="{FF2B5EF4-FFF2-40B4-BE49-F238E27FC236}">
                <a16:creationId xmlns:a16="http://schemas.microsoft.com/office/drawing/2014/main" id="{CE2051AF-327E-4E1C-BA27-64A33BB80A75}"/>
              </a:ext>
            </a:extLst>
          </p:cNvPr>
          <p:cNvPicPr>
            <a:picLocks noChangeAspect="1"/>
          </p:cNvPicPr>
          <p:nvPr/>
        </p:nvPicPr>
        <p:blipFill>
          <a:blip r:embed="rId2"/>
          <a:stretch>
            <a:fillRect/>
          </a:stretch>
        </p:blipFill>
        <p:spPr>
          <a:xfrm>
            <a:off x="1403648" y="2219472"/>
            <a:ext cx="4324350" cy="1276350"/>
          </a:xfrm>
          <a:prstGeom prst="rect">
            <a:avLst/>
          </a:prstGeom>
        </p:spPr>
      </p:pic>
      <p:pic>
        <p:nvPicPr>
          <p:cNvPr id="7" name="Picture 6">
            <a:extLst>
              <a:ext uri="{FF2B5EF4-FFF2-40B4-BE49-F238E27FC236}">
                <a16:creationId xmlns:a16="http://schemas.microsoft.com/office/drawing/2014/main" id="{F1C13F9B-3DB6-411C-A901-91DDDABB384F}"/>
              </a:ext>
            </a:extLst>
          </p:cNvPr>
          <p:cNvPicPr>
            <a:picLocks noChangeAspect="1"/>
          </p:cNvPicPr>
          <p:nvPr/>
        </p:nvPicPr>
        <p:blipFill>
          <a:blip r:embed="rId3"/>
          <a:stretch>
            <a:fillRect/>
          </a:stretch>
        </p:blipFill>
        <p:spPr>
          <a:xfrm>
            <a:off x="914400" y="4925506"/>
            <a:ext cx="4200525" cy="1647825"/>
          </a:xfrm>
          <a:prstGeom prst="rect">
            <a:avLst/>
          </a:prstGeom>
        </p:spPr>
      </p:pic>
    </p:spTree>
    <p:extLst>
      <p:ext uri="{BB962C8B-B14F-4D97-AF65-F5344CB8AC3E}">
        <p14:creationId xmlns:p14="http://schemas.microsoft.com/office/powerpoint/2010/main" val="3758529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Introduction</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3142" y="1916832"/>
            <a:ext cx="6569177" cy="3312368"/>
          </a:xfrm>
        </p:spPr>
        <p:txBody>
          <a:bodyPr/>
          <a:lstStyle/>
          <a:p>
            <a:r>
              <a:rPr lang="en-MY" dirty="0"/>
              <a:t>Welcome to the batch 06 of </a:t>
            </a:r>
            <a:r>
              <a:rPr lang="en-MY" dirty="0" err="1"/>
              <a:t>SPHRi</a:t>
            </a:r>
            <a:endParaRPr lang="en-MY" dirty="0"/>
          </a:p>
          <a:p>
            <a:endParaRPr lang="en-MY" dirty="0"/>
          </a:p>
          <a:p>
            <a:r>
              <a:rPr lang="en-MY" dirty="0"/>
              <a:t>Brief Introduction about yourself</a:t>
            </a:r>
          </a:p>
          <a:p>
            <a:pPr marL="0" indent="0">
              <a:buNone/>
            </a:pPr>
            <a:r>
              <a:rPr lang="en-MY" dirty="0"/>
              <a:t>	- Industry</a:t>
            </a:r>
          </a:p>
          <a:p>
            <a:pPr marL="0" indent="0">
              <a:buNone/>
            </a:pPr>
            <a:r>
              <a:rPr lang="en-MY" dirty="0"/>
              <a:t>	- Location</a:t>
            </a:r>
          </a:p>
          <a:p>
            <a:pPr marL="0" indent="0">
              <a:buNone/>
            </a:pPr>
            <a:r>
              <a:rPr lang="en-MY" dirty="0"/>
              <a:t>	- If taken any HRCI exams before</a:t>
            </a:r>
          </a:p>
        </p:txBody>
      </p:sp>
    </p:spTree>
    <p:extLst>
      <p:ext uri="{BB962C8B-B14F-4D97-AF65-F5344CB8AC3E}">
        <p14:creationId xmlns:p14="http://schemas.microsoft.com/office/powerpoint/2010/main" val="2792601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91888413"/>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2DA28-AB28-41D4-9839-A4A4C5201645}"/>
              </a:ext>
            </a:extLst>
          </p:cNvPr>
          <p:cNvSpPr>
            <a:spLocks noGrp="1"/>
          </p:cNvSpPr>
          <p:nvPr>
            <p:ph type="title"/>
          </p:nvPr>
        </p:nvSpPr>
        <p:spPr/>
        <p:txBody>
          <a:bodyPr/>
          <a:lstStyle/>
          <a:p>
            <a:r>
              <a:rPr lang="en-MY" dirty="0"/>
              <a:t>How Certification Differs from a Certificate Program</a:t>
            </a:r>
          </a:p>
        </p:txBody>
      </p:sp>
      <p:sp>
        <p:nvSpPr>
          <p:cNvPr id="3" name="Content Placeholder 2">
            <a:extLst>
              <a:ext uri="{FF2B5EF4-FFF2-40B4-BE49-F238E27FC236}">
                <a16:creationId xmlns:a16="http://schemas.microsoft.com/office/drawing/2014/main" id="{79A802CB-BB90-49A7-829A-184B06944F40}"/>
              </a:ext>
            </a:extLst>
          </p:cNvPr>
          <p:cNvSpPr>
            <a:spLocks noGrp="1"/>
          </p:cNvSpPr>
          <p:nvPr>
            <p:ph idx="1"/>
          </p:nvPr>
        </p:nvSpPr>
        <p:spPr/>
        <p:txBody>
          <a:bodyPr/>
          <a:lstStyle/>
          <a:p>
            <a:pPr marL="0" indent="0">
              <a:buNone/>
            </a:pPr>
            <a:r>
              <a:rPr lang="en-MY" dirty="0"/>
              <a:t>Compared with certificate programs, certification has three main advantages:</a:t>
            </a:r>
          </a:p>
          <a:p>
            <a:pPr marL="0" indent="0">
              <a:buNone/>
            </a:pPr>
            <a:endParaRPr lang="en-MY" dirty="0"/>
          </a:p>
          <a:p>
            <a:r>
              <a:rPr lang="en-MY" dirty="0"/>
              <a:t>requires specific work experience, competency and education</a:t>
            </a:r>
          </a:p>
          <a:p>
            <a:r>
              <a:rPr lang="en-MY" dirty="0"/>
              <a:t>requires recertification, which makes sure that you stay current in the HR profession through continuing education</a:t>
            </a:r>
          </a:p>
          <a:p>
            <a:r>
              <a:rPr lang="en-MY" dirty="0"/>
              <a:t>allows you to put the letters after your name</a:t>
            </a:r>
          </a:p>
        </p:txBody>
      </p:sp>
    </p:spTree>
    <p:extLst>
      <p:ext uri="{BB962C8B-B14F-4D97-AF65-F5344CB8AC3E}">
        <p14:creationId xmlns:p14="http://schemas.microsoft.com/office/powerpoint/2010/main" val="177266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A2CD6-3E2D-48D4-800C-DE17ECE72B7F}"/>
              </a:ext>
            </a:extLst>
          </p:cNvPr>
          <p:cNvSpPr>
            <a:spLocks noGrp="1"/>
          </p:cNvSpPr>
          <p:nvPr>
            <p:ph type="title"/>
          </p:nvPr>
        </p:nvSpPr>
        <p:spPr/>
        <p:txBody>
          <a:bodyPr/>
          <a:lstStyle/>
          <a:p>
            <a:r>
              <a:rPr lang="en-MY" dirty="0"/>
              <a:t>Certification holders</a:t>
            </a:r>
          </a:p>
        </p:txBody>
      </p:sp>
      <p:sp>
        <p:nvSpPr>
          <p:cNvPr id="3" name="Content Placeholder 2">
            <a:extLst>
              <a:ext uri="{FF2B5EF4-FFF2-40B4-BE49-F238E27FC236}">
                <a16:creationId xmlns:a16="http://schemas.microsoft.com/office/drawing/2014/main" id="{2CFDD1B3-8DF2-43AF-93C8-813F8FEFB069}"/>
              </a:ext>
            </a:extLst>
          </p:cNvPr>
          <p:cNvSpPr>
            <a:spLocks noGrp="1"/>
          </p:cNvSpPr>
          <p:nvPr>
            <p:ph idx="1"/>
          </p:nvPr>
        </p:nvSpPr>
        <p:spPr>
          <a:xfrm>
            <a:off x="914400" y="1600200"/>
            <a:ext cx="7978080" cy="4979987"/>
          </a:xfrm>
        </p:spPr>
        <p:txBody>
          <a:bodyPr/>
          <a:lstStyle/>
          <a:p>
            <a:pPr marL="0" indent="0">
              <a:buNone/>
            </a:pPr>
            <a:r>
              <a:rPr lang="en-MY" dirty="0"/>
              <a:t>More than 500,000 HR professionals in over 100 countries have earned HRCI credentials as a mark of high distinction and honour in the human resource management field</a:t>
            </a:r>
          </a:p>
          <a:p>
            <a:pPr marL="0" indent="0">
              <a:buNone/>
            </a:pPr>
            <a:endParaRPr lang="en-MY" dirty="0"/>
          </a:p>
          <a:p>
            <a:pPr marL="0" indent="0">
              <a:buNone/>
            </a:pPr>
            <a:r>
              <a:rPr lang="en-MY" dirty="0"/>
              <a:t>• Vice President and above: 8 percent</a:t>
            </a:r>
          </a:p>
          <a:p>
            <a:pPr marL="0" indent="0">
              <a:buNone/>
            </a:pPr>
            <a:r>
              <a:rPr lang="en-MY" dirty="0"/>
              <a:t>• Director-level: 21 percent</a:t>
            </a:r>
          </a:p>
          <a:p>
            <a:pPr marL="0" indent="0">
              <a:buNone/>
            </a:pPr>
            <a:r>
              <a:rPr lang="en-MY" dirty="0"/>
              <a:t>• Manager-level: 33 percent</a:t>
            </a:r>
          </a:p>
          <a:p>
            <a:pPr marL="0" indent="0">
              <a:buNone/>
            </a:pPr>
            <a:r>
              <a:rPr lang="en-MY" dirty="0"/>
              <a:t>• Specialist: 38 percent</a:t>
            </a:r>
          </a:p>
        </p:txBody>
      </p:sp>
    </p:spTree>
    <p:extLst>
      <p:ext uri="{BB962C8B-B14F-4D97-AF65-F5344CB8AC3E}">
        <p14:creationId xmlns:p14="http://schemas.microsoft.com/office/powerpoint/2010/main" val="2541442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A1A6B-825A-46C5-8A83-171D85EE57D7}"/>
              </a:ext>
            </a:extLst>
          </p:cNvPr>
          <p:cNvSpPr>
            <a:spLocks noGrp="1"/>
          </p:cNvSpPr>
          <p:nvPr>
            <p:ph type="title"/>
          </p:nvPr>
        </p:nvSpPr>
        <p:spPr/>
        <p:txBody>
          <a:bodyPr/>
          <a:lstStyle/>
          <a:p>
            <a:r>
              <a:rPr lang="en-MY" dirty="0"/>
              <a:t>HRCI Certification</a:t>
            </a:r>
          </a:p>
        </p:txBody>
      </p:sp>
      <p:pic>
        <p:nvPicPr>
          <p:cNvPr id="10" name="Picture 9">
            <a:extLst>
              <a:ext uri="{FF2B5EF4-FFF2-40B4-BE49-F238E27FC236}">
                <a16:creationId xmlns:a16="http://schemas.microsoft.com/office/drawing/2014/main" id="{562D2AAA-47DA-496C-A00C-9410ED6C98C9}"/>
              </a:ext>
            </a:extLst>
          </p:cNvPr>
          <p:cNvPicPr>
            <a:picLocks noChangeAspect="1"/>
          </p:cNvPicPr>
          <p:nvPr/>
        </p:nvPicPr>
        <p:blipFill>
          <a:blip r:embed="rId2"/>
          <a:stretch>
            <a:fillRect/>
          </a:stretch>
        </p:blipFill>
        <p:spPr>
          <a:xfrm>
            <a:off x="1014004" y="1916832"/>
            <a:ext cx="7639899" cy="3693765"/>
          </a:xfrm>
          <a:prstGeom prst="rect">
            <a:avLst/>
          </a:prstGeom>
        </p:spPr>
      </p:pic>
    </p:spTree>
    <p:extLst>
      <p:ext uri="{BB962C8B-B14F-4D97-AF65-F5344CB8AC3E}">
        <p14:creationId xmlns:p14="http://schemas.microsoft.com/office/powerpoint/2010/main" val="1215192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16937427"/>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9697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err="1"/>
              <a:t>SPHRi</a:t>
            </a:r>
            <a:r>
              <a:rPr lang="en-MY" dirty="0"/>
              <a:t> Exam</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13284" y="1916832"/>
            <a:ext cx="7772400" cy="3024336"/>
          </a:xfrm>
        </p:spPr>
        <p:txBody>
          <a:bodyPr/>
          <a:lstStyle/>
          <a:p>
            <a:r>
              <a:rPr lang="en-MY" dirty="0"/>
              <a:t>Exam time: 2 hours 30 mins</a:t>
            </a:r>
          </a:p>
          <a:p>
            <a:r>
              <a:rPr lang="en-MY" dirty="0"/>
              <a:t>Exam length: 105 scored questions (mostly multiple-choice) + 25 pretest questions</a:t>
            </a:r>
          </a:p>
          <a:p>
            <a:r>
              <a:rPr lang="en-MY" dirty="0"/>
              <a:t>Pass score is 500 of 700</a:t>
            </a:r>
          </a:p>
          <a:p>
            <a:r>
              <a:rPr lang="en-MY" dirty="0"/>
              <a:t>Computer-based exam at a Pearson VUE testing center</a:t>
            </a:r>
          </a:p>
        </p:txBody>
      </p:sp>
    </p:spTree>
    <p:extLst>
      <p:ext uri="{BB962C8B-B14F-4D97-AF65-F5344CB8AC3E}">
        <p14:creationId xmlns:p14="http://schemas.microsoft.com/office/powerpoint/2010/main" val="1462135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84875-54E3-4331-B57F-DF061254339E}"/>
              </a:ext>
            </a:extLst>
          </p:cNvPr>
          <p:cNvSpPr>
            <a:spLocks noGrp="1"/>
          </p:cNvSpPr>
          <p:nvPr>
            <p:ph type="title"/>
          </p:nvPr>
        </p:nvSpPr>
        <p:spPr/>
        <p:txBody>
          <a:bodyPr/>
          <a:lstStyle/>
          <a:p>
            <a:r>
              <a:rPr lang="en-MY" dirty="0"/>
              <a:t>Exam Pass Rates</a:t>
            </a:r>
          </a:p>
        </p:txBody>
      </p:sp>
      <p:sp>
        <p:nvSpPr>
          <p:cNvPr id="3" name="Content Placeholder 2">
            <a:extLst>
              <a:ext uri="{FF2B5EF4-FFF2-40B4-BE49-F238E27FC236}">
                <a16:creationId xmlns:a16="http://schemas.microsoft.com/office/drawing/2014/main" id="{EA64D1C8-9921-46F9-8E52-0E698CBE75EC}"/>
              </a:ext>
            </a:extLst>
          </p:cNvPr>
          <p:cNvSpPr>
            <a:spLocks noGrp="1"/>
          </p:cNvSpPr>
          <p:nvPr>
            <p:ph idx="1"/>
          </p:nvPr>
        </p:nvSpPr>
        <p:spPr>
          <a:xfrm>
            <a:off x="685800" y="1628801"/>
            <a:ext cx="6334472" cy="4870474"/>
          </a:xfrm>
        </p:spPr>
        <p:txBody>
          <a:bodyPr/>
          <a:lstStyle/>
          <a:p>
            <a:pPr marL="0" indent="0">
              <a:buNone/>
            </a:pPr>
            <a:r>
              <a:rPr lang="en-MY" dirty="0"/>
              <a:t>aPHR		86%</a:t>
            </a:r>
          </a:p>
          <a:p>
            <a:pPr marL="0" indent="0">
              <a:buNone/>
            </a:pPr>
            <a:r>
              <a:rPr lang="en-MY" dirty="0"/>
              <a:t>PHR			71%</a:t>
            </a:r>
          </a:p>
          <a:p>
            <a:pPr marL="0" indent="0">
              <a:buNone/>
            </a:pPr>
            <a:r>
              <a:rPr lang="en-MY" dirty="0"/>
              <a:t>SPHR		60%</a:t>
            </a:r>
          </a:p>
          <a:p>
            <a:pPr marL="0" indent="0">
              <a:buNone/>
            </a:pPr>
            <a:r>
              <a:rPr lang="en-MY" dirty="0"/>
              <a:t>GPHR</a:t>
            </a:r>
            <a:r>
              <a:rPr lang="en-MY" dirty="0">
                <a:solidFill>
                  <a:schemeClr val="accent2"/>
                </a:solidFill>
              </a:rPr>
              <a:t>		</a:t>
            </a:r>
            <a:r>
              <a:rPr lang="en-MY" dirty="0"/>
              <a:t>77%</a:t>
            </a:r>
          </a:p>
          <a:p>
            <a:pPr marL="0" indent="0">
              <a:buNone/>
            </a:pPr>
            <a:r>
              <a:rPr lang="en-MY" dirty="0"/>
              <a:t>PHRca		74%</a:t>
            </a:r>
          </a:p>
          <a:p>
            <a:pPr marL="0" indent="0">
              <a:buNone/>
            </a:pPr>
            <a:r>
              <a:rPr lang="en-MY" dirty="0"/>
              <a:t>aPHRi		83%</a:t>
            </a:r>
          </a:p>
          <a:p>
            <a:pPr marL="0" indent="0">
              <a:buNone/>
            </a:pPr>
            <a:r>
              <a:rPr lang="en-MY" dirty="0"/>
              <a:t>PHRi			76%</a:t>
            </a:r>
          </a:p>
          <a:p>
            <a:pPr marL="0" indent="0">
              <a:buNone/>
            </a:pPr>
            <a:r>
              <a:rPr lang="en-MY" dirty="0">
                <a:solidFill>
                  <a:schemeClr val="accent2"/>
                </a:solidFill>
              </a:rPr>
              <a:t>SPHRi		81%</a:t>
            </a:r>
          </a:p>
          <a:p>
            <a:pPr marL="0" indent="0">
              <a:buNone/>
            </a:pPr>
            <a:endParaRPr lang="en-MY" sz="1400" dirty="0"/>
          </a:p>
          <a:p>
            <a:pPr marL="0" indent="0">
              <a:buNone/>
            </a:pPr>
            <a:endParaRPr lang="en-MY" sz="1400" i="1" dirty="0"/>
          </a:p>
          <a:p>
            <a:pPr marL="0" indent="0">
              <a:buNone/>
            </a:pPr>
            <a:r>
              <a:rPr lang="en-MY" sz="1400" i="1" dirty="0"/>
              <a:t>HRCI Exam Pass Rates as of December 31, 2020</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3209163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77580-3921-40BB-A6CB-74878BAB42CA}"/>
              </a:ext>
            </a:extLst>
          </p:cNvPr>
          <p:cNvSpPr>
            <a:spLocks noGrp="1"/>
          </p:cNvSpPr>
          <p:nvPr>
            <p:ph type="title"/>
          </p:nvPr>
        </p:nvSpPr>
        <p:spPr/>
        <p:txBody>
          <a:bodyPr/>
          <a:lstStyle/>
          <a:p>
            <a:r>
              <a:rPr lang="en-MY" dirty="0"/>
              <a:t>HRCI Certification Holders</a:t>
            </a:r>
          </a:p>
        </p:txBody>
      </p:sp>
      <p:sp>
        <p:nvSpPr>
          <p:cNvPr id="3" name="Content Placeholder 2">
            <a:extLst>
              <a:ext uri="{FF2B5EF4-FFF2-40B4-BE49-F238E27FC236}">
                <a16:creationId xmlns:a16="http://schemas.microsoft.com/office/drawing/2014/main" id="{46E85126-1150-4A01-8E41-CFC0AA468B9F}"/>
              </a:ext>
            </a:extLst>
          </p:cNvPr>
          <p:cNvSpPr>
            <a:spLocks noGrp="1"/>
          </p:cNvSpPr>
          <p:nvPr>
            <p:ph idx="1"/>
          </p:nvPr>
        </p:nvSpPr>
        <p:spPr>
          <a:xfrm>
            <a:off x="683568" y="1600200"/>
            <a:ext cx="8208912" cy="4979987"/>
          </a:xfrm>
        </p:spPr>
        <p:txBody>
          <a:bodyPr/>
          <a:lstStyle/>
          <a:p>
            <a:pPr marL="0" indent="0">
              <a:buNone/>
            </a:pPr>
            <a:r>
              <a:rPr lang="en-MY" dirty="0"/>
              <a:t>aPHR		        7,692</a:t>
            </a:r>
          </a:p>
          <a:p>
            <a:pPr marL="0" indent="0">
              <a:buNone/>
            </a:pPr>
            <a:r>
              <a:rPr lang="en-MY" dirty="0"/>
              <a:t>PHR			       71,130</a:t>
            </a:r>
          </a:p>
          <a:p>
            <a:pPr marL="0" indent="0">
              <a:buNone/>
            </a:pPr>
            <a:r>
              <a:rPr lang="en-MY" dirty="0"/>
              <a:t>SPHR		       47,903</a:t>
            </a:r>
          </a:p>
          <a:p>
            <a:pPr marL="0" indent="0">
              <a:buNone/>
            </a:pPr>
            <a:r>
              <a:rPr lang="en-MY" dirty="0"/>
              <a:t>GPHR		        2,805</a:t>
            </a:r>
          </a:p>
          <a:p>
            <a:pPr marL="0" indent="0">
              <a:buNone/>
            </a:pPr>
            <a:r>
              <a:rPr lang="en-MY" dirty="0"/>
              <a:t>PHRca		       1,858</a:t>
            </a:r>
          </a:p>
          <a:p>
            <a:pPr marL="0" indent="0">
              <a:buNone/>
            </a:pPr>
            <a:r>
              <a:rPr lang="en-MY" dirty="0"/>
              <a:t>aPHRi 		          413</a:t>
            </a:r>
          </a:p>
          <a:p>
            <a:pPr marL="0" indent="0">
              <a:buNone/>
            </a:pPr>
            <a:r>
              <a:rPr lang="en-MY" dirty="0"/>
              <a:t>PHRi			       2,144</a:t>
            </a:r>
          </a:p>
          <a:p>
            <a:pPr marL="0" indent="0">
              <a:buNone/>
            </a:pPr>
            <a:r>
              <a:rPr lang="en-MY" dirty="0">
                <a:solidFill>
                  <a:schemeClr val="accent2"/>
                </a:solidFill>
              </a:rPr>
              <a:t>SPHRi		       1,759</a:t>
            </a:r>
          </a:p>
          <a:p>
            <a:pPr marL="0" indent="0">
              <a:buNone/>
            </a:pPr>
            <a:endParaRPr lang="en-MY" sz="1400" dirty="0"/>
          </a:p>
          <a:p>
            <a:pPr marL="0" indent="0">
              <a:buNone/>
            </a:pPr>
            <a:endParaRPr lang="en-MY" sz="1400" dirty="0"/>
          </a:p>
          <a:p>
            <a:pPr marL="0" indent="0">
              <a:buNone/>
            </a:pPr>
            <a:r>
              <a:rPr lang="en-MY" sz="1400" i="1" dirty="0"/>
              <a:t>Number of HRCI Certification Holders as of January 12, 2021</a:t>
            </a:r>
          </a:p>
        </p:txBody>
      </p:sp>
    </p:spTree>
    <p:extLst>
      <p:ext uri="{BB962C8B-B14F-4D97-AF65-F5344CB8AC3E}">
        <p14:creationId xmlns:p14="http://schemas.microsoft.com/office/powerpoint/2010/main" val="1385815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E01AA-1744-449A-90B4-D091279C4FA0}"/>
              </a:ext>
            </a:extLst>
          </p:cNvPr>
          <p:cNvSpPr>
            <a:spLocks noGrp="1"/>
          </p:cNvSpPr>
          <p:nvPr>
            <p:ph type="title"/>
          </p:nvPr>
        </p:nvSpPr>
        <p:spPr/>
        <p:txBody>
          <a:bodyPr/>
          <a:lstStyle/>
          <a:p>
            <a:r>
              <a:rPr lang="en-MY" dirty="0"/>
              <a:t>Pearson VUE</a:t>
            </a:r>
          </a:p>
        </p:txBody>
      </p:sp>
      <p:pic>
        <p:nvPicPr>
          <p:cNvPr id="5" name="Picture 4">
            <a:extLst>
              <a:ext uri="{FF2B5EF4-FFF2-40B4-BE49-F238E27FC236}">
                <a16:creationId xmlns:a16="http://schemas.microsoft.com/office/drawing/2014/main" id="{A1693352-F4A3-47AE-94FC-D565FDB8469A}"/>
              </a:ext>
            </a:extLst>
          </p:cNvPr>
          <p:cNvPicPr>
            <a:picLocks noChangeAspect="1"/>
          </p:cNvPicPr>
          <p:nvPr/>
        </p:nvPicPr>
        <p:blipFill>
          <a:blip r:embed="rId2"/>
          <a:stretch>
            <a:fillRect/>
          </a:stretch>
        </p:blipFill>
        <p:spPr>
          <a:xfrm>
            <a:off x="1187624" y="1916832"/>
            <a:ext cx="6505575" cy="3848100"/>
          </a:xfrm>
          <a:prstGeom prst="rect">
            <a:avLst/>
          </a:prstGeom>
        </p:spPr>
      </p:pic>
    </p:spTree>
    <p:extLst>
      <p:ext uri="{BB962C8B-B14F-4D97-AF65-F5344CB8AC3E}">
        <p14:creationId xmlns:p14="http://schemas.microsoft.com/office/powerpoint/2010/main" val="101070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74D98-8830-41AF-BF91-CA084D928BC8}"/>
              </a:ext>
            </a:extLst>
          </p:cNvPr>
          <p:cNvSpPr>
            <a:spLocks noGrp="1"/>
          </p:cNvSpPr>
          <p:nvPr>
            <p:ph type="title"/>
          </p:nvPr>
        </p:nvSpPr>
        <p:spPr/>
        <p:txBody>
          <a:bodyPr/>
          <a:lstStyle/>
          <a:p>
            <a:r>
              <a:rPr lang="en-MY" dirty="0"/>
              <a:t>HRCI Exam screen</a:t>
            </a:r>
          </a:p>
        </p:txBody>
      </p:sp>
      <p:pic>
        <p:nvPicPr>
          <p:cNvPr id="5" name="Picture 4">
            <a:extLst>
              <a:ext uri="{FF2B5EF4-FFF2-40B4-BE49-F238E27FC236}">
                <a16:creationId xmlns:a16="http://schemas.microsoft.com/office/drawing/2014/main" id="{C4EB3D82-0E64-4045-A01E-85356A762C9A}"/>
              </a:ext>
            </a:extLst>
          </p:cNvPr>
          <p:cNvPicPr>
            <a:picLocks noChangeAspect="1"/>
          </p:cNvPicPr>
          <p:nvPr/>
        </p:nvPicPr>
        <p:blipFill>
          <a:blip r:embed="rId2"/>
          <a:stretch>
            <a:fillRect/>
          </a:stretch>
        </p:blipFill>
        <p:spPr>
          <a:xfrm>
            <a:off x="1043608" y="1916832"/>
            <a:ext cx="7643192" cy="4034182"/>
          </a:xfrm>
          <a:prstGeom prst="rect">
            <a:avLst/>
          </a:prstGeom>
        </p:spPr>
      </p:pic>
    </p:spTree>
    <p:extLst>
      <p:ext uri="{BB962C8B-B14F-4D97-AF65-F5344CB8AC3E}">
        <p14:creationId xmlns:p14="http://schemas.microsoft.com/office/powerpoint/2010/main" val="876541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39238369"/>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1740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61DFE-A4AA-49C0-966C-C3B097211865}"/>
              </a:ext>
            </a:extLst>
          </p:cNvPr>
          <p:cNvSpPr>
            <a:spLocks noGrp="1"/>
          </p:cNvSpPr>
          <p:nvPr>
            <p:ph type="title"/>
          </p:nvPr>
        </p:nvSpPr>
        <p:spPr/>
        <p:txBody>
          <a:bodyPr/>
          <a:lstStyle/>
          <a:p>
            <a:r>
              <a:rPr lang="en-MY" dirty="0"/>
              <a:t>Structure of Exam</a:t>
            </a:r>
          </a:p>
        </p:txBody>
      </p:sp>
      <p:sp>
        <p:nvSpPr>
          <p:cNvPr id="3" name="Content Placeholder 2">
            <a:extLst>
              <a:ext uri="{FF2B5EF4-FFF2-40B4-BE49-F238E27FC236}">
                <a16:creationId xmlns:a16="http://schemas.microsoft.com/office/drawing/2014/main" id="{15D1EA06-DE32-4A31-8F6E-99CCC10FD0B4}"/>
              </a:ext>
            </a:extLst>
          </p:cNvPr>
          <p:cNvSpPr>
            <a:spLocks noGrp="1"/>
          </p:cNvSpPr>
          <p:nvPr>
            <p:ph idx="1"/>
          </p:nvPr>
        </p:nvSpPr>
        <p:spPr/>
        <p:txBody>
          <a:bodyPr/>
          <a:lstStyle/>
          <a:p>
            <a:r>
              <a:rPr lang="en-MY" dirty="0"/>
              <a:t>Traditional multiple choice</a:t>
            </a:r>
          </a:p>
          <a:p>
            <a:r>
              <a:rPr lang="en-MY" dirty="0"/>
              <a:t>Multiple choice, multiple response</a:t>
            </a:r>
          </a:p>
          <a:p>
            <a:r>
              <a:rPr lang="en-MY" dirty="0"/>
              <a:t>Fill in the blank</a:t>
            </a:r>
          </a:p>
          <a:p>
            <a:r>
              <a:rPr lang="en-MY" dirty="0"/>
              <a:t>Drag and drop </a:t>
            </a:r>
          </a:p>
          <a:p>
            <a:r>
              <a:rPr lang="en-MY" dirty="0"/>
              <a:t>Scenarios</a:t>
            </a:r>
          </a:p>
          <a:p>
            <a:endParaRPr lang="en-MY" dirty="0"/>
          </a:p>
        </p:txBody>
      </p:sp>
    </p:spTree>
    <p:extLst>
      <p:ext uri="{BB962C8B-B14F-4D97-AF65-F5344CB8AC3E}">
        <p14:creationId xmlns:p14="http://schemas.microsoft.com/office/powerpoint/2010/main" val="2755853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FD780-C28C-40F0-A530-F03F632EFBD4}"/>
              </a:ext>
            </a:extLst>
          </p:cNvPr>
          <p:cNvSpPr>
            <a:spLocks noGrp="1"/>
          </p:cNvSpPr>
          <p:nvPr>
            <p:ph type="title"/>
          </p:nvPr>
        </p:nvSpPr>
        <p:spPr/>
        <p:txBody>
          <a:bodyPr/>
          <a:lstStyle/>
          <a:p>
            <a:r>
              <a:rPr lang="en-MY" dirty="0"/>
              <a:t>Multiple Choice Question</a:t>
            </a:r>
          </a:p>
        </p:txBody>
      </p:sp>
      <p:pic>
        <p:nvPicPr>
          <p:cNvPr id="5" name="Picture 4">
            <a:extLst>
              <a:ext uri="{FF2B5EF4-FFF2-40B4-BE49-F238E27FC236}">
                <a16:creationId xmlns:a16="http://schemas.microsoft.com/office/drawing/2014/main" id="{766B2E19-F449-4368-8DCE-18F924F88F43}"/>
              </a:ext>
            </a:extLst>
          </p:cNvPr>
          <p:cNvPicPr>
            <a:picLocks noChangeAspect="1"/>
          </p:cNvPicPr>
          <p:nvPr/>
        </p:nvPicPr>
        <p:blipFill>
          <a:blip r:embed="rId2"/>
          <a:stretch>
            <a:fillRect/>
          </a:stretch>
        </p:blipFill>
        <p:spPr>
          <a:xfrm>
            <a:off x="1619671" y="1916832"/>
            <a:ext cx="6313223" cy="2664296"/>
          </a:xfrm>
          <a:prstGeom prst="rect">
            <a:avLst/>
          </a:prstGeom>
        </p:spPr>
      </p:pic>
    </p:spTree>
    <p:extLst>
      <p:ext uri="{BB962C8B-B14F-4D97-AF65-F5344CB8AC3E}">
        <p14:creationId xmlns:p14="http://schemas.microsoft.com/office/powerpoint/2010/main" val="3396840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AF6CF-3C17-47A5-8304-B42FBCA55780}"/>
              </a:ext>
            </a:extLst>
          </p:cNvPr>
          <p:cNvSpPr>
            <a:spLocks noGrp="1"/>
          </p:cNvSpPr>
          <p:nvPr>
            <p:ph type="title"/>
          </p:nvPr>
        </p:nvSpPr>
        <p:spPr>
          <a:xfrm>
            <a:off x="914400" y="277813"/>
            <a:ext cx="8122096" cy="1143000"/>
          </a:xfrm>
        </p:spPr>
        <p:txBody>
          <a:bodyPr/>
          <a:lstStyle/>
          <a:p>
            <a:r>
              <a:rPr lang="en-MY" dirty="0"/>
              <a:t>Multiple Choice Multiple Response</a:t>
            </a:r>
          </a:p>
        </p:txBody>
      </p:sp>
      <p:pic>
        <p:nvPicPr>
          <p:cNvPr id="4" name="Picture 3">
            <a:extLst>
              <a:ext uri="{FF2B5EF4-FFF2-40B4-BE49-F238E27FC236}">
                <a16:creationId xmlns:a16="http://schemas.microsoft.com/office/drawing/2014/main" id="{40355A87-4555-4BC1-9C6E-81D353B38F8B}"/>
              </a:ext>
            </a:extLst>
          </p:cNvPr>
          <p:cNvPicPr>
            <a:picLocks noChangeAspect="1"/>
          </p:cNvPicPr>
          <p:nvPr/>
        </p:nvPicPr>
        <p:blipFill>
          <a:blip r:embed="rId2"/>
          <a:stretch>
            <a:fillRect/>
          </a:stretch>
        </p:blipFill>
        <p:spPr>
          <a:xfrm>
            <a:off x="1036127" y="1628800"/>
            <a:ext cx="7134161" cy="2800325"/>
          </a:xfrm>
          <a:prstGeom prst="rect">
            <a:avLst/>
          </a:prstGeom>
        </p:spPr>
      </p:pic>
    </p:spTree>
    <p:extLst>
      <p:ext uri="{BB962C8B-B14F-4D97-AF65-F5344CB8AC3E}">
        <p14:creationId xmlns:p14="http://schemas.microsoft.com/office/powerpoint/2010/main" val="3394258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702CB-9853-40CE-99A2-4CC7FF7DE3FF}"/>
              </a:ext>
            </a:extLst>
          </p:cNvPr>
          <p:cNvSpPr>
            <a:spLocks noGrp="1"/>
          </p:cNvSpPr>
          <p:nvPr>
            <p:ph type="title"/>
          </p:nvPr>
        </p:nvSpPr>
        <p:spPr/>
        <p:txBody>
          <a:bodyPr/>
          <a:lstStyle/>
          <a:p>
            <a:r>
              <a:rPr lang="en-MY" dirty="0"/>
              <a:t>Fill in the blanks</a:t>
            </a:r>
          </a:p>
        </p:txBody>
      </p:sp>
      <p:pic>
        <p:nvPicPr>
          <p:cNvPr id="4" name="Picture 3">
            <a:extLst>
              <a:ext uri="{FF2B5EF4-FFF2-40B4-BE49-F238E27FC236}">
                <a16:creationId xmlns:a16="http://schemas.microsoft.com/office/drawing/2014/main" id="{2E9D6E31-04C4-4379-9FBA-38EFE03D2D5B}"/>
              </a:ext>
            </a:extLst>
          </p:cNvPr>
          <p:cNvPicPr>
            <a:picLocks noChangeAspect="1"/>
          </p:cNvPicPr>
          <p:nvPr/>
        </p:nvPicPr>
        <p:blipFill>
          <a:blip r:embed="rId2"/>
          <a:stretch>
            <a:fillRect/>
          </a:stretch>
        </p:blipFill>
        <p:spPr>
          <a:xfrm>
            <a:off x="1043608" y="1700808"/>
            <a:ext cx="6694741" cy="2612306"/>
          </a:xfrm>
          <a:prstGeom prst="rect">
            <a:avLst/>
          </a:prstGeom>
        </p:spPr>
      </p:pic>
    </p:spTree>
    <p:extLst>
      <p:ext uri="{BB962C8B-B14F-4D97-AF65-F5344CB8AC3E}">
        <p14:creationId xmlns:p14="http://schemas.microsoft.com/office/powerpoint/2010/main" val="920045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ECE27-C7E3-422F-B98D-FAF34AA0B92B}"/>
              </a:ext>
            </a:extLst>
          </p:cNvPr>
          <p:cNvSpPr>
            <a:spLocks noGrp="1"/>
          </p:cNvSpPr>
          <p:nvPr>
            <p:ph type="title"/>
          </p:nvPr>
        </p:nvSpPr>
        <p:spPr/>
        <p:txBody>
          <a:bodyPr/>
          <a:lstStyle/>
          <a:p>
            <a:r>
              <a:rPr lang="en-MY" dirty="0"/>
              <a:t>Drag and Drop</a:t>
            </a:r>
          </a:p>
        </p:txBody>
      </p:sp>
      <p:pic>
        <p:nvPicPr>
          <p:cNvPr id="5" name="Picture 4">
            <a:extLst>
              <a:ext uri="{FF2B5EF4-FFF2-40B4-BE49-F238E27FC236}">
                <a16:creationId xmlns:a16="http://schemas.microsoft.com/office/drawing/2014/main" id="{B8B8E5F7-032C-41A8-82B8-5840FED5E33A}"/>
              </a:ext>
            </a:extLst>
          </p:cNvPr>
          <p:cNvPicPr>
            <a:picLocks noChangeAspect="1"/>
          </p:cNvPicPr>
          <p:nvPr/>
        </p:nvPicPr>
        <p:blipFill>
          <a:blip r:embed="rId2"/>
          <a:stretch>
            <a:fillRect/>
          </a:stretch>
        </p:blipFill>
        <p:spPr>
          <a:xfrm>
            <a:off x="1128788" y="1772816"/>
            <a:ext cx="6886423" cy="3775298"/>
          </a:xfrm>
          <a:prstGeom prst="rect">
            <a:avLst/>
          </a:prstGeom>
        </p:spPr>
      </p:pic>
    </p:spTree>
    <p:extLst>
      <p:ext uri="{BB962C8B-B14F-4D97-AF65-F5344CB8AC3E}">
        <p14:creationId xmlns:p14="http://schemas.microsoft.com/office/powerpoint/2010/main" val="4281806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F424B-D3B1-4ADC-B9F1-286E889698F0}"/>
              </a:ext>
            </a:extLst>
          </p:cNvPr>
          <p:cNvSpPr>
            <a:spLocks noGrp="1"/>
          </p:cNvSpPr>
          <p:nvPr>
            <p:ph type="title"/>
          </p:nvPr>
        </p:nvSpPr>
        <p:spPr/>
        <p:txBody>
          <a:bodyPr/>
          <a:lstStyle/>
          <a:p>
            <a:r>
              <a:rPr lang="en-MY" dirty="0"/>
              <a:t>Scenario based questions</a:t>
            </a:r>
          </a:p>
        </p:txBody>
      </p:sp>
      <p:sp>
        <p:nvSpPr>
          <p:cNvPr id="4" name="TextBox 3">
            <a:extLst>
              <a:ext uri="{FF2B5EF4-FFF2-40B4-BE49-F238E27FC236}">
                <a16:creationId xmlns:a16="http://schemas.microsoft.com/office/drawing/2014/main" id="{9069E8B1-8167-43D3-9E99-6244331F4E9D}"/>
              </a:ext>
            </a:extLst>
          </p:cNvPr>
          <p:cNvSpPr txBox="1"/>
          <p:nvPr/>
        </p:nvSpPr>
        <p:spPr>
          <a:xfrm>
            <a:off x="755576" y="1628800"/>
            <a:ext cx="8208912" cy="5078313"/>
          </a:xfrm>
          <a:prstGeom prst="rect">
            <a:avLst/>
          </a:prstGeom>
          <a:noFill/>
        </p:spPr>
        <p:txBody>
          <a:bodyPr wrap="square" rtlCol="0">
            <a:spAutoFit/>
          </a:bodyPr>
          <a:lstStyle/>
          <a:p>
            <a:r>
              <a:rPr lang="en-MY" dirty="0"/>
              <a:t>You have been recently hired as the HR manager within a unit of your organisation that hasn't met its production goals. Your director has made a decision "No training programs will be conducted until the numbers improve". How would you respond:</a:t>
            </a:r>
          </a:p>
          <a:p>
            <a:endParaRPr lang="en-MY" dirty="0"/>
          </a:p>
          <a:p>
            <a:pPr marL="342900" indent="-342900">
              <a:buAutoNum type="alphaUcPeriod"/>
            </a:pPr>
            <a:r>
              <a:rPr lang="en-MY" dirty="0"/>
              <a:t>Training is an important way for employee to position themselves for promotional opportunities, and the employees in this unit may need a ticket out of this underperforming unit</a:t>
            </a:r>
          </a:p>
          <a:p>
            <a:pPr marL="342900" indent="-342900">
              <a:buAutoNum type="alphaUcPeriod"/>
            </a:pPr>
            <a:endParaRPr lang="en-MY" dirty="0"/>
          </a:p>
          <a:p>
            <a:pPr marL="342900" indent="-342900">
              <a:buAutoNum type="alphaUcPeriod"/>
            </a:pPr>
            <a:r>
              <a:rPr lang="en-MY" dirty="0"/>
              <a:t>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dirty="0"/>
          </a:p>
          <a:p>
            <a:pPr marL="342900" indent="-342900">
              <a:buAutoNum type="alphaUcPeriod"/>
            </a:pPr>
            <a:r>
              <a:rPr lang="en-MY" dirty="0"/>
              <a:t>You believe strongly that you should at least be given the opportunity to engage in training initiatives unless those efforts prove to be ineffective </a:t>
            </a:r>
          </a:p>
          <a:p>
            <a:pPr marL="342900" indent="-342900">
              <a:buAutoNum type="alphaUcPeriod"/>
            </a:pPr>
            <a:endParaRPr lang="en-MY" dirty="0"/>
          </a:p>
          <a:p>
            <a:pPr marL="342900" indent="-342900">
              <a:buAutoNum type="alphaUcPeriod"/>
            </a:pPr>
            <a:r>
              <a:rPr lang="en-MY" dirty="0"/>
              <a:t>Removing training opportunities could damage employee  morale even more.</a:t>
            </a:r>
          </a:p>
        </p:txBody>
      </p:sp>
    </p:spTree>
    <p:extLst>
      <p:ext uri="{BB962C8B-B14F-4D97-AF65-F5344CB8AC3E}">
        <p14:creationId xmlns:p14="http://schemas.microsoft.com/office/powerpoint/2010/main" val="15281386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08410-8A31-4893-8589-48D5905F51E4}"/>
              </a:ext>
            </a:extLst>
          </p:cNvPr>
          <p:cNvSpPr>
            <a:spLocks noGrp="1"/>
          </p:cNvSpPr>
          <p:nvPr>
            <p:ph type="title"/>
          </p:nvPr>
        </p:nvSpPr>
        <p:spPr/>
        <p:txBody>
          <a:bodyPr/>
          <a:lstStyle/>
          <a:p>
            <a:r>
              <a:rPr lang="en-MY" dirty="0"/>
              <a:t>Classification of Questions</a:t>
            </a:r>
          </a:p>
        </p:txBody>
      </p:sp>
      <p:sp>
        <p:nvSpPr>
          <p:cNvPr id="3" name="Content Placeholder 2">
            <a:extLst>
              <a:ext uri="{FF2B5EF4-FFF2-40B4-BE49-F238E27FC236}">
                <a16:creationId xmlns:a16="http://schemas.microsoft.com/office/drawing/2014/main" id="{FDF94EE0-1FB0-4B66-850C-A9CD0548EBBF}"/>
              </a:ext>
            </a:extLst>
          </p:cNvPr>
          <p:cNvSpPr>
            <a:spLocks noGrp="1"/>
          </p:cNvSpPr>
          <p:nvPr>
            <p:ph idx="1"/>
          </p:nvPr>
        </p:nvSpPr>
        <p:spPr>
          <a:xfrm>
            <a:off x="914400" y="1656471"/>
            <a:ext cx="7906072" cy="4923716"/>
          </a:xfrm>
        </p:spPr>
        <p:txBody>
          <a:bodyPr/>
          <a:lstStyle/>
          <a:p>
            <a:pPr marL="0" indent="0">
              <a:buNone/>
            </a:pPr>
            <a:r>
              <a:rPr lang="en-MY" sz="2400" dirty="0"/>
              <a:t>All questions are classified based on one of the following cognitive levels:</a:t>
            </a:r>
          </a:p>
          <a:p>
            <a:pPr marL="0" indent="0">
              <a:buNone/>
            </a:pPr>
            <a:endParaRPr lang="en-MY" sz="2400" dirty="0"/>
          </a:p>
          <a:p>
            <a:pPr>
              <a:buFont typeface="Wingdings" panose="05000000000000000000" pitchFamily="2" charset="2"/>
              <a:buChar char="§"/>
            </a:pPr>
            <a:r>
              <a:rPr lang="en-MY" sz="2400" dirty="0"/>
              <a:t>Knowledge/comprehension: recalling factual material, such as definitions</a:t>
            </a:r>
          </a:p>
          <a:p>
            <a:pPr>
              <a:buFont typeface="Wingdings" panose="05000000000000000000" pitchFamily="2" charset="2"/>
              <a:buChar char="§"/>
            </a:pPr>
            <a:endParaRPr lang="en-MY" sz="2400" dirty="0"/>
          </a:p>
          <a:p>
            <a:pPr>
              <a:buFont typeface="Wingdings" panose="05000000000000000000" pitchFamily="2" charset="2"/>
              <a:buChar char="§"/>
            </a:pPr>
            <a:r>
              <a:rPr lang="en-MY" sz="2400" dirty="0"/>
              <a:t>Application/problem solving: applying familiar principles or generalizations to solve real-life problems</a:t>
            </a:r>
          </a:p>
          <a:p>
            <a:pPr>
              <a:buFont typeface="Wingdings" panose="05000000000000000000" pitchFamily="2" charset="2"/>
              <a:buChar char="§"/>
            </a:pPr>
            <a:endParaRPr lang="en-MY" sz="2400" dirty="0"/>
          </a:p>
          <a:p>
            <a:pPr>
              <a:buFont typeface="Wingdings" panose="05000000000000000000" pitchFamily="2" charset="2"/>
              <a:buChar char="§"/>
            </a:pPr>
            <a:r>
              <a:rPr lang="en-MY" sz="2400" dirty="0"/>
              <a:t>Synthesis/evaluation: combining different elements and using critical thinking skills to solve a complex problem</a:t>
            </a:r>
          </a:p>
        </p:txBody>
      </p:sp>
    </p:spTree>
    <p:extLst>
      <p:ext uri="{BB962C8B-B14F-4D97-AF65-F5344CB8AC3E}">
        <p14:creationId xmlns:p14="http://schemas.microsoft.com/office/powerpoint/2010/main" val="16369544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err="1"/>
              <a:t>SPHRi</a:t>
            </a:r>
            <a:r>
              <a:rPr lang="en-MY" dirty="0"/>
              <a:t> Exam Contents</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7440" y="1916832"/>
            <a:ext cx="8005039" cy="3340968"/>
          </a:xfrm>
        </p:spPr>
        <p:txBody>
          <a:bodyPr/>
          <a:lstStyle/>
          <a:p>
            <a:pPr marL="0" indent="0">
              <a:buNone/>
            </a:pPr>
            <a:r>
              <a:rPr lang="en-MY" dirty="0"/>
              <a:t>01 | Business Leadership (31%)</a:t>
            </a:r>
          </a:p>
          <a:p>
            <a:pPr marL="0" indent="0">
              <a:buNone/>
            </a:pPr>
            <a:r>
              <a:rPr lang="en-MY" dirty="0"/>
              <a:t>02 | Talent Development and Management (27%)</a:t>
            </a:r>
          </a:p>
          <a:p>
            <a:pPr marL="0" indent="0">
              <a:buNone/>
            </a:pPr>
            <a:r>
              <a:rPr lang="en-MY" dirty="0"/>
              <a:t>03 | HR Service Delivery (24%)</a:t>
            </a:r>
          </a:p>
          <a:p>
            <a:pPr marL="0" indent="0">
              <a:buNone/>
            </a:pPr>
            <a:r>
              <a:rPr lang="en-MY" dirty="0"/>
              <a:t>04 | Measurement and Analysis (18%)</a:t>
            </a:r>
          </a:p>
        </p:txBody>
      </p:sp>
    </p:spTree>
    <p:extLst>
      <p:ext uri="{BB962C8B-B14F-4D97-AF65-F5344CB8AC3E}">
        <p14:creationId xmlns:p14="http://schemas.microsoft.com/office/powerpoint/2010/main" val="17317495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1128239"/>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6911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Student Portal</a:t>
            </a:r>
          </a:p>
        </p:txBody>
      </p:sp>
      <p:pic>
        <p:nvPicPr>
          <p:cNvPr id="5" name="Picture 4">
            <a:extLst>
              <a:ext uri="{FF2B5EF4-FFF2-40B4-BE49-F238E27FC236}">
                <a16:creationId xmlns:a16="http://schemas.microsoft.com/office/drawing/2014/main" id="{3BEF27C0-0B82-4DD3-9744-569252986DB9}"/>
              </a:ext>
            </a:extLst>
          </p:cNvPr>
          <p:cNvPicPr>
            <a:picLocks noChangeAspect="1"/>
          </p:cNvPicPr>
          <p:nvPr/>
        </p:nvPicPr>
        <p:blipFill>
          <a:blip r:embed="rId2"/>
          <a:stretch>
            <a:fillRect/>
          </a:stretch>
        </p:blipFill>
        <p:spPr>
          <a:xfrm>
            <a:off x="914400" y="1700808"/>
            <a:ext cx="4055929" cy="4879379"/>
          </a:xfrm>
          <a:prstGeom prst="rect">
            <a:avLst/>
          </a:prstGeom>
        </p:spPr>
      </p:pic>
      <p:sp>
        <p:nvSpPr>
          <p:cNvPr id="6" name="Rectangle: Rounded Corners 5">
            <a:extLst>
              <a:ext uri="{FF2B5EF4-FFF2-40B4-BE49-F238E27FC236}">
                <a16:creationId xmlns:a16="http://schemas.microsoft.com/office/drawing/2014/main" id="{1E89E09E-D727-4B58-AE14-4A5109B9F343}"/>
              </a:ext>
            </a:extLst>
          </p:cNvPr>
          <p:cNvSpPr/>
          <p:nvPr/>
        </p:nvSpPr>
        <p:spPr>
          <a:xfrm>
            <a:off x="1187624" y="5805264"/>
            <a:ext cx="1728192"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493C84CA-3D11-4E35-A106-54666F5D536F}"/>
              </a:ext>
            </a:extLst>
          </p:cNvPr>
          <p:cNvSpPr txBox="1"/>
          <p:nvPr/>
        </p:nvSpPr>
        <p:spPr>
          <a:xfrm>
            <a:off x="6516216" y="5733256"/>
            <a:ext cx="1584176" cy="369332"/>
          </a:xfrm>
          <a:prstGeom prst="rect">
            <a:avLst/>
          </a:prstGeom>
          <a:noFill/>
          <a:ln w="12700">
            <a:solidFill>
              <a:schemeClr val="accent2"/>
            </a:solidFill>
          </a:ln>
        </p:spPr>
        <p:txBody>
          <a:bodyPr wrap="square" rtlCol="0">
            <a:spAutoFit/>
          </a:bodyPr>
          <a:lstStyle/>
          <a:p>
            <a:r>
              <a:rPr lang="en-MY" dirty="0"/>
              <a:t>Weekly Quiz</a:t>
            </a:r>
          </a:p>
        </p:txBody>
      </p:sp>
      <p:cxnSp>
        <p:nvCxnSpPr>
          <p:cNvPr id="9" name="Straight Arrow Connector 8">
            <a:extLst>
              <a:ext uri="{FF2B5EF4-FFF2-40B4-BE49-F238E27FC236}">
                <a16:creationId xmlns:a16="http://schemas.microsoft.com/office/drawing/2014/main" id="{0B298008-9D4A-4CC4-9485-FD0F3D41FBC4}"/>
              </a:ext>
            </a:extLst>
          </p:cNvPr>
          <p:cNvCxnSpPr>
            <a:stCxn id="7" idx="1"/>
          </p:cNvCxnSpPr>
          <p:nvPr/>
        </p:nvCxnSpPr>
        <p:spPr>
          <a:xfrm flipH="1">
            <a:off x="3203848" y="5917922"/>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1" name="Rectangle: Rounded Corners 10">
            <a:extLst>
              <a:ext uri="{FF2B5EF4-FFF2-40B4-BE49-F238E27FC236}">
                <a16:creationId xmlns:a16="http://schemas.microsoft.com/office/drawing/2014/main" id="{6A0267FA-9062-4A2F-B095-7A58474843F0}"/>
              </a:ext>
            </a:extLst>
          </p:cNvPr>
          <p:cNvSpPr/>
          <p:nvPr/>
        </p:nvSpPr>
        <p:spPr>
          <a:xfrm>
            <a:off x="895788" y="2924944"/>
            <a:ext cx="1299948"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2" name="Straight Arrow Connector 11">
            <a:extLst>
              <a:ext uri="{FF2B5EF4-FFF2-40B4-BE49-F238E27FC236}">
                <a16:creationId xmlns:a16="http://schemas.microsoft.com/office/drawing/2014/main" id="{448AD6E2-21E5-4524-B187-2A7B6E19A883}"/>
              </a:ext>
            </a:extLst>
          </p:cNvPr>
          <p:cNvCxnSpPr/>
          <p:nvPr/>
        </p:nvCxnSpPr>
        <p:spPr>
          <a:xfrm flipH="1">
            <a:off x="2441866" y="3104964"/>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69CCDB54-0B15-40E3-9E27-F12DAB2FA852}"/>
              </a:ext>
            </a:extLst>
          </p:cNvPr>
          <p:cNvSpPr txBox="1"/>
          <p:nvPr/>
        </p:nvSpPr>
        <p:spPr>
          <a:xfrm>
            <a:off x="6000364" y="2970420"/>
            <a:ext cx="1584176" cy="369332"/>
          </a:xfrm>
          <a:prstGeom prst="rect">
            <a:avLst/>
          </a:prstGeom>
          <a:noFill/>
          <a:ln w="12700">
            <a:solidFill>
              <a:schemeClr val="accent2"/>
            </a:solidFill>
          </a:ln>
        </p:spPr>
        <p:txBody>
          <a:bodyPr wrap="square" rtlCol="0">
            <a:spAutoFit/>
          </a:bodyPr>
          <a:lstStyle/>
          <a:p>
            <a:r>
              <a:rPr lang="en-MY" dirty="0"/>
              <a:t>Recordings</a:t>
            </a:r>
          </a:p>
        </p:txBody>
      </p:sp>
      <p:sp>
        <p:nvSpPr>
          <p:cNvPr id="16" name="Rectangle: Rounded Corners 15">
            <a:extLst>
              <a:ext uri="{FF2B5EF4-FFF2-40B4-BE49-F238E27FC236}">
                <a16:creationId xmlns:a16="http://schemas.microsoft.com/office/drawing/2014/main" id="{33BF9392-3C3A-42F6-8D02-9256215786EF}"/>
              </a:ext>
            </a:extLst>
          </p:cNvPr>
          <p:cNvSpPr/>
          <p:nvPr/>
        </p:nvSpPr>
        <p:spPr>
          <a:xfrm>
            <a:off x="1048188" y="2510060"/>
            <a:ext cx="931524" cy="3428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7" name="Straight Arrow Connector 16">
            <a:extLst>
              <a:ext uri="{FF2B5EF4-FFF2-40B4-BE49-F238E27FC236}">
                <a16:creationId xmlns:a16="http://schemas.microsoft.com/office/drawing/2014/main" id="{96895400-D8CE-4BD7-AB37-7C813272F29B}"/>
              </a:ext>
            </a:extLst>
          </p:cNvPr>
          <p:cNvCxnSpPr>
            <a:cxnSpLocks/>
          </p:cNvCxnSpPr>
          <p:nvPr/>
        </p:nvCxnSpPr>
        <p:spPr>
          <a:xfrm flipH="1">
            <a:off x="2195736" y="2510060"/>
            <a:ext cx="4055929" cy="15821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750CACA5-1888-4F90-8CC6-2B5DFCC4EAF3}"/>
              </a:ext>
            </a:extLst>
          </p:cNvPr>
          <p:cNvSpPr txBox="1"/>
          <p:nvPr/>
        </p:nvSpPr>
        <p:spPr>
          <a:xfrm>
            <a:off x="6246630" y="2207910"/>
            <a:ext cx="2573842" cy="646331"/>
          </a:xfrm>
          <a:prstGeom prst="rect">
            <a:avLst/>
          </a:prstGeom>
          <a:noFill/>
          <a:ln w="12700">
            <a:solidFill>
              <a:schemeClr val="accent2"/>
            </a:solidFill>
          </a:ln>
        </p:spPr>
        <p:txBody>
          <a:bodyPr wrap="square" rtlCol="0">
            <a:spAutoFit/>
          </a:bodyPr>
          <a:lstStyle/>
          <a:p>
            <a:r>
              <a:rPr lang="en-MY" dirty="0"/>
              <a:t>Study materials and class presentations</a:t>
            </a:r>
          </a:p>
        </p:txBody>
      </p:sp>
      <p:cxnSp>
        <p:nvCxnSpPr>
          <p:cNvPr id="21" name="Straight Arrow Connector 20">
            <a:extLst>
              <a:ext uri="{FF2B5EF4-FFF2-40B4-BE49-F238E27FC236}">
                <a16:creationId xmlns:a16="http://schemas.microsoft.com/office/drawing/2014/main" id="{666603A0-3E3F-4B6F-9055-AB1394A2A152}"/>
              </a:ext>
            </a:extLst>
          </p:cNvPr>
          <p:cNvCxnSpPr>
            <a:cxnSpLocks/>
          </p:cNvCxnSpPr>
          <p:nvPr/>
        </p:nvCxnSpPr>
        <p:spPr>
          <a:xfrm flipH="1" flipV="1">
            <a:off x="5148064" y="3913601"/>
            <a:ext cx="1256002" cy="35314"/>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id="{F8DA7D03-721B-4190-81C9-260128A25C38}"/>
              </a:ext>
            </a:extLst>
          </p:cNvPr>
          <p:cNvSpPr txBox="1"/>
          <p:nvPr/>
        </p:nvSpPr>
        <p:spPr>
          <a:xfrm>
            <a:off x="6399030" y="3646766"/>
            <a:ext cx="2133410" cy="646331"/>
          </a:xfrm>
          <a:prstGeom prst="rect">
            <a:avLst/>
          </a:prstGeom>
          <a:noFill/>
          <a:ln w="12700">
            <a:solidFill>
              <a:schemeClr val="accent2"/>
            </a:solidFill>
          </a:ln>
        </p:spPr>
        <p:txBody>
          <a:bodyPr wrap="square" rtlCol="0">
            <a:spAutoFit/>
          </a:bodyPr>
          <a:lstStyle/>
          <a:p>
            <a:r>
              <a:rPr lang="en-MY" dirty="0"/>
              <a:t>Forum for doubt clarification</a:t>
            </a:r>
          </a:p>
        </p:txBody>
      </p:sp>
    </p:spTree>
    <p:extLst>
      <p:ext uri="{BB962C8B-B14F-4D97-AF65-F5344CB8AC3E}">
        <p14:creationId xmlns:p14="http://schemas.microsoft.com/office/powerpoint/2010/main" val="18127842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35921806"/>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82320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Class Offering</a:t>
            </a:r>
          </a:p>
        </p:txBody>
      </p:sp>
      <p:sp>
        <p:nvSpPr>
          <p:cNvPr id="6" name="TextBox 5">
            <a:extLst>
              <a:ext uri="{FF2B5EF4-FFF2-40B4-BE49-F238E27FC236}">
                <a16:creationId xmlns:a16="http://schemas.microsoft.com/office/drawing/2014/main" id="{0BFA9C72-1DC8-4A47-A1D5-61789857832F}"/>
              </a:ext>
            </a:extLst>
          </p:cNvPr>
          <p:cNvSpPr txBox="1"/>
          <p:nvPr/>
        </p:nvSpPr>
        <p:spPr>
          <a:xfrm>
            <a:off x="1043608" y="2060848"/>
            <a:ext cx="7056784" cy="2677656"/>
          </a:xfrm>
          <a:prstGeom prst="rect">
            <a:avLst/>
          </a:prstGeom>
          <a:noFill/>
        </p:spPr>
        <p:txBody>
          <a:bodyPr wrap="square" rtlCol="0">
            <a:spAutoFit/>
          </a:bodyPr>
          <a:lstStyle/>
          <a:p>
            <a:pPr marL="457200" indent="-457200">
              <a:buFont typeface="Wingdings" panose="05000000000000000000" pitchFamily="2" charset="2"/>
              <a:buChar char="§"/>
            </a:pPr>
            <a:r>
              <a:rPr lang="en-MY" sz="2800" dirty="0">
                <a:latin typeface="+mn-lt"/>
              </a:rPr>
              <a:t>Weekend class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Study materials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Recordings</a:t>
            </a:r>
          </a:p>
          <a:p>
            <a:endParaRPr lang="en-MY" sz="2800" dirty="0"/>
          </a:p>
        </p:txBody>
      </p:sp>
    </p:spTree>
    <p:extLst>
      <p:ext uri="{BB962C8B-B14F-4D97-AF65-F5344CB8AC3E}">
        <p14:creationId xmlns:p14="http://schemas.microsoft.com/office/powerpoint/2010/main" val="23913396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78EE4-665C-4F4C-9410-817B0DEF1472}"/>
              </a:ext>
            </a:extLst>
          </p:cNvPr>
          <p:cNvSpPr>
            <a:spLocks noGrp="1"/>
          </p:cNvSpPr>
          <p:nvPr>
            <p:ph type="title"/>
          </p:nvPr>
        </p:nvSpPr>
        <p:spPr/>
        <p:txBody>
          <a:bodyPr/>
          <a:lstStyle/>
          <a:p>
            <a:r>
              <a:rPr lang="en-MY" dirty="0"/>
              <a:t>Class Link</a:t>
            </a:r>
          </a:p>
        </p:txBody>
      </p:sp>
      <p:sp>
        <p:nvSpPr>
          <p:cNvPr id="3" name="Content Placeholder 2">
            <a:extLst>
              <a:ext uri="{FF2B5EF4-FFF2-40B4-BE49-F238E27FC236}">
                <a16:creationId xmlns:a16="http://schemas.microsoft.com/office/drawing/2014/main" id="{D3BD3008-3637-4809-B2EC-56E9690CD65C}"/>
              </a:ext>
            </a:extLst>
          </p:cNvPr>
          <p:cNvSpPr>
            <a:spLocks noGrp="1"/>
          </p:cNvSpPr>
          <p:nvPr>
            <p:ph idx="1"/>
          </p:nvPr>
        </p:nvSpPr>
        <p:spPr/>
        <p:txBody>
          <a:bodyPr/>
          <a:lstStyle/>
          <a:p>
            <a:r>
              <a:rPr lang="en-MY" dirty="0"/>
              <a:t>Class link would be provided in the student portal</a:t>
            </a:r>
          </a:p>
        </p:txBody>
      </p:sp>
      <p:pic>
        <p:nvPicPr>
          <p:cNvPr id="4" name="Picture 3">
            <a:extLst>
              <a:ext uri="{FF2B5EF4-FFF2-40B4-BE49-F238E27FC236}">
                <a16:creationId xmlns:a16="http://schemas.microsoft.com/office/drawing/2014/main" id="{FA145FC6-0FEC-4B2B-B965-FC06ABEE88B8}"/>
              </a:ext>
            </a:extLst>
          </p:cNvPr>
          <p:cNvPicPr>
            <a:picLocks noChangeAspect="1"/>
          </p:cNvPicPr>
          <p:nvPr/>
        </p:nvPicPr>
        <p:blipFill>
          <a:blip r:embed="rId2"/>
          <a:stretch>
            <a:fillRect/>
          </a:stretch>
        </p:blipFill>
        <p:spPr>
          <a:xfrm>
            <a:off x="1572814" y="2492896"/>
            <a:ext cx="3397515" cy="4087291"/>
          </a:xfrm>
          <a:prstGeom prst="rect">
            <a:avLst/>
          </a:prstGeom>
        </p:spPr>
      </p:pic>
      <p:cxnSp>
        <p:nvCxnSpPr>
          <p:cNvPr id="5" name="Straight Arrow Connector 4">
            <a:extLst>
              <a:ext uri="{FF2B5EF4-FFF2-40B4-BE49-F238E27FC236}">
                <a16:creationId xmlns:a16="http://schemas.microsoft.com/office/drawing/2014/main" id="{29397A54-B375-4059-9737-199C0D9B0728}"/>
              </a:ext>
            </a:extLst>
          </p:cNvPr>
          <p:cNvCxnSpPr/>
          <p:nvPr/>
        </p:nvCxnSpPr>
        <p:spPr>
          <a:xfrm flipH="1">
            <a:off x="2741694" y="3580773"/>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B81829B7-4A58-4CEA-A90B-CC61CD73773D}"/>
              </a:ext>
            </a:extLst>
          </p:cNvPr>
          <p:cNvSpPr txBox="1"/>
          <p:nvPr/>
        </p:nvSpPr>
        <p:spPr>
          <a:xfrm>
            <a:off x="6300192" y="3446229"/>
            <a:ext cx="1584176" cy="369332"/>
          </a:xfrm>
          <a:prstGeom prst="rect">
            <a:avLst/>
          </a:prstGeom>
          <a:noFill/>
          <a:ln w="12700">
            <a:solidFill>
              <a:schemeClr val="accent2"/>
            </a:solidFill>
          </a:ln>
        </p:spPr>
        <p:txBody>
          <a:bodyPr wrap="square" rtlCol="0">
            <a:spAutoFit/>
          </a:bodyPr>
          <a:lstStyle/>
          <a:p>
            <a:r>
              <a:rPr lang="en-MY" dirty="0"/>
              <a:t>My sessions</a:t>
            </a:r>
          </a:p>
        </p:txBody>
      </p:sp>
    </p:spTree>
    <p:extLst>
      <p:ext uri="{BB962C8B-B14F-4D97-AF65-F5344CB8AC3E}">
        <p14:creationId xmlns:p14="http://schemas.microsoft.com/office/powerpoint/2010/main" val="2439186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A6E33-A37A-4779-9F90-8D8962A151DB}"/>
              </a:ext>
            </a:extLst>
          </p:cNvPr>
          <p:cNvSpPr>
            <a:spLocks noGrp="1"/>
          </p:cNvSpPr>
          <p:nvPr>
            <p:ph type="title"/>
          </p:nvPr>
        </p:nvSpPr>
        <p:spPr/>
        <p:txBody>
          <a:bodyPr/>
          <a:lstStyle/>
          <a:p>
            <a:r>
              <a:rPr lang="en-MY" dirty="0"/>
              <a:t>Class Timings</a:t>
            </a:r>
          </a:p>
        </p:txBody>
      </p:sp>
      <p:sp>
        <p:nvSpPr>
          <p:cNvPr id="3" name="Content Placeholder 2">
            <a:extLst>
              <a:ext uri="{FF2B5EF4-FFF2-40B4-BE49-F238E27FC236}">
                <a16:creationId xmlns:a16="http://schemas.microsoft.com/office/drawing/2014/main" id="{0E523766-C47C-472F-8248-45FDFAB4C325}"/>
              </a:ext>
            </a:extLst>
          </p:cNvPr>
          <p:cNvSpPr>
            <a:spLocks noGrp="1"/>
          </p:cNvSpPr>
          <p:nvPr>
            <p:ph idx="1"/>
          </p:nvPr>
        </p:nvSpPr>
        <p:spPr>
          <a:xfrm>
            <a:off x="914400" y="1875657"/>
            <a:ext cx="7772400" cy="2836912"/>
          </a:xfrm>
        </p:spPr>
        <p:txBody>
          <a:bodyPr/>
          <a:lstStyle/>
          <a:p>
            <a:r>
              <a:rPr lang="en-MY" dirty="0"/>
              <a:t>9:00  to 11:45 AM </a:t>
            </a:r>
          </a:p>
          <a:p>
            <a:r>
              <a:rPr lang="en-MY" dirty="0"/>
              <a:t>Divided into two halves</a:t>
            </a:r>
          </a:p>
          <a:p>
            <a:r>
              <a:rPr lang="en-MY" dirty="0"/>
              <a:t>1</a:t>
            </a:r>
            <a:r>
              <a:rPr lang="en-MY" baseline="30000" dirty="0"/>
              <a:t>st</a:t>
            </a:r>
            <a:r>
              <a:rPr lang="en-MY" dirty="0"/>
              <a:t> half from 9:00 to 10:15 AM</a:t>
            </a:r>
          </a:p>
          <a:p>
            <a:r>
              <a:rPr lang="en-MY" dirty="0"/>
              <a:t>15 mins break - 10:15 to 10:30 AM</a:t>
            </a:r>
          </a:p>
          <a:p>
            <a:r>
              <a:rPr lang="en-MY" dirty="0"/>
              <a:t>2</a:t>
            </a:r>
            <a:r>
              <a:rPr lang="en-MY" baseline="30000" dirty="0"/>
              <a:t>nd</a:t>
            </a:r>
            <a:r>
              <a:rPr lang="en-MY" dirty="0"/>
              <a:t> half from 10:30 to 11:45 AM</a:t>
            </a:r>
          </a:p>
        </p:txBody>
      </p:sp>
    </p:spTree>
    <p:extLst>
      <p:ext uri="{BB962C8B-B14F-4D97-AF65-F5344CB8AC3E}">
        <p14:creationId xmlns:p14="http://schemas.microsoft.com/office/powerpoint/2010/main" val="4921409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31185768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751</TotalTime>
  <Words>712</Words>
  <Application>Microsoft Office PowerPoint</Application>
  <PresentationFormat>On-screen Show (4:3)</PresentationFormat>
  <Paragraphs>139</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Times New Roman</vt:lpstr>
      <vt:lpstr>Wingdings</vt:lpstr>
      <vt:lpstr>Office Theme</vt:lpstr>
      <vt:lpstr>INTRODUCTORY SESSION </vt:lpstr>
      <vt:lpstr>Webex Options</vt:lpstr>
      <vt:lpstr>Introduction</vt:lpstr>
      <vt:lpstr>PowerPoint Presentation</vt:lpstr>
      <vt:lpstr>How Certification Differs from a Certificate Program</vt:lpstr>
      <vt:lpstr>Certification holders</vt:lpstr>
      <vt:lpstr>HRCI Certification</vt:lpstr>
      <vt:lpstr>PowerPoint Presentation</vt:lpstr>
      <vt:lpstr>SPHRi Exam</vt:lpstr>
      <vt:lpstr>Exam Pass Rates</vt:lpstr>
      <vt:lpstr>HRCI Certification Holders</vt:lpstr>
      <vt:lpstr>Pearson VUE</vt:lpstr>
      <vt:lpstr>HRCI Exam screen</vt:lpstr>
      <vt:lpstr>PowerPoint Presentation</vt:lpstr>
      <vt:lpstr>Structure of Exam</vt:lpstr>
      <vt:lpstr>Multiple Choice Question</vt:lpstr>
      <vt:lpstr>Multiple Choice Multiple Response</vt:lpstr>
      <vt:lpstr>Fill in the blanks</vt:lpstr>
      <vt:lpstr>Drag and Drop</vt:lpstr>
      <vt:lpstr>Scenario based questions</vt:lpstr>
      <vt:lpstr>Classification of Questions</vt:lpstr>
      <vt:lpstr>SPHRi Exam Contents</vt:lpstr>
      <vt:lpstr>PowerPoint Presentation</vt:lpstr>
      <vt:lpstr>Student Portal</vt:lpstr>
      <vt:lpstr>PowerPoint Presentation</vt:lpstr>
      <vt:lpstr>Class Offering</vt:lpstr>
      <vt:lpstr>Class Link</vt:lpstr>
      <vt:lpstr>Class Timings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57</cp:revision>
  <cp:lastPrinted>1601-01-01T00:00:00Z</cp:lastPrinted>
  <dcterms:created xsi:type="dcterms:W3CDTF">2020-07-09T15:12:46Z</dcterms:created>
  <dcterms:modified xsi:type="dcterms:W3CDTF">2021-06-02T17:44:59Z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