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8"/>
  </p:notesMasterIdLst>
  <p:handoutMasterIdLst>
    <p:handoutMasterId r:id="rId39"/>
  </p:handoutMasterIdLst>
  <p:sldIdLst>
    <p:sldId id="256" r:id="rId2"/>
    <p:sldId id="358" r:id="rId3"/>
    <p:sldId id="258" r:id="rId4"/>
    <p:sldId id="266" r:id="rId5"/>
    <p:sldId id="363" r:id="rId6"/>
    <p:sldId id="285" r:id="rId7"/>
    <p:sldId id="282" r:id="rId8"/>
    <p:sldId id="359" r:id="rId9"/>
    <p:sldId id="259" r:id="rId10"/>
    <p:sldId id="286" r:id="rId11"/>
    <p:sldId id="287" r:id="rId12"/>
    <p:sldId id="288" r:id="rId13"/>
    <p:sldId id="469" r:id="rId14"/>
    <p:sldId id="470" r:id="rId15"/>
    <p:sldId id="471" r:id="rId16"/>
    <p:sldId id="472" r:id="rId17"/>
    <p:sldId id="474" r:id="rId18"/>
    <p:sldId id="475" r:id="rId19"/>
    <p:sldId id="476" r:id="rId20"/>
    <p:sldId id="477" r:id="rId21"/>
    <p:sldId id="360" r:id="rId22"/>
    <p:sldId id="291" r:id="rId23"/>
    <p:sldId id="292" r:id="rId24"/>
    <p:sldId id="293" r:id="rId25"/>
    <p:sldId id="294" r:id="rId26"/>
    <p:sldId id="295" r:id="rId27"/>
    <p:sldId id="351" r:id="rId28"/>
    <p:sldId id="297" r:id="rId29"/>
    <p:sldId id="260" r:id="rId30"/>
    <p:sldId id="361" r:id="rId31"/>
    <p:sldId id="263" r:id="rId32"/>
    <p:sldId id="362" r:id="rId33"/>
    <p:sldId id="262" r:id="rId34"/>
    <p:sldId id="365" r:id="rId35"/>
    <p:sldId id="357" r:id="rId36"/>
    <p:sldId id="280" r:id="rId3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err="1">
              <a:solidFill>
                <a:schemeClr val="tx1"/>
              </a:solidFill>
            </a:rPr>
            <a:t>SPHRi</a:t>
          </a:r>
          <a:r>
            <a:rPr lang="en-MY" dirty="0">
              <a:solidFill>
                <a:schemeClr val="tx1"/>
              </a:solidFill>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a:t>
          </a:r>
          <a:r>
            <a:rPr lang="en-MY" dirty="0" err="1">
              <a:solidFill>
                <a:schemeClr val="tx1"/>
              </a:solidFill>
            </a:rPr>
            <a:t>SPHRi</a:t>
          </a:r>
          <a:r>
            <a:rPr lang="en-MY" dirty="0">
              <a:solidFill>
                <a:schemeClr val="tx1"/>
              </a:solidFill>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custLinFactNeighborX="-191" custLinFactNeighborY="5502">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Structure of </a:t>
          </a:r>
          <a:r>
            <a:rPr lang="en-MY" dirty="0" err="1">
              <a:solidFill>
                <a:schemeClr val="tx1"/>
              </a:solidFill>
            </a:rPr>
            <a:t>SPHRi</a:t>
          </a:r>
          <a:r>
            <a:rPr lang="en-MY" dirty="0">
              <a:solidFill>
                <a:schemeClr val="tx1"/>
              </a:solidFill>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a:t>
          </a: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dgm:spPr>
        <a:solidFill>
          <a:srgbClr val="FFFFFF"/>
        </a:solidFill>
      </dgm:spPr>
      <dgm:t>
        <a:bodyPr/>
        <a:lstStyle/>
        <a:p>
          <a:r>
            <a:rPr lang="en-MY" dirty="0">
              <a:solidFill>
                <a:schemeClr val="tx1"/>
              </a:solidFill>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5662"/>
          <a:ext cx="7772400" cy="81899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no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3FCF3E8C-8648-4448-8B74-12232AD51B63}">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gm:t>
    </dgm:pt>
    <dgm:pt modelId="{D8F4EC6C-0403-41E4-A0ED-FA719FF8B739}" type="parTrans" cxnId="{36787195-15A5-463C-AD9F-A7C21B663BFD}">
      <dgm:prSet/>
      <dgm:spPr/>
      <dgm:t>
        <a:bodyPr/>
        <a:lstStyle/>
        <a:p>
          <a:endParaRPr lang="en-MY"/>
        </a:p>
      </dgm:t>
    </dgm:pt>
    <dgm:pt modelId="{9EEE1925-7BAA-43FD-A9D7-A3E1201A8C09}" type="sibTrans" cxnId="{36787195-15A5-463C-AD9F-A7C21B663BFD}">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a:xfrm>
          <a:off x="0" y="28600"/>
          <a:ext cx="7772400" cy="818999"/>
        </a:xfrm>
        <a:prstGeom prst="roundRect">
          <a:avLst/>
        </a:prstGeom>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a:xfrm>
          <a:off x="0" y="936062"/>
          <a:ext cx="7772400" cy="818999"/>
        </a:xfrm>
        <a:prstGeom prst="roundRect">
          <a:avLst/>
        </a:prstGeom>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custLinFactNeighborX="-191" custLinFactNeighborY="-20399">
        <dgm:presLayoutVars>
          <dgm:chMax val="0"/>
          <dgm:bulletEnabled val="1"/>
        </dgm:presLayoutVars>
      </dgm:prSet>
      <dgm:spPr>
        <a:xfrm>
          <a:off x="0" y="1835300"/>
          <a:ext cx="7772400" cy="8189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a:xfrm>
          <a:off x="0" y="2779712"/>
          <a:ext cx="7772400" cy="821339"/>
        </a:xfrm>
        <a:prstGeom prst="roundRect">
          <a:avLst/>
        </a:prstGeom>
      </dgm:spPr>
    </dgm:pt>
    <dgm:pt modelId="{CB38305F-212E-4110-87B1-53DDB06693E0}" type="pres">
      <dgm:prSet presAssocID="{1132010B-811F-4CE9-9D90-3244B52437CB}" presName="spacer" presStyleCnt="0"/>
      <dgm:spPr/>
    </dgm:pt>
    <dgm:pt modelId="{B81C3AB5-CD8D-4061-A03B-635F3C7E2742}" type="pres">
      <dgm:prSet presAssocID="{3FCF3E8C-8648-4448-8B74-12232AD51B63}" presName="parentText" presStyleLbl="node1" presStyleIdx="4" presStyleCnt="5">
        <dgm:presLayoutVars>
          <dgm:chMax val="0"/>
          <dgm:bulletEnabled val="1"/>
        </dgm:presLayoutVars>
      </dgm:prSet>
      <dgm:spPr>
        <a:xfrm>
          <a:off x="0" y="3695462"/>
          <a:ext cx="7772400" cy="818999"/>
        </a:xfrm>
        <a:prstGeom prst="roundRect">
          <a:avLst/>
        </a:prstGeom>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BBE8D5B-DB0D-453F-80BA-DE322A65CCE3}" type="presOf" srcId="{3FCF3E8C-8648-4448-8B74-12232AD51B63}" destId="{B81C3AB5-CD8D-4061-A03B-635F3C7E274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36787195-15A5-463C-AD9F-A7C21B663BFD}" srcId="{703D4D02-5513-427D-B6E9-B2E187EE0C3A}" destId="{3FCF3E8C-8648-4448-8B74-12232AD51B63}" srcOrd="4" destOrd="0" parTransId="{D8F4EC6C-0403-41E4-A0ED-FA719FF8B739}" sibTransId="{9EEE1925-7BAA-43FD-A9D7-A3E1201A8C09}"/>
    <dgm:cxn modelId="{A58DD296-B00C-47E5-A916-21219EC6ECA5}" srcId="{703D4D02-5513-427D-B6E9-B2E187EE0C3A}" destId="{0E8A125C-57D8-4962-B2BC-515A47D78819}" srcOrd="3"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05DE21C5-4F53-434A-9D04-2E0422FE9C33}" type="presParOf" srcId="{CC8763B3-4621-4666-B669-3C5BA2A30DBE}" destId="{CB38305F-212E-4110-87B1-53DDB06693E0}" srcOrd="7" destOrd="0" presId="urn:microsoft.com/office/officeart/2005/8/layout/vList2"/>
    <dgm:cxn modelId="{01005DD6-06DE-4D1B-B858-086964D0CB92}" type="presParOf" srcId="{CC8763B3-4621-4666-B669-3C5BA2A30DBE}" destId="{B81C3AB5-CD8D-4061-A03B-635F3C7E274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HRCI Certification</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chemeClr val="tx1"/>
              </a:solidFill>
            </a:rPr>
            <a:t>SPHRi</a:t>
          </a:r>
          <a:r>
            <a:rPr lang="en-MY" sz="3500" kern="1200" dirty="0">
              <a:solidFill>
                <a:schemeClr val="tx1"/>
              </a:solidFill>
            </a:rPr>
            <a:t> Exam</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a:t>
          </a:r>
          <a:r>
            <a:rPr lang="en-MY" sz="3500" kern="1200" dirty="0" err="1">
              <a:solidFill>
                <a:schemeClr val="tx1"/>
              </a:solidFill>
            </a:rPr>
            <a:t>SPHRi</a:t>
          </a:r>
          <a:r>
            <a:rPr lang="en-MY" sz="3500" kern="1200" dirty="0">
              <a:solidFill>
                <a:schemeClr val="tx1"/>
              </a:solidFill>
            </a:rPr>
            <a:t> Exam</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701008"/>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40988"/>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Structure of </a:t>
          </a:r>
          <a:r>
            <a:rPr lang="en-MY" sz="3500" kern="1200" dirty="0" err="1">
              <a:solidFill>
                <a:schemeClr val="tx1"/>
              </a:solidFill>
            </a:rPr>
            <a:t>SPHRi</a:t>
          </a:r>
          <a:r>
            <a:rPr lang="en-MY" sz="3500" kern="1200" dirty="0">
              <a:solidFill>
                <a:schemeClr val="tx1"/>
              </a:solidFill>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Structure of </a:t>
          </a:r>
          <a:r>
            <a:rPr lang="en-MY" sz="3500" kern="1200" dirty="0" err="1">
              <a:solidFill>
                <a:srgbClr val="FFFFE1"/>
              </a:solidFill>
              <a:latin typeface="Arial"/>
              <a:ea typeface="+mn-ea"/>
              <a:cs typeface="+mn-cs"/>
            </a:rPr>
            <a:t>SPHRi</a:t>
          </a:r>
          <a:r>
            <a:rPr lang="en-MY" sz="3500" kern="1200" dirty="0">
              <a:solidFill>
                <a:srgbClr val="FFFFE1"/>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976042"/>
        <a:ext cx="7692440" cy="739039"/>
      </dsp:txXfrm>
    </dsp:sp>
    <dsp:sp modelId="{DF1768A1-F5E4-4152-9DE2-8FFC4D413F5A}">
      <dsp:nvSpPr>
        <dsp:cNvPr id="0" name=""/>
        <dsp:cNvSpPr/>
      </dsp:nvSpPr>
      <dsp:spPr>
        <a:xfrm>
          <a:off x="0" y="1835300"/>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39980" y="1875280"/>
        <a:ext cx="7692440" cy="739039"/>
      </dsp:txXfrm>
    </dsp:sp>
    <dsp:sp modelId="{F674B1EB-7C16-427C-9D7D-944E5157F0F6}">
      <dsp:nvSpPr>
        <dsp:cNvPr id="0" name=""/>
        <dsp:cNvSpPr/>
      </dsp:nvSpPr>
      <dsp:spPr>
        <a:xfrm>
          <a:off x="0" y="2775662"/>
          <a:ext cx="7772400" cy="81899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Uptop Student Portal</a:t>
          </a:r>
        </a:p>
      </dsp:txBody>
      <dsp:txXfrm>
        <a:off x="39980" y="2815642"/>
        <a:ext cx="7692440" cy="739039"/>
      </dsp:txXfrm>
    </dsp:sp>
    <dsp:sp modelId="{B81C3AB5-CD8D-4061-A03B-635F3C7E2742}">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Class Information</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73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HRCI Certification</a:t>
          </a:r>
        </a:p>
      </dsp:txBody>
      <dsp:txXfrm>
        <a:off x="40094" y="57436"/>
        <a:ext cx="7692212" cy="741151"/>
      </dsp:txXfrm>
    </dsp:sp>
    <dsp:sp modelId="{A4CC9735-B172-48E4-BD42-49857572E9A5}">
      <dsp:nvSpPr>
        <dsp:cNvPr id="0" name=""/>
        <dsp:cNvSpPr/>
      </dsp:nvSpPr>
      <dsp:spPr>
        <a:xfrm>
          <a:off x="0" y="92967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969766"/>
        <a:ext cx="7692212" cy="741151"/>
      </dsp:txXfrm>
    </dsp:sp>
    <dsp:sp modelId="{DF1768A1-F5E4-4152-9DE2-8FFC4D413F5A}">
      <dsp:nvSpPr>
        <dsp:cNvPr id="0" name=""/>
        <dsp:cNvSpPr/>
      </dsp:nvSpPr>
      <dsp:spPr>
        <a:xfrm>
          <a:off x="0" y="183354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Structure of </a:t>
          </a:r>
          <a:r>
            <a:rPr lang="en-MY" sz="3500" kern="1200" dirty="0" err="1">
              <a:solidFill>
                <a:srgbClr val="000000"/>
              </a:solidFill>
              <a:latin typeface="Arial"/>
              <a:ea typeface="+mn-ea"/>
              <a:cs typeface="+mn-cs"/>
            </a:rPr>
            <a:t>SPHRi</a:t>
          </a:r>
          <a:r>
            <a:rPr lang="en-MY" sz="3500" kern="1200" dirty="0">
              <a:solidFill>
                <a:srgbClr val="000000"/>
              </a:solidFill>
              <a:latin typeface="Arial"/>
              <a:ea typeface="+mn-ea"/>
              <a:cs typeface="+mn-cs"/>
            </a:rPr>
            <a:t> Exam</a:t>
          </a:r>
        </a:p>
      </dsp:txBody>
      <dsp:txXfrm>
        <a:off x="40094" y="1873636"/>
        <a:ext cx="7692212" cy="741151"/>
      </dsp:txXfrm>
    </dsp:sp>
    <dsp:sp modelId="{F674B1EB-7C16-427C-9D7D-944E5157F0F6}">
      <dsp:nvSpPr>
        <dsp:cNvPr id="0" name=""/>
        <dsp:cNvSpPr/>
      </dsp:nvSpPr>
      <dsp:spPr>
        <a:xfrm>
          <a:off x="0" y="2779712"/>
          <a:ext cx="7772400" cy="82133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Uptop Student Portal</a:t>
          </a:r>
        </a:p>
      </dsp:txBody>
      <dsp:txXfrm>
        <a:off x="40094" y="2819806"/>
        <a:ext cx="7692212" cy="741151"/>
      </dsp:txXfrm>
    </dsp:sp>
    <dsp:sp modelId="{B81C3AB5-CD8D-4061-A03B-635F3C7E2742}">
      <dsp:nvSpPr>
        <dsp:cNvPr id="0" name=""/>
        <dsp:cNvSpPr/>
      </dsp:nvSpPr>
      <dsp:spPr>
        <a:xfrm>
          <a:off x="0" y="3704732"/>
          <a:ext cx="7772400" cy="82133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Class Information</a:t>
          </a:r>
        </a:p>
      </dsp:txBody>
      <dsp:txXfrm>
        <a:off x="40094" y="3744826"/>
        <a:ext cx="7692212" cy="7411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7D522078-A119-4419-B1AD-DFB12DD89C72}"/>
              </a:ext>
            </a:extLst>
          </p:cNvPr>
          <p:cNvSpPr/>
          <p:nvPr userDrawn="1"/>
        </p:nvSpPr>
        <p:spPr>
          <a:xfrm>
            <a:off x="7761548" y="5658978"/>
            <a:ext cx="936104" cy="918939"/>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INTRODUCTORY</a:t>
            </a:r>
            <a:br>
              <a:rPr lang="en-MY" dirty="0"/>
            </a:br>
            <a:r>
              <a:rPr lang="en-MY" dirty="0"/>
              <a:t>SESSION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B78A06C9-B640-4D70-AF49-A76CB3D2A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998376"/>
            <a:ext cx="1792369" cy="177281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CB9-38B6-489C-B933-4BFEC42AE004}"/>
              </a:ext>
            </a:extLst>
          </p:cNvPr>
          <p:cNvSpPr>
            <a:spLocks noGrp="1"/>
          </p:cNvSpPr>
          <p:nvPr>
            <p:ph type="title"/>
          </p:nvPr>
        </p:nvSpPr>
        <p:spPr/>
        <p:txBody>
          <a:bodyPr/>
          <a:lstStyle/>
          <a:p>
            <a:r>
              <a:rPr lang="en-MY" dirty="0" err="1"/>
              <a:t>Webex</a:t>
            </a:r>
            <a:r>
              <a:rPr lang="en-MY" dirty="0"/>
              <a:t> Options</a:t>
            </a:r>
          </a:p>
        </p:txBody>
      </p:sp>
      <p:sp>
        <p:nvSpPr>
          <p:cNvPr id="3" name="Content Placeholder 2">
            <a:extLst>
              <a:ext uri="{FF2B5EF4-FFF2-40B4-BE49-F238E27FC236}">
                <a16:creationId xmlns:a16="http://schemas.microsoft.com/office/drawing/2014/main" id="{E421F1BF-1AEF-443D-88B9-94B63E0B1A9A}"/>
              </a:ext>
            </a:extLst>
          </p:cNvPr>
          <p:cNvSpPr>
            <a:spLocks noGrp="1"/>
          </p:cNvSpPr>
          <p:nvPr>
            <p:ph idx="1"/>
          </p:nvPr>
        </p:nvSpPr>
        <p:spPr/>
        <p:txBody>
          <a:bodyPr/>
          <a:lstStyle/>
          <a:p>
            <a:r>
              <a:rPr lang="en-MY" dirty="0"/>
              <a:t>When in doubt raise the hand option</a:t>
            </a:r>
          </a:p>
          <a:p>
            <a:endParaRPr lang="en-MY" dirty="0"/>
          </a:p>
          <a:p>
            <a:endParaRPr lang="en-MY" dirty="0"/>
          </a:p>
          <a:p>
            <a:endParaRPr lang="en-MY" dirty="0"/>
          </a:p>
          <a:p>
            <a:r>
              <a:rPr lang="en-MY" dirty="0"/>
              <a:t>Unmute microphone while speaking and mute when not needed</a:t>
            </a:r>
          </a:p>
          <a:p>
            <a:pPr marL="0" indent="0">
              <a:buNone/>
            </a:pPr>
            <a:endParaRPr lang="en-MY" dirty="0"/>
          </a:p>
        </p:txBody>
      </p:sp>
      <p:pic>
        <p:nvPicPr>
          <p:cNvPr id="5" name="Picture 4">
            <a:extLst>
              <a:ext uri="{FF2B5EF4-FFF2-40B4-BE49-F238E27FC236}">
                <a16:creationId xmlns:a16="http://schemas.microsoft.com/office/drawing/2014/main" id="{CE2051AF-327E-4E1C-BA27-64A33BB80A75}"/>
              </a:ext>
            </a:extLst>
          </p:cNvPr>
          <p:cNvPicPr>
            <a:picLocks noChangeAspect="1"/>
          </p:cNvPicPr>
          <p:nvPr/>
        </p:nvPicPr>
        <p:blipFill>
          <a:blip r:embed="rId2"/>
          <a:stretch>
            <a:fillRect/>
          </a:stretch>
        </p:blipFill>
        <p:spPr>
          <a:xfrm>
            <a:off x="1403648" y="2219472"/>
            <a:ext cx="4324350" cy="1276350"/>
          </a:xfrm>
          <a:prstGeom prst="rect">
            <a:avLst/>
          </a:prstGeom>
        </p:spPr>
      </p:pic>
      <p:pic>
        <p:nvPicPr>
          <p:cNvPr id="7" name="Picture 6">
            <a:extLst>
              <a:ext uri="{FF2B5EF4-FFF2-40B4-BE49-F238E27FC236}">
                <a16:creationId xmlns:a16="http://schemas.microsoft.com/office/drawing/2014/main" id="{F1C13F9B-3DB6-411C-A901-91DDDABB384F}"/>
              </a:ext>
            </a:extLst>
          </p:cNvPr>
          <p:cNvPicPr>
            <a:picLocks noChangeAspect="1"/>
          </p:cNvPicPr>
          <p:nvPr/>
        </p:nvPicPr>
        <p:blipFill>
          <a:blip r:embed="rId3"/>
          <a:stretch>
            <a:fillRect/>
          </a:stretch>
        </p:blipFill>
        <p:spPr>
          <a:xfrm>
            <a:off x="914400" y="4925506"/>
            <a:ext cx="4200525" cy="1647825"/>
          </a:xfrm>
          <a:prstGeom prst="rect">
            <a:avLst/>
          </a:prstGeom>
        </p:spPr>
      </p:pic>
    </p:spTree>
    <p:extLst>
      <p:ext uri="{BB962C8B-B14F-4D97-AF65-F5344CB8AC3E}">
        <p14:creationId xmlns:p14="http://schemas.microsoft.com/office/powerpoint/2010/main" val="375852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Introduction</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3142" y="1916832"/>
            <a:ext cx="6569177" cy="3312368"/>
          </a:xfrm>
        </p:spPr>
        <p:txBody>
          <a:bodyPr/>
          <a:lstStyle/>
          <a:p>
            <a:r>
              <a:rPr lang="en-MY" dirty="0"/>
              <a:t>Welcome to the batch 09 of </a:t>
            </a:r>
            <a:r>
              <a:rPr lang="en-MY" dirty="0" err="1"/>
              <a:t>SPHRi</a:t>
            </a:r>
            <a:endParaRPr lang="en-MY" dirty="0"/>
          </a:p>
          <a:p>
            <a:endParaRPr lang="en-MY" dirty="0"/>
          </a:p>
          <a:p>
            <a:r>
              <a:rPr lang="en-MY" dirty="0"/>
              <a:t>Brief Introduction about yourself</a:t>
            </a:r>
          </a:p>
          <a:p>
            <a:pPr marL="0" indent="0">
              <a:buNone/>
            </a:pPr>
            <a:r>
              <a:rPr lang="en-MY" dirty="0"/>
              <a:t>	- Industry</a:t>
            </a:r>
          </a:p>
          <a:p>
            <a:pPr marL="0" indent="0">
              <a:buNone/>
            </a:pPr>
            <a:r>
              <a:rPr lang="en-MY" dirty="0"/>
              <a:t>	- Location</a:t>
            </a:r>
          </a:p>
          <a:p>
            <a:pPr marL="0" indent="0">
              <a:buNone/>
            </a:pPr>
            <a:r>
              <a:rPr lang="en-MY" dirty="0"/>
              <a:t>	- If taken any HRCI exams before</a:t>
            </a:r>
          </a:p>
        </p:txBody>
      </p:sp>
    </p:spTree>
    <p:extLst>
      <p:ext uri="{BB962C8B-B14F-4D97-AF65-F5344CB8AC3E}">
        <p14:creationId xmlns:p14="http://schemas.microsoft.com/office/powerpoint/2010/main" val="279260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91888413"/>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DA28-AB28-41D4-9839-A4A4C5201645}"/>
              </a:ext>
            </a:extLst>
          </p:cNvPr>
          <p:cNvSpPr>
            <a:spLocks noGrp="1"/>
          </p:cNvSpPr>
          <p:nvPr>
            <p:ph type="title"/>
          </p:nvPr>
        </p:nvSpPr>
        <p:spPr/>
        <p:txBody>
          <a:bodyPr/>
          <a:lstStyle/>
          <a:p>
            <a:r>
              <a:rPr lang="en-MY" dirty="0"/>
              <a:t>How Certification Differs from a Certificate Program</a:t>
            </a:r>
          </a:p>
        </p:txBody>
      </p:sp>
      <p:sp>
        <p:nvSpPr>
          <p:cNvPr id="3" name="Content Placeholder 2">
            <a:extLst>
              <a:ext uri="{FF2B5EF4-FFF2-40B4-BE49-F238E27FC236}">
                <a16:creationId xmlns:a16="http://schemas.microsoft.com/office/drawing/2014/main" id="{79A802CB-BB90-49A7-829A-184B06944F40}"/>
              </a:ext>
            </a:extLst>
          </p:cNvPr>
          <p:cNvSpPr>
            <a:spLocks noGrp="1"/>
          </p:cNvSpPr>
          <p:nvPr>
            <p:ph idx="1"/>
          </p:nvPr>
        </p:nvSpPr>
        <p:spPr/>
        <p:txBody>
          <a:bodyPr/>
          <a:lstStyle/>
          <a:p>
            <a:pPr marL="0" indent="0">
              <a:buNone/>
            </a:pPr>
            <a:r>
              <a:rPr lang="en-MY" dirty="0"/>
              <a:t>Compared with certificate programs, certification has three main advantages:</a:t>
            </a:r>
          </a:p>
          <a:p>
            <a:pPr marL="0" indent="0">
              <a:buNone/>
            </a:pPr>
            <a:endParaRPr lang="en-MY" dirty="0"/>
          </a:p>
          <a:p>
            <a:r>
              <a:rPr lang="en-MY" dirty="0"/>
              <a:t>requires specific work experience, competency and education</a:t>
            </a:r>
          </a:p>
          <a:p>
            <a:r>
              <a:rPr lang="en-MY" dirty="0"/>
              <a:t>requires recertification, which makes sure that you stay current in the HR profession through continuing education</a:t>
            </a:r>
          </a:p>
          <a:p>
            <a:r>
              <a:rPr lang="en-MY" dirty="0"/>
              <a:t>allows you to put the letters after your name</a:t>
            </a:r>
          </a:p>
        </p:txBody>
      </p:sp>
    </p:spTree>
    <p:extLst>
      <p:ext uri="{BB962C8B-B14F-4D97-AF65-F5344CB8AC3E}">
        <p14:creationId xmlns:p14="http://schemas.microsoft.com/office/powerpoint/2010/main" val="177266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2CD6-3E2D-48D4-800C-DE17ECE72B7F}"/>
              </a:ext>
            </a:extLst>
          </p:cNvPr>
          <p:cNvSpPr>
            <a:spLocks noGrp="1"/>
          </p:cNvSpPr>
          <p:nvPr>
            <p:ph type="title"/>
          </p:nvPr>
        </p:nvSpPr>
        <p:spPr/>
        <p:txBody>
          <a:bodyPr/>
          <a:lstStyle/>
          <a:p>
            <a:r>
              <a:rPr lang="en-MY" dirty="0"/>
              <a:t>Certification holders</a:t>
            </a:r>
          </a:p>
        </p:txBody>
      </p:sp>
      <p:sp>
        <p:nvSpPr>
          <p:cNvPr id="3" name="Content Placeholder 2">
            <a:extLst>
              <a:ext uri="{FF2B5EF4-FFF2-40B4-BE49-F238E27FC236}">
                <a16:creationId xmlns:a16="http://schemas.microsoft.com/office/drawing/2014/main" id="{2CFDD1B3-8DF2-43AF-93C8-813F8FEFB069}"/>
              </a:ext>
            </a:extLst>
          </p:cNvPr>
          <p:cNvSpPr>
            <a:spLocks noGrp="1"/>
          </p:cNvSpPr>
          <p:nvPr>
            <p:ph idx="1"/>
          </p:nvPr>
        </p:nvSpPr>
        <p:spPr>
          <a:xfrm>
            <a:off x="914400" y="1600200"/>
            <a:ext cx="7978080" cy="4979987"/>
          </a:xfrm>
        </p:spPr>
        <p:txBody>
          <a:bodyPr/>
          <a:lstStyle/>
          <a:p>
            <a:pPr marL="0" indent="0">
              <a:buNone/>
            </a:pPr>
            <a:r>
              <a:rPr lang="en-MY" dirty="0"/>
              <a:t>More than 500,000 HR professionals in over 100 countries have earned HRCI credentials as a mark of high distinction and honour in the human resource management field</a:t>
            </a:r>
          </a:p>
          <a:p>
            <a:pPr marL="0" indent="0">
              <a:buNone/>
            </a:pPr>
            <a:endParaRPr lang="en-MY" dirty="0"/>
          </a:p>
          <a:p>
            <a:pPr marL="0" indent="0">
              <a:buNone/>
            </a:pPr>
            <a:r>
              <a:rPr lang="en-MY" dirty="0"/>
              <a:t>• Vice President and above: 8 percent</a:t>
            </a:r>
          </a:p>
          <a:p>
            <a:pPr marL="0" indent="0">
              <a:buNone/>
            </a:pPr>
            <a:r>
              <a:rPr lang="en-MY" dirty="0"/>
              <a:t>• Director-level: 21 percent</a:t>
            </a:r>
          </a:p>
          <a:p>
            <a:pPr marL="0" indent="0">
              <a:buNone/>
            </a:pPr>
            <a:r>
              <a:rPr lang="en-MY" dirty="0"/>
              <a:t>• Manager-level: 33 percent</a:t>
            </a:r>
          </a:p>
          <a:p>
            <a:pPr marL="0" indent="0">
              <a:buNone/>
            </a:pPr>
            <a:r>
              <a:rPr lang="en-MY" dirty="0"/>
              <a:t>• Specialist: 38 percent</a:t>
            </a:r>
          </a:p>
        </p:txBody>
      </p:sp>
    </p:spTree>
    <p:extLst>
      <p:ext uri="{BB962C8B-B14F-4D97-AF65-F5344CB8AC3E}">
        <p14:creationId xmlns:p14="http://schemas.microsoft.com/office/powerpoint/2010/main" val="254144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A6B-825A-46C5-8A83-171D85EE57D7}"/>
              </a:ext>
            </a:extLst>
          </p:cNvPr>
          <p:cNvSpPr>
            <a:spLocks noGrp="1"/>
          </p:cNvSpPr>
          <p:nvPr>
            <p:ph type="title"/>
          </p:nvPr>
        </p:nvSpPr>
        <p:spPr/>
        <p:txBody>
          <a:bodyPr/>
          <a:lstStyle/>
          <a:p>
            <a:r>
              <a:rPr lang="en-MY" dirty="0"/>
              <a:t>HRCI Certification</a:t>
            </a:r>
          </a:p>
        </p:txBody>
      </p:sp>
      <p:pic>
        <p:nvPicPr>
          <p:cNvPr id="10" name="Picture 9">
            <a:extLst>
              <a:ext uri="{FF2B5EF4-FFF2-40B4-BE49-F238E27FC236}">
                <a16:creationId xmlns:a16="http://schemas.microsoft.com/office/drawing/2014/main" id="{562D2AAA-47DA-496C-A00C-9410ED6C98C9}"/>
              </a:ext>
            </a:extLst>
          </p:cNvPr>
          <p:cNvPicPr>
            <a:picLocks noChangeAspect="1"/>
          </p:cNvPicPr>
          <p:nvPr/>
        </p:nvPicPr>
        <p:blipFill>
          <a:blip r:embed="rId2"/>
          <a:stretch>
            <a:fillRect/>
          </a:stretch>
        </p:blipFill>
        <p:spPr>
          <a:xfrm>
            <a:off x="1014004" y="1916832"/>
            <a:ext cx="7639899" cy="3693765"/>
          </a:xfrm>
          <a:prstGeom prst="rect">
            <a:avLst/>
          </a:prstGeom>
        </p:spPr>
      </p:pic>
    </p:spTree>
    <p:extLst>
      <p:ext uri="{BB962C8B-B14F-4D97-AF65-F5344CB8AC3E}">
        <p14:creationId xmlns:p14="http://schemas.microsoft.com/office/powerpoint/2010/main" val="121519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916937427"/>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697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err="1"/>
              <a:t>SPHRi</a:t>
            </a:r>
            <a:r>
              <a:rPr lang="en-MY" dirty="0"/>
              <a:t> Exam</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13284" y="1916832"/>
            <a:ext cx="7772400" cy="3024336"/>
          </a:xfrm>
        </p:spPr>
        <p:txBody>
          <a:bodyPr/>
          <a:lstStyle/>
          <a:p>
            <a:r>
              <a:rPr lang="en-MY" dirty="0"/>
              <a:t>Exam time: 2 hours 30 mins</a:t>
            </a:r>
          </a:p>
          <a:p>
            <a:r>
              <a:rPr lang="en-MY" dirty="0"/>
              <a:t>Exam length: 105 scored questions (mostly multiple-choice) + 25 pretest questions</a:t>
            </a:r>
          </a:p>
          <a:p>
            <a:r>
              <a:rPr lang="en-MY" dirty="0"/>
              <a:t>Pass score is 500 of 700</a:t>
            </a:r>
          </a:p>
          <a:p>
            <a:r>
              <a:rPr lang="en-MY" dirty="0"/>
              <a:t>Online and Computer-based exam at a Pearson VUE testing center</a:t>
            </a:r>
          </a:p>
        </p:txBody>
      </p:sp>
    </p:spTree>
    <p:extLst>
      <p:ext uri="{BB962C8B-B14F-4D97-AF65-F5344CB8AC3E}">
        <p14:creationId xmlns:p14="http://schemas.microsoft.com/office/powerpoint/2010/main" val="1462135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4875-54E3-4331-B57F-DF061254339E}"/>
              </a:ext>
            </a:extLst>
          </p:cNvPr>
          <p:cNvSpPr>
            <a:spLocks noGrp="1"/>
          </p:cNvSpPr>
          <p:nvPr>
            <p:ph type="title"/>
          </p:nvPr>
        </p:nvSpPr>
        <p:spPr/>
        <p:txBody>
          <a:bodyPr/>
          <a:lstStyle/>
          <a:p>
            <a:r>
              <a:rPr lang="en-MY" dirty="0"/>
              <a:t>Exam Pass Rates</a:t>
            </a:r>
          </a:p>
        </p:txBody>
      </p:sp>
      <p:sp>
        <p:nvSpPr>
          <p:cNvPr id="3" name="Content Placeholder 2">
            <a:extLst>
              <a:ext uri="{FF2B5EF4-FFF2-40B4-BE49-F238E27FC236}">
                <a16:creationId xmlns:a16="http://schemas.microsoft.com/office/drawing/2014/main" id="{EA64D1C8-9921-46F9-8E52-0E698CBE75EC}"/>
              </a:ext>
            </a:extLst>
          </p:cNvPr>
          <p:cNvSpPr>
            <a:spLocks noGrp="1"/>
          </p:cNvSpPr>
          <p:nvPr>
            <p:ph idx="1"/>
          </p:nvPr>
        </p:nvSpPr>
        <p:spPr>
          <a:xfrm>
            <a:off x="685800" y="1628801"/>
            <a:ext cx="6334472" cy="4870474"/>
          </a:xfrm>
        </p:spPr>
        <p:txBody>
          <a:bodyPr/>
          <a:lstStyle/>
          <a:p>
            <a:pPr marL="0" indent="0">
              <a:buNone/>
            </a:pPr>
            <a:r>
              <a:rPr lang="en-MY" dirty="0"/>
              <a:t>aPHR		86%</a:t>
            </a:r>
          </a:p>
          <a:p>
            <a:pPr marL="0" indent="0">
              <a:buNone/>
            </a:pPr>
            <a:r>
              <a:rPr lang="en-MY" dirty="0"/>
              <a:t>PHR			71%</a:t>
            </a:r>
          </a:p>
          <a:p>
            <a:pPr marL="0" indent="0">
              <a:buNone/>
            </a:pPr>
            <a:r>
              <a:rPr lang="en-MY" dirty="0"/>
              <a:t>SPHR		60%</a:t>
            </a:r>
          </a:p>
          <a:p>
            <a:pPr marL="0" indent="0">
              <a:buNone/>
            </a:pPr>
            <a:r>
              <a:rPr lang="en-MY" dirty="0"/>
              <a:t>GPHR</a:t>
            </a:r>
            <a:r>
              <a:rPr lang="en-MY" dirty="0">
                <a:solidFill>
                  <a:schemeClr val="accent2"/>
                </a:solidFill>
              </a:rPr>
              <a:t>		</a:t>
            </a:r>
            <a:r>
              <a:rPr lang="en-MY" dirty="0"/>
              <a:t>77%</a:t>
            </a:r>
          </a:p>
          <a:p>
            <a:pPr marL="0" indent="0">
              <a:buNone/>
            </a:pPr>
            <a:r>
              <a:rPr lang="en-MY" dirty="0"/>
              <a:t>PHRca		74%</a:t>
            </a:r>
          </a:p>
          <a:p>
            <a:pPr marL="0" indent="0">
              <a:buNone/>
            </a:pPr>
            <a:r>
              <a:rPr lang="en-MY" dirty="0"/>
              <a:t>aPHRi		83%</a:t>
            </a:r>
          </a:p>
          <a:p>
            <a:pPr marL="0" indent="0">
              <a:buNone/>
            </a:pPr>
            <a:r>
              <a:rPr lang="en-MY" dirty="0"/>
              <a:t>PHRi			76%</a:t>
            </a:r>
          </a:p>
          <a:p>
            <a:pPr marL="0" indent="0">
              <a:buNone/>
            </a:pPr>
            <a:r>
              <a:rPr lang="en-MY" dirty="0">
                <a:solidFill>
                  <a:schemeClr val="accent2"/>
                </a:solidFill>
              </a:rPr>
              <a:t>SPHRi		81%</a:t>
            </a:r>
          </a:p>
          <a:p>
            <a:pPr marL="0" indent="0">
              <a:buNone/>
            </a:pPr>
            <a:endParaRPr lang="en-MY" sz="1400" dirty="0"/>
          </a:p>
          <a:p>
            <a:pPr marL="0" indent="0">
              <a:buNone/>
            </a:pPr>
            <a:endParaRPr lang="en-MY" sz="1400" i="1" dirty="0"/>
          </a:p>
          <a:p>
            <a:pPr marL="0" indent="0">
              <a:buNone/>
            </a:pPr>
            <a:r>
              <a:rPr lang="en-MY" sz="1400" i="1" dirty="0"/>
              <a:t>HRCI Exam Pass Rates as of December 31, 2020</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09163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80-3921-40BB-A6CB-74878BAB42CA}"/>
              </a:ext>
            </a:extLst>
          </p:cNvPr>
          <p:cNvSpPr>
            <a:spLocks noGrp="1"/>
          </p:cNvSpPr>
          <p:nvPr>
            <p:ph type="title"/>
          </p:nvPr>
        </p:nvSpPr>
        <p:spPr/>
        <p:txBody>
          <a:bodyPr/>
          <a:lstStyle/>
          <a:p>
            <a:r>
              <a:rPr lang="en-MY" dirty="0"/>
              <a:t>HRCI Certification Holders</a:t>
            </a:r>
          </a:p>
        </p:txBody>
      </p:sp>
      <p:sp>
        <p:nvSpPr>
          <p:cNvPr id="3" name="Content Placeholder 2">
            <a:extLst>
              <a:ext uri="{FF2B5EF4-FFF2-40B4-BE49-F238E27FC236}">
                <a16:creationId xmlns:a16="http://schemas.microsoft.com/office/drawing/2014/main" id="{46E85126-1150-4A01-8E41-CFC0AA468B9F}"/>
              </a:ext>
            </a:extLst>
          </p:cNvPr>
          <p:cNvSpPr>
            <a:spLocks noGrp="1"/>
          </p:cNvSpPr>
          <p:nvPr>
            <p:ph idx="1"/>
          </p:nvPr>
        </p:nvSpPr>
        <p:spPr>
          <a:xfrm>
            <a:off x="683568" y="1600200"/>
            <a:ext cx="8208912" cy="4979987"/>
          </a:xfrm>
        </p:spPr>
        <p:txBody>
          <a:bodyPr/>
          <a:lstStyle/>
          <a:p>
            <a:pPr marL="0" indent="0">
              <a:buNone/>
            </a:pPr>
            <a:r>
              <a:rPr lang="en-MY" dirty="0"/>
              <a:t>aPHR		        7,692</a:t>
            </a:r>
          </a:p>
          <a:p>
            <a:pPr marL="0" indent="0">
              <a:buNone/>
            </a:pPr>
            <a:r>
              <a:rPr lang="en-MY" dirty="0"/>
              <a:t>PHR			       71,130</a:t>
            </a:r>
          </a:p>
          <a:p>
            <a:pPr marL="0" indent="0">
              <a:buNone/>
            </a:pPr>
            <a:r>
              <a:rPr lang="en-MY" dirty="0"/>
              <a:t>SPHR		       47,903</a:t>
            </a:r>
          </a:p>
          <a:p>
            <a:pPr marL="0" indent="0">
              <a:buNone/>
            </a:pPr>
            <a:r>
              <a:rPr lang="en-MY" dirty="0"/>
              <a:t>GPHR		        2,805</a:t>
            </a:r>
          </a:p>
          <a:p>
            <a:pPr marL="0" indent="0">
              <a:buNone/>
            </a:pPr>
            <a:r>
              <a:rPr lang="en-MY" dirty="0"/>
              <a:t>PHRca		       1,858</a:t>
            </a:r>
          </a:p>
          <a:p>
            <a:pPr marL="0" indent="0">
              <a:buNone/>
            </a:pPr>
            <a:r>
              <a:rPr lang="en-MY" dirty="0"/>
              <a:t>aPHRi 		          413</a:t>
            </a:r>
          </a:p>
          <a:p>
            <a:pPr marL="0" indent="0">
              <a:buNone/>
            </a:pPr>
            <a:r>
              <a:rPr lang="en-MY" dirty="0"/>
              <a:t>PHRi			       2,144</a:t>
            </a:r>
          </a:p>
          <a:p>
            <a:pPr marL="0" indent="0">
              <a:buNone/>
            </a:pPr>
            <a:r>
              <a:rPr lang="en-MY" dirty="0">
                <a:solidFill>
                  <a:schemeClr val="accent2"/>
                </a:solidFill>
              </a:rPr>
              <a:t>SPHRi		       1,759</a:t>
            </a:r>
          </a:p>
          <a:p>
            <a:pPr marL="0" indent="0">
              <a:buNone/>
            </a:pPr>
            <a:endParaRPr lang="en-MY" sz="1400" dirty="0"/>
          </a:p>
          <a:p>
            <a:pPr marL="0" indent="0">
              <a:buNone/>
            </a:pPr>
            <a:endParaRPr lang="en-MY" sz="1400" dirty="0"/>
          </a:p>
          <a:p>
            <a:pPr marL="0" indent="0">
              <a:buNone/>
            </a:pPr>
            <a:r>
              <a:rPr lang="en-MY" sz="1400" i="1" dirty="0"/>
              <a:t>Number of HRCI Certification Holders as of January 12, 2021</a:t>
            </a:r>
          </a:p>
        </p:txBody>
      </p:sp>
    </p:spTree>
    <p:extLst>
      <p:ext uri="{BB962C8B-B14F-4D97-AF65-F5344CB8AC3E}">
        <p14:creationId xmlns:p14="http://schemas.microsoft.com/office/powerpoint/2010/main" val="138581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01AA-1744-449A-90B4-D091279C4FA0}"/>
              </a:ext>
            </a:extLst>
          </p:cNvPr>
          <p:cNvSpPr>
            <a:spLocks noGrp="1"/>
          </p:cNvSpPr>
          <p:nvPr>
            <p:ph type="title"/>
          </p:nvPr>
        </p:nvSpPr>
        <p:spPr/>
        <p:txBody>
          <a:bodyPr/>
          <a:lstStyle/>
          <a:p>
            <a:r>
              <a:rPr lang="en-MY" dirty="0"/>
              <a:t>Pearson VUE</a:t>
            </a:r>
          </a:p>
        </p:txBody>
      </p:sp>
      <p:pic>
        <p:nvPicPr>
          <p:cNvPr id="5" name="Picture 4">
            <a:extLst>
              <a:ext uri="{FF2B5EF4-FFF2-40B4-BE49-F238E27FC236}">
                <a16:creationId xmlns:a16="http://schemas.microsoft.com/office/drawing/2014/main" id="{A1693352-F4A3-47AE-94FC-D565FDB8469A}"/>
              </a:ext>
            </a:extLst>
          </p:cNvPr>
          <p:cNvPicPr>
            <a:picLocks noChangeAspect="1"/>
          </p:cNvPicPr>
          <p:nvPr/>
        </p:nvPicPr>
        <p:blipFill>
          <a:blip r:embed="rId2"/>
          <a:stretch>
            <a:fillRect/>
          </a:stretch>
        </p:blipFill>
        <p:spPr>
          <a:xfrm>
            <a:off x="1187624" y="1916832"/>
            <a:ext cx="6505575" cy="3848100"/>
          </a:xfrm>
          <a:prstGeom prst="rect">
            <a:avLst/>
          </a:prstGeom>
        </p:spPr>
      </p:pic>
    </p:spTree>
    <p:extLst>
      <p:ext uri="{BB962C8B-B14F-4D97-AF65-F5344CB8AC3E}">
        <p14:creationId xmlns:p14="http://schemas.microsoft.com/office/powerpoint/2010/main" val="101070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30621-2B00-4BE3-8CD8-70BC455CF6C7}"/>
              </a:ext>
            </a:extLst>
          </p:cNvPr>
          <p:cNvSpPr>
            <a:spLocks noGrp="1"/>
          </p:cNvSpPr>
          <p:nvPr>
            <p:ph type="title"/>
          </p:nvPr>
        </p:nvSpPr>
        <p:spPr/>
        <p:txBody>
          <a:bodyPr/>
          <a:lstStyle/>
          <a:p>
            <a:r>
              <a:rPr lang="en-MY" dirty="0"/>
              <a:t>Time Remaining</a:t>
            </a:r>
          </a:p>
        </p:txBody>
      </p:sp>
      <p:pic>
        <p:nvPicPr>
          <p:cNvPr id="5" name="Picture 4">
            <a:extLst>
              <a:ext uri="{FF2B5EF4-FFF2-40B4-BE49-F238E27FC236}">
                <a16:creationId xmlns:a16="http://schemas.microsoft.com/office/drawing/2014/main" id="{01E50ABA-17E4-4744-AA1F-2692F7CB91CA}"/>
              </a:ext>
            </a:extLst>
          </p:cNvPr>
          <p:cNvPicPr>
            <a:picLocks noChangeAspect="1"/>
          </p:cNvPicPr>
          <p:nvPr/>
        </p:nvPicPr>
        <p:blipFill>
          <a:blip r:embed="rId2"/>
          <a:stretch>
            <a:fillRect/>
          </a:stretch>
        </p:blipFill>
        <p:spPr>
          <a:xfrm>
            <a:off x="1331640" y="1772816"/>
            <a:ext cx="6480720" cy="4908474"/>
          </a:xfrm>
          <a:prstGeom prst="rect">
            <a:avLst/>
          </a:prstGeom>
        </p:spPr>
      </p:pic>
    </p:spTree>
    <p:extLst>
      <p:ext uri="{BB962C8B-B14F-4D97-AF65-F5344CB8AC3E}">
        <p14:creationId xmlns:p14="http://schemas.microsoft.com/office/powerpoint/2010/main" val="1645307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F19-8161-4F7D-BF49-EFEAF21669DF}"/>
              </a:ext>
            </a:extLst>
          </p:cNvPr>
          <p:cNvSpPr>
            <a:spLocks noGrp="1"/>
          </p:cNvSpPr>
          <p:nvPr>
            <p:ph type="title"/>
          </p:nvPr>
        </p:nvSpPr>
        <p:spPr/>
        <p:txBody>
          <a:bodyPr/>
          <a:lstStyle/>
          <a:p>
            <a:r>
              <a:rPr lang="en-MY" dirty="0"/>
              <a:t>Flag for Review</a:t>
            </a:r>
          </a:p>
        </p:txBody>
      </p:sp>
      <p:pic>
        <p:nvPicPr>
          <p:cNvPr id="5" name="Picture 4">
            <a:extLst>
              <a:ext uri="{FF2B5EF4-FFF2-40B4-BE49-F238E27FC236}">
                <a16:creationId xmlns:a16="http://schemas.microsoft.com/office/drawing/2014/main" id="{F2785FAF-AF77-4449-80D1-72302FD8535F}"/>
              </a:ext>
            </a:extLst>
          </p:cNvPr>
          <p:cNvPicPr>
            <a:picLocks noChangeAspect="1"/>
          </p:cNvPicPr>
          <p:nvPr/>
        </p:nvPicPr>
        <p:blipFill>
          <a:blip r:embed="rId2"/>
          <a:stretch>
            <a:fillRect/>
          </a:stretch>
        </p:blipFill>
        <p:spPr>
          <a:xfrm>
            <a:off x="1767566" y="1768524"/>
            <a:ext cx="6631087" cy="4252764"/>
          </a:xfrm>
          <a:prstGeom prst="rect">
            <a:avLst/>
          </a:prstGeom>
        </p:spPr>
      </p:pic>
    </p:spTree>
    <p:extLst>
      <p:ext uri="{BB962C8B-B14F-4D97-AF65-F5344CB8AC3E}">
        <p14:creationId xmlns:p14="http://schemas.microsoft.com/office/powerpoint/2010/main" val="4193788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C524-8680-49B9-B4B5-6594D28A0925}"/>
              </a:ext>
            </a:extLst>
          </p:cNvPr>
          <p:cNvSpPr>
            <a:spLocks noGrp="1"/>
          </p:cNvSpPr>
          <p:nvPr>
            <p:ph type="title"/>
          </p:nvPr>
        </p:nvSpPr>
        <p:spPr/>
        <p:txBody>
          <a:bodyPr/>
          <a:lstStyle/>
          <a:p>
            <a:r>
              <a:rPr lang="en-MY" dirty="0"/>
              <a:t>Review Screen</a:t>
            </a:r>
          </a:p>
        </p:txBody>
      </p:sp>
      <p:pic>
        <p:nvPicPr>
          <p:cNvPr id="5" name="Picture 4">
            <a:extLst>
              <a:ext uri="{FF2B5EF4-FFF2-40B4-BE49-F238E27FC236}">
                <a16:creationId xmlns:a16="http://schemas.microsoft.com/office/drawing/2014/main" id="{2C85D5DD-7677-4D31-8E6F-3D00809829D0}"/>
              </a:ext>
            </a:extLst>
          </p:cNvPr>
          <p:cNvPicPr>
            <a:picLocks noChangeAspect="1"/>
          </p:cNvPicPr>
          <p:nvPr/>
        </p:nvPicPr>
        <p:blipFill>
          <a:blip r:embed="rId2"/>
          <a:stretch>
            <a:fillRect/>
          </a:stretch>
        </p:blipFill>
        <p:spPr>
          <a:xfrm>
            <a:off x="755576" y="1754708"/>
            <a:ext cx="7399288" cy="3348583"/>
          </a:xfrm>
          <a:prstGeom prst="rect">
            <a:avLst/>
          </a:prstGeom>
        </p:spPr>
      </p:pic>
    </p:spTree>
    <p:extLst>
      <p:ext uri="{BB962C8B-B14F-4D97-AF65-F5344CB8AC3E}">
        <p14:creationId xmlns:p14="http://schemas.microsoft.com/office/powerpoint/2010/main" val="2792296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5F15-E511-4FB2-8B73-BCE6EEA58E61}"/>
              </a:ext>
            </a:extLst>
          </p:cNvPr>
          <p:cNvSpPr>
            <a:spLocks noGrp="1"/>
          </p:cNvSpPr>
          <p:nvPr>
            <p:ph type="title"/>
          </p:nvPr>
        </p:nvSpPr>
        <p:spPr/>
        <p:txBody>
          <a:bodyPr/>
          <a:lstStyle/>
          <a:p>
            <a:r>
              <a:rPr lang="en-MY" dirty="0"/>
              <a:t>End Review</a:t>
            </a:r>
          </a:p>
        </p:txBody>
      </p:sp>
      <p:pic>
        <p:nvPicPr>
          <p:cNvPr id="5" name="Picture 4">
            <a:extLst>
              <a:ext uri="{FF2B5EF4-FFF2-40B4-BE49-F238E27FC236}">
                <a16:creationId xmlns:a16="http://schemas.microsoft.com/office/drawing/2014/main" id="{28576AC8-B933-47B2-8B6E-FE0F4190E196}"/>
              </a:ext>
            </a:extLst>
          </p:cNvPr>
          <p:cNvPicPr>
            <a:picLocks noChangeAspect="1"/>
          </p:cNvPicPr>
          <p:nvPr/>
        </p:nvPicPr>
        <p:blipFill>
          <a:blip r:embed="rId2"/>
          <a:stretch>
            <a:fillRect/>
          </a:stretch>
        </p:blipFill>
        <p:spPr>
          <a:xfrm>
            <a:off x="1475656" y="1700808"/>
            <a:ext cx="5832648" cy="4419770"/>
          </a:xfrm>
          <a:prstGeom prst="rect">
            <a:avLst/>
          </a:prstGeom>
        </p:spPr>
      </p:pic>
    </p:spTree>
    <p:extLst>
      <p:ext uri="{BB962C8B-B14F-4D97-AF65-F5344CB8AC3E}">
        <p14:creationId xmlns:p14="http://schemas.microsoft.com/office/powerpoint/2010/main" val="103191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9880-8AB7-4947-9106-BD04BE1A42DA}"/>
              </a:ext>
            </a:extLst>
          </p:cNvPr>
          <p:cNvSpPr>
            <a:spLocks noGrp="1"/>
          </p:cNvSpPr>
          <p:nvPr>
            <p:ph type="title"/>
          </p:nvPr>
        </p:nvSpPr>
        <p:spPr/>
        <p:txBody>
          <a:bodyPr/>
          <a:lstStyle/>
          <a:p>
            <a:r>
              <a:rPr lang="en-MY" dirty="0"/>
              <a:t>Calculator</a:t>
            </a:r>
          </a:p>
        </p:txBody>
      </p:sp>
      <p:pic>
        <p:nvPicPr>
          <p:cNvPr id="5" name="Picture 4">
            <a:extLst>
              <a:ext uri="{FF2B5EF4-FFF2-40B4-BE49-F238E27FC236}">
                <a16:creationId xmlns:a16="http://schemas.microsoft.com/office/drawing/2014/main" id="{8DF29A45-99EE-4752-82EA-B0577732B526}"/>
              </a:ext>
            </a:extLst>
          </p:cNvPr>
          <p:cNvPicPr>
            <a:picLocks noChangeAspect="1"/>
          </p:cNvPicPr>
          <p:nvPr/>
        </p:nvPicPr>
        <p:blipFill>
          <a:blip r:embed="rId2"/>
          <a:stretch>
            <a:fillRect/>
          </a:stretch>
        </p:blipFill>
        <p:spPr>
          <a:xfrm>
            <a:off x="1538287" y="2162175"/>
            <a:ext cx="6067425" cy="2533650"/>
          </a:xfrm>
          <a:prstGeom prst="rect">
            <a:avLst/>
          </a:prstGeom>
        </p:spPr>
      </p:pic>
    </p:spTree>
    <p:extLst>
      <p:ext uri="{BB962C8B-B14F-4D97-AF65-F5344CB8AC3E}">
        <p14:creationId xmlns:p14="http://schemas.microsoft.com/office/powerpoint/2010/main" val="4288326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95E4-0724-4D85-8753-03744B30F6BA}"/>
              </a:ext>
            </a:extLst>
          </p:cNvPr>
          <p:cNvSpPr>
            <a:spLocks noGrp="1"/>
          </p:cNvSpPr>
          <p:nvPr>
            <p:ph type="title"/>
          </p:nvPr>
        </p:nvSpPr>
        <p:spPr/>
        <p:txBody>
          <a:bodyPr/>
          <a:lstStyle/>
          <a:p>
            <a:r>
              <a:rPr lang="en-MY" dirty="0"/>
              <a:t>Comments</a:t>
            </a:r>
          </a:p>
        </p:txBody>
      </p:sp>
      <p:pic>
        <p:nvPicPr>
          <p:cNvPr id="5" name="Picture 4">
            <a:extLst>
              <a:ext uri="{FF2B5EF4-FFF2-40B4-BE49-F238E27FC236}">
                <a16:creationId xmlns:a16="http://schemas.microsoft.com/office/drawing/2014/main" id="{436C7111-36F4-442D-B563-2C12F796169E}"/>
              </a:ext>
            </a:extLst>
          </p:cNvPr>
          <p:cNvPicPr>
            <a:picLocks noChangeAspect="1"/>
          </p:cNvPicPr>
          <p:nvPr/>
        </p:nvPicPr>
        <p:blipFill>
          <a:blip r:embed="rId2"/>
          <a:stretch>
            <a:fillRect/>
          </a:stretch>
        </p:blipFill>
        <p:spPr>
          <a:xfrm>
            <a:off x="1979712" y="1772816"/>
            <a:ext cx="4679206" cy="3945533"/>
          </a:xfrm>
          <a:prstGeom prst="rect">
            <a:avLst/>
          </a:prstGeom>
        </p:spPr>
      </p:pic>
    </p:spTree>
    <p:extLst>
      <p:ext uri="{BB962C8B-B14F-4D97-AF65-F5344CB8AC3E}">
        <p14:creationId xmlns:p14="http://schemas.microsoft.com/office/powerpoint/2010/main" val="3743112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76A-C0F0-4F40-8257-FC6618CE6F06}"/>
              </a:ext>
            </a:extLst>
          </p:cNvPr>
          <p:cNvSpPr>
            <a:spLocks noGrp="1"/>
          </p:cNvSpPr>
          <p:nvPr>
            <p:ph type="title"/>
          </p:nvPr>
        </p:nvSpPr>
        <p:spPr/>
        <p:txBody>
          <a:bodyPr/>
          <a:lstStyle/>
          <a:p>
            <a:r>
              <a:rPr lang="en-MY" dirty="0"/>
              <a:t>Progress Indicator</a:t>
            </a:r>
          </a:p>
        </p:txBody>
      </p:sp>
      <p:pic>
        <p:nvPicPr>
          <p:cNvPr id="5" name="Picture 4">
            <a:extLst>
              <a:ext uri="{FF2B5EF4-FFF2-40B4-BE49-F238E27FC236}">
                <a16:creationId xmlns:a16="http://schemas.microsoft.com/office/drawing/2014/main" id="{C2FD4ED3-2423-4321-B622-FB3949C7E139}"/>
              </a:ext>
            </a:extLst>
          </p:cNvPr>
          <p:cNvPicPr>
            <a:picLocks noChangeAspect="1"/>
          </p:cNvPicPr>
          <p:nvPr/>
        </p:nvPicPr>
        <p:blipFill>
          <a:blip r:embed="rId2"/>
          <a:stretch>
            <a:fillRect/>
          </a:stretch>
        </p:blipFill>
        <p:spPr>
          <a:xfrm>
            <a:off x="1115616" y="1844824"/>
            <a:ext cx="5744840" cy="4387930"/>
          </a:xfrm>
          <a:prstGeom prst="rect">
            <a:avLst/>
          </a:prstGeom>
        </p:spPr>
      </p:pic>
    </p:spTree>
    <p:extLst>
      <p:ext uri="{BB962C8B-B14F-4D97-AF65-F5344CB8AC3E}">
        <p14:creationId xmlns:p14="http://schemas.microsoft.com/office/powerpoint/2010/main" val="1099811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60C0-4574-460A-B82B-CACE47C27F72}"/>
              </a:ext>
            </a:extLst>
          </p:cNvPr>
          <p:cNvSpPr>
            <a:spLocks noGrp="1"/>
          </p:cNvSpPr>
          <p:nvPr>
            <p:ph type="title"/>
          </p:nvPr>
        </p:nvSpPr>
        <p:spPr/>
        <p:txBody>
          <a:bodyPr/>
          <a:lstStyle/>
          <a:p>
            <a:r>
              <a:rPr lang="en-MY" dirty="0"/>
              <a:t>Scrollbar</a:t>
            </a:r>
          </a:p>
        </p:txBody>
      </p:sp>
      <p:pic>
        <p:nvPicPr>
          <p:cNvPr id="5" name="Picture 4">
            <a:extLst>
              <a:ext uri="{FF2B5EF4-FFF2-40B4-BE49-F238E27FC236}">
                <a16:creationId xmlns:a16="http://schemas.microsoft.com/office/drawing/2014/main" id="{B855A74D-9042-4142-AA85-493BA9C33B04}"/>
              </a:ext>
            </a:extLst>
          </p:cNvPr>
          <p:cNvPicPr>
            <a:picLocks noChangeAspect="1"/>
          </p:cNvPicPr>
          <p:nvPr/>
        </p:nvPicPr>
        <p:blipFill>
          <a:blip r:embed="rId2"/>
          <a:stretch>
            <a:fillRect/>
          </a:stretch>
        </p:blipFill>
        <p:spPr>
          <a:xfrm>
            <a:off x="1403648" y="1936912"/>
            <a:ext cx="6120680" cy="4643275"/>
          </a:xfrm>
          <a:prstGeom prst="rect">
            <a:avLst/>
          </a:prstGeom>
        </p:spPr>
      </p:pic>
    </p:spTree>
    <p:extLst>
      <p:ext uri="{BB962C8B-B14F-4D97-AF65-F5344CB8AC3E}">
        <p14:creationId xmlns:p14="http://schemas.microsoft.com/office/powerpoint/2010/main" val="2579904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3923836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40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1DFE-A4AA-49C0-966C-C3B097211865}"/>
              </a:ext>
            </a:extLst>
          </p:cNvPr>
          <p:cNvSpPr>
            <a:spLocks noGrp="1"/>
          </p:cNvSpPr>
          <p:nvPr>
            <p:ph type="title"/>
          </p:nvPr>
        </p:nvSpPr>
        <p:spPr/>
        <p:txBody>
          <a:bodyPr/>
          <a:lstStyle/>
          <a:p>
            <a:r>
              <a:rPr lang="en-MY" dirty="0"/>
              <a:t>Structure of Exam</a:t>
            </a:r>
          </a:p>
        </p:txBody>
      </p:sp>
      <p:sp>
        <p:nvSpPr>
          <p:cNvPr id="3" name="Content Placeholder 2">
            <a:extLst>
              <a:ext uri="{FF2B5EF4-FFF2-40B4-BE49-F238E27FC236}">
                <a16:creationId xmlns:a16="http://schemas.microsoft.com/office/drawing/2014/main" id="{15D1EA06-DE32-4A31-8F6E-99CCC10FD0B4}"/>
              </a:ext>
            </a:extLst>
          </p:cNvPr>
          <p:cNvSpPr>
            <a:spLocks noGrp="1"/>
          </p:cNvSpPr>
          <p:nvPr>
            <p:ph idx="1"/>
          </p:nvPr>
        </p:nvSpPr>
        <p:spPr/>
        <p:txBody>
          <a:bodyPr/>
          <a:lstStyle/>
          <a:p>
            <a:r>
              <a:rPr lang="en-MY" dirty="0"/>
              <a:t>Traditional multiple choice</a:t>
            </a:r>
          </a:p>
          <a:p>
            <a:r>
              <a:rPr lang="en-MY" dirty="0"/>
              <a:t>Multiple choice, multiple response</a:t>
            </a:r>
          </a:p>
          <a:p>
            <a:r>
              <a:rPr lang="en-MY" dirty="0"/>
              <a:t>Fill in the blank</a:t>
            </a:r>
          </a:p>
          <a:p>
            <a:r>
              <a:rPr lang="en-MY" dirty="0"/>
              <a:t>Drag and drop </a:t>
            </a:r>
          </a:p>
          <a:p>
            <a:r>
              <a:rPr lang="en-MY" dirty="0"/>
              <a:t>Scenarios</a:t>
            </a:r>
          </a:p>
          <a:p>
            <a:endParaRPr lang="en-MY" dirty="0"/>
          </a:p>
        </p:txBody>
      </p:sp>
    </p:spTree>
    <p:extLst>
      <p:ext uri="{BB962C8B-B14F-4D97-AF65-F5344CB8AC3E}">
        <p14:creationId xmlns:p14="http://schemas.microsoft.com/office/powerpoint/2010/main" val="2755853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D780-C28C-40F0-A530-F03F632EFBD4}"/>
              </a:ext>
            </a:extLst>
          </p:cNvPr>
          <p:cNvSpPr>
            <a:spLocks noGrp="1"/>
          </p:cNvSpPr>
          <p:nvPr>
            <p:ph type="title"/>
          </p:nvPr>
        </p:nvSpPr>
        <p:spPr/>
        <p:txBody>
          <a:bodyPr/>
          <a:lstStyle/>
          <a:p>
            <a:r>
              <a:rPr lang="en-MY" dirty="0"/>
              <a:t>Multiple Choice Question</a:t>
            </a:r>
          </a:p>
        </p:txBody>
      </p:sp>
      <p:pic>
        <p:nvPicPr>
          <p:cNvPr id="5" name="Picture 4">
            <a:extLst>
              <a:ext uri="{FF2B5EF4-FFF2-40B4-BE49-F238E27FC236}">
                <a16:creationId xmlns:a16="http://schemas.microsoft.com/office/drawing/2014/main" id="{766B2E19-F449-4368-8DCE-18F924F88F43}"/>
              </a:ext>
            </a:extLst>
          </p:cNvPr>
          <p:cNvPicPr>
            <a:picLocks noChangeAspect="1"/>
          </p:cNvPicPr>
          <p:nvPr/>
        </p:nvPicPr>
        <p:blipFill>
          <a:blip r:embed="rId2"/>
          <a:stretch>
            <a:fillRect/>
          </a:stretch>
        </p:blipFill>
        <p:spPr>
          <a:xfrm>
            <a:off x="1619671" y="1916832"/>
            <a:ext cx="6313223" cy="2664296"/>
          </a:xfrm>
          <a:prstGeom prst="rect">
            <a:avLst/>
          </a:prstGeom>
        </p:spPr>
      </p:pic>
    </p:spTree>
    <p:extLst>
      <p:ext uri="{BB962C8B-B14F-4D97-AF65-F5344CB8AC3E}">
        <p14:creationId xmlns:p14="http://schemas.microsoft.com/office/powerpoint/2010/main" val="339684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F6CF-3C17-47A5-8304-B42FBCA55780}"/>
              </a:ext>
            </a:extLst>
          </p:cNvPr>
          <p:cNvSpPr>
            <a:spLocks noGrp="1"/>
          </p:cNvSpPr>
          <p:nvPr>
            <p:ph type="title"/>
          </p:nvPr>
        </p:nvSpPr>
        <p:spPr>
          <a:xfrm>
            <a:off x="914400" y="277813"/>
            <a:ext cx="8122096" cy="1143000"/>
          </a:xfrm>
        </p:spPr>
        <p:txBody>
          <a:bodyPr/>
          <a:lstStyle/>
          <a:p>
            <a:r>
              <a:rPr lang="en-MY" dirty="0"/>
              <a:t>Multiple Choice Multiple Response</a:t>
            </a:r>
          </a:p>
        </p:txBody>
      </p:sp>
      <p:pic>
        <p:nvPicPr>
          <p:cNvPr id="4" name="Picture 3">
            <a:extLst>
              <a:ext uri="{FF2B5EF4-FFF2-40B4-BE49-F238E27FC236}">
                <a16:creationId xmlns:a16="http://schemas.microsoft.com/office/drawing/2014/main" id="{40355A87-4555-4BC1-9C6E-81D353B38F8B}"/>
              </a:ext>
            </a:extLst>
          </p:cNvPr>
          <p:cNvPicPr>
            <a:picLocks noChangeAspect="1"/>
          </p:cNvPicPr>
          <p:nvPr/>
        </p:nvPicPr>
        <p:blipFill>
          <a:blip r:embed="rId2"/>
          <a:stretch>
            <a:fillRect/>
          </a:stretch>
        </p:blipFill>
        <p:spPr>
          <a:xfrm>
            <a:off x="1036127" y="1628800"/>
            <a:ext cx="7134161" cy="2800325"/>
          </a:xfrm>
          <a:prstGeom prst="rect">
            <a:avLst/>
          </a:prstGeom>
        </p:spPr>
      </p:pic>
    </p:spTree>
    <p:extLst>
      <p:ext uri="{BB962C8B-B14F-4D97-AF65-F5344CB8AC3E}">
        <p14:creationId xmlns:p14="http://schemas.microsoft.com/office/powerpoint/2010/main" val="3394258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02CB-9853-40CE-99A2-4CC7FF7DE3FF}"/>
              </a:ext>
            </a:extLst>
          </p:cNvPr>
          <p:cNvSpPr>
            <a:spLocks noGrp="1"/>
          </p:cNvSpPr>
          <p:nvPr>
            <p:ph type="title"/>
          </p:nvPr>
        </p:nvSpPr>
        <p:spPr/>
        <p:txBody>
          <a:bodyPr/>
          <a:lstStyle/>
          <a:p>
            <a:r>
              <a:rPr lang="en-MY" dirty="0"/>
              <a:t>Fill in the blanks</a:t>
            </a:r>
          </a:p>
        </p:txBody>
      </p:sp>
      <p:pic>
        <p:nvPicPr>
          <p:cNvPr id="4" name="Picture 3">
            <a:extLst>
              <a:ext uri="{FF2B5EF4-FFF2-40B4-BE49-F238E27FC236}">
                <a16:creationId xmlns:a16="http://schemas.microsoft.com/office/drawing/2014/main" id="{2E9D6E31-04C4-4379-9FBA-38EFE03D2D5B}"/>
              </a:ext>
            </a:extLst>
          </p:cNvPr>
          <p:cNvPicPr>
            <a:picLocks noChangeAspect="1"/>
          </p:cNvPicPr>
          <p:nvPr/>
        </p:nvPicPr>
        <p:blipFill>
          <a:blip r:embed="rId2"/>
          <a:stretch>
            <a:fillRect/>
          </a:stretch>
        </p:blipFill>
        <p:spPr>
          <a:xfrm>
            <a:off x="1043608" y="1700808"/>
            <a:ext cx="6694741" cy="2612306"/>
          </a:xfrm>
          <a:prstGeom prst="rect">
            <a:avLst/>
          </a:prstGeom>
        </p:spPr>
      </p:pic>
    </p:spTree>
    <p:extLst>
      <p:ext uri="{BB962C8B-B14F-4D97-AF65-F5344CB8AC3E}">
        <p14:creationId xmlns:p14="http://schemas.microsoft.com/office/powerpoint/2010/main" val="920045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CE27-C7E3-422F-B98D-FAF34AA0B92B}"/>
              </a:ext>
            </a:extLst>
          </p:cNvPr>
          <p:cNvSpPr>
            <a:spLocks noGrp="1"/>
          </p:cNvSpPr>
          <p:nvPr>
            <p:ph type="title"/>
          </p:nvPr>
        </p:nvSpPr>
        <p:spPr/>
        <p:txBody>
          <a:bodyPr/>
          <a:lstStyle/>
          <a:p>
            <a:r>
              <a:rPr lang="en-MY" dirty="0"/>
              <a:t>Drag and Drop</a:t>
            </a:r>
          </a:p>
        </p:txBody>
      </p:sp>
      <p:pic>
        <p:nvPicPr>
          <p:cNvPr id="5" name="Picture 4">
            <a:extLst>
              <a:ext uri="{FF2B5EF4-FFF2-40B4-BE49-F238E27FC236}">
                <a16:creationId xmlns:a16="http://schemas.microsoft.com/office/drawing/2014/main" id="{B8B8E5F7-032C-41A8-82B8-5840FED5E33A}"/>
              </a:ext>
            </a:extLst>
          </p:cNvPr>
          <p:cNvPicPr>
            <a:picLocks noChangeAspect="1"/>
          </p:cNvPicPr>
          <p:nvPr/>
        </p:nvPicPr>
        <p:blipFill>
          <a:blip r:embed="rId2"/>
          <a:stretch>
            <a:fillRect/>
          </a:stretch>
        </p:blipFill>
        <p:spPr>
          <a:xfrm>
            <a:off x="1128788" y="1772816"/>
            <a:ext cx="6886423" cy="3775298"/>
          </a:xfrm>
          <a:prstGeom prst="rect">
            <a:avLst/>
          </a:prstGeom>
        </p:spPr>
      </p:pic>
    </p:spTree>
    <p:extLst>
      <p:ext uri="{BB962C8B-B14F-4D97-AF65-F5344CB8AC3E}">
        <p14:creationId xmlns:p14="http://schemas.microsoft.com/office/powerpoint/2010/main" val="4281806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424B-D3B1-4ADC-B9F1-286E889698F0}"/>
              </a:ext>
            </a:extLst>
          </p:cNvPr>
          <p:cNvSpPr>
            <a:spLocks noGrp="1"/>
          </p:cNvSpPr>
          <p:nvPr>
            <p:ph type="title"/>
          </p:nvPr>
        </p:nvSpPr>
        <p:spPr/>
        <p:txBody>
          <a:bodyPr/>
          <a:lstStyle/>
          <a:p>
            <a:r>
              <a:rPr lang="en-MY" dirty="0"/>
              <a:t>Scenario based questions</a:t>
            </a:r>
          </a:p>
        </p:txBody>
      </p:sp>
      <p:sp>
        <p:nvSpPr>
          <p:cNvPr id="4" name="TextBox 3">
            <a:extLst>
              <a:ext uri="{FF2B5EF4-FFF2-40B4-BE49-F238E27FC236}">
                <a16:creationId xmlns:a16="http://schemas.microsoft.com/office/drawing/2014/main" id="{9069E8B1-8167-43D3-9E99-6244331F4E9D}"/>
              </a:ext>
            </a:extLst>
          </p:cNvPr>
          <p:cNvSpPr txBox="1"/>
          <p:nvPr/>
        </p:nvSpPr>
        <p:spPr>
          <a:xfrm>
            <a:off x="755576" y="1628800"/>
            <a:ext cx="8208912" cy="5078313"/>
          </a:xfrm>
          <a:prstGeom prst="rect">
            <a:avLst/>
          </a:prstGeom>
          <a:noFill/>
        </p:spPr>
        <p:txBody>
          <a:bodyPr wrap="square" rtlCol="0">
            <a:spAutoFit/>
          </a:bodyPr>
          <a:lstStyle/>
          <a:p>
            <a:r>
              <a:rPr lang="en-MY" dirty="0"/>
              <a:t>You have been recently hired as the HR manager within a unit of your organisation that hasn't met its production goals. Your director has made a decision "No training programs will be conducted until the numbers improve". How would you respond:</a:t>
            </a:r>
          </a:p>
          <a:p>
            <a:endParaRPr lang="en-MY" dirty="0"/>
          </a:p>
          <a:p>
            <a:pPr marL="342900" indent="-342900">
              <a:buAutoNum type="alphaUcPeriod"/>
            </a:pPr>
            <a:r>
              <a:rPr lang="en-MY" dirty="0"/>
              <a:t>Training is an important way for employee to position themselves for promotional opportunities, and the employees in this unit may need a ticket out of this underperforming unit</a:t>
            </a:r>
          </a:p>
          <a:p>
            <a:pPr marL="342900" indent="-342900">
              <a:buAutoNum type="alphaUcPeriod"/>
            </a:pPr>
            <a:endParaRPr lang="en-MY" dirty="0"/>
          </a:p>
          <a:p>
            <a:pPr marL="342900" indent="-342900">
              <a:buAutoNum type="alphaUcPeriod"/>
            </a:pPr>
            <a:r>
              <a:rPr lang="en-MY" dirty="0"/>
              <a:t>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dirty="0"/>
          </a:p>
          <a:p>
            <a:pPr marL="342900" indent="-342900">
              <a:buAutoNum type="alphaUcPeriod"/>
            </a:pPr>
            <a:r>
              <a:rPr lang="en-MY" dirty="0"/>
              <a:t>You believe strongly that you should at least be given the opportunity to engage in training initiatives unless those efforts prove to be ineffective </a:t>
            </a:r>
          </a:p>
          <a:p>
            <a:pPr marL="342900" indent="-342900">
              <a:buAutoNum type="alphaUcPeriod"/>
            </a:pPr>
            <a:endParaRPr lang="en-MY" dirty="0"/>
          </a:p>
          <a:p>
            <a:pPr marL="342900" indent="-342900">
              <a:buAutoNum type="alphaUcPeriod"/>
            </a:pPr>
            <a:r>
              <a:rPr lang="en-MY" dirty="0"/>
              <a:t>Removing training opportunities could damage employee  morale even more.</a:t>
            </a:r>
          </a:p>
        </p:txBody>
      </p:sp>
    </p:spTree>
    <p:extLst>
      <p:ext uri="{BB962C8B-B14F-4D97-AF65-F5344CB8AC3E}">
        <p14:creationId xmlns:p14="http://schemas.microsoft.com/office/powerpoint/2010/main" val="1528138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410-8A31-4893-8589-48D5905F51E4}"/>
              </a:ext>
            </a:extLst>
          </p:cNvPr>
          <p:cNvSpPr>
            <a:spLocks noGrp="1"/>
          </p:cNvSpPr>
          <p:nvPr>
            <p:ph type="title"/>
          </p:nvPr>
        </p:nvSpPr>
        <p:spPr/>
        <p:txBody>
          <a:bodyPr/>
          <a:lstStyle/>
          <a:p>
            <a:r>
              <a:rPr lang="en-MY" dirty="0"/>
              <a:t>Classification of Questions</a:t>
            </a:r>
          </a:p>
        </p:txBody>
      </p:sp>
      <p:sp>
        <p:nvSpPr>
          <p:cNvPr id="3" name="Content Placeholder 2">
            <a:extLst>
              <a:ext uri="{FF2B5EF4-FFF2-40B4-BE49-F238E27FC236}">
                <a16:creationId xmlns:a16="http://schemas.microsoft.com/office/drawing/2014/main" id="{FDF94EE0-1FB0-4B66-850C-A9CD0548EBBF}"/>
              </a:ext>
            </a:extLst>
          </p:cNvPr>
          <p:cNvSpPr>
            <a:spLocks noGrp="1"/>
          </p:cNvSpPr>
          <p:nvPr>
            <p:ph idx="1"/>
          </p:nvPr>
        </p:nvSpPr>
        <p:spPr>
          <a:xfrm>
            <a:off x="914400" y="1656471"/>
            <a:ext cx="7906072" cy="4923716"/>
          </a:xfrm>
        </p:spPr>
        <p:txBody>
          <a:bodyPr/>
          <a:lstStyle/>
          <a:p>
            <a:pPr marL="0" indent="0">
              <a:buNone/>
            </a:pPr>
            <a:r>
              <a:rPr lang="en-MY" sz="2400" dirty="0"/>
              <a:t>All questions are classified based on one of the following cognitive levels:</a:t>
            </a:r>
          </a:p>
          <a:p>
            <a:pPr marL="0" indent="0">
              <a:buNone/>
            </a:pPr>
            <a:endParaRPr lang="en-MY" sz="2400" dirty="0"/>
          </a:p>
          <a:p>
            <a:pPr>
              <a:buFont typeface="Wingdings" panose="05000000000000000000" pitchFamily="2" charset="2"/>
              <a:buChar char="§"/>
            </a:pPr>
            <a:r>
              <a:rPr lang="en-MY" sz="2400" dirty="0"/>
              <a:t>Knowledge/comprehension: recalling factual material, such as definitions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Application/problem solving: applying familiar principles or generalizations to solve real-life problems</a:t>
            </a:r>
          </a:p>
          <a:p>
            <a:pPr>
              <a:buFont typeface="Wingdings" panose="05000000000000000000" pitchFamily="2" charset="2"/>
              <a:buChar char="§"/>
            </a:pPr>
            <a:endParaRPr lang="en-MY" sz="2400" dirty="0"/>
          </a:p>
          <a:p>
            <a:pPr>
              <a:buFont typeface="Wingdings" panose="05000000000000000000" pitchFamily="2" charset="2"/>
              <a:buChar char="§"/>
            </a:pPr>
            <a:r>
              <a:rPr lang="en-MY" sz="2400" dirty="0"/>
              <a:t>Synthesis/evaluation: combining different elements and using critical thinking skills to solve a complex problem</a:t>
            </a:r>
          </a:p>
        </p:txBody>
      </p:sp>
    </p:spTree>
    <p:extLst>
      <p:ext uri="{BB962C8B-B14F-4D97-AF65-F5344CB8AC3E}">
        <p14:creationId xmlns:p14="http://schemas.microsoft.com/office/powerpoint/2010/main" val="1636954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err="1"/>
              <a:t>SPHRi</a:t>
            </a:r>
            <a:r>
              <a:rPr lang="en-MY" dirty="0"/>
              <a:t> 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1128239"/>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911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Student Portal</a:t>
            </a:r>
          </a:p>
        </p:txBody>
      </p:sp>
      <p:pic>
        <p:nvPicPr>
          <p:cNvPr id="5" name="Picture 4">
            <a:extLst>
              <a:ext uri="{FF2B5EF4-FFF2-40B4-BE49-F238E27FC236}">
                <a16:creationId xmlns:a16="http://schemas.microsoft.com/office/drawing/2014/main" id="{3BEF27C0-0B82-4DD3-9744-569252986DB9}"/>
              </a:ext>
            </a:extLst>
          </p:cNvPr>
          <p:cNvPicPr>
            <a:picLocks noChangeAspect="1"/>
          </p:cNvPicPr>
          <p:nvPr/>
        </p:nvPicPr>
        <p:blipFill>
          <a:blip r:embed="rId2"/>
          <a:stretch>
            <a:fillRect/>
          </a:stretch>
        </p:blipFill>
        <p:spPr>
          <a:xfrm>
            <a:off x="914400" y="1700808"/>
            <a:ext cx="4055929" cy="4879379"/>
          </a:xfrm>
          <a:prstGeom prst="rect">
            <a:avLst/>
          </a:prstGeom>
        </p:spPr>
      </p:pic>
      <p:sp>
        <p:nvSpPr>
          <p:cNvPr id="6" name="Rectangle: Rounded Corners 5">
            <a:extLst>
              <a:ext uri="{FF2B5EF4-FFF2-40B4-BE49-F238E27FC236}">
                <a16:creationId xmlns:a16="http://schemas.microsoft.com/office/drawing/2014/main" id="{1E89E09E-D727-4B58-AE14-4A5109B9F343}"/>
              </a:ext>
            </a:extLst>
          </p:cNvPr>
          <p:cNvSpPr/>
          <p:nvPr/>
        </p:nvSpPr>
        <p:spPr>
          <a:xfrm>
            <a:off x="1187624" y="5805264"/>
            <a:ext cx="1728192"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493C84CA-3D11-4E35-A106-54666F5D536F}"/>
              </a:ext>
            </a:extLst>
          </p:cNvPr>
          <p:cNvSpPr txBox="1"/>
          <p:nvPr/>
        </p:nvSpPr>
        <p:spPr>
          <a:xfrm>
            <a:off x="6516216" y="5733256"/>
            <a:ext cx="1584176" cy="369332"/>
          </a:xfrm>
          <a:prstGeom prst="rect">
            <a:avLst/>
          </a:prstGeom>
          <a:noFill/>
          <a:ln w="12700">
            <a:solidFill>
              <a:schemeClr val="accent2"/>
            </a:solidFill>
          </a:ln>
        </p:spPr>
        <p:txBody>
          <a:bodyPr wrap="square" rtlCol="0">
            <a:spAutoFit/>
          </a:bodyPr>
          <a:lstStyle/>
          <a:p>
            <a:r>
              <a:rPr lang="en-MY" dirty="0"/>
              <a:t>Weekly Quiz</a:t>
            </a:r>
          </a:p>
        </p:txBody>
      </p:sp>
      <p:cxnSp>
        <p:nvCxnSpPr>
          <p:cNvPr id="9" name="Straight Arrow Connector 8">
            <a:extLst>
              <a:ext uri="{FF2B5EF4-FFF2-40B4-BE49-F238E27FC236}">
                <a16:creationId xmlns:a16="http://schemas.microsoft.com/office/drawing/2014/main" id="{0B298008-9D4A-4CC4-9485-FD0F3D41FBC4}"/>
              </a:ext>
            </a:extLst>
          </p:cNvPr>
          <p:cNvCxnSpPr>
            <a:stCxn id="7" idx="1"/>
          </p:cNvCxnSpPr>
          <p:nvPr/>
        </p:nvCxnSpPr>
        <p:spPr>
          <a:xfrm flipH="1">
            <a:off x="3203848" y="5917922"/>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10">
            <a:extLst>
              <a:ext uri="{FF2B5EF4-FFF2-40B4-BE49-F238E27FC236}">
                <a16:creationId xmlns:a16="http://schemas.microsoft.com/office/drawing/2014/main" id="{6A0267FA-9062-4A2F-B095-7A58474843F0}"/>
              </a:ext>
            </a:extLst>
          </p:cNvPr>
          <p:cNvSpPr/>
          <p:nvPr/>
        </p:nvSpPr>
        <p:spPr>
          <a:xfrm>
            <a:off x="895788" y="2924944"/>
            <a:ext cx="129994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2" name="Straight Arrow Connector 11">
            <a:extLst>
              <a:ext uri="{FF2B5EF4-FFF2-40B4-BE49-F238E27FC236}">
                <a16:creationId xmlns:a16="http://schemas.microsoft.com/office/drawing/2014/main" id="{448AD6E2-21E5-4524-B187-2A7B6E19A883}"/>
              </a:ext>
            </a:extLst>
          </p:cNvPr>
          <p:cNvCxnSpPr/>
          <p:nvPr/>
        </p:nvCxnSpPr>
        <p:spPr>
          <a:xfrm flipH="1">
            <a:off x="2441866" y="3104964"/>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69CCDB54-0B15-40E3-9E27-F12DAB2FA852}"/>
              </a:ext>
            </a:extLst>
          </p:cNvPr>
          <p:cNvSpPr txBox="1"/>
          <p:nvPr/>
        </p:nvSpPr>
        <p:spPr>
          <a:xfrm>
            <a:off x="6000364" y="2970420"/>
            <a:ext cx="1584176" cy="369332"/>
          </a:xfrm>
          <a:prstGeom prst="rect">
            <a:avLst/>
          </a:prstGeom>
          <a:noFill/>
          <a:ln w="12700">
            <a:solidFill>
              <a:schemeClr val="accent2"/>
            </a:solidFill>
          </a:ln>
        </p:spPr>
        <p:txBody>
          <a:bodyPr wrap="square" rtlCol="0">
            <a:spAutoFit/>
          </a:bodyPr>
          <a:lstStyle/>
          <a:p>
            <a:r>
              <a:rPr lang="en-MY" dirty="0"/>
              <a:t>Recordings</a:t>
            </a:r>
          </a:p>
        </p:txBody>
      </p:sp>
      <p:sp>
        <p:nvSpPr>
          <p:cNvPr id="16" name="Rectangle: Rounded Corners 15">
            <a:extLst>
              <a:ext uri="{FF2B5EF4-FFF2-40B4-BE49-F238E27FC236}">
                <a16:creationId xmlns:a16="http://schemas.microsoft.com/office/drawing/2014/main" id="{33BF9392-3C3A-42F6-8D02-9256215786EF}"/>
              </a:ext>
            </a:extLst>
          </p:cNvPr>
          <p:cNvSpPr/>
          <p:nvPr/>
        </p:nvSpPr>
        <p:spPr>
          <a:xfrm>
            <a:off x="1048188" y="2510060"/>
            <a:ext cx="931524" cy="3428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7" name="Straight Arrow Connector 16">
            <a:extLst>
              <a:ext uri="{FF2B5EF4-FFF2-40B4-BE49-F238E27FC236}">
                <a16:creationId xmlns:a16="http://schemas.microsoft.com/office/drawing/2014/main" id="{96895400-D8CE-4BD7-AB37-7C813272F29B}"/>
              </a:ext>
            </a:extLst>
          </p:cNvPr>
          <p:cNvCxnSpPr>
            <a:cxnSpLocks/>
          </p:cNvCxnSpPr>
          <p:nvPr/>
        </p:nvCxnSpPr>
        <p:spPr>
          <a:xfrm flipH="1">
            <a:off x="2195736" y="2510060"/>
            <a:ext cx="4055929" cy="15821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750CACA5-1888-4F90-8CC6-2B5DFCC4EAF3}"/>
              </a:ext>
            </a:extLst>
          </p:cNvPr>
          <p:cNvSpPr txBox="1"/>
          <p:nvPr/>
        </p:nvSpPr>
        <p:spPr>
          <a:xfrm>
            <a:off x="6246630" y="2207910"/>
            <a:ext cx="2573842" cy="646331"/>
          </a:xfrm>
          <a:prstGeom prst="rect">
            <a:avLst/>
          </a:prstGeom>
          <a:noFill/>
          <a:ln w="12700">
            <a:solidFill>
              <a:schemeClr val="accent2"/>
            </a:solidFill>
          </a:ln>
        </p:spPr>
        <p:txBody>
          <a:bodyPr wrap="square" rtlCol="0">
            <a:spAutoFit/>
          </a:bodyPr>
          <a:lstStyle/>
          <a:p>
            <a:r>
              <a:rPr lang="en-MY" dirty="0"/>
              <a:t>Study materials and class presentations</a:t>
            </a:r>
          </a:p>
        </p:txBody>
      </p:sp>
      <p:cxnSp>
        <p:nvCxnSpPr>
          <p:cNvPr id="21" name="Straight Arrow Connector 20">
            <a:extLst>
              <a:ext uri="{FF2B5EF4-FFF2-40B4-BE49-F238E27FC236}">
                <a16:creationId xmlns:a16="http://schemas.microsoft.com/office/drawing/2014/main" id="{666603A0-3E3F-4B6F-9055-AB1394A2A152}"/>
              </a:ext>
            </a:extLst>
          </p:cNvPr>
          <p:cNvCxnSpPr>
            <a:cxnSpLocks/>
          </p:cNvCxnSpPr>
          <p:nvPr/>
        </p:nvCxnSpPr>
        <p:spPr>
          <a:xfrm flipH="1" flipV="1">
            <a:off x="5148064" y="3913601"/>
            <a:ext cx="1256002" cy="3531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F8DA7D03-721B-4190-81C9-260128A25C38}"/>
              </a:ext>
            </a:extLst>
          </p:cNvPr>
          <p:cNvSpPr txBox="1"/>
          <p:nvPr/>
        </p:nvSpPr>
        <p:spPr>
          <a:xfrm>
            <a:off x="6399030" y="3646766"/>
            <a:ext cx="2133410" cy="646331"/>
          </a:xfrm>
          <a:prstGeom prst="rect">
            <a:avLst/>
          </a:prstGeom>
          <a:noFill/>
          <a:ln w="12700">
            <a:solidFill>
              <a:schemeClr val="accent2"/>
            </a:solidFill>
          </a:ln>
        </p:spPr>
        <p:txBody>
          <a:bodyPr wrap="square" rtlCol="0">
            <a:spAutoFit/>
          </a:bodyPr>
          <a:lstStyle/>
          <a:p>
            <a:r>
              <a:rPr lang="en-MY" dirty="0"/>
              <a:t>Forum for doubt clarification</a:t>
            </a:r>
          </a:p>
        </p:txBody>
      </p:sp>
    </p:spTree>
    <p:extLst>
      <p:ext uri="{BB962C8B-B14F-4D97-AF65-F5344CB8AC3E}">
        <p14:creationId xmlns:p14="http://schemas.microsoft.com/office/powerpoint/2010/main" val="1812784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53592180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8232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Class Offering</a:t>
            </a:r>
          </a:p>
        </p:txBody>
      </p:sp>
      <p:sp>
        <p:nvSpPr>
          <p:cNvPr id="6" name="TextBox 5">
            <a:extLst>
              <a:ext uri="{FF2B5EF4-FFF2-40B4-BE49-F238E27FC236}">
                <a16:creationId xmlns:a16="http://schemas.microsoft.com/office/drawing/2014/main" id="{0BFA9C72-1DC8-4A47-A1D5-61789857832F}"/>
              </a:ext>
            </a:extLst>
          </p:cNvPr>
          <p:cNvSpPr txBox="1"/>
          <p:nvPr/>
        </p:nvSpPr>
        <p:spPr>
          <a:xfrm>
            <a:off x="1043608" y="2060848"/>
            <a:ext cx="7056784" cy="2677656"/>
          </a:xfrm>
          <a:prstGeom prst="rect">
            <a:avLst/>
          </a:prstGeom>
          <a:noFill/>
        </p:spPr>
        <p:txBody>
          <a:bodyPr wrap="square" rtlCol="0">
            <a:spAutoFit/>
          </a:bodyPr>
          <a:lstStyle/>
          <a:p>
            <a:pPr marL="457200" indent="-457200">
              <a:buFont typeface="Wingdings" panose="05000000000000000000" pitchFamily="2" charset="2"/>
              <a:buChar char="§"/>
            </a:pPr>
            <a:r>
              <a:rPr lang="en-MY" sz="2800" dirty="0">
                <a:latin typeface="+mn-lt"/>
              </a:rPr>
              <a:t>Weekend class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Study materials</a:t>
            </a:r>
          </a:p>
          <a:p>
            <a:pPr marL="457200" indent="-457200">
              <a:buFont typeface="Wingdings" panose="05000000000000000000" pitchFamily="2" charset="2"/>
              <a:buChar char="§"/>
            </a:pPr>
            <a:endParaRPr lang="en-MY" sz="2800" dirty="0">
              <a:latin typeface="+mn-lt"/>
            </a:endParaRPr>
          </a:p>
          <a:p>
            <a:pPr marL="457200" indent="-457200">
              <a:buFont typeface="Wingdings" panose="05000000000000000000" pitchFamily="2" charset="2"/>
              <a:buChar char="§"/>
            </a:pPr>
            <a:r>
              <a:rPr lang="en-MY" sz="2800" dirty="0">
                <a:latin typeface="+mn-lt"/>
              </a:rPr>
              <a:t>Recordings</a:t>
            </a:r>
          </a:p>
          <a:p>
            <a:endParaRPr lang="en-MY" sz="2800" dirty="0"/>
          </a:p>
        </p:txBody>
      </p:sp>
    </p:spTree>
    <p:extLst>
      <p:ext uri="{BB962C8B-B14F-4D97-AF65-F5344CB8AC3E}">
        <p14:creationId xmlns:p14="http://schemas.microsoft.com/office/powerpoint/2010/main" val="2391339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8EE4-665C-4F4C-9410-817B0DEF1472}"/>
              </a:ext>
            </a:extLst>
          </p:cNvPr>
          <p:cNvSpPr>
            <a:spLocks noGrp="1"/>
          </p:cNvSpPr>
          <p:nvPr>
            <p:ph type="title"/>
          </p:nvPr>
        </p:nvSpPr>
        <p:spPr/>
        <p:txBody>
          <a:bodyPr/>
          <a:lstStyle/>
          <a:p>
            <a:r>
              <a:rPr lang="en-MY" dirty="0"/>
              <a:t>Class Link</a:t>
            </a:r>
          </a:p>
        </p:txBody>
      </p:sp>
      <p:sp>
        <p:nvSpPr>
          <p:cNvPr id="3" name="Content Placeholder 2">
            <a:extLst>
              <a:ext uri="{FF2B5EF4-FFF2-40B4-BE49-F238E27FC236}">
                <a16:creationId xmlns:a16="http://schemas.microsoft.com/office/drawing/2014/main" id="{D3BD3008-3637-4809-B2EC-56E9690CD65C}"/>
              </a:ext>
            </a:extLst>
          </p:cNvPr>
          <p:cNvSpPr>
            <a:spLocks noGrp="1"/>
          </p:cNvSpPr>
          <p:nvPr>
            <p:ph idx="1"/>
          </p:nvPr>
        </p:nvSpPr>
        <p:spPr/>
        <p:txBody>
          <a:bodyPr/>
          <a:lstStyle/>
          <a:p>
            <a:r>
              <a:rPr lang="en-MY" dirty="0"/>
              <a:t>Class link would be provided in the student portal</a:t>
            </a:r>
          </a:p>
        </p:txBody>
      </p:sp>
      <p:pic>
        <p:nvPicPr>
          <p:cNvPr id="4" name="Picture 3">
            <a:extLst>
              <a:ext uri="{FF2B5EF4-FFF2-40B4-BE49-F238E27FC236}">
                <a16:creationId xmlns:a16="http://schemas.microsoft.com/office/drawing/2014/main" id="{FA145FC6-0FEC-4B2B-B965-FC06ABEE88B8}"/>
              </a:ext>
            </a:extLst>
          </p:cNvPr>
          <p:cNvPicPr>
            <a:picLocks noChangeAspect="1"/>
          </p:cNvPicPr>
          <p:nvPr/>
        </p:nvPicPr>
        <p:blipFill>
          <a:blip r:embed="rId2"/>
          <a:stretch>
            <a:fillRect/>
          </a:stretch>
        </p:blipFill>
        <p:spPr>
          <a:xfrm>
            <a:off x="1572814" y="2492896"/>
            <a:ext cx="3397515" cy="4087291"/>
          </a:xfrm>
          <a:prstGeom prst="rect">
            <a:avLst/>
          </a:prstGeom>
        </p:spPr>
      </p:pic>
      <p:cxnSp>
        <p:nvCxnSpPr>
          <p:cNvPr id="5" name="Straight Arrow Connector 4">
            <a:extLst>
              <a:ext uri="{FF2B5EF4-FFF2-40B4-BE49-F238E27FC236}">
                <a16:creationId xmlns:a16="http://schemas.microsoft.com/office/drawing/2014/main" id="{29397A54-B375-4059-9737-199C0D9B0728}"/>
              </a:ext>
            </a:extLst>
          </p:cNvPr>
          <p:cNvCxnSpPr/>
          <p:nvPr/>
        </p:nvCxnSpPr>
        <p:spPr>
          <a:xfrm flipH="1">
            <a:off x="2741694" y="3580773"/>
            <a:ext cx="3312368" cy="31358"/>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B81829B7-4A58-4CEA-A90B-CC61CD73773D}"/>
              </a:ext>
            </a:extLst>
          </p:cNvPr>
          <p:cNvSpPr txBox="1"/>
          <p:nvPr/>
        </p:nvSpPr>
        <p:spPr>
          <a:xfrm>
            <a:off x="6300192" y="3446229"/>
            <a:ext cx="1584176" cy="369332"/>
          </a:xfrm>
          <a:prstGeom prst="rect">
            <a:avLst/>
          </a:prstGeom>
          <a:noFill/>
          <a:ln w="12700">
            <a:solidFill>
              <a:schemeClr val="accent2"/>
            </a:solidFill>
          </a:ln>
        </p:spPr>
        <p:txBody>
          <a:bodyPr wrap="square" rtlCol="0">
            <a:spAutoFit/>
          </a:bodyPr>
          <a:lstStyle/>
          <a:p>
            <a:r>
              <a:rPr lang="en-MY" dirty="0"/>
              <a:t>My sessions</a:t>
            </a:r>
          </a:p>
        </p:txBody>
      </p:sp>
    </p:spTree>
    <p:extLst>
      <p:ext uri="{BB962C8B-B14F-4D97-AF65-F5344CB8AC3E}">
        <p14:creationId xmlns:p14="http://schemas.microsoft.com/office/powerpoint/2010/main" val="2439186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6E33-A37A-4779-9F90-8D8962A151DB}"/>
              </a:ext>
            </a:extLst>
          </p:cNvPr>
          <p:cNvSpPr>
            <a:spLocks noGrp="1"/>
          </p:cNvSpPr>
          <p:nvPr>
            <p:ph type="title"/>
          </p:nvPr>
        </p:nvSpPr>
        <p:spPr/>
        <p:txBody>
          <a:bodyPr/>
          <a:lstStyle/>
          <a:p>
            <a:r>
              <a:rPr lang="en-MY" dirty="0"/>
              <a:t>Class Timings</a:t>
            </a:r>
          </a:p>
        </p:txBody>
      </p:sp>
      <p:sp>
        <p:nvSpPr>
          <p:cNvPr id="3" name="Content Placeholder 2">
            <a:extLst>
              <a:ext uri="{FF2B5EF4-FFF2-40B4-BE49-F238E27FC236}">
                <a16:creationId xmlns:a16="http://schemas.microsoft.com/office/drawing/2014/main" id="{0E523766-C47C-472F-8248-45FDFAB4C325}"/>
              </a:ext>
            </a:extLst>
          </p:cNvPr>
          <p:cNvSpPr>
            <a:spLocks noGrp="1"/>
          </p:cNvSpPr>
          <p:nvPr>
            <p:ph idx="1"/>
          </p:nvPr>
        </p:nvSpPr>
        <p:spPr>
          <a:xfrm>
            <a:off x="914400" y="1875657"/>
            <a:ext cx="7772400" cy="2836912"/>
          </a:xfrm>
        </p:spPr>
        <p:txBody>
          <a:bodyPr/>
          <a:lstStyle/>
          <a:p>
            <a:r>
              <a:rPr lang="en-MY" dirty="0"/>
              <a:t>9:00 AM to 12 PM </a:t>
            </a:r>
          </a:p>
          <a:p>
            <a:r>
              <a:rPr lang="en-MY" dirty="0"/>
              <a:t>Divided into two halves</a:t>
            </a:r>
          </a:p>
          <a:p>
            <a:r>
              <a:rPr lang="en-MY" dirty="0"/>
              <a:t>1</a:t>
            </a:r>
            <a:r>
              <a:rPr lang="en-MY" baseline="30000" dirty="0"/>
              <a:t>st</a:t>
            </a:r>
            <a:r>
              <a:rPr lang="en-MY" dirty="0"/>
              <a:t> half from 9:00 to 10:15 AM</a:t>
            </a:r>
          </a:p>
          <a:p>
            <a:r>
              <a:rPr lang="en-MY" dirty="0"/>
              <a:t>15 mins break - 10:15 to 10:30 AM</a:t>
            </a:r>
          </a:p>
          <a:p>
            <a:r>
              <a:rPr lang="en-MY" dirty="0"/>
              <a:t>2</a:t>
            </a:r>
            <a:r>
              <a:rPr lang="en-MY" baseline="30000" dirty="0"/>
              <a:t>nd</a:t>
            </a:r>
            <a:r>
              <a:rPr lang="en-MY" dirty="0"/>
              <a:t> half from 10:30 to 11:45 AM</a:t>
            </a:r>
          </a:p>
        </p:txBody>
      </p:sp>
    </p:spTree>
    <p:extLst>
      <p:ext uri="{BB962C8B-B14F-4D97-AF65-F5344CB8AC3E}">
        <p14:creationId xmlns:p14="http://schemas.microsoft.com/office/powerpoint/2010/main" val="492140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31185768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995</TotalTime>
  <Words>726</Words>
  <Application>Microsoft Office PowerPoint</Application>
  <PresentationFormat>On-screen Show (4:3)</PresentationFormat>
  <Paragraphs>146</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Office Theme</vt:lpstr>
      <vt:lpstr>INTRODUCTORY SESSION </vt:lpstr>
      <vt:lpstr>Webex Options</vt:lpstr>
      <vt:lpstr>Introduction</vt:lpstr>
      <vt:lpstr>PowerPoint Presentation</vt:lpstr>
      <vt:lpstr>How Certification Differs from a Certificate Program</vt:lpstr>
      <vt:lpstr>Certification holders</vt:lpstr>
      <vt:lpstr>HRCI Certification</vt:lpstr>
      <vt:lpstr>PowerPoint Presentation</vt:lpstr>
      <vt:lpstr>SPHRi Exam</vt:lpstr>
      <vt:lpstr>Exam Pass Rates</vt:lpstr>
      <vt:lpstr>HRCI Certification Holders</vt:lpstr>
      <vt:lpstr>Pearson VUE</vt:lpstr>
      <vt:lpstr>Time Remaining</vt:lpstr>
      <vt:lpstr>Flag for Review</vt:lpstr>
      <vt:lpstr>Review Screen</vt:lpstr>
      <vt:lpstr>End Review</vt:lpstr>
      <vt:lpstr>Calculator</vt:lpstr>
      <vt:lpstr>Comments</vt:lpstr>
      <vt:lpstr>Progress Indicator</vt:lpstr>
      <vt:lpstr>Scrollbar</vt:lpstr>
      <vt:lpstr>PowerPoint Presentation</vt:lpstr>
      <vt:lpstr>Structure of Exam</vt:lpstr>
      <vt:lpstr>Multiple Choice Question</vt:lpstr>
      <vt:lpstr>Multiple Choice Multiple Response</vt:lpstr>
      <vt:lpstr>Fill in the blanks</vt:lpstr>
      <vt:lpstr>Drag and Drop</vt:lpstr>
      <vt:lpstr>Scenario based questions</vt:lpstr>
      <vt:lpstr>Classification of Questions</vt:lpstr>
      <vt:lpstr>SPHRi Exam Contents</vt:lpstr>
      <vt:lpstr>PowerPoint Presentation</vt:lpstr>
      <vt:lpstr>Student Portal</vt:lpstr>
      <vt:lpstr>PowerPoint Presentation</vt:lpstr>
      <vt:lpstr>Class Offering</vt:lpstr>
      <vt:lpstr>Class Link</vt:lpstr>
      <vt:lpstr>Class Timings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64</cp:revision>
  <cp:lastPrinted>1601-01-01T00:00:00Z</cp:lastPrinted>
  <dcterms:created xsi:type="dcterms:W3CDTF">2020-07-09T15:12:46Z</dcterms:created>
  <dcterms:modified xsi:type="dcterms:W3CDTF">2021-11-20T17:33:08Z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