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83" r:id="rId4"/>
    <p:sldId id="285" r:id="rId5"/>
    <p:sldId id="282" r:id="rId6"/>
    <p:sldId id="259" r:id="rId7"/>
    <p:sldId id="286" r:id="rId8"/>
    <p:sldId id="287" r:id="rId9"/>
    <p:sldId id="288" r:id="rId10"/>
    <p:sldId id="289" r:id="rId11"/>
    <p:sldId id="291" r:id="rId12"/>
    <p:sldId id="292" r:id="rId13"/>
    <p:sldId id="293" r:id="rId14"/>
    <p:sldId id="294" r:id="rId15"/>
    <p:sldId id="295" r:id="rId16"/>
    <p:sldId id="297" r:id="rId17"/>
    <p:sldId id="260" r:id="rId18"/>
    <p:sldId id="262" r:id="rId19"/>
    <p:sldId id="263" r:id="rId20"/>
    <p:sldId id="280" r:id="rId21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INTRODUCTORY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E75E-D873-4D22-BE8C-84EB8CCB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6499B-0312-4E58-917A-B584A28C1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142" y="1916832"/>
            <a:ext cx="6569177" cy="3312368"/>
          </a:xfrm>
        </p:spPr>
        <p:txBody>
          <a:bodyPr/>
          <a:lstStyle/>
          <a:p>
            <a:r>
              <a:rPr lang="en-MY" dirty="0"/>
              <a:t>Welcome to the batch 03 of </a:t>
            </a:r>
            <a:r>
              <a:rPr lang="en-MY" dirty="0" err="1"/>
              <a:t>SPHRi</a:t>
            </a:r>
            <a:endParaRPr lang="en-MY" dirty="0"/>
          </a:p>
          <a:p>
            <a:endParaRPr lang="en-MY" dirty="0"/>
          </a:p>
          <a:p>
            <a:r>
              <a:rPr lang="en-MY" dirty="0"/>
              <a:t>Brief Introduction about yourself</a:t>
            </a:r>
          </a:p>
          <a:p>
            <a:pPr marL="0" indent="0">
              <a:buNone/>
            </a:pPr>
            <a:r>
              <a:rPr lang="en-MY" dirty="0"/>
              <a:t>	- Industry</a:t>
            </a:r>
          </a:p>
          <a:p>
            <a:pPr marL="0" indent="0">
              <a:buNone/>
            </a:pPr>
            <a:r>
              <a:rPr lang="en-MY" dirty="0"/>
              <a:t>	- Location</a:t>
            </a:r>
          </a:p>
          <a:p>
            <a:pPr marL="0" indent="0">
              <a:buNone/>
            </a:pPr>
            <a:r>
              <a:rPr lang="en-MY" dirty="0"/>
              <a:t>	- If taken any HRCI exams before</a:t>
            </a:r>
          </a:p>
        </p:txBody>
      </p:sp>
    </p:spTree>
    <p:extLst>
      <p:ext uri="{BB962C8B-B14F-4D97-AF65-F5344CB8AC3E}">
        <p14:creationId xmlns:p14="http://schemas.microsoft.com/office/powerpoint/2010/main" val="279260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EA283-4E49-4DC5-A3CD-96D836FAA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HRCI Advantage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7E8BC-9B18-4CB4-B6BB-29D1BC993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World class organisation - Established in 1976, HRCI is the largest HR certification organization in the world. It delivers nearly 45 years of history</a:t>
            </a:r>
          </a:p>
          <a:p>
            <a:endParaRPr lang="en-MY" dirty="0"/>
          </a:p>
          <a:p>
            <a:r>
              <a:rPr lang="en-MY" dirty="0"/>
              <a:t>Connects you to an exclusive network of - Nearly 140,000 certified HR thought leaders work in more than 100 countries and territories.</a:t>
            </a:r>
          </a:p>
        </p:txBody>
      </p:sp>
    </p:spTree>
    <p:extLst>
      <p:ext uri="{BB962C8B-B14F-4D97-AF65-F5344CB8AC3E}">
        <p14:creationId xmlns:p14="http://schemas.microsoft.com/office/powerpoint/2010/main" val="326888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2CD6-3E2D-48D4-800C-DE17ECE72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Certificate 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DD1B3-8DF2-43AF-93C8-813F8FEFB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978080" cy="4979987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More than 500,000 HR professionals in over 100 countries have earned HRCI credentials as a mark of high distinction and honour in the human resource management field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• Vice President and above: 8 percent</a:t>
            </a:r>
          </a:p>
          <a:p>
            <a:pPr marL="0" indent="0">
              <a:buNone/>
            </a:pPr>
            <a:r>
              <a:rPr lang="en-MY" dirty="0"/>
              <a:t>• Director-level: 21 percent</a:t>
            </a:r>
          </a:p>
          <a:p>
            <a:pPr marL="0" indent="0">
              <a:buNone/>
            </a:pPr>
            <a:r>
              <a:rPr lang="en-MY" dirty="0"/>
              <a:t>• Manager-level: 33 percent</a:t>
            </a:r>
          </a:p>
          <a:p>
            <a:pPr marL="0" indent="0">
              <a:buNone/>
            </a:pPr>
            <a:r>
              <a:rPr lang="en-MY" dirty="0"/>
              <a:t>• Specialist: 38 percent</a:t>
            </a:r>
          </a:p>
        </p:txBody>
      </p:sp>
    </p:spTree>
    <p:extLst>
      <p:ext uri="{BB962C8B-B14F-4D97-AF65-F5344CB8AC3E}">
        <p14:creationId xmlns:p14="http://schemas.microsoft.com/office/powerpoint/2010/main" val="254144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1A6B-825A-46C5-8A83-171D85EE5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HRCI Certification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2D2AAA-47DA-496C-A00C-9410ED6C9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4" y="1916832"/>
            <a:ext cx="7639899" cy="369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9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r>
              <a:rPr lang="en-MY" dirty="0"/>
              <a:t>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992" y="2060848"/>
            <a:ext cx="7402016" cy="1828800"/>
          </a:xfrm>
        </p:spPr>
        <p:txBody>
          <a:bodyPr/>
          <a:lstStyle/>
          <a:p>
            <a:r>
              <a:rPr lang="en-MY" dirty="0"/>
              <a:t>Exam time: 2 hours 30 mins</a:t>
            </a:r>
          </a:p>
          <a:p>
            <a:r>
              <a:rPr lang="en-MY" dirty="0"/>
              <a:t>Exam length: 105 scored questions (mostly multiple-choice) + 25 </a:t>
            </a:r>
            <a:r>
              <a:rPr lang="en-MY" dirty="0" err="1"/>
              <a:t>pretest</a:t>
            </a:r>
            <a:r>
              <a:rPr lang="en-MY" dirty="0"/>
              <a:t> questions</a:t>
            </a:r>
          </a:p>
          <a:p>
            <a:r>
              <a:rPr lang="en-MY" dirty="0"/>
              <a:t>Pass score is 500 of 700</a:t>
            </a:r>
          </a:p>
          <a:p>
            <a:r>
              <a:rPr lang="en-MY" dirty="0"/>
              <a:t>Computer-based exam at a Pearson VUE testing </a:t>
            </a:r>
            <a:r>
              <a:rPr lang="en-MY" dirty="0" err="1"/>
              <a:t>center</a:t>
            </a:r>
            <a:r>
              <a:rPr lang="en-MY" dirty="0"/>
              <a:t> or at your home or office using </a:t>
            </a:r>
            <a:r>
              <a:rPr lang="en-MY" dirty="0" err="1"/>
              <a:t>OnVUE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62135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4875-54E3-4331-B57F-DF0612543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 Pass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4D1C8-9921-46F9-8E52-0E698CBE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28801"/>
            <a:ext cx="6334472" cy="4870474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aPHR		83%</a:t>
            </a:r>
          </a:p>
          <a:p>
            <a:pPr marL="0" indent="0">
              <a:buNone/>
            </a:pPr>
            <a:r>
              <a:rPr lang="en-MY" dirty="0"/>
              <a:t>PHR			69%</a:t>
            </a:r>
          </a:p>
          <a:p>
            <a:pPr marL="0" indent="0">
              <a:buNone/>
            </a:pPr>
            <a:r>
              <a:rPr lang="en-MY" dirty="0"/>
              <a:t>SPHR		60%</a:t>
            </a:r>
          </a:p>
          <a:p>
            <a:pPr marL="0" indent="0">
              <a:buNone/>
            </a:pPr>
            <a:r>
              <a:rPr lang="en-MY" dirty="0"/>
              <a:t>GPHR		69%</a:t>
            </a:r>
          </a:p>
          <a:p>
            <a:pPr marL="0" indent="0">
              <a:buNone/>
            </a:pPr>
            <a:r>
              <a:rPr lang="en-MY" dirty="0"/>
              <a:t>PHRca		70%</a:t>
            </a:r>
          </a:p>
          <a:p>
            <a:pPr marL="0" indent="0">
              <a:buNone/>
            </a:pPr>
            <a:r>
              <a:rPr lang="en-MY" dirty="0"/>
              <a:t>aPHRi		86%</a:t>
            </a:r>
          </a:p>
          <a:p>
            <a:pPr marL="0" indent="0">
              <a:buNone/>
            </a:pPr>
            <a:r>
              <a:rPr lang="en-MY" dirty="0"/>
              <a:t>PHRi			78%</a:t>
            </a:r>
          </a:p>
          <a:p>
            <a:pPr marL="0" indent="0">
              <a:buNone/>
            </a:pPr>
            <a:r>
              <a:rPr lang="en-MY" dirty="0">
                <a:solidFill>
                  <a:schemeClr val="accent2"/>
                </a:solidFill>
              </a:rPr>
              <a:t>SPHRi		83%</a:t>
            </a:r>
          </a:p>
          <a:p>
            <a:pPr marL="0" indent="0">
              <a:buNone/>
            </a:pPr>
            <a:endParaRPr lang="en-MY" sz="1400" dirty="0"/>
          </a:p>
          <a:p>
            <a:pPr marL="0" indent="0">
              <a:buNone/>
            </a:pPr>
            <a:endParaRPr lang="en-MY" sz="1400" i="1" dirty="0"/>
          </a:p>
          <a:p>
            <a:pPr marL="0" indent="0">
              <a:buNone/>
            </a:pPr>
            <a:r>
              <a:rPr lang="en-MY" sz="1400" i="1" dirty="0"/>
              <a:t>HRCI Exam Pass Rates as of December 31, 2019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0916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7580-3921-40BB-A6CB-74878BAB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HRCI Credential 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85126-1150-4A01-8E41-CFC0AA46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00200"/>
            <a:ext cx="8208912" cy="4979987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aPHR		       6,294</a:t>
            </a:r>
          </a:p>
          <a:p>
            <a:pPr marL="0" indent="0">
              <a:buNone/>
            </a:pPr>
            <a:r>
              <a:rPr lang="en-MY" dirty="0"/>
              <a:t>PHR			       73,170</a:t>
            </a:r>
          </a:p>
          <a:p>
            <a:pPr marL="0" indent="0">
              <a:buNone/>
            </a:pPr>
            <a:r>
              <a:rPr lang="en-MY" dirty="0"/>
              <a:t>SPHR		       49,300</a:t>
            </a:r>
          </a:p>
          <a:p>
            <a:pPr marL="0" indent="0">
              <a:buNone/>
            </a:pPr>
            <a:r>
              <a:rPr lang="en-MY" dirty="0"/>
              <a:t>GPHR		       2,883</a:t>
            </a:r>
          </a:p>
          <a:p>
            <a:pPr marL="0" indent="0">
              <a:buNone/>
            </a:pPr>
            <a:r>
              <a:rPr lang="en-MY" dirty="0"/>
              <a:t>PHRca		       1,729</a:t>
            </a:r>
          </a:p>
          <a:p>
            <a:pPr marL="0" indent="0">
              <a:buNone/>
            </a:pPr>
            <a:r>
              <a:rPr lang="en-MY" dirty="0"/>
              <a:t>aPHRi 		       295</a:t>
            </a:r>
          </a:p>
          <a:p>
            <a:pPr marL="0" indent="0">
              <a:buNone/>
            </a:pPr>
            <a:r>
              <a:rPr lang="en-MY" dirty="0"/>
              <a:t>PHRi			      2,081</a:t>
            </a:r>
          </a:p>
          <a:p>
            <a:pPr marL="0" indent="0">
              <a:buNone/>
            </a:pPr>
            <a:r>
              <a:rPr lang="en-MY" dirty="0">
                <a:solidFill>
                  <a:schemeClr val="accent2"/>
                </a:solidFill>
              </a:rPr>
              <a:t>SPHRi		      1,515</a:t>
            </a:r>
          </a:p>
          <a:p>
            <a:pPr marL="0" indent="0">
              <a:buNone/>
            </a:pPr>
            <a:endParaRPr lang="en-MY" sz="1400" dirty="0"/>
          </a:p>
          <a:p>
            <a:pPr marL="0" indent="0">
              <a:buNone/>
            </a:pPr>
            <a:endParaRPr lang="en-MY" sz="1400" dirty="0"/>
          </a:p>
          <a:p>
            <a:pPr marL="0" indent="0">
              <a:buNone/>
            </a:pPr>
            <a:r>
              <a:rPr lang="en-MY" sz="1400" i="1" dirty="0"/>
              <a:t>Number of HRCI Certification Holders as of February 15, 2020</a:t>
            </a:r>
          </a:p>
        </p:txBody>
      </p:sp>
    </p:spTree>
    <p:extLst>
      <p:ext uri="{BB962C8B-B14F-4D97-AF65-F5344CB8AC3E}">
        <p14:creationId xmlns:p14="http://schemas.microsoft.com/office/powerpoint/2010/main" val="1385815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E01AA-1744-449A-90B4-D091279C4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Pearson VUE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693352-F4A3-47AE-94FC-D565FDB84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916832"/>
            <a:ext cx="650557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0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4D98-8830-41AF-BF91-CA084D928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HRCI Exam screen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B3D82-0E64-4045-A01E-85356A762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16832"/>
            <a:ext cx="7643192" cy="403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41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61DFE-A4AA-49C0-966C-C3B097211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Structure of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1EA06-DE32-4A31-8F6E-99CCC10FD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Traditional multiple choice</a:t>
            </a:r>
          </a:p>
          <a:p>
            <a:r>
              <a:rPr lang="en-MY" dirty="0"/>
              <a:t>Multiple choice, multiple response</a:t>
            </a:r>
          </a:p>
          <a:p>
            <a:r>
              <a:rPr lang="en-MY" dirty="0"/>
              <a:t>Fill in the blank</a:t>
            </a:r>
          </a:p>
          <a:p>
            <a:r>
              <a:rPr lang="en-MY" dirty="0"/>
              <a:t>Drag and drop </a:t>
            </a:r>
          </a:p>
          <a:p>
            <a:r>
              <a:rPr lang="en-MY" dirty="0"/>
              <a:t>Scenarios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55853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FD780-C28C-40F0-A530-F03F632EF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Multiple Choice Question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6B2E19-F449-4368-8DCE-18F924F88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1" y="1916832"/>
            <a:ext cx="6313223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40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AF6CF-3C17-47A5-8304-B42FBCA55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7813"/>
            <a:ext cx="8122096" cy="1143000"/>
          </a:xfrm>
        </p:spPr>
        <p:txBody>
          <a:bodyPr/>
          <a:lstStyle/>
          <a:p>
            <a:r>
              <a:rPr lang="en-MY" dirty="0"/>
              <a:t>Multiple Choice Multiple Response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4A4F1-6111-4CC4-A93C-2F5AC45CE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72816"/>
            <a:ext cx="5670800" cy="279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58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702CB-9853-40CE-99A2-4CC7FF7D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Fill in the blanks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6092A-69C8-41DA-A25B-955C98C3C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714" y="1772816"/>
            <a:ext cx="756663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45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ECE27-C7E3-422F-B98D-FAF34AA0B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Drag and Drop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B8E5F7-032C-41A8-82B8-5840FED5E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88" y="1772816"/>
            <a:ext cx="6886423" cy="377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06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08410-8A31-4893-8589-48D5905F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Classification of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94EE0-1FB0-4B66-850C-A9CD0548E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56471"/>
            <a:ext cx="7906072" cy="4923716"/>
          </a:xfrm>
        </p:spPr>
        <p:txBody>
          <a:bodyPr/>
          <a:lstStyle/>
          <a:p>
            <a:pPr marL="0" indent="0">
              <a:buNone/>
            </a:pPr>
            <a:r>
              <a:rPr lang="en-MY" sz="2400" dirty="0"/>
              <a:t>All questions are classified based on one of the following cognitive levels:</a:t>
            </a:r>
          </a:p>
          <a:p>
            <a:pPr marL="0" indent="0">
              <a:buNone/>
            </a:pPr>
            <a:endParaRPr lang="en-MY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MY" sz="2400" dirty="0"/>
              <a:t>Knowledge/comprehension: recalling factual material, such as definitions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MY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MY" sz="2400" dirty="0"/>
              <a:t>Application/problem solving: applying familiar principles or generalizations to solve real-life problems</a:t>
            </a:r>
          </a:p>
          <a:p>
            <a:pPr>
              <a:buFont typeface="Wingdings" panose="05000000000000000000" pitchFamily="2" charset="2"/>
              <a:buChar char="§"/>
            </a:pPr>
            <a:endParaRPr lang="en-MY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MY" sz="2400" dirty="0"/>
              <a:t>Synthesis/evaluation: combining different elements and using critical thinking skills to solve a complex problem</a:t>
            </a:r>
          </a:p>
        </p:txBody>
      </p:sp>
    </p:spTree>
    <p:extLst>
      <p:ext uri="{BB962C8B-B14F-4D97-AF65-F5344CB8AC3E}">
        <p14:creationId xmlns:p14="http://schemas.microsoft.com/office/powerpoint/2010/main" val="1636954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E75E-D873-4D22-BE8C-84EB8CCB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6499B-0312-4E58-917A-B584A28C1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440" y="1916832"/>
            <a:ext cx="8005039" cy="3340968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01 | Business Leadership (31%)</a:t>
            </a:r>
          </a:p>
          <a:p>
            <a:pPr marL="0" indent="0">
              <a:buNone/>
            </a:pPr>
            <a:r>
              <a:rPr lang="en-MY" dirty="0"/>
              <a:t>02 | Talent Development and Management (27%)</a:t>
            </a:r>
          </a:p>
          <a:p>
            <a:pPr marL="0" indent="0">
              <a:buNone/>
            </a:pPr>
            <a:r>
              <a:rPr lang="en-MY" dirty="0"/>
              <a:t>03 | HR Service Delivery (24%)</a:t>
            </a:r>
          </a:p>
          <a:p>
            <a:pPr marL="0" indent="0">
              <a:buNone/>
            </a:pPr>
            <a:r>
              <a:rPr lang="en-MY" dirty="0"/>
              <a:t>04 | Measurement and Analysis (18%)</a:t>
            </a:r>
          </a:p>
        </p:txBody>
      </p:sp>
    </p:spTree>
    <p:extLst>
      <p:ext uri="{BB962C8B-B14F-4D97-AF65-F5344CB8AC3E}">
        <p14:creationId xmlns:p14="http://schemas.microsoft.com/office/powerpoint/2010/main" val="1731749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E75E-D873-4D22-BE8C-84EB8CCB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Class Offering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FA9C72-1DC8-4A47-A1D5-61789857832F}"/>
              </a:ext>
            </a:extLst>
          </p:cNvPr>
          <p:cNvSpPr txBox="1"/>
          <p:nvPr/>
        </p:nvSpPr>
        <p:spPr>
          <a:xfrm>
            <a:off x="1043608" y="2060848"/>
            <a:ext cx="44644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MY" sz="2800" dirty="0"/>
              <a:t>Weekly classes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MY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MY" sz="2800" dirty="0"/>
              <a:t>Weekly Quiz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MY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MY" sz="2800" dirty="0"/>
              <a:t>Study materials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MY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MY" sz="2800" dirty="0"/>
              <a:t>Recordings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39133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Student Portal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F27C0-0B82-4DD3-9744-569252986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22" y="1700808"/>
            <a:ext cx="4055929" cy="487937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E89E09E-D727-4B58-AE14-4A5109B9F343}"/>
              </a:ext>
            </a:extLst>
          </p:cNvPr>
          <p:cNvSpPr/>
          <p:nvPr/>
        </p:nvSpPr>
        <p:spPr>
          <a:xfrm>
            <a:off x="1187624" y="5805264"/>
            <a:ext cx="1728192" cy="3600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C84CA-3D11-4E35-A106-54666F5D536F}"/>
              </a:ext>
            </a:extLst>
          </p:cNvPr>
          <p:cNvSpPr txBox="1"/>
          <p:nvPr/>
        </p:nvSpPr>
        <p:spPr>
          <a:xfrm>
            <a:off x="6516216" y="5733256"/>
            <a:ext cx="1584176" cy="369332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MY" dirty="0"/>
              <a:t>Weekly Quiz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B298008-9D4A-4CC4-9485-FD0F3D41FBC4}"/>
              </a:ext>
            </a:extLst>
          </p:cNvPr>
          <p:cNvCxnSpPr>
            <a:stCxn id="7" idx="1"/>
          </p:cNvCxnSpPr>
          <p:nvPr/>
        </p:nvCxnSpPr>
        <p:spPr>
          <a:xfrm flipH="1">
            <a:off x="3203848" y="5917922"/>
            <a:ext cx="3312368" cy="313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0267FA-9062-4A2F-B095-7A58474843F0}"/>
              </a:ext>
            </a:extLst>
          </p:cNvPr>
          <p:cNvSpPr/>
          <p:nvPr/>
        </p:nvSpPr>
        <p:spPr>
          <a:xfrm>
            <a:off x="895788" y="2924944"/>
            <a:ext cx="1299948" cy="3600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48AD6E2-21E5-4524-B187-2A7B6E19A883}"/>
              </a:ext>
            </a:extLst>
          </p:cNvPr>
          <p:cNvCxnSpPr/>
          <p:nvPr/>
        </p:nvCxnSpPr>
        <p:spPr>
          <a:xfrm flipH="1">
            <a:off x="2441866" y="3104964"/>
            <a:ext cx="3312368" cy="313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9CCDB54-0B15-40E3-9E27-F12DAB2FA852}"/>
              </a:ext>
            </a:extLst>
          </p:cNvPr>
          <p:cNvSpPr txBox="1"/>
          <p:nvPr/>
        </p:nvSpPr>
        <p:spPr>
          <a:xfrm>
            <a:off x="6000364" y="2970420"/>
            <a:ext cx="1584176" cy="369332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MY" dirty="0"/>
              <a:t>Recordings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3BF9392-3C3A-42F6-8D02-9256215786EF}"/>
              </a:ext>
            </a:extLst>
          </p:cNvPr>
          <p:cNvSpPr/>
          <p:nvPr/>
        </p:nvSpPr>
        <p:spPr>
          <a:xfrm>
            <a:off x="1048188" y="2510060"/>
            <a:ext cx="931524" cy="3428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6895400-D8CE-4BD7-AB37-7C813272F29B}"/>
              </a:ext>
            </a:extLst>
          </p:cNvPr>
          <p:cNvCxnSpPr>
            <a:cxnSpLocks/>
          </p:cNvCxnSpPr>
          <p:nvPr/>
        </p:nvCxnSpPr>
        <p:spPr>
          <a:xfrm flipH="1">
            <a:off x="2195736" y="2510060"/>
            <a:ext cx="4055929" cy="15821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50CACA5-1888-4F90-8CC6-2B5DFCC4EAF3}"/>
              </a:ext>
            </a:extLst>
          </p:cNvPr>
          <p:cNvSpPr txBox="1"/>
          <p:nvPr/>
        </p:nvSpPr>
        <p:spPr>
          <a:xfrm>
            <a:off x="6246630" y="2207910"/>
            <a:ext cx="2573842" cy="646331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MY" dirty="0"/>
              <a:t>Study materials and class presentations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66603A0-3E3F-4B6F-9055-AB1394A2A152}"/>
              </a:ext>
            </a:extLst>
          </p:cNvPr>
          <p:cNvCxnSpPr>
            <a:cxnSpLocks/>
          </p:cNvCxnSpPr>
          <p:nvPr/>
        </p:nvCxnSpPr>
        <p:spPr>
          <a:xfrm flipH="1" flipV="1">
            <a:off x="5148064" y="3913601"/>
            <a:ext cx="1256002" cy="3531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8DA7D03-721B-4190-81C9-260128A25C38}"/>
              </a:ext>
            </a:extLst>
          </p:cNvPr>
          <p:cNvSpPr txBox="1"/>
          <p:nvPr/>
        </p:nvSpPr>
        <p:spPr>
          <a:xfrm>
            <a:off x="6399030" y="3646766"/>
            <a:ext cx="2133410" cy="646331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MY" dirty="0"/>
              <a:t>Forum for doubt clarification</a:t>
            </a:r>
          </a:p>
        </p:txBody>
      </p:sp>
    </p:spTree>
    <p:extLst>
      <p:ext uri="{BB962C8B-B14F-4D97-AF65-F5344CB8AC3E}">
        <p14:creationId xmlns:p14="http://schemas.microsoft.com/office/powerpoint/2010/main" val="1812784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E75E-D873-4D22-BE8C-84EB8CCB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6499B-0312-4E58-917A-B584A28C1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44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118576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516</TotalTime>
  <Words>444</Words>
  <Application>Microsoft Office PowerPoint</Application>
  <PresentationFormat>On-screen Show (4:3)</PresentationFormat>
  <Paragraphs>89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Times New Roman</vt:lpstr>
      <vt:lpstr>Wingdings</vt:lpstr>
      <vt:lpstr>Office Theme</vt:lpstr>
      <vt:lpstr>INTRODUCTORY SESSION</vt:lpstr>
      <vt:lpstr>Introduction</vt:lpstr>
      <vt:lpstr>HRCI Advantage</vt:lpstr>
      <vt:lpstr>Certificate holders</vt:lpstr>
      <vt:lpstr>HRCI Certification</vt:lpstr>
      <vt:lpstr>SPHRi Exam</vt:lpstr>
      <vt:lpstr>Exam Pass Rates</vt:lpstr>
      <vt:lpstr>HRCI Credential Holders</vt:lpstr>
      <vt:lpstr>Pearson VUE</vt:lpstr>
      <vt:lpstr>HRCI Exam screen</vt:lpstr>
      <vt:lpstr>Structure of Exam</vt:lpstr>
      <vt:lpstr>Multiple Choice Question</vt:lpstr>
      <vt:lpstr>Multiple Choice Multiple Response</vt:lpstr>
      <vt:lpstr>Fill in the blanks</vt:lpstr>
      <vt:lpstr>Drag and Drop</vt:lpstr>
      <vt:lpstr>Classification of Questions</vt:lpstr>
      <vt:lpstr>Exam Contents</vt:lpstr>
      <vt:lpstr>Class Offering</vt:lpstr>
      <vt:lpstr>Student Portal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37</cp:revision>
  <cp:lastPrinted>1601-01-01T00:00:00Z</cp:lastPrinted>
  <dcterms:created xsi:type="dcterms:W3CDTF">2020-07-09T15:12:46Z</dcterms:created>
  <dcterms:modified xsi:type="dcterms:W3CDTF">2021-01-10T09:55:22Z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