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2"/>
  </p:notesMasterIdLst>
  <p:handoutMasterIdLst>
    <p:handoutMasterId r:id="rId33"/>
  </p:handoutMasterIdLst>
  <p:sldIdLst>
    <p:sldId id="256" r:id="rId2"/>
    <p:sldId id="358" r:id="rId3"/>
    <p:sldId id="258" r:id="rId4"/>
    <p:sldId id="266" r:id="rId5"/>
    <p:sldId id="364" r:id="rId6"/>
    <p:sldId id="363" r:id="rId7"/>
    <p:sldId id="283" r:id="rId8"/>
    <p:sldId id="285" r:id="rId9"/>
    <p:sldId id="282" r:id="rId10"/>
    <p:sldId id="359" r:id="rId11"/>
    <p:sldId id="259" r:id="rId12"/>
    <p:sldId id="286" r:id="rId13"/>
    <p:sldId id="287" r:id="rId14"/>
    <p:sldId id="288" r:id="rId15"/>
    <p:sldId id="289" r:id="rId16"/>
    <p:sldId id="360" r:id="rId17"/>
    <p:sldId id="291" r:id="rId18"/>
    <p:sldId id="292" r:id="rId19"/>
    <p:sldId id="293" r:id="rId20"/>
    <p:sldId id="294" r:id="rId21"/>
    <p:sldId id="295" r:id="rId22"/>
    <p:sldId id="351" r:id="rId23"/>
    <p:sldId id="297" r:id="rId24"/>
    <p:sldId id="260" r:id="rId25"/>
    <p:sldId id="361" r:id="rId26"/>
    <p:sldId id="263" r:id="rId27"/>
    <p:sldId id="362" r:id="rId28"/>
    <p:sldId id="357" r:id="rId29"/>
    <p:sldId id="262" r:id="rId30"/>
    <p:sldId id="280" r:id="rId3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701008"/>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40988"/>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73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5743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969766"/>
        <a:ext cx="7692212" cy="741151"/>
      </dsp:txXfrm>
    </dsp:sp>
    <dsp:sp modelId="{DF1768A1-F5E4-4152-9DE2-8FFC4D413F5A}">
      <dsp:nvSpPr>
        <dsp:cNvPr id="0" name=""/>
        <dsp:cNvSpPr/>
      </dsp:nvSpPr>
      <dsp:spPr>
        <a:xfrm>
          <a:off x="0" y="18335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187363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04 of </a:t>
            </a:r>
            <a:r>
              <a:rPr lang="en-MY" dirty="0" err="1"/>
              <a:t>SPHRi</a:t>
            </a:r>
            <a:endParaRPr lang="en-MY" dirty="0"/>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918884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29D6-3927-4537-B137-D800D5005AFF}"/>
              </a:ext>
            </a:extLst>
          </p:cNvPr>
          <p:cNvSpPr>
            <a:spLocks noGrp="1"/>
          </p:cNvSpPr>
          <p:nvPr>
            <p:ph type="title"/>
          </p:nvPr>
        </p:nvSpPr>
        <p:spPr/>
        <p:txBody>
          <a:bodyPr/>
          <a:lstStyle/>
          <a:p>
            <a:r>
              <a:rPr lang="en-MY" dirty="0"/>
              <a:t>HRCI Certification</a:t>
            </a:r>
          </a:p>
        </p:txBody>
      </p:sp>
      <p:sp>
        <p:nvSpPr>
          <p:cNvPr id="3" name="Content Placeholder 2">
            <a:extLst>
              <a:ext uri="{FF2B5EF4-FFF2-40B4-BE49-F238E27FC236}">
                <a16:creationId xmlns:a16="http://schemas.microsoft.com/office/drawing/2014/main" id="{7C2BC4DB-88F2-4E60-84BB-C9914F941A54}"/>
              </a:ext>
            </a:extLst>
          </p:cNvPr>
          <p:cNvSpPr>
            <a:spLocks noGrp="1"/>
          </p:cNvSpPr>
          <p:nvPr>
            <p:ph idx="1"/>
          </p:nvPr>
        </p:nvSpPr>
        <p:spPr/>
        <p:txBody>
          <a:bodyPr/>
          <a:lstStyle/>
          <a:p>
            <a:r>
              <a:rPr lang="en-MY" dirty="0"/>
              <a:t>Certification is a career-long commitment that demonstrates dedication, credibility and a mastery of the principles of human resources to your employers, clients, staff members and professional peers around the globe.</a:t>
            </a:r>
          </a:p>
          <a:p>
            <a:endParaRPr lang="en-MY" dirty="0"/>
          </a:p>
          <a:p>
            <a:r>
              <a:rPr lang="en-MY" dirty="0"/>
              <a:t>Certification attests to the investment you have made in your HR career and holds a recognized place in the profession.</a:t>
            </a:r>
          </a:p>
        </p:txBody>
      </p:sp>
    </p:spTree>
    <p:extLst>
      <p:ext uri="{BB962C8B-B14F-4D97-AF65-F5344CB8AC3E}">
        <p14:creationId xmlns:p14="http://schemas.microsoft.com/office/powerpoint/2010/main" val="135202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p:txBody>
          <a:bodyPr/>
          <a:lstStyle/>
          <a:p>
            <a:r>
              <a:rPr lang="en-MY"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p:txBody>
          <a:bodyPr/>
          <a:lstStyle/>
          <a:p>
            <a:pPr marL="0" indent="0">
              <a:buNone/>
            </a:pPr>
            <a:r>
              <a:rPr lang="en-MY" dirty="0"/>
              <a:t>Compared with certificate programs, certification has three main advantages:</a:t>
            </a:r>
          </a:p>
          <a:p>
            <a:pPr marL="0" indent="0">
              <a:buNone/>
            </a:pPr>
            <a:endParaRPr lang="en-MY" dirty="0"/>
          </a:p>
          <a:p>
            <a:r>
              <a:rPr lang="en-MY" dirty="0"/>
              <a:t>requires specific work experience, competency and education</a:t>
            </a:r>
          </a:p>
          <a:p>
            <a:r>
              <a:rPr lang="en-MY" dirty="0"/>
              <a:t>requires recertification, which makes sure that you stay current in the HR profession through continuing education</a:t>
            </a:r>
          </a:p>
          <a:p>
            <a:r>
              <a:rPr lang="en-MY" dirty="0"/>
              <a:t>allows you to put the letters after your name</a:t>
            </a:r>
          </a:p>
        </p:txBody>
      </p:sp>
    </p:spTree>
    <p:extLst>
      <p:ext uri="{BB962C8B-B14F-4D97-AF65-F5344CB8AC3E}">
        <p14:creationId xmlns:p14="http://schemas.microsoft.com/office/powerpoint/2010/main" val="177266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EA283-4E49-4DC5-A3CD-96D836FAADB8}"/>
              </a:ext>
            </a:extLst>
          </p:cNvPr>
          <p:cNvSpPr>
            <a:spLocks noGrp="1"/>
          </p:cNvSpPr>
          <p:nvPr>
            <p:ph type="title"/>
          </p:nvPr>
        </p:nvSpPr>
        <p:spPr/>
        <p:txBody>
          <a:bodyPr/>
          <a:lstStyle/>
          <a:p>
            <a:r>
              <a:rPr lang="en-MY" dirty="0"/>
              <a:t>HRCI Advantage</a:t>
            </a:r>
          </a:p>
        </p:txBody>
      </p:sp>
      <p:sp>
        <p:nvSpPr>
          <p:cNvPr id="3" name="Content Placeholder 2">
            <a:extLst>
              <a:ext uri="{FF2B5EF4-FFF2-40B4-BE49-F238E27FC236}">
                <a16:creationId xmlns:a16="http://schemas.microsoft.com/office/drawing/2014/main" id="{5F27E8BC-9B18-4CB4-B6BB-29D1BC9932E5}"/>
              </a:ext>
            </a:extLst>
          </p:cNvPr>
          <p:cNvSpPr>
            <a:spLocks noGrp="1"/>
          </p:cNvSpPr>
          <p:nvPr>
            <p:ph idx="1"/>
          </p:nvPr>
        </p:nvSpPr>
        <p:spPr/>
        <p:txBody>
          <a:bodyPr/>
          <a:lstStyle/>
          <a:p>
            <a:r>
              <a:rPr lang="en-MY" dirty="0"/>
              <a:t>World class organisation - Established in 1976, HRCI is the largest HR certification organization in the world. It delivers nearly 45 years of history</a:t>
            </a:r>
          </a:p>
          <a:p>
            <a:endParaRPr lang="en-MY" dirty="0"/>
          </a:p>
          <a:p>
            <a:r>
              <a:rPr lang="en-MY" dirty="0"/>
              <a:t>Connects you to an exclusive network of - Nearly 145,000 certified HR thought leaders work in more than 100 countries and territories.</a:t>
            </a:r>
          </a:p>
        </p:txBody>
      </p:sp>
    </p:spTree>
    <p:extLst>
      <p:ext uri="{BB962C8B-B14F-4D97-AF65-F5344CB8AC3E}">
        <p14:creationId xmlns:p14="http://schemas.microsoft.com/office/powerpoint/2010/main" val="3268883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p:txBody>
          <a:bodyPr/>
          <a:lstStyle/>
          <a:p>
            <a:r>
              <a:rPr lang="en-MY"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lstStyle/>
          <a:p>
            <a:pPr marL="0" indent="0">
              <a:buNone/>
            </a:pPr>
            <a:r>
              <a:rPr lang="en-MY" dirty="0"/>
              <a:t>More than 500,000 HR professionals in over 100 countries have earned HRCI credentials as a mark of high distinction and honour in the human resource management field</a:t>
            </a:r>
          </a:p>
          <a:p>
            <a:pPr marL="0" indent="0">
              <a:buNone/>
            </a:pPr>
            <a:endParaRPr lang="en-MY" dirty="0"/>
          </a:p>
          <a:p>
            <a:pPr marL="0" indent="0">
              <a:buNone/>
            </a:pPr>
            <a:r>
              <a:rPr lang="en-MY" dirty="0"/>
              <a:t>• Vice President and above: 8 percent</a:t>
            </a:r>
          </a:p>
          <a:p>
            <a:pPr marL="0" indent="0">
              <a:buNone/>
            </a:pPr>
            <a:r>
              <a:rPr lang="en-MY" dirty="0"/>
              <a:t>• Director-level: 21 percent</a:t>
            </a:r>
          </a:p>
          <a:p>
            <a:pPr marL="0" indent="0">
              <a:buNone/>
            </a:pPr>
            <a:r>
              <a:rPr lang="en-MY" dirty="0"/>
              <a:t>• Manager-level: 33 percent</a:t>
            </a:r>
          </a:p>
          <a:p>
            <a:pPr marL="0" indent="0">
              <a:buNone/>
            </a:pPr>
            <a:r>
              <a:rPr lang="en-MY" dirty="0"/>
              <a:t>• Specialist: 38 percent</a:t>
            </a:r>
          </a:p>
        </p:txBody>
      </p:sp>
    </p:spTree>
    <p:extLst>
      <p:ext uri="{BB962C8B-B14F-4D97-AF65-F5344CB8AC3E}">
        <p14:creationId xmlns:p14="http://schemas.microsoft.com/office/powerpoint/2010/main" val="2541442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16937427"/>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err="1"/>
              <a:t>SPHRi</a:t>
            </a:r>
            <a:r>
              <a:rPr lang="en-MY"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lstStyle/>
          <a:p>
            <a:r>
              <a:rPr lang="en-MY" dirty="0"/>
              <a:t>Exam time: 2 hours 30 mins</a:t>
            </a:r>
          </a:p>
          <a:p>
            <a:r>
              <a:rPr lang="en-MY" dirty="0"/>
              <a:t>Exam length: 105 scored questions (mostly multiple-choice) + 25 pretest questions</a:t>
            </a:r>
          </a:p>
          <a:p>
            <a:r>
              <a:rPr lang="en-MY" dirty="0"/>
              <a:t>Pass score is 500 of 700</a:t>
            </a:r>
          </a:p>
          <a:p>
            <a:r>
              <a:rPr lang="en-MY" dirty="0"/>
              <a:t>Computer-based exam at a Pearson VUE testing center</a:t>
            </a:r>
          </a:p>
        </p:txBody>
      </p:sp>
    </p:spTree>
    <p:extLst>
      <p:ext uri="{BB962C8B-B14F-4D97-AF65-F5344CB8AC3E}">
        <p14:creationId xmlns:p14="http://schemas.microsoft.com/office/powerpoint/2010/main" val="146213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t>GPHR</a:t>
            </a:r>
            <a:r>
              <a:rPr lang="en-MY" dirty="0">
                <a:solidFill>
                  <a:schemeClr val="accent2"/>
                </a:solidFill>
              </a:rPr>
              <a:t>		</a:t>
            </a:r>
            <a:r>
              <a:rPr lang="en-MY" dirty="0"/>
              <a:t>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solidFill>
                  <a:schemeClr val="accent2"/>
                </a:solidFill>
              </a:rPr>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p:txBody>
          <a:bodyPr/>
          <a:lstStyle/>
          <a:p>
            <a:r>
              <a:rPr lang="en-MY"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600200"/>
            <a:ext cx="8208912" cy="4979987"/>
          </a:xfrm>
        </p:spPr>
        <p:txBody>
          <a:bodyPr/>
          <a:lstStyle/>
          <a:p>
            <a:pPr marL="0" indent="0">
              <a:buNone/>
            </a:pPr>
            <a:r>
              <a:rPr lang="en-MY" dirty="0"/>
              <a:t>aPHR		        7,692</a:t>
            </a:r>
          </a:p>
          <a:p>
            <a:pPr marL="0" indent="0">
              <a:buNone/>
            </a:pPr>
            <a:r>
              <a:rPr lang="en-MY" dirty="0"/>
              <a:t>PHR			       71,130</a:t>
            </a:r>
          </a:p>
          <a:p>
            <a:pPr marL="0" indent="0">
              <a:buNone/>
            </a:pPr>
            <a:r>
              <a:rPr lang="en-MY" dirty="0"/>
              <a:t>SPHR		       47,903</a:t>
            </a:r>
          </a:p>
          <a:p>
            <a:pPr marL="0" indent="0">
              <a:buNone/>
            </a:pPr>
            <a:r>
              <a:rPr lang="en-MY" dirty="0"/>
              <a:t>GPHR		        2,805</a:t>
            </a:r>
          </a:p>
          <a:p>
            <a:pPr marL="0" indent="0">
              <a:buNone/>
            </a:pPr>
            <a:r>
              <a:rPr lang="en-MY" dirty="0"/>
              <a:t>PHRca		       1,858</a:t>
            </a:r>
          </a:p>
          <a:p>
            <a:pPr marL="0" indent="0">
              <a:buNone/>
            </a:pPr>
            <a:r>
              <a:rPr lang="en-MY" dirty="0"/>
              <a:t>aPHRi 		          413</a:t>
            </a:r>
          </a:p>
          <a:p>
            <a:pPr marL="0" indent="0">
              <a:buNone/>
            </a:pPr>
            <a:r>
              <a:rPr lang="en-MY" dirty="0"/>
              <a:t>PHRi			       2,144</a:t>
            </a:r>
          </a:p>
          <a:p>
            <a:pPr marL="0" indent="0">
              <a:buNone/>
            </a:pPr>
            <a:r>
              <a:rPr lang="en-MY" dirty="0">
                <a:solidFill>
                  <a:schemeClr val="accent2"/>
                </a:solidFill>
              </a:rPr>
              <a:t>SPHRi		       1,759</a:t>
            </a:r>
          </a:p>
          <a:p>
            <a:pPr marL="0" indent="0">
              <a:buNone/>
            </a:pPr>
            <a:endParaRPr lang="en-MY" sz="1400" dirty="0"/>
          </a:p>
          <a:p>
            <a:pPr marL="0" indent="0">
              <a:buNone/>
            </a:pPr>
            <a:endParaRPr lang="en-MY" sz="1400" dirty="0"/>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5" name="Picture 4">
            <a:extLst>
              <a:ext uri="{FF2B5EF4-FFF2-40B4-BE49-F238E27FC236}">
                <a16:creationId xmlns:a16="http://schemas.microsoft.com/office/drawing/2014/main" id="{C4EB3D82-0E64-4045-A01E-85356A762C9A}"/>
              </a:ext>
            </a:extLst>
          </p:cNvPr>
          <p:cNvPicPr>
            <a:picLocks noChangeAspect="1"/>
          </p:cNvPicPr>
          <p:nvPr/>
        </p:nvPicPr>
        <p:blipFill>
          <a:blip r:embed="rId2"/>
          <a:stretch>
            <a:fillRect/>
          </a:stretch>
        </p:blipFill>
        <p:spPr>
          <a:xfrm>
            <a:off x="1043608" y="1916832"/>
            <a:ext cx="7643192" cy="4034182"/>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392383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5" name="Picture 4">
            <a:extLst>
              <a:ext uri="{FF2B5EF4-FFF2-40B4-BE49-F238E27FC236}">
                <a16:creationId xmlns:a16="http://schemas.microsoft.com/office/drawing/2014/main" id="{3676092A-69C8-41DA-A25B-955C98C3CC2B}"/>
              </a:ext>
            </a:extLst>
          </p:cNvPr>
          <p:cNvPicPr>
            <a:picLocks noChangeAspect="1"/>
          </p:cNvPicPr>
          <p:nvPr/>
        </p:nvPicPr>
        <p:blipFill>
          <a:blip r:embed="rId2"/>
          <a:stretch>
            <a:fillRect/>
          </a:stretch>
        </p:blipFill>
        <p:spPr>
          <a:xfrm>
            <a:off x="928714" y="1772816"/>
            <a:ext cx="7566634" cy="302433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p:txBody>
          <a:bodyPr/>
          <a:lstStyle/>
          <a:p>
            <a:r>
              <a:rPr lang="en-MY"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906072" cy="4923716"/>
          </a:xfrm>
        </p:spPr>
        <p:txBody>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Application/problem solving: applying familiar principles or generalizations to solve real-life problems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12823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10 AM  to 12:45 Noon</a:t>
            </a:r>
          </a:p>
          <a:p>
            <a:r>
              <a:rPr lang="en-MY" dirty="0"/>
              <a:t>Divided into two halves</a:t>
            </a:r>
          </a:p>
          <a:p>
            <a:r>
              <a:rPr lang="en-MY" dirty="0"/>
              <a:t>1</a:t>
            </a:r>
            <a:r>
              <a:rPr lang="en-MY" baseline="30000" dirty="0"/>
              <a:t>st</a:t>
            </a:r>
            <a:r>
              <a:rPr lang="en-MY" dirty="0"/>
              <a:t> half from 10 to 11:15 AM</a:t>
            </a:r>
          </a:p>
          <a:p>
            <a:r>
              <a:rPr lang="en-MY" dirty="0"/>
              <a:t>15 mins break - 11:15 to 11:30 AM</a:t>
            </a:r>
          </a:p>
          <a:p>
            <a:r>
              <a:rPr lang="en-MY" dirty="0"/>
              <a:t>2</a:t>
            </a:r>
            <a:r>
              <a:rPr lang="en-MY" baseline="30000" dirty="0"/>
              <a:t>nd</a:t>
            </a:r>
            <a:r>
              <a:rPr lang="en-MY" dirty="0"/>
              <a:t> half from 11:30 to 12:45 Noon</a:t>
            </a:r>
          </a:p>
          <a:p>
            <a:endParaRPr lang="en-MY" dirty="0"/>
          </a:p>
        </p:txBody>
      </p:sp>
    </p:spTree>
    <p:extLst>
      <p:ext uri="{BB962C8B-B14F-4D97-AF65-F5344CB8AC3E}">
        <p14:creationId xmlns:p14="http://schemas.microsoft.com/office/powerpoint/2010/main" val="2152378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721</TotalTime>
  <Words>807</Words>
  <Application>Microsoft Office PowerPoint</Application>
  <PresentationFormat>On-screen Show (4:3)</PresentationFormat>
  <Paragraphs>144</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Times New Roman</vt:lpstr>
      <vt:lpstr>Wingdings</vt:lpstr>
      <vt:lpstr>Office Theme</vt:lpstr>
      <vt:lpstr>INTRODUCTORY SESSION </vt:lpstr>
      <vt:lpstr>Webex Options</vt:lpstr>
      <vt:lpstr>Introduction</vt:lpstr>
      <vt:lpstr>PowerPoint Presentation</vt:lpstr>
      <vt:lpstr>HRCI Certification</vt:lpstr>
      <vt:lpstr>How Certification Differs from a Certificate Program</vt:lpstr>
      <vt:lpstr>HRCI Advantage</vt:lpstr>
      <vt:lpstr>Certification holders</vt:lpstr>
      <vt:lpstr>HRCI Certification</vt:lpstr>
      <vt:lpstr>PowerPoint Presentation</vt:lpstr>
      <vt:lpstr>SPHRi Exam</vt:lpstr>
      <vt:lpstr>Exam Pass Rates</vt:lpstr>
      <vt:lpstr>HRCI Certification Holders</vt:lpstr>
      <vt:lpstr>Pearson VUE</vt:lpstr>
      <vt:lpstr>HRCI Exam screen</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Exam Contents</vt:lpstr>
      <vt:lpstr>PowerPoint Presentation</vt:lpstr>
      <vt:lpstr>Student Portal</vt:lpstr>
      <vt:lpstr>PowerPoint Presentation</vt:lpstr>
      <vt:lpstr>Class Timings</vt:lpstr>
      <vt:lpstr>Class Offering</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2021-03-06T06:14:32Z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