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38"/>
  </p:notesMasterIdLst>
  <p:handoutMasterIdLst>
    <p:handoutMasterId r:id="rId39"/>
  </p:handoutMasterIdLst>
  <p:sldIdLst>
    <p:sldId id="256" r:id="rId2"/>
    <p:sldId id="271" r:id="rId3"/>
    <p:sldId id="258" r:id="rId4"/>
    <p:sldId id="266" r:id="rId5"/>
    <p:sldId id="364" r:id="rId6"/>
    <p:sldId id="363" r:id="rId7"/>
    <p:sldId id="283" r:id="rId8"/>
    <p:sldId id="285" r:id="rId9"/>
    <p:sldId id="282" r:id="rId10"/>
    <p:sldId id="359" r:id="rId11"/>
    <p:sldId id="259" r:id="rId12"/>
    <p:sldId id="260" r:id="rId13"/>
    <p:sldId id="366" r:id="rId14"/>
    <p:sldId id="287" r:id="rId15"/>
    <p:sldId id="288" r:id="rId16"/>
    <p:sldId id="289" r:id="rId17"/>
    <p:sldId id="470" r:id="rId18"/>
    <p:sldId id="471" r:id="rId19"/>
    <p:sldId id="472" r:id="rId20"/>
    <p:sldId id="474" r:id="rId21"/>
    <p:sldId id="475" r:id="rId22"/>
    <p:sldId id="476" r:id="rId23"/>
    <p:sldId id="477" r:id="rId24"/>
    <p:sldId id="360" r:id="rId25"/>
    <p:sldId id="291" r:id="rId26"/>
    <p:sldId id="292" r:id="rId27"/>
    <p:sldId id="293" r:id="rId28"/>
    <p:sldId id="294" r:id="rId29"/>
    <p:sldId id="295" r:id="rId30"/>
    <p:sldId id="351" r:id="rId31"/>
    <p:sldId id="297" r:id="rId32"/>
    <p:sldId id="361" r:id="rId33"/>
    <p:sldId id="263" r:id="rId34"/>
    <p:sldId id="362" r:id="rId35"/>
    <p:sldId id="262" r:id="rId36"/>
    <p:sldId id="28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676EAB3-DFE0-42BC-0A8D-7E3E2003A4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val="204776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id="{D284B08A-3440-EB76-08DA-DA62E953F4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val="24620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67149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113236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58152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2286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153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23028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53721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236632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r>
              <a:rPr lang="en-MY" dirty="0"/>
              <a:t> </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id="{2E07F307-AE94-4DD7-96F6-4524045804C5}"/>
              </a:ext>
            </a:extLst>
          </p:cNvPr>
          <p:cNvSpPr>
            <a:spLocks noGrp="1"/>
          </p:cNvSpPr>
          <p:nvPr>
            <p:ph idx="1"/>
          </p:nvPr>
        </p:nvSpPr>
        <p:spPr>
          <a:xfrm>
            <a:off x="971550" y="2343151"/>
            <a:ext cx="5121137" cy="2857499"/>
          </a:xfrm>
        </p:spPr>
        <p:txBody>
          <a:bodyPr>
            <a:normAutofit fontScale="92500" lnSpcReduction="10000"/>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val="117207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857210" cy="3960440"/>
          </a:xfrm>
        </p:spPr>
        <p:txBody>
          <a:bodyPr>
            <a:normAutofit/>
          </a:bodyPr>
          <a:lstStyle/>
          <a:p>
            <a:r>
              <a:rPr lang="en-MY" sz="2800" dirty="0"/>
              <a:t>Welcome to ALL of you</a:t>
            </a:r>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p14="http://schemas.microsoft.com/office/powerpoint/2010/main" val="279260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2163623"/>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val="135202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val="177266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a16="http://schemas.microsoft.com/office/drawing/2014/main"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val="326888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val="25414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normAutofit/>
          </a:bodyPr>
          <a:lstStyle/>
          <a:p>
            <a:r>
              <a:rPr lang="en-MY" sz="3200" dirty="0" err="1"/>
              <a:t>SPHRi</a:t>
            </a:r>
            <a:r>
              <a:rPr lang="en-MY" sz="3200"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normAutofit lnSpcReduction="10000"/>
          </a:bodyPr>
          <a:lstStyle/>
          <a:p>
            <a:r>
              <a:rPr lang="en-MY" sz="2800" dirty="0"/>
              <a:t>Exam time: 3 hours 15 mins</a:t>
            </a:r>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p14="http://schemas.microsoft.com/office/powerpoint/2010/main" val="146213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p14="http://schemas.microsoft.com/office/powerpoint/2010/main" val="224926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a:xfrm>
            <a:off x="539552" y="260648"/>
            <a:ext cx="7200900" cy="1142385"/>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noAutofit/>
          </a:bodyPr>
          <a:lstStyle/>
          <a:p>
            <a:pPr marL="0" indent="0">
              <a:buNone/>
            </a:pPr>
            <a:r>
              <a:rPr lang="en-MY" sz="2800" dirty="0"/>
              <a:t>aPHR		86%</a:t>
            </a:r>
          </a:p>
          <a:p>
            <a:pPr marL="0" indent="0">
              <a:buNone/>
            </a:pPr>
            <a:r>
              <a:rPr lang="en-MY" sz="2800" dirty="0"/>
              <a:t>PHR		71%</a:t>
            </a:r>
          </a:p>
          <a:p>
            <a:pPr marL="0" indent="0">
              <a:buNone/>
            </a:pPr>
            <a:r>
              <a:rPr lang="en-MY" sz="2800" dirty="0"/>
              <a:t>SPHR		60%</a:t>
            </a:r>
          </a:p>
          <a:p>
            <a:pPr marL="0" indent="0">
              <a:buNone/>
            </a:pPr>
            <a:r>
              <a:rPr lang="en-MY" sz="2800" dirty="0"/>
              <a:t>GPHR		77%</a:t>
            </a:r>
          </a:p>
          <a:p>
            <a:pPr marL="0" indent="0">
              <a:buNone/>
            </a:pPr>
            <a:r>
              <a:rPr lang="en-MY" sz="2800" dirty="0"/>
              <a:t>PHRca		74%</a:t>
            </a:r>
          </a:p>
          <a:p>
            <a:pPr marL="0" indent="0">
              <a:buNone/>
            </a:pPr>
            <a:r>
              <a:rPr lang="en-MY" sz="2800" dirty="0"/>
              <a:t>aPHRi		83%</a:t>
            </a:r>
          </a:p>
          <a:p>
            <a:pPr marL="0" indent="0">
              <a:buNone/>
            </a:pPr>
            <a:r>
              <a:rPr lang="en-MY" sz="2800" dirty="0"/>
              <a:t>PHRi		76%</a:t>
            </a:r>
          </a:p>
          <a:p>
            <a:pPr marL="0" indent="0">
              <a:buNone/>
            </a:pPr>
            <a:r>
              <a:rPr lang="en-MY" sz="2800" dirty="0">
                <a:solidFill>
                  <a:srgbClr val="FF0000"/>
                </a:solidFill>
              </a:rPr>
              <a:t>SPHRi		81%</a:t>
            </a:r>
          </a:p>
          <a:p>
            <a:pPr marL="0" indent="0">
              <a:buNone/>
            </a:pPr>
            <a:endParaRPr lang="en-MY" sz="2800" dirty="0"/>
          </a:p>
          <a:p>
            <a:pPr marL="0" indent="0">
              <a:buNone/>
            </a:pPr>
            <a:endParaRPr lang="en-MY" sz="2800" i="1" dirty="0"/>
          </a:p>
          <a:p>
            <a:pPr marL="0" indent="0">
              <a:buNone/>
            </a:pPr>
            <a:r>
              <a:rPr lang="en-MY" sz="2800" i="1" dirty="0"/>
              <a:t>HRCI Exam Pass Rates as of December 31, 2020</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val="344761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a:xfrm>
            <a:off x="539552" y="28175"/>
            <a:ext cx="7200900" cy="1142385"/>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340768"/>
            <a:ext cx="8208912" cy="4979987"/>
          </a:xfrm>
        </p:spPr>
        <p:txBody>
          <a:bodyPr>
            <a:noAutofit/>
          </a:bodyPr>
          <a:lstStyle/>
          <a:p>
            <a:pPr marL="0" indent="0">
              <a:buNone/>
            </a:pPr>
            <a:r>
              <a:rPr lang="en-MY" sz="2800" dirty="0"/>
              <a:t>aPHR		        7,692</a:t>
            </a:r>
          </a:p>
          <a:p>
            <a:pPr marL="0" indent="0">
              <a:buNone/>
            </a:pPr>
            <a:r>
              <a:rPr lang="en-MY" sz="2800" dirty="0"/>
              <a:t>PHR		        71,130</a:t>
            </a:r>
          </a:p>
          <a:p>
            <a:pPr marL="0" indent="0">
              <a:buNone/>
            </a:pPr>
            <a:r>
              <a:rPr lang="en-MY" sz="2800" dirty="0"/>
              <a:t>SPHR		       47,903</a:t>
            </a:r>
          </a:p>
          <a:p>
            <a:pPr marL="0" indent="0">
              <a:buNone/>
            </a:pPr>
            <a:r>
              <a:rPr lang="en-MY" sz="2800" dirty="0"/>
              <a:t>GPHR		        2,805</a:t>
            </a:r>
          </a:p>
          <a:p>
            <a:pPr marL="0" indent="0">
              <a:buNone/>
            </a:pPr>
            <a:r>
              <a:rPr lang="en-MY" sz="2800" dirty="0"/>
              <a:t>PHRca		       1,858</a:t>
            </a:r>
          </a:p>
          <a:p>
            <a:pPr marL="0" indent="0">
              <a:buNone/>
            </a:pPr>
            <a:r>
              <a:rPr lang="en-MY" sz="2800" dirty="0"/>
              <a:t>aPHRi 		          413</a:t>
            </a:r>
          </a:p>
          <a:p>
            <a:pPr marL="0" indent="0">
              <a:buNone/>
            </a:pPr>
            <a:r>
              <a:rPr lang="en-MY" sz="2800" dirty="0"/>
              <a:t>PHRi		       2,144</a:t>
            </a:r>
          </a:p>
          <a:p>
            <a:pPr marL="0" indent="0">
              <a:buNone/>
            </a:pPr>
            <a:r>
              <a:rPr lang="en-MY" sz="2800" dirty="0"/>
              <a:t>SPHRi		       1,759</a:t>
            </a:r>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a16="http://schemas.microsoft.com/office/drawing/2014/main"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p14="http://schemas.microsoft.com/office/powerpoint/2010/main" val="8765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p14="http://schemas.microsoft.com/office/powerpoint/2010/main" val="419378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p14="http://schemas.microsoft.com/office/powerpoint/2010/main" val="27922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val="10319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val="257990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9826060"/>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val="275585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val="92004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1250</TotalTime>
  <Words>840</Words>
  <Application>Microsoft Office PowerPoint</Application>
  <PresentationFormat>On-screen Show (4:3)</PresentationFormat>
  <Paragraphs>145</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Wingdings</vt:lpstr>
      <vt:lpstr>Diamond Grid 16x9</vt:lpstr>
      <vt:lpstr>INTRODUCTION SESSION </vt:lpstr>
      <vt:lpstr>Webex Options </vt:lpstr>
      <vt:lpstr>Introduction</vt:lpstr>
      <vt:lpstr>PowerPoint Presentation</vt:lpstr>
      <vt:lpstr>HRCI Certification</vt:lpstr>
      <vt:lpstr>How Certification Differs from a Certificate Program</vt:lpstr>
      <vt:lpstr>HRCI Advantage</vt:lpstr>
      <vt:lpstr>Certification holders</vt:lpstr>
      <vt:lpstr>HRCI Certification</vt:lpstr>
      <vt:lpstr>PowerPoint Presentation</vt:lpstr>
      <vt:lpstr>SPHRi Exam</vt:lpstr>
      <vt:lpstr>SPHRi Exam Contents</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PowerPoint Presentation</vt:lpstr>
      <vt:lpstr>Student Portal</vt:lpstr>
      <vt:lpstr>PowerPoint Presentation</vt:lpstr>
      <vt:lpstr>Class Offering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56</cp:revision>
  <cp:lastPrinted>1601-01-01T00:00:00Z</cp:lastPrinted>
  <dcterms:created xsi:type="dcterms:W3CDTF">2020-07-09T15:12:46Z</dcterms:created>
  <dcterms:modified xsi:type="dcterms:W3CDTF">2022-05-07T17:29:29Z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