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handoutMasterIdLst>
    <p:handoutMasterId r:id="rId44"/>
  </p:handoutMasterIdLst>
  <p:sldIdLst>
    <p:sldId id="256" r:id="rId2"/>
    <p:sldId id="271" r:id="rId3"/>
    <p:sldId id="258" r:id="rId4"/>
    <p:sldId id="266" r:id="rId5"/>
    <p:sldId id="364" r:id="rId6"/>
    <p:sldId id="363" r:id="rId7"/>
    <p:sldId id="283" r:id="rId8"/>
    <p:sldId id="285" r:id="rId9"/>
    <p:sldId id="282" r:id="rId10"/>
    <p:sldId id="483" r:id="rId11"/>
    <p:sldId id="484" r:id="rId12"/>
    <p:sldId id="359" r:id="rId13"/>
    <p:sldId id="259" r:id="rId14"/>
    <p:sldId id="480" r:id="rId15"/>
    <p:sldId id="260" r:id="rId16"/>
    <p:sldId id="366" r:id="rId17"/>
    <p:sldId id="287" r:id="rId18"/>
    <p:sldId id="360" r:id="rId19"/>
    <p:sldId id="291" r:id="rId20"/>
    <p:sldId id="292" r:id="rId21"/>
    <p:sldId id="293" r:id="rId22"/>
    <p:sldId id="294" r:id="rId23"/>
    <p:sldId id="295" r:id="rId24"/>
    <p:sldId id="351" r:id="rId25"/>
    <p:sldId id="297" r:id="rId26"/>
    <p:sldId id="487" r:id="rId27"/>
    <p:sldId id="488" r:id="rId28"/>
    <p:sldId id="489" r:id="rId29"/>
    <p:sldId id="490" r:id="rId30"/>
    <p:sldId id="491" r:id="rId31"/>
    <p:sldId id="492" r:id="rId32"/>
    <p:sldId id="493" r:id="rId33"/>
    <p:sldId id="494" r:id="rId34"/>
    <p:sldId id="495" r:id="rId35"/>
    <p:sldId id="496" r:id="rId36"/>
    <p:sldId id="361" r:id="rId37"/>
    <p:sldId id="263" r:id="rId38"/>
    <p:sldId id="362" r:id="rId39"/>
    <p:sldId id="262" r:id="rId40"/>
    <p:sldId id="482" r:id="rId41"/>
    <p:sldId id="28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79A4D3AB-DE12-43AC-9473-845D0FD7C65B}">
      <dgm:prSet phldrT="[Text]"/>
      <dgm:spPr>
        <a:solidFill>
          <a:srgbClr val="FFFFFF"/>
        </a:solidFill>
        <a:ln>
          <a:noFill/>
        </a:ln>
      </dgm:spPr>
      <dgm:t>
        <a:bodyPr/>
        <a:lstStyle/>
        <a:p>
          <a:r>
            <a:rPr lang="en-MY" dirty="0" smtClean="0">
              <a:solidFill>
                <a:schemeClr val="tx1"/>
              </a:solidFill>
            </a:rPr>
            <a:t>Pearson Exam Tutorial</a:t>
          </a:r>
          <a:endParaRPr lang="en-MY" dirty="0">
            <a:solidFill>
              <a:schemeClr val="tx1"/>
            </a:solidFill>
          </a:endParaRPr>
        </a:p>
      </dgm:t>
    </dgm:pt>
    <dgm:pt modelId="{4BB34B4F-F598-456A-809C-3E6D0E532D2E}" type="parTrans" cxnId="{B808CE7E-796E-4C8A-9826-7F13E51DE160}">
      <dgm:prSet/>
      <dgm:spPr/>
    </dgm:pt>
    <dgm:pt modelId="{74ACAFEA-3556-45AE-AA3E-A3785518A83A}" type="sibTrans" cxnId="{B808CE7E-796E-4C8A-9826-7F13E51DE160}">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8FF9F81A-4430-4554-9F7F-8AED4320367A}" type="pres">
      <dgm:prSet presAssocID="{79A4D3AB-DE12-43AC-9473-845D0FD7C65B}" presName="parentText" presStyleLbl="node1" presStyleIdx="3" presStyleCnt="6">
        <dgm:presLayoutVars>
          <dgm:chMax val="0"/>
          <dgm:bulletEnabled val="1"/>
        </dgm:presLayoutVars>
      </dgm:prSet>
      <dgm:spPr/>
      <dgm:t>
        <a:bodyPr/>
        <a:lstStyle/>
        <a:p>
          <a:endParaRPr lang="en-US"/>
        </a:p>
      </dgm:t>
    </dgm:pt>
    <dgm:pt modelId="{1EDEDE56-57E4-4096-899C-87DF6D527999}" type="pres">
      <dgm:prSet presAssocID="{74ACAFEA-3556-45AE-AA3E-A3785518A83A}"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B808CE7E-796E-4C8A-9826-7F13E51DE160}" srcId="{703D4D02-5513-427D-B6E9-B2E187EE0C3A}" destId="{79A4D3AB-DE12-43AC-9473-845D0FD7C65B}" srcOrd="3" destOrd="0" parTransId="{4BB34B4F-F598-456A-809C-3E6D0E532D2E}" sibTransId="{74ACAFEA-3556-45AE-AA3E-A3785518A83A}"/>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22ECB84-276F-4D44-A3F3-7D3CAB58D67C}" type="presOf" srcId="{79A4D3AB-DE12-43AC-9473-845D0FD7C65B}" destId="{8FF9F81A-4430-4554-9F7F-8AED4320367A}"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F576B6E3-672F-424B-8B6C-82E7C7D64C99}" type="presParOf" srcId="{CC8763B3-4621-4666-B669-3C5BA2A30DBE}" destId="{8FF9F81A-4430-4554-9F7F-8AED4320367A}" srcOrd="6" destOrd="0" presId="urn:microsoft.com/office/officeart/2005/8/layout/vList2"/>
    <dgm:cxn modelId="{26E95FE1-BFE6-4B0D-8938-3A95F056EE3A}" type="presParOf" srcId="{CC8763B3-4621-4666-B669-3C5BA2A30DBE}" destId="{1EDEDE56-57E4-4096-899C-87DF6D527999}"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175015B9-0A23-44A8-A78C-654142FA92A6}">
      <dgm:prSet phldrT="[Text]" custT="1"/>
      <dgm:spPr>
        <a:solidFill>
          <a:srgbClr val="FFFFFF"/>
        </a:solidFill>
        <a:ln>
          <a:noFill/>
        </a:ln>
      </dgm:spPr>
      <dgm:t>
        <a:bodyPr/>
        <a:lstStyle/>
        <a:p>
          <a:r>
            <a:rPr lang="en-MY" sz="3600" smtClean="0">
              <a:solidFill>
                <a:schemeClr val="tx1"/>
              </a:solidFill>
            </a:rPr>
            <a:t>Pearson Exam Tutorial</a:t>
          </a:r>
          <a:endParaRPr lang="en-MY" sz="3600" dirty="0">
            <a:solidFill>
              <a:schemeClr val="tx1"/>
            </a:solidFill>
          </a:endParaRPr>
        </a:p>
      </dgm:t>
    </dgm:pt>
    <dgm:pt modelId="{761D59F1-132E-44B1-8AA0-925B4DCEA3F5}" type="parTrans" cxnId="{E36DC8F4-4B68-47E1-9B1C-2127CC10B131}">
      <dgm:prSet/>
      <dgm:spPr/>
    </dgm:pt>
    <dgm:pt modelId="{D4A4935E-60E2-4B18-BF90-47680746A3CE}" type="sibTrans" cxnId="{E36DC8F4-4B68-47E1-9B1C-2127CC10B1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9E8B7DBC-F143-4AB1-AFD0-247DDC60AFA4}" type="pres">
      <dgm:prSet presAssocID="{175015B9-0A23-44A8-A78C-654142FA92A6}" presName="parentText" presStyleLbl="node1" presStyleIdx="3" presStyleCnt="6">
        <dgm:presLayoutVars>
          <dgm:chMax val="0"/>
          <dgm:bulletEnabled val="1"/>
        </dgm:presLayoutVars>
      </dgm:prSet>
      <dgm:spPr/>
      <dgm:t>
        <a:bodyPr/>
        <a:lstStyle/>
        <a:p>
          <a:endParaRPr lang="en-US"/>
        </a:p>
      </dgm:t>
    </dgm:pt>
    <dgm:pt modelId="{EF193557-6DDF-41D3-8356-9B1D0462BDA3}" type="pres">
      <dgm:prSet presAssocID="{D4A4935E-60E2-4B18-BF90-47680746A3CE}"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3466DC9E-D5F2-4CF3-9396-46194B507AD7}" type="presOf" srcId="{175015B9-0A23-44A8-A78C-654142FA92A6}" destId="{9E8B7DBC-F143-4AB1-AFD0-247DDC60AFA4}"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36DC8F4-4B68-47E1-9B1C-2127CC10B131}" srcId="{703D4D02-5513-427D-B6E9-B2E187EE0C3A}" destId="{175015B9-0A23-44A8-A78C-654142FA92A6}" srcOrd="3" destOrd="0" parTransId="{761D59F1-132E-44B1-8AA0-925B4DCEA3F5}" sibTransId="{D4A4935E-60E2-4B18-BF90-47680746A3CE}"/>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5BB258F-350B-4F41-993E-0006D6BBF460}" type="presParOf" srcId="{CC8763B3-4621-4666-B669-3C5BA2A30DBE}" destId="{9E8B7DBC-F143-4AB1-AFD0-247DDC60AFA4}" srcOrd="6" destOrd="0" presId="urn:microsoft.com/office/officeart/2005/8/layout/vList2"/>
    <dgm:cxn modelId="{23AE0545-4CA7-4917-AD40-3D1D02CF06DD}" type="presParOf" srcId="{CC8763B3-4621-4666-B669-3C5BA2A30DBE}" destId="{EF193557-6DDF-41D3-8356-9B1D0462BDA3}"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latin typeface="Arial" pitchFamily="34" charset="0"/>
              <a:cs typeface="Arial" pitchFamily="34" charset="0"/>
            </a:rPr>
            <a:t>SPHRi</a:t>
          </a:r>
          <a:r>
            <a:rPr lang="en-MY" sz="3500" kern="1200" dirty="0">
              <a:solidFill>
                <a:schemeClr val="tx1"/>
              </a:solidFill>
              <a:latin typeface="Arial" pitchFamily="34" charset="0"/>
              <a:cs typeface="Arial" pitchFamily="34" charset="0"/>
            </a:rPr>
            <a:t> Exam</a:t>
          </a:r>
          <a:endParaRPr lang="en-MY" sz="3500" kern="1200" dirty="0">
            <a:solidFill>
              <a:srgbClr val="000000"/>
            </a:solidFill>
            <a:latin typeface="Arial" pitchFamily="34" charset="0"/>
            <a:ea typeface="+mn-ea"/>
            <a:cs typeface="Arial" pitchFamily="34" charset="0"/>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49F9E8FF-EF07-4ACE-A9A5-185B8FC023A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500" kern="1200" smtClean="0">
              <a:solidFill>
                <a:schemeClr val="tx1"/>
              </a:solidFill>
            </a:rPr>
            <a:t>Pearson Exam Tutorial</a:t>
          </a:r>
          <a:endParaRPr lang="en-MY" sz="3500" kern="1200" dirty="0">
            <a:solidFill>
              <a:srgbClr val="FFFFE1"/>
            </a:solidFill>
            <a:latin typeface="Arial"/>
            <a:ea typeface="+mn-ea"/>
            <a:cs typeface="+mn-cs"/>
          </a:endParaRPr>
        </a:p>
      </dgm:t>
    </dgm:pt>
    <dgm:pt modelId="{298CB7DF-2340-4046-AED0-918AF6786307}" type="parTrans" cxnId="{5CC38B92-AA5E-40D0-AB22-8F200E87E2B0}">
      <dgm:prSet/>
      <dgm:spPr/>
    </dgm:pt>
    <dgm:pt modelId="{A21487F7-E158-4B19-BD93-A599E2D05E4C}" type="sibTrans" cxnId="{5CC38B92-AA5E-40D0-AB22-8F200E87E2B0}">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881A8E2F-5124-46C0-AE7D-E1F9DE6A5EB6}" type="pres">
      <dgm:prSet presAssocID="{49F9E8FF-EF07-4ACE-A9A5-185B8FC023A2}" presName="parentText" presStyleLbl="node1" presStyleIdx="3" presStyleCnt="6">
        <dgm:presLayoutVars>
          <dgm:chMax val="0"/>
          <dgm:bulletEnabled val="1"/>
        </dgm:presLayoutVars>
      </dgm:prSet>
      <dgm:spPr/>
      <dgm:t>
        <a:bodyPr/>
        <a:lstStyle/>
        <a:p>
          <a:endParaRPr lang="en-US"/>
        </a:p>
      </dgm:t>
    </dgm:pt>
    <dgm:pt modelId="{A0B29A7A-201F-49EC-AB89-B5D669FC89D3}" type="pres">
      <dgm:prSet presAssocID="{A21487F7-E158-4B19-BD93-A599E2D05E4C}"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F667A4D6-AB5D-473D-A29A-21F8D034EB84}" type="presOf" srcId="{49F9E8FF-EF07-4ACE-A9A5-185B8FC023A2}" destId="{881A8E2F-5124-46C0-AE7D-E1F9DE6A5EB6}" srcOrd="0" destOrd="0" presId="urn:microsoft.com/office/officeart/2005/8/layout/vList2"/>
    <dgm:cxn modelId="{5CC38B92-AA5E-40D0-AB22-8F200E87E2B0}" srcId="{703D4D02-5513-427D-B6E9-B2E187EE0C3A}" destId="{49F9E8FF-EF07-4ACE-A9A5-185B8FC023A2}" srcOrd="3" destOrd="0" parTransId="{298CB7DF-2340-4046-AED0-918AF6786307}" sibTransId="{A21487F7-E158-4B19-BD93-A599E2D05E4C}"/>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1EB8D7C6-96BD-4C27-A44B-7CBF3C5005A1}" type="presParOf" srcId="{CC8763B3-4621-4666-B669-3C5BA2A30DBE}" destId="{881A8E2F-5124-46C0-AE7D-E1F9DE6A5EB6}" srcOrd="6" destOrd="0" presId="urn:microsoft.com/office/officeart/2005/8/layout/vList2"/>
    <dgm:cxn modelId="{D6189DB1-1648-437E-91C3-6F0712D4874C}" type="presParOf" srcId="{CC8763B3-4621-4666-B669-3C5BA2A30DBE}" destId="{A0B29A7A-201F-49EC-AB89-B5D669FC89D3}"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latin typeface="Arial" pitchFamily="34" charset="0"/>
              <a:cs typeface="Arial" pitchFamily="34" charset="0"/>
            </a:rPr>
            <a:t>SPHRi</a:t>
          </a:r>
          <a:r>
            <a:rPr lang="en-MY" sz="3500" kern="1200" dirty="0">
              <a:solidFill>
                <a:schemeClr val="tx1"/>
              </a:solidFill>
              <a:latin typeface="Arial" pitchFamily="34" charset="0"/>
              <a:cs typeface="Arial" pitchFamily="34" charset="0"/>
            </a:rPr>
            <a:t> Exam</a:t>
          </a:r>
          <a:endParaRPr lang="en-MY" sz="3500" kern="1200" dirty="0">
            <a:solidFill>
              <a:srgbClr val="000000"/>
            </a:solidFill>
            <a:latin typeface="Arial" pitchFamily="34" charset="0"/>
            <a:ea typeface="+mn-ea"/>
            <a:cs typeface="Arial" pitchFamily="34" charset="0"/>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49F9E8FF-EF07-4ACE-A9A5-185B8FC023A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600" dirty="0" err="1" smtClean="0">
              <a:solidFill>
                <a:schemeClr val="tx1"/>
              </a:solidFill>
            </a:rPr>
            <a:t>Uptop</a:t>
          </a:r>
          <a:r>
            <a:rPr lang="en-MY" sz="3600" dirty="0" smtClean="0">
              <a:solidFill>
                <a:schemeClr val="tx1"/>
              </a:solidFill>
            </a:rPr>
            <a:t> Student Portal</a:t>
          </a:r>
          <a:endParaRPr lang="en-MY" sz="3500" kern="1200" dirty="0">
            <a:solidFill>
              <a:srgbClr val="FFFFE1"/>
            </a:solidFill>
            <a:latin typeface="Arial"/>
            <a:ea typeface="+mn-ea"/>
            <a:cs typeface="+mn-cs"/>
          </a:endParaRPr>
        </a:p>
      </dgm:t>
    </dgm:pt>
    <dgm:pt modelId="{298CB7DF-2340-4046-AED0-918AF6786307}" type="parTrans" cxnId="{5CC38B92-AA5E-40D0-AB22-8F200E87E2B0}">
      <dgm:prSet/>
      <dgm:spPr/>
    </dgm:pt>
    <dgm:pt modelId="{A21487F7-E158-4B19-BD93-A599E2D05E4C}" type="sibTrans" cxnId="{5CC38B92-AA5E-40D0-AB22-8F200E87E2B0}">
      <dgm:prSet/>
      <dgm:spPr/>
    </dgm:pt>
    <dgm:pt modelId="{970399F7-26BC-4DBF-B78B-B9DD75A9DD6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a:lstStyle/>
        <a:p>
          <a:pPr marL="0" lvl="0" indent="0" algn="l" defTabSz="1555750">
            <a:lnSpc>
              <a:spcPct val="90000"/>
            </a:lnSpc>
            <a:spcBef>
              <a:spcPct val="0"/>
            </a:spcBef>
            <a:spcAft>
              <a:spcPct val="35000"/>
            </a:spcAft>
            <a:buNone/>
          </a:pPr>
          <a:r>
            <a:rPr lang="en-MY" sz="3500" kern="1200" dirty="0" smtClean="0">
              <a:solidFill>
                <a:schemeClr val="bg1"/>
              </a:solidFill>
            </a:rPr>
            <a:t>Pearson Exam Tutorial</a:t>
          </a:r>
          <a:endParaRPr lang="en-MY" sz="3500" kern="1200" dirty="0">
            <a:solidFill>
              <a:schemeClr val="bg1"/>
            </a:solidFill>
            <a:latin typeface="Arial"/>
            <a:ea typeface="+mn-ea"/>
            <a:cs typeface="+mn-cs"/>
          </a:endParaRPr>
        </a:p>
      </dgm:t>
    </dgm:pt>
    <dgm:pt modelId="{3ECF19CE-A079-46E3-9447-CE804B947765}" type="parTrans" cxnId="{81DD8751-8738-4C2C-B84A-C0F7A4213172}">
      <dgm:prSet/>
      <dgm:spPr/>
    </dgm:pt>
    <dgm:pt modelId="{08E24AD0-A0C2-40E0-BCB7-83D6F8132C01}" type="sibTrans" cxnId="{81DD8751-8738-4C2C-B84A-C0F7A421317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1B886A7C-7845-4DD7-AAE0-3E76123C2F2B}" type="pres">
      <dgm:prSet presAssocID="{970399F7-26BC-4DBF-B78B-B9DD75A9DD69}" presName="parentText" presStyleLbl="node1" presStyleIdx="3" presStyleCnt="6">
        <dgm:presLayoutVars>
          <dgm:chMax val="0"/>
          <dgm:bulletEnabled val="1"/>
        </dgm:presLayoutVars>
      </dgm:prSet>
      <dgm:spPr/>
      <dgm:t>
        <a:bodyPr/>
        <a:lstStyle/>
        <a:p>
          <a:endParaRPr lang="en-US"/>
        </a:p>
      </dgm:t>
    </dgm:pt>
    <dgm:pt modelId="{7C59120F-6B59-4DC3-AF17-2E561D12A0BA}" type="pres">
      <dgm:prSet presAssocID="{08E24AD0-A0C2-40E0-BCB7-83D6F8132C01}" presName="spacer" presStyleCnt="0"/>
      <dgm:spPr/>
    </dgm:pt>
    <dgm:pt modelId="{881A8E2F-5124-46C0-AE7D-E1F9DE6A5EB6}" type="pres">
      <dgm:prSet presAssocID="{49F9E8FF-EF07-4ACE-A9A5-185B8FC023A2}" presName="parentText" presStyleLbl="node1" presStyleIdx="4" presStyleCnt="6">
        <dgm:presLayoutVars>
          <dgm:chMax val="0"/>
          <dgm:bulletEnabled val="1"/>
        </dgm:presLayoutVars>
      </dgm:prSet>
      <dgm:spPr/>
      <dgm:t>
        <a:bodyPr/>
        <a:lstStyle/>
        <a:p>
          <a:endParaRPr lang="en-US"/>
        </a:p>
      </dgm:t>
    </dgm:pt>
    <dgm:pt modelId="{A0B29A7A-201F-49EC-AB89-B5D669FC89D3}" type="pres">
      <dgm:prSet presAssocID="{A21487F7-E158-4B19-BD93-A599E2D05E4C}" presName="spacer" presStyleCnt="0"/>
      <dgm:spPr/>
    </dgm:pt>
    <dgm:pt modelId="{B81C3AB5-CD8D-4061-A03B-635F3C7E2742}" type="pres">
      <dgm:prSet presAssocID="{3FCF3E8C-8648-4448-8B74-12232AD51B63}" presName="parentText" presStyleLbl="node1" presStyleIdx="5" presStyleCnt="6" custLinFactY="-1573" custLinFactNeighborY="-100000">
        <dgm:presLayoutVars>
          <dgm:chMax val="0"/>
          <dgm:bulletEnabled val="1"/>
        </dgm:presLayoutVars>
      </dgm:prSet>
      <dgm:spPr/>
      <dgm:t>
        <a:bodyPr/>
        <a:lstStyle/>
        <a:p>
          <a:endParaRPr lang="en-US"/>
        </a:p>
      </dgm:t>
    </dgm:pt>
  </dgm:ptLst>
  <dgm:cxnLst>
    <dgm:cxn modelId="{81DD8751-8738-4C2C-B84A-C0F7A4213172}" srcId="{703D4D02-5513-427D-B6E9-B2E187EE0C3A}" destId="{970399F7-26BC-4DBF-B78B-B9DD75A9DD69}" srcOrd="3" destOrd="0" parTransId="{3ECF19CE-A079-46E3-9447-CE804B947765}" sibTransId="{08E24AD0-A0C2-40E0-BCB7-83D6F8132C01}"/>
    <dgm:cxn modelId="{13F4B61B-524C-4AEC-96B8-694ECF95ABB0}" srcId="{703D4D02-5513-427D-B6E9-B2E187EE0C3A}" destId="{41629ECB-7362-4EF6-BE7B-1CD27DA561DB}" srcOrd="0" destOrd="0" parTransId="{B05FDED8-8369-4F60-8B1E-2C35A7401188}" sibTransId="{D832E476-D9D6-44FB-B107-655B1C697F3E}"/>
    <dgm:cxn modelId="{2529B7A8-2282-4C29-BBD9-ACA48E14F277}" type="presOf" srcId="{49F9E8FF-EF07-4ACE-A9A5-185B8FC023A2}" destId="{881A8E2F-5124-46C0-AE7D-E1F9DE6A5EB6}"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73A1750A-0CBB-471F-B3FF-AD858ABB6E09}"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32550585-5E6E-4728-9F8D-D37214AE0479}" type="presOf" srcId="{D1B85754-A5AE-419A-ACAA-008EC2F76A0B}" destId="{A4CC9735-B172-48E4-BD42-49857572E9A5}" srcOrd="0" destOrd="0" presId="urn:microsoft.com/office/officeart/2005/8/layout/vList2"/>
    <dgm:cxn modelId="{003CF387-1117-419F-90B0-6EA4F4CB38A6}" type="presOf" srcId="{703D4D02-5513-427D-B6E9-B2E187EE0C3A}" destId="{CC8763B3-4621-4666-B669-3C5BA2A30DBE}" srcOrd="0" destOrd="0" presId="urn:microsoft.com/office/officeart/2005/8/layout/vList2"/>
    <dgm:cxn modelId="{5CC38B92-AA5E-40D0-AB22-8F200E87E2B0}" srcId="{703D4D02-5513-427D-B6E9-B2E187EE0C3A}" destId="{49F9E8FF-EF07-4ACE-A9A5-185B8FC023A2}" srcOrd="4" destOrd="0" parTransId="{298CB7DF-2340-4046-AED0-918AF6786307}" sibTransId="{A21487F7-E158-4B19-BD93-A599E2D05E4C}"/>
    <dgm:cxn modelId="{4C9E130C-5A7E-45D0-A61C-E7487A436ABD}" srcId="{703D4D02-5513-427D-B6E9-B2E187EE0C3A}" destId="{D1B85754-A5AE-419A-ACAA-008EC2F76A0B}" srcOrd="1" destOrd="0" parTransId="{F7E836D6-AE40-4221-B424-9DC55BE51CDF}" sibTransId="{4BD66402-677F-4591-9B72-7A620C72613B}"/>
    <dgm:cxn modelId="{A0D2FE08-575A-44F7-A8D4-234C754BA45E}" type="presOf" srcId="{10A0C590-A532-44A1-89C8-932F5D7DA730}" destId="{DF1768A1-F5E4-4152-9DE2-8FFC4D413F5A}" srcOrd="0" destOrd="0" presId="urn:microsoft.com/office/officeart/2005/8/layout/vList2"/>
    <dgm:cxn modelId="{D7559BCD-9414-474E-B904-CFA4B8E10EFD}" type="presOf" srcId="{41629ECB-7362-4EF6-BE7B-1CD27DA561DB}" destId="{45A2E20D-D823-4656-A7E9-55ABD6A71195}" srcOrd="0" destOrd="0" presId="urn:microsoft.com/office/officeart/2005/8/layout/vList2"/>
    <dgm:cxn modelId="{A053216C-D040-41F3-B741-588ED57A5BCC}" type="presOf" srcId="{970399F7-26BC-4DBF-B78B-B9DD75A9DD69}" destId="{1B886A7C-7845-4DD7-AAE0-3E76123C2F2B}" srcOrd="0" destOrd="0" presId="urn:microsoft.com/office/officeart/2005/8/layout/vList2"/>
    <dgm:cxn modelId="{49AE12F3-1519-4E24-A8FA-810315901B0A}" type="presParOf" srcId="{CC8763B3-4621-4666-B669-3C5BA2A30DBE}" destId="{45A2E20D-D823-4656-A7E9-55ABD6A71195}" srcOrd="0" destOrd="0" presId="urn:microsoft.com/office/officeart/2005/8/layout/vList2"/>
    <dgm:cxn modelId="{CA4852E7-A5D4-48C9-A750-B7B953CFDF2D}" type="presParOf" srcId="{CC8763B3-4621-4666-B669-3C5BA2A30DBE}" destId="{C4B1BC72-3044-45E2-AB60-A99A1AD42E42}" srcOrd="1" destOrd="0" presId="urn:microsoft.com/office/officeart/2005/8/layout/vList2"/>
    <dgm:cxn modelId="{D11167A4-6614-4A6B-973D-1B739E3F9AE2}" type="presParOf" srcId="{CC8763B3-4621-4666-B669-3C5BA2A30DBE}" destId="{A4CC9735-B172-48E4-BD42-49857572E9A5}" srcOrd="2" destOrd="0" presId="urn:microsoft.com/office/officeart/2005/8/layout/vList2"/>
    <dgm:cxn modelId="{64293EFC-0508-49DA-8C90-1F4AF625CBF9}" type="presParOf" srcId="{CC8763B3-4621-4666-B669-3C5BA2A30DBE}" destId="{7A92695F-1C43-489F-94F2-40B087E12AAE}" srcOrd="3" destOrd="0" presId="urn:microsoft.com/office/officeart/2005/8/layout/vList2"/>
    <dgm:cxn modelId="{361F8BDB-AFFB-4F97-8C6A-5C53F21BD4C3}" type="presParOf" srcId="{CC8763B3-4621-4666-B669-3C5BA2A30DBE}" destId="{DF1768A1-F5E4-4152-9DE2-8FFC4D413F5A}" srcOrd="4" destOrd="0" presId="urn:microsoft.com/office/officeart/2005/8/layout/vList2"/>
    <dgm:cxn modelId="{48DE2D34-F7D5-4C42-A882-0327F4168256}" type="presParOf" srcId="{CC8763B3-4621-4666-B669-3C5BA2A30DBE}" destId="{4E6B4AFF-7F28-479F-BB0E-2E6F3FE26F05}" srcOrd="5" destOrd="0" presId="urn:microsoft.com/office/officeart/2005/8/layout/vList2"/>
    <dgm:cxn modelId="{FD88F86D-CD66-4902-A22D-858374D3BDED}" type="presParOf" srcId="{CC8763B3-4621-4666-B669-3C5BA2A30DBE}" destId="{1B886A7C-7845-4DD7-AAE0-3E76123C2F2B}" srcOrd="6" destOrd="0" presId="urn:microsoft.com/office/officeart/2005/8/layout/vList2"/>
    <dgm:cxn modelId="{8E15C6F8-4192-4715-A6E6-E87B7D354BCD}" type="presParOf" srcId="{CC8763B3-4621-4666-B669-3C5BA2A30DBE}" destId="{7C59120F-6B59-4DC3-AF17-2E561D12A0BA}" srcOrd="7" destOrd="0" presId="urn:microsoft.com/office/officeart/2005/8/layout/vList2"/>
    <dgm:cxn modelId="{D6B3AE48-9B2F-46F5-A4BD-7B4C2CDEF69B}" type="presParOf" srcId="{CC8763B3-4621-4666-B669-3C5BA2A30DBE}" destId="{881A8E2F-5124-46C0-AE7D-E1F9DE6A5EB6}" srcOrd="8" destOrd="0" presId="urn:microsoft.com/office/officeart/2005/8/layout/vList2"/>
    <dgm:cxn modelId="{89DE9F98-1E44-46FC-AEA6-FA26076497CA}" type="presParOf" srcId="{CC8763B3-4621-4666-B669-3C5BA2A30DBE}" destId="{A0B29A7A-201F-49EC-AB89-B5D669FC89D3}" srcOrd="9" destOrd="0" presId="urn:microsoft.com/office/officeart/2005/8/layout/vList2"/>
    <dgm:cxn modelId="{8A0871CC-F817-41E0-BDB1-15052E2D0F0D}" type="presParOf" srcId="{CC8763B3-4621-4666-B669-3C5BA2A30DBE}" destId="{B81C3AB5-CD8D-4061-A03B-635F3C7E2742}"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520733E8-9E08-47F1-94FF-3BD48D338603}">
      <dgm:prSet phldrT="[Text]" custT="1"/>
      <dgm:spPr>
        <a:solidFill>
          <a:srgbClr val="FFFFFF"/>
        </a:solidFill>
        <a:ln w="12700" cap="flat" cmpd="sng" algn="ctr">
          <a:noFill/>
          <a:prstDash val="solid"/>
          <a:miter lim="800000"/>
        </a:ln>
        <a:effectLst/>
      </dgm:spPr>
      <dgm:t>
        <a:bodyPr/>
        <a:lstStyle/>
        <a:p>
          <a:pPr marL="0" lvl="0" indent="0" algn="l" defTabSz="1555750">
            <a:lnSpc>
              <a:spcPct val="90000"/>
            </a:lnSpc>
            <a:spcBef>
              <a:spcPct val="0"/>
            </a:spcBef>
            <a:spcAft>
              <a:spcPct val="35000"/>
            </a:spcAft>
            <a:buNone/>
          </a:pPr>
          <a:r>
            <a:rPr lang="en-MY" sz="3500" kern="1200" smtClean="0">
              <a:solidFill>
                <a:schemeClr val="tx1"/>
              </a:solidFill>
            </a:rPr>
            <a:t>Pearson Exam Tutorial</a:t>
          </a:r>
          <a:endParaRPr lang="en-MY" sz="3500" kern="1200" dirty="0">
            <a:solidFill>
              <a:srgbClr val="000000"/>
            </a:solidFill>
            <a:latin typeface="Arial"/>
            <a:ea typeface="+mn-ea"/>
            <a:cs typeface="+mn-cs"/>
          </a:endParaRPr>
        </a:p>
      </dgm:t>
    </dgm:pt>
    <dgm:pt modelId="{0ED5168C-1259-4BE3-839C-A7B36059F042}" type="parTrans" cxnId="{1F97B769-0A72-417E-B044-ED02649539EA}">
      <dgm:prSet/>
      <dgm:spPr/>
    </dgm:pt>
    <dgm:pt modelId="{2A857A1E-1ABC-4A05-A0F6-87630C5FE31A}" type="sibTrans" cxnId="{1F97B769-0A72-417E-B044-ED02649539EA}">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3926C334-7044-4E40-A4B1-DD23EA501351}" type="pres">
      <dgm:prSet presAssocID="{520733E8-9E08-47F1-94FF-3BD48D338603}" presName="parentText" presStyleLbl="node1" presStyleIdx="3" presStyleCnt="6">
        <dgm:presLayoutVars>
          <dgm:chMax val="0"/>
          <dgm:bulletEnabled val="1"/>
        </dgm:presLayoutVars>
      </dgm:prSet>
      <dgm:spPr/>
      <dgm:t>
        <a:bodyPr/>
        <a:lstStyle/>
        <a:p>
          <a:endParaRPr lang="en-US"/>
        </a:p>
      </dgm:t>
    </dgm:pt>
    <dgm:pt modelId="{FD5A250E-06CB-42F5-B3C3-09E3C454957E}" type="pres">
      <dgm:prSet presAssocID="{2A857A1E-1ABC-4A05-A0F6-87630C5FE31A}"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15976AA4-52B8-434B-AF7A-D66560B5D5F7}" type="presOf" srcId="{520733E8-9E08-47F1-94FF-3BD48D338603}" destId="{3926C334-7044-4E40-A4B1-DD23EA501351}" srcOrd="0" destOrd="0" presId="urn:microsoft.com/office/officeart/2005/8/layout/vList2"/>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1F97B769-0A72-417E-B044-ED02649539EA}" srcId="{703D4D02-5513-427D-B6E9-B2E187EE0C3A}" destId="{520733E8-9E08-47F1-94FF-3BD48D338603}" srcOrd="3" destOrd="0" parTransId="{0ED5168C-1259-4BE3-839C-A7B36059F042}" sibTransId="{2A857A1E-1ABC-4A05-A0F6-87630C5FE31A}"/>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F0104447-4ADC-431D-BBD4-6908BB817805}" type="presParOf" srcId="{CC8763B3-4621-4666-B669-3C5BA2A30DBE}" destId="{3926C334-7044-4E40-A4B1-DD23EA501351}" srcOrd="6" destOrd="0" presId="urn:microsoft.com/office/officeart/2005/8/layout/vList2"/>
    <dgm:cxn modelId="{4344EEC0-E782-4BC3-80BF-E97D28F1D045}" type="presParOf" srcId="{CC8763B3-4621-4666-B669-3C5BA2A30DBE}" destId="{FD5A250E-06CB-42F5-B3C3-09E3C454957E}"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C676EAB3-DFE0-42BC-0A8D-7E3E2003A40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xmlns="" val="2047761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xmlns="" id="{D284B08A-3440-EB76-08DA-DA62E953F46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xmlns="" val="24620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6714900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1132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581525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22866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1533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230288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53721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36632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838200"/>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r>
              <a:rPr lang="en-MY" dirty="0"/>
              <a:t> </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xmlns="" id="{2E07F307-AE94-4DD7-96F6-4524045804C5}"/>
              </a:ext>
            </a:extLst>
          </p:cNvPr>
          <p:cNvSpPr>
            <a:spLocks noGrp="1"/>
          </p:cNvSpPr>
          <p:nvPr>
            <p:ph idx="1"/>
          </p:nvPr>
        </p:nvSpPr>
        <p:spPr>
          <a:xfrm>
            <a:off x="914400" y="1600200"/>
            <a:ext cx="5562600" cy="4343400"/>
          </a:xfrm>
        </p:spPr>
        <p:txBody>
          <a:bodyPr>
            <a:normAutofit/>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xmlns=""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xmlns="" val="117207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1066800" y="228600"/>
            <a:ext cx="7200900" cy="731839"/>
          </a:xfrm>
        </p:spPr>
        <p:txBody>
          <a:bodyPr>
            <a:normAutofit/>
          </a:bodyPr>
          <a:lstStyle/>
          <a:p>
            <a:pPr algn="ctr"/>
            <a:r>
              <a:rPr lang="en-MY" sz="3200" dirty="0"/>
              <a:t>Introduction</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609600" y="1447800"/>
            <a:ext cx="7848600" cy="4495800"/>
          </a:xfrm>
        </p:spPr>
        <p:txBody>
          <a:bodyPr>
            <a:normAutofit/>
          </a:bodyPr>
          <a:lstStyle/>
          <a:p>
            <a:r>
              <a:rPr lang="en-MY" sz="2800" dirty="0" smtClean="0"/>
              <a:t>Welcome to </a:t>
            </a:r>
            <a:r>
              <a:rPr lang="en-MY" sz="2800" smtClean="0"/>
              <a:t>the 14</a:t>
            </a:r>
            <a:r>
              <a:rPr lang="en-MY" sz="2800" baseline="30000" smtClean="0"/>
              <a:t>th</a:t>
            </a:r>
            <a:r>
              <a:rPr lang="en-MY" sz="2800" smtClean="0"/>
              <a:t> </a:t>
            </a:r>
            <a:r>
              <a:rPr lang="en-MY" sz="2800" dirty="0" smtClean="0"/>
              <a:t>Batch of </a:t>
            </a:r>
            <a:r>
              <a:rPr lang="en-MY" sz="2800" dirty="0" err="1" smtClean="0"/>
              <a:t>SPHRi</a:t>
            </a:r>
            <a:endParaRPr lang="en-MY" sz="2800" dirty="0" smtClean="0"/>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p14="http://schemas.microsoft.com/office/powerpoint/2010/main" xmlns="" val="2792601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32163623"/>
              </p:ext>
            </p:extLst>
          </p:nvPr>
        </p:nvGraphicFramePr>
        <p:xfrm>
          <a:off x="990600" y="609600"/>
          <a:ext cx="73152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xmlns=""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xmlns="" val="13520221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xmlns=""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xmlns="" val="17726674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EA283-4E49-4DC5-A3CD-96D836FAADB8}"/>
              </a:ext>
            </a:extLst>
          </p:cNvPr>
          <p:cNvSpPr>
            <a:spLocks noGrp="1"/>
          </p:cNvSpPr>
          <p:nvPr>
            <p:ph type="title"/>
          </p:nvPr>
        </p:nvSpPr>
        <p:spPr>
          <a:xfrm>
            <a:off x="1066800" y="228600"/>
            <a:ext cx="7200900" cy="731839"/>
          </a:xfrm>
        </p:spPr>
        <p:txBody>
          <a:bodyPr>
            <a:normAutofit/>
          </a:bodyPr>
          <a:lstStyle/>
          <a:p>
            <a:pPr algn="ctr"/>
            <a:r>
              <a:rPr lang="en-MY" sz="3200" dirty="0"/>
              <a:t>HRCI Advantage</a:t>
            </a:r>
          </a:p>
        </p:txBody>
      </p:sp>
      <p:sp>
        <p:nvSpPr>
          <p:cNvPr id="3" name="Content Placeholder 2">
            <a:extLst>
              <a:ext uri="{FF2B5EF4-FFF2-40B4-BE49-F238E27FC236}">
                <a16:creationId xmlns:a16="http://schemas.microsoft.com/office/drawing/2014/main" xmlns="" id="{5F27E8BC-9B18-4CB4-B6BB-29D1BC9932E5}"/>
              </a:ext>
            </a:extLst>
          </p:cNvPr>
          <p:cNvSpPr>
            <a:spLocks noGrp="1"/>
          </p:cNvSpPr>
          <p:nvPr>
            <p:ph idx="1"/>
          </p:nvPr>
        </p:nvSpPr>
        <p:spPr>
          <a:xfrm>
            <a:off x="609600" y="1447800"/>
            <a:ext cx="7924800" cy="4495800"/>
          </a:xfrm>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a:t>
            </a:r>
            <a:r>
              <a:rPr lang="en-MY" sz="2800" dirty="0" smtClean="0"/>
              <a:t>work in </a:t>
            </a:r>
            <a:r>
              <a:rPr lang="en-MY" sz="2800" dirty="0"/>
              <a:t>more than 100 countries and territories</a:t>
            </a:r>
            <a:r>
              <a:rPr lang="en-MY" sz="2800" dirty="0" smtClean="0"/>
              <a:t>.</a:t>
            </a:r>
          </a:p>
          <a:p>
            <a:endParaRPr lang="en-MY" sz="2800" dirty="0" smtClean="0"/>
          </a:p>
          <a:p>
            <a:pPr>
              <a:buNone/>
            </a:pPr>
            <a:r>
              <a:rPr lang="en-MY" sz="1400" i="1" dirty="0" smtClean="0"/>
              <a:t>Source : https://www.hrci.org/about-hrci/why-choose-hrci</a:t>
            </a:r>
            <a:endParaRPr lang="en-MY" sz="1200" i="1" dirty="0"/>
          </a:p>
        </p:txBody>
      </p:sp>
    </p:spTree>
    <p:extLst>
      <p:ext uri="{BB962C8B-B14F-4D97-AF65-F5344CB8AC3E}">
        <p14:creationId xmlns:p14="http://schemas.microsoft.com/office/powerpoint/2010/main" xmlns="" val="32688839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xmlns=""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xmlns="" val="254144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5A1A6B-825A-46C5-8A83-171D85EE57D7}"/>
              </a:ext>
            </a:extLst>
          </p:cNvPr>
          <p:cNvSpPr>
            <a:spLocks noGrp="1"/>
          </p:cNvSpPr>
          <p:nvPr>
            <p:ph type="title"/>
          </p:nvPr>
        </p:nvSpPr>
        <p:spPr>
          <a:xfrm>
            <a:off x="1143000" y="228600"/>
            <a:ext cx="7200900" cy="655639"/>
          </a:xfrm>
        </p:spPr>
        <p:txBody>
          <a:bodyPr>
            <a:normAutofit/>
          </a:bodyPr>
          <a:lstStyle/>
          <a:p>
            <a:pPr algn="ctr"/>
            <a:r>
              <a:rPr lang="en-MY" sz="3200" dirty="0"/>
              <a:t>HRCI Certification</a:t>
            </a:r>
          </a:p>
        </p:txBody>
      </p:sp>
      <p:pic>
        <p:nvPicPr>
          <p:cNvPr id="10" name="Picture 9">
            <a:extLst>
              <a:ext uri="{FF2B5EF4-FFF2-40B4-BE49-F238E27FC236}">
                <a16:creationId xmlns:a16="http://schemas.microsoft.com/office/drawing/2014/main" xmlns="" id="{562D2AAA-47DA-496C-A00C-9410ED6C98C9}"/>
              </a:ext>
            </a:extLst>
          </p:cNvPr>
          <p:cNvPicPr>
            <a:picLocks noChangeAspect="1"/>
          </p:cNvPicPr>
          <p:nvPr/>
        </p:nvPicPr>
        <p:blipFill>
          <a:blip r:embed="rId2"/>
          <a:stretch>
            <a:fillRect/>
          </a:stretch>
        </p:blipFill>
        <p:spPr>
          <a:xfrm>
            <a:off x="457200" y="1219200"/>
            <a:ext cx="8452402" cy="4086597"/>
          </a:xfrm>
          <a:prstGeom prst="rect">
            <a:avLst/>
          </a:prstGeom>
        </p:spPr>
      </p:pic>
      <p:sp>
        <p:nvSpPr>
          <p:cNvPr id="4" name="TextBox 3"/>
          <p:cNvSpPr txBox="1"/>
          <p:nvPr/>
        </p:nvSpPr>
        <p:spPr>
          <a:xfrm>
            <a:off x="914400" y="5791200"/>
            <a:ext cx="7086600" cy="307777"/>
          </a:xfrm>
          <a:prstGeom prst="rect">
            <a:avLst/>
          </a:prstGeom>
          <a:noFill/>
        </p:spPr>
        <p:txBody>
          <a:bodyPr wrap="square" rtlCol="0">
            <a:spAutoFit/>
          </a:bodyPr>
          <a:lstStyle/>
          <a:p>
            <a:r>
              <a:rPr lang="en-US" sz="1400" i="1" dirty="0" smtClean="0"/>
              <a:t>Source : https://www.hrci.org/certifications/individual-certifications</a:t>
            </a:r>
            <a:endParaRPr lang="en-US" sz="1400" i="1" dirty="0"/>
          </a:p>
        </p:txBody>
      </p:sp>
    </p:spTree>
    <p:extLst>
      <p:ext uri="{BB962C8B-B14F-4D97-AF65-F5344CB8AC3E}">
        <p14:creationId xmlns:p14="http://schemas.microsoft.com/office/powerpoint/2010/main" xmlns="" val="12151927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200900" cy="579439"/>
          </a:xfrm>
        </p:spPr>
        <p:txBody>
          <a:bodyPr/>
          <a:lstStyle/>
          <a:p>
            <a:pPr algn="ctr"/>
            <a:r>
              <a:rPr lang="en-US" dirty="0" smtClean="0"/>
              <a:t>SPHR </a:t>
            </a:r>
            <a:r>
              <a:rPr lang="en-US" dirty="0" err="1" smtClean="0"/>
              <a:t>vs</a:t>
            </a:r>
            <a:r>
              <a:rPr lang="en-US" dirty="0" smtClean="0"/>
              <a:t> </a:t>
            </a:r>
            <a:r>
              <a:rPr lang="en-US" dirty="0" err="1" smtClean="0"/>
              <a:t>SPHRi</a:t>
            </a:r>
            <a:endParaRPr lang="en-US" dirty="0"/>
          </a:p>
        </p:txBody>
      </p:sp>
      <p:graphicFrame>
        <p:nvGraphicFramePr>
          <p:cNvPr id="4" name="Content Placeholder 3"/>
          <p:cNvGraphicFramePr>
            <a:graphicFrameLocks noGrp="1"/>
          </p:cNvGraphicFramePr>
          <p:nvPr>
            <p:ph idx="1"/>
          </p:nvPr>
        </p:nvGraphicFramePr>
        <p:xfrm>
          <a:off x="533400" y="990600"/>
          <a:ext cx="7924800" cy="5029200"/>
        </p:xfrm>
        <a:graphic>
          <a:graphicData uri="http://schemas.openxmlformats.org/drawingml/2006/table">
            <a:tbl>
              <a:tblPr firstRow="1" bandRow="1">
                <a:tableStyleId>{7E9639D4-E3E2-4D34-9284-5A2195B3D0D7}</a:tableStyleId>
              </a:tblPr>
              <a:tblGrid>
                <a:gridCol w="4075611"/>
                <a:gridCol w="3849189"/>
              </a:tblGrid>
              <a:tr h="500850">
                <a:tc>
                  <a:txBody>
                    <a:bodyPr/>
                    <a:lstStyle/>
                    <a:p>
                      <a:pPr algn="ctr"/>
                      <a:r>
                        <a:rPr lang="en-US" sz="2000" dirty="0" smtClean="0"/>
                        <a:t>SPHR</a:t>
                      </a:r>
                      <a:endParaRPr lang="en-US" sz="2000" dirty="0"/>
                    </a:p>
                  </a:txBody>
                  <a:tcPr/>
                </a:tc>
                <a:tc>
                  <a:txBody>
                    <a:bodyPr/>
                    <a:lstStyle/>
                    <a:p>
                      <a:pPr algn="ctr"/>
                      <a:r>
                        <a:rPr lang="en-US" sz="2000" dirty="0" err="1" smtClean="0"/>
                        <a:t>SPHRi</a:t>
                      </a:r>
                      <a:endParaRPr lang="en-US" sz="2000" dirty="0"/>
                    </a:p>
                  </a:txBody>
                  <a:tcPr/>
                </a:tc>
              </a:tr>
              <a:tr h="4528350">
                <a:tc>
                  <a:txBody>
                    <a:bodyPr/>
                    <a:lstStyle/>
                    <a:p>
                      <a:pPr algn="ctr"/>
                      <a:r>
                        <a:rPr lang="en-US" sz="1800" kern="1200" dirty="0" smtClean="0"/>
                        <a:t>HR professionals with strategic and policy-making backgrounds are ideal candidates for the Senior Professional in Human Resources® (SPHR®). The credential is designed for leaders responsible for planning rather than implementing HR policy in the U.S. SPHR professionals tend to be accountable for HR department goals, planning and executing business strategies and technology while understanding the overall HR needs of the organization.</a:t>
                      </a:r>
                      <a:endParaRPr lang="en-US" sz="1800" dirty="0"/>
                    </a:p>
                  </a:txBody>
                  <a:tcPr/>
                </a:tc>
                <a:tc>
                  <a:txBody>
                    <a:bodyPr/>
                    <a:lstStyle/>
                    <a:p>
                      <a:pPr algn="ctr"/>
                      <a:r>
                        <a:rPr lang="en-US" sz="1800" kern="1200" dirty="0" smtClean="0"/>
                        <a:t>The </a:t>
                      </a:r>
                      <a:r>
                        <a:rPr lang="en-US" sz="1800" kern="1200" dirty="0" err="1" smtClean="0"/>
                        <a:t>SPHRi</a:t>
                      </a:r>
                      <a:r>
                        <a:rPr lang="en-US" sz="1800" kern="1200" dirty="0" smtClean="0"/>
                        <a:t> is for HR leaders based outside of the U.S. The certification recognizes senior-level HR competency of generally accepted HR principles in strategy, policy development and service delivery in a single international setting</a:t>
                      </a:r>
                      <a:endParaRPr lang="en-US" sz="1800"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03239"/>
          </a:xfrm>
        </p:spPr>
        <p:txBody>
          <a:bodyPr/>
          <a:lstStyle/>
          <a:p>
            <a:pPr algn="ctr"/>
            <a:r>
              <a:rPr lang="en-US" dirty="0" err="1" smtClean="0"/>
              <a:t>SPHRi</a:t>
            </a:r>
            <a:r>
              <a:rPr lang="en-US" dirty="0" smtClean="0"/>
              <a:t> </a:t>
            </a:r>
            <a:r>
              <a:rPr lang="en-US" dirty="0" err="1" smtClean="0"/>
              <a:t>vs</a:t>
            </a:r>
            <a:r>
              <a:rPr lang="en-US" dirty="0" smtClean="0"/>
              <a:t> GPHR</a:t>
            </a:r>
            <a:endParaRPr lang="en-US" dirty="0"/>
          </a:p>
        </p:txBody>
      </p:sp>
      <p:graphicFrame>
        <p:nvGraphicFramePr>
          <p:cNvPr id="4" name="Content Placeholder 3"/>
          <p:cNvGraphicFramePr>
            <a:graphicFrameLocks noGrp="1"/>
          </p:cNvGraphicFramePr>
          <p:nvPr>
            <p:ph idx="1"/>
          </p:nvPr>
        </p:nvGraphicFramePr>
        <p:xfrm>
          <a:off x="533400" y="1143000"/>
          <a:ext cx="8077200" cy="4680796"/>
        </p:xfrm>
        <a:graphic>
          <a:graphicData uri="http://schemas.openxmlformats.org/drawingml/2006/table">
            <a:tbl>
              <a:tblPr firstRow="1" bandRow="1">
                <a:tableStyleId>{7E9639D4-E3E2-4D34-9284-5A2195B3D0D7}</a:tableStyleId>
              </a:tblPr>
              <a:tblGrid>
                <a:gridCol w="4038600"/>
                <a:gridCol w="4038600"/>
              </a:tblGrid>
              <a:tr h="533400">
                <a:tc>
                  <a:txBody>
                    <a:bodyPr/>
                    <a:lstStyle/>
                    <a:p>
                      <a:pPr algn="ctr"/>
                      <a:r>
                        <a:rPr lang="en-US" sz="1800" dirty="0" err="1" smtClean="0"/>
                        <a:t>SPHRi</a:t>
                      </a:r>
                      <a:endParaRPr lang="en-US" sz="1800" dirty="0"/>
                    </a:p>
                  </a:txBody>
                  <a:tcPr/>
                </a:tc>
                <a:tc>
                  <a:txBody>
                    <a:bodyPr/>
                    <a:lstStyle/>
                    <a:p>
                      <a:pPr algn="ctr"/>
                      <a:r>
                        <a:rPr lang="en-US" sz="1800" dirty="0" smtClean="0"/>
                        <a:t>GPHR</a:t>
                      </a:r>
                      <a:endParaRPr lang="en-US" sz="1800" dirty="0"/>
                    </a:p>
                  </a:txBody>
                  <a:tcPr/>
                </a:tc>
              </a:tr>
              <a:tr h="4147396">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800" kern="1200" dirty="0" smtClean="0"/>
                        <a:t>The </a:t>
                      </a:r>
                      <a:r>
                        <a:rPr lang="en-US" sz="1800" kern="1200" dirty="0" err="1" smtClean="0"/>
                        <a:t>SPHRi</a:t>
                      </a:r>
                      <a:r>
                        <a:rPr lang="en-US" sz="1800" kern="1200" dirty="0" smtClean="0"/>
                        <a:t> is for HR leaders based outside of the U.S. The certification recognizes senior-level HR competency of generally accepted HR principles in strategy, policy development and service delivery in a single international setting</a:t>
                      </a:r>
                      <a:endParaRPr lang="en-US" sz="1800" dirty="0" smtClean="0"/>
                    </a:p>
                    <a:p>
                      <a:pPr algn="ctr"/>
                      <a:endParaRPr lang="en-US" sz="1800" dirty="0"/>
                    </a:p>
                  </a:txBody>
                  <a:tcPr/>
                </a:tc>
                <a:tc>
                  <a:txBody>
                    <a:bodyPr/>
                    <a:lstStyle/>
                    <a:p>
                      <a:pPr algn="ctr"/>
                      <a:r>
                        <a:rPr lang="en-US" sz="1800" kern="1200" dirty="0" smtClean="0"/>
                        <a:t>Earning the Global Professional in Human Resources® (GPHR®) demonstrates your expertise of multinational HR responsibilities, including strategies of globalization development of HR policies and initiatives that support organizational global growth. The GPHR recognizes your competencies and skills in managing HR disciplines in a global marketplace. If you are practicing HR primarily outside of the U.S., refer to the </a:t>
                      </a:r>
                      <a:r>
                        <a:rPr lang="en-US" sz="1800" kern="1200" dirty="0" err="1" smtClean="0"/>
                        <a:t>aPHRi</a:t>
                      </a:r>
                      <a:r>
                        <a:rPr lang="en-US" sz="1800" kern="1200" dirty="0" smtClean="0"/>
                        <a:t>, </a:t>
                      </a:r>
                      <a:r>
                        <a:rPr lang="en-US" sz="1800" kern="1200" dirty="0" err="1" smtClean="0"/>
                        <a:t>PHRi</a:t>
                      </a:r>
                      <a:r>
                        <a:rPr lang="en-US" sz="1800" kern="1200" dirty="0" smtClean="0"/>
                        <a:t> or </a:t>
                      </a:r>
                      <a:r>
                        <a:rPr lang="en-US" sz="1800" kern="1200" dirty="0" err="1" smtClean="0"/>
                        <a:t>SPHRi</a:t>
                      </a:r>
                      <a:r>
                        <a:rPr lang="en-US" sz="1800" kern="1200" dirty="0" smtClean="0"/>
                        <a:t> certifications.</a:t>
                      </a:r>
                      <a:endParaRPr lang="en-US" sz="1800"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55091761"/>
              </p:ext>
            </p:extLst>
          </p:nvPr>
        </p:nvGraphicFramePr>
        <p:xfrm>
          <a:off x="914400" y="990600"/>
          <a:ext cx="7239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9697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152400"/>
            <a:ext cx="7200900" cy="685185"/>
          </a:xfrm>
        </p:spPr>
        <p:txBody>
          <a:bodyPr>
            <a:normAutofit/>
          </a:bodyPr>
          <a:lstStyle/>
          <a:p>
            <a:r>
              <a:rPr lang="en-MY" sz="3200" dirty="0" err="1"/>
              <a:t>SPHRi</a:t>
            </a:r>
            <a:r>
              <a:rPr lang="en-MY" sz="3200" dirty="0"/>
              <a:t> </a:t>
            </a:r>
            <a:r>
              <a:rPr lang="en-MY" sz="3200" dirty="0" smtClean="0"/>
              <a:t>Exam Format and Length</a:t>
            </a:r>
            <a:endParaRPr lang="en-MY" sz="3200"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5800" y="1295400"/>
            <a:ext cx="7848600" cy="4343400"/>
          </a:xfrm>
        </p:spPr>
        <p:txBody>
          <a:bodyPr>
            <a:normAutofit/>
          </a:bodyPr>
          <a:lstStyle/>
          <a:p>
            <a:r>
              <a:rPr lang="en-MY" sz="2800" dirty="0"/>
              <a:t>Exam time: </a:t>
            </a:r>
            <a:r>
              <a:rPr lang="en-MY" sz="2800" dirty="0" smtClean="0"/>
              <a:t>2 </a:t>
            </a:r>
            <a:r>
              <a:rPr lang="en-MY" sz="2800" dirty="0"/>
              <a:t>hours </a:t>
            </a:r>
            <a:r>
              <a:rPr lang="en-MY" sz="2800" dirty="0" smtClean="0"/>
              <a:t>45 </a:t>
            </a:r>
            <a:r>
              <a:rPr lang="en-MY" sz="2800" dirty="0" err="1" smtClean="0"/>
              <a:t>mins</a:t>
            </a:r>
            <a:r>
              <a:rPr lang="en-MY" sz="2800" dirty="0" smtClean="0"/>
              <a:t> (plus 30 minutes administration time)</a:t>
            </a:r>
            <a:endParaRPr lang="en-MY" sz="2800" dirty="0"/>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
        <p:nvSpPr>
          <p:cNvPr id="4" name="TextBox 3"/>
          <p:cNvSpPr txBox="1"/>
          <p:nvPr/>
        </p:nvSpPr>
        <p:spPr>
          <a:xfrm>
            <a:off x="609600" y="5867400"/>
            <a:ext cx="8001000" cy="307777"/>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p14="http://schemas.microsoft.com/office/powerpoint/2010/main" xmlns="" val="14621355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79439"/>
          </a:xfrm>
        </p:spPr>
        <p:txBody>
          <a:bodyPr>
            <a:normAutofit/>
          </a:bodyPr>
          <a:lstStyle/>
          <a:p>
            <a:pPr algn="ctr"/>
            <a:r>
              <a:rPr lang="en-US" sz="3200" dirty="0" smtClean="0"/>
              <a:t>Pre-Test Question</a:t>
            </a:r>
            <a:endParaRPr lang="en-US" sz="3200" dirty="0"/>
          </a:p>
        </p:txBody>
      </p:sp>
      <p:sp>
        <p:nvSpPr>
          <p:cNvPr id="3" name="Content Placeholder 2"/>
          <p:cNvSpPr>
            <a:spLocks noGrp="1"/>
          </p:cNvSpPr>
          <p:nvPr>
            <p:ph idx="1"/>
          </p:nvPr>
        </p:nvSpPr>
        <p:spPr>
          <a:xfrm>
            <a:off x="838200" y="1219200"/>
            <a:ext cx="7924800" cy="4876800"/>
          </a:xfrm>
        </p:spPr>
        <p:txBody>
          <a:bodyPr>
            <a:noAutofit/>
          </a:bodyPr>
          <a:lstStyle/>
          <a:p>
            <a:pPr>
              <a:buNone/>
            </a:pPr>
            <a:r>
              <a:rPr lang="en-US" sz="2800" dirty="0" smtClean="0"/>
              <a:t>HRCI includes pre-test questions in its exams to gather valuable data about the new questions before they are included in future tests. </a:t>
            </a:r>
          </a:p>
          <a:p>
            <a:pPr>
              <a:buNone/>
            </a:pPr>
            <a:r>
              <a:rPr lang="en-US" sz="2800" dirty="0" smtClean="0"/>
              <a:t>These pre-test questions are:</a:t>
            </a:r>
          </a:p>
          <a:p>
            <a:pPr lvl="1"/>
            <a:r>
              <a:rPr lang="en-US" sz="2650" dirty="0" smtClean="0"/>
              <a:t> </a:t>
            </a:r>
            <a:r>
              <a:rPr lang="en-US" sz="2800" dirty="0" smtClean="0"/>
              <a:t>Not distinguished from others.</a:t>
            </a:r>
          </a:p>
          <a:p>
            <a:pPr lvl="1"/>
            <a:r>
              <a:rPr lang="en-US" sz="2800" dirty="0" smtClean="0"/>
              <a:t> Scattered throughout the exam so you will answer them with the same care in which you would  when answering scored questions.</a:t>
            </a:r>
          </a:p>
          <a:p>
            <a:pPr lvl="1"/>
            <a:r>
              <a:rPr lang="en-US" sz="2800" dirty="0" smtClean="0"/>
              <a:t> Not counted or included in determining the final exam score</a:t>
            </a:r>
            <a:endParaRPr lang="en-US" sz="2800" dirty="0"/>
          </a:p>
        </p:txBody>
      </p:sp>
      <p:sp>
        <p:nvSpPr>
          <p:cNvPr id="4" name="TextBox 3"/>
          <p:cNvSpPr txBox="1"/>
          <p:nvPr/>
        </p:nvSpPr>
        <p:spPr>
          <a:xfrm>
            <a:off x="457200" y="5867400"/>
            <a:ext cx="8229600" cy="307777"/>
          </a:xfrm>
          <a:prstGeom prst="rect">
            <a:avLst/>
          </a:prstGeom>
          <a:noFill/>
        </p:spPr>
        <p:txBody>
          <a:bodyPr wrap="square" rtlCol="0">
            <a:spAutoFit/>
          </a:bodyPr>
          <a:lstStyle/>
          <a:p>
            <a:r>
              <a:rPr lang="en-US" sz="1400" i="1" dirty="0" smtClean="0"/>
              <a:t>Source : https://www.hrci.org/docs/default-source/pdf-documents/cert-andbook.pdf?sfvrsn=8cddfc49_5</a:t>
            </a:r>
            <a:endParaRPr lang="en-US" sz="1400"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
        <p:nvSpPr>
          <p:cNvPr id="4" name="TextBox 3"/>
          <p:cNvSpPr txBox="1"/>
          <p:nvPr/>
        </p:nvSpPr>
        <p:spPr>
          <a:xfrm>
            <a:off x="685800" y="5791200"/>
            <a:ext cx="6934200" cy="304800"/>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p14="http://schemas.microsoft.com/office/powerpoint/2010/main" xmlns="" val="22492664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84875-54E3-4331-B57F-DF061254339E}"/>
              </a:ext>
            </a:extLst>
          </p:cNvPr>
          <p:cNvSpPr>
            <a:spLocks noGrp="1"/>
          </p:cNvSpPr>
          <p:nvPr>
            <p:ph type="title"/>
          </p:nvPr>
        </p:nvSpPr>
        <p:spPr>
          <a:xfrm>
            <a:off x="1371600" y="0"/>
            <a:ext cx="7200900" cy="641033"/>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xmlns="" id="{EA64D1C8-9921-46F9-8E52-0E698CBE75EC}"/>
              </a:ext>
            </a:extLst>
          </p:cNvPr>
          <p:cNvSpPr>
            <a:spLocks noGrp="1"/>
          </p:cNvSpPr>
          <p:nvPr>
            <p:ph idx="1"/>
          </p:nvPr>
        </p:nvSpPr>
        <p:spPr>
          <a:xfrm>
            <a:off x="457200" y="838200"/>
            <a:ext cx="8001000" cy="5486400"/>
          </a:xfrm>
        </p:spPr>
        <p:txBody>
          <a:bodyPr>
            <a:noAutofit/>
          </a:bodyPr>
          <a:lstStyle/>
          <a:p>
            <a:pPr marL="0" indent="0">
              <a:buNone/>
            </a:pPr>
            <a:r>
              <a:rPr lang="en-MY" sz="2800" dirty="0"/>
              <a:t>aPHR		</a:t>
            </a:r>
            <a:r>
              <a:rPr lang="en-MY" sz="2800" dirty="0" smtClean="0"/>
              <a:t>84%</a:t>
            </a:r>
            <a:endParaRPr lang="en-MY" sz="2800" dirty="0"/>
          </a:p>
          <a:p>
            <a:pPr marL="0" indent="0">
              <a:buNone/>
            </a:pPr>
            <a:r>
              <a:rPr lang="en-MY" sz="2800" dirty="0"/>
              <a:t>PHR		</a:t>
            </a:r>
            <a:r>
              <a:rPr lang="en-MY" sz="2800" dirty="0" smtClean="0"/>
              <a:t>65%</a:t>
            </a:r>
            <a:endParaRPr lang="en-MY" sz="2800" dirty="0"/>
          </a:p>
          <a:p>
            <a:pPr marL="0" indent="0">
              <a:buNone/>
            </a:pPr>
            <a:r>
              <a:rPr lang="en-MY" sz="2800" dirty="0"/>
              <a:t>SPHR		</a:t>
            </a:r>
            <a:r>
              <a:rPr lang="en-MY" sz="2800" dirty="0" smtClean="0"/>
              <a:t>58%</a:t>
            </a:r>
            <a:endParaRPr lang="en-MY" sz="2800" dirty="0"/>
          </a:p>
          <a:p>
            <a:pPr marL="0" indent="0">
              <a:buNone/>
            </a:pPr>
            <a:r>
              <a:rPr lang="en-MY" sz="2800" dirty="0"/>
              <a:t>GPHR		77%</a:t>
            </a:r>
          </a:p>
          <a:p>
            <a:pPr marL="0" indent="0">
              <a:buNone/>
            </a:pPr>
            <a:r>
              <a:rPr lang="en-MY" sz="2800" dirty="0"/>
              <a:t>PHRca		</a:t>
            </a:r>
            <a:r>
              <a:rPr lang="en-MY" sz="2800" dirty="0" smtClean="0"/>
              <a:t>47%</a:t>
            </a:r>
            <a:endParaRPr lang="en-MY" sz="2800" dirty="0"/>
          </a:p>
          <a:p>
            <a:pPr marL="0" indent="0">
              <a:buNone/>
            </a:pPr>
            <a:r>
              <a:rPr lang="en-MY" sz="2800" dirty="0"/>
              <a:t>aPHRi		</a:t>
            </a:r>
            <a:r>
              <a:rPr lang="en-MY" sz="2800" dirty="0" smtClean="0"/>
              <a:t>61%</a:t>
            </a:r>
            <a:endParaRPr lang="en-MY" sz="2800" dirty="0"/>
          </a:p>
          <a:p>
            <a:pPr marL="0" indent="0">
              <a:buNone/>
            </a:pPr>
            <a:r>
              <a:rPr lang="en-MY" sz="2800" dirty="0"/>
              <a:t>PHRi		</a:t>
            </a:r>
            <a:r>
              <a:rPr lang="en-MY" sz="2800" dirty="0" smtClean="0"/>
              <a:t>81%</a:t>
            </a:r>
            <a:endParaRPr lang="en-MY" sz="2800" dirty="0"/>
          </a:p>
          <a:p>
            <a:pPr marL="0" indent="0">
              <a:buNone/>
            </a:pPr>
            <a:r>
              <a:rPr lang="en-MY" sz="2800" dirty="0">
                <a:solidFill>
                  <a:srgbClr val="FF0000"/>
                </a:solidFill>
              </a:rPr>
              <a:t>SPHRi		</a:t>
            </a:r>
            <a:r>
              <a:rPr lang="en-MY" sz="2800" dirty="0" smtClean="0">
                <a:solidFill>
                  <a:srgbClr val="FF0000"/>
                </a:solidFill>
              </a:rPr>
              <a:t>76%</a:t>
            </a:r>
            <a:endParaRPr lang="en-MY" sz="2800" dirty="0">
              <a:solidFill>
                <a:srgbClr val="FF0000"/>
              </a:solidFill>
            </a:endParaRPr>
          </a:p>
          <a:p>
            <a:pPr marL="0" indent="0">
              <a:buNone/>
            </a:pPr>
            <a:endParaRPr lang="en-MY" sz="1400" i="1" dirty="0" smtClean="0"/>
          </a:p>
          <a:p>
            <a:pPr marL="0" indent="0">
              <a:buNone/>
            </a:pPr>
            <a:r>
              <a:rPr lang="en-MY" sz="1400" i="1" dirty="0" smtClean="0"/>
              <a:t>HRCI </a:t>
            </a:r>
            <a:r>
              <a:rPr lang="en-MY" sz="1400" i="1" dirty="0"/>
              <a:t>Exam Pass Rates as of December 31, </a:t>
            </a:r>
            <a:r>
              <a:rPr lang="en-MY" sz="1400" i="1" dirty="0" smtClean="0"/>
              <a:t>2021;  </a:t>
            </a:r>
            <a:r>
              <a:rPr lang="en-US" sz="1400" i="1" dirty="0" smtClean="0"/>
              <a:t>Source : https://www.hrci.org/pass-rates</a:t>
            </a:r>
          </a:p>
          <a:p>
            <a:pPr marL="0" indent="0">
              <a:buNone/>
            </a:pPr>
            <a:endParaRPr lang="en-MY" sz="1400" i="1" dirty="0"/>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34476108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77580-3921-40BB-A6CB-74878BAB42CA}"/>
              </a:ext>
            </a:extLst>
          </p:cNvPr>
          <p:cNvSpPr>
            <a:spLocks noGrp="1"/>
          </p:cNvSpPr>
          <p:nvPr>
            <p:ph type="title"/>
          </p:nvPr>
        </p:nvSpPr>
        <p:spPr>
          <a:xfrm>
            <a:off x="838200" y="228600"/>
            <a:ext cx="7200900" cy="713360"/>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xmlns="" id="{46E85126-1150-4A01-8E41-CFC0AA468B9F}"/>
              </a:ext>
            </a:extLst>
          </p:cNvPr>
          <p:cNvSpPr>
            <a:spLocks noGrp="1"/>
          </p:cNvSpPr>
          <p:nvPr>
            <p:ph idx="1"/>
          </p:nvPr>
        </p:nvSpPr>
        <p:spPr>
          <a:xfrm>
            <a:off x="685800" y="1143000"/>
            <a:ext cx="8003232" cy="4755232"/>
          </a:xfrm>
        </p:spPr>
        <p:txBody>
          <a:bodyPr>
            <a:noAutofit/>
          </a:bodyPr>
          <a:lstStyle/>
          <a:p>
            <a:pPr marL="0" indent="0">
              <a:buNone/>
            </a:pPr>
            <a:r>
              <a:rPr lang="en-MY" sz="2800" dirty="0"/>
              <a:t>aPHR		        </a:t>
            </a:r>
            <a:r>
              <a:rPr lang="en-MY" sz="2800" dirty="0" smtClean="0"/>
              <a:t>8,882</a:t>
            </a:r>
            <a:endParaRPr lang="en-MY" sz="2800" dirty="0"/>
          </a:p>
          <a:p>
            <a:pPr marL="0" indent="0">
              <a:buNone/>
            </a:pPr>
            <a:r>
              <a:rPr lang="en-MY" sz="2800" dirty="0"/>
              <a:t>PHR		        </a:t>
            </a:r>
            <a:r>
              <a:rPr lang="en-MY" sz="2800" dirty="0" smtClean="0"/>
              <a:t>68,858</a:t>
            </a:r>
            <a:endParaRPr lang="en-MY" sz="2800" dirty="0"/>
          </a:p>
          <a:p>
            <a:pPr marL="0" indent="0">
              <a:buNone/>
            </a:pPr>
            <a:r>
              <a:rPr lang="en-MY" sz="2800" dirty="0"/>
              <a:t>SPHR		       </a:t>
            </a:r>
            <a:r>
              <a:rPr lang="en-MY" sz="2800" dirty="0" smtClean="0"/>
              <a:t>39,924</a:t>
            </a:r>
            <a:endParaRPr lang="en-MY" sz="2800" dirty="0"/>
          </a:p>
          <a:p>
            <a:pPr marL="0" indent="0">
              <a:buNone/>
            </a:pPr>
            <a:r>
              <a:rPr lang="en-MY" sz="2800" dirty="0"/>
              <a:t>GPHR		        </a:t>
            </a:r>
            <a:r>
              <a:rPr lang="en-MY" sz="2800" dirty="0" smtClean="0"/>
              <a:t>2,781</a:t>
            </a:r>
            <a:endParaRPr lang="en-MY" sz="2800" dirty="0"/>
          </a:p>
          <a:p>
            <a:pPr marL="0" indent="0">
              <a:buNone/>
            </a:pPr>
            <a:r>
              <a:rPr lang="en-MY" sz="2800" dirty="0"/>
              <a:t>PHRca		       </a:t>
            </a:r>
            <a:r>
              <a:rPr lang="en-MY" sz="2800" dirty="0" smtClean="0"/>
              <a:t>1,910</a:t>
            </a:r>
            <a:endParaRPr lang="en-MY" sz="2800" dirty="0"/>
          </a:p>
          <a:p>
            <a:pPr marL="0" indent="0">
              <a:buNone/>
            </a:pPr>
            <a:r>
              <a:rPr lang="en-MY" sz="2800" dirty="0" err="1" smtClean="0"/>
              <a:t>PHRi</a:t>
            </a:r>
            <a:r>
              <a:rPr lang="en-MY" sz="2800" dirty="0"/>
              <a:t>		       </a:t>
            </a:r>
            <a:r>
              <a:rPr lang="en-MY" sz="2800" dirty="0" smtClean="0"/>
              <a:t>2,428</a:t>
            </a:r>
            <a:endParaRPr lang="en-MY" sz="2800" dirty="0"/>
          </a:p>
          <a:p>
            <a:pPr marL="0" indent="0">
              <a:buNone/>
            </a:pPr>
            <a:r>
              <a:rPr lang="en-MY" sz="2800" dirty="0"/>
              <a:t>SPHRi		       </a:t>
            </a:r>
            <a:r>
              <a:rPr lang="en-MY" sz="2800" dirty="0" smtClean="0"/>
              <a:t>2,419</a:t>
            </a:r>
          </a:p>
          <a:p>
            <a:pPr marL="0" indent="0">
              <a:buNone/>
            </a:pPr>
            <a:endParaRPr lang="en-MY" sz="1400" i="1" dirty="0" smtClean="0"/>
          </a:p>
          <a:p>
            <a:pPr marL="0" indent="0">
              <a:buNone/>
            </a:pPr>
            <a:r>
              <a:rPr lang="en-MY" sz="1400" i="1" dirty="0" smtClean="0"/>
              <a:t>Number of HRCI Certification Holders as of January 6, 2022 ; </a:t>
            </a:r>
          </a:p>
          <a:p>
            <a:pPr marL="0" indent="0">
              <a:buNone/>
            </a:pPr>
            <a:r>
              <a:rPr lang="en-US" sz="1400" i="1" dirty="0" smtClean="0"/>
              <a:t>Source : https://www.hrci.org/certifications/hrci-exam-statistics</a:t>
            </a:r>
          </a:p>
          <a:p>
            <a:pPr marL="0" indent="0">
              <a:buNone/>
            </a:pPr>
            <a:endParaRPr lang="en-MY" sz="1400" i="1" dirty="0"/>
          </a:p>
        </p:txBody>
      </p:sp>
    </p:spTree>
    <p:extLst>
      <p:ext uri="{BB962C8B-B14F-4D97-AF65-F5344CB8AC3E}">
        <p14:creationId xmlns:p14="http://schemas.microsoft.com/office/powerpoint/2010/main" xmlns="" val="13858154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9826060"/>
              </p:ext>
            </p:extLst>
          </p:nvPr>
        </p:nvGraphicFramePr>
        <p:xfrm>
          <a:off x="685800" y="6858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1740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xmlns=""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xmlns="" val="2755853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2FD780-C28C-40F0-A530-F03F632EFBD4}"/>
              </a:ext>
            </a:extLst>
          </p:cNvPr>
          <p:cNvSpPr>
            <a:spLocks noGrp="1"/>
          </p:cNvSpPr>
          <p:nvPr>
            <p:ph type="title"/>
          </p:nvPr>
        </p:nvSpPr>
        <p:spPr>
          <a:xfrm>
            <a:off x="1066800" y="228600"/>
            <a:ext cx="7200900" cy="641033"/>
          </a:xfrm>
        </p:spPr>
        <p:txBody>
          <a:bodyPr>
            <a:normAutofit/>
          </a:bodyPr>
          <a:lstStyle/>
          <a:p>
            <a:pPr algn="ctr"/>
            <a:r>
              <a:rPr lang="en-MY" sz="3200" dirty="0"/>
              <a:t>Multiple Choice Question</a:t>
            </a:r>
          </a:p>
        </p:txBody>
      </p:sp>
      <p:pic>
        <p:nvPicPr>
          <p:cNvPr id="5" name="Picture 4">
            <a:extLst>
              <a:ext uri="{FF2B5EF4-FFF2-40B4-BE49-F238E27FC236}">
                <a16:creationId xmlns:a16="http://schemas.microsoft.com/office/drawing/2014/main" xmlns="" id="{766B2E19-F449-4368-8DCE-18F924F88F43}"/>
              </a:ext>
            </a:extLst>
          </p:cNvPr>
          <p:cNvPicPr>
            <a:picLocks noChangeAspect="1"/>
          </p:cNvPicPr>
          <p:nvPr/>
        </p:nvPicPr>
        <p:blipFill>
          <a:blip r:embed="rId2"/>
          <a:stretch>
            <a:fillRect/>
          </a:stretch>
        </p:blipFill>
        <p:spPr>
          <a:xfrm>
            <a:off x="762000" y="1447800"/>
            <a:ext cx="7583556" cy="3200400"/>
          </a:xfrm>
          <a:prstGeom prst="rect">
            <a:avLst/>
          </a:prstGeom>
        </p:spPr>
      </p:pic>
      <p:sp>
        <p:nvSpPr>
          <p:cNvPr id="4" name="TextBox 3"/>
          <p:cNvSpPr txBox="1"/>
          <p:nvPr/>
        </p:nvSpPr>
        <p:spPr>
          <a:xfrm>
            <a:off x="762000" y="5105400"/>
            <a:ext cx="7772400" cy="830997"/>
          </a:xfrm>
          <a:prstGeom prst="rect">
            <a:avLst/>
          </a:prstGeom>
          <a:noFill/>
        </p:spPr>
        <p:txBody>
          <a:bodyPr wrap="square" rtlCol="0">
            <a:spAutoFit/>
          </a:bodyPr>
          <a:lstStyle/>
          <a:p>
            <a:r>
              <a:rPr lang="en-US" sz="2400" dirty="0" smtClean="0"/>
              <a:t>These items contain a stem (or premise) and four (4) answer choices including only one (1) correct answer.</a:t>
            </a:r>
            <a:endParaRPr lang="en-US" sz="2400" dirty="0"/>
          </a:p>
        </p:txBody>
      </p:sp>
    </p:spTree>
    <p:extLst>
      <p:ext uri="{BB962C8B-B14F-4D97-AF65-F5344CB8AC3E}">
        <p14:creationId xmlns:p14="http://schemas.microsoft.com/office/powerpoint/2010/main" xmlns="" val="3396840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AF6CF-3C17-47A5-8304-B42FBCA55780}"/>
              </a:ext>
            </a:extLst>
          </p:cNvPr>
          <p:cNvSpPr>
            <a:spLocks noGrp="1"/>
          </p:cNvSpPr>
          <p:nvPr>
            <p:ph type="title"/>
          </p:nvPr>
        </p:nvSpPr>
        <p:spPr>
          <a:xfrm>
            <a:off x="762000" y="304800"/>
            <a:ext cx="8122096" cy="658813"/>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xmlns="" id="{40355A87-4555-4BC1-9C6E-81D353B38F8B}"/>
              </a:ext>
            </a:extLst>
          </p:cNvPr>
          <p:cNvPicPr>
            <a:picLocks noChangeAspect="1"/>
          </p:cNvPicPr>
          <p:nvPr/>
        </p:nvPicPr>
        <p:blipFill>
          <a:blip r:embed="rId2"/>
          <a:stretch>
            <a:fillRect/>
          </a:stretch>
        </p:blipFill>
        <p:spPr>
          <a:xfrm>
            <a:off x="990600" y="1219200"/>
            <a:ext cx="7134161" cy="2800325"/>
          </a:xfrm>
          <a:prstGeom prst="rect">
            <a:avLst/>
          </a:prstGeom>
        </p:spPr>
      </p:pic>
      <p:sp>
        <p:nvSpPr>
          <p:cNvPr id="5" name="TextBox 4"/>
          <p:cNvSpPr txBox="1"/>
          <p:nvPr/>
        </p:nvSpPr>
        <p:spPr>
          <a:xfrm>
            <a:off x="762000" y="4724400"/>
            <a:ext cx="7620000" cy="1200329"/>
          </a:xfrm>
          <a:prstGeom prst="rect">
            <a:avLst/>
          </a:prstGeom>
          <a:noFill/>
        </p:spPr>
        <p:txBody>
          <a:bodyPr wrap="square" rtlCol="0">
            <a:spAutoFit/>
          </a:bodyPr>
          <a:lstStyle/>
          <a:p>
            <a:r>
              <a:rPr lang="en-US" sz="2400" dirty="0" smtClean="0"/>
              <a:t>These are like multiple choice items except there are two (2) or more correct answers. The item will tell you how many correct options there are</a:t>
            </a:r>
            <a:endParaRPr lang="en-US" sz="2400" dirty="0"/>
          </a:p>
        </p:txBody>
      </p:sp>
    </p:spTree>
    <p:extLst>
      <p:ext uri="{BB962C8B-B14F-4D97-AF65-F5344CB8AC3E}">
        <p14:creationId xmlns:p14="http://schemas.microsoft.com/office/powerpoint/2010/main" xmlns="" val="3394258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702CB-9853-40CE-99A2-4CC7FF7DE3FF}"/>
              </a:ext>
            </a:extLst>
          </p:cNvPr>
          <p:cNvSpPr>
            <a:spLocks noGrp="1"/>
          </p:cNvSpPr>
          <p:nvPr>
            <p:ph type="title"/>
          </p:nvPr>
        </p:nvSpPr>
        <p:spPr>
          <a:xfrm>
            <a:off x="1219200" y="228600"/>
            <a:ext cx="7200900" cy="655639"/>
          </a:xfrm>
        </p:spPr>
        <p:txBody>
          <a:bodyPr>
            <a:normAutofit/>
          </a:bodyPr>
          <a:lstStyle/>
          <a:p>
            <a:pPr algn="ctr"/>
            <a:r>
              <a:rPr lang="en-MY" sz="3200" dirty="0"/>
              <a:t>Fill in the blanks</a:t>
            </a:r>
          </a:p>
        </p:txBody>
      </p:sp>
      <p:pic>
        <p:nvPicPr>
          <p:cNvPr id="5" name="Picture 4">
            <a:extLst>
              <a:ext uri="{FF2B5EF4-FFF2-40B4-BE49-F238E27FC236}">
                <a16:creationId xmlns:a16="http://schemas.microsoft.com/office/drawing/2014/main" xmlns="" id="{3676092A-69C8-41DA-A25B-955C98C3CC2B}"/>
              </a:ext>
            </a:extLst>
          </p:cNvPr>
          <p:cNvPicPr>
            <a:picLocks noChangeAspect="1"/>
          </p:cNvPicPr>
          <p:nvPr/>
        </p:nvPicPr>
        <p:blipFill>
          <a:blip r:embed="rId2"/>
          <a:stretch>
            <a:fillRect/>
          </a:stretch>
        </p:blipFill>
        <p:spPr>
          <a:xfrm>
            <a:off x="838200" y="1524000"/>
            <a:ext cx="7566634" cy="3024336"/>
          </a:xfrm>
          <a:prstGeom prst="rect">
            <a:avLst/>
          </a:prstGeom>
        </p:spPr>
      </p:pic>
      <p:sp>
        <p:nvSpPr>
          <p:cNvPr id="4" name="TextBox 3"/>
          <p:cNvSpPr txBox="1"/>
          <p:nvPr/>
        </p:nvSpPr>
        <p:spPr>
          <a:xfrm>
            <a:off x="609600" y="5105400"/>
            <a:ext cx="7924800" cy="830997"/>
          </a:xfrm>
          <a:prstGeom prst="rect">
            <a:avLst/>
          </a:prstGeom>
          <a:noFill/>
        </p:spPr>
        <p:txBody>
          <a:bodyPr wrap="square" rtlCol="0">
            <a:spAutoFit/>
          </a:bodyPr>
          <a:lstStyle/>
          <a:p>
            <a:r>
              <a:rPr lang="en-US" sz="2400" dirty="0" smtClean="0"/>
              <a:t>You will be asked to provide a numeral, word, or phrase to complete the sentence.</a:t>
            </a:r>
            <a:endParaRPr lang="en-US" sz="2400" dirty="0"/>
          </a:p>
        </p:txBody>
      </p:sp>
    </p:spTree>
    <p:extLst>
      <p:ext uri="{BB962C8B-B14F-4D97-AF65-F5344CB8AC3E}">
        <p14:creationId xmlns:p14="http://schemas.microsoft.com/office/powerpoint/2010/main" xmlns="" val="920045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ECE27-C7E3-422F-B98D-FAF34AA0B92B}"/>
              </a:ext>
            </a:extLst>
          </p:cNvPr>
          <p:cNvSpPr>
            <a:spLocks noGrp="1"/>
          </p:cNvSpPr>
          <p:nvPr>
            <p:ph type="title"/>
          </p:nvPr>
        </p:nvSpPr>
        <p:spPr>
          <a:xfrm>
            <a:off x="1219200" y="304800"/>
            <a:ext cx="7200900" cy="624086"/>
          </a:xfrm>
        </p:spPr>
        <p:txBody>
          <a:bodyPr>
            <a:normAutofit/>
          </a:bodyPr>
          <a:lstStyle/>
          <a:p>
            <a:pPr algn="ctr"/>
            <a:r>
              <a:rPr lang="en-MY" sz="3200" dirty="0"/>
              <a:t>Drag and Drop</a:t>
            </a:r>
          </a:p>
        </p:txBody>
      </p:sp>
      <p:pic>
        <p:nvPicPr>
          <p:cNvPr id="5" name="Picture 4">
            <a:extLst>
              <a:ext uri="{FF2B5EF4-FFF2-40B4-BE49-F238E27FC236}">
                <a16:creationId xmlns:a16="http://schemas.microsoft.com/office/drawing/2014/main" xmlns="" id="{B8B8E5F7-032C-41A8-82B8-5840FED5E33A}"/>
              </a:ext>
            </a:extLst>
          </p:cNvPr>
          <p:cNvPicPr>
            <a:picLocks noChangeAspect="1"/>
          </p:cNvPicPr>
          <p:nvPr/>
        </p:nvPicPr>
        <p:blipFill>
          <a:blip r:embed="rId2"/>
          <a:stretch>
            <a:fillRect/>
          </a:stretch>
        </p:blipFill>
        <p:spPr>
          <a:xfrm>
            <a:off x="914400" y="1143000"/>
            <a:ext cx="6886423" cy="3775298"/>
          </a:xfrm>
          <a:prstGeom prst="rect">
            <a:avLst/>
          </a:prstGeom>
        </p:spPr>
      </p:pic>
      <p:sp>
        <p:nvSpPr>
          <p:cNvPr id="4" name="TextBox 3"/>
          <p:cNvSpPr txBox="1"/>
          <p:nvPr/>
        </p:nvSpPr>
        <p:spPr>
          <a:xfrm>
            <a:off x="457200" y="5029200"/>
            <a:ext cx="8077200" cy="1200329"/>
          </a:xfrm>
          <a:prstGeom prst="rect">
            <a:avLst/>
          </a:prstGeom>
          <a:noFill/>
        </p:spPr>
        <p:txBody>
          <a:bodyPr wrap="square" rtlCol="0">
            <a:spAutoFit/>
          </a:bodyPr>
          <a:lstStyle/>
          <a:p>
            <a:r>
              <a:rPr lang="en-US" sz="2400" dirty="0" smtClean="0"/>
              <a:t>You will be asked to click on certain pieces of information and drag them with your cursor to place them in the correct position.</a:t>
            </a:r>
            <a:endParaRPr lang="en-US" sz="2400" dirty="0"/>
          </a:p>
        </p:txBody>
      </p:sp>
    </p:spTree>
    <p:extLst>
      <p:ext uri="{BB962C8B-B14F-4D97-AF65-F5344CB8AC3E}">
        <p14:creationId xmlns:p14="http://schemas.microsoft.com/office/powerpoint/2010/main" xmlns="" val="4281806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F424B-D3B1-4ADC-B9F1-286E889698F0}"/>
              </a:ext>
            </a:extLst>
          </p:cNvPr>
          <p:cNvSpPr>
            <a:spLocks noGrp="1"/>
          </p:cNvSpPr>
          <p:nvPr>
            <p:ph type="title"/>
          </p:nvPr>
        </p:nvSpPr>
        <p:spPr>
          <a:xfrm>
            <a:off x="1143000" y="228600"/>
            <a:ext cx="7200900" cy="633978"/>
          </a:xfrm>
        </p:spPr>
        <p:txBody>
          <a:bodyPr>
            <a:normAutofit/>
          </a:bodyPr>
          <a:lstStyle/>
          <a:p>
            <a:pPr algn="ctr"/>
            <a:r>
              <a:rPr lang="en-MY" sz="3200" dirty="0"/>
              <a:t>Scenario based questions</a:t>
            </a:r>
          </a:p>
        </p:txBody>
      </p:sp>
      <p:sp>
        <p:nvSpPr>
          <p:cNvPr id="4" name="TextBox 3">
            <a:extLst>
              <a:ext uri="{FF2B5EF4-FFF2-40B4-BE49-F238E27FC236}">
                <a16:creationId xmlns:a16="http://schemas.microsoft.com/office/drawing/2014/main" xmlns=""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xmlns="" val="1528138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F08410-8A31-4893-8589-48D5905F51E4}"/>
              </a:ext>
            </a:extLst>
          </p:cNvPr>
          <p:cNvSpPr>
            <a:spLocks noGrp="1"/>
          </p:cNvSpPr>
          <p:nvPr>
            <p:ph type="title"/>
          </p:nvPr>
        </p:nvSpPr>
        <p:spPr>
          <a:xfrm>
            <a:off x="914400" y="228600"/>
            <a:ext cx="7200900" cy="642501"/>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xmlns="" id="{FDF94EE0-1FB0-4B66-850C-A9CD0548EBBF}"/>
              </a:ext>
            </a:extLst>
          </p:cNvPr>
          <p:cNvSpPr>
            <a:spLocks noGrp="1"/>
          </p:cNvSpPr>
          <p:nvPr>
            <p:ph idx="1"/>
          </p:nvPr>
        </p:nvSpPr>
        <p:spPr>
          <a:xfrm>
            <a:off x="533400" y="1066800"/>
            <a:ext cx="8001000" cy="5181600"/>
          </a:xfrm>
        </p:spPr>
        <p:txBody>
          <a:bodyPr>
            <a:noAutofit/>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r>
              <a:rPr lang="en-MY" sz="2400" dirty="0" smtClean="0"/>
              <a:t>Application/problem </a:t>
            </a:r>
            <a:r>
              <a:rPr lang="en-MY" sz="2400" dirty="0"/>
              <a:t>solving: applying familiar principles or generalizations to solve real-life problems</a:t>
            </a:r>
          </a:p>
          <a:p>
            <a:pPr>
              <a:buFont typeface="Wingdings" panose="05000000000000000000" pitchFamily="2" charset="2"/>
              <a:buChar char="§"/>
            </a:pPr>
            <a:r>
              <a:rPr lang="en-MY" sz="2400" dirty="0" smtClean="0"/>
              <a:t>Synthesis/evaluation</a:t>
            </a:r>
            <a:r>
              <a:rPr lang="en-MY" sz="2400" dirty="0"/>
              <a:t>: combining different elements and using critical thinking skills to solve a complex problem</a:t>
            </a:r>
          </a:p>
        </p:txBody>
      </p:sp>
      <p:sp>
        <p:nvSpPr>
          <p:cNvPr id="4" name="TextBox 3"/>
          <p:cNvSpPr txBox="1"/>
          <p:nvPr/>
        </p:nvSpPr>
        <p:spPr>
          <a:xfrm>
            <a:off x="457200" y="5562600"/>
            <a:ext cx="8305800" cy="523220"/>
          </a:xfrm>
          <a:prstGeom prst="rect">
            <a:avLst/>
          </a:prstGeom>
          <a:noFill/>
        </p:spPr>
        <p:txBody>
          <a:bodyPr wrap="square" rtlCol="0">
            <a:spAutoFit/>
          </a:bodyPr>
          <a:lstStyle/>
          <a:p>
            <a:r>
              <a:rPr lang="en-US" sz="1400" i="1" dirty="0" smtClean="0"/>
              <a:t>Source : https://www.hrci.org/docs/default-source/pdf-documents/cert-handbook.pdf?sfvrsn=8cddfc49_5</a:t>
            </a:r>
            <a:endParaRPr lang="en-US" sz="1400" i="1" dirty="0"/>
          </a:p>
        </p:txBody>
      </p:sp>
    </p:spTree>
    <p:extLst>
      <p:ext uri="{BB962C8B-B14F-4D97-AF65-F5344CB8AC3E}">
        <p14:creationId xmlns:p14="http://schemas.microsoft.com/office/powerpoint/2010/main" xmlns="" val="163695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9826060"/>
              </p:ext>
            </p:extLst>
          </p:nvPr>
        </p:nvGraphicFramePr>
        <p:xfrm>
          <a:off x="685800" y="6858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1740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2E01AA-1744-449A-90B4-D091279C4FA0}"/>
              </a:ext>
            </a:extLst>
          </p:cNvPr>
          <p:cNvSpPr>
            <a:spLocks noGrp="1"/>
          </p:cNvSpPr>
          <p:nvPr>
            <p:ph type="title"/>
          </p:nvPr>
        </p:nvSpPr>
        <p:spPr>
          <a:xfrm>
            <a:off x="838200" y="304800"/>
            <a:ext cx="7200900" cy="731839"/>
          </a:xfrm>
        </p:spPr>
        <p:txBody>
          <a:bodyPr>
            <a:normAutofit/>
          </a:bodyPr>
          <a:lstStyle/>
          <a:p>
            <a:pPr algn="ctr"/>
            <a:r>
              <a:rPr lang="en-MY" sz="3200" dirty="0"/>
              <a:t>Pearson VUE</a:t>
            </a:r>
          </a:p>
        </p:txBody>
      </p:sp>
      <p:pic>
        <p:nvPicPr>
          <p:cNvPr id="5" name="Picture 4">
            <a:extLst>
              <a:ext uri="{FF2B5EF4-FFF2-40B4-BE49-F238E27FC236}">
                <a16:creationId xmlns:a16="http://schemas.microsoft.com/office/drawing/2014/main" xmlns="" id="{A1693352-F4A3-47AE-94FC-D565FDB8469A}"/>
              </a:ext>
            </a:extLst>
          </p:cNvPr>
          <p:cNvPicPr>
            <a:picLocks noChangeAspect="1"/>
          </p:cNvPicPr>
          <p:nvPr/>
        </p:nvPicPr>
        <p:blipFill>
          <a:blip r:embed="rId2"/>
          <a:stretch>
            <a:fillRect/>
          </a:stretch>
        </p:blipFill>
        <p:spPr>
          <a:xfrm>
            <a:off x="609600" y="1447800"/>
            <a:ext cx="7600573" cy="4495800"/>
          </a:xfrm>
          <a:prstGeom prst="rect">
            <a:avLst/>
          </a:prstGeom>
        </p:spPr>
      </p:pic>
    </p:spTree>
    <p:extLst>
      <p:ext uri="{BB962C8B-B14F-4D97-AF65-F5344CB8AC3E}">
        <p14:creationId xmlns:p14="http://schemas.microsoft.com/office/powerpoint/2010/main" xmlns="" val="101070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074D98-8830-41AF-BF91-CA084D928BC8}"/>
              </a:ext>
            </a:extLst>
          </p:cNvPr>
          <p:cNvSpPr>
            <a:spLocks noGrp="1"/>
          </p:cNvSpPr>
          <p:nvPr>
            <p:ph type="title"/>
          </p:nvPr>
        </p:nvSpPr>
        <p:spPr>
          <a:xfrm>
            <a:off x="685800" y="228600"/>
            <a:ext cx="7200900" cy="784065"/>
          </a:xfrm>
        </p:spPr>
        <p:txBody>
          <a:bodyPr>
            <a:normAutofit/>
          </a:bodyPr>
          <a:lstStyle/>
          <a:p>
            <a:pPr algn="ctr"/>
            <a:r>
              <a:rPr lang="en-MY" sz="3200" dirty="0"/>
              <a:t>HRCI Exam screen</a:t>
            </a:r>
          </a:p>
        </p:txBody>
      </p:sp>
      <p:pic>
        <p:nvPicPr>
          <p:cNvPr id="4" name="Picture 3">
            <a:extLst>
              <a:ext uri="{FF2B5EF4-FFF2-40B4-BE49-F238E27FC236}">
                <a16:creationId xmlns:a16="http://schemas.microsoft.com/office/drawing/2014/main" xmlns="" id="{9E2FB27D-8BE9-4DB0-8F20-5512EC92865B}"/>
              </a:ext>
            </a:extLst>
          </p:cNvPr>
          <p:cNvPicPr>
            <a:picLocks noChangeAspect="1"/>
          </p:cNvPicPr>
          <p:nvPr/>
        </p:nvPicPr>
        <p:blipFill>
          <a:blip r:embed="rId2"/>
          <a:stretch>
            <a:fillRect/>
          </a:stretch>
        </p:blipFill>
        <p:spPr>
          <a:xfrm>
            <a:off x="1676400" y="1371600"/>
            <a:ext cx="5797493" cy="4391000"/>
          </a:xfrm>
          <a:prstGeom prst="rect">
            <a:avLst/>
          </a:prstGeom>
        </p:spPr>
      </p:pic>
    </p:spTree>
    <p:extLst>
      <p:ext uri="{BB962C8B-B14F-4D97-AF65-F5344CB8AC3E}">
        <p14:creationId xmlns:p14="http://schemas.microsoft.com/office/powerpoint/2010/main" xmlns="" val="8765411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993F19-8161-4F7D-BF49-EFEAF21669DF}"/>
              </a:ext>
            </a:extLst>
          </p:cNvPr>
          <p:cNvSpPr>
            <a:spLocks noGrp="1"/>
          </p:cNvSpPr>
          <p:nvPr>
            <p:ph type="title"/>
          </p:nvPr>
        </p:nvSpPr>
        <p:spPr>
          <a:xfrm>
            <a:off x="533400" y="152400"/>
            <a:ext cx="7200900" cy="649417"/>
          </a:xfrm>
        </p:spPr>
        <p:txBody>
          <a:bodyPr>
            <a:normAutofit/>
          </a:bodyPr>
          <a:lstStyle/>
          <a:p>
            <a:pPr algn="ctr"/>
            <a:r>
              <a:rPr lang="en-MY" sz="3200" dirty="0"/>
              <a:t>Flag for Review</a:t>
            </a:r>
          </a:p>
        </p:txBody>
      </p:sp>
      <p:pic>
        <p:nvPicPr>
          <p:cNvPr id="5" name="Picture 4">
            <a:extLst>
              <a:ext uri="{FF2B5EF4-FFF2-40B4-BE49-F238E27FC236}">
                <a16:creationId xmlns:a16="http://schemas.microsoft.com/office/drawing/2014/main" xmlns="" id="{F2785FAF-AF77-4449-80D1-72302FD8535F}"/>
              </a:ext>
            </a:extLst>
          </p:cNvPr>
          <p:cNvPicPr>
            <a:picLocks noChangeAspect="1"/>
          </p:cNvPicPr>
          <p:nvPr/>
        </p:nvPicPr>
        <p:blipFill>
          <a:blip r:embed="rId2"/>
          <a:stretch>
            <a:fillRect/>
          </a:stretch>
        </p:blipFill>
        <p:spPr>
          <a:xfrm>
            <a:off x="1143000" y="1295400"/>
            <a:ext cx="7128853" cy="4572000"/>
          </a:xfrm>
          <a:prstGeom prst="rect">
            <a:avLst/>
          </a:prstGeom>
        </p:spPr>
      </p:pic>
    </p:spTree>
    <p:extLst>
      <p:ext uri="{BB962C8B-B14F-4D97-AF65-F5344CB8AC3E}">
        <p14:creationId xmlns:p14="http://schemas.microsoft.com/office/powerpoint/2010/main" xmlns="" val="41937882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EC524-8680-49B9-B4B5-6594D28A0925}"/>
              </a:ext>
            </a:extLst>
          </p:cNvPr>
          <p:cNvSpPr>
            <a:spLocks noGrp="1"/>
          </p:cNvSpPr>
          <p:nvPr>
            <p:ph type="title"/>
          </p:nvPr>
        </p:nvSpPr>
        <p:spPr>
          <a:xfrm>
            <a:off x="914400" y="228600"/>
            <a:ext cx="7200900" cy="645225"/>
          </a:xfrm>
        </p:spPr>
        <p:txBody>
          <a:bodyPr>
            <a:normAutofit/>
          </a:bodyPr>
          <a:lstStyle/>
          <a:p>
            <a:pPr algn="ctr"/>
            <a:r>
              <a:rPr lang="en-MY" sz="3200" dirty="0"/>
              <a:t>Review Screen</a:t>
            </a:r>
          </a:p>
        </p:txBody>
      </p:sp>
      <p:pic>
        <p:nvPicPr>
          <p:cNvPr id="5" name="Picture 4">
            <a:extLst>
              <a:ext uri="{FF2B5EF4-FFF2-40B4-BE49-F238E27FC236}">
                <a16:creationId xmlns:a16="http://schemas.microsoft.com/office/drawing/2014/main" xmlns="" id="{2C85D5DD-7677-4D31-8E6F-3D00809829D0}"/>
              </a:ext>
            </a:extLst>
          </p:cNvPr>
          <p:cNvPicPr>
            <a:picLocks noChangeAspect="1"/>
          </p:cNvPicPr>
          <p:nvPr/>
        </p:nvPicPr>
        <p:blipFill>
          <a:blip r:embed="rId2"/>
          <a:stretch>
            <a:fillRect/>
          </a:stretch>
        </p:blipFill>
        <p:spPr>
          <a:xfrm>
            <a:off x="609600" y="1524000"/>
            <a:ext cx="7745361" cy="3505200"/>
          </a:xfrm>
          <a:prstGeom prst="rect">
            <a:avLst/>
          </a:prstGeom>
        </p:spPr>
      </p:pic>
    </p:spTree>
    <p:extLst>
      <p:ext uri="{BB962C8B-B14F-4D97-AF65-F5344CB8AC3E}">
        <p14:creationId xmlns:p14="http://schemas.microsoft.com/office/powerpoint/2010/main" xmlns="" val="2792296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15F15-E511-4FB2-8B73-BCE6EEA58E61}"/>
              </a:ext>
            </a:extLst>
          </p:cNvPr>
          <p:cNvSpPr>
            <a:spLocks noGrp="1"/>
          </p:cNvSpPr>
          <p:nvPr>
            <p:ph type="title"/>
          </p:nvPr>
        </p:nvSpPr>
        <p:spPr>
          <a:xfrm>
            <a:off x="685800" y="228600"/>
            <a:ext cx="7230430" cy="685185"/>
          </a:xfrm>
        </p:spPr>
        <p:txBody>
          <a:bodyPr>
            <a:normAutofit/>
          </a:bodyPr>
          <a:lstStyle/>
          <a:p>
            <a:pPr algn="ctr"/>
            <a:r>
              <a:rPr lang="en-MY" sz="3200" dirty="0"/>
              <a:t>End Review</a:t>
            </a:r>
          </a:p>
        </p:txBody>
      </p:sp>
      <p:pic>
        <p:nvPicPr>
          <p:cNvPr id="5" name="Picture 4">
            <a:extLst>
              <a:ext uri="{FF2B5EF4-FFF2-40B4-BE49-F238E27FC236}">
                <a16:creationId xmlns:a16="http://schemas.microsoft.com/office/drawing/2014/main" xmlns=""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xmlns="" val="103191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59880-8AB7-4947-9106-BD04BE1A42DA}"/>
              </a:ext>
            </a:extLst>
          </p:cNvPr>
          <p:cNvSpPr>
            <a:spLocks noGrp="1"/>
          </p:cNvSpPr>
          <p:nvPr>
            <p:ph type="title"/>
          </p:nvPr>
        </p:nvSpPr>
        <p:spPr>
          <a:xfrm>
            <a:off x="685800" y="228600"/>
            <a:ext cx="7200900" cy="721425"/>
          </a:xfrm>
        </p:spPr>
        <p:txBody>
          <a:bodyPr>
            <a:normAutofit/>
          </a:bodyPr>
          <a:lstStyle/>
          <a:p>
            <a:pPr algn="ctr"/>
            <a:r>
              <a:rPr lang="en-MY" sz="3200" dirty="0"/>
              <a:t>Calculator</a:t>
            </a:r>
          </a:p>
        </p:txBody>
      </p:sp>
      <p:pic>
        <p:nvPicPr>
          <p:cNvPr id="5" name="Picture 4">
            <a:extLst>
              <a:ext uri="{FF2B5EF4-FFF2-40B4-BE49-F238E27FC236}">
                <a16:creationId xmlns:a16="http://schemas.microsoft.com/office/drawing/2014/main" xmlns="" id="{8DF29A45-99EE-4752-82EA-B0577732B526}"/>
              </a:ext>
            </a:extLst>
          </p:cNvPr>
          <p:cNvPicPr>
            <a:picLocks noChangeAspect="1"/>
          </p:cNvPicPr>
          <p:nvPr/>
        </p:nvPicPr>
        <p:blipFill>
          <a:blip r:embed="rId2"/>
          <a:stretch>
            <a:fillRect/>
          </a:stretch>
        </p:blipFill>
        <p:spPr>
          <a:xfrm>
            <a:off x="685800" y="1828800"/>
            <a:ext cx="7960644" cy="3324225"/>
          </a:xfrm>
          <a:prstGeom prst="rect">
            <a:avLst/>
          </a:prstGeom>
        </p:spPr>
      </p:pic>
    </p:spTree>
    <p:extLst>
      <p:ext uri="{BB962C8B-B14F-4D97-AF65-F5344CB8AC3E}">
        <p14:creationId xmlns:p14="http://schemas.microsoft.com/office/powerpoint/2010/main" xmlns="" val="4288326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95E4-0724-4D85-8753-03744B30F6BA}"/>
              </a:ext>
            </a:extLst>
          </p:cNvPr>
          <p:cNvSpPr>
            <a:spLocks noGrp="1"/>
          </p:cNvSpPr>
          <p:nvPr>
            <p:ph type="title"/>
          </p:nvPr>
        </p:nvSpPr>
        <p:spPr>
          <a:xfrm>
            <a:off x="611560" y="609600"/>
            <a:ext cx="7200900" cy="649417"/>
          </a:xfrm>
        </p:spPr>
        <p:txBody>
          <a:bodyPr>
            <a:normAutofit/>
          </a:bodyPr>
          <a:lstStyle/>
          <a:p>
            <a:pPr algn="ctr"/>
            <a:r>
              <a:rPr lang="en-MY" sz="3200" dirty="0"/>
              <a:t>Comments</a:t>
            </a:r>
          </a:p>
        </p:txBody>
      </p:sp>
      <p:pic>
        <p:nvPicPr>
          <p:cNvPr id="5" name="Picture 4">
            <a:extLst>
              <a:ext uri="{FF2B5EF4-FFF2-40B4-BE49-F238E27FC236}">
                <a16:creationId xmlns:a16="http://schemas.microsoft.com/office/drawing/2014/main" xmlns=""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xmlns="" val="37431124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B276A-C0F0-4F40-8257-FC6618CE6F06}"/>
              </a:ext>
            </a:extLst>
          </p:cNvPr>
          <p:cNvSpPr>
            <a:spLocks noGrp="1"/>
          </p:cNvSpPr>
          <p:nvPr>
            <p:ph type="title"/>
          </p:nvPr>
        </p:nvSpPr>
        <p:spPr>
          <a:xfrm>
            <a:off x="683568" y="304800"/>
            <a:ext cx="7200900" cy="837585"/>
          </a:xfrm>
        </p:spPr>
        <p:txBody>
          <a:bodyPr>
            <a:normAutofit/>
          </a:bodyPr>
          <a:lstStyle/>
          <a:p>
            <a:pPr algn="ctr"/>
            <a:r>
              <a:rPr lang="en-MY" sz="3200" dirty="0"/>
              <a:t>Progress Indicator</a:t>
            </a:r>
          </a:p>
        </p:txBody>
      </p:sp>
      <p:pic>
        <p:nvPicPr>
          <p:cNvPr id="5" name="Picture 4">
            <a:extLst>
              <a:ext uri="{FF2B5EF4-FFF2-40B4-BE49-F238E27FC236}">
                <a16:creationId xmlns:a16="http://schemas.microsoft.com/office/drawing/2014/main" xmlns=""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xmlns="" val="1099811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160C0-4574-460A-B82B-CACE47C27F72}"/>
              </a:ext>
            </a:extLst>
          </p:cNvPr>
          <p:cNvSpPr>
            <a:spLocks noGrp="1"/>
          </p:cNvSpPr>
          <p:nvPr>
            <p:ph type="title"/>
          </p:nvPr>
        </p:nvSpPr>
        <p:spPr>
          <a:xfrm>
            <a:off x="685800" y="228600"/>
            <a:ext cx="7200900" cy="789560"/>
          </a:xfrm>
        </p:spPr>
        <p:txBody>
          <a:bodyPr>
            <a:normAutofit/>
          </a:bodyPr>
          <a:lstStyle/>
          <a:p>
            <a:pPr algn="ctr"/>
            <a:r>
              <a:rPr lang="en-MY" sz="3200" dirty="0"/>
              <a:t>Scrollbar</a:t>
            </a:r>
          </a:p>
        </p:txBody>
      </p:sp>
      <p:pic>
        <p:nvPicPr>
          <p:cNvPr id="5" name="Picture 4">
            <a:extLst>
              <a:ext uri="{FF2B5EF4-FFF2-40B4-BE49-F238E27FC236}">
                <a16:creationId xmlns:a16="http://schemas.microsoft.com/office/drawing/2014/main" xmlns=""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xmlns="" val="2579904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32307699"/>
              </p:ext>
            </p:extLst>
          </p:nvPr>
        </p:nvGraphicFramePr>
        <p:xfrm>
          <a:off x="838200" y="457200"/>
          <a:ext cx="7620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269112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381000"/>
            <a:ext cx="7200900" cy="655639"/>
          </a:xfrm>
        </p:spPr>
        <p:txBody>
          <a:bodyPr>
            <a:normAutofit/>
          </a:bodyPr>
          <a:lstStyle/>
          <a:p>
            <a:pPr algn="ctr"/>
            <a:r>
              <a:rPr lang="en-MY" sz="3200" dirty="0"/>
              <a:t>Student Portal</a:t>
            </a:r>
          </a:p>
        </p:txBody>
      </p:sp>
      <p:pic>
        <p:nvPicPr>
          <p:cNvPr id="5" name="Picture 4">
            <a:extLst>
              <a:ext uri="{FF2B5EF4-FFF2-40B4-BE49-F238E27FC236}">
                <a16:creationId xmlns:a16="http://schemas.microsoft.com/office/drawing/2014/main" xmlns="" id="{3BEF27C0-0B82-4DD3-9744-569252986DB9}"/>
              </a:ext>
            </a:extLst>
          </p:cNvPr>
          <p:cNvPicPr>
            <a:picLocks noChangeAspect="1"/>
          </p:cNvPicPr>
          <p:nvPr/>
        </p:nvPicPr>
        <p:blipFill>
          <a:blip r:embed="rId2"/>
          <a:stretch>
            <a:fillRect/>
          </a:stretch>
        </p:blipFill>
        <p:spPr>
          <a:xfrm>
            <a:off x="762000" y="1143000"/>
            <a:ext cx="4055929" cy="4879379"/>
          </a:xfrm>
          <a:prstGeom prst="rect">
            <a:avLst/>
          </a:prstGeom>
        </p:spPr>
      </p:pic>
      <p:sp>
        <p:nvSpPr>
          <p:cNvPr id="6" name="Rectangle: Rounded Corners 5">
            <a:extLst>
              <a:ext uri="{FF2B5EF4-FFF2-40B4-BE49-F238E27FC236}">
                <a16:creationId xmlns:a16="http://schemas.microsoft.com/office/drawing/2014/main" xmlns="" id="{1E89E09E-D727-4B58-AE14-4A5109B9F343}"/>
              </a:ext>
            </a:extLst>
          </p:cNvPr>
          <p:cNvSpPr/>
          <p:nvPr/>
        </p:nvSpPr>
        <p:spPr>
          <a:xfrm>
            <a:off x="1187624" y="5253608"/>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xmlns="" id="{493C84CA-3D11-4E35-A106-54666F5D536F}"/>
              </a:ext>
            </a:extLst>
          </p:cNvPr>
          <p:cNvSpPr txBox="1"/>
          <p:nvPr/>
        </p:nvSpPr>
        <p:spPr>
          <a:xfrm>
            <a:off x="6516216" y="5181600"/>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xmlns="" id="{0B298008-9D4A-4CC4-9485-FD0F3D41FBC4}"/>
              </a:ext>
            </a:extLst>
          </p:cNvPr>
          <p:cNvCxnSpPr>
            <a:stCxn id="7" idx="1"/>
          </p:cNvCxnSpPr>
          <p:nvPr/>
        </p:nvCxnSpPr>
        <p:spPr>
          <a:xfrm flipH="1">
            <a:off x="3203848" y="5366266"/>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xmlns="" id="{6A0267FA-9062-4A2F-B095-7A58474843F0}"/>
              </a:ext>
            </a:extLst>
          </p:cNvPr>
          <p:cNvSpPr/>
          <p:nvPr/>
        </p:nvSpPr>
        <p:spPr>
          <a:xfrm>
            <a:off x="990600" y="2438400"/>
            <a:ext cx="1143000"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xmlns="" id="{448AD6E2-21E5-4524-B187-2A7B6E19A883}"/>
              </a:ext>
            </a:extLst>
          </p:cNvPr>
          <p:cNvCxnSpPr/>
          <p:nvPr/>
        </p:nvCxnSpPr>
        <p:spPr>
          <a:xfrm rot="10800000">
            <a:off x="2209800" y="2545958"/>
            <a:ext cx="3962400" cy="12104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xmlns="" id="{69CCDB54-0B15-40E3-9E27-F12DAB2FA852}"/>
              </a:ext>
            </a:extLst>
          </p:cNvPr>
          <p:cNvSpPr txBox="1"/>
          <p:nvPr/>
        </p:nvSpPr>
        <p:spPr>
          <a:xfrm>
            <a:off x="6264424" y="259080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xmlns="" id="{33BF9392-3C3A-42F6-8D02-9256215786EF}"/>
              </a:ext>
            </a:extLst>
          </p:cNvPr>
          <p:cNvSpPr/>
          <p:nvPr/>
        </p:nvSpPr>
        <p:spPr>
          <a:xfrm>
            <a:off x="1066800" y="2057401"/>
            <a:ext cx="931524"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xmlns="" id="{96895400-D8CE-4BD7-AB37-7C813272F29B}"/>
              </a:ext>
            </a:extLst>
          </p:cNvPr>
          <p:cNvCxnSpPr>
            <a:cxnSpLocks/>
          </p:cNvCxnSpPr>
          <p:nvPr/>
        </p:nvCxnSpPr>
        <p:spPr>
          <a:xfrm flipH="1">
            <a:off x="2057400" y="198120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xmlns="" id="{750CACA5-1888-4F90-8CC6-2B5DFCC4EAF3}"/>
              </a:ext>
            </a:extLst>
          </p:cNvPr>
          <p:cNvSpPr txBox="1"/>
          <p:nvPr/>
        </p:nvSpPr>
        <p:spPr>
          <a:xfrm>
            <a:off x="6246630" y="167640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xmlns=""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xmlns=""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xmlns="" val="1812784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35921806"/>
              </p:ext>
            </p:extLst>
          </p:nvPr>
        </p:nvGraphicFramePr>
        <p:xfrm>
          <a:off x="914400" y="914400"/>
          <a:ext cx="7467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482320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1295400" y="304800"/>
            <a:ext cx="7200900" cy="579439"/>
          </a:xfrm>
        </p:spPr>
        <p:txBody>
          <a:bodyPr>
            <a:noAutofit/>
          </a:bodyPr>
          <a:lstStyle/>
          <a:p>
            <a:pPr algn="ctr"/>
            <a:r>
              <a:rPr lang="en-MY" sz="3200" dirty="0"/>
              <a:t>Class Offering</a:t>
            </a:r>
          </a:p>
        </p:txBody>
      </p:sp>
      <p:sp>
        <p:nvSpPr>
          <p:cNvPr id="6" name="TextBox 5">
            <a:extLst>
              <a:ext uri="{FF2B5EF4-FFF2-40B4-BE49-F238E27FC236}">
                <a16:creationId xmlns:a16="http://schemas.microsoft.com/office/drawing/2014/main" xmlns=""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xmlns="" val="23913396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B16A1-9FE0-43E4-9369-F4E9D6142552}"/>
              </a:ext>
            </a:extLst>
          </p:cNvPr>
          <p:cNvSpPr>
            <a:spLocks noGrp="1"/>
          </p:cNvSpPr>
          <p:nvPr>
            <p:ph type="title"/>
          </p:nvPr>
        </p:nvSpPr>
        <p:spPr>
          <a:xfrm>
            <a:off x="762000" y="228600"/>
            <a:ext cx="7200900" cy="725617"/>
          </a:xfrm>
        </p:spPr>
        <p:txBody>
          <a:bodyPr>
            <a:normAutofit/>
          </a:bodyPr>
          <a:lstStyle/>
          <a:p>
            <a:pPr algn="ctr"/>
            <a:r>
              <a:rPr lang="en-MY" sz="3200" dirty="0" err="1" smtClean="0"/>
              <a:t>SPHRi</a:t>
            </a:r>
            <a:r>
              <a:rPr lang="en-MY" sz="3200" dirty="0" smtClean="0"/>
              <a:t> Class </a:t>
            </a:r>
            <a:r>
              <a:rPr lang="en-MY" sz="3200" dirty="0"/>
              <a:t>Information</a:t>
            </a:r>
          </a:p>
        </p:txBody>
      </p:sp>
      <p:sp>
        <p:nvSpPr>
          <p:cNvPr id="3" name="Content Placeholder 2">
            <a:extLst>
              <a:ext uri="{FF2B5EF4-FFF2-40B4-BE49-F238E27FC236}">
                <a16:creationId xmlns:a16="http://schemas.microsoft.com/office/drawing/2014/main" xmlns="" id="{CD299E7B-58F9-410E-A60B-37A49F13721D}"/>
              </a:ext>
            </a:extLst>
          </p:cNvPr>
          <p:cNvSpPr>
            <a:spLocks noGrp="1"/>
          </p:cNvSpPr>
          <p:nvPr>
            <p:ph idx="1"/>
          </p:nvPr>
        </p:nvSpPr>
        <p:spPr>
          <a:xfrm>
            <a:off x="971550" y="1484784"/>
            <a:ext cx="7200900" cy="4306417"/>
          </a:xfrm>
        </p:spPr>
        <p:txBody>
          <a:bodyPr>
            <a:normAutofit/>
          </a:bodyPr>
          <a:lstStyle/>
          <a:p>
            <a:endParaRPr lang="en-MY" sz="2800" dirty="0" smtClean="0"/>
          </a:p>
          <a:p>
            <a:r>
              <a:rPr lang="en-MY" sz="2800" dirty="0" smtClean="0"/>
              <a:t>Class </a:t>
            </a:r>
            <a:r>
              <a:rPr lang="en-MY" sz="2800" dirty="0"/>
              <a:t>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p:txBody>
      </p:sp>
    </p:spTree>
    <p:extLst>
      <p:ext uri="{BB962C8B-B14F-4D97-AF65-F5344CB8AC3E}">
        <p14:creationId xmlns:p14="http://schemas.microsoft.com/office/powerpoint/2010/main" xmlns="" val="17652584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31185768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1394</TotalTime>
  <Words>1200</Words>
  <Application>Microsoft Office PowerPoint</Application>
  <PresentationFormat>On-screen Show (4:3)</PresentationFormat>
  <Paragraphs>187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SPHR vs SPHRi</vt:lpstr>
      <vt:lpstr>SPHRi vs GPHR</vt:lpstr>
      <vt:lpstr>Slide 12</vt:lpstr>
      <vt:lpstr>SPHRi Exam Format and Length</vt:lpstr>
      <vt:lpstr>Pre-Test Question</vt:lpstr>
      <vt:lpstr>SPHRi Exam Contents</vt:lpstr>
      <vt:lpstr>Exam Pass Rates</vt:lpstr>
      <vt:lpstr>HRCI Certification Holders</vt:lpstr>
      <vt:lpstr>Slide 18</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26</vt:lpstr>
      <vt:lpstr>Pearson VUE</vt:lpstr>
      <vt:lpstr>HRCI Exam screen</vt:lpstr>
      <vt:lpstr>Flag for Review</vt:lpstr>
      <vt:lpstr>Review Screen</vt:lpstr>
      <vt:lpstr>End Review</vt:lpstr>
      <vt:lpstr>Calculator</vt:lpstr>
      <vt:lpstr>Comments</vt:lpstr>
      <vt:lpstr>Progress Indicator</vt:lpstr>
      <vt:lpstr>Scrollbar</vt:lpstr>
      <vt:lpstr>Slide 36</vt:lpstr>
      <vt:lpstr>Student Portal</vt:lpstr>
      <vt:lpstr>Slide 38</vt:lpstr>
      <vt:lpstr>Class Offering</vt:lpstr>
      <vt:lpstr>SPHRi Class Information</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79</cp:revision>
  <cp:lastPrinted>1601-01-01T00:00:00Z</cp:lastPrinted>
  <dcterms:created xsi:type="dcterms:W3CDTF">2020-07-09T15:12:46Z</dcterms:created>
  <dcterms:modified xsi:type="dcterms:W3CDTF">2023-03-18T16:41:14Z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