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3"/>
  </p:notesMasterIdLst>
  <p:handoutMasterIdLst>
    <p:handoutMasterId r:id="rId44"/>
  </p:handoutMasterIdLst>
  <p:sldIdLst>
    <p:sldId id="256" r:id="rId2"/>
    <p:sldId id="271" r:id="rId3"/>
    <p:sldId id="258" r:id="rId4"/>
    <p:sldId id="266" r:id="rId5"/>
    <p:sldId id="364" r:id="rId6"/>
    <p:sldId id="363" r:id="rId7"/>
    <p:sldId id="283" r:id="rId8"/>
    <p:sldId id="285" r:id="rId9"/>
    <p:sldId id="282" r:id="rId10"/>
    <p:sldId id="483" r:id="rId11"/>
    <p:sldId id="484" r:id="rId12"/>
    <p:sldId id="359" r:id="rId13"/>
    <p:sldId id="259" r:id="rId14"/>
    <p:sldId id="480" r:id="rId15"/>
    <p:sldId id="260" r:id="rId16"/>
    <p:sldId id="366" r:id="rId17"/>
    <p:sldId id="287" r:id="rId18"/>
    <p:sldId id="360" r:id="rId19"/>
    <p:sldId id="291" r:id="rId20"/>
    <p:sldId id="292" r:id="rId21"/>
    <p:sldId id="293" r:id="rId22"/>
    <p:sldId id="294" r:id="rId23"/>
    <p:sldId id="295" r:id="rId24"/>
    <p:sldId id="351" r:id="rId25"/>
    <p:sldId id="297" r:id="rId26"/>
    <p:sldId id="487" r:id="rId27"/>
    <p:sldId id="488" r:id="rId28"/>
    <p:sldId id="489" r:id="rId29"/>
    <p:sldId id="490" r:id="rId30"/>
    <p:sldId id="491" r:id="rId31"/>
    <p:sldId id="492" r:id="rId32"/>
    <p:sldId id="493" r:id="rId33"/>
    <p:sldId id="494" r:id="rId34"/>
    <p:sldId id="495" r:id="rId35"/>
    <p:sldId id="496" r:id="rId36"/>
    <p:sldId id="361" r:id="rId37"/>
    <p:sldId id="263" r:id="rId38"/>
    <p:sldId id="362" r:id="rId39"/>
    <p:sldId id="262" r:id="rId40"/>
    <p:sldId id="482" r:id="rId41"/>
    <p:sldId id="280"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err="1">
              <a:solidFill>
                <a:schemeClr val="tx1"/>
              </a:solidFill>
            </a:rPr>
            <a:t>SPHRi</a:t>
          </a:r>
          <a:r>
            <a:rPr lang="en-MY" dirty="0">
              <a:solidFill>
                <a:schemeClr val="tx1"/>
              </a:solidFill>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79A4D3AB-DE12-43AC-9473-845D0FD7C65B}">
      <dgm:prSet phldrT="[Text]"/>
      <dgm:spPr>
        <a:solidFill>
          <a:srgbClr val="FFFFFF"/>
        </a:solidFill>
        <a:ln>
          <a:noFill/>
        </a:ln>
      </dgm:spPr>
      <dgm:t>
        <a:bodyPr/>
        <a:lstStyle/>
        <a:p>
          <a:r>
            <a:rPr lang="en-MY" dirty="0" smtClean="0">
              <a:solidFill>
                <a:schemeClr val="tx1"/>
              </a:solidFill>
            </a:rPr>
            <a:t>Pearson Exam Tutorial</a:t>
          </a:r>
          <a:endParaRPr lang="en-MY" dirty="0">
            <a:solidFill>
              <a:schemeClr val="tx1"/>
            </a:solidFill>
          </a:endParaRPr>
        </a:p>
      </dgm:t>
    </dgm:pt>
    <dgm:pt modelId="{4BB34B4F-F598-456A-809C-3E6D0E532D2E}" type="parTrans" cxnId="{B808CE7E-796E-4C8A-9826-7F13E51DE160}">
      <dgm:prSet/>
      <dgm:spPr/>
    </dgm:pt>
    <dgm:pt modelId="{74ACAFEA-3556-45AE-AA3E-A3785518A83A}" type="sibTrans" cxnId="{B808CE7E-796E-4C8A-9826-7F13E51DE160}">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6">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6">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8FF9F81A-4430-4554-9F7F-8AED4320367A}" type="pres">
      <dgm:prSet presAssocID="{79A4D3AB-DE12-43AC-9473-845D0FD7C65B}" presName="parentText" presStyleLbl="node1" presStyleIdx="3" presStyleCnt="6">
        <dgm:presLayoutVars>
          <dgm:chMax val="0"/>
          <dgm:bulletEnabled val="1"/>
        </dgm:presLayoutVars>
      </dgm:prSet>
      <dgm:spPr/>
      <dgm:t>
        <a:bodyPr/>
        <a:lstStyle/>
        <a:p>
          <a:endParaRPr lang="en-US"/>
        </a:p>
      </dgm:t>
    </dgm:pt>
    <dgm:pt modelId="{1EDEDE56-57E4-4096-899C-87DF6D527999}" type="pres">
      <dgm:prSet presAssocID="{74ACAFEA-3556-45AE-AA3E-A3785518A83A}" presName="spacer" presStyleCnt="0"/>
      <dgm:spPr/>
    </dgm:pt>
    <dgm:pt modelId="{F674B1EB-7C16-427C-9D7D-944E5157F0F6}" type="pres">
      <dgm:prSet presAssocID="{0E8A125C-57D8-4962-B2BC-515A47D78819}" presName="parentText" presStyleLbl="node1" presStyleIdx="4" presStyleCnt="6">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5" presStyleCnt="6" custLinFactNeighborX="-191" custLinFactNeighborY="5502">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B808CE7E-796E-4C8A-9826-7F13E51DE160}" srcId="{703D4D02-5513-427D-B6E9-B2E187EE0C3A}" destId="{79A4D3AB-DE12-43AC-9473-845D0FD7C65B}" srcOrd="3" destOrd="0" parTransId="{4BB34B4F-F598-456A-809C-3E6D0E532D2E}" sibTransId="{74ACAFEA-3556-45AE-AA3E-A3785518A83A}"/>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5"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4"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22ECB84-276F-4D44-A3F3-7D3CAB58D67C}" type="presOf" srcId="{79A4D3AB-DE12-43AC-9473-845D0FD7C65B}" destId="{8FF9F81A-4430-4554-9F7F-8AED4320367A}"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F576B6E3-672F-424B-8B6C-82E7C7D64C99}" type="presParOf" srcId="{CC8763B3-4621-4666-B669-3C5BA2A30DBE}" destId="{8FF9F81A-4430-4554-9F7F-8AED4320367A}" srcOrd="6" destOrd="0" presId="urn:microsoft.com/office/officeart/2005/8/layout/vList2"/>
    <dgm:cxn modelId="{26E95FE1-BFE6-4B0D-8938-3A95F056EE3A}" type="presParOf" srcId="{CC8763B3-4621-4666-B669-3C5BA2A30DBE}" destId="{1EDEDE56-57E4-4096-899C-87DF6D527999}" srcOrd="7" destOrd="0" presId="urn:microsoft.com/office/officeart/2005/8/layout/vList2"/>
    <dgm:cxn modelId="{DEEE08AF-286C-464B-9E6F-73D1BDB9F98C}" type="presParOf" srcId="{CC8763B3-4621-4666-B669-3C5BA2A30DBE}" destId="{F674B1EB-7C16-427C-9D7D-944E5157F0F6}" srcOrd="8" destOrd="0" presId="urn:microsoft.com/office/officeart/2005/8/layout/vList2"/>
    <dgm:cxn modelId="{05DE21C5-4F53-434A-9D04-2E0422FE9C33}" type="presParOf" srcId="{CC8763B3-4621-4666-B669-3C5BA2A30DBE}" destId="{CB38305F-212E-4110-87B1-53DDB06693E0}" srcOrd="9" destOrd="0" presId="urn:microsoft.com/office/officeart/2005/8/layout/vList2"/>
    <dgm:cxn modelId="{01005DD6-06DE-4D1B-B858-086964D0CB92}" type="presParOf" srcId="{CC8763B3-4621-4666-B669-3C5BA2A30DBE}" destId="{B81C3AB5-CD8D-4061-A03B-635F3C7E2742}" srcOrd="10"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chemeClr val="bg1"/>
              </a:solidFill>
            </a:rPr>
            <a:t>SPHRi</a:t>
          </a:r>
          <a:r>
            <a:rPr lang="en-MY" sz="3500" kern="1200" dirty="0">
              <a:solidFill>
                <a:schemeClr val="bg1"/>
              </a:solidFill>
            </a:rPr>
            <a:t> Exam</a:t>
          </a:r>
          <a:endParaRPr lang="en-MY" sz="3500" kern="1200" dirty="0">
            <a:solidFill>
              <a:schemeClr val="bg1"/>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a:noFill/>
        </a:ln>
      </dgm:spPr>
      <dgm:t>
        <a:bodyPr/>
        <a:lstStyle/>
        <a:p>
          <a:r>
            <a:rPr lang="en-MY" sz="3600"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175015B9-0A23-44A8-A78C-654142FA92A6}">
      <dgm:prSet phldrT="[Text]" custT="1"/>
      <dgm:spPr>
        <a:solidFill>
          <a:srgbClr val="FFFFFF"/>
        </a:solidFill>
        <a:ln>
          <a:noFill/>
        </a:ln>
      </dgm:spPr>
      <dgm:t>
        <a:bodyPr/>
        <a:lstStyle/>
        <a:p>
          <a:r>
            <a:rPr lang="en-MY" sz="3600" smtClean="0">
              <a:solidFill>
                <a:schemeClr val="tx1"/>
              </a:solidFill>
            </a:rPr>
            <a:t>Pearson Exam Tutorial</a:t>
          </a:r>
          <a:endParaRPr lang="en-MY" sz="3600" dirty="0">
            <a:solidFill>
              <a:schemeClr val="tx1"/>
            </a:solidFill>
          </a:endParaRPr>
        </a:p>
      </dgm:t>
    </dgm:pt>
    <dgm:pt modelId="{761D59F1-132E-44B1-8AA0-925B4DCEA3F5}" type="parTrans" cxnId="{E36DC8F4-4B68-47E1-9B1C-2127CC10B131}">
      <dgm:prSet/>
      <dgm:spPr/>
    </dgm:pt>
    <dgm:pt modelId="{D4A4935E-60E2-4B18-BF90-47680746A3CE}" type="sibTrans" cxnId="{E36DC8F4-4B68-47E1-9B1C-2127CC10B13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6" custLinFactNeighborX="-191" custLinFactNeighborY="73154">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6" custLinFactY="-9179"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9E8B7DBC-F143-4AB1-AFD0-247DDC60AFA4}" type="pres">
      <dgm:prSet presAssocID="{175015B9-0A23-44A8-A78C-654142FA92A6}" presName="parentText" presStyleLbl="node1" presStyleIdx="3" presStyleCnt="6">
        <dgm:presLayoutVars>
          <dgm:chMax val="0"/>
          <dgm:bulletEnabled val="1"/>
        </dgm:presLayoutVars>
      </dgm:prSet>
      <dgm:spPr/>
      <dgm:t>
        <a:bodyPr/>
        <a:lstStyle/>
        <a:p>
          <a:endParaRPr lang="en-US"/>
        </a:p>
      </dgm:t>
    </dgm:pt>
    <dgm:pt modelId="{EF193557-6DDF-41D3-8356-9B1D0462BDA3}" type="pres">
      <dgm:prSet presAssocID="{D4A4935E-60E2-4B18-BF90-47680746A3CE}" presName="spacer" presStyleCnt="0"/>
      <dgm:spPr/>
    </dgm:pt>
    <dgm:pt modelId="{F674B1EB-7C16-427C-9D7D-944E5157F0F6}" type="pres">
      <dgm:prSet presAssocID="{0E8A125C-57D8-4962-B2BC-515A47D78819}" presName="parentText" presStyleLbl="node1" presStyleIdx="4" presStyleCnt="6">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5" presStyleCnt="6">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3466DC9E-D5F2-4CF3-9396-46194B507AD7}" type="presOf" srcId="{175015B9-0A23-44A8-A78C-654142FA92A6}" destId="{9E8B7DBC-F143-4AB1-AFD0-247DDC60AFA4}"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5"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4"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36DC8F4-4B68-47E1-9B1C-2127CC10B131}" srcId="{703D4D02-5513-427D-B6E9-B2E187EE0C3A}" destId="{175015B9-0A23-44A8-A78C-654142FA92A6}" srcOrd="3" destOrd="0" parTransId="{761D59F1-132E-44B1-8AA0-925B4DCEA3F5}" sibTransId="{D4A4935E-60E2-4B18-BF90-47680746A3CE}"/>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5BB258F-350B-4F41-993E-0006D6BBF460}" type="presParOf" srcId="{CC8763B3-4621-4666-B669-3C5BA2A30DBE}" destId="{9E8B7DBC-F143-4AB1-AFD0-247DDC60AFA4}" srcOrd="6" destOrd="0" presId="urn:microsoft.com/office/officeart/2005/8/layout/vList2"/>
    <dgm:cxn modelId="{23AE0545-4CA7-4917-AD40-3D1D02CF06DD}" type="presParOf" srcId="{CC8763B3-4621-4666-B669-3C5BA2A30DBE}" destId="{EF193557-6DDF-41D3-8356-9B1D0462BDA3}" srcOrd="7" destOrd="0" presId="urn:microsoft.com/office/officeart/2005/8/layout/vList2"/>
    <dgm:cxn modelId="{DEEE08AF-286C-464B-9E6F-73D1BDB9F98C}" type="presParOf" srcId="{CC8763B3-4621-4666-B669-3C5BA2A30DBE}" destId="{F674B1EB-7C16-427C-9D7D-944E5157F0F6}" srcOrd="8" destOrd="0" presId="urn:microsoft.com/office/officeart/2005/8/layout/vList2"/>
    <dgm:cxn modelId="{05DE21C5-4F53-434A-9D04-2E0422FE9C33}" type="presParOf" srcId="{CC8763B3-4621-4666-B669-3C5BA2A30DBE}" destId="{CB38305F-212E-4110-87B1-53DDB06693E0}" srcOrd="9" destOrd="0" presId="urn:microsoft.com/office/officeart/2005/8/layout/vList2"/>
    <dgm:cxn modelId="{01005DD6-06DE-4D1B-B858-086964D0CB92}" type="presParOf" srcId="{CC8763B3-4621-4666-B669-3C5BA2A30DBE}" destId="{B81C3AB5-CD8D-4061-A03B-635F3C7E2742}" srcOrd="10"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chemeClr val="tx1"/>
              </a:solidFill>
              <a:latin typeface="Arial" pitchFamily="34" charset="0"/>
              <a:cs typeface="Arial" pitchFamily="34" charset="0"/>
            </a:rPr>
            <a:t>SPHRi</a:t>
          </a:r>
          <a:r>
            <a:rPr lang="en-MY" sz="3500" kern="1200" dirty="0">
              <a:solidFill>
                <a:schemeClr val="tx1"/>
              </a:solidFill>
              <a:latin typeface="Arial" pitchFamily="34" charset="0"/>
              <a:cs typeface="Arial" pitchFamily="34" charset="0"/>
            </a:rPr>
            <a:t> Exam</a:t>
          </a:r>
          <a:endParaRPr lang="en-MY" sz="3500" kern="1200" dirty="0">
            <a:solidFill>
              <a:srgbClr val="000000"/>
            </a:solidFill>
            <a:latin typeface="Arial" pitchFamily="34" charset="0"/>
            <a:ea typeface="+mn-ea"/>
            <a:cs typeface="Arial" pitchFamily="34" charset="0"/>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49F9E8FF-EF07-4ACE-A9A5-185B8FC023A2}">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a:lstStyle/>
        <a:p>
          <a:pPr marL="0" lvl="0" indent="0" algn="l" defTabSz="1555750">
            <a:lnSpc>
              <a:spcPct val="90000"/>
            </a:lnSpc>
            <a:spcBef>
              <a:spcPct val="0"/>
            </a:spcBef>
            <a:spcAft>
              <a:spcPct val="35000"/>
            </a:spcAft>
            <a:buNone/>
          </a:pPr>
          <a:r>
            <a:rPr lang="en-MY" sz="3500" kern="1200" smtClean="0">
              <a:solidFill>
                <a:schemeClr val="tx1"/>
              </a:solidFill>
            </a:rPr>
            <a:t>Pearson Exam Tutorial</a:t>
          </a:r>
          <a:endParaRPr lang="en-MY" sz="3500" kern="1200" dirty="0">
            <a:solidFill>
              <a:srgbClr val="FFFFE1"/>
            </a:solidFill>
            <a:latin typeface="Arial"/>
            <a:ea typeface="+mn-ea"/>
            <a:cs typeface="+mn-cs"/>
          </a:endParaRPr>
        </a:p>
      </dgm:t>
    </dgm:pt>
    <dgm:pt modelId="{298CB7DF-2340-4046-AED0-918AF6786307}" type="parTrans" cxnId="{5CC38B92-AA5E-40D0-AB22-8F200E87E2B0}">
      <dgm:prSet/>
      <dgm:spPr/>
    </dgm:pt>
    <dgm:pt modelId="{A21487F7-E158-4B19-BD93-A599E2D05E4C}" type="sibTrans" cxnId="{5CC38B92-AA5E-40D0-AB22-8F200E87E2B0}">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6">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6"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881A8E2F-5124-46C0-AE7D-E1F9DE6A5EB6}" type="pres">
      <dgm:prSet presAssocID="{49F9E8FF-EF07-4ACE-A9A5-185B8FC023A2}" presName="parentText" presStyleLbl="node1" presStyleIdx="3" presStyleCnt="6">
        <dgm:presLayoutVars>
          <dgm:chMax val="0"/>
          <dgm:bulletEnabled val="1"/>
        </dgm:presLayoutVars>
      </dgm:prSet>
      <dgm:spPr/>
      <dgm:t>
        <a:bodyPr/>
        <a:lstStyle/>
        <a:p>
          <a:endParaRPr lang="en-US"/>
        </a:p>
      </dgm:t>
    </dgm:pt>
    <dgm:pt modelId="{A0B29A7A-201F-49EC-AB89-B5D669FC89D3}" type="pres">
      <dgm:prSet presAssocID="{A21487F7-E158-4B19-BD93-A599E2D05E4C}" presName="spacer" presStyleCnt="0"/>
      <dgm:spPr/>
    </dgm:pt>
    <dgm:pt modelId="{F674B1EB-7C16-427C-9D7D-944E5157F0F6}" type="pres">
      <dgm:prSet presAssocID="{0E8A125C-57D8-4962-B2BC-515A47D78819}" presName="parentText" presStyleLbl="node1" presStyleIdx="4" presStyleCnt="6">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5" presStyleCnt="6" custLinFactY="-1573" custLinFactNeighborY="-100000">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5"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4"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5CC38B92-AA5E-40D0-AB22-8F200E87E2B0}" srcId="{703D4D02-5513-427D-B6E9-B2E187EE0C3A}" destId="{49F9E8FF-EF07-4ACE-A9A5-185B8FC023A2}" srcOrd="3" destOrd="0" parTransId="{298CB7DF-2340-4046-AED0-918AF6786307}" sibTransId="{A21487F7-E158-4B19-BD93-A599E2D05E4C}"/>
    <dgm:cxn modelId="{F667A4D6-AB5D-473D-A29A-21F8D034EB84}" type="presOf" srcId="{49F9E8FF-EF07-4ACE-A9A5-185B8FC023A2}" destId="{881A8E2F-5124-46C0-AE7D-E1F9DE6A5EB6}"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1EB8D7C6-96BD-4C27-A44B-7CBF3C5005A1}" type="presParOf" srcId="{CC8763B3-4621-4666-B669-3C5BA2A30DBE}" destId="{881A8E2F-5124-46C0-AE7D-E1F9DE6A5EB6}" srcOrd="6" destOrd="0" presId="urn:microsoft.com/office/officeart/2005/8/layout/vList2"/>
    <dgm:cxn modelId="{D6189DB1-1648-437E-91C3-6F0712D4874C}" type="presParOf" srcId="{CC8763B3-4621-4666-B669-3C5BA2A30DBE}" destId="{A0B29A7A-201F-49EC-AB89-B5D669FC89D3}" srcOrd="7" destOrd="0" presId="urn:microsoft.com/office/officeart/2005/8/layout/vList2"/>
    <dgm:cxn modelId="{DEEE08AF-286C-464B-9E6F-73D1BDB9F98C}" type="presParOf" srcId="{CC8763B3-4621-4666-B669-3C5BA2A30DBE}" destId="{F674B1EB-7C16-427C-9D7D-944E5157F0F6}" srcOrd="8" destOrd="0" presId="urn:microsoft.com/office/officeart/2005/8/layout/vList2"/>
    <dgm:cxn modelId="{05DE21C5-4F53-434A-9D04-2E0422FE9C33}" type="presParOf" srcId="{CC8763B3-4621-4666-B669-3C5BA2A30DBE}" destId="{CB38305F-212E-4110-87B1-53DDB06693E0}" srcOrd="9" destOrd="0" presId="urn:microsoft.com/office/officeart/2005/8/layout/vList2"/>
    <dgm:cxn modelId="{01005DD6-06DE-4D1B-B858-086964D0CB92}" type="presParOf" srcId="{CC8763B3-4621-4666-B669-3C5BA2A30DBE}" destId="{B81C3AB5-CD8D-4061-A03B-635F3C7E2742}" srcOrd="10"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chemeClr val="tx1"/>
              </a:solidFill>
              <a:latin typeface="Arial" pitchFamily="34" charset="0"/>
              <a:cs typeface="Arial" pitchFamily="34" charset="0"/>
            </a:rPr>
            <a:t>SPHRi</a:t>
          </a:r>
          <a:r>
            <a:rPr lang="en-MY" sz="3500" kern="1200" dirty="0">
              <a:solidFill>
                <a:schemeClr val="tx1"/>
              </a:solidFill>
              <a:latin typeface="Arial" pitchFamily="34" charset="0"/>
              <a:cs typeface="Arial" pitchFamily="34" charset="0"/>
            </a:rPr>
            <a:t> Exam</a:t>
          </a:r>
          <a:endParaRPr lang="en-MY" sz="3500" kern="1200" dirty="0">
            <a:solidFill>
              <a:srgbClr val="000000"/>
            </a:solidFill>
            <a:latin typeface="Arial" pitchFamily="34" charset="0"/>
            <a:ea typeface="+mn-ea"/>
            <a:cs typeface="Arial" pitchFamily="34" charset="0"/>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49F9E8FF-EF07-4ACE-A9A5-185B8FC023A2}">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a:lstStyle/>
        <a:p>
          <a:pPr marL="0" lvl="0" indent="0" algn="l" defTabSz="1555750">
            <a:lnSpc>
              <a:spcPct val="90000"/>
            </a:lnSpc>
            <a:spcBef>
              <a:spcPct val="0"/>
            </a:spcBef>
            <a:spcAft>
              <a:spcPct val="35000"/>
            </a:spcAft>
            <a:buNone/>
          </a:pPr>
          <a:r>
            <a:rPr lang="en-MY" sz="3600" dirty="0" err="1" smtClean="0">
              <a:solidFill>
                <a:schemeClr val="tx1"/>
              </a:solidFill>
            </a:rPr>
            <a:t>Uptop</a:t>
          </a:r>
          <a:r>
            <a:rPr lang="en-MY" sz="3600" dirty="0" smtClean="0">
              <a:solidFill>
                <a:schemeClr val="tx1"/>
              </a:solidFill>
            </a:rPr>
            <a:t> Student Portal</a:t>
          </a:r>
          <a:endParaRPr lang="en-MY" sz="3500" kern="1200" dirty="0">
            <a:solidFill>
              <a:srgbClr val="FFFFE1"/>
            </a:solidFill>
            <a:latin typeface="Arial"/>
            <a:ea typeface="+mn-ea"/>
            <a:cs typeface="+mn-cs"/>
          </a:endParaRPr>
        </a:p>
      </dgm:t>
    </dgm:pt>
    <dgm:pt modelId="{298CB7DF-2340-4046-AED0-918AF6786307}" type="parTrans" cxnId="{5CC38B92-AA5E-40D0-AB22-8F200E87E2B0}">
      <dgm:prSet/>
      <dgm:spPr/>
    </dgm:pt>
    <dgm:pt modelId="{A21487F7-E158-4B19-BD93-A599E2D05E4C}" type="sibTrans" cxnId="{5CC38B92-AA5E-40D0-AB22-8F200E87E2B0}">
      <dgm:prSet/>
      <dgm:spPr/>
    </dgm:pt>
    <dgm:pt modelId="{970399F7-26BC-4DBF-B78B-B9DD75A9DD6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a:lstStyle/>
        <a:p>
          <a:pPr marL="0" lvl="0" indent="0" algn="l" defTabSz="1555750">
            <a:lnSpc>
              <a:spcPct val="90000"/>
            </a:lnSpc>
            <a:spcBef>
              <a:spcPct val="0"/>
            </a:spcBef>
            <a:spcAft>
              <a:spcPct val="35000"/>
            </a:spcAft>
            <a:buNone/>
          </a:pPr>
          <a:r>
            <a:rPr lang="en-MY" sz="3500" kern="1200" dirty="0" smtClean="0">
              <a:solidFill>
                <a:schemeClr val="bg1"/>
              </a:solidFill>
            </a:rPr>
            <a:t>Pearson Exam Tutorial</a:t>
          </a:r>
          <a:endParaRPr lang="en-MY" sz="3500" kern="1200" dirty="0">
            <a:solidFill>
              <a:schemeClr val="bg1"/>
            </a:solidFill>
            <a:latin typeface="Arial"/>
            <a:ea typeface="+mn-ea"/>
            <a:cs typeface="+mn-cs"/>
          </a:endParaRPr>
        </a:p>
      </dgm:t>
    </dgm:pt>
    <dgm:pt modelId="{3ECF19CE-A079-46E3-9447-CE804B947765}" type="parTrans" cxnId="{81DD8751-8738-4C2C-B84A-C0F7A4213172}">
      <dgm:prSet/>
      <dgm:spPr/>
    </dgm:pt>
    <dgm:pt modelId="{08E24AD0-A0C2-40E0-BCB7-83D6F8132C01}" type="sibTrans" cxnId="{81DD8751-8738-4C2C-B84A-C0F7A421317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6">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6"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1B886A7C-7845-4DD7-AAE0-3E76123C2F2B}" type="pres">
      <dgm:prSet presAssocID="{970399F7-26BC-4DBF-B78B-B9DD75A9DD69}" presName="parentText" presStyleLbl="node1" presStyleIdx="3" presStyleCnt="6">
        <dgm:presLayoutVars>
          <dgm:chMax val="0"/>
          <dgm:bulletEnabled val="1"/>
        </dgm:presLayoutVars>
      </dgm:prSet>
      <dgm:spPr/>
      <dgm:t>
        <a:bodyPr/>
        <a:lstStyle/>
        <a:p>
          <a:endParaRPr lang="en-US"/>
        </a:p>
      </dgm:t>
    </dgm:pt>
    <dgm:pt modelId="{7C59120F-6B59-4DC3-AF17-2E561D12A0BA}" type="pres">
      <dgm:prSet presAssocID="{08E24AD0-A0C2-40E0-BCB7-83D6F8132C01}" presName="spacer" presStyleCnt="0"/>
      <dgm:spPr/>
    </dgm:pt>
    <dgm:pt modelId="{881A8E2F-5124-46C0-AE7D-E1F9DE6A5EB6}" type="pres">
      <dgm:prSet presAssocID="{49F9E8FF-EF07-4ACE-A9A5-185B8FC023A2}" presName="parentText" presStyleLbl="node1" presStyleIdx="4" presStyleCnt="6">
        <dgm:presLayoutVars>
          <dgm:chMax val="0"/>
          <dgm:bulletEnabled val="1"/>
        </dgm:presLayoutVars>
      </dgm:prSet>
      <dgm:spPr/>
      <dgm:t>
        <a:bodyPr/>
        <a:lstStyle/>
        <a:p>
          <a:endParaRPr lang="en-US"/>
        </a:p>
      </dgm:t>
    </dgm:pt>
    <dgm:pt modelId="{A0B29A7A-201F-49EC-AB89-B5D669FC89D3}" type="pres">
      <dgm:prSet presAssocID="{A21487F7-E158-4B19-BD93-A599E2D05E4C}" presName="spacer" presStyleCnt="0"/>
      <dgm:spPr/>
    </dgm:pt>
    <dgm:pt modelId="{B81C3AB5-CD8D-4061-A03B-635F3C7E2742}" type="pres">
      <dgm:prSet presAssocID="{3FCF3E8C-8648-4448-8B74-12232AD51B63}" presName="parentText" presStyleLbl="node1" presStyleIdx="5" presStyleCnt="6" custLinFactY="-1573" custLinFactNeighborY="-100000">
        <dgm:presLayoutVars>
          <dgm:chMax val="0"/>
          <dgm:bulletEnabled val="1"/>
        </dgm:presLayoutVars>
      </dgm:prSet>
      <dgm:spPr/>
      <dgm:t>
        <a:bodyPr/>
        <a:lstStyle/>
        <a:p>
          <a:endParaRPr lang="en-US"/>
        </a:p>
      </dgm:t>
    </dgm:pt>
  </dgm:ptLst>
  <dgm:cxnLst>
    <dgm:cxn modelId="{D7559BCD-9414-474E-B904-CFA4B8E10EFD}" type="presOf" srcId="{41629ECB-7362-4EF6-BE7B-1CD27DA561DB}" destId="{45A2E20D-D823-4656-A7E9-55ABD6A71195}" srcOrd="0" destOrd="0" presId="urn:microsoft.com/office/officeart/2005/8/layout/vList2"/>
    <dgm:cxn modelId="{2529B7A8-2282-4C29-BBD9-ACA48E14F277}" type="presOf" srcId="{49F9E8FF-EF07-4ACE-A9A5-185B8FC023A2}" destId="{881A8E2F-5124-46C0-AE7D-E1F9DE6A5EB6}" srcOrd="0" destOrd="0" presId="urn:microsoft.com/office/officeart/2005/8/layout/vList2"/>
    <dgm:cxn modelId="{81DD8751-8738-4C2C-B84A-C0F7A4213172}" srcId="{703D4D02-5513-427D-B6E9-B2E187EE0C3A}" destId="{970399F7-26BC-4DBF-B78B-B9DD75A9DD69}" srcOrd="3" destOrd="0" parTransId="{3ECF19CE-A079-46E3-9447-CE804B947765}" sibTransId="{08E24AD0-A0C2-40E0-BCB7-83D6F8132C01}"/>
    <dgm:cxn modelId="{32550585-5E6E-4728-9F8D-D37214AE0479}" type="presOf" srcId="{D1B85754-A5AE-419A-ACAA-008EC2F76A0B}" destId="{A4CC9735-B172-48E4-BD42-49857572E9A5}" srcOrd="0" destOrd="0" presId="urn:microsoft.com/office/officeart/2005/8/layout/vList2"/>
    <dgm:cxn modelId="{73A1750A-0CBB-471F-B3FF-AD858ABB6E09}" type="presOf" srcId="{3FCF3E8C-8648-4448-8B74-12232AD51B63}" destId="{B81C3AB5-CD8D-4061-A03B-635F3C7E2742}" srcOrd="0" destOrd="0" presId="urn:microsoft.com/office/officeart/2005/8/layout/vList2"/>
    <dgm:cxn modelId="{A053216C-D040-41F3-B741-588ED57A5BCC}" type="presOf" srcId="{970399F7-26BC-4DBF-B78B-B9DD75A9DD69}" destId="{1B886A7C-7845-4DD7-AAE0-3E76123C2F2B}" srcOrd="0" destOrd="0" presId="urn:microsoft.com/office/officeart/2005/8/layout/vList2"/>
    <dgm:cxn modelId="{13F4B61B-524C-4AEC-96B8-694ECF95ABB0}" srcId="{703D4D02-5513-427D-B6E9-B2E187EE0C3A}" destId="{41629ECB-7362-4EF6-BE7B-1CD27DA561DB}" srcOrd="0" destOrd="0" parTransId="{B05FDED8-8369-4F60-8B1E-2C35A7401188}" sibTransId="{D832E476-D9D6-44FB-B107-655B1C697F3E}"/>
    <dgm:cxn modelId="{A0D2FE08-575A-44F7-A8D4-234C754BA45E}"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003CF387-1117-419F-90B0-6EA4F4CB38A6}" type="presOf" srcId="{703D4D02-5513-427D-B6E9-B2E187EE0C3A}" destId="{CC8763B3-4621-4666-B669-3C5BA2A30DBE}" srcOrd="0" destOrd="0" presId="urn:microsoft.com/office/officeart/2005/8/layout/vList2"/>
    <dgm:cxn modelId="{4C9E130C-5A7E-45D0-A61C-E7487A436ABD}" srcId="{703D4D02-5513-427D-B6E9-B2E187EE0C3A}" destId="{D1B85754-A5AE-419A-ACAA-008EC2F76A0B}" srcOrd="1" destOrd="0" parTransId="{F7E836D6-AE40-4221-B424-9DC55BE51CDF}" sibTransId="{4BD66402-677F-4591-9B72-7A620C72613B}"/>
    <dgm:cxn modelId="{36787195-15A5-463C-AD9F-A7C21B663BFD}" srcId="{703D4D02-5513-427D-B6E9-B2E187EE0C3A}" destId="{3FCF3E8C-8648-4448-8B74-12232AD51B63}" srcOrd="5" destOrd="0" parTransId="{D8F4EC6C-0403-41E4-A0ED-FA719FF8B739}" sibTransId="{9EEE1925-7BAA-43FD-A9D7-A3E1201A8C09}"/>
    <dgm:cxn modelId="{5CC38B92-AA5E-40D0-AB22-8F200E87E2B0}" srcId="{703D4D02-5513-427D-B6E9-B2E187EE0C3A}" destId="{49F9E8FF-EF07-4ACE-A9A5-185B8FC023A2}" srcOrd="4" destOrd="0" parTransId="{298CB7DF-2340-4046-AED0-918AF6786307}" sibTransId="{A21487F7-E158-4B19-BD93-A599E2D05E4C}"/>
    <dgm:cxn modelId="{49AE12F3-1519-4E24-A8FA-810315901B0A}" type="presParOf" srcId="{CC8763B3-4621-4666-B669-3C5BA2A30DBE}" destId="{45A2E20D-D823-4656-A7E9-55ABD6A71195}" srcOrd="0" destOrd="0" presId="urn:microsoft.com/office/officeart/2005/8/layout/vList2"/>
    <dgm:cxn modelId="{CA4852E7-A5D4-48C9-A750-B7B953CFDF2D}" type="presParOf" srcId="{CC8763B3-4621-4666-B669-3C5BA2A30DBE}" destId="{C4B1BC72-3044-45E2-AB60-A99A1AD42E42}" srcOrd="1" destOrd="0" presId="urn:microsoft.com/office/officeart/2005/8/layout/vList2"/>
    <dgm:cxn modelId="{D11167A4-6614-4A6B-973D-1B739E3F9AE2}" type="presParOf" srcId="{CC8763B3-4621-4666-B669-3C5BA2A30DBE}" destId="{A4CC9735-B172-48E4-BD42-49857572E9A5}" srcOrd="2" destOrd="0" presId="urn:microsoft.com/office/officeart/2005/8/layout/vList2"/>
    <dgm:cxn modelId="{64293EFC-0508-49DA-8C90-1F4AF625CBF9}" type="presParOf" srcId="{CC8763B3-4621-4666-B669-3C5BA2A30DBE}" destId="{7A92695F-1C43-489F-94F2-40B087E12AAE}" srcOrd="3" destOrd="0" presId="urn:microsoft.com/office/officeart/2005/8/layout/vList2"/>
    <dgm:cxn modelId="{361F8BDB-AFFB-4F97-8C6A-5C53F21BD4C3}" type="presParOf" srcId="{CC8763B3-4621-4666-B669-3C5BA2A30DBE}" destId="{DF1768A1-F5E4-4152-9DE2-8FFC4D413F5A}" srcOrd="4" destOrd="0" presId="urn:microsoft.com/office/officeart/2005/8/layout/vList2"/>
    <dgm:cxn modelId="{48DE2D34-F7D5-4C42-A882-0327F4168256}" type="presParOf" srcId="{CC8763B3-4621-4666-B669-3C5BA2A30DBE}" destId="{4E6B4AFF-7F28-479F-BB0E-2E6F3FE26F05}" srcOrd="5" destOrd="0" presId="urn:microsoft.com/office/officeart/2005/8/layout/vList2"/>
    <dgm:cxn modelId="{FD88F86D-CD66-4902-A22D-858374D3BDED}" type="presParOf" srcId="{CC8763B3-4621-4666-B669-3C5BA2A30DBE}" destId="{1B886A7C-7845-4DD7-AAE0-3E76123C2F2B}" srcOrd="6" destOrd="0" presId="urn:microsoft.com/office/officeart/2005/8/layout/vList2"/>
    <dgm:cxn modelId="{8E15C6F8-4192-4715-A6E6-E87B7D354BCD}" type="presParOf" srcId="{CC8763B3-4621-4666-B669-3C5BA2A30DBE}" destId="{7C59120F-6B59-4DC3-AF17-2E561D12A0BA}" srcOrd="7" destOrd="0" presId="urn:microsoft.com/office/officeart/2005/8/layout/vList2"/>
    <dgm:cxn modelId="{D6B3AE48-9B2F-46F5-A4BD-7B4C2CDEF69B}" type="presParOf" srcId="{CC8763B3-4621-4666-B669-3C5BA2A30DBE}" destId="{881A8E2F-5124-46C0-AE7D-E1F9DE6A5EB6}" srcOrd="8" destOrd="0" presId="urn:microsoft.com/office/officeart/2005/8/layout/vList2"/>
    <dgm:cxn modelId="{89DE9F98-1E44-46FC-AEA6-FA26076497CA}" type="presParOf" srcId="{CC8763B3-4621-4666-B669-3C5BA2A30DBE}" destId="{A0B29A7A-201F-49EC-AB89-B5D669FC89D3}" srcOrd="9" destOrd="0" presId="urn:microsoft.com/office/officeart/2005/8/layout/vList2"/>
    <dgm:cxn modelId="{8A0871CC-F817-41E0-BDB1-15052E2D0F0D}" type="presParOf" srcId="{CC8763B3-4621-4666-B669-3C5BA2A30DBE}" destId="{B81C3AB5-CD8D-4061-A03B-635F3C7E2742}" srcOrd="1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520733E8-9E08-47F1-94FF-3BD48D338603}">
      <dgm:prSet phldrT="[Text]" custT="1"/>
      <dgm:spPr>
        <a:solidFill>
          <a:srgbClr val="FFFFFF"/>
        </a:solidFill>
        <a:ln w="12700" cap="flat" cmpd="sng" algn="ctr">
          <a:noFill/>
          <a:prstDash val="solid"/>
          <a:miter lim="800000"/>
        </a:ln>
        <a:effectLst/>
      </dgm:spPr>
      <dgm:t>
        <a:bodyPr/>
        <a:lstStyle/>
        <a:p>
          <a:pPr marL="0" lvl="0" indent="0" algn="l" defTabSz="1555750">
            <a:lnSpc>
              <a:spcPct val="90000"/>
            </a:lnSpc>
            <a:spcBef>
              <a:spcPct val="0"/>
            </a:spcBef>
            <a:spcAft>
              <a:spcPct val="35000"/>
            </a:spcAft>
            <a:buNone/>
          </a:pPr>
          <a:r>
            <a:rPr lang="en-MY" sz="3500" kern="1200" smtClean="0">
              <a:solidFill>
                <a:schemeClr val="tx1"/>
              </a:solidFill>
            </a:rPr>
            <a:t>Pearson Exam Tutorial</a:t>
          </a:r>
          <a:endParaRPr lang="en-MY" sz="3500" kern="1200" dirty="0">
            <a:solidFill>
              <a:srgbClr val="000000"/>
            </a:solidFill>
            <a:latin typeface="Arial"/>
            <a:ea typeface="+mn-ea"/>
            <a:cs typeface="+mn-cs"/>
          </a:endParaRPr>
        </a:p>
      </dgm:t>
    </dgm:pt>
    <dgm:pt modelId="{0ED5168C-1259-4BE3-839C-A7B36059F042}" type="parTrans" cxnId="{1F97B769-0A72-417E-B044-ED02649539EA}">
      <dgm:prSet/>
      <dgm:spPr/>
    </dgm:pt>
    <dgm:pt modelId="{2A857A1E-1ABC-4A05-A0F6-87630C5FE31A}" type="sibTrans" cxnId="{1F97B769-0A72-417E-B044-ED02649539EA}">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6">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6"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3926C334-7044-4E40-A4B1-DD23EA501351}" type="pres">
      <dgm:prSet presAssocID="{520733E8-9E08-47F1-94FF-3BD48D338603}" presName="parentText" presStyleLbl="node1" presStyleIdx="3" presStyleCnt="6">
        <dgm:presLayoutVars>
          <dgm:chMax val="0"/>
          <dgm:bulletEnabled val="1"/>
        </dgm:presLayoutVars>
      </dgm:prSet>
      <dgm:spPr/>
      <dgm:t>
        <a:bodyPr/>
        <a:lstStyle/>
        <a:p>
          <a:endParaRPr lang="en-US"/>
        </a:p>
      </dgm:t>
    </dgm:pt>
    <dgm:pt modelId="{FD5A250E-06CB-42F5-B3C3-09E3C454957E}" type="pres">
      <dgm:prSet presAssocID="{2A857A1E-1ABC-4A05-A0F6-87630C5FE31A}" presName="spacer" presStyleCnt="0"/>
      <dgm:spPr/>
    </dgm:pt>
    <dgm:pt modelId="{F674B1EB-7C16-427C-9D7D-944E5157F0F6}" type="pres">
      <dgm:prSet presAssocID="{0E8A125C-57D8-4962-B2BC-515A47D78819}" presName="parentText" presStyleLbl="node1" presStyleIdx="4" presStyleCnt="6">
        <dgm:presLayoutVars>
          <dgm:chMax val="0"/>
          <dgm:bulletEnabled val="1"/>
        </dgm:presLayoutVars>
      </dgm:prSet>
      <dgm:spPr>
        <a:xfrm>
          <a:off x="0" y="2775662"/>
          <a:ext cx="7772400" cy="818999"/>
        </a:xfrm>
        <a:prstGeom prst="roundRect">
          <a:avLst/>
        </a:prstGeom>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5" presStyleCnt="6">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5"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15976AA4-52B8-434B-AF7A-D66560B5D5F7}" type="presOf" srcId="{520733E8-9E08-47F1-94FF-3BD48D338603}" destId="{3926C334-7044-4E40-A4B1-DD23EA501351}" srcOrd="0" destOrd="0" presId="urn:microsoft.com/office/officeart/2005/8/layout/vList2"/>
    <dgm:cxn modelId="{A58DD296-B00C-47E5-A916-21219EC6ECA5}" srcId="{703D4D02-5513-427D-B6E9-B2E187EE0C3A}" destId="{0E8A125C-57D8-4962-B2BC-515A47D78819}" srcOrd="4"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1F97B769-0A72-417E-B044-ED02649539EA}" srcId="{703D4D02-5513-427D-B6E9-B2E187EE0C3A}" destId="{520733E8-9E08-47F1-94FF-3BD48D338603}" srcOrd="3" destOrd="0" parTransId="{0ED5168C-1259-4BE3-839C-A7B36059F042}" sibTransId="{2A857A1E-1ABC-4A05-A0F6-87630C5FE31A}"/>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F0104447-4ADC-431D-BBD4-6908BB817805}" type="presParOf" srcId="{CC8763B3-4621-4666-B669-3C5BA2A30DBE}" destId="{3926C334-7044-4E40-A4B1-DD23EA501351}" srcOrd="6" destOrd="0" presId="urn:microsoft.com/office/officeart/2005/8/layout/vList2"/>
    <dgm:cxn modelId="{4344EEC0-E782-4BC3-80BF-E97D28F1D045}" type="presParOf" srcId="{CC8763B3-4621-4666-B669-3C5BA2A30DBE}" destId="{FD5A250E-06CB-42F5-B3C3-09E3C454957E}" srcOrd="7" destOrd="0" presId="urn:microsoft.com/office/officeart/2005/8/layout/vList2"/>
    <dgm:cxn modelId="{DEEE08AF-286C-464B-9E6F-73D1BDB9F98C}" type="presParOf" srcId="{CC8763B3-4621-4666-B669-3C5BA2A30DBE}" destId="{F674B1EB-7C16-427C-9D7D-944E5157F0F6}" srcOrd="8" destOrd="0" presId="urn:microsoft.com/office/officeart/2005/8/layout/vList2"/>
    <dgm:cxn modelId="{05DE21C5-4F53-434A-9D04-2E0422FE9C33}" type="presParOf" srcId="{CC8763B3-4621-4666-B669-3C5BA2A30DBE}" destId="{CB38305F-212E-4110-87B1-53DDB06693E0}" srcOrd="9" destOrd="0" presId="urn:microsoft.com/office/officeart/2005/8/layout/vList2"/>
    <dgm:cxn modelId="{01005DD6-06DE-4D1B-B858-086964D0CB92}" type="presParOf" srcId="{CC8763B3-4621-4666-B669-3C5BA2A30DBE}" destId="{B81C3AB5-CD8D-4061-A03B-635F3C7E2742}" srcOrd="10"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41459"/>
          <a:ext cx="7200900" cy="678600"/>
        </a:xfrm>
        <a:prstGeom prst="roundRect">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t>HRCI Certification</a:t>
          </a:r>
        </a:p>
      </dsp:txBody>
      <dsp:txXfrm>
        <a:off x="33127" y="74586"/>
        <a:ext cx="7134646" cy="612346"/>
      </dsp:txXfrm>
    </dsp:sp>
    <dsp:sp modelId="{A4CC9735-B172-48E4-BD42-49857572E9A5}">
      <dsp:nvSpPr>
        <dsp:cNvPr id="0" name=""/>
        <dsp:cNvSpPr/>
      </dsp:nvSpPr>
      <dsp:spPr>
        <a:xfrm>
          <a:off x="0" y="803580"/>
          <a:ext cx="7200900" cy="6786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err="1">
              <a:solidFill>
                <a:schemeClr val="tx1"/>
              </a:solidFill>
            </a:rPr>
            <a:t>SPHRi</a:t>
          </a:r>
          <a:r>
            <a:rPr lang="en-MY" sz="2900" kern="1200" dirty="0">
              <a:solidFill>
                <a:schemeClr val="tx1"/>
              </a:solidFill>
            </a:rPr>
            <a:t> Exam</a:t>
          </a:r>
        </a:p>
      </dsp:txBody>
      <dsp:txXfrm>
        <a:off x="33127" y="836707"/>
        <a:ext cx="7134646" cy="612346"/>
      </dsp:txXfrm>
    </dsp:sp>
    <dsp:sp modelId="{DF1768A1-F5E4-4152-9DE2-8FFC4D413F5A}">
      <dsp:nvSpPr>
        <dsp:cNvPr id="0" name=""/>
        <dsp:cNvSpPr/>
      </dsp:nvSpPr>
      <dsp:spPr>
        <a:xfrm>
          <a:off x="0" y="1565700"/>
          <a:ext cx="72009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Structure of Exam</a:t>
          </a:r>
        </a:p>
      </dsp:txBody>
      <dsp:txXfrm>
        <a:off x="33127" y="1598827"/>
        <a:ext cx="7134646" cy="612346"/>
      </dsp:txXfrm>
    </dsp:sp>
    <dsp:sp modelId="{F674B1EB-7C16-427C-9D7D-944E5157F0F6}">
      <dsp:nvSpPr>
        <dsp:cNvPr id="0" name=""/>
        <dsp:cNvSpPr/>
      </dsp:nvSpPr>
      <dsp:spPr>
        <a:xfrm>
          <a:off x="0" y="2327820"/>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Uptop Student Portal</a:t>
          </a:r>
        </a:p>
      </dsp:txBody>
      <dsp:txXfrm>
        <a:off x="33127" y="2360947"/>
        <a:ext cx="7134646" cy="612346"/>
      </dsp:txXfrm>
    </dsp:sp>
    <dsp:sp modelId="{B81C3AB5-CD8D-4061-A03B-635F3C7E2742}">
      <dsp:nvSpPr>
        <dsp:cNvPr id="0" name=""/>
        <dsp:cNvSpPr/>
      </dsp:nvSpPr>
      <dsp:spPr>
        <a:xfrm>
          <a:off x="0" y="3094535"/>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Class Information</a:t>
          </a:r>
        </a:p>
      </dsp:txBody>
      <dsp:txXfrm>
        <a:off x="33127" y="3127662"/>
        <a:ext cx="7134646"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371"/>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49" y="40020"/>
        <a:ext cx="7127602" cy="677457"/>
      </dsp:txXfrm>
    </dsp:sp>
    <dsp:sp modelId="{A4CC9735-B172-48E4-BD42-49857572E9A5}">
      <dsp:nvSpPr>
        <dsp:cNvPr id="0" name=""/>
        <dsp:cNvSpPr/>
      </dsp:nvSpPr>
      <dsp:spPr>
        <a:xfrm>
          <a:off x="0" y="775329"/>
          <a:ext cx="7200900" cy="75075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bg1"/>
              </a:solidFill>
            </a:rPr>
            <a:t>SPHRi</a:t>
          </a:r>
          <a:r>
            <a:rPr lang="en-MY" sz="3500" kern="1200" dirty="0">
              <a:solidFill>
                <a:schemeClr val="bg1"/>
              </a:solidFill>
            </a:rPr>
            <a:t> Exam</a:t>
          </a:r>
          <a:endParaRPr lang="en-MY" sz="3500" kern="1200" dirty="0">
            <a:solidFill>
              <a:schemeClr val="bg1"/>
            </a:solidFill>
            <a:latin typeface="Arial"/>
            <a:ea typeface="+mn-ea"/>
            <a:cs typeface="+mn-cs"/>
          </a:endParaRPr>
        </a:p>
      </dsp:txBody>
      <dsp:txXfrm>
        <a:off x="36649" y="811978"/>
        <a:ext cx="7127602" cy="677457"/>
      </dsp:txXfrm>
    </dsp:sp>
    <dsp:sp modelId="{DF1768A1-F5E4-4152-9DE2-8FFC4D413F5A}">
      <dsp:nvSpPr>
        <dsp:cNvPr id="0" name=""/>
        <dsp:cNvSpPr/>
      </dsp:nvSpPr>
      <dsp:spPr>
        <a:xfrm>
          <a:off x="0" y="1447533"/>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Structure of Exam</a:t>
          </a:r>
        </a:p>
      </dsp:txBody>
      <dsp:txXfrm>
        <a:off x="36649" y="1484182"/>
        <a:ext cx="7127602" cy="677457"/>
      </dsp:txXfrm>
    </dsp:sp>
    <dsp:sp modelId="{F674B1EB-7C16-427C-9D7D-944E5157F0F6}">
      <dsp:nvSpPr>
        <dsp:cNvPr id="0" name=""/>
        <dsp:cNvSpPr/>
      </dsp:nvSpPr>
      <dsp:spPr>
        <a:xfrm>
          <a:off x="0" y="2293554"/>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49" y="2330203"/>
        <a:ext cx="7127602" cy="677457"/>
      </dsp:txXfrm>
    </dsp:sp>
    <dsp:sp modelId="{B81C3AB5-CD8D-4061-A03B-635F3C7E2742}">
      <dsp:nvSpPr>
        <dsp:cNvPr id="0" name=""/>
        <dsp:cNvSpPr/>
      </dsp:nvSpPr>
      <dsp:spPr>
        <a:xfrm>
          <a:off x="0" y="3057485"/>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49" y="3094134"/>
        <a:ext cx="7127602" cy="6774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tx1"/>
              </a:solidFill>
            </a:rPr>
            <a:t>SPHRi</a:t>
          </a:r>
          <a:r>
            <a:rPr lang="en-MY" sz="3500" kern="1200" dirty="0">
              <a:solidFill>
                <a:schemeClr val="tx1"/>
              </a:solidFill>
            </a:rPr>
            <a:t> Exam</a:t>
          </a:r>
          <a:endParaRPr lang="en-MY" sz="3500" kern="1200" dirty="0">
            <a:solidFill>
              <a:srgbClr val="000000"/>
            </a:solidFill>
            <a:latin typeface="Arial"/>
            <a:ea typeface="+mn-ea"/>
            <a:cs typeface="+mn-cs"/>
          </a:endParaRP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80" y="2330186"/>
        <a:ext cx="7127540" cy="678031"/>
      </dsp:txXfrm>
    </dsp:sp>
    <dsp:sp modelId="{B81C3AB5-CD8D-4061-A03B-635F3C7E2742}">
      <dsp:nvSpPr>
        <dsp:cNvPr id="0" name=""/>
        <dsp:cNvSpPr/>
      </dsp:nvSpPr>
      <dsp:spPr>
        <a:xfrm>
          <a:off x="0" y="3033078"/>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69758"/>
        <a:ext cx="7127540" cy="6780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6680" y="2330186"/>
        <a:ext cx="7127540" cy="678031"/>
      </dsp:txXfrm>
    </dsp:sp>
    <dsp:sp modelId="{B81C3AB5-CD8D-4061-A03B-635F3C7E2742}">
      <dsp:nvSpPr>
        <dsp:cNvPr id="0" name=""/>
        <dsp:cNvSpPr/>
      </dsp:nvSpPr>
      <dsp:spPr>
        <a:xfrm>
          <a:off x="0" y="3057709"/>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94389"/>
        <a:ext cx="7127540" cy="6780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665"/>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62" y="39327"/>
        <a:ext cx="7127576" cy="677692"/>
      </dsp:txXfrm>
    </dsp:sp>
    <dsp:sp modelId="{A4CC9735-B172-48E4-BD42-49857572E9A5}">
      <dsp:nvSpPr>
        <dsp:cNvPr id="0" name=""/>
        <dsp:cNvSpPr/>
      </dsp:nvSpPr>
      <dsp:spPr>
        <a:xfrm>
          <a:off x="0" y="765270"/>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62" y="801932"/>
        <a:ext cx="7127576" cy="677692"/>
      </dsp:txXfrm>
    </dsp:sp>
    <dsp:sp modelId="{DF1768A1-F5E4-4152-9DE2-8FFC4D413F5A}">
      <dsp:nvSpPr>
        <dsp:cNvPr id="0" name=""/>
        <dsp:cNvSpPr/>
      </dsp:nvSpPr>
      <dsp:spPr>
        <a:xfrm>
          <a:off x="0" y="1526798"/>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62" y="1563460"/>
        <a:ext cx="7127576" cy="677692"/>
      </dsp:txXfrm>
    </dsp:sp>
    <dsp:sp modelId="{F674B1EB-7C16-427C-9D7D-944E5157F0F6}">
      <dsp:nvSpPr>
        <dsp:cNvPr id="0" name=""/>
        <dsp:cNvSpPr/>
      </dsp:nvSpPr>
      <dsp:spPr>
        <a:xfrm>
          <a:off x="0" y="2293712"/>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36662" y="2330374"/>
        <a:ext cx="7127576" cy="677692"/>
      </dsp:txXfrm>
    </dsp:sp>
    <dsp:sp modelId="{B81C3AB5-CD8D-4061-A03B-635F3C7E2742}">
      <dsp:nvSpPr>
        <dsp:cNvPr id="0" name=""/>
        <dsp:cNvSpPr/>
      </dsp:nvSpPr>
      <dsp:spPr>
        <a:xfrm>
          <a:off x="0" y="3057934"/>
          <a:ext cx="7200900" cy="75101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sp:txBody>
      <dsp:txXfrm>
        <a:off x="36662" y="3094596"/>
        <a:ext cx="7127576" cy="6776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C676EAB3-DFE0-42BC-0A8D-7E3E2003A405}"/>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545298" y="6180771"/>
            <a:ext cx="1332069" cy="558900"/>
          </a:xfrm>
          <a:prstGeom prst="rect">
            <a:avLst/>
          </a:prstGeom>
        </p:spPr>
      </p:pic>
    </p:spTree>
    <p:extLst>
      <p:ext uri="{BB962C8B-B14F-4D97-AF65-F5344CB8AC3E}">
        <p14:creationId xmlns="" xmlns:p14="http://schemas.microsoft.com/office/powerpoint/2010/main" val="20477612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a:extLst>
              <a:ext uri="{FF2B5EF4-FFF2-40B4-BE49-F238E27FC236}">
                <a16:creationId xmlns="" xmlns:a16="http://schemas.microsoft.com/office/drawing/2014/main" id="{D284B08A-3440-EB76-08DA-DA62E953F465}"/>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13144" y="6275571"/>
            <a:ext cx="1127545" cy="473087"/>
          </a:xfrm>
          <a:prstGeom prst="rect">
            <a:avLst/>
          </a:prstGeom>
        </p:spPr>
      </p:pic>
    </p:spTree>
    <p:extLst>
      <p:ext uri="{BB962C8B-B14F-4D97-AF65-F5344CB8AC3E}">
        <p14:creationId xmlns="" xmlns:p14="http://schemas.microsoft.com/office/powerpoint/2010/main" val="2462033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0101069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6714900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11323648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581525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228664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15335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2302880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5372161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3663226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419602423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90600" y="838200"/>
            <a:ext cx="7203233" cy="3383280"/>
          </a:xfrm>
        </p:spPr>
        <p:txBody>
          <a:bodyPr/>
          <a:lstStyle/>
          <a:p>
            <a:r>
              <a:rPr lang="en-MY" dirty="0"/>
              <a:t>INTRODUCTION</a:t>
            </a:r>
            <a:br>
              <a:rPr lang="en-MY" dirty="0"/>
            </a:br>
            <a:r>
              <a:rPr lang="en-MY" dirty="0"/>
              <a:t>SESSION </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r>
              <a:rPr lang="en-MY" dirty="0"/>
              <a:t> </a:t>
            </a:r>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554090-272D-4B40-91E2-A363B15660E9}"/>
              </a:ext>
            </a:extLst>
          </p:cNvPr>
          <p:cNvSpPr>
            <a:spLocks noGrp="1"/>
          </p:cNvSpPr>
          <p:nvPr>
            <p:ph type="title"/>
          </p:nvPr>
        </p:nvSpPr>
        <p:spPr>
          <a:xfrm>
            <a:off x="1043608" y="620688"/>
            <a:ext cx="4032498" cy="681896"/>
          </a:xfrm>
        </p:spPr>
        <p:txBody>
          <a:bodyPr>
            <a:noAutofit/>
          </a:bodyPr>
          <a:lstStyle/>
          <a:p>
            <a:r>
              <a:rPr lang="en-MY" sz="3200" dirty="0"/>
              <a:t>Webex Options </a:t>
            </a:r>
          </a:p>
        </p:txBody>
      </p:sp>
      <p:sp>
        <p:nvSpPr>
          <p:cNvPr id="3" name="Content Placeholder 2">
            <a:extLst>
              <a:ext uri="{FF2B5EF4-FFF2-40B4-BE49-F238E27FC236}">
                <a16:creationId xmlns="" xmlns:a16="http://schemas.microsoft.com/office/drawing/2014/main" id="{2E07F307-AE94-4DD7-96F6-4524045804C5}"/>
              </a:ext>
            </a:extLst>
          </p:cNvPr>
          <p:cNvSpPr>
            <a:spLocks noGrp="1"/>
          </p:cNvSpPr>
          <p:nvPr>
            <p:ph idx="1"/>
          </p:nvPr>
        </p:nvSpPr>
        <p:spPr>
          <a:xfrm>
            <a:off x="914400" y="1600200"/>
            <a:ext cx="5562600" cy="4343400"/>
          </a:xfrm>
        </p:spPr>
        <p:txBody>
          <a:bodyPr>
            <a:normAutofit/>
          </a:bodyPr>
          <a:lstStyle/>
          <a:p>
            <a:r>
              <a:rPr lang="en-MY" sz="1800" dirty="0"/>
              <a:t>If you have a question during the session, click on “raise  hand” option</a:t>
            </a:r>
          </a:p>
          <a:p>
            <a:r>
              <a:rPr lang="en-MY" sz="1800" dirty="0"/>
              <a:t>A raised hand appears beside your name in the people list, indicating to the host that you want to speak. </a:t>
            </a:r>
          </a:p>
          <a:p>
            <a:r>
              <a:rPr lang="en-MY" sz="1800" dirty="0"/>
              <a:t>To lower your hand, go to the people list , and then tap Lower Hand.</a:t>
            </a:r>
          </a:p>
          <a:p>
            <a:endParaRPr lang="en-MY" dirty="0"/>
          </a:p>
          <a:p>
            <a:pPr marL="0" indent="0">
              <a:buNone/>
            </a:pPr>
            <a:r>
              <a:rPr lang="en-MY" sz="1800" b="1" dirty="0"/>
              <a:t>During session please mute your microphones and cameras unless you have a question.</a:t>
            </a:r>
          </a:p>
          <a:p>
            <a:endParaRPr lang="en-MY" dirty="0"/>
          </a:p>
          <a:p>
            <a:endParaRPr lang="en-MY" dirty="0"/>
          </a:p>
          <a:p>
            <a:endParaRPr lang="en-MY" dirty="0"/>
          </a:p>
        </p:txBody>
      </p:sp>
      <p:pic>
        <p:nvPicPr>
          <p:cNvPr id="6" name="Picture 5">
            <a:extLst>
              <a:ext uri="{FF2B5EF4-FFF2-40B4-BE49-F238E27FC236}">
                <a16:creationId xmlns="" xmlns:a16="http://schemas.microsoft.com/office/drawing/2014/main" id="{C352A601-E491-4CEB-B976-7065FDE64ACE}"/>
              </a:ext>
            </a:extLst>
          </p:cNvPr>
          <p:cNvPicPr>
            <a:picLocks noChangeAspect="1"/>
          </p:cNvPicPr>
          <p:nvPr/>
        </p:nvPicPr>
        <p:blipFill>
          <a:blip r:embed="rId2"/>
          <a:stretch>
            <a:fillRect/>
          </a:stretch>
        </p:blipFill>
        <p:spPr>
          <a:xfrm>
            <a:off x="6867163" y="2186200"/>
            <a:ext cx="1850231" cy="2978944"/>
          </a:xfrm>
          <a:prstGeom prst="rect">
            <a:avLst/>
          </a:prstGeom>
        </p:spPr>
      </p:pic>
    </p:spTree>
    <p:extLst>
      <p:ext uri="{BB962C8B-B14F-4D97-AF65-F5344CB8AC3E}">
        <p14:creationId xmlns="" xmlns:p14="http://schemas.microsoft.com/office/powerpoint/2010/main" val="11720792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A6E75E-D873-4D22-BE8C-84EB8CCB099F}"/>
              </a:ext>
            </a:extLst>
          </p:cNvPr>
          <p:cNvSpPr>
            <a:spLocks noGrp="1"/>
          </p:cNvSpPr>
          <p:nvPr>
            <p:ph type="title"/>
          </p:nvPr>
        </p:nvSpPr>
        <p:spPr>
          <a:xfrm>
            <a:off x="1066800" y="228600"/>
            <a:ext cx="7200900" cy="731839"/>
          </a:xfrm>
        </p:spPr>
        <p:txBody>
          <a:bodyPr>
            <a:normAutofit/>
          </a:bodyPr>
          <a:lstStyle/>
          <a:p>
            <a:pPr algn="ctr"/>
            <a:r>
              <a:rPr lang="en-MY" sz="3200" dirty="0"/>
              <a:t>Introduction</a:t>
            </a:r>
          </a:p>
        </p:txBody>
      </p:sp>
      <p:sp>
        <p:nvSpPr>
          <p:cNvPr id="3" name="Content Placeholder 2">
            <a:extLst>
              <a:ext uri="{FF2B5EF4-FFF2-40B4-BE49-F238E27FC236}">
                <a16:creationId xmlns="" xmlns:a16="http://schemas.microsoft.com/office/drawing/2014/main" id="{B576499B-0312-4E58-917A-B584A28C179B}"/>
              </a:ext>
            </a:extLst>
          </p:cNvPr>
          <p:cNvSpPr>
            <a:spLocks noGrp="1"/>
          </p:cNvSpPr>
          <p:nvPr>
            <p:ph idx="1"/>
          </p:nvPr>
        </p:nvSpPr>
        <p:spPr>
          <a:xfrm>
            <a:off x="609600" y="1447800"/>
            <a:ext cx="7848600" cy="4495800"/>
          </a:xfrm>
        </p:spPr>
        <p:txBody>
          <a:bodyPr>
            <a:normAutofit/>
          </a:bodyPr>
          <a:lstStyle/>
          <a:p>
            <a:r>
              <a:rPr lang="en-MY" sz="2800" dirty="0" smtClean="0"/>
              <a:t>Welcome to the </a:t>
            </a:r>
            <a:r>
              <a:rPr lang="en-MY" sz="2800" dirty="0" smtClean="0"/>
              <a:t>15</a:t>
            </a:r>
            <a:r>
              <a:rPr lang="en-MY" sz="2800" baseline="30000" dirty="0" smtClean="0"/>
              <a:t>th</a:t>
            </a:r>
            <a:r>
              <a:rPr lang="en-MY" sz="2800" dirty="0" smtClean="0"/>
              <a:t> </a:t>
            </a:r>
            <a:r>
              <a:rPr lang="en-MY" sz="2800" dirty="0" smtClean="0"/>
              <a:t>Batch of </a:t>
            </a:r>
            <a:r>
              <a:rPr lang="en-MY" sz="2800" dirty="0" err="1" smtClean="0"/>
              <a:t>SPHRi</a:t>
            </a:r>
            <a:endParaRPr lang="en-MY" sz="2800" dirty="0" smtClean="0"/>
          </a:p>
          <a:p>
            <a:endParaRPr lang="en-MY" sz="2800" dirty="0"/>
          </a:p>
          <a:p>
            <a:r>
              <a:rPr lang="en-MY" sz="2800" dirty="0"/>
              <a:t>Brief Introduction about yourself</a:t>
            </a:r>
          </a:p>
          <a:p>
            <a:pPr marL="0" indent="0">
              <a:buNone/>
            </a:pPr>
            <a:r>
              <a:rPr lang="en-MY" sz="2800" dirty="0"/>
              <a:t>	- Industry</a:t>
            </a:r>
          </a:p>
          <a:p>
            <a:pPr marL="0" indent="0">
              <a:buNone/>
            </a:pPr>
            <a:r>
              <a:rPr lang="en-MY" sz="2800" dirty="0"/>
              <a:t>	- Location</a:t>
            </a:r>
          </a:p>
          <a:p>
            <a:pPr marL="0" indent="0">
              <a:buNone/>
            </a:pPr>
            <a:r>
              <a:rPr lang="en-MY" sz="2800" dirty="0"/>
              <a:t>	- If taken any HRCI exams before</a:t>
            </a:r>
          </a:p>
          <a:p>
            <a:pPr marL="0" indent="0">
              <a:buNone/>
            </a:pPr>
            <a:r>
              <a:rPr lang="en-MY" sz="2800" dirty="0"/>
              <a:t>	</a:t>
            </a:r>
          </a:p>
        </p:txBody>
      </p:sp>
    </p:spTree>
    <p:extLst>
      <p:ext uri="{BB962C8B-B14F-4D97-AF65-F5344CB8AC3E}">
        <p14:creationId xmlns="" xmlns:p14="http://schemas.microsoft.com/office/powerpoint/2010/main" val="27926019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232163623"/>
              </p:ext>
            </p:extLst>
          </p:nvPr>
        </p:nvGraphicFramePr>
        <p:xfrm>
          <a:off x="990600" y="609600"/>
          <a:ext cx="73152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5834106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DD29D6-3927-4537-B137-D800D5005AFF}"/>
              </a:ext>
            </a:extLst>
          </p:cNvPr>
          <p:cNvSpPr>
            <a:spLocks noGrp="1"/>
          </p:cNvSpPr>
          <p:nvPr>
            <p:ph type="title"/>
          </p:nvPr>
        </p:nvSpPr>
        <p:spPr>
          <a:xfrm>
            <a:off x="611560" y="188640"/>
            <a:ext cx="7200900" cy="1142385"/>
          </a:xfrm>
        </p:spPr>
        <p:txBody>
          <a:bodyPr>
            <a:normAutofit/>
          </a:bodyPr>
          <a:lstStyle/>
          <a:p>
            <a:r>
              <a:rPr lang="en-MY" sz="3200" dirty="0"/>
              <a:t>HRCI Certification</a:t>
            </a:r>
          </a:p>
        </p:txBody>
      </p:sp>
      <p:sp>
        <p:nvSpPr>
          <p:cNvPr id="3" name="Content Placeholder 2">
            <a:extLst>
              <a:ext uri="{FF2B5EF4-FFF2-40B4-BE49-F238E27FC236}">
                <a16:creationId xmlns="" xmlns:a16="http://schemas.microsoft.com/office/drawing/2014/main" id="{7C2BC4DB-88F2-4E60-84BB-C9914F941A54}"/>
              </a:ext>
            </a:extLst>
          </p:cNvPr>
          <p:cNvSpPr>
            <a:spLocks noGrp="1"/>
          </p:cNvSpPr>
          <p:nvPr>
            <p:ph idx="1"/>
          </p:nvPr>
        </p:nvSpPr>
        <p:spPr>
          <a:xfrm>
            <a:off x="467544" y="1700808"/>
            <a:ext cx="8208912" cy="3809999"/>
          </a:xfrm>
        </p:spPr>
        <p:txBody>
          <a:bodyPr>
            <a:normAutofit lnSpcReduction="10000"/>
          </a:bodyPr>
          <a:lstStyle/>
          <a:p>
            <a:r>
              <a:rPr lang="en-MY" sz="2800" dirty="0"/>
              <a:t>Certification is a career-long commitment that demonstrates dedication, credibility and a mastery of the principles of human resources to your employers, clients, staff members and professional peers around the globe.</a:t>
            </a:r>
          </a:p>
          <a:p>
            <a:endParaRPr lang="en-MY" sz="2800" dirty="0"/>
          </a:p>
          <a:p>
            <a:r>
              <a:rPr lang="en-MY" sz="2800" dirty="0"/>
              <a:t>Certification attests to the investment you have made in your HR career and holds a recognized place in the profession.</a:t>
            </a:r>
          </a:p>
        </p:txBody>
      </p:sp>
    </p:spTree>
    <p:extLst>
      <p:ext uri="{BB962C8B-B14F-4D97-AF65-F5344CB8AC3E}">
        <p14:creationId xmlns="" xmlns:p14="http://schemas.microsoft.com/office/powerpoint/2010/main" val="13520221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02DA28-AB28-41D4-9839-A4A4C5201645}"/>
              </a:ext>
            </a:extLst>
          </p:cNvPr>
          <p:cNvSpPr>
            <a:spLocks noGrp="1"/>
          </p:cNvSpPr>
          <p:nvPr>
            <p:ph type="title"/>
          </p:nvPr>
        </p:nvSpPr>
        <p:spPr>
          <a:xfrm>
            <a:off x="969634" y="260648"/>
            <a:ext cx="7200900" cy="1142385"/>
          </a:xfrm>
        </p:spPr>
        <p:txBody>
          <a:bodyPr>
            <a:normAutofit/>
          </a:bodyPr>
          <a:lstStyle/>
          <a:p>
            <a:r>
              <a:rPr lang="en-MY" sz="3200" dirty="0"/>
              <a:t>How Certification Differs from a Certificate Program</a:t>
            </a:r>
          </a:p>
        </p:txBody>
      </p:sp>
      <p:sp>
        <p:nvSpPr>
          <p:cNvPr id="3" name="Content Placeholder 2">
            <a:extLst>
              <a:ext uri="{FF2B5EF4-FFF2-40B4-BE49-F238E27FC236}">
                <a16:creationId xmlns="" xmlns:a16="http://schemas.microsoft.com/office/drawing/2014/main" id="{79A802CB-BB90-49A7-829A-184B06944F40}"/>
              </a:ext>
            </a:extLst>
          </p:cNvPr>
          <p:cNvSpPr>
            <a:spLocks noGrp="1"/>
          </p:cNvSpPr>
          <p:nvPr>
            <p:ph idx="1"/>
          </p:nvPr>
        </p:nvSpPr>
        <p:spPr>
          <a:xfrm>
            <a:off x="755576" y="1844824"/>
            <a:ext cx="7416874" cy="3946377"/>
          </a:xfrm>
        </p:spPr>
        <p:txBody>
          <a:bodyPr>
            <a:normAutofit/>
          </a:bodyPr>
          <a:lstStyle/>
          <a:p>
            <a:pPr marL="0" indent="0">
              <a:buNone/>
            </a:pPr>
            <a:r>
              <a:rPr lang="en-MY" sz="2400" dirty="0"/>
              <a:t>Compared with certificate programs, certification has three main advantages:</a:t>
            </a:r>
          </a:p>
          <a:p>
            <a:pPr marL="0" indent="0">
              <a:buNone/>
            </a:pPr>
            <a:endParaRPr lang="en-MY" sz="2400" dirty="0"/>
          </a:p>
          <a:p>
            <a:r>
              <a:rPr lang="en-MY" sz="2400" dirty="0"/>
              <a:t>requires specific work experience, competency and education</a:t>
            </a:r>
          </a:p>
          <a:p>
            <a:r>
              <a:rPr lang="en-MY" sz="2400" dirty="0"/>
              <a:t>requires recertification, which makes sure that you stay current in the HR profession through continuing education</a:t>
            </a:r>
          </a:p>
          <a:p>
            <a:r>
              <a:rPr lang="en-MY" sz="2400" dirty="0"/>
              <a:t>allows you to put the letters after your name</a:t>
            </a:r>
          </a:p>
        </p:txBody>
      </p:sp>
    </p:spTree>
    <p:extLst>
      <p:ext uri="{BB962C8B-B14F-4D97-AF65-F5344CB8AC3E}">
        <p14:creationId xmlns="" xmlns:p14="http://schemas.microsoft.com/office/powerpoint/2010/main" val="17726674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3EA283-4E49-4DC5-A3CD-96D836FAADB8}"/>
              </a:ext>
            </a:extLst>
          </p:cNvPr>
          <p:cNvSpPr>
            <a:spLocks noGrp="1"/>
          </p:cNvSpPr>
          <p:nvPr>
            <p:ph type="title"/>
          </p:nvPr>
        </p:nvSpPr>
        <p:spPr>
          <a:xfrm>
            <a:off x="1066800" y="228600"/>
            <a:ext cx="7200900" cy="731839"/>
          </a:xfrm>
        </p:spPr>
        <p:txBody>
          <a:bodyPr>
            <a:normAutofit/>
          </a:bodyPr>
          <a:lstStyle/>
          <a:p>
            <a:pPr algn="ctr"/>
            <a:r>
              <a:rPr lang="en-MY" sz="3200" dirty="0"/>
              <a:t>HRCI Advantage</a:t>
            </a:r>
          </a:p>
        </p:txBody>
      </p:sp>
      <p:sp>
        <p:nvSpPr>
          <p:cNvPr id="3" name="Content Placeholder 2">
            <a:extLst>
              <a:ext uri="{FF2B5EF4-FFF2-40B4-BE49-F238E27FC236}">
                <a16:creationId xmlns="" xmlns:a16="http://schemas.microsoft.com/office/drawing/2014/main" id="{5F27E8BC-9B18-4CB4-B6BB-29D1BC9932E5}"/>
              </a:ext>
            </a:extLst>
          </p:cNvPr>
          <p:cNvSpPr>
            <a:spLocks noGrp="1"/>
          </p:cNvSpPr>
          <p:nvPr>
            <p:ph idx="1"/>
          </p:nvPr>
        </p:nvSpPr>
        <p:spPr>
          <a:xfrm>
            <a:off x="609600" y="1447800"/>
            <a:ext cx="7924800" cy="4495800"/>
          </a:xfrm>
        </p:spPr>
        <p:txBody>
          <a:bodyPr>
            <a:noAutofit/>
          </a:bodyPr>
          <a:lstStyle/>
          <a:p>
            <a:r>
              <a:rPr lang="en-MY" sz="2800" dirty="0"/>
              <a:t>World class organisation - Established in 1976, HRCI is the largest HR certification organization in the world. It delivers nearly 45 years of history</a:t>
            </a:r>
          </a:p>
          <a:p>
            <a:endParaRPr lang="en-MY" sz="2800" dirty="0"/>
          </a:p>
          <a:p>
            <a:r>
              <a:rPr lang="en-MY" sz="2800" dirty="0"/>
              <a:t>Connects you to an exclusive network of - Nearly 145,000 certified HR thought leaders </a:t>
            </a:r>
            <a:r>
              <a:rPr lang="en-MY" sz="2800" dirty="0" smtClean="0"/>
              <a:t>work in </a:t>
            </a:r>
            <a:r>
              <a:rPr lang="en-MY" sz="2800" dirty="0"/>
              <a:t>more than 100 countries and territories</a:t>
            </a:r>
            <a:r>
              <a:rPr lang="en-MY" sz="2800" dirty="0" smtClean="0"/>
              <a:t>.</a:t>
            </a:r>
          </a:p>
          <a:p>
            <a:endParaRPr lang="en-MY" sz="2800" dirty="0" smtClean="0"/>
          </a:p>
          <a:p>
            <a:pPr>
              <a:buNone/>
            </a:pPr>
            <a:r>
              <a:rPr lang="en-MY" sz="1400" i="1" dirty="0" smtClean="0"/>
              <a:t>Source : https://www.hrci.org/about-hrci/why-choose-hrci</a:t>
            </a:r>
            <a:endParaRPr lang="en-MY" sz="1200" i="1" dirty="0"/>
          </a:p>
        </p:txBody>
      </p:sp>
    </p:spTree>
    <p:extLst>
      <p:ext uri="{BB962C8B-B14F-4D97-AF65-F5344CB8AC3E}">
        <p14:creationId xmlns="" xmlns:p14="http://schemas.microsoft.com/office/powerpoint/2010/main" val="32688839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AA2CD6-3E2D-48D4-800C-DE17ECE72B7F}"/>
              </a:ext>
            </a:extLst>
          </p:cNvPr>
          <p:cNvSpPr>
            <a:spLocks noGrp="1"/>
          </p:cNvSpPr>
          <p:nvPr>
            <p:ph type="title"/>
          </p:nvPr>
        </p:nvSpPr>
        <p:spPr>
          <a:xfrm>
            <a:off x="683568" y="262116"/>
            <a:ext cx="7200900" cy="1142385"/>
          </a:xfrm>
        </p:spPr>
        <p:txBody>
          <a:bodyPr>
            <a:normAutofit/>
          </a:bodyPr>
          <a:lstStyle/>
          <a:p>
            <a:r>
              <a:rPr lang="en-MY" sz="3200" dirty="0"/>
              <a:t>Certification holders</a:t>
            </a:r>
          </a:p>
        </p:txBody>
      </p:sp>
      <p:sp>
        <p:nvSpPr>
          <p:cNvPr id="3" name="Content Placeholder 2">
            <a:extLst>
              <a:ext uri="{FF2B5EF4-FFF2-40B4-BE49-F238E27FC236}">
                <a16:creationId xmlns="" xmlns:a16="http://schemas.microsoft.com/office/drawing/2014/main" id="{2CFDD1B3-8DF2-43AF-93C8-813F8FEFB069}"/>
              </a:ext>
            </a:extLst>
          </p:cNvPr>
          <p:cNvSpPr>
            <a:spLocks noGrp="1"/>
          </p:cNvSpPr>
          <p:nvPr>
            <p:ph idx="1"/>
          </p:nvPr>
        </p:nvSpPr>
        <p:spPr>
          <a:xfrm>
            <a:off x="914400" y="1600200"/>
            <a:ext cx="7978080" cy="4979987"/>
          </a:xfrm>
        </p:spPr>
        <p:txBody>
          <a:bodyPr>
            <a:normAutofit/>
          </a:bodyPr>
          <a:lstStyle/>
          <a:p>
            <a:pPr marL="0" indent="0">
              <a:buNone/>
            </a:pPr>
            <a:r>
              <a:rPr lang="en-MY" sz="2800" dirty="0"/>
              <a:t>More than 500,000 HR professionals in over 100 countries have earned HRCI credentials as a mark of high distinction and honour in the human resource management field</a:t>
            </a:r>
          </a:p>
          <a:p>
            <a:pPr marL="0" indent="0">
              <a:buNone/>
            </a:pPr>
            <a:endParaRPr lang="en-MY" sz="2800" dirty="0"/>
          </a:p>
          <a:p>
            <a:pPr marL="0" indent="0">
              <a:buNone/>
            </a:pPr>
            <a:r>
              <a:rPr lang="en-MY" sz="2800" dirty="0"/>
              <a:t>• Vice President and above: 8 percent</a:t>
            </a:r>
          </a:p>
          <a:p>
            <a:pPr marL="0" indent="0">
              <a:buNone/>
            </a:pPr>
            <a:r>
              <a:rPr lang="en-MY" sz="2800" dirty="0"/>
              <a:t>• Director-level: 21 percent</a:t>
            </a:r>
          </a:p>
          <a:p>
            <a:pPr marL="0" indent="0">
              <a:buNone/>
            </a:pPr>
            <a:r>
              <a:rPr lang="en-MY" sz="2800" dirty="0"/>
              <a:t>• Manager-level: 33 percent</a:t>
            </a:r>
          </a:p>
          <a:p>
            <a:pPr marL="0" indent="0">
              <a:buNone/>
            </a:pPr>
            <a:r>
              <a:rPr lang="en-MY" sz="2800" dirty="0"/>
              <a:t>• Specialist: 38 percent</a:t>
            </a:r>
          </a:p>
        </p:txBody>
      </p:sp>
    </p:spTree>
    <p:extLst>
      <p:ext uri="{BB962C8B-B14F-4D97-AF65-F5344CB8AC3E}">
        <p14:creationId xmlns="" xmlns:p14="http://schemas.microsoft.com/office/powerpoint/2010/main" val="25414424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5A1A6B-825A-46C5-8A83-171D85EE57D7}"/>
              </a:ext>
            </a:extLst>
          </p:cNvPr>
          <p:cNvSpPr>
            <a:spLocks noGrp="1"/>
          </p:cNvSpPr>
          <p:nvPr>
            <p:ph type="title"/>
          </p:nvPr>
        </p:nvSpPr>
        <p:spPr>
          <a:xfrm>
            <a:off x="1143000" y="228600"/>
            <a:ext cx="7200900" cy="655639"/>
          </a:xfrm>
        </p:spPr>
        <p:txBody>
          <a:bodyPr>
            <a:normAutofit/>
          </a:bodyPr>
          <a:lstStyle/>
          <a:p>
            <a:pPr algn="ctr"/>
            <a:r>
              <a:rPr lang="en-MY" sz="3200" dirty="0"/>
              <a:t>HRCI Certification</a:t>
            </a:r>
          </a:p>
        </p:txBody>
      </p:sp>
      <p:pic>
        <p:nvPicPr>
          <p:cNvPr id="10" name="Picture 9">
            <a:extLst>
              <a:ext uri="{FF2B5EF4-FFF2-40B4-BE49-F238E27FC236}">
                <a16:creationId xmlns="" xmlns:a16="http://schemas.microsoft.com/office/drawing/2014/main" id="{562D2AAA-47DA-496C-A00C-9410ED6C98C9}"/>
              </a:ext>
            </a:extLst>
          </p:cNvPr>
          <p:cNvPicPr>
            <a:picLocks noChangeAspect="1"/>
          </p:cNvPicPr>
          <p:nvPr/>
        </p:nvPicPr>
        <p:blipFill>
          <a:blip r:embed="rId2"/>
          <a:stretch>
            <a:fillRect/>
          </a:stretch>
        </p:blipFill>
        <p:spPr>
          <a:xfrm>
            <a:off x="457200" y="1219200"/>
            <a:ext cx="8452402" cy="4086597"/>
          </a:xfrm>
          <a:prstGeom prst="rect">
            <a:avLst/>
          </a:prstGeom>
        </p:spPr>
      </p:pic>
      <p:sp>
        <p:nvSpPr>
          <p:cNvPr id="4" name="TextBox 3"/>
          <p:cNvSpPr txBox="1"/>
          <p:nvPr/>
        </p:nvSpPr>
        <p:spPr>
          <a:xfrm>
            <a:off x="914400" y="5791200"/>
            <a:ext cx="7086600" cy="307777"/>
          </a:xfrm>
          <a:prstGeom prst="rect">
            <a:avLst/>
          </a:prstGeom>
          <a:noFill/>
        </p:spPr>
        <p:txBody>
          <a:bodyPr wrap="square" rtlCol="0">
            <a:spAutoFit/>
          </a:bodyPr>
          <a:lstStyle/>
          <a:p>
            <a:r>
              <a:rPr lang="en-US" sz="1400" i="1" dirty="0" smtClean="0"/>
              <a:t>Source : https://www.hrci.org/certifications/individual-certifications</a:t>
            </a:r>
            <a:endParaRPr lang="en-US" sz="1400" i="1" dirty="0"/>
          </a:p>
        </p:txBody>
      </p:sp>
    </p:spTree>
    <p:extLst>
      <p:ext uri="{BB962C8B-B14F-4D97-AF65-F5344CB8AC3E}">
        <p14:creationId xmlns="" xmlns:p14="http://schemas.microsoft.com/office/powerpoint/2010/main" val="12151927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200900" cy="579439"/>
          </a:xfrm>
        </p:spPr>
        <p:txBody>
          <a:bodyPr/>
          <a:lstStyle/>
          <a:p>
            <a:pPr algn="ctr"/>
            <a:r>
              <a:rPr lang="en-US" dirty="0" smtClean="0"/>
              <a:t>SPHR </a:t>
            </a:r>
            <a:r>
              <a:rPr lang="en-US" dirty="0" err="1" smtClean="0"/>
              <a:t>vs</a:t>
            </a:r>
            <a:r>
              <a:rPr lang="en-US" dirty="0" smtClean="0"/>
              <a:t> </a:t>
            </a:r>
            <a:r>
              <a:rPr lang="en-US" dirty="0" err="1" smtClean="0"/>
              <a:t>SPHRi</a:t>
            </a:r>
            <a:endParaRPr lang="en-US" dirty="0"/>
          </a:p>
        </p:txBody>
      </p:sp>
      <p:graphicFrame>
        <p:nvGraphicFramePr>
          <p:cNvPr id="4" name="Content Placeholder 3"/>
          <p:cNvGraphicFramePr>
            <a:graphicFrameLocks noGrp="1"/>
          </p:cNvGraphicFramePr>
          <p:nvPr>
            <p:ph idx="1"/>
          </p:nvPr>
        </p:nvGraphicFramePr>
        <p:xfrm>
          <a:off x="533400" y="990600"/>
          <a:ext cx="7924800" cy="5029200"/>
        </p:xfrm>
        <a:graphic>
          <a:graphicData uri="http://schemas.openxmlformats.org/drawingml/2006/table">
            <a:tbl>
              <a:tblPr firstRow="1" bandRow="1">
                <a:tableStyleId>{7E9639D4-E3E2-4D34-9284-5A2195B3D0D7}</a:tableStyleId>
              </a:tblPr>
              <a:tblGrid>
                <a:gridCol w="4075611"/>
                <a:gridCol w="3849189"/>
              </a:tblGrid>
              <a:tr h="500850">
                <a:tc>
                  <a:txBody>
                    <a:bodyPr/>
                    <a:lstStyle/>
                    <a:p>
                      <a:pPr algn="ctr"/>
                      <a:r>
                        <a:rPr lang="en-US" sz="2000" dirty="0" smtClean="0"/>
                        <a:t>SPHR</a:t>
                      </a:r>
                      <a:endParaRPr lang="en-US" sz="2000" dirty="0"/>
                    </a:p>
                  </a:txBody>
                  <a:tcPr/>
                </a:tc>
                <a:tc>
                  <a:txBody>
                    <a:bodyPr/>
                    <a:lstStyle/>
                    <a:p>
                      <a:pPr algn="ctr"/>
                      <a:r>
                        <a:rPr lang="en-US" sz="2000" dirty="0" err="1" smtClean="0"/>
                        <a:t>SPHRi</a:t>
                      </a:r>
                      <a:endParaRPr lang="en-US" sz="2000" dirty="0"/>
                    </a:p>
                  </a:txBody>
                  <a:tcPr/>
                </a:tc>
              </a:tr>
              <a:tr h="4528350">
                <a:tc>
                  <a:txBody>
                    <a:bodyPr/>
                    <a:lstStyle/>
                    <a:p>
                      <a:pPr algn="ctr"/>
                      <a:r>
                        <a:rPr lang="en-US" sz="1800" kern="1200" dirty="0" smtClean="0"/>
                        <a:t>HR professionals with strategic and policy-making backgrounds are ideal candidates for the Senior Professional in Human Resources® (SPHR®). The credential is designed for leaders responsible for planning rather than implementing HR policy in the U.S. SPHR professionals tend to be accountable for HR department goals, planning and executing business strategies and technology while understanding the overall HR needs of the organization.</a:t>
                      </a:r>
                      <a:endParaRPr lang="en-US" sz="1800" dirty="0"/>
                    </a:p>
                  </a:txBody>
                  <a:tcPr/>
                </a:tc>
                <a:tc>
                  <a:txBody>
                    <a:bodyPr/>
                    <a:lstStyle/>
                    <a:p>
                      <a:pPr algn="ctr"/>
                      <a:r>
                        <a:rPr lang="en-US" sz="1800" kern="1200" dirty="0" smtClean="0"/>
                        <a:t>The </a:t>
                      </a:r>
                      <a:r>
                        <a:rPr lang="en-US" sz="1800" kern="1200" dirty="0" err="1" smtClean="0"/>
                        <a:t>SPHRi</a:t>
                      </a:r>
                      <a:r>
                        <a:rPr lang="en-US" sz="1800" kern="1200" dirty="0" smtClean="0"/>
                        <a:t> is for HR leaders based outside of the U.S. The certification recognizes senior-level HR competency of generally accepted HR principles in strategy, policy development and service delivery in a single international setting</a:t>
                      </a:r>
                      <a:endParaRPr lang="en-US" sz="1800" dirty="0"/>
                    </a:p>
                  </a:txBody>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503239"/>
          </a:xfrm>
        </p:spPr>
        <p:txBody>
          <a:bodyPr/>
          <a:lstStyle/>
          <a:p>
            <a:pPr algn="ctr"/>
            <a:r>
              <a:rPr lang="en-US" dirty="0" err="1" smtClean="0"/>
              <a:t>SPHRi</a:t>
            </a:r>
            <a:r>
              <a:rPr lang="en-US" dirty="0" smtClean="0"/>
              <a:t> </a:t>
            </a:r>
            <a:r>
              <a:rPr lang="en-US" dirty="0" err="1" smtClean="0"/>
              <a:t>vs</a:t>
            </a:r>
            <a:r>
              <a:rPr lang="en-US" dirty="0" smtClean="0"/>
              <a:t> GPHR</a:t>
            </a:r>
            <a:endParaRPr lang="en-US" dirty="0"/>
          </a:p>
        </p:txBody>
      </p:sp>
      <p:graphicFrame>
        <p:nvGraphicFramePr>
          <p:cNvPr id="4" name="Content Placeholder 3"/>
          <p:cNvGraphicFramePr>
            <a:graphicFrameLocks noGrp="1"/>
          </p:cNvGraphicFramePr>
          <p:nvPr>
            <p:ph idx="1"/>
          </p:nvPr>
        </p:nvGraphicFramePr>
        <p:xfrm>
          <a:off x="533400" y="1143000"/>
          <a:ext cx="8077200" cy="4680796"/>
        </p:xfrm>
        <a:graphic>
          <a:graphicData uri="http://schemas.openxmlformats.org/drawingml/2006/table">
            <a:tbl>
              <a:tblPr firstRow="1" bandRow="1">
                <a:tableStyleId>{7E9639D4-E3E2-4D34-9284-5A2195B3D0D7}</a:tableStyleId>
              </a:tblPr>
              <a:tblGrid>
                <a:gridCol w="4038600"/>
                <a:gridCol w="4038600"/>
              </a:tblGrid>
              <a:tr h="533400">
                <a:tc>
                  <a:txBody>
                    <a:bodyPr/>
                    <a:lstStyle/>
                    <a:p>
                      <a:pPr algn="ctr"/>
                      <a:r>
                        <a:rPr lang="en-US" sz="1800" dirty="0" err="1" smtClean="0"/>
                        <a:t>SPHRi</a:t>
                      </a:r>
                      <a:endParaRPr lang="en-US" sz="1800" dirty="0"/>
                    </a:p>
                  </a:txBody>
                  <a:tcPr/>
                </a:tc>
                <a:tc>
                  <a:txBody>
                    <a:bodyPr/>
                    <a:lstStyle/>
                    <a:p>
                      <a:pPr algn="ctr"/>
                      <a:r>
                        <a:rPr lang="en-US" sz="1800" dirty="0" smtClean="0"/>
                        <a:t>GPHR</a:t>
                      </a:r>
                      <a:endParaRPr lang="en-US" sz="1800" dirty="0"/>
                    </a:p>
                  </a:txBody>
                  <a:tcPr/>
                </a:tc>
              </a:tr>
              <a:tr h="4147396">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800" kern="1200" dirty="0" smtClean="0"/>
                        <a:t>The </a:t>
                      </a:r>
                      <a:r>
                        <a:rPr lang="en-US" sz="1800" kern="1200" dirty="0" err="1" smtClean="0"/>
                        <a:t>SPHRi</a:t>
                      </a:r>
                      <a:r>
                        <a:rPr lang="en-US" sz="1800" kern="1200" dirty="0" smtClean="0"/>
                        <a:t> is for HR leaders based outside of the U.S. The certification recognizes senior-level HR competency of generally accepted HR principles in strategy, policy development and service delivery in a single international setting</a:t>
                      </a:r>
                      <a:endParaRPr lang="en-US" sz="1800" dirty="0" smtClean="0"/>
                    </a:p>
                    <a:p>
                      <a:pPr algn="ctr"/>
                      <a:endParaRPr lang="en-US" sz="1800" dirty="0"/>
                    </a:p>
                  </a:txBody>
                  <a:tcPr/>
                </a:tc>
                <a:tc>
                  <a:txBody>
                    <a:bodyPr/>
                    <a:lstStyle/>
                    <a:p>
                      <a:pPr algn="ctr"/>
                      <a:r>
                        <a:rPr lang="en-US" sz="1800" kern="1200" dirty="0" smtClean="0"/>
                        <a:t>Earning the Global Professional in Human Resources® (GPHR®) demonstrates your expertise of multinational HR responsibilities, including strategies of globalization development of HR policies and initiatives that support organizational global growth. The GPHR recognizes your competencies and skills in managing HR disciplines in a global marketplace. If you are practicing HR primarily outside of the U.S., refer to the </a:t>
                      </a:r>
                      <a:r>
                        <a:rPr lang="en-US" sz="1800" kern="1200" dirty="0" err="1" smtClean="0"/>
                        <a:t>aPHRi</a:t>
                      </a:r>
                      <a:r>
                        <a:rPr lang="en-US" sz="1800" kern="1200" dirty="0" smtClean="0"/>
                        <a:t>, </a:t>
                      </a:r>
                      <a:r>
                        <a:rPr lang="en-US" sz="1800" kern="1200" dirty="0" err="1" smtClean="0"/>
                        <a:t>PHRi</a:t>
                      </a:r>
                      <a:r>
                        <a:rPr lang="en-US" sz="1800" kern="1200" dirty="0" smtClean="0"/>
                        <a:t> or </a:t>
                      </a:r>
                      <a:r>
                        <a:rPr lang="en-US" sz="1800" kern="1200" dirty="0" err="1" smtClean="0"/>
                        <a:t>SPHRi</a:t>
                      </a:r>
                      <a:r>
                        <a:rPr lang="en-US" sz="1800" kern="1200" dirty="0" smtClean="0"/>
                        <a:t> certifications.</a:t>
                      </a:r>
                      <a:endParaRPr lang="en-US" sz="1800" dirty="0"/>
                    </a:p>
                  </a:txBody>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855091761"/>
              </p:ext>
            </p:extLst>
          </p:nvPr>
        </p:nvGraphicFramePr>
        <p:xfrm>
          <a:off x="914400" y="990600"/>
          <a:ext cx="72390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1496970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152400"/>
            <a:ext cx="7200900" cy="685185"/>
          </a:xfrm>
        </p:spPr>
        <p:txBody>
          <a:bodyPr>
            <a:normAutofit/>
          </a:bodyPr>
          <a:lstStyle/>
          <a:p>
            <a:r>
              <a:rPr lang="en-MY" sz="3200" dirty="0" err="1"/>
              <a:t>SPHRi</a:t>
            </a:r>
            <a:r>
              <a:rPr lang="en-MY" sz="3200" dirty="0"/>
              <a:t> </a:t>
            </a:r>
            <a:r>
              <a:rPr lang="en-MY" sz="3200" dirty="0" smtClean="0"/>
              <a:t>Exam Format and Length</a:t>
            </a:r>
            <a:endParaRPr lang="en-MY" sz="3200" dirty="0"/>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685800" y="1295400"/>
            <a:ext cx="7848600" cy="4343400"/>
          </a:xfrm>
        </p:spPr>
        <p:txBody>
          <a:bodyPr>
            <a:normAutofit/>
          </a:bodyPr>
          <a:lstStyle/>
          <a:p>
            <a:r>
              <a:rPr lang="en-MY" sz="2800" dirty="0"/>
              <a:t>Exam time: </a:t>
            </a:r>
            <a:r>
              <a:rPr lang="en-MY" sz="2800" dirty="0" smtClean="0"/>
              <a:t>2 </a:t>
            </a:r>
            <a:r>
              <a:rPr lang="en-MY" sz="2800" dirty="0"/>
              <a:t>hours </a:t>
            </a:r>
            <a:r>
              <a:rPr lang="en-MY" sz="2800" dirty="0" smtClean="0"/>
              <a:t>45 </a:t>
            </a:r>
            <a:r>
              <a:rPr lang="en-MY" sz="2800" dirty="0" err="1" smtClean="0"/>
              <a:t>mins</a:t>
            </a:r>
            <a:r>
              <a:rPr lang="en-MY" sz="2800" dirty="0" smtClean="0"/>
              <a:t> (plus 30 minutes administration time)</a:t>
            </a:r>
            <a:endParaRPr lang="en-MY" sz="2800" dirty="0"/>
          </a:p>
          <a:p>
            <a:r>
              <a:rPr lang="en-MY" sz="2800" dirty="0"/>
              <a:t>Exam length: 115 scored questions (mostly multiple-choice) + 25 pretest questions</a:t>
            </a:r>
          </a:p>
          <a:p>
            <a:r>
              <a:rPr lang="en-MY" sz="2800" dirty="0"/>
              <a:t>Pass score is 500 of 700</a:t>
            </a:r>
          </a:p>
          <a:p>
            <a:r>
              <a:rPr lang="en-MY" sz="2800" dirty="0"/>
              <a:t>Computer-based exam at a Pearson VUE testing </a:t>
            </a:r>
            <a:r>
              <a:rPr lang="en-MY" sz="2800" dirty="0" err="1"/>
              <a:t>center</a:t>
            </a:r>
            <a:r>
              <a:rPr lang="en-MY" sz="2800" dirty="0"/>
              <a:t> or at your home or office using </a:t>
            </a:r>
            <a:r>
              <a:rPr lang="en-MY" sz="2800" dirty="0" err="1"/>
              <a:t>OnVUE</a:t>
            </a:r>
            <a:endParaRPr lang="en-MY" sz="2800" dirty="0"/>
          </a:p>
        </p:txBody>
      </p:sp>
      <p:sp>
        <p:nvSpPr>
          <p:cNvPr id="4" name="TextBox 3"/>
          <p:cNvSpPr txBox="1"/>
          <p:nvPr/>
        </p:nvSpPr>
        <p:spPr>
          <a:xfrm>
            <a:off x="609600" y="5867400"/>
            <a:ext cx="8001000" cy="307777"/>
          </a:xfrm>
          <a:prstGeom prst="rect">
            <a:avLst/>
          </a:prstGeom>
          <a:noFill/>
        </p:spPr>
        <p:txBody>
          <a:bodyPr wrap="square" rtlCol="0">
            <a:spAutoFit/>
          </a:bodyPr>
          <a:lstStyle/>
          <a:p>
            <a:r>
              <a:rPr lang="en-US" sz="1400" i="1" dirty="0" smtClean="0"/>
              <a:t>Source : https://www.hrci.org/certifications/individual-certifications/sphri</a:t>
            </a:r>
            <a:endParaRPr lang="en-US" sz="1400" i="1" dirty="0"/>
          </a:p>
        </p:txBody>
      </p:sp>
    </p:spTree>
    <p:extLst>
      <p:ext uri="{BB962C8B-B14F-4D97-AF65-F5344CB8AC3E}">
        <p14:creationId xmlns="" xmlns:p14="http://schemas.microsoft.com/office/powerpoint/2010/main" val="14621355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79439"/>
          </a:xfrm>
        </p:spPr>
        <p:txBody>
          <a:bodyPr>
            <a:normAutofit/>
          </a:bodyPr>
          <a:lstStyle/>
          <a:p>
            <a:pPr algn="ctr"/>
            <a:r>
              <a:rPr lang="en-US" sz="3200" dirty="0" smtClean="0"/>
              <a:t>Pre-Test Question</a:t>
            </a:r>
            <a:endParaRPr lang="en-US" sz="3200" dirty="0"/>
          </a:p>
        </p:txBody>
      </p:sp>
      <p:sp>
        <p:nvSpPr>
          <p:cNvPr id="3" name="Content Placeholder 2"/>
          <p:cNvSpPr>
            <a:spLocks noGrp="1"/>
          </p:cNvSpPr>
          <p:nvPr>
            <p:ph idx="1"/>
          </p:nvPr>
        </p:nvSpPr>
        <p:spPr>
          <a:xfrm>
            <a:off x="838200" y="1219200"/>
            <a:ext cx="7924800" cy="4876800"/>
          </a:xfrm>
        </p:spPr>
        <p:txBody>
          <a:bodyPr>
            <a:noAutofit/>
          </a:bodyPr>
          <a:lstStyle/>
          <a:p>
            <a:pPr>
              <a:buNone/>
            </a:pPr>
            <a:r>
              <a:rPr lang="en-US" sz="2800" dirty="0" smtClean="0"/>
              <a:t>HRCI includes pre-test questions in its exams to gather valuable data about the new questions before they are included in future tests. </a:t>
            </a:r>
          </a:p>
          <a:p>
            <a:pPr>
              <a:buNone/>
            </a:pPr>
            <a:r>
              <a:rPr lang="en-US" sz="2800" dirty="0" smtClean="0"/>
              <a:t>These pre-test questions are:</a:t>
            </a:r>
          </a:p>
          <a:p>
            <a:pPr lvl="1"/>
            <a:r>
              <a:rPr lang="en-US" sz="2650" dirty="0" smtClean="0"/>
              <a:t> </a:t>
            </a:r>
            <a:r>
              <a:rPr lang="en-US" sz="2800" dirty="0" smtClean="0"/>
              <a:t>Not distinguished from others.</a:t>
            </a:r>
          </a:p>
          <a:p>
            <a:pPr lvl="1"/>
            <a:r>
              <a:rPr lang="en-US" sz="2800" dirty="0" smtClean="0"/>
              <a:t> Scattered throughout the exam so you will answer them with the same care in which you would  when answering scored questions.</a:t>
            </a:r>
          </a:p>
          <a:p>
            <a:pPr lvl="1"/>
            <a:r>
              <a:rPr lang="en-US" sz="2800" dirty="0" smtClean="0"/>
              <a:t> Not counted or included in determining the final exam score</a:t>
            </a:r>
            <a:endParaRPr lang="en-US" sz="2800" dirty="0"/>
          </a:p>
        </p:txBody>
      </p:sp>
      <p:sp>
        <p:nvSpPr>
          <p:cNvPr id="4" name="TextBox 3"/>
          <p:cNvSpPr txBox="1"/>
          <p:nvPr/>
        </p:nvSpPr>
        <p:spPr>
          <a:xfrm>
            <a:off x="457200" y="5867400"/>
            <a:ext cx="8229600" cy="307777"/>
          </a:xfrm>
          <a:prstGeom prst="rect">
            <a:avLst/>
          </a:prstGeom>
          <a:noFill/>
        </p:spPr>
        <p:txBody>
          <a:bodyPr wrap="square" rtlCol="0">
            <a:spAutoFit/>
          </a:bodyPr>
          <a:lstStyle/>
          <a:p>
            <a:r>
              <a:rPr lang="en-US" sz="1400" i="1" dirty="0" smtClean="0"/>
              <a:t>Source : https://www.hrci.org/docs/default-source/pdf-documents/cert-andbook.pdf?sfvrsn=8cddfc49_5</a:t>
            </a:r>
            <a:endParaRPr lang="en-US" sz="1400" i="1"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A6E75E-D873-4D22-BE8C-84EB8CCB099F}"/>
              </a:ext>
            </a:extLst>
          </p:cNvPr>
          <p:cNvSpPr>
            <a:spLocks noGrp="1"/>
          </p:cNvSpPr>
          <p:nvPr>
            <p:ph type="title"/>
          </p:nvPr>
        </p:nvSpPr>
        <p:spPr/>
        <p:txBody>
          <a:bodyPr>
            <a:normAutofit/>
          </a:bodyPr>
          <a:lstStyle/>
          <a:p>
            <a:r>
              <a:rPr lang="en-MY" sz="3200" dirty="0" err="1"/>
              <a:t>SPHRi</a:t>
            </a:r>
            <a:r>
              <a:rPr lang="en-MY" sz="3200" dirty="0"/>
              <a:t> Exam Contents</a:t>
            </a:r>
          </a:p>
        </p:txBody>
      </p:sp>
      <p:sp>
        <p:nvSpPr>
          <p:cNvPr id="3" name="Content Placeholder 2">
            <a:extLst>
              <a:ext uri="{FF2B5EF4-FFF2-40B4-BE49-F238E27FC236}">
                <a16:creationId xmlns="" xmlns:a16="http://schemas.microsoft.com/office/drawing/2014/main" id="{B576499B-0312-4E58-917A-B584A28C179B}"/>
              </a:ext>
            </a:extLst>
          </p:cNvPr>
          <p:cNvSpPr>
            <a:spLocks noGrp="1"/>
          </p:cNvSpPr>
          <p:nvPr>
            <p:ph idx="1"/>
          </p:nvPr>
        </p:nvSpPr>
        <p:spPr>
          <a:xfrm>
            <a:off x="887440" y="1916832"/>
            <a:ext cx="8005039" cy="3340968"/>
          </a:xfrm>
        </p:spPr>
        <p:txBody>
          <a:bodyPr>
            <a:normAutofit/>
          </a:bodyPr>
          <a:lstStyle/>
          <a:p>
            <a:pPr marL="0" indent="0">
              <a:buNone/>
            </a:pPr>
            <a:r>
              <a:rPr lang="en-MY" sz="2800" dirty="0"/>
              <a:t>01 | Business Leadership (31%)</a:t>
            </a:r>
          </a:p>
          <a:p>
            <a:pPr marL="0" indent="0">
              <a:buNone/>
            </a:pPr>
            <a:r>
              <a:rPr lang="en-MY" sz="2800" dirty="0"/>
              <a:t>02 | Talent Development and Management (27%)</a:t>
            </a:r>
          </a:p>
          <a:p>
            <a:pPr marL="0" indent="0">
              <a:buNone/>
            </a:pPr>
            <a:r>
              <a:rPr lang="en-MY" sz="2800" dirty="0"/>
              <a:t>03 | HR Service Delivery (24%)</a:t>
            </a:r>
          </a:p>
          <a:p>
            <a:pPr marL="0" indent="0">
              <a:buNone/>
            </a:pPr>
            <a:r>
              <a:rPr lang="en-MY" sz="2800" dirty="0"/>
              <a:t>04 | Measurement and Analysis (18%)</a:t>
            </a:r>
          </a:p>
        </p:txBody>
      </p:sp>
      <p:sp>
        <p:nvSpPr>
          <p:cNvPr id="4" name="TextBox 3"/>
          <p:cNvSpPr txBox="1"/>
          <p:nvPr/>
        </p:nvSpPr>
        <p:spPr>
          <a:xfrm>
            <a:off x="685800" y="5791200"/>
            <a:ext cx="6934200" cy="304800"/>
          </a:xfrm>
          <a:prstGeom prst="rect">
            <a:avLst/>
          </a:prstGeom>
          <a:noFill/>
        </p:spPr>
        <p:txBody>
          <a:bodyPr wrap="square" rtlCol="0">
            <a:spAutoFit/>
          </a:bodyPr>
          <a:lstStyle/>
          <a:p>
            <a:r>
              <a:rPr lang="en-US" sz="1400" i="1" dirty="0" smtClean="0"/>
              <a:t>Source : https://www.hrci.org/certifications/individual-certifications/sphri</a:t>
            </a:r>
            <a:endParaRPr lang="en-US" sz="1400" i="1" dirty="0"/>
          </a:p>
        </p:txBody>
      </p:sp>
    </p:spTree>
    <p:extLst>
      <p:ext uri="{BB962C8B-B14F-4D97-AF65-F5344CB8AC3E}">
        <p14:creationId xmlns="" xmlns:p14="http://schemas.microsoft.com/office/powerpoint/2010/main" val="22492664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584875-54E3-4331-B57F-DF061254339E}"/>
              </a:ext>
            </a:extLst>
          </p:cNvPr>
          <p:cNvSpPr>
            <a:spLocks noGrp="1"/>
          </p:cNvSpPr>
          <p:nvPr>
            <p:ph type="title"/>
          </p:nvPr>
        </p:nvSpPr>
        <p:spPr>
          <a:xfrm>
            <a:off x="1371600" y="0"/>
            <a:ext cx="7200900" cy="641033"/>
          </a:xfrm>
        </p:spPr>
        <p:txBody>
          <a:bodyPr>
            <a:normAutofit/>
          </a:bodyPr>
          <a:lstStyle/>
          <a:p>
            <a:r>
              <a:rPr lang="en-MY" sz="3200" dirty="0"/>
              <a:t>Exam Pass Rates</a:t>
            </a:r>
          </a:p>
        </p:txBody>
      </p:sp>
      <p:sp>
        <p:nvSpPr>
          <p:cNvPr id="3" name="Content Placeholder 2">
            <a:extLst>
              <a:ext uri="{FF2B5EF4-FFF2-40B4-BE49-F238E27FC236}">
                <a16:creationId xmlns="" xmlns:a16="http://schemas.microsoft.com/office/drawing/2014/main" id="{EA64D1C8-9921-46F9-8E52-0E698CBE75EC}"/>
              </a:ext>
            </a:extLst>
          </p:cNvPr>
          <p:cNvSpPr>
            <a:spLocks noGrp="1"/>
          </p:cNvSpPr>
          <p:nvPr>
            <p:ph idx="1"/>
          </p:nvPr>
        </p:nvSpPr>
        <p:spPr>
          <a:xfrm>
            <a:off x="457200" y="838200"/>
            <a:ext cx="8001000" cy="5486400"/>
          </a:xfrm>
        </p:spPr>
        <p:txBody>
          <a:bodyPr>
            <a:noAutofit/>
          </a:bodyPr>
          <a:lstStyle/>
          <a:p>
            <a:pPr marL="0" indent="0">
              <a:buNone/>
            </a:pPr>
            <a:endParaRPr lang="en-MY" sz="2800" dirty="0" smtClean="0"/>
          </a:p>
          <a:p>
            <a:pPr marL="0" indent="0">
              <a:buNone/>
            </a:pPr>
            <a:r>
              <a:rPr lang="en-MY" sz="2800" dirty="0" err="1" smtClean="0"/>
              <a:t>aPHR</a:t>
            </a:r>
            <a:r>
              <a:rPr lang="en-MY" sz="2800" dirty="0"/>
              <a:t>		</a:t>
            </a:r>
            <a:r>
              <a:rPr lang="en-MY" sz="2800" dirty="0" smtClean="0"/>
              <a:t>7</a:t>
            </a:r>
            <a:r>
              <a:rPr lang="en-MY" sz="2800" dirty="0" smtClean="0"/>
              <a:t>4%</a:t>
            </a:r>
          </a:p>
          <a:p>
            <a:pPr marL="0" indent="0">
              <a:buNone/>
            </a:pPr>
            <a:r>
              <a:rPr lang="en-MY" sz="2800" dirty="0" smtClean="0"/>
              <a:t>PHR</a:t>
            </a:r>
            <a:r>
              <a:rPr lang="en-MY" sz="2800" dirty="0"/>
              <a:t>		</a:t>
            </a:r>
            <a:r>
              <a:rPr lang="en-MY" sz="2800" dirty="0" smtClean="0"/>
              <a:t>61%</a:t>
            </a:r>
          </a:p>
          <a:p>
            <a:pPr marL="0" indent="0">
              <a:buNone/>
            </a:pPr>
            <a:r>
              <a:rPr lang="en-MY" sz="2800" dirty="0" err="1" smtClean="0"/>
              <a:t>PHRi</a:t>
            </a:r>
            <a:r>
              <a:rPr lang="en-MY" sz="2800" dirty="0" smtClean="0"/>
              <a:t>		67%</a:t>
            </a:r>
          </a:p>
          <a:p>
            <a:pPr marL="0" indent="0">
              <a:buNone/>
            </a:pPr>
            <a:r>
              <a:rPr lang="en-MY" sz="2800" dirty="0" smtClean="0"/>
              <a:t>SPHR</a:t>
            </a:r>
            <a:r>
              <a:rPr lang="en-MY" sz="2800" dirty="0"/>
              <a:t>		</a:t>
            </a:r>
            <a:r>
              <a:rPr lang="en-MY" sz="2800" dirty="0" smtClean="0"/>
              <a:t>53%</a:t>
            </a:r>
          </a:p>
          <a:p>
            <a:pPr marL="0" indent="0">
              <a:buNone/>
            </a:pPr>
            <a:r>
              <a:rPr lang="en-MY" sz="2800" dirty="0" err="1" smtClean="0">
                <a:solidFill>
                  <a:srgbClr val="FF0000"/>
                </a:solidFill>
              </a:rPr>
              <a:t>SPHRi</a:t>
            </a:r>
            <a:r>
              <a:rPr lang="en-MY" sz="2800" dirty="0" smtClean="0">
                <a:solidFill>
                  <a:srgbClr val="FF0000"/>
                </a:solidFill>
              </a:rPr>
              <a:t>		72%</a:t>
            </a:r>
          </a:p>
          <a:p>
            <a:pPr marL="0" indent="0">
              <a:buNone/>
            </a:pPr>
            <a:r>
              <a:rPr lang="en-MY" sz="2800" dirty="0" err="1" smtClean="0"/>
              <a:t>PHRca</a:t>
            </a:r>
            <a:r>
              <a:rPr lang="en-MY" sz="2800" dirty="0"/>
              <a:t>		</a:t>
            </a:r>
            <a:r>
              <a:rPr lang="en-MY" sz="2800" dirty="0" smtClean="0"/>
              <a:t>44%</a:t>
            </a:r>
          </a:p>
          <a:p>
            <a:pPr marL="0" indent="0">
              <a:buNone/>
            </a:pPr>
            <a:r>
              <a:rPr lang="en-MY" sz="2800" dirty="0" smtClean="0"/>
              <a:t>GPHR		56%</a:t>
            </a:r>
          </a:p>
          <a:p>
            <a:pPr marL="0" indent="0">
              <a:buNone/>
            </a:pPr>
            <a:endParaRPr lang="en-MY" sz="1400" i="1" dirty="0" smtClean="0"/>
          </a:p>
          <a:p>
            <a:pPr marL="0" indent="0">
              <a:buNone/>
            </a:pPr>
            <a:r>
              <a:rPr lang="en-MY" sz="1400" i="1" dirty="0" smtClean="0"/>
              <a:t>HRCI </a:t>
            </a:r>
            <a:r>
              <a:rPr lang="en-MY" sz="1400" i="1" dirty="0"/>
              <a:t>Exam Pass Rates as of December 31, </a:t>
            </a:r>
            <a:r>
              <a:rPr lang="en-MY" sz="1400" i="1" dirty="0" smtClean="0"/>
              <a:t>2022;  </a:t>
            </a:r>
            <a:r>
              <a:rPr lang="en-US" sz="1400" i="1" dirty="0" smtClean="0"/>
              <a:t>Source : https://www.hrci.org/pass-rates</a:t>
            </a:r>
          </a:p>
          <a:p>
            <a:pPr marL="0" indent="0">
              <a:buNone/>
            </a:pPr>
            <a:endParaRPr lang="en-MY" sz="1400" i="1" dirty="0"/>
          </a:p>
          <a:p>
            <a:pPr marL="0" indent="0">
              <a:buNone/>
            </a:pPr>
            <a:endParaRPr lang="en-MY" sz="2800" dirty="0"/>
          </a:p>
          <a:p>
            <a:pPr marL="0" indent="0">
              <a:buNone/>
            </a:pPr>
            <a:endParaRPr lang="en-MY" sz="2800" dirty="0"/>
          </a:p>
        </p:txBody>
      </p:sp>
    </p:spTree>
    <p:extLst>
      <p:ext uri="{BB962C8B-B14F-4D97-AF65-F5344CB8AC3E}">
        <p14:creationId xmlns="" xmlns:p14="http://schemas.microsoft.com/office/powerpoint/2010/main" val="34476108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577580-3921-40BB-A6CB-74878BAB42CA}"/>
              </a:ext>
            </a:extLst>
          </p:cNvPr>
          <p:cNvSpPr>
            <a:spLocks noGrp="1"/>
          </p:cNvSpPr>
          <p:nvPr>
            <p:ph type="title"/>
          </p:nvPr>
        </p:nvSpPr>
        <p:spPr>
          <a:xfrm>
            <a:off x="838200" y="228600"/>
            <a:ext cx="7200900" cy="713360"/>
          </a:xfrm>
        </p:spPr>
        <p:txBody>
          <a:bodyPr>
            <a:normAutofit/>
          </a:bodyPr>
          <a:lstStyle/>
          <a:p>
            <a:r>
              <a:rPr lang="en-MY" sz="3200" dirty="0"/>
              <a:t>HRCI Certification Holders</a:t>
            </a:r>
          </a:p>
        </p:txBody>
      </p:sp>
      <p:sp>
        <p:nvSpPr>
          <p:cNvPr id="3" name="Content Placeholder 2">
            <a:extLst>
              <a:ext uri="{FF2B5EF4-FFF2-40B4-BE49-F238E27FC236}">
                <a16:creationId xmlns="" xmlns:a16="http://schemas.microsoft.com/office/drawing/2014/main" id="{46E85126-1150-4A01-8E41-CFC0AA468B9F}"/>
              </a:ext>
            </a:extLst>
          </p:cNvPr>
          <p:cNvSpPr>
            <a:spLocks noGrp="1"/>
          </p:cNvSpPr>
          <p:nvPr>
            <p:ph idx="1"/>
          </p:nvPr>
        </p:nvSpPr>
        <p:spPr>
          <a:xfrm>
            <a:off x="685800" y="1143000"/>
            <a:ext cx="8003232" cy="4755232"/>
          </a:xfrm>
        </p:spPr>
        <p:txBody>
          <a:bodyPr>
            <a:noAutofit/>
          </a:bodyPr>
          <a:lstStyle/>
          <a:p>
            <a:pPr marL="0" indent="0">
              <a:buNone/>
            </a:pPr>
            <a:r>
              <a:rPr lang="en-MY" sz="2800" dirty="0"/>
              <a:t>aPHR		        </a:t>
            </a:r>
            <a:r>
              <a:rPr lang="en-MY" sz="2800" dirty="0" smtClean="0"/>
              <a:t>9</a:t>
            </a:r>
            <a:r>
              <a:rPr lang="en-MY" sz="2800" dirty="0" smtClean="0"/>
              <a:t>,692</a:t>
            </a:r>
            <a:endParaRPr lang="en-MY" sz="2800" dirty="0"/>
          </a:p>
          <a:p>
            <a:pPr marL="0" indent="0">
              <a:buNone/>
            </a:pPr>
            <a:r>
              <a:rPr lang="en-MY" sz="2800" dirty="0"/>
              <a:t>PHR		        </a:t>
            </a:r>
            <a:r>
              <a:rPr lang="en-MY" sz="2800" dirty="0" smtClean="0"/>
              <a:t>66,743</a:t>
            </a:r>
            <a:endParaRPr lang="en-MY" sz="2800" dirty="0"/>
          </a:p>
          <a:p>
            <a:pPr marL="0" indent="0">
              <a:buNone/>
            </a:pPr>
            <a:r>
              <a:rPr lang="en-MY" sz="2800" dirty="0"/>
              <a:t>SPHR		       </a:t>
            </a:r>
            <a:r>
              <a:rPr lang="en-MY" sz="2800" dirty="0" smtClean="0"/>
              <a:t>44,790</a:t>
            </a:r>
            <a:endParaRPr lang="en-MY" sz="2800" dirty="0"/>
          </a:p>
          <a:p>
            <a:pPr marL="0" indent="0">
              <a:buNone/>
            </a:pPr>
            <a:r>
              <a:rPr lang="en-MY" sz="2800" dirty="0"/>
              <a:t>GPHR		        </a:t>
            </a:r>
            <a:r>
              <a:rPr lang="en-MY" sz="2800" dirty="0" smtClean="0"/>
              <a:t>2,744</a:t>
            </a:r>
            <a:endParaRPr lang="en-MY" sz="2800" dirty="0"/>
          </a:p>
          <a:p>
            <a:pPr marL="0" indent="0">
              <a:buNone/>
            </a:pPr>
            <a:r>
              <a:rPr lang="en-MY" sz="2800" dirty="0"/>
              <a:t>PHRca		       </a:t>
            </a:r>
            <a:r>
              <a:rPr lang="en-MY" sz="2800" dirty="0" smtClean="0"/>
              <a:t>1,936</a:t>
            </a:r>
            <a:endParaRPr lang="en-MY" sz="2800" dirty="0"/>
          </a:p>
          <a:p>
            <a:pPr marL="0" indent="0">
              <a:buNone/>
            </a:pPr>
            <a:r>
              <a:rPr lang="en-MY" sz="2800" dirty="0" err="1" smtClean="0"/>
              <a:t>PHRi</a:t>
            </a:r>
            <a:r>
              <a:rPr lang="en-MY" sz="2800" dirty="0"/>
              <a:t>		       </a:t>
            </a:r>
            <a:r>
              <a:rPr lang="en-MY" sz="2800" dirty="0" smtClean="0"/>
              <a:t>2,675</a:t>
            </a:r>
            <a:endParaRPr lang="en-MY" sz="2800" dirty="0"/>
          </a:p>
          <a:p>
            <a:pPr marL="0" indent="0">
              <a:buNone/>
            </a:pPr>
            <a:r>
              <a:rPr lang="en-MY" sz="2800" dirty="0"/>
              <a:t>SPHRi		       </a:t>
            </a:r>
            <a:r>
              <a:rPr lang="en-MY" sz="2800" dirty="0" smtClean="0"/>
              <a:t>2,459</a:t>
            </a:r>
            <a:endParaRPr lang="en-MY" sz="2800" dirty="0" smtClean="0"/>
          </a:p>
          <a:p>
            <a:pPr marL="0" indent="0">
              <a:buNone/>
            </a:pPr>
            <a:endParaRPr lang="en-MY" sz="1400" i="1" dirty="0" smtClean="0"/>
          </a:p>
          <a:p>
            <a:pPr marL="0" indent="0">
              <a:buNone/>
            </a:pPr>
            <a:r>
              <a:rPr lang="en-MY" sz="1400" i="1" dirty="0" smtClean="0"/>
              <a:t>Number of HRCI Certification Holders as of January </a:t>
            </a:r>
            <a:r>
              <a:rPr lang="en-MY" sz="1400" i="1" dirty="0" smtClean="0"/>
              <a:t>18, 2023 </a:t>
            </a:r>
            <a:r>
              <a:rPr lang="en-MY" sz="1400" i="1" dirty="0" smtClean="0"/>
              <a:t>; </a:t>
            </a:r>
          </a:p>
          <a:p>
            <a:pPr marL="0" indent="0">
              <a:buNone/>
            </a:pPr>
            <a:r>
              <a:rPr lang="en-US" sz="1400" i="1" dirty="0" smtClean="0"/>
              <a:t>Source : https://www.hrci.org/certifications/hrci-exam-statistics</a:t>
            </a:r>
          </a:p>
          <a:p>
            <a:pPr marL="0" indent="0">
              <a:buNone/>
            </a:pPr>
            <a:endParaRPr lang="en-MY" sz="1400" i="1" dirty="0"/>
          </a:p>
        </p:txBody>
      </p:sp>
    </p:spTree>
    <p:extLst>
      <p:ext uri="{BB962C8B-B14F-4D97-AF65-F5344CB8AC3E}">
        <p14:creationId xmlns="" xmlns:p14="http://schemas.microsoft.com/office/powerpoint/2010/main" val="13858154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949826060"/>
              </p:ext>
            </p:extLst>
          </p:nvPr>
        </p:nvGraphicFramePr>
        <p:xfrm>
          <a:off x="685800" y="685800"/>
          <a:ext cx="7620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417409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A61DFE-A4AA-49C0-966C-C3B097211865}"/>
              </a:ext>
            </a:extLst>
          </p:cNvPr>
          <p:cNvSpPr>
            <a:spLocks noGrp="1"/>
          </p:cNvSpPr>
          <p:nvPr>
            <p:ph type="title"/>
          </p:nvPr>
        </p:nvSpPr>
        <p:spPr>
          <a:xfrm>
            <a:off x="958658" y="188640"/>
            <a:ext cx="7200900" cy="1142385"/>
          </a:xfrm>
        </p:spPr>
        <p:txBody>
          <a:bodyPr>
            <a:normAutofit/>
          </a:bodyPr>
          <a:lstStyle/>
          <a:p>
            <a:r>
              <a:rPr lang="en-MY" sz="3200" dirty="0"/>
              <a:t>Structure of Exam</a:t>
            </a:r>
          </a:p>
        </p:txBody>
      </p:sp>
      <p:sp>
        <p:nvSpPr>
          <p:cNvPr id="3" name="Content Placeholder 2">
            <a:extLst>
              <a:ext uri="{FF2B5EF4-FFF2-40B4-BE49-F238E27FC236}">
                <a16:creationId xmlns="" xmlns:a16="http://schemas.microsoft.com/office/drawing/2014/main" id="{15D1EA06-DE32-4A31-8F6E-99CCC10FD0B4}"/>
              </a:ext>
            </a:extLst>
          </p:cNvPr>
          <p:cNvSpPr>
            <a:spLocks noGrp="1"/>
          </p:cNvSpPr>
          <p:nvPr>
            <p:ph idx="1"/>
          </p:nvPr>
        </p:nvSpPr>
        <p:spPr/>
        <p:txBody>
          <a:bodyPr>
            <a:normAutofit/>
          </a:bodyPr>
          <a:lstStyle/>
          <a:p>
            <a:r>
              <a:rPr lang="en-MY" sz="2800" dirty="0"/>
              <a:t>Traditional multiple choice</a:t>
            </a:r>
          </a:p>
          <a:p>
            <a:r>
              <a:rPr lang="en-MY" sz="2800" dirty="0"/>
              <a:t>Multiple choice, multiple response</a:t>
            </a:r>
          </a:p>
          <a:p>
            <a:r>
              <a:rPr lang="en-MY" sz="2800" dirty="0"/>
              <a:t>Fill in the blank</a:t>
            </a:r>
          </a:p>
          <a:p>
            <a:r>
              <a:rPr lang="en-MY" sz="2800" dirty="0"/>
              <a:t>Drag and drop </a:t>
            </a:r>
          </a:p>
          <a:p>
            <a:r>
              <a:rPr lang="en-MY" sz="2800" dirty="0"/>
              <a:t>Scenarios</a:t>
            </a:r>
          </a:p>
          <a:p>
            <a:endParaRPr lang="en-MY" sz="2800" dirty="0"/>
          </a:p>
        </p:txBody>
      </p:sp>
    </p:spTree>
    <p:extLst>
      <p:ext uri="{BB962C8B-B14F-4D97-AF65-F5344CB8AC3E}">
        <p14:creationId xmlns="" xmlns:p14="http://schemas.microsoft.com/office/powerpoint/2010/main" val="27558536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2FD780-C28C-40F0-A530-F03F632EFBD4}"/>
              </a:ext>
            </a:extLst>
          </p:cNvPr>
          <p:cNvSpPr>
            <a:spLocks noGrp="1"/>
          </p:cNvSpPr>
          <p:nvPr>
            <p:ph type="title"/>
          </p:nvPr>
        </p:nvSpPr>
        <p:spPr>
          <a:xfrm>
            <a:off x="1066800" y="228600"/>
            <a:ext cx="7200900" cy="641033"/>
          </a:xfrm>
        </p:spPr>
        <p:txBody>
          <a:bodyPr>
            <a:normAutofit/>
          </a:bodyPr>
          <a:lstStyle/>
          <a:p>
            <a:pPr algn="ctr"/>
            <a:r>
              <a:rPr lang="en-MY" sz="3200" dirty="0"/>
              <a:t>Multiple Choice Question</a:t>
            </a:r>
          </a:p>
        </p:txBody>
      </p:sp>
      <p:pic>
        <p:nvPicPr>
          <p:cNvPr id="5" name="Picture 4">
            <a:extLst>
              <a:ext uri="{FF2B5EF4-FFF2-40B4-BE49-F238E27FC236}">
                <a16:creationId xmlns="" xmlns:a16="http://schemas.microsoft.com/office/drawing/2014/main" id="{766B2E19-F449-4368-8DCE-18F924F88F43}"/>
              </a:ext>
            </a:extLst>
          </p:cNvPr>
          <p:cNvPicPr>
            <a:picLocks noChangeAspect="1"/>
          </p:cNvPicPr>
          <p:nvPr/>
        </p:nvPicPr>
        <p:blipFill>
          <a:blip r:embed="rId2"/>
          <a:stretch>
            <a:fillRect/>
          </a:stretch>
        </p:blipFill>
        <p:spPr>
          <a:xfrm>
            <a:off x="762000" y="1447800"/>
            <a:ext cx="7583556" cy="3200400"/>
          </a:xfrm>
          <a:prstGeom prst="rect">
            <a:avLst/>
          </a:prstGeom>
        </p:spPr>
      </p:pic>
      <p:sp>
        <p:nvSpPr>
          <p:cNvPr id="4" name="TextBox 3"/>
          <p:cNvSpPr txBox="1"/>
          <p:nvPr/>
        </p:nvSpPr>
        <p:spPr>
          <a:xfrm>
            <a:off x="762000" y="5105400"/>
            <a:ext cx="7772400" cy="830997"/>
          </a:xfrm>
          <a:prstGeom prst="rect">
            <a:avLst/>
          </a:prstGeom>
          <a:noFill/>
        </p:spPr>
        <p:txBody>
          <a:bodyPr wrap="square" rtlCol="0">
            <a:spAutoFit/>
          </a:bodyPr>
          <a:lstStyle/>
          <a:p>
            <a:r>
              <a:rPr lang="en-US" sz="2400" dirty="0" smtClean="0"/>
              <a:t>These items contain a stem (or premise) and four (4) answer choices including only one (1) correct answer.</a:t>
            </a:r>
            <a:endParaRPr lang="en-US" sz="2400" dirty="0"/>
          </a:p>
        </p:txBody>
      </p:sp>
    </p:spTree>
    <p:extLst>
      <p:ext uri="{BB962C8B-B14F-4D97-AF65-F5344CB8AC3E}">
        <p14:creationId xmlns="" xmlns:p14="http://schemas.microsoft.com/office/powerpoint/2010/main" val="339684075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BAF6CF-3C17-47A5-8304-B42FBCA55780}"/>
              </a:ext>
            </a:extLst>
          </p:cNvPr>
          <p:cNvSpPr>
            <a:spLocks noGrp="1"/>
          </p:cNvSpPr>
          <p:nvPr>
            <p:ph type="title"/>
          </p:nvPr>
        </p:nvSpPr>
        <p:spPr>
          <a:xfrm>
            <a:off x="762000" y="304800"/>
            <a:ext cx="8122096" cy="658813"/>
          </a:xfrm>
        </p:spPr>
        <p:txBody>
          <a:bodyPr>
            <a:normAutofit/>
          </a:bodyPr>
          <a:lstStyle/>
          <a:p>
            <a:r>
              <a:rPr lang="en-MY" sz="3200" dirty="0"/>
              <a:t>Multiple Choice Multiple Response</a:t>
            </a:r>
          </a:p>
        </p:txBody>
      </p:sp>
      <p:pic>
        <p:nvPicPr>
          <p:cNvPr id="4" name="Picture 3">
            <a:extLst>
              <a:ext uri="{FF2B5EF4-FFF2-40B4-BE49-F238E27FC236}">
                <a16:creationId xmlns="" xmlns:a16="http://schemas.microsoft.com/office/drawing/2014/main" id="{40355A87-4555-4BC1-9C6E-81D353B38F8B}"/>
              </a:ext>
            </a:extLst>
          </p:cNvPr>
          <p:cNvPicPr>
            <a:picLocks noChangeAspect="1"/>
          </p:cNvPicPr>
          <p:nvPr/>
        </p:nvPicPr>
        <p:blipFill>
          <a:blip r:embed="rId2"/>
          <a:stretch>
            <a:fillRect/>
          </a:stretch>
        </p:blipFill>
        <p:spPr>
          <a:xfrm>
            <a:off x="990600" y="1219200"/>
            <a:ext cx="7134161" cy="2800325"/>
          </a:xfrm>
          <a:prstGeom prst="rect">
            <a:avLst/>
          </a:prstGeom>
        </p:spPr>
      </p:pic>
      <p:sp>
        <p:nvSpPr>
          <p:cNvPr id="5" name="TextBox 4"/>
          <p:cNvSpPr txBox="1"/>
          <p:nvPr/>
        </p:nvSpPr>
        <p:spPr>
          <a:xfrm>
            <a:off x="762000" y="4724400"/>
            <a:ext cx="7620000" cy="1200329"/>
          </a:xfrm>
          <a:prstGeom prst="rect">
            <a:avLst/>
          </a:prstGeom>
          <a:noFill/>
        </p:spPr>
        <p:txBody>
          <a:bodyPr wrap="square" rtlCol="0">
            <a:spAutoFit/>
          </a:bodyPr>
          <a:lstStyle/>
          <a:p>
            <a:r>
              <a:rPr lang="en-US" sz="2400" dirty="0" smtClean="0"/>
              <a:t>These are like multiple choice items except there are two (2) or more correct answers. The item will tell you how many correct options there are</a:t>
            </a:r>
            <a:endParaRPr lang="en-US" sz="2400" dirty="0"/>
          </a:p>
        </p:txBody>
      </p:sp>
    </p:spTree>
    <p:extLst>
      <p:ext uri="{BB962C8B-B14F-4D97-AF65-F5344CB8AC3E}">
        <p14:creationId xmlns="" xmlns:p14="http://schemas.microsoft.com/office/powerpoint/2010/main" val="33942587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9702CB-9853-40CE-99A2-4CC7FF7DE3FF}"/>
              </a:ext>
            </a:extLst>
          </p:cNvPr>
          <p:cNvSpPr>
            <a:spLocks noGrp="1"/>
          </p:cNvSpPr>
          <p:nvPr>
            <p:ph type="title"/>
          </p:nvPr>
        </p:nvSpPr>
        <p:spPr>
          <a:xfrm>
            <a:off x="1219200" y="228600"/>
            <a:ext cx="7200900" cy="655639"/>
          </a:xfrm>
        </p:spPr>
        <p:txBody>
          <a:bodyPr>
            <a:normAutofit/>
          </a:bodyPr>
          <a:lstStyle/>
          <a:p>
            <a:pPr algn="ctr"/>
            <a:r>
              <a:rPr lang="en-MY" sz="3200" dirty="0"/>
              <a:t>Fill in the blanks</a:t>
            </a:r>
          </a:p>
        </p:txBody>
      </p:sp>
      <p:pic>
        <p:nvPicPr>
          <p:cNvPr id="5" name="Picture 4">
            <a:extLst>
              <a:ext uri="{FF2B5EF4-FFF2-40B4-BE49-F238E27FC236}">
                <a16:creationId xmlns="" xmlns:a16="http://schemas.microsoft.com/office/drawing/2014/main" id="{3676092A-69C8-41DA-A25B-955C98C3CC2B}"/>
              </a:ext>
            </a:extLst>
          </p:cNvPr>
          <p:cNvPicPr>
            <a:picLocks noChangeAspect="1"/>
          </p:cNvPicPr>
          <p:nvPr/>
        </p:nvPicPr>
        <p:blipFill>
          <a:blip r:embed="rId2"/>
          <a:stretch>
            <a:fillRect/>
          </a:stretch>
        </p:blipFill>
        <p:spPr>
          <a:xfrm>
            <a:off x="838200" y="1524000"/>
            <a:ext cx="7566634" cy="3024336"/>
          </a:xfrm>
          <a:prstGeom prst="rect">
            <a:avLst/>
          </a:prstGeom>
        </p:spPr>
      </p:pic>
      <p:sp>
        <p:nvSpPr>
          <p:cNvPr id="4" name="TextBox 3"/>
          <p:cNvSpPr txBox="1"/>
          <p:nvPr/>
        </p:nvSpPr>
        <p:spPr>
          <a:xfrm>
            <a:off x="609600" y="5105400"/>
            <a:ext cx="7924800" cy="830997"/>
          </a:xfrm>
          <a:prstGeom prst="rect">
            <a:avLst/>
          </a:prstGeom>
          <a:noFill/>
        </p:spPr>
        <p:txBody>
          <a:bodyPr wrap="square" rtlCol="0">
            <a:spAutoFit/>
          </a:bodyPr>
          <a:lstStyle/>
          <a:p>
            <a:r>
              <a:rPr lang="en-US" sz="2400" dirty="0" smtClean="0"/>
              <a:t>You will be asked to provide a numeral, word, or phrase to complete the sentence.</a:t>
            </a:r>
            <a:endParaRPr lang="en-US" sz="2400" dirty="0"/>
          </a:p>
        </p:txBody>
      </p:sp>
    </p:spTree>
    <p:extLst>
      <p:ext uri="{BB962C8B-B14F-4D97-AF65-F5344CB8AC3E}">
        <p14:creationId xmlns="" xmlns:p14="http://schemas.microsoft.com/office/powerpoint/2010/main" val="9200450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7ECE27-C7E3-422F-B98D-FAF34AA0B92B}"/>
              </a:ext>
            </a:extLst>
          </p:cNvPr>
          <p:cNvSpPr>
            <a:spLocks noGrp="1"/>
          </p:cNvSpPr>
          <p:nvPr>
            <p:ph type="title"/>
          </p:nvPr>
        </p:nvSpPr>
        <p:spPr>
          <a:xfrm>
            <a:off x="1219200" y="304800"/>
            <a:ext cx="7200900" cy="624086"/>
          </a:xfrm>
        </p:spPr>
        <p:txBody>
          <a:bodyPr>
            <a:normAutofit/>
          </a:bodyPr>
          <a:lstStyle/>
          <a:p>
            <a:pPr algn="ctr"/>
            <a:r>
              <a:rPr lang="en-MY" sz="3200" dirty="0"/>
              <a:t>Drag and Drop</a:t>
            </a:r>
          </a:p>
        </p:txBody>
      </p:sp>
      <p:pic>
        <p:nvPicPr>
          <p:cNvPr id="5" name="Picture 4">
            <a:extLst>
              <a:ext uri="{FF2B5EF4-FFF2-40B4-BE49-F238E27FC236}">
                <a16:creationId xmlns="" xmlns:a16="http://schemas.microsoft.com/office/drawing/2014/main" id="{B8B8E5F7-032C-41A8-82B8-5840FED5E33A}"/>
              </a:ext>
            </a:extLst>
          </p:cNvPr>
          <p:cNvPicPr>
            <a:picLocks noChangeAspect="1"/>
          </p:cNvPicPr>
          <p:nvPr/>
        </p:nvPicPr>
        <p:blipFill>
          <a:blip r:embed="rId2"/>
          <a:stretch>
            <a:fillRect/>
          </a:stretch>
        </p:blipFill>
        <p:spPr>
          <a:xfrm>
            <a:off x="914400" y="1143000"/>
            <a:ext cx="6886423" cy="3775298"/>
          </a:xfrm>
          <a:prstGeom prst="rect">
            <a:avLst/>
          </a:prstGeom>
        </p:spPr>
      </p:pic>
      <p:sp>
        <p:nvSpPr>
          <p:cNvPr id="4" name="TextBox 3"/>
          <p:cNvSpPr txBox="1"/>
          <p:nvPr/>
        </p:nvSpPr>
        <p:spPr>
          <a:xfrm>
            <a:off x="457200" y="5029200"/>
            <a:ext cx="8077200" cy="1200329"/>
          </a:xfrm>
          <a:prstGeom prst="rect">
            <a:avLst/>
          </a:prstGeom>
          <a:noFill/>
        </p:spPr>
        <p:txBody>
          <a:bodyPr wrap="square" rtlCol="0">
            <a:spAutoFit/>
          </a:bodyPr>
          <a:lstStyle/>
          <a:p>
            <a:r>
              <a:rPr lang="en-US" sz="2400" dirty="0" smtClean="0"/>
              <a:t>You will be asked to click on certain pieces of information and drag them with your cursor to place them in the correct position.</a:t>
            </a:r>
            <a:endParaRPr lang="en-US" sz="2400" dirty="0"/>
          </a:p>
        </p:txBody>
      </p:sp>
    </p:spTree>
    <p:extLst>
      <p:ext uri="{BB962C8B-B14F-4D97-AF65-F5344CB8AC3E}">
        <p14:creationId xmlns="" xmlns:p14="http://schemas.microsoft.com/office/powerpoint/2010/main" val="4281806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4F424B-D3B1-4ADC-B9F1-286E889698F0}"/>
              </a:ext>
            </a:extLst>
          </p:cNvPr>
          <p:cNvSpPr>
            <a:spLocks noGrp="1"/>
          </p:cNvSpPr>
          <p:nvPr>
            <p:ph type="title"/>
          </p:nvPr>
        </p:nvSpPr>
        <p:spPr>
          <a:xfrm>
            <a:off x="1143000" y="228600"/>
            <a:ext cx="7200900" cy="633978"/>
          </a:xfrm>
        </p:spPr>
        <p:txBody>
          <a:bodyPr>
            <a:normAutofit/>
          </a:bodyPr>
          <a:lstStyle/>
          <a:p>
            <a:pPr algn="ctr"/>
            <a:r>
              <a:rPr lang="en-MY" sz="3200" dirty="0"/>
              <a:t>Scenario based questions</a:t>
            </a:r>
          </a:p>
        </p:txBody>
      </p:sp>
      <p:sp>
        <p:nvSpPr>
          <p:cNvPr id="4" name="TextBox 3">
            <a:extLst>
              <a:ext uri="{FF2B5EF4-FFF2-40B4-BE49-F238E27FC236}">
                <a16:creationId xmlns="" xmlns:a16="http://schemas.microsoft.com/office/drawing/2014/main" id="{9069E8B1-8167-43D3-9E99-6244331F4E9D}"/>
              </a:ext>
            </a:extLst>
          </p:cNvPr>
          <p:cNvSpPr txBox="1"/>
          <p:nvPr/>
        </p:nvSpPr>
        <p:spPr>
          <a:xfrm>
            <a:off x="755576" y="1628800"/>
            <a:ext cx="8208912" cy="4031873"/>
          </a:xfrm>
          <a:prstGeom prst="rect">
            <a:avLst/>
          </a:prstGeom>
          <a:noFill/>
        </p:spPr>
        <p:txBody>
          <a:bodyPr wrap="square" rtlCol="0">
            <a:spAutoFit/>
          </a:bodyPr>
          <a:lstStyle/>
          <a:p>
            <a:r>
              <a:rPr lang="en-MY" sz="1600"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sz="1600" dirty="0"/>
          </a:p>
          <a:p>
            <a:pPr marL="342900" indent="-342900">
              <a:buAutoNum type="alphaUcPeriod"/>
            </a:pPr>
            <a:r>
              <a:rPr lang="en-MY" sz="1600"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sz="1600" dirty="0"/>
          </a:p>
          <a:p>
            <a:pPr marL="342900" indent="-342900">
              <a:buAutoNum type="alphaUcPeriod"/>
            </a:pPr>
            <a:r>
              <a:rPr lang="en-MY" sz="1600"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600" dirty="0"/>
          </a:p>
          <a:p>
            <a:pPr marL="342900" indent="-342900">
              <a:buAutoNum type="alphaUcPeriod"/>
            </a:pPr>
            <a:r>
              <a:rPr lang="en-MY" sz="1600" dirty="0"/>
              <a:t>You believe strongly that you should at least be given the opportunity to engage in training initiatives unless those efforts prove to be ineffective </a:t>
            </a:r>
          </a:p>
          <a:p>
            <a:pPr marL="342900" indent="-342900">
              <a:buAutoNum type="alphaUcPeriod"/>
            </a:pPr>
            <a:endParaRPr lang="en-MY" sz="1600" dirty="0"/>
          </a:p>
          <a:p>
            <a:pPr marL="342900" indent="-342900">
              <a:buAutoNum type="alphaUcPeriod"/>
            </a:pPr>
            <a:r>
              <a:rPr lang="en-MY" sz="1600" dirty="0"/>
              <a:t>Removing training opportunities could damage employee  morale even more.</a:t>
            </a:r>
          </a:p>
        </p:txBody>
      </p:sp>
    </p:spTree>
    <p:extLst>
      <p:ext uri="{BB962C8B-B14F-4D97-AF65-F5344CB8AC3E}">
        <p14:creationId xmlns="" xmlns:p14="http://schemas.microsoft.com/office/powerpoint/2010/main" val="15281386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F08410-8A31-4893-8589-48D5905F51E4}"/>
              </a:ext>
            </a:extLst>
          </p:cNvPr>
          <p:cNvSpPr>
            <a:spLocks noGrp="1"/>
          </p:cNvSpPr>
          <p:nvPr>
            <p:ph type="title"/>
          </p:nvPr>
        </p:nvSpPr>
        <p:spPr>
          <a:xfrm>
            <a:off x="914400" y="228600"/>
            <a:ext cx="7200900" cy="642501"/>
          </a:xfrm>
        </p:spPr>
        <p:txBody>
          <a:bodyPr>
            <a:normAutofit/>
          </a:bodyPr>
          <a:lstStyle/>
          <a:p>
            <a:r>
              <a:rPr lang="en-MY" sz="3200" dirty="0"/>
              <a:t>Classification of Questions</a:t>
            </a:r>
          </a:p>
        </p:txBody>
      </p:sp>
      <p:sp>
        <p:nvSpPr>
          <p:cNvPr id="3" name="Content Placeholder 2">
            <a:extLst>
              <a:ext uri="{FF2B5EF4-FFF2-40B4-BE49-F238E27FC236}">
                <a16:creationId xmlns="" xmlns:a16="http://schemas.microsoft.com/office/drawing/2014/main" id="{FDF94EE0-1FB0-4B66-850C-A9CD0548EBBF}"/>
              </a:ext>
            </a:extLst>
          </p:cNvPr>
          <p:cNvSpPr>
            <a:spLocks noGrp="1"/>
          </p:cNvSpPr>
          <p:nvPr>
            <p:ph idx="1"/>
          </p:nvPr>
        </p:nvSpPr>
        <p:spPr>
          <a:xfrm>
            <a:off x="533400" y="1066800"/>
            <a:ext cx="8001000" cy="5181600"/>
          </a:xfrm>
        </p:spPr>
        <p:txBody>
          <a:bodyPr>
            <a:noAutofit/>
          </a:bodyPr>
          <a:lstStyle/>
          <a:p>
            <a:pPr marL="0" indent="0">
              <a:buNone/>
            </a:pPr>
            <a:r>
              <a:rPr lang="en-MY" sz="2400" dirty="0"/>
              <a:t>All questions are classified based on one of the following cognitive levels:</a:t>
            </a:r>
          </a:p>
          <a:p>
            <a:pPr marL="0" indent="0">
              <a:buNone/>
            </a:pPr>
            <a:endParaRPr lang="en-MY" sz="2400" dirty="0"/>
          </a:p>
          <a:p>
            <a:pPr>
              <a:buFont typeface="Wingdings" panose="05000000000000000000" pitchFamily="2" charset="2"/>
              <a:buChar char="§"/>
            </a:pPr>
            <a:r>
              <a:rPr lang="en-MY" sz="2400" dirty="0"/>
              <a:t>Knowledge/comprehension: recalling factual material, such as definitions</a:t>
            </a:r>
          </a:p>
          <a:p>
            <a:pPr>
              <a:buFont typeface="Wingdings" panose="05000000000000000000" pitchFamily="2" charset="2"/>
              <a:buChar char="§"/>
            </a:pPr>
            <a:r>
              <a:rPr lang="en-MY" sz="2400" dirty="0" smtClean="0"/>
              <a:t>Application/problem </a:t>
            </a:r>
            <a:r>
              <a:rPr lang="en-MY" sz="2400" dirty="0"/>
              <a:t>solving: applying familiar principles or generalizations to solve real-life problems</a:t>
            </a:r>
          </a:p>
          <a:p>
            <a:pPr>
              <a:buFont typeface="Wingdings" panose="05000000000000000000" pitchFamily="2" charset="2"/>
              <a:buChar char="§"/>
            </a:pPr>
            <a:r>
              <a:rPr lang="en-MY" sz="2400" dirty="0" smtClean="0"/>
              <a:t>Synthesis/evaluation</a:t>
            </a:r>
            <a:r>
              <a:rPr lang="en-MY" sz="2400" dirty="0"/>
              <a:t>: combining different elements and using critical thinking skills to solve a complex problem</a:t>
            </a:r>
          </a:p>
        </p:txBody>
      </p:sp>
      <p:sp>
        <p:nvSpPr>
          <p:cNvPr id="4" name="TextBox 3"/>
          <p:cNvSpPr txBox="1"/>
          <p:nvPr/>
        </p:nvSpPr>
        <p:spPr>
          <a:xfrm>
            <a:off x="457200" y="5562600"/>
            <a:ext cx="8305800" cy="523220"/>
          </a:xfrm>
          <a:prstGeom prst="rect">
            <a:avLst/>
          </a:prstGeom>
          <a:noFill/>
        </p:spPr>
        <p:txBody>
          <a:bodyPr wrap="square" rtlCol="0">
            <a:spAutoFit/>
          </a:bodyPr>
          <a:lstStyle/>
          <a:p>
            <a:r>
              <a:rPr lang="en-US" sz="1400" i="1" dirty="0" smtClean="0"/>
              <a:t>Source : https://www.hrci.org/docs/default-source/pdf-documents/cert-handbook.pdf?sfvrsn=8cddfc49_5</a:t>
            </a:r>
            <a:endParaRPr lang="en-US" sz="1400" i="1" dirty="0"/>
          </a:p>
        </p:txBody>
      </p:sp>
    </p:spTree>
    <p:extLst>
      <p:ext uri="{BB962C8B-B14F-4D97-AF65-F5344CB8AC3E}">
        <p14:creationId xmlns="" xmlns:p14="http://schemas.microsoft.com/office/powerpoint/2010/main" val="16369544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949826060"/>
              </p:ext>
            </p:extLst>
          </p:nvPr>
        </p:nvGraphicFramePr>
        <p:xfrm>
          <a:off x="685800" y="685800"/>
          <a:ext cx="7620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417409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2E01AA-1744-449A-90B4-D091279C4FA0}"/>
              </a:ext>
            </a:extLst>
          </p:cNvPr>
          <p:cNvSpPr>
            <a:spLocks noGrp="1"/>
          </p:cNvSpPr>
          <p:nvPr>
            <p:ph type="title"/>
          </p:nvPr>
        </p:nvSpPr>
        <p:spPr>
          <a:xfrm>
            <a:off x="838200" y="304800"/>
            <a:ext cx="7200900" cy="731839"/>
          </a:xfrm>
        </p:spPr>
        <p:txBody>
          <a:bodyPr>
            <a:normAutofit/>
          </a:bodyPr>
          <a:lstStyle/>
          <a:p>
            <a:pPr algn="ctr"/>
            <a:r>
              <a:rPr lang="en-MY" sz="3200" dirty="0"/>
              <a:t>Pearson VUE</a:t>
            </a:r>
          </a:p>
        </p:txBody>
      </p:sp>
      <p:pic>
        <p:nvPicPr>
          <p:cNvPr id="5" name="Picture 4">
            <a:extLst>
              <a:ext uri="{FF2B5EF4-FFF2-40B4-BE49-F238E27FC236}">
                <a16:creationId xmlns="" xmlns:a16="http://schemas.microsoft.com/office/drawing/2014/main" id="{A1693352-F4A3-47AE-94FC-D565FDB8469A}"/>
              </a:ext>
            </a:extLst>
          </p:cNvPr>
          <p:cNvPicPr>
            <a:picLocks noChangeAspect="1"/>
          </p:cNvPicPr>
          <p:nvPr/>
        </p:nvPicPr>
        <p:blipFill>
          <a:blip r:embed="rId2"/>
          <a:stretch>
            <a:fillRect/>
          </a:stretch>
        </p:blipFill>
        <p:spPr>
          <a:xfrm>
            <a:off x="609600" y="1447800"/>
            <a:ext cx="7600573" cy="4495800"/>
          </a:xfrm>
          <a:prstGeom prst="rect">
            <a:avLst/>
          </a:prstGeom>
        </p:spPr>
      </p:pic>
    </p:spTree>
    <p:extLst>
      <p:ext uri="{BB962C8B-B14F-4D97-AF65-F5344CB8AC3E}">
        <p14:creationId xmlns="" xmlns:p14="http://schemas.microsoft.com/office/powerpoint/2010/main" val="1010706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074D98-8830-41AF-BF91-CA084D928BC8}"/>
              </a:ext>
            </a:extLst>
          </p:cNvPr>
          <p:cNvSpPr>
            <a:spLocks noGrp="1"/>
          </p:cNvSpPr>
          <p:nvPr>
            <p:ph type="title"/>
          </p:nvPr>
        </p:nvSpPr>
        <p:spPr>
          <a:xfrm>
            <a:off x="685800" y="228600"/>
            <a:ext cx="7200900" cy="784065"/>
          </a:xfrm>
        </p:spPr>
        <p:txBody>
          <a:bodyPr>
            <a:normAutofit/>
          </a:bodyPr>
          <a:lstStyle/>
          <a:p>
            <a:pPr algn="ctr"/>
            <a:r>
              <a:rPr lang="en-MY" sz="3200" dirty="0"/>
              <a:t>HRCI Exam screen</a:t>
            </a:r>
          </a:p>
        </p:txBody>
      </p:sp>
      <p:pic>
        <p:nvPicPr>
          <p:cNvPr id="4" name="Picture 3">
            <a:extLst>
              <a:ext uri="{FF2B5EF4-FFF2-40B4-BE49-F238E27FC236}">
                <a16:creationId xmlns="" xmlns:a16="http://schemas.microsoft.com/office/drawing/2014/main" id="{9E2FB27D-8BE9-4DB0-8F20-5512EC92865B}"/>
              </a:ext>
            </a:extLst>
          </p:cNvPr>
          <p:cNvPicPr>
            <a:picLocks noChangeAspect="1"/>
          </p:cNvPicPr>
          <p:nvPr/>
        </p:nvPicPr>
        <p:blipFill>
          <a:blip r:embed="rId2"/>
          <a:stretch>
            <a:fillRect/>
          </a:stretch>
        </p:blipFill>
        <p:spPr>
          <a:xfrm>
            <a:off x="1676400" y="1371600"/>
            <a:ext cx="5797493" cy="4391000"/>
          </a:xfrm>
          <a:prstGeom prst="rect">
            <a:avLst/>
          </a:prstGeom>
        </p:spPr>
      </p:pic>
    </p:spTree>
    <p:extLst>
      <p:ext uri="{BB962C8B-B14F-4D97-AF65-F5344CB8AC3E}">
        <p14:creationId xmlns="" xmlns:p14="http://schemas.microsoft.com/office/powerpoint/2010/main" val="8765411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993F19-8161-4F7D-BF49-EFEAF21669DF}"/>
              </a:ext>
            </a:extLst>
          </p:cNvPr>
          <p:cNvSpPr>
            <a:spLocks noGrp="1"/>
          </p:cNvSpPr>
          <p:nvPr>
            <p:ph type="title"/>
          </p:nvPr>
        </p:nvSpPr>
        <p:spPr>
          <a:xfrm>
            <a:off x="533400" y="152400"/>
            <a:ext cx="7200900" cy="649417"/>
          </a:xfrm>
        </p:spPr>
        <p:txBody>
          <a:bodyPr>
            <a:normAutofit/>
          </a:bodyPr>
          <a:lstStyle/>
          <a:p>
            <a:pPr algn="ctr"/>
            <a:r>
              <a:rPr lang="en-MY" sz="3200" dirty="0"/>
              <a:t>Flag for Review</a:t>
            </a:r>
          </a:p>
        </p:txBody>
      </p:sp>
      <p:pic>
        <p:nvPicPr>
          <p:cNvPr id="5" name="Picture 4">
            <a:extLst>
              <a:ext uri="{FF2B5EF4-FFF2-40B4-BE49-F238E27FC236}">
                <a16:creationId xmlns="" xmlns:a16="http://schemas.microsoft.com/office/drawing/2014/main" id="{F2785FAF-AF77-4449-80D1-72302FD8535F}"/>
              </a:ext>
            </a:extLst>
          </p:cNvPr>
          <p:cNvPicPr>
            <a:picLocks noChangeAspect="1"/>
          </p:cNvPicPr>
          <p:nvPr/>
        </p:nvPicPr>
        <p:blipFill>
          <a:blip r:embed="rId2"/>
          <a:stretch>
            <a:fillRect/>
          </a:stretch>
        </p:blipFill>
        <p:spPr>
          <a:xfrm>
            <a:off x="1143000" y="1295400"/>
            <a:ext cx="7128853" cy="4572000"/>
          </a:xfrm>
          <a:prstGeom prst="rect">
            <a:avLst/>
          </a:prstGeom>
        </p:spPr>
      </p:pic>
    </p:spTree>
    <p:extLst>
      <p:ext uri="{BB962C8B-B14F-4D97-AF65-F5344CB8AC3E}">
        <p14:creationId xmlns="" xmlns:p14="http://schemas.microsoft.com/office/powerpoint/2010/main" val="41937882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4EC524-8680-49B9-B4B5-6594D28A0925}"/>
              </a:ext>
            </a:extLst>
          </p:cNvPr>
          <p:cNvSpPr>
            <a:spLocks noGrp="1"/>
          </p:cNvSpPr>
          <p:nvPr>
            <p:ph type="title"/>
          </p:nvPr>
        </p:nvSpPr>
        <p:spPr>
          <a:xfrm>
            <a:off x="914400" y="228600"/>
            <a:ext cx="7200900" cy="645225"/>
          </a:xfrm>
        </p:spPr>
        <p:txBody>
          <a:bodyPr>
            <a:normAutofit/>
          </a:bodyPr>
          <a:lstStyle/>
          <a:p>
            <a:pPr algn="ctr"/>
            <a:r>
              <a:rPr lang="en-MY" sz="3200" dirty="0"/>
              <a:t>Review Screen</a:t>
            </a:r>
          </a:p>
        </p:txBody>
      </p:sp>
      <p:pic>
        <p:nvPicPr>
          <p:cNvPr id="5" name="Picture 4">
            <a:extLst>
              <a:ext uri="{FF2B5EF4-FFF2-40B4-BE49-F238E27FC236}">
                <a16:creationId xmlns="" xmlns:a16="http://schemas.microsoft.com/office/drawing/2014/main" id="{2C85D5DD-7677-4D31-8E6F-3D00809829D0}"/>
              </a:ext>
            </a:extLst>
          </p:cNvPr>
          <p:cNvPicPr>
            <a:picLocks noChangeAspect="1"/>
          </p:cNvPicPr>
          <p:nvPr/>
        </p:nvPicPr>
        <p:blipFill>
          <a:blip r:embed="rId2"/>
          <a:stretch>
            <a:fillRect/>
          </a:stretch>
        </p:blipFill>
        <p:spPr>
          <a:xfrm>
            <a:off x="609600" y="1524000"/>
            <a:ext cx="7745361" cy="3505200"/>
          </a:xfrm>
          <a:prstGeom prst="rect">
            <a:avLst/>
          </a:prstGeom>
        </p:spPr>
      </p:pic>
    </p:spTree>
    <p:extLst>
      <p:ext uri="{BB962C8B-B14F-4D97-AF65-F5344CB8AC3E}">
        <p14:creationId xmlns="" xmlns:p14="http://schemas.microsoft.com/office/powerpoint/2010/main" val="27922965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515F15-E511-4FB2-8B73-BCE6EEA58E61}"/>
              </a:ext>
            </a:extLst>
          </p:cNvPr>
          <p:cNvSpPr>
            <a:spLocks noGrp="1"/>
          </p:cNvSpPr>
          <p:nvPr>
            <p:ph type="title"/>
          </p:nvPr>
        </p:nvSpPr>
        <p:spPr>
          <a:xfrm>
            <a:off x="685800" y="228600"/>
            <a:ext cx="7230430" cy="685185"/>
          </a:xfrm>
        </p:spPr>
        <p:txBody>
          <a:bodyPr>
            <a:normAutofit/>
          </a:bodyPr>
          <a:lstStyle/>
          <a:p>
            <a:pPr algn="ctr"/>
            <a:r>
              <a:rPr lang="en-MY" sz="3200" dirty="0"/>
              <a:t>End Review</a:t>
            </a:r>
          </a:p>
        </p:txBody>
      </p:sp>
      <p:pic>
        <p:nvPicPr>
          <p:cNvPr id="5" name="Picture 4">
            <a:extLst>
              <a:ext uri="{FF2B5EF4-FFF2-40B4-BE49-F238E27FC236}">
                <a16:creationId xmlns="" xmlns:a16="http://schemas.microsoft.com/office/drawing/2014/main" id="{28576AC8-B933-47B2-8B6E-FE0F4190E196}"/>
              </a:ext>
            </a:extLst>
          </p:cNvPr>
          <p:cNvPicPr>
            <a:picLocks noChangeAspect="1"/>
          </p:cNvPicPr>
          <p:nvPr/>
        </p:nvPicPr>
        <p:blipFill>
          <a:blip r:embed="rId2"/>
          <a:stretch>
            <a:fillRect/>
          </a:stretch>
        </p:blipFill>
        <p:spPr>
          <a:xfrm>
            <a:off x="1655676" y="1219115"/>
            <a:ext cx="5832648" cy="4419770"/>
          </a:xfrm>
          <a:prstGeom prst="rect">
            <a:avLst/>
          </a:prstGeom>
        </p:spPr>
      </p:pic>
    </p:spTree>
    <p:extLst>
      <p:ext uri="{BB962C8B-B14F-4D97-AF65-F5344CB8AC3E}">
        <p14:creationId xmlns="" xmlns:p14="http://schemas.microsoft.com/office/powerpoint/2010/main" val="10319194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559880-8AB7-4947-9106-BD04BE1A42DA}"/>
              </a:ext>
            </a:extLst>
          </p:cNvPr>
          <p:cNvSpPr>
            <a:spLocks noGrp="1"/>
          </p:cNvSpPr>
          <p:nvPr>
            <p:ph type="title"/>
          </p:nvPr>
        </p:nvSpPr>
        <p:spPr>
          <a:xfrm>
            <a:off x="685800" y="228600"/>
            <a:ext cx="7200900" cy="721425"/>
          </a:xfrm>
        </p:spPr>
        <p:txBody>
          <a:bodyPr>
            <a:normAutofit/>
          </a:bodyPr>
          <a:lstStyle/>
          <a:p>
            <a:pPr algn="ctr"/>
            <a:r>
              <a:rPr lang="en-MY" sz="3200" dirty="0"/>
              <a:t>Calculator</a:t>
            </a:r>
          </a:p>
        </p:txBody>
      </p:sp>
      <p:pic>
        <p:nvPicPr>
          <p:cNvPr id="5" name="Picture 4">
            <a:extLst>
              <a:ext uri="{FF2B5EF4-FFF2-40B4-BE49-F238E27FC236}">
                <a16:creationId xmlns="" xmlns:a16="http://schemas.microsoft.com/office/drawing/2014/main" id="{8DF29A45-99EE-4752-82EA-B0577732B526}"/>
              </a:ext>
            </a:extLst>
          </p:cNvPr>
          <p:cNvPicPr>
            <a:picLocks noChangeAspect="1"/>
          </p:cNvPicPr>
          <p:nvPr/>
        </p:nvPicPr>
        <p:blipFill>
          <a:blip r:embed="rId2"/>
          <a:stretch>
            <a:fillRect/>
          </a:stretch>
        </p:blipFill>
        <p:spPr>
          <a:xfrm>
            <a:off x="685800" y="1828800"/>
            <a:ext cx="7960644" cy="3324225"/>
          </a:xfrm>
          <a:prstGeom prst="rect">
            <a:avLst/>
          </a:prstGeom>
        </p:spPr>
      </p:pic>
    </p:spTree>
    <p:extLst>
      <p:ext uri="{BB962C8B-B14F-4D97-AF65-F5344CB8AC3E}">
        <p14:creationId xmlns="" xmlns:p14="http://schemas.microsoft.com/office/powerpoint/2010/main" val="42883267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C095E4-0724-4D85-8753-03744B30F6BA}"/>
              </a:ext>
            </a:extLst>
          </p:cNvPr>
          <p:cNvSpPr>
            <a:spLocks noGrp="1"/>
          </p:cNvSpPr>
          <p:nvPr>
            <p:ph type="title"/>
          </p:nvPr>
        </p:nvSpPr>
        <p:spPr>
          <a:xfrm>
            <a:off x="611560" y="609600"/>
            <a:ext cx="7200900" cy="649417"/>
          </a:xfrm>
        </p:spPr>
        <p:txBody>
          <a:bodyPr>
            <a:normAutofit/>
          </a:bodyPr>
          <a:lstStyle/>
          <a:p>
            <a:pPr algn="ctr"/>
            <a:r>
              <a:rPr lang="en-MY" sz="3200" dirty="0"/>
              <a:t>Comments</a:t>
            </a:r>
          </a:p>
        </p:txBody>
      </p:sp>
      <p:pic>
        <p:nvPicPr>
          <p:cNvPr id="5" name="Picture 4">
            <a:extLst>
              <a:ext uri="{FF2B5EF4-FFF2-40B4-BE49-F238E27FC236}">
                <a16:creationId xmlns="" xmlns:a16="http://schemas.microsoft.com/office/drawing/2014/main" id="{436C7111-36F4-442D-B563-2C12F796169E}"/>
              </a:ext>
            </a:extLst>
          </p:cNvPr>
          <p:cNvPicPr>
            <a:picLocks noChangeAspect="1"/>
          </p:cNvPicPr>
          <p:nvPr/>
        </p:nvPicPr>
        <p:blipFill>
          <a:blip r:embed="rId2"/>
          <a:stretch>
            <a:fillRect/>
          </a:stretch>
        </p:blipFill>
        <p:spPr>
          <a:xfrm>
            <a:off x="1979712" y="1772816"/>
            <a:ext cx="4679206" cy="3945533"/>
          </a:xfrm>
          <a:prstGeom prst="rect">
            <a:avLst/>
          </a:prstGeom>
        </p:spPr>
      </p:pic>
    </p:spTree>
    <p:extLst>
      <p:ext uri="{BB962C8B-B14F-4D97-AF65-F5344CB8AC3E}">
        <p14:creationId xmlns="" xmlns:p14="http://schemas.microsoft.com/office/powerpoint/2010/main" val="37431124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DB276A-C0F0-4F40-8257-FC6618CE6F06}"/>
              </a:ext>
            </a:extLst>
          </p:cNvPr>
          <p:cNvSpPr>
            <a:spLocks noGrp="1"/>
          </p:cNvSpPr>
          <p:nvPr>
            <p:ph type="title"/>
          </p:nvPr>
        </p:nvSpPr>
        <p:spPr>
          <a:xfrm>
            <a:off x="683568" y="304800"/>
            <a:ext cx="7200900" cy="837585"/>
          </a:xfrm>
        </p:spPr>
        <p:txBody>
          <a:bodyPr>
            <a:normAutofit/>
          </a:bodyPr>
          <a:lstStyle/>
          <a:p>
            <a:pPr algn="ctr"/>
            <a:r>
              <a:rPr lang="en-MY" sz="3200" dirty="0"/>
              <a:t>Progress Indicator</a:t>
            </a:r>
          </a:p>
        </p:txBody>
      </p:sp>
      <p:pic>
        <p:nvPicPr>
          <p:cNvPr id="5" name="Picture 4">
            <a:extLst>
              <a:ext uri="{FF2B5EF4-FFF2-40B4-BE49-F238E27FC236}">
                <a16:creationId xmlns="" xmlns:a16="http://schemas.microsoft.com/office/drawing/2014/main" id="{C2FD4ED3-2423-4321-B622-FB3949C7E139}"/>
              </a:ext>
            </a:extLst>
          </p:cNvPr>
          <p:cNvPicPr>
            <a:picLocks noChangeAspect="1"/>
          </p:cNvPicPr>
          <p:nvPr/>
        </p:nvPicPr>
        <p:blipFill>
          <a:blip r:embed="rId2"/>
          <a:stretch>
            <a:fillRect/>
          </a:stretch>
        </p:blipFill>
        <p:spPr>
          <a:xfrm>
            <a:off x="1411598" y="1484784"/>
            <a:ext cx="5744840" cy="4387930"/>
          </a:xfrm>
          <a:prstGeom prst="rect">
            <a:avLst/>
          </a:prstGeom>
        </p:spPr>
      </p:pic>
    </p:spTree>
    <p:extLst>
      <p:ext uri="{BB962C8B-B14F-4D97-AF65-F5344CB8AC3E}">
        <p14:creationId xmlns="" xmlns:p14="http://schemas.microsoft.com/office/powerpoint/2010/main" val="10998118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1160C0-4574-460A-B82B-CACE47C27F72}"/>
              </a:ext>
            </a:extLst>
          </p:cNvPr>
          <p:cNvSpPr>
            <a:spLocks noGrp="1"/>
          </p:cNvSpPr>
          <p:nvPr>
            <p:ph type="title"/>
          </p:nvPr>
        </p:nvSpPr>
        <p:spPr>
          <a:xfrm>
            <a:off x="685800" y="228600"/>
            <a:ext cx="7200900" cy="789560"/>
          </a:xfrm>
        </p:spPr>
        <p:txBody>
          <a:bodyPr>
            <a:normAutofit/>
          </a:bodyPr>
          <a:lstStyle/>
          <a:p>
            <a:pPr algn="ctr"/>
            <a:r>
              <a:rPr lang="en-MY" sz="3200" dirty="0"/>
              <a:t>Scrollbar</a:t>
            </a:r>
          </a:p>
        </p:txBody>
      </p:sp>
      <p:pic>
        <p:nvPicPr>
          <p:cNvPr id="5" name="Picture 4">
            <a:extLst>
              <a:ext uri="{FF2B5EF4-FFF2-40B4-BE49-F238E27FC236}">
                <a16:creationId xmlns="" xmlns:a16="http://schemas.microsoft.com/office/drawing/2014/main" id="{B855A74D-9042-4142-AA85-493BA9C33B04}"/>
              </a:ext>
            </a:extLst>
          </p:cNvPr>
          <p:cNvPicPr>
            <a:picLocks noChangeAspect="1"/>
          </p:cNvPicPr>
          <p:nvPr/>
        </p:nvPicPr>
        <p:blipFill>
          <a:blip r:embed="rId2"/>
          <a:stretch>
            <a:fillRect/>
          </a:stretch>
        </p:blipFill>
        <p:spPr>
          <a:xfrm>
            <a:off x="1763541" y="1268760"/>
            <a:ext cx="6120680" cy="4643275"/>
          </a:xfrm>
          <a:prstGeom prst="rect">
            <a:avLst/>
          </a:prstGeom>
        </p:spPr>
      </p:pic>
    </p:spTree>
    <p:extLst>
      <p:ext uri="{BB962C8B-B14F-4D97-AF65-F5344CB8AC3E}">
        <p14:creationId xmlns="" xmlns:p14="http://schemas.microsoft.com/office/powerpoint/2010/main" val="25799047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632307699"/>
              </p:ext>
            </p:extLst>
          </p:nvPr>
        </p:nvGraphicFramePr>
        <p:xfrm>
          <a:off x="838200" y="457200"/>
          <a:ext cx="7620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2269112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1066800" y="381000"/>
            <a:ext cx="7200900" cy="655639"/>
          </a:xfrm>
        </p:spPr>
        <p:txBody>
          <a:bodyPr>
            <a:normAutofit/>
          </a:bodyPr>
          <a:lstStyle/>
          <a:p>
            <a:pPr algn="ctr"/>
            <a:r>
              <a:rPr lang="en-MY" sz="3200" dirty="0"/>
              <a:t>Student Portal</a:t>
            </a:r>
          </a:p>
        </p:txBody>
      </p:sp>
      <p:pic>
        <p:nvPicPr>
          <p:cNvPr id="5" name="Picture 4">
            <a:extLst>
              <a:ext uri="{FF2B5EF4-FFF2-40B4-BE49-F238E27FC236}">
                <a16:creationId xmlns="" xmlns:a16="http://schemas.microsoft.com/office/drawing/2014/main" id="{3BEF27C0-0B82-4DD3-9744-569252986DB9}"/>
              </a:ext>
            </a:extLst>
          </p:cNvPr>
          <p:cNvPicPr>
            <a:picLocks noChangeAspect="1"/>
          </p:cNvPicPr>
          <p:nvPr/>
        </p:nvPicPr>
        <p:blipFill>
          <a:blip r:embed="rId2"/>
          <a:stretch>
            <a:fillRect/>
          </a:stretch>
        </p:blipFill>
        <p:spPr>
          <a:xfrm>
            <a:off x="762000" y="1143000"/>
            <a:ext cx="4055929" cy="4879379"/>
          </a:xfrm>
          <a:prstGeom prst="rect">
            <a:avLst/>
          </a:prstGeom>
        </p:spPr>
      </p:pic>
      <p:sp>
        <p:nvSpPr>
          <p:cNvPr id="6" name="Rectangle: Rounded Corners 5">
            <a:extLst>
              <a:ext uri="{FF2B5EF4-FFF2-40B4-BE49-F238E27FC236}">
                <a16:creationId xmlns="" xmlns:a16="http://schemas.microsoft.com/office/drawing/2014/main" id="{1E89E09E-D727-4B58-AE14-4A5109B9F343}"/>
              </a:ext>
            </a:extLst>
          </p:cNvPr>
          <p:cNvSpPr/>
          <p:nvPr/>
        </p:nvSpPr>
        <p:spPr>
          <a:xfrm>
            <a:off x="1187624" y="5253608"/>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 xmlns:a16="http://schemas.microsoft.com/office/drawing/2014/main" id="{493C84CA-3D11-4E35-A106-54666F5D536F}"/>
              </a:ext>
            </a:extLst>
          </p:cNvPr>
          <p:cNvSpPr txBox="1"/>
          <p:nvPr/>
        </p:nvSpPr>
        <p:spPr>
          <a:xfrm>
            <a:off x="6516216" y="5181600"/>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 xmlns:a16="http://schemas.microsoft.com/office/drawing/2014/main" id="{0B298008-9D4A-4CC4-9485-FD0F3D41FBC4}"/>
              </a:ext>
            </a:extLst>
          </p:cNvPr>
          <p:cNvCxnSpPr>
            <a:stCxn id="7" idx="1"/>
          </p:cNvCxnSpPr>
          <p:nvPr/>
        </p:nvCxnSpPr>
        <p:spPr>
          <a:xfrm flipH="1">
            <a:off x="3203848" y="5366266"/>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 xmlns:a16="http://schemas.microsoft.com/office/drawing/2014/main" id="{6A0267FA-9062-4A2F-B095-7A58474843F0}"/>
              </a:ext>
            </a:extLst>
          </p:cNvPr>
          <p:cNvSpPr/>
          <p:nvPr/>
        </p:nvSpPr>
        <p:spPr>
          <a:xfrm>
            <a:off x="990600" y="2438400"/>
            <a:ext cx="1143000" cy="2286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 xmlns:a16="http://schemas.microsoft.com/office/drawing/2014/main" id="{448AD6E2-21E5-4524-B187-2A7B6E19A883}"/>
              </a:ext>
            </a:extLst>
          </p:cNvPr>
          <p:cNvCxnSpPr/>
          <p:nvPr/>
        </p:nvCxnSpPr>
        <p:spPr>
          <a:xfrm rot="10800000">
            <a:off x="2209800" y="2545958"/>
            <a:ext cx="3962400" cy="121042"/>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 xmlns:a16="http://schemas.microsoft.com/office/drawing/2014/main" id="{69CCDB54-0B15-40E3-9E27-F12DAB2FA852}"/>
              </a:ext>
            </a:extLst>
          </p:cNvPr>
          <p:cNvSpPr txBox="1"/>
          <p:nvPr/>
        </p:nvSpPr>
        <p:spPr>
          <a:xfrm>
            <a:off x="6264424" y="259080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 xmlns:a16="http://schemas.microsoft.com/office/drawing/2014/main" id="{33BF9392-3C3A-42F6-8D02-9256215786EF}"/>
              </a:ext>
            </a:extLst>
          </p:cNvPr>
          <p:cNvSpPr/>
          <p:nvPr/>
        </p:nvSpPr>
        <p:spPr>
          <a:xfrm>
            <a:off x="1066800" y="2057401"/>
            <a:ext cx="931524" cy="2286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 xmlns:a16="http://schemas.microsoft.com/office/drawing/2014/main" id="{96895400-D8CE-4BD7-AB37-7C813272F29B}"/>
              </a:ext>
            </a:extLst>
          </p:cNvPr>
          <p:cNvCxnSpPr>
            <a:cxnSpLocks/>
          </p:cNvCxnSpPr>
          <p:nvPr/>
        </p:nvCxnSpPr>
        <p:spPr>
          <a:xfrm flipH="1">
            <a:off x="2057400" y="198120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 xmlns:a16="http://schemas.microsoft.com/office/drawing/2014/main" id="{750CACA5-1888-4F90-8CC6-2B5DFCC4EAF3}"/>
              </a:ext>
            </a:extLst>
          </p:cNvPr>
          <p:cNvSpPr txBox="1"/>
          <p:nvPr/>
        </p:nvSpPr>
        <p:spPr>
          <a:xfrm>
            <a:off x="6246630" y="167640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 xmlns:a16="http://schemas.microsoft.com/office/drawing/2014/main"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 xmlns:a16="http://schemas.microsoft.com/office/drawing/2014/main"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 xmlns:p14="http://schemas.microsoft.com/office/powerpoint/2010/main" val="18127842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535921806"/>
              </p:ext>
            </p:extLst>
          </p:nvPr>
        </p:nvGraphicFramePr>
        <p:xfrm>
          <a:off x="914400" y="914400"/>
          <a:ext cx="7467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1482320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A6E75E-D873-4D22-BE8C-84EB8CCB099F}"/>
              </a:ext>
            </a:extLst>
          </p:cNvPr>
          <p:cNvSpPr>
            <a:spLocks noGrp="1"/>
          </p:cNvSpPr>
          <p:nvPr>
            <p:ph type="title"/>
          </p:nvPr>
        </p:nvSpPr>
        <p:spPr>
          <a:xfrm>
            <a:off x="1295400" y="304800"/>
            <a:ext cx="7200900" cy="579439"/>
          </a:xfrm>
        </p:spPr>
        <p:txBody>
          <a:bodyPr>
            <a:noAutofit/>
          </a:bodyPr>
          <a:lstStyle/>
          <a:p>
            <a:pPr algn="ctr"/>
            <a:r>
              <a:rPr lang="en-MY" sz="3200" dirty="0"/>
              <a:t>Class Offering</a:t>
            </a:r>
          </a:p>
        </p:txBody>
      </p:sp>
      <p:sp>
        <p:nvSpPr>
          <p:cNvPr id="6" name="TextBox 5">
            <a:extLst>
              <a:ext uri="{FF2B5EF4-FFF2-40B4-BE49-F238E27FC236}">
                <a16:creationId xmlns="" xmlns:a16="http://schemas.microsoft.com/office/drawing/2014/main" id="{0BFA9C72-1DC8-4A47-A1D5-61789857832F}"/>
              </a:ext>
            </a:extLst>
          </p:cNvPr>
          <p:cNvSpPr txBox="1"/>
          <p:nvPr/>
        </p:nvSpPr>
        <p:spPr>
          <a:xfrm>
            <a:off x="1043608" y="2060848"/>
            <a:ext cx="7056784"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latin typeface="+mn-lt"/>
              </a:rPr>
              <a:t>Weekend class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Study materials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Recordings</a:t>
            </a:r>
          </a:p>
          <a:p>
            <a:endParaRPr lang="en-MY" sz="2800" dirty="0"/>
          </a:p>
        </p:txBody>
      </p:sp>
    </p:spTree>
    <p:extLst>
      <p:ext uri="{BB962C8B-B14F-4D97-AF65-F5344CB8AC3E}">
        <p14:creationId xmlns="" xmlns:p14="http://schemas.microsoft.com/office/powerpoint/2010/main" val="23913396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AB16A1-9FE0-43E4-9369-F4E9D6142552}"/>
              </a:ext>
            </a:extLst>
          </p:cNvPr>
          <p:cNvSpPr>
            <a:spLocks noGrp="1"/>
          </p:cNvSpPr>
          <p:nvPr>
            <p:ph type="title"/>
          </p:nvPr>
        </p:nvSpPr>
        <p:spPr>
          <a:xfrm>
            <a:off x="762000" y="228600"/>
            <a:ext cx="7200900" cy="725617"/>
          </a:xfrm>
        </p:spPr>
        <p:txBody>
          <a:bodyPr>
            <a:normAutofit/>
          </a:bodyPr>
          <a:lstStyle/>
          <a:p>
            <a:pPr algn="ctr"/>
            <a:r>
              <a:rPr lang="en-MY" sz="3200" dirty="0" err="1" smtClean="0"/>
              <a:t>SPHRi</a:t>
            </a:r>
            <a:r>
              <a:rPr lang="en-MY" sz="3200" dirty="0" smtClean="0"/>
              <a:t> Class </a:t>
            </a:r>
            <a:r>
              <a:rPr lang="en-MY" sz="3200" dirty="0"/>
              <a:t>Information</a:t>
            </a:r>
          </a:p>
        </p:txBody>
      </p:sp>
      <p:sp>
        <p:nvSpPr>
          <p:cNvPr id="3" name="Content Placeholder 2">
            <a:extLst>
              <a:ext uri="{FF2B5EF4-FFF2-40B4-BE49-F238E27FC236}">
                <a16:creationId xmlns="" xmlns:a16="http://schemas.microsoft.com/office/drawing/2014/main" id="{CD299E7B-58F9-410E-A60B-37A49F13721D}"/>
              </a:ext>
            </a:extLst>
          </p:cNvPr>
          <p:cNvSpPr>
            <a:spLocks noGrp="1"/>
          </p:cNvSpPr>
          <p:nvPr>
            <p:ph idx="1"/>
          </p:nvPr>
        </p:nvSpPr>
        <p:spPr>
          <a:xfrm>
            <a:off x="971550" y="1484784"/>
            <a:ext cx="7200900" cy="4306417"/>
          </a:xfrm>
        </p:spPr>
        <p:txBody>
          <a:bodyPr>
            <a:normAutofit/>
          </a:bodyPr>
          <a:lstStyle/>
          <a:p>
            <a:endParaRPr lang="en-MY" sz="2800" dirty="0" smtClean="0"/>
          </a:p>
          <a:p>
            <a:r>
              <a:rPr lang="en-MY" sz="2800" dirty="0" smtClean="0"/>
              <a:t>Class </a:t>
            </a:r>
            <a:r>
              <a:rPr lang="en-MY" sz="2800" dirty="0"/>
              <a:t>timings – 9AM to 12PM</a:t>
            </a:r>
          </a:p>
          <a:p>
            <a:r>
              <a:rPr lang="en-MY" sz="2800" dirty="0"/>
              <a:t>Break 15 mins</a:t>
            </a:r>
          </a:p>
          <a:p>
            <a:r>
              <a:rPr lang="en-MY" sz="2800" dirty="0"/>
              <a:t>1</a:t>
            </a:r>
            <a:r>
              <a:rPr lang="en-MY" sz="2800" baseline="30000" dirty="0"/>
              <a:t>st</a:t>
            </a:r>
            <a:r>
              <a:rPr lang="en-MY" sz="2800" dirty="0"/>
              <a:t> Half : 9AM to 10:15AM</a:t>
            </a:r>
          </a:p>
          <a:p>
            <a:r>
              <a:rPr lang="en-MY" sz="2800" dirty="0"/>
              <a:t>2</a:t>
            </a:r>
            <a:r>
              <a:rPr lang="en-MY" sz="2800" baseline="30000" dirty="0"/>
              <a:t>nd</a:t>
            </a:r>
            <a:r>
              <a:rPr lang="en-MY" sz="2800" dirty="0"/>
              <a:t> Half : 10:30AM to 11:45 PM</a:t>
            </a:r>
          </a:p>
          <a:p>
            <a:endParaRPr lang="en-MY" sz="2800" dirty="0"/>
          </a:p>
        </p:txBody>
      </p:sp>
    </p:spTree>
    <p:extLst>
      <p:ext uri="{BB962C8B-B14F-4D97-AF65-F5344CB8AC3E}">
        <p14:creationId xmlns="" xmlns:p14="http://schemas.microsoft.com/office/powerpoint/2010/main" val="17652584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576499B-0312-4E58-917A-B584A28C179B}"/>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 xmlns:p14="http://schemas.microsoft.com/office/powerpoint/2010/main" val="31185768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1413</TotalTime>
  <Words>1200</Words>
  <Application>Microsoft Office PowerPoint</Application>
  <PresentationFormat>On-screen Show (4:3)</PresentationFormat>
  <Paragraphs>187</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Diamond Grid 16x9</vt:lpstr>
      <vt:lpstr>INTRODUCTION SESSION </vt:lpstr>
      <vt:lpstr>Webex Options </vt:lpstr>
      <vt:lpstr>Introduction</vt:lpstr>
      <vt:lpstr>Slide 4</vt:lpstr>
      <vt:lpstr>HRCI Certification</vt:lpstr>
      <vt:lpstr>How Certification Differs from a Certificate Program</vt:lpstr>
      <vt:lpstr>HRCI Advantage</vt:lpstr>
      <vt:lpstr>Certification holders</vt:lpstr>
      <vt:lpstr>HRCI Certification</vt:lpstr>
      <vt:lpstr>SPHR vs SPHRi</vt:lpstr>
      <vt:lpstr>SPHRi vs GPHR</vt:lpstr>
      <vt:lpstr>Slide 12</vt:lpstr>
      <vt:lpstr>SPHRi Exam Format and Length</vt:lpstr>
      <vt:lpstr>Pre-Test Question</vt:lpstr>
      <vt:lpstr>SPHRi Exam Contents</vt:lpstr>
      <vt:lpstr>Exam Pass Rates</vt:lpstr>
      <vt:lpstr>HRCI Certification Holders</vt:lpstr>
      <vt:lpstr>Slide 18</vt:lpstr>
      <vt:lpstr>Structure of Exam</vt:lpstr>
      <vt:lpstr>Multiple Choice Question</vt:lpstr>
      <vt:lpstr>Multiple Choice Multiple Response</vt:lpstr>
      <vt:lpstr>Fill in the blanks</vt:lpstr>
      <vt:lpstr>Drag and Drop</vt:lpstr>
      <vt:lpstr>Scenario based questions</vt:lpstr>
      <vt:lpstr>Classification of Questions</vt:lpstr>
      <vt:lpstr>Slide 26</vt:lpstr>
      <vt:lpstr>Pearson VUE</vt:lpstr>
      <vt:lpstr>HRCI Exam screen</vt:lpstr>
      <vt:lpstr>Flag for Review</vt:lpstr>
      <vt:lpstr>Review Screen</vt:lpstr>
      <vt:lpstr>End Review</vt:lpstr>
      <vt:lpstr>Calculator</vt:lpstr>
      <vt:lpstr>Comments</vt:lpstr>
      <vt:lpstr>Progress Indicator</vt:lpstr>
      <vt:lpstr>Scrollbar</vt:lpstr>
      <vt:lpstr>Slide 36</vt:lpstr>
      <vt:lpstr>Student Portal</vt:lpstr>
      <vt:lpstr>Slide 38</vt:lpstr>
      <vt:lpstr>Class Offering</vt:lpstr>
      <vt:lpstr>SPHRi Class Information</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81</cp:revision>
  <cp:lastPrinted>1601-01-01T00:00:00Z</cp:lastPrinted>
  <dcterms:created xsi:type="dcterms:W3CDTF">2020-07-09T15:12:46Z</dcterms:created>
  <dcterms:modified xsi:type="dcterms:W3CDTF">2023-06-10T15:56:33Z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