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3"/>
  </p:notesMasterIdLst>
  <p:sldIdLst>
    <p:sldId id="263" r:id="rId2"/>
    <p:sldId id="335" r:id="rId3"/>
    <p:sldId id="352" r:id="rId4"/>
    <p:sldId id="362" r:id="rId5"/>
    <p:sldId id="363" r:id="rId6"/>
    <p:sldId id="364" r:id="rId7"/>
    <p:sldId id="365" r:id="rId8"/>
    <p:sldId id="366" r:id="rId9"/>
    <p:sldId id="353" r:id="rId10"/>
    <p:sldId id="354" r:id="rId11"/>
    <p:sldId id="333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6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97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132388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66975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1885950"/>
            <a:ext cx="6686549" cy="169708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3583035"/>
            <a:ext cx="6686549" cy="84471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3242858"/>
            <a:ext cx="1308489" cy="583942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39715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0549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0200"/>
            <a:ext cx="6686550" cy="283321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02980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544063"/>
            <a:ext cx="6686549" cy="110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2647597"/>
            <a:ext cx="6686549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42858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1600200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1594666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07662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479527"/>
            <a:ext cx="299454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1911725"/>
            <a:ext cx="3257170" cy="251554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477106"/>
            <a:ext cx="299925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1909304"/>
            <a:ext cx="3254006" cy="251554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42322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41942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63220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34566"/>
            <a:ext cx="2628899" cy="73223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334567"/>
            <a:ext cx="3886200" cy="4061222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198960"/>
            <a:ext cx="2628899" cy="319682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47396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600450"/>
            <a:ext cx="668655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476224"/>
            <a:ext cx="6686550" cy="289122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4025504"/>
            <a:ext cx="6686550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1211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57200"/>
            <a:ext cx="6686549" cy="233778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74775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2628900"/>
            <a:ext cx="5652416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14" name="TextBox 13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7189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828800"/>
            <a:ext cx="6686550" cy="2043634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46394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17" name="TextBox 16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8219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70555"/>
            <a:ext cx="6686549" cy="2160015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33748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2288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470554"/>
            <a:ext cx="1655701" cy="3962863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470554"/>
            <a:ext cx="4857750" cy="39628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25807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171450"/>
            <a:ext cx="2138637" cy="4978971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589"/>
            <a:ext cx="1767506" cy="514052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1600200"/>
            <a:ext cx="668655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590837"/>
            <a:ext cx="58482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8292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3200" kern="1200">
          <a:solidFill>
            <a:schemeClr val="tx1">
              <a:lumMod val="85000"/>
              <a:lumOff val="15000"/>
            </a:schemeClr>
          </a:solidFill>
          <a:latin typeface="Times New Roman" pitchFamily="18" charset="0"/>
          <a:ea typeface="+mj-ea"/>
          <a:cs typeface="Times New Roman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66569" y="578078"/>
            <a:ext cx="6686549" cy="932878"/>
          </a:xfrm>
        </p:spPr>
        <p:txBody>
          <a:bodyPr>
            <a:normAutofit/>
          </a:bodyPr>
          <a:lstStyle/>
          <a:p>
            <a:r>
              <a:rPr lang="en-US" dirty="0"/>
              <a:t>Service </a:t>
            </a:r>
            <a:r>
              <a:rPr lang="en-US" altLang="en-US" dirty="0" smtClean="0"/>
              <a:t>Operations </a:t>
            </a:r>
            <a:r>
              <a:rPr lang="en-US" altLang="en-US" dirty="0"/>
              <a:t>Planning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8143" y="3644911"/>
            <a:ext cx="5263286" cy="1373976"/>
          </a:xfrm>
        </p:spPr>
        <p:txBody>
          <a:bodyPr>
            <a:normAutofit/>
          </a:bodyPr>
          <a:lstStyle/>
          <a:p>
            <a:r>
              <a:rPr lang="en-US" altLang="en-US" sz="1600" dirty="0" smtClean="0">
                <a:latin typeface="Times New Roman" pitchFamily="18" charset="0"/>
                <a:cs typeface="Times New Roman" pitchFamily="18" charset="0"/>
              </a:rPr>
              <a:t>Peeyush Pandey</a:t>
            </a:r>
          </a:p>
          <a:p>
            <a:r>
              <a:rPr lang="en-US" altLang="en-US" sz="1600" dirty="0" smtClean="0">
                <a:latin typeface="Times New Roman" pitchFamily="18" charset="0"/>
                <a:cs typeface="Times New Roman" pitchFamily="18" charset="0"/>
              </a:rPr>
              <a:t>Assistant Professor </a:t>
            </a:r>
          </a:p>
          <a:p>
            <a:r>
              <a:rPr lang="en-US" altLang="en-US" sz="1600" dirty="0" smtClean="0">
                <a:latin typeface="Times New Roman" pitchFamily="18" charset="0"/>
                <a:cs typeface="Times New Roman" pitchFamily="18" charset="0"/>
              </a:rPr>
              <a:t>IIM </a:t>
            </a:r>
            <a:r>
              <a:rPr lang="en-US" altLang="en-US" sz="1600" dirty="0" err="1" smtClean="0">
                <a:latin typeface="Times New Roman" pitchFamily="18" charset="0"/>
                <a:cs typeface="Times New Roman" pitchFamily="18" charset="0"/>
              </a:rPr>
              <a:t>Rohtak</a:t>
            </a:r>
            <a:r>
              <a:rPr lang="en-US" alt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>
                <a:latin typeface="Garamond" panose="02020404030301010803" pitchFamily="18" charset="0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lang="en">
              <a:latin typeface="Garamond" panose="02020404030301010803" pitchFamily="18" charset="0"/>
            </a:endParaRPr>
          </a:p>
        </p:txBody>
      </p:sp>
      <p:pic>
        <p:nvPicPr>
          <p:cNvPr id="5" name="Content Placeholder 3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99305" y="1979530"/>
            <a:ext cx="1308960" cy="1196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7484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230117" y="0"/>
            <a:ext cx="6683765" cy="960668"/>
          </a:xfrm>
        </p:spPr>
        <p:txBody>
          <a:bodyPr/>
          <a:lstStyle/>
          <a:p>
            <a:r>
              <a:rPr lang="en-US" altLang="en-US" dirty="0" smtClean="0"/>
              <a:t>Learning Objective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230117" y="901080"/>
            <a:ext cx="6172200" cy="33944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do organizations engage in operations planning?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steps involved in operations</a:t>
            </a:r>
            <a:r>
              <a:rPr lang="en-US" alt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planning?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alternatives available to organizations to modify demand and supply</a:t>
            </a:r>
            <a:r>
              <a:rPr lang="en-US" alt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523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221093" y="0"/>
            <a:ext cx="6683765" cy="960668"/>
          </a:xfrm>
        </p:spPr>
        <p:txBody>
          <a:bodyPr/>
          <a:lstStyle/>
          <a:p>
            <a:r>
              <a:rPr lang="en-US" altLang="en-US" dirty="0" err="1" smtClean="0"/>
              <a:t>Cataumet</a:t>
            </a:r>
            <a:r>
              <a:rPr lang="en-US" altLang="en-US" dirty="0" smtClean="0"/>
              <a:t> Boats Inc.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1221093" y="1020106"/>
            <a:ext cx="7139136" cy="308610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altLang="en-US" dirty="0" smtClean="0"/>
              <a:t>Jaime </a:t>
            </a:r>
            <a:r>
              <a:rPr lang="en-US" altLang="en-US" dirty="0" err="1" smtClean="0"/>
              <a:t>Giancola</a:t>
            </a:r>
            <a:r>
              <a:rPr lang="en-US" altLang="en-US" dirty="0" smtClean="0"/>
              <a:t> after completing first half of her MBA program and wanted to work on a project during the summer.</a:t>
            </a:r>
          </a:p>
          <a:p>
            <a:pPr algn="just">
              <a:lnSpc>
                <a:spcPct val="150000"/>
              </a:lnSpc>
            </a:pPr>
            <a:r>
              <a:rPr lang="en-US" altLang="en-US" dirty="0" smtClean="0"/>
              <a:t>Sheila, and her Uncle Pete, both of whom owned </a:t>
            </a:r>
            <a:r>
              <a:rPr lang="en-US" altLang="en-US" dirty="0" err="1" smtClean="0"/>
              <a:t>Cataumet</a:t>
            </a:r>
            <a:r>
              <a:rPr lang="en-US" altLang="en-US" dirty="0" smtClean="0"/>
              <a:t> Boats on Cape Cod, Massachusetts.</a:t>
            </a:r>
          </a:p>
          <a:p>
            <a:pPr algn="just">
              <a:lnSpc>
                <a:spcPct val="150000"/>
              </a:lnSpc>
            </a:pPr>
            <a:r>
              <a:rPr lang="en-US" altLang="en-US" dirty="0" smtClean="0"/>
              <a:t> Jaime’s course in operations management had made her consider how companies with seasonal businesses, like </a:t>
            </a:r>
            <a:r>
              <a:rPr lang="en-US" altLang="en-US" dirty="0" err="1" smtClean="0"/>
              <a:t>Cataumet</a:t>
            </a:r>
            <a:r>
              <a:rPr lang="en-US" altLang="en-US" dirty="0" smtClean="0"/>
              <a:t> Boats, determined worker requirements and scheduling. 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62357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181549" y="0"/>
            <a:ext cx="6683765" cy="960668"/>
          </a:xfrm>
        </p:spPr>
        <p:txBody>
          <a:bodyPr/>
          <a:lstStyle/>
          <a:p>
            <a:r>
              <a:rPr lang="en-US" altLang="en-US" dirty="0" smtClean="0"/>
              <a:t>Company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1549" y="1052332"/>
            <a:ext cx="7302433" cy="3567793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dirty="0" err="1" smtClean="0"/>
              <a:t>Cataumet</a:t>
            </a:r>
            <a:r>
              <a:rPr lang="en-US" dirty="0" smtClean="0"/>
              <a:t> Boats was </a:t>
            </a:r>
            <a:r>
              <a:rPr lang="en-US" b="1" dirty="0" smtClean="0"/>
              <a:t>started in 1959</a:t>
            </a:r>
            <a:r>
              <a:rPr lang="en-US" dirty="0" smtClean="0"/>
              <a:t> by Pete and </a:t>
            </a:r>
            <a:r>
              <a:rPr lang="en-US" dirty="0" err="1" smtClean="0"/>
              <a:t>Rosann</a:t>
            </a:r>
            <a:r>
              <a:rPr lang="en-US" dirty="0" smtClean="0"/>
              <a:t> Way. 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dirty="0" smtClean="0"/>
              <a:t>In initial years, the company was known as </a:t>
            </a:r>
            <a:r>
              <a:rPr lang="en-US" b="1" dirty="0" err="1" smtClean="0"/>
              <a:t>Cataumet</a:t>
            </a:r>
            <a:r>
              <a:rPr lang="en-US" b="1" dirty="0" smtClean="0"/>
              <a:t> Auto Marine</a:t>
            </a:r>
            <a:r>
              <a:rPr lang="en-US" dirty="0" smtClean="0"/>
              <a:t>.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dirty="0" smtClean="0"/>
              <a:t>Later it concentrated only on boat business and renamed to </a:t>
            </a:r>
            <a:r>
              <a:rPr lang="en-US" dirty="0" err="1" smtClean="0"/>
              <a:t>Cataumet</a:t>
            </a:r>
            <a:r>
              <a:rPr lang="en-US" dirty="0" smtClean="0"/>
              <a:t> Boats.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dirty="0" smtClean="0"/>
              <a:t>Pete Way Jr. and Sheila </a:t>
            </a:r>
            <a:r>
              <a:rPr lang="en-US" dirty="0" err="1" smtClean="0"/>
              <a:t>Giancola</a:t>
            </a:r>
            <a:r>
              <a:rPr lang="en-US" dirty="0" smtClean="0"/>
              <a:t>, joined the family business in the late 1980s and in 2001, they purchased the business from their parents.</a:t>
            </a:r>
          </a:p>
          <a:p>
            <a:pPr algn="just">
              <a:lnSpc>
                <a:spcPct val="150000"/>
              </a:lnSpc>
              <a:buFontTx/>
              <a:buNone/>
              <a:defRPr/>
            </a:pPr>
            <a:endParaRPr lang="en-US" dirty="0" smtClean="0"/>
          </a:p>
          <a:p>
            <a:pPr algn="just">
              <a:lnSpc>
                <a:spcPct val="150000"/>
              </a:lnSpc>
              <a:buFontTx/>
              <a:buNone/>
              <a:defRPr/>
            </a:pPr>
            <a:r>
              <a:rPr lang="en-US" dirty="0" err="1" smtClean="0"/>
              <a:t>Cataumet</a:t>
            </a:r>
            <a:r>
              <a:rPr lang="en-US" dirty="0" smtClean="0"/>
              <a:t> Boats had </a:t>
            </a:r>
            <a:r>
              <a:rPr lang="en-US" b="1" dirty="0" smtClean="0"/>
              <a:t>two major businesses</a:t>
            </a:r>
            <a:r>
              <a:rPr lang="en-US" dirty="0" smtClean="0"/>
              <a:t>: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lphaLcParenR"/>
              <a:defRPr/>
            </a:pPr>
            <a:r>
              <a:rPr lang="en-US" dirty="0" smtClean="0"/>
              <a:t>Selling new and used boats and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lphaLcParenR"/>
              <a:defRPr/>
            </a:pPr>
            <a:r>
              <a:rPr lang="en-US" dirty="0" smtClean="0"/>
              <a:t>Providing boat maintenance and storage. </a:t>
            </a:r>
          </a:p>
          <a:p>
            <a:pPr algn="just">
              <a:lnSpc>
                <a:spcPct val="150000"/>
              </a:lnSpc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11864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215619" y="937604"/>
            <a:ext cx="7178985" cy="308610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altLang="en-US" dirty="0" smtClean="0"/>
              <a:t>In a typical year, </a:t>
            </a:r>
            <a:r>
              <a:rPr lang="en-US" altLang="en-US" b="1" dirty="0" err="1" smtClean="0"/>
              <a:t>Cataumet</a:t>
            </a:r>
            <a:r>
              <a:rPr lang="en-US" altLang="en-US" b="1" dirty="0" smtClean="0"/>
              <a:t> Boats sold 100 to 120 new and used boats </a:t>
            </a:r>
            <a:r>
              <a:rPr lang="en-US" altLang="en-US" dirty="0" smtClean="0"/>
              <a:t>out of their three locations in </a:t>
            </a:r>
          </a:p>
          <a:p>
            <a:pPr lvl="1" algn="just">
              <a:lnSpc>
                <a:spcPct val="150000"/>
              </a:lnSpc>
            </a:pPr>
            <a:r>
              <a:rPr lang="en-US" altLang="en-US" dirty="0" smtClean="0"/>
              <a:t>Bourne (headquarters)</a:t>
            </a:r>
          </a:p>
          <a:p>
            <a:pPr lvl="1" algn="just">
              <a:lnSpc>
                <a:spcPct val="150000"/>
              </a:lnSpc>
            </a:pPr>
            <a:r>
              <a:rPr lang="en-US" altLang="en-US" dirty="0" smtClean="0"/>
              <a:t>Chatham, Massachusetts</a:t>
            </a:r>
          </a:p>
          <a:p>
            <a:pPr lvl="1" algn="just">
              <a:lnSpc>
                <a:spcPct val="150000"/>
              </a:lnSpc>
            </a:pPr>
            <a:r>
              <a:rPr lang="en-US" altLang="en-US" dirty="0" smtClean="0"/>
              <a:t>Barrington, Rhode Island</a:t>
            </a:r>
          </a:p>
          <a:p>
            <a:pPr algn="just">
              <a:lnSpc>
                <a:spcPct val="150000"/>
              </a:lnSpc>
            </a:pPr>
            <a:r>
              <a:rPr lang="en-US" altLang="en-US" dirty="0" smtClean="0"/>
              <a:t>The </a:t>
            </a:r>
            <a:r>
              <a:rPr lang="en-US" altLang="en-US" b="1" dirty="0" smtClean="0"/>
              <a:t>maintenance and storage businesses</a:t>
            </a:r>
            <a:r>
              <a:rPr lang="en-US" altLang="en-US" dirty="0" smtClean="0"/>
              <a:t> took place primarily at the Bourne facilities. 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9554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1243118" y="1059209"/>
            <a:ext cx="7089609" cy="308610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altLang="en-US" dirty="0" err="1" smtClean="0"/>
              <a:t>Cataumet</a:t>
            </a:r>
            <a:r>
              <a:rPr lang="en-US" altLang="en-US" dirty="0" smtClean="0"/>
              <a:t> Boats provided </a:t>
            </a:r>
            <a:r>
              <a:rPr lang="en-US" altLang="en-US" b="1" dirty="0" smtClean="0"/>
              <a:t>maintenance and/or storage for approximately 320 boats </a:t>
            </a:r>
            <a:r>
              <a:rPr lang="en-US" altLang="en-US" dirty="0" smtClean="0"/>
              <a:t>annually.</a:t>
            </a:r>
          </a:p>
          <a:p>
            <a:pPr algn="just">
              <a:lnSpc>
                <a:spcPct val="150000"/>
              </a:lnSpc>
            </a:pPr>
            <a:r>
              <a:rPr lang="en-US" altLang="en-US" dirty="0" err="1" smtClean="0"/>
              <a:t>Cataumet</a:t>
            </a:r>
            <a:r>
              <a:rPr lang="en-US" altLang="en-US" dirty="0" smtClean="0"/>
              <a:t> had </a:t>
            </a:r>
            <a:r>
              <a:rPr lang="en-US" altLang="en-US" b="1" dirty="0" smtClean="0"/>
              <a:t>11 full-time, year-round employees</a:t>
            </a:r>
            <a:r>
              <a:rPr lang="en-US" altLang="en-US" dirty="0" smtClean="0"/>
              <a:t>, not including administrative and management personnel.</a:t>
            </a:r>
          </a:p>
          <a:p>
            <a:pPr algn="just">
              <a:lnSpc>
                <a:spcPct val="150000"/>
              </a:lnSpc>
            </a:pPr>
            <a:r>
              <a:rPr lang="en-US" altLang="en-US" dirty="0" smtClean="0"/>
              <a:t>The company also hired full-time seasonal workers in the spring to help meet peak customer demand. </a:t>
            </a:r>
          </a:p>
          <a:p>
            <a:pPr>
              <a:lnSpc>
                <a:spcPct val="150000"/>
              </a:lnSpc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5543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337" y="713301"/>
            <a:ext cx="7259769" cy="42291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dirty="0" smtClean="0"/>
              <a:t>The tasks that were performed could be divided into two major categories: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arenR"/>
              <a:defRPr/>
            </a:pPr>
            <a:r>
              <a:rPr lang="en-US" b="1" dirty="0" smtClean="0"/>
              <a:t>Time-sensitive activities</a:t>
            </a:r>
            <a:r>
              <a:rPr lang="en-US" dirty="0" smtClean="0"/>
              <a:t>, which ideally were done within a week of the customer’s request.</a:t>
            </a:r>
          </a:p>
          <a:p>
            <a:pPr marL="942975" lvl="2" indent="-342900" algn="just">
              <a:lnSpc>
                <a:spcPct val="150000"/>
              </a:lnSpc>
              <a:buNone/>
              <a:defRPr/>
            </a:pPr>
            <a:r>
              <a:rPr lang="en-US" b="1" dirty="0" smtClean="0"/>
              <a:t>In fall:</a:t>
            </a:r>
          </a:p>
          <a:p>
            <a:pPr marL="942975" lvl="2" indent="-342900" algn="just">
              <a:buFont typeface="Wingdings" pitchFamily="2" charset="2"/>
              <a:buChar char="Ø"/>
              <a:defRPr/>
            </a:pPr>
            <a:r>
              <a:rPr lang="en-US" dirty="0" smtClean="0"/>
              <a:t>hauling the boats out in the fall, </a:t>
            </a:r>
          </a:p>
          <a:p>
            <a:pPr marL="942975" lvl="2" indent="-342900" algn="just">
              <a:buFont typeface="Wingdings" pitchFamily="2" charset="2"/>
              <a:buChar char="Ø"/>
              <a:defRPr/>
            </a:pPr>
            <a:r>
              <a:rPr lang="en-US" dirty="0" smtClean="0"/>
              <a:t>pressure washing</a:t>
            </a:r>
          </a:p>
          <a:p>
            <a:pPr marL="942975" lvl="2" indent="-342900" algn="just">
              <a:buFont typeface="Wingdings" pitchFamily="2" charset="2"/>
              <a:buChar char="Ø"/>
              <a:defRPr/>
            </a:pPr>
            <a:r>
              <a:rPr lang="en-US" dirty="0" smtClean="0"/>
              <a:t>preparing for winter. </a:t>
            </a:r>
          </a:p>
          <a:p>
            <a:pPr marL="942975" lvl="2" indent="-342900" algn="just">
              <a:buNone/>
              <a:defRPr/>
            </a:pPr>
            <a:r>
              <a:rPr lang="en-US" b="1" dirty="0" smtClean="0"/>
              <a:t>In spring: </a:t>
            </a:r>
          </a:p>
          <a:p>
            <a:pPr marL="942975" lvl="2" indent="-342900" algn="just">
              <a:buFont typeface="Wingdings" pitchFamily="2" charset="2"/>
              <a:buChar char="Ø"/>
              <a:defRPr/>
            </a:pPr>
            <a:r>
              <a:rPr lang="en-US" dirty="0" smtClean="0"/>
              <a:t>cleaning and waxing</a:t>
            </a:r>
          </a:p>
          <a:p>
            <a:pPr marL="942975" lvl="2" indent="-342900" algn="just">
              <a:buFont typeface="Wingdings" pitchFamily="2" charset="2"/>
              <a:buChar char="Ø"/>
              <a:defRPr/>
            </a:pPr>
            <a:r>
              <a:rPr lang="en-US" dirty="0" err="1" smtClean="0"/>
              <a:t>summerizing</a:t>
            </a:r>
            <a:endParaRPr lang="en-US" dirty="0" smtClean="0"/>
          </a:p>
          <a:p>
            <a:pPr marL="942975" lvl="2" indent="-342900" algn="just">
              <a:buFont typeface="Wingdings" pitchFamily="2" charset="2"/>
              <a:buChar char="Ø"/>
              <a:defRPr/>
            </a:pPr>
            <a:r>
              <a:rPr lang="en-US" dirty="0" smtClean="0"/>
              <a:t>painting the bottoms</a:t>
            </a:r>
          </a:p>
          <a:p>
            <a:pPr marL="942975" lvl="2" indent="-342900" algn="just">
              <a:buFont typeface="Wingdings" pitchFamily="2" charset="2"/>
              <a:buChar char="Ø"/>
              <a:defRPr/>
            </a:pPr>
            <a:r>
              <a:rPr lang="en-US" dirty="0" smtClean="0"/>
              <a:t>launching in the water</a:t>
            </a:r>
          </a:p>
        </p:txBody>
      </p:sp>
    </p:spTree>
    <p:extLst>
      <p:ext uri="{BB962C8B-B14F-4D97-AF65-F5344CB8AC3E}">
        <p14:creationId xmlns:p14="http://schemas.microsoft.com/office/powerpoint/2010/main" val="790477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6165" y="825452"/>
            <a:ext cx="7167813" cy="3086100"/>
          </a:xfrm>
        </p:spPr>
        <p:txBody>
          <a:bodyPr/>
          <a:lstStyle/>
          <a:p>
            <a:pPr marL="342900" indent="-342900" algn="just">
              <a:lnSpc>
                <a:spcPct val="150000"/>
              </a:lnSpc>
              <a:buNone/>
              <a:defRPr/>
            </a:pPr>
            <a:r>
              <a:rPr lang="en-US" dirty="0" smtClean="0"/>
              <a:t>2) Activities that could be done at any time and that were </a:t>
            </a:r>
            <a:r>
              <a:rPr lang="en-US" b="1" dirty="0" smtClean="0"/>
              <a:t>not time sensitive 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en-US" dirty="0" smtClean="0"/>
              <a:t>prepping new boats 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en-US" dirty="0" smtClean="0"/>
              <a:t>gel-coating repairs to the hulls; 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en-US" dirty="0" smtClean="0"/>
              <a:t>making electronic repairs and updates; 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en-US" dirty="0" smtClean="0"/>
              <a:t>and repowering hulls with new engines. 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095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230117" y="0"/>
            <a:ext cx="6683765" cy="960668"/>
          </a:xfrm>
        </p:spPr>
        <p:txBody>
          <a:bodyPr/>
          <a:lstStyle/>
          <a:p>
            <a:r>
              <a:rPr lang="en-US" altLang="en-US" dirty="0" smtClean="0"/>
              <a:t>Objective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230117" y="1088857"/>
            <a:ext cx="7088860" cy="3543300"/>
          </a:xfrm>
        </p:spPr>
        <p:txBody>
          <a:bodyPr/>
          <a:lstStyle/>
          <a:p>
            <a:pPr algn="just">
              <a:lnSpc>
                <a:spcPct val="150000"/>
              </a:lnSpc>
              <a:buFontTx/>
              <a:buNone/>
            </a:pPr>
            <a:r>
              <a:rPr lang="en-US" altLang="en-US" dirty="0" smtClean="0"/>
              <a:t>Her mother said:</a:t>
            </a:r>
          </a:p>
          <a:p>
            <a:pPr algn="just">
              <a:lnSpc>
                <a:spcPct val="150000"/>
              </a:lnSpc>
            </a:pPr>
            <a:r>
              <a:rPr lang="en-US" altLang="en-US" dirty="0" smtClean="0"/>
              <a:t>Cost is always an issue from the customer’s perspective, but </a:t>
            </a:r>
            <a:r>
              <a:rPr lang="en-US" altLang="en-US" b="1" dirty="0" smtClean="0"/>
              <a:t>boat owners tend to focus more on the level and quality of service </a:t>
            </a:r>
            <a:r>
              <a:rPr lang="en-US" altLang="en-US" dirty="0" smtClean="0"/>
              <a:t>provided. </a:t>
            </a:r>
          </a:p>
          <a:p>
            <a:pPr algn="just">
              <a:lnSpc>
                <a:spcPct val="150000"/>
              </a:lnSpc>
            </a:pPr>
            <a:r>
              <a:rPr lang="en-US" altLang="en-US" dirty="0" smtClean="0"/>
              <a:t>We try very hard to satisfy our customers’ requests in the fall for hauling out their boats, winterizing them and storing them for the winter.</a:t>
            </a:r>
          </a:p>
          <a:p>
            <a:pPr algn="just">
              <a:lnSpc>
                <a:spcPct val="150000"/>
              </a:lnSpc>
            </a:pPr>
            <a:r>
              <a:rPr lang="en-US" altLang="en-US" b="1" dirty="0" smtClean="0"/>
              <a:t>We can’t meet every customer’s request in terms of timing, especially in the spring, but we do the best we can.</a:t>
            </a:r>
          </a:p>
          <a:p>
            <a:pPr algn="just">
              <a:lnSpc>
                <a:spcPct val="150000"/>
              </a:lnSpc>
            </a:pPr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65157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201542" y="14320"/>
            <a:ext cx="6683765" cy="960668"/>
          </a:xfrm>
        </p:spPr>
        <p:txBody>
          <a:bodyPr/>
          <a:lstStyle/>
          <a:p>
            <a:r>
              <a:rPr lang="en-US" altLang="en-US" dirty="0" smtClean="0"/>
              <a:t>Challenges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201541" y="974988"/>
            <a:ext cx="7158687" cy="4114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Tx/>
              <a:buNone/>
            </a:pPr>
            <a:r>
              <a:rPr lang="en-US" altLang="en-US" dirty="0" smtClean="0"/>
              <a:t>Pete added: </a:t>
            </a:r>
          </a:p>
          <a:p>
            <a:pPr algn="just">
              <a:lnSpc>
                <a:spcPct val="150000"/>
              </a:lnSpc>
            </a:pPr>
            <a:r>
              <a:rPr lang="en-US" altLang="en-US" b="1" dirty="0" smtClean="0"/>
              <a:t>I am getting tired of painting boat bottoms</a:t>
            </a:r>
            <a:r>
              <a:rPr lang="en-US" altLang="en-US" dirty="0" smtClean="0"/>
              <a:t> every spring because each year it becomes harder for me to get under the boats because of my arthritis. </a:t>
            </a:r>
          </a:p>
          <a:p>
            <a:pPr algn="just">
              <a:lnSpc>
                <a:spcPct val="150000"/>
              </a:lnSpc>
            </a:pPr>
            <a:r>
              <a:rPr lang="en-US" altLang="en-US" b="1" dirty="0" smtClean="0"/>
              <a:t>We can never hire enough seasonal workers </a:t>
            </a:r>
            <a:r>
              <a:rPr lang="en-US" altLang="en-US" dirty="0" smtClean="0"/>
              <a:t>to paint the boat bottoms. </a:t>
            </a:r>
          </a:p>
          <a:p>
            <a:pPr algn="just">
              <a:lnSpc>
                <a:spcPct val="150000"/>
              </a:lnSpc>
            </a:pPr>
            <a:r>
              <a:rPr lang="en-US" altLang="en-US" dirty="0" smtClean="0"/>
              <a:t>Hiring and keeping seasonal workers during the time that we need them most is problematic.</a:t>
            </a:r>
          </a:p>
          <a:p>
            <a:pPr algn="just">
              <a:lnSpc>
                <a:spcPct val="150000"/>
              </a:lnSpc>
            </a:pPr>
            <a:r>
              <a:rPr lang="en-US" altLang="en-US" dirty="0" smtClean="0"/>
              <a:t>We have such difficulties due to the fact that it is only for a very short period, and </a:t>
            </a:r>
            <a:r>
              <a:rPr lang="en-US" altLang="en-US" b="1" dirty="0" smtClean="0"/>
              <a:t>they can find easier and longer term seasonal employment </a:t>
            </a:r>
            <a:r>
              <a:rPr lang="en-US" altLang="en-US" dirty="0" smtClean="0"/>
              <a:t>working in hotels and restaurants.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9038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685800" y="1885950"/>
            <a:ext cx="7772400" cy="2686050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7200" b="1" dirty="0" smtClean="0">
                <a:solidFill>
                  <a:schemeClr val="tx2"/>
                </a:solidFill>
                <a:ea typeface="+mj-ea"/>
              </a:rPr>
              <a:t>      Thank You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2392</TotalTime>
  <Words>566</Words>
  <Application>Microsoft Office PowerPoint</Application>
  <PresentationFormat>On-screen Show (16:9)</PresentationFormat>
  <Paragraphs>58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Garamond</vt:lpstr>
      <vt:lpstr>Times New Roman</vt:lpstr>
      <vt:lpstr>Wingdings</vt:lpstr>
      <vt:lpstr>Wingdings 3</vt:lpstr>
      <vt:lpstr>Wisp</vt:lpstr>
      <vt:lpstr>Service Operations Planning</vt:lpstr>
      <vt:lpstr>Learning Objective</vt:lpstr>
      <vt:lpstr>Cataumet Boats Inc.</vt:lpstr>
      <vt:lpstr>Company Background</vt:lpstr>
      <vt:lpstr>PowerPoint Presentation</vt:lpstr>
      <vt:lpstr>PowerPoint Presentation</vt:lpstr>
      <vt:lpstr>PowerPoint Presentation</vt:lpstr>
      <vt:lpstr>PowerPoint Presentation</vt:lpstr>
      <vt:lpstr>Objective</vt:lpstr>
      <vt:lpstr>Challenges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Barilla SpA</dc:title>
  <cp:lastModifiedBy>Microsoft account</cp:lastModifiedBy>
  <cp:revision>162</cp:revision>
  <dcterms:modified xsi:type="dcterms:W3CDTF">2022-01-16T11:01:59Z</dcterms:modified>
</cp:coreProperties>
</file>