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27"/>
  </p:notesMasterIdLst>
  <p:sldIdLst>
    <p:sldId id="256" r:id="rId2"/>
    <p:sldId id="257" r:id="rId3"/>
    <p:sldId id="260" r:id="rId4"/>
    <p:sldId id="262" r:id="rId5"/>
    <p:sldId id="263" r:id="rId6"/>
    <p:sldId id="264" r:id="rId7"/>
    <p:sldId id="265" r:id="rId8"/>
    <p:sldId id="267" r:id="rId9"/>
    <p:sldId id="268" r:id="rId10"/>
    <p:sldId id="266" r:id="rId11"/>
    <p:sldId id="269" r:id="rId12"/>
    <p:sldId id="270" r:id="rId13"/>
    <p:sldId id="271" r:id="rId14"/>
    <p:sldId id="272" r:id="rId15"/>
    <p:sldId id="273" r:id="rId16"/>
    <p:sldId id="274" r:id="rId17"/>
    <p:sldId id="261" r:id="rId18"/>
    <p:sldId id="275" r:id="rId19"/>
    <p:sldId id="276" r:id="rId20"/>
    <p:sldId id="277" r:id="rId21"/>
    <p:sldId id="278" r:id="rId22"/>
    <p:sldId id="279" r:id="rId23"/>
    <p:sldId id="281" r:id="rId24"/>
    <p:sldId id="282"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4720"/>
  </p:normalViewPr>
  <p:slideViewPr>
    <p:cSldViewPr snapToGrid="0" snapToObjects="1">
      <p:cViewPr varScale="1">
        <p:scale>
          <a:sx n="87" d="100"/>
          <a:sy n="87" d="100"/>
        </p:scale>
        <p:origin x="14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BC6D3-8EB2-4445-892F-6657F4A83684}" type="doc">
      <dgm:prSet loTypeId="urn:microsoft.com/office/officeart/2005/8/layout/hProcess9" loCatId="" qsTypeId="urn:microsoft.com/office/officeart/2005/8/quickstyle/simple1" qsCatId="simple" csTypeId="urn:microsoft.com/office/officeart/2005/8/colors/accent1_2" csCatId="accent1" phldr="1"/>
      <dgm:spPr/>
      <dgm:t>
        <a:bodyPr/>
        <a:lstStyle/>
        <a:p>
          <a:endParaRPr lang="en-GB"/>
        </a:p>
      </dgm:t>
    </dgm:pt>
    <dgm:pt modelId="{A6E4BE10-1AC5-B045-AF78-993E1453B4CA}">
      <dgm:prSet phldrT="[Text]"/>
      <dgm:spPr/>
      <dgm:t>
        <a:bodyPr/>
        <a:lstStyle/>
        <a:p>
          <a:r>
            <a:rPr lang="en-GB" dirty="0"/>
            <a:t>Trial</a:t>
          </a:r>
        </a:p>
      </dgm:t>
    </dgm:pt>
    <dgm:pt modelId="{038A2172-9E61-B84A-8987-1C583C4DC4A0}" type="parTrans" cxnId="{108F130F-A869-6D41-9088-4AF9C08277E6}">
      <dgm:prSet/>
      <dgm:spPr/>
      <dgm:t>
        <a:bodyPr/>
        <a:lstStyle/>
        <a:p>
          <a:endParaRPr lang="en-GB"/>
        </a:p>
      </dgm:t>
    </dgm:pt>
    <dgm:pt modelId="{7276A4AA-A956-4048-81DB-E6FDBE8C1FF7}" type="sibTrans" cxnId="{108F130F-A869-6D41-9088-4AF9C08277E6}">
      <dgm:prSet/>
      <dgm:spPr/>
      <dgm:t>
        <a:bodyPr/>
        <a:lstStyle/>
        <a:p>
          <a:endParaRPr lang="en-GB"/>
        </a:p>
      </dgm:t>
    </dgm:pt>
    <dgm:pt modelId="{DCDA0FC9-C988-7F45-BAB2-42645A51162F}">
      <dgm:prSet phldrT="[Text]"/>
      <dgm:spPr/>
      <dgm:t>
        <a:bodyPr/>
        <a:lstStyle/>
        <a:p>
          <a:r>
            <a:rPr lang="en-GB" dirty="0"/>
            <a:t>Transition</a:t>
          </a:r>
        </a:p>
      </dgm:t>
    </dgm:pt>
    <dgm:pt modelId="{431C1887-2A09-6046-96E3-2A24D862175E}" type="parTrans" cxnId="{A7D9E36F-4124-244B-9DAE-DD884441752D}">
      <dgm:prSet/>
      <dgm:spPr/>
      <dgm:t>
        <a:bodyPr/>
        <a:lstStyle/>
        <a:p>
          <a:endParaRPr lang="en-GB"/>
        </a:p>
      </dgm:t>
    </dgm:pt>
    <dgm:pt modelId="{AAA705E4-38E9-074B-95EA-9C19FA7E7B13}" type="sibTrans" cxnId="{A7D9E36F-4124-244B-9DAE-DD884441752D}">
      <dgm:prSet/>
      <dgm:spPr/>
      <dgm:t>
        <a:bodyPr/>
        <a:lstStyle/>
        <a:p>
          <a:endParaRPr lang="en-GB"/>
        </a:p>
      </dgm:t>
    </dgm:pt>
    <dgm:pt modelId="{48BA145A-A2CE-294F-83B3-AF7C0FACCAC9}">
      <dgm:prSet phldrT="[Text]"/>
      <dgm:spPr/>
      <dgm:t>
        <a:bodyPr/>
        <a:lstStyle/>
        <a:p>
          <a:r>
            <a:rPr lang="en-GB" dirty="0"/>
            <a:t>Strategic</a:t>
          </a:r>
        </a:p>
      </dgm:t>
    </dgm:pt>
    <dgm:pt modelId="{6E0509EA-14B0-D246-ACDB-BE766A70AB48}" type="parTrans" cxnId="{B599F8DB-DF31-9649-A8C4-EB3B56914953}">
      <dgm:prSet/>
      <dgm:spPr/>
      <dgm:t>
        <a:bodyPr/>
        <a:lstStyle/>
        <a:p>
          <a:endParaRPr lang="en-GB"/>
        </a:p>
      </dgm:t>
    </dgm:pt>
    <dgm:pt modelId="{7D9D54C8-AD4B-A748-91C1-49A07D5E296A}" type="sibTrans" cxnId="{B599F8DB-DF31-9649-A8C4-EB3B56914953}">
      <dgm:prSet/>
      <dgm:spPr/>
      <dgm:t>
        <a:bodyPr/>
        <a:lstStyle/>
        <a:p>
          <a:endParaRPr lang="en-GB"/>
        </a:p>
      </dgm:t>
    </dgm:pt>
    <dgm:pt modelId="{CDBE29D3-742F-2341-A70A-C3881771B416}" type="pres">
      <dgm:prSet presAssocID="{93DBC6D3-8EB2-4445-892F-6657F4A83684}" presName="CompostProcess" presStyleCnt="0">
        <dgm:presLayoutVars>
          <dgm:dir/>
          <dgm:resizeHandles val="exact"/>
        </dgm:presLayoutVars>
      </dgm:prSet>
      <dgm:spPr/>
      <dgm:t>
        <a:bodyPr/>
        <a:lstStyle/>
        <a:p>
          <a:endParaRPr lang="en-IN"/>
        </a:p>
      </dgm:t>
    </dgm:pt>
    <dgm:pt modelId="{2EC8FB87-C4F9-1E48-83D3-19EEF0A6968E}" type="pres">
      <dgm:prSet presAssocID="{93DBC6D3-8EB2-4445-892F-6657F4A83684}" presName="arrow" presStyleLbl="bgShp" presStyleIdx="0" presStyleCnt="1"/>
      <dgm:spPr/>
    </dgm:pt>
    <dgm:pt modelId="{E0D898FA-4198-3E46-9A69-64FA70437798}" type="pres">
      <dgm:prSet presAssocID="{93DBC6D3-8EB2-4445-892F-6657F4A83684}" presName="linearProcess" presStyleCnt="0"/>
      <dgm:spPr/>
    </dgm:pt>
    <dgm:pt modelId="{BB4275A2-9E8E-8C41-9F1B-7E5E1727BB43}" type="pres">
      <dgm:prSet presAssocID="{A6E4BE10-1AC5-B045-AF78-993E1453B4CA}" presName="textNode" presStyleLbl="node1" presStyleIdx="0" presStyleCnt="3">
        <dgm:presLayoutVars>
          <dgm:bulletEnabled val="1"/>
        </dgm:presLayoutVars>
      </dgm:prSet>
      <dgm:spPr/>
      <dgm:t>
        <a:bodyPr/>
        <a:lstStyle/>
        <a:p>
          <a:endParaRPr lang="en-IN"/>
        </a:p>
      </dgm:t>
    </dgm:pt>
    <dgm:pt modelId="{6CEB261B-43C9-C647-9405-6758428EBD71}" type="pres">
      <dgm:prSet presAssocID="{7276A4AA-A956-4048-81DB-E6FDBE8C1FF7}" presName="sibTrans" presStyleCnt="0"/>
      <dgm:spPr/>
    </dgm:pt>
    <dgm:pt modelId="{58116FFA-9C65-D44B-A2B5-64CE9A8A4C09}" type="pres">
      <dgm:prSet presAssocID="{DCDA0FC9-C988-7F45-BAB2-42645A51162F}" presName="textNode" presStyleLbl="node1" presStyleIdx="1" presStyleCnt="3">
        <dgm:presLayoutVars>
          <dgm:bulletEnabled val="1"/>
        </dgm:presLayoutVars>
      </dgm:prSet>
      <dgm:spPr/>
      <dgm:t>
        <a:bodyPr/>
        <a:lstStyle/>
        <a:p>
          <a:endParaRPr lang="en-IN"/>
        </a:p>
      </dgm:t>
    </dgm:pt>
    <dgm:pt modelId="{5C2FDEFE-667E-6B49-8940-2829620B1D18}" type="pres">
      <dgm:prSet presAssocID="{AAA705E4-38E9-074B-95EA-9C19FA7E7B13}" presName="sibTrans" presStyleCnt="0"/>
      <dgm:spPr/>
    </dgm:pt>
    <dgm:pt modelId="{920CFECF-1644-294D-A4D5-2159EE28B116}" type="pres">
      <dgm:prSet presAssocID="{48BA145A-A2CE-294F-83B3-AF7C0FACCAC9}" presName="textNode" presStyleLbl="node1" presStyleIdx="2" presStyleCnt="3">
        <dgm:presLayoutVars>
          <dgm:bulletEnabled val="1"/>
        </dgm:presLayoutVars>
      </dgm:prSet>
      <dgm:spPr/>
      <dgm:t>
        <a:bodyPr/>
        <a:lstStyle/>
        <a:p>
          <a:endParaRPr lang="en-IN"/>
        </a:p>
      </dgm:t>
    </dgm:pt>
  </dgm:ptLst>
  <dgm:cxnLst>
    <dgm:cxn modelId="{325AC799-673D-E248-8BFF-A416D2C081AF}" type="presOf" srcId="{48BA145A-A2CE-294F-83B3-AF7C0FACCAC9}" destId="{920CFECF-1644-294D-A4D5-2159EE28B116}" srcOrd="0" destOrd="0" presId="urn:microsoft.com/office/officeart/2005/8/layout/hProcess9"/>
    <dgm:cxn modelId="{876A90D8-1E46-D749-9BAF-32FAFA857BE6}" type="presOf" srcId="{DCDA0FC9-C988-7F45-BAB2-42645A51162F}" destId="{58116FFA-9C65-D44B-A2B5-64CE9A8A4C09}" srcOrd="0" destOrd="0" presId="urn:microsoft.com/office/officeart/2005/8/layout/hProcess9"/>
    <dgm:cxn modelId="{F6DB9A83-6391-8140-AD05-C17D80789F69}" type="presOf" srcId="{A6E4BE10-1AC5-B045-AF78-993E1453B4CA}" destId="{BB4275A2-9E8E-8C41-9F1B-7E5E1727BB43}" srcOrd="0" destOrd="0" presId="urn:microsoft.com/office/officeart/2005/8/layout/hProcess9"/>
    <dgm:cxn modelId="{B599F8DB-DF31-9649-A8C4-EB3B56914953}" srcId="{93DBC6D3-8EB2-4445-892F-6657F4A83684}" destId="{48BA145A-A2CE-294F-83B3-AF7C0FACCAC9}" srcOrd="2" destOrd="0" parTransId="{6E0509EA-14B0-D246-ACDB-BE766A70AB48}" sibTransId="{7D9D54C8-AD4B-A748-91C1-49A07D5E296A}"/>
    <dgm:cxn modelId="{108F130F-A869-6D41-9088-4AF9C08277E6}" srcId="{93DBC6D3-8EB2-4445-892F-6657F4A83684}" destId="{A6E4BE10-1AC5-B045-AF78-993E1453B4CA}" srcOrd="0" destOrd="0" parTransId="{038A2172-9E61-B84A-8987-1C583C4DC4A0}" sibTransId="{7276A4AA-A956-4048-81DB-E6FDBE8C1FF7}"/>
    <dgm:cxn modelId="{704CFFCA-8500-1447-AFD9-F369021F091F}" type="presOf" srcId="{93DBC6D3-8EB2-4445-892F-6657F4A83684}" destId="{CDBE29D3-742F-2341-A70A-C3881771B416}" srcOrd="0" destOrd="0" presId="urn:microsoft.com/office/officeart/2005/8/layout/hProcess9"/>
    <dgm:cxn modelId="{A7D9E36F-4124-244B-9DAE-DD884441752D}" srcId="{93DBC6D3-8EB2-4445-892F-6657F4A83684}" destId="{DCDA0FC9-C988-7F45-BAB2-42645A51162F}" srcOrd="1" destOrd="0" parTransId="{431C1887-2A09-6046-96E3-2A24D862175E}" sibTransId="{AAA705E4-38E9-074B-95EA-9C19FA7E7B13}"/>
    <dgm:cxn modelId="{F871BA11-6F3F-E44C-A02C-5AD01177700A}" type="presParOf" srcId="{CDBE29D3-742F-2341-A70A-C3881771B416}" destId="{2EC8FB87-C4F9-1E48-83D3-19EEF0A6968E}" srcOrd="0" destOrd="0" presId="urn:microsoft.com/office/officeart/2005/8/layout/hProcess9"/>
    <dgm:cxn modelId="{6B1FA277-523E-2948-BF3F-C884475062D3}" type="presParOf" srcId="{CDBE29D3-742F-2341-A70A-C3881771B416}" destId="{E0D898FA-4198-3E46-9A69-64FA70437798}" srcOrd="1" destOrd="0" presId="urn:microsoft.com/office/officeart/2005/8/layout/hProcess9"/>
    <dgm:cxn modelId="{DEEEF89A-F235-3845-AB79-036F84CB2501}" type="presParOf" srcId="{E0D898FA-4198-3E46-9A69-64FA70437798}" destId="{BB4275A2-9E8E-8C41-9F1B-7E5E1727BB43}" srcOrd="0" destOrd="0" presId="urn:microsoft.com/office/officeart/2005/8/layout/hProcess9"/>
    <dgm:cxn modelId="{1D55CF3D-0214-264F-954C-A86E5DA44400}" type="presParOf" srcId="{E0D898FA-4198-3E46-9A69-64FA70437798}" destId="{6CEB261B-43C9-C647-9405-6758428EBD71}" srcOrd="1" destOrd="0" presId="urn:microsoft.com/office/officeart/2005/8/layout/hProcess9"/>
    <dgm:cxn modelId="{5A57E4DE-FCE6-CC4D-8B26-7A96206FA2EE}" type="presParOf" srcId="{E0D898FA-4198-3E46-9A69-64FA70437798}" destId="{58116FFA-9C65-D44B-A2B5-64CE9A8A4C09}" srcOrd="2" destOrd="0" presId="urn:microsoft.com/office/officeart/2005/8/layout/hProcess9"/>
    <dgm:cxn modelId="{253E995F-C6BA-E34C-88C9-2555FEF2B1DA}" type="presParOf" srcId="{E0D898FA-4198-3E46-9A69-64FA70437798}" destId="{5C2FDEFE-667E-6B49-8940-2829620B1D18}" srcOrd="3" destOrd="0" presId="urn:microsoft.com/office/officeart/2005/8/layout/hProcess9"/>
    <dgm:cxn modelId="{5CEBD0BC-6643-7544-9476-C56BB99E09A0}" type="presParOf" srcId="{E0D898FA-4198-3E46-9A69-64FA70437798}" destId="{920CFECF-1644-294D-A4D5-2159EE28B11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8E846-1C2D-D842-B784-1B368F0068DC}" type="datetimeFigureOut">
              <a:rPr lang="en-US" smtClean="0"/>
              <a:t>8/7/2022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890BD-DDDC-F74B-B1B5-DFAC0779A031}" type="slidenum">
              <a:rPr lang="en-US" smtClean="0"/>
              <a:t>‹#›</a:t>
            </a:fld>
            <a:endParaRPr lang="en-US"/>
          </a:p>
        </p:txBody>
      </p:sp>
    </p:spTree>
    <p:extLst>
      <p:ext uri="{BB962C8B-B14F-4D97-AF65-F5344CB8AC3E}">
        <p14:creationId xmlns:p14="http://schemas.microsoft.com/office/powerpoint/2010/main" val="2796932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IN" dirty="0"/>
              <a:t>Ensures accountability</a:t>
            </a:r>
          </a:p>
          <a:p>
            <a:r>
              <a:rPr lang="en-IN" dirty="0"/>
              <a:t>Demonstrates financial contribution of marketing efforts</a:t>
            </a:r>
          </a:p>
          <a:p>
            <a:r>
              <a:rPr lang="en-IN" dirty="0"/>
              <a:t>Helps us to work smarter and more efficiently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12</a:t>
            </a:fld>
            <a:endParaRPr lang="en-US"/>
          </a:p>
        </p:txBody>
      </p:sp>
    </p:spTree>
    <p:extLst>
      <p:ext uri="{BB962C8B-B14F-4D97-AF65-F5344CB8AC3E}">
        <p14:creationId xmlns:p14="http://schemas.microsoft.com/office/powerpoint/2010/main" val="75851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  Increase market share </a:t>
            </a:r>
            <a:endParaRPr lang="en-IN" dirty="0">
              <a:effectLst/>
            </a:endParaRPr>
          </a:p>
          <a:p>
            <a:r>
              <a:rPr lang="en-IN" sz="1200" kern="1200" dirty="0">
                <a:solidFill>
                  <a:schemeClr val="tx1"/>
                </a:solidFill>
                <a:effectLst/>
                <a:latin typeface="+mn-lt"/>
                <a:ea typeface="+mn-ea"/>
                <a:cs typeface="+mn-cs"/>
              </a:rPr>
              <a:t>􏰀  Increase the number of comments on a blog </a:t>
            </a:r>
            <a:endParaRPr lang="en-IN" dirty="0">
              <a:effectLst/>
            </a:endParaRPr>
          </a:p>
          <a:p>
            <a:r>
              <a:rPr lang="en-IN" sz="1200" kern="1200" dirty="0">
                <a:solidFill>
                  <a:schemeClr val="tx1"/>
                </a:solidFill>
                <a:effectLst/>
                <a:latin typeface="+mn-lt"/>
                <a:ea typeface="+mn-ea"/>
                <a:cs typeface="+mn-cs"/>
              </a:rPr>
              <a:t>􏰀  Increase sales revenue </a:t>
            </a:r>
            <a:endParaRPr lang="en-IN" dirty="0">
              <a:effectLst/>
            </a:endParaRPr>
          </a:p>
          <a:p>
            <a:r>
              <a:rPr lang="en-IN" sz="1200" kern="1200" dirty="0">
                <a:solidFill>
                  <a:schemeClr val="tx1"/>
                </a:solidFill>
                <a:effectLst/>
                <a:latin typeface="+mn-lt"/>
                <a:ea typeface="+mn-ea"/>
                <a:cs typeface="+mn-cs"/>
              </a:rPr>
              <a:t>􏰀  Reduce costs </a:t>
            </a:r>
            <a:endParaRPr lang="en-IN" dirty="0">
              <a:effectLst/>
            </a:endParaRPr>
          </a:p>
          <a:p>
            <a:r>
              <a:rPr lang="en-IN" sz="1200" kern="1200" dirty="0">
                <a:solidFill>
                  <a:schemeClr val="tx1"/>
                </a:solidFill>
                <a:effectLst/>
                <a:latin typeface="+mn-lt"/>
                <a:ea typeface="+mn-ea"/>
                <a:cs typeface="+mn-cs"/>
              </a:rPr>
              <a:t>􏰀  Achieve branding goals </a:t>
            </a:r>
            <a:endParaRPr lang="en-IN" dirty="0">
              <a:effectLst/>
            </a:endParaRPr>
          </a:p>
          <a:p>
            <a:r>
              <a:rPr lang="en-IN" sz="1200" kern="1200" dirty="0">
                <a:solidFill>
                  <a:schemeClr val="tx1"/>
                </a:solidFill>
                <a:effectLst/>
                <a:latin typeface="+mn-lt"/>
                <a:ea typeface="+mn-ea"/>
                <a:cs typeface="+mn-cs"/>
              </a:rPr>
              <a:t>􏰀  Increase database size </a:t>
            </a:r>
            <a:endParaRPr lang="en-IN" dirty="0">
              <a:effectLst/>
            </a:endParaRPr>
          </a:p>
          <a:p>
            <a:r>
              <a:rPr lang="en-IN" sz="1200" kern="1200" dirty="0">
                <a:solidFill>
                  <a:schemeClr val="tx1"/>
                </a:solidFill>
                <a:effectLst/>
                <a:latin typeface="+mn-lt"/>
                <a:ea typeface="+mn-ea"/>
                <a:cs typeface="+mn-cs"/>
              </a:rPr>
              <a:t>􏰀  Achieve customer relationship management goals </a:t>
            </a:r>
            <a:endParaRPr lang="en-IN" dirty="0">
              <a:effectLst/>
            </a:endParaRPr>
          </a:p>
          <a:p>
            <a:r>
              <a:rPr lang="en-IN" sz="1200" kern="1200" dirty="0">
                <a:solidFill>
                  <a:schemeClr val="tx1"/>
                </a:solidFill>
                <a:effectLst/>
                <a:latin typeface="+mn-lt"/>
                <a:ea typeface="+mn-ea"/>
                <a:cs typeface="+mn-cs"/>
              </a:rPr>
              <a:t>􏰀 Improve supply chain management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13</a:t>
            </a:fld>
            <a:endParaRPr lang="en-US"/>
          </a:p>
        </p:txBody>
      </p:sp>
    </p:spTree>
    <p:extLst>
      <p:ext uri="{BB962C8B-B14F-4D97-AF65-F5344CB8AC3E}">
        <p14:creationId xmlns:p14="http://schemas.microsoft.com/office/powerpoint/2010/main" val="117799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16</a:t>
            </a:fld>
            <a:endParaRPr lang="en-US"/>
          </a:p>
        </p:txBody>
      </p:sp>
    </p:spTree>
    <p:extLst>
      <p:ext uri="{BB962C8B-B14F-4D97-AF65-F5344CB8AC3E}">
        <p14:creationId xmlns:p14="http://schemas.microsoft.com/office/powerpoint/2010/main" val="359278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Socialnetworks.</a:t>
            </a:r>
            <a:r>
              <a:rPr lang="en-IN" sz="1200" kern="1200" dirty="0">
                <a:solidFill>
                  <a:schemeClr val="tx1"/>
                </a:solidFill>
                <a:effectLst/>
                <a:latin typeface="+mn-lt"/>
                <a:ea typeface="+mn-ea"/>
                <a:cs typeface="+mn-cs"/>
              </a:rPr>
              <a:t>Inmostcountries,thecoresocialplatformswherepeopleinteractthroughsocial networks are Facebook, Instagram and Snapchat for consumer audiences, LinkedIn for business audiences and Twitter for both. </a:t>
            </a:r>
          </a:p>
          <a:p>
            <a:r>
              <a:rPr lang="en-IN" sz="1200" b="1" kern="1200" dirty="0">
                <a:solidFill>
                  <a:schemeClr val="tx1"/>
                </a:solidFill>
                <a:effectLst/>
                <a:latin typeface="+mn-lt"/>
                <a:ea typeface="+mn-ea"/>
                <a:cs typeface="+mn-cs"/>
              </a:rPr>
              <a:t>Socialpublishingandnews.</a:t>
            </a:r>
            <a:r>
              <a:rPr lang="en-IN" sz="1200" kern="1200" dirty="0">
                <a:solidFill>
                  <a:schemeClr val="tx1"/>
                </a:solidFill>
                <a:effectLst/>
                <a:latin typeface="+mn-lt"/>
                <a:ea typeface="+mn-ea"/>
                <a:cs typeface="+mn-cs"/>
              </a:rPr>
              <a:t>Nearlyallnewspapersandmagazines,whetherbroadorniche,now have an online presence with the option to participate through comments on articles, blogs or communities. </a:t>
            </a:r>
          </a:p>
          <a:p>
            <a:r>
              <a:rPr lang="en-IN" sz="1200" b="1" kern="1200" dirty="0">
                <a:solidFill>
                  <a:schemeClr val="tx1"/>
                </a:solidFill>
                <a:effectLst/>
                <a:latin typeface="+mn-lt"/>
                <a:ea typeface="+mn-ea"/>
                <a:cs typeface="+mn-cs"/>
              </a:rPr>
              <a:t>Socialcommentinginblogs.</a:t>
            </a:r>
            <a:r>
              <a:rPr lang="en-IN" sz="1200" kern="1200" dirty="0">
                <a:solidFill>
                  <a:schemeClr val="tx1"/>
                </a:solidFill>
                <a:effectLst/>
                <a:latin typeface="+mn-lt"/>
                <a:ea typeface="+mn-ea"/>
                <a:cs typeface="+mn-cs"/>
              </a:rPr>
              <a:t>Acompanyblogcanformthehubofyoursocialmediastrategyandyou can look at tapping into others’ blogs, whether company or personal or through blog outreach. </a:t>
            </a:r>
          </a:p>
          <a:p>
            <a:r>
              <a:rPr lang="en-IN" sz="1200" b="1" kern="1200" dirty="0">
                <a:solidFill>
                  <a:schemeClr val="tx1"/>
                </a:solidFill>
                <a:effectLst/>
                <a:latin typeface="+mn-lt"/>
                <a:ea typeface="+mn-ea"/>
                <a:cs typeface="+mn-cs"/>
              </a:rPr>
              <a:t>Socialnichecommunities.</a:t>
            </a:r>
            <a:r>
              <a:rPr lang="en-IN" sz="1200" kern="1200" dirty="0">
                <a:solidFill>
                  <a:schemeClr val="tx1"/>
                </a:solidFill>
                <a:effectLst/>
                <a:latin typeface="+mn-lt"/>
                <a:ea typeface="+mn-ea"/>
                <a:cs typeface="+mn-cs"/>
              </a:rPr>
              <a:t>Thesearecommunitiesandforumsindependentofthemainnetworks. </a:t>
            </a:r>
          </a:p>
          <a:p>
            <a:r>
              <a:rPr lang="en-IN" sz="1200" b="1" kern="1200" dirty="0" err="1">
                <a:solidFill>
                  <a:schemeClr val="tx1"/>
                </a:solidFill>
                <a:effectLst/>
                <a:latin typeface="+mn-lt"/>
                <a:ea typeface="+mn-ea"/>
                <a:cs typeface="+mn-cs"/>
              </a:rPr>
              <a:t>Socialcustomerservice.</a:t>
            </a:r>
            <a:r>
              <a:rPr lang="en-IN" sz="1200" kern="1200" dirty="0" err="1">
                <a:solidFill>
                  <a:schemeClr val="tx1"/>
                </a:solidFill>
                <a:effectLst/>
                <a:latin typeface="+mn-lt"/>
                <a:ea typeface="+mn-ea"/>
                <a:cs typeface="+mn-cs"/>
              </a:rPr>
              <a:t>ServicessuchasGetSatisfactionTM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www.getsatisfaction.com</a:t>
            </a:r>
            <a:r>
              <a:rPr lang="en-IN" sz="1200" kern="1200" dirty="0">
                <a:solidFill>
                  <a:schemeClr val="tx1"/>
                </a:solidFill>
                <a:effectLst/>
                <a:latin typeface="+mn-lt"/>
                <a:ea typeface="+mn-ea"/>
                <a:cs typeface="+mn-cs"/>
              </a:rPr>
              <a:t>),</a:t>
            </a:r>
            <a:r>
              <a:rPr lang="en-IN" sz="1200" kern="1200" dirty="0" err="1">
                <a:solidFill>
                  <a:schemeClr val="tx1"/>
                </a:solidFill>
                <a:effectLst/>
                <a:latin typeface="+mn-lt"/>
                <a:ea typeface="+mn-ea"/>
                <a:cs typeface="+mn-cs"/>
              </a:rPr>
              <a:t>aswell</a:t>
            </a:r>
            <a:r>
              <a:rPr lang="en-IN" sz="1200" kern="1200" dirty="0">
                <a:solidFill>
                  <a:schemeClr val="tx1"/>
                </a:solidFill>
                <a:effectLst/>
                <a:latin typeface="+mn-lt"/>
                <a:ea typeface="+mn-ea"/>
                <a:cs typeface="+mn-cs"/>
              </a:rPr>
              <a:t> as companies’ own customer-support forums, are increasingly important for responding to customer </a:t>
            </a:r>
          </a:p>
          <a:p>
            <a:r>
              <a:rPr lang="en-IN" sz="1200" kern="1200" dirty="0">
                <a:solidFill>
                  <a:schemeClr val="tx1"/>
                </a:solidFill>
                <a:effectLst/>
                <a:latin typeface="+mn-lt"/>
                <a:ea typeface="+mn-ea"/>
                <a:cs typeface="+mn-cs"/>
              </a:rPr>
              <a:t>complaints, particularly in some sectors such as mobile phone and network providers. </a:t>
            </a:r>
          </a:p>
          <a:p>
            <a:r>
              <a:rPr lang="en-IN" sz="1200" b="1" kern="1200" dirty="0">
                <a:solidFill>
                  <a:schemeClr val="tx1"/>
                </a:solidFill>
                <a:effectLst/>
                <a:latin typeface="+mn-lt"/>
                <a:ea typeface="+mn-ea"/>
                <a:cs typeface="+mn-cs"/>
              </a:rPr>
              <a:t>Socialknowledge.</a:t>
            </a:r>
            <a:r>
              <a:rPr lang="en-IN" sz="1200" kern="1200" dirty="0">
                <a:solidFill>
                  <a:schemeClr val="tx1"/>
                </a:solidFill>
                <a:effectLst/>
                <a:latin typeface="+mn-lt"/>
                <a:ea typeface="+mn-ea"/>
                <a:cs typeface="+mn-cs"/>
              </a:rPr>
              <a:t>ThesearereferencesocialnetworkssuchasYahoo!Answers,QuoraTMand Wikipedia. They show how any business can engage its audience by solving their problems and </a:t>
            </a:r>
          </a:p>
          <a:p>
            <a:r>
              <a:rPr lang="en-IN" sz="1200" kern="1200" dirty="0">
                <a:solidFill>
                  <a:schemeClr val="tx1"/>
                </a:solidFill>
                <a:effectLst/>
                <a:latin typeface="+mn-lt"/>
                <a:ea typeface="+mn-ea"/>
                <a:cs typeface="+mn-cs"/>
              </a:rPr>
              <a:t>subtly showing how products have helped others. </a:t>
            </a:r>
          </a:p>
          <a:p>
            <a:r>
              <a:rPr lang="en-IN" sz="1200" b="1" kern="1200" dirty="0" err="1">
                <a:solidFill>
                  <a:schemeClr val="tx1"/>
                </a:solidFill>
                <a:effectLst/>
                <a:latin typeface="+mn-lt"/>
                <a:ea typeface="+mn-ea"/>
                <a:cs typeface="+mn-cs"/>
              </a:rPr>
              <a:t>Socialbookmarking.</a:t>
            </a:r>
            <a:r>
              <a:rPr lang="en-IN" sz="1200" kern="1200" dirty="0" err="1">
                <a:solidFill>
                  <a:schemeClr val="tx1"/>
                </a:solidFill>
                <a:effectLst/>
                <a:latin typeface="+mn-lt"/>
                <a:ea typeface="+mn-ea"/>
                <a:cs typeface="+mn-cs"/>
              </a:rPr>
              <a:t>BookmarkingsitessuchasDeliciousTM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www.del.icio.us.com</a:t>
            </a:r>
            <a:r>
              <a:rPr lang="en-IN" sz="1200" kern="1200" dirty="0">
                <a:solidFill>
                  <a:schemeClr val="tx1"/>
                </a:solidFill>
                <a:effectLst/>
                <a:latin typeface="+mn-lt"/>
                <a:ea typeface="+mn-ea"/>
                <a:cs typeface="+mn-cs"/>
              </a:rPr>
              <a:t>)</a:t>
            </a:r>
            <a:r>
              <a:rPr lang="en-IN" sz="1200" kern="1200" dirty="0" err="1">
                <a:solidFill>
                  <a:schemeClr val="tx1"/>
                </a:solidFill>
                <a:effectLst/>
                <a:latin typeface="+mn-lt"/>
                <a:ea typeface="+mn-ea"/>
                <a:cs typeface="+mn-cs"/>
              </a:rPr>
              <a:t>aretoday</a:t>
            </a:r>
            <a:r>
              <a:rPr lang="en-IN" sz="1200" kern="1200" dirty="0">
                <a:solidFill>
                  <a:schemeClr val="tx1"/>
                </a:solidFill>
                <a:effectLst/>
                <a:latin typeface="+mn-lt"/>
                <a:ea typeface="+mn-ea"/>
                <a:cs typeface="+mn-cs"/>
              </a:rPr>
              <a:t> </a:t>
            </a:r>
          </a:p>
          <a:p>
            <a:r>
              <a:rPr lang="en-IN" sz="1200" kern="1200" dirty="0">
                <a:solidFill>
                  <a:schemeClr val="tx1"/>
                </a:solidFill>
                <a:effectLst/>
                <a:latin typeface="+mn-lt"/>
                <a:ea typeface="+mn-ea"/>
                <a:cs typeface="+mn-cs"/>
              </a:rPr>
              <a:t>relatively unimportant. </a:t>
            </a:r>
          </a:p>
          <a:p>
            <a:r>
              <a:rPr lang="en-IN" sz="1200" b="1" kern="1200" dirty="0" err="1">
                <a:solidFill>
                  <a:schemeClr val="tx1"/>
                </a:solidFill>
                <a:effectLst/>
                <a:latin typeface="+mn-lt"/>
                <a:ea typeface="+mn-ea"/>
                <a:cs typeface="+mn-cs"/>
              </a:rPr>
              <a:t>Socialstreaming.</a:t>
            </a:r>
            <a:r>
              <a:rPr lang="en-IN" sz="1200" kern="1200" dirty="0" err="1">
                <a:solidFill>
                  <a:schemeClr val="tx1"/>
                </a:solidFill>
                <a:effectLst/>
                <a:latin typeface="+mn-lt"/>
                <a:ea typeface="+mn-ea"/>
                <a:cs typeface="+mn-cs"/>
              </a:rPr>
              <a:t>Richandstreamingmediasitesincludingphotos</a:t>
            </a:r>
            <a:r>
              <a:rPr lang="en-IN" sz="1200" kern="1200" dirty="0">
                <a:solidFill>
                  <a:schemeClr val="tx1"/>
                </a:solidFill>
                <a:effectLst/>
                <a:latin typeface="+mn-lt"/>
                <a:ea typeface="+mn-ea"/>
                <a:cs typeface="+mn-cs"/>
              </a:rPr>
              <a:t>(</a:t>
            </a:r>
            <a:r>
              <a:rPr lang="en-IN" sz="1200" kern="1200" dirty="0" err="1">
                <a:solidFill>
                  <a:schemeClr val="tx1"/>
                </a:solidFill>
                <a:effectLst/>
                <a:latin typeface="+mn-lt"/>
                <a:ea typeface="+mn-ea"/>
                <a:cs typeface="+mn-cs"/>
              </a:rPr>
              <a:t>e.g.Pinterest</a:t>
            </a:r>
            <a:r>
              <a:rPr lang="en-IN" sz="1200" kern="1200" dirty="0">
                <a:solidFill>
                  <a:schemeClr val="tx1"/>
                </a:solidFill>
                <a:effectLst/>
                <a:latin typeface="+mn-lt"/>
                <a:ea typeface="+mn-ea"/>
                <a:cs typeface="+mn-cs"/>
              </a:rPr>
              <a:t>),</a:t>
            </a:r>
            <a:r>
              <a:rPr lang="en-IN" sz="1200" kern="1200" dirty="0" err="1">
                <a:solidFill>
                  <a:schemeClr val="tx1"/>
                </a:solidFill>
                <a:effectLst/>
                <a:latin typeface="+mn-lt"/>
                <a:ea typeface="+mn-ea"/>
                <a:cs typeface="+mn-cs"/>
              </a:rPr>
              <a:t>videoand</a:t>
            </a:r>
            <a:r>
              <a:rPr lang="en-IN" sz="1200" kern="1200" dirty="0">
                <a:solidFill>
                  <a:schemeClr val="tx1"/>
                </a:solidFill>
                <a:effectLst/>
                <a:latin typeface="+mn-lt"/>
                <a:ea typeface="+mn-ea"/>
                <a:cs typeface="+mn-cs"/>
              </a:rPr>
              <a:t> </a:t>
            </a:r>
          </a:p>
          <a:p>
            <a:r>
              <a:rPr lang="en-IN" sz="1200" kern="1200" dirty="0">
                <a:solidFill>
                  <a:schemeClr val="tx1"/>
                </a:solidFill>
                <a:effectLst/>
                <a:latin typeface="+mn-lt"/>
                <a:ea typeface="+mn-ea"/>
                <a:cs typeface="+mn-cs"/>
              </a:rPr>
              <a:t>podcasting. </a:t>
            </a:r>
          </a:p>
          <a:p>
            <a:r>
              <a:rPr lang="en-IN" sz="1200" b="1" kern="1200" dirty="0">
                <a:solidFill>
                  <a:schemeClr val="tx1"/>
                </a:solidFill>
                <a:effectLst/>
                <a:latin typeface="+mn-lt"/>
                <a:ea typeface="+mn-ea"/>
                <a:cs typeface="+mn-cs"/>
              </a:rPr>
              <a:t>Socialsearch.</a:t>
            </a:r>
            <a:r>
              <a:rPr lang="en-IN" sz="1200" kern="1200" dirty="0">
                <a:solidFill>
                  <a:schemeClr val="tx1"/>
                </a:solidFill>
                <a:effectLst/>
                <a:latin typeface="+mn-lt"/>
                <a:ea typeface="+mn-ea"/>
                <a:cs typeface="+mn-cs"/>
              </a:rPr>
              <a:t>WhenGoogle+waslaunchedsearchenginesincorporatedmoresocialfeaturessuch </a:t>
            </a:r>
          </a:p>
          <a:p>
            <a:r>
              <a:rPr lang="en-IN" sz="1200" kern="1200" dirty="0">
                <a:solidFill>
                  <a:schemeClr val="tx1"/>
                </a:solidFill>
                <a:effectLst/>
                <a:latin typeface="+mn-lt"/>
                <a:ea typeface="+mn-ea"/>
                <a:cs typeface="+mn-cs"/>
              </a:rPr>
              <a:t>as voting for sites via a Google+1. With the wane in popularity of Google+ in recent years, these </a:t>
            </a:r>
          </a:p>
          <a:p>
            <a:r>
              <a:rPr lang="en-IN" sz="1200" kern="1200" dirty="0">
                <a:solidFill>
                  <a:schemeClr val="tx1"/>
                </a:solidFill>
                <a:effectLst/>
                <a:latin typeface="+mn-lt"/>
                <a:ea typeface="+mn-ea"/>
                <a:cs typeface="+mn-cs"/>
              </a:rPr>
              <a:t>features are seen less commonly today. </a:t>
            </a:r>
          </a:p>
          <a:p>
            <a:r>
              <a:rPr lang="en-IN" sz="1200" b="1" kern="1200" dirty="0">
                <a:solidFill>
                  <a:schemeClr val="tx1"/>
                </a:solidFill>
                <a:effectLst/>
                <a:latin typeface="+mn-lt"/>
                <a:ea typeface="+mn-ea"/>
                <a:cs typeface="+mn-cs"/>
              </a:rPr>
              <a:t>Socialcommerce.</a:t>
            </a:r>
            <a:r>
              <a:rPr lang="en-IN" sz="1200" kern="1200" dirty="0">
                <a:solidFill>
                  <a:schemeClr val="tx1"/>
                </a:solidFill>
                <a:effectLst/>
                <a:latin typeface="+mn-lt"/>
                <a:ea typeface="+mn-ea"/>
                <a:cs typeface="+mn-cs"/>
              </a:rPr>
              <a:t>Mainlyrelevantfortheretailandtravelsectors,socialcommerceinvolves </a:t>
            </a:r>
          </a:p>
          <a:p>
            <a:r>
              <a:rPr lang="en-IN" sz="1200" kern="1200" dirty="0">
                <a:solidFill>
                  <a:schemeClr val="tx1"/>
                </a:solidFill>
                <a:effectLst/>
                <a:latin typeface="+mn-lt"/>
                <a:ea typeface="+mn-ea"/>
                <a:cs typeface="+mn-cs"/>
              </a:rPr>
              <a:t>reviews and ratings on products and sharing of coupons on deals. </a:t>
            </a: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17</a:t>
            </a:fld>
            <a:endParaRPr lang="en-US"/>
          </a:p>
        </p:txBody>
      </p:sp>
    </p:spTree>
    <p:extLst>
      <p:ext uri="{BB962C8B-B14F-4D97-AF65-F5344CB8AC3E}">
        <p14:creationId xmlns:p14="http://schemas.microsoft.com/office/powerpoint/2010/main" val="361017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Involvement. </a:t>
            </a:r>
            <a:r>
              <a:rPr lang="en-IN" sz="1200" kern="1200" dirty="0">
                <a:solidFill>
                  <a:schemeClr val="tx1"/>
                </a:solidFill>
                <a:effectLst/>
                <a:latin typeface="+mn-lt"/>
                <a:ea typeface="+mn-ea"/>
                <a:cs typeface="+mn-cs"/>
              </a:rPr>
              <a:t>Forrester says that online this includes website visits, time spent, pages viewed.</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Interaction. </a:t>
            </a:r>
            <a:r>
              <a:rPr lang="en-IN" sz="1200" kern="1200" dirty="0">
                <a:solidFill>
                  <a:schemeClr val="tx1"/>
                </a:solidFill>
                <a:effectLst/>
                <a:latin typeface="+mn-lt"/>
                <a:ea typeface="+mn-ea"/>
                <a:cs typeface="+mn-cs"/>
              </a:rPr>
              <a:t>This is contributed comments to blogs, quantity/frequency of written reviews and online comments as well as comments expressed in customer service. (We could add the recency, frequency and category of product purchases, and also ongoing engagement in email marketing programmes, as discussed later in this chapter; all are important here.) </a:t>
            </a:r>
            <a:endParaRPr lang="en-IN" dirty="0"/>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Intimacy. </a:t>
            </a:r>
            <a:r>
              <a:rPr lang="en-IN" sz="1200" kern="1200" dirty="0">
                <a:solidFill>
                  <a:schemeClr val="tx1"/>
                </a:solidFill>
                <a:effectLst/>
                <a:latin typeface="+mn-lt"/>
                <a:ea typeface="+mn-ea"/>
                <a:cs typeface="+mn-cs"/>
              </a:rPr>
              <a:t>This is sentiment tracking on third-party sites including blogs and reviews, as well as opinions expressed in customer service calls.</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Influence. </a:t>
            </a:r>
            <a:r>
              <a:rPr lang="en-IN" sz="1200" kern="1200" dirty="0">
                <a:solidFill>
                  <a:schemeClr val="tx1"/>
                </a:solidFill>
                <a:effectLst/>
                <a:latin typeface="+mn-lt"/>
                <a:ea typeface="+mn-ea"/>
                <a:cs typeface="+mn-cs"/>
              </a:rPr>
              <a:t>This is advocacy indicated by measures such as likelihood to recommend, brand affinity and content forwarded to friends. </a:t>
            </a:r>
            <a:endParaRPr lang="en-IN" dirty="0"/>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24</a:t>
            </a:fld>
            <a:endParaRPr lang="en-US"/>
          </a:p>
        </p:txBody>
      </p:sp>
    </p:spTree>
    <p:extLst>
      <p:ext uri="{BB962C8B-B14F-4D97-AF65-F5344CB8AC3E}">
        <p14:creationId xmlns:p14="http://schemas.microsoft.com/office/powerpoint/2010/main" val="124798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39854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01501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9704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04348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CE49E69-8E56-CC4C-B5ED-ABB4A2F47D7E}" type="datetimeFigureOut">
              <a:rPr lang="en-US" smtClean="0"/>
              <a:t>8/7/2022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15334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CE49E69-8E56-CC4C-B5ED-ABB4A2F47D7E}" type="datetimeFigureOut">
              <a:rPr lang="en-US" smtClean="0"/>
              <a:t>8/7/2022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75595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49E69-8E56-CC4C-B5ED-ABB4A2F47D7E}" type="datetimeFigureOut">
              <a:rPr lang="en-US" smtClean="0"/>
              <a:t>8/7/2022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83510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1649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54004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55450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049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64288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393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8/7/2022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81771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49225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8/7/2022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78659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E49E69-8E56-CC4C-B5ED-ABB4A2F47D7E}" type="datetimeFigureOut">
              <a:rPr lang="en-US" smtClean="0"/>
              <a:t>8/7/2022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8111F25-F494-8C4E-B69B-DAE2DCDF1E6E}" type="slidenum">
              <a:rPr lang="en-US" smtClean="0"/>
              <a:t>‹#›</a:t>
            </a:fld>
            <a:endParaRPr lang="en-US"/>
          </a:p>
        </p:txBody>
      </p:sp>
    </p:spTree>
    <p:extLst>
      <p:ext uri="{BB962C8B-B14F-4D97-AF65-F5344CB8AC3E}">
        <p14:creationId xmlns:p14="http://schemas.microsoft.com/office/powerpoint/2010/main" val="344485138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2FAFC0-55BA-2141-BA39-FB55AAEEC04C}"/>
              </a:ext>
            </a:extLst>
          </p:cNvPr>
          <p:cNvSpPr>
            <a:spLocks noGrp="1"/>
          </p:cNvSpPr>
          <p:nvPr>
            <p:ph type="ctrTitle"/>
          </p:nvPr>
        </p:nvSpPr>
        <p:spPr/>
        <p:txBody>
          <a:bodyPr>
            <a:normAutofit/>
          </a:bodyPr>
          <a:lstStyle/>
          <a:p>
            <a:r>
              <a:rPr lang="en-IN" b="1" dirty="0"/>
              <a:t>SOCIAL MEDIA MARKETING STRATEGY </a:t>
            </a:r>
            <a:endParaRPr lang="en-US" dirty="0"/>
          </a:p>
        </p:txBody>
      </p:sp>
      <p:sp>
        <p:nvSpPr>
          <p:cNvPr id="3" name="Subtitle 2">
            <a:extLst>
              <a:ext uri="{FF2B5EF4-FFF2-40B4-BE49-F238E27FC236}">
                <a16:creationId xmlns:a16="http://schemas.microsoft.com/office/drawing/2014/main" xmlns="" id="{77B7E876-E934-4445-8D10-070849E4C365}"/>
              </a:ext>
            </a:extLst>
          </p:cNvPr>
          <p:cNvSpPr>
            <a:spLocks noGrp="1"/>
          </p:cNvSpPr>
          <p:nvPr>
            <p:ph type="subTitle" idx="1"/>
          </p:nvPr>
        </p:nvSpPr>
        <p:spPr/>
        <p:txBody>
          <a:bodyPr>
            <a:normAutofit/>
          </a:bodyPr>
          <a:lstStyle/>
          <a:p>
            <a:endParaRPr lang="en-US" dirty="0"/>
          </a:p>
          <a:p>
            <a:r>
              <a:rPr lang="en-US" dirty="0"/>
              <a:t>SDMA - III</a:t>
            </a:r>
          </a:p>
        </p:txBody>
      </p:sp>
    </p:spTree>
    <p:extLst>
      <p:ext uri="{BB962C8B-B14F-4D97-AF65-F5344CB8AC3E}">
        <p14:creationId xmlns:p14="http://schemas.microsoft.com/office/powerpoint/2010/main" val="288308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D88B6-7AEA-444F-8977-1D75B47235DC}"/>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xmlns="" id="{B83EF3B5-86E7-5E41-86B3-2EFE7F24B663}"/>
              </a:ext>
            </a:extLst>
          </p:cNvPr>
          <p:cNvSpPr>
            <a:spLocks noGrp="1"/>
          </p:cNvSpPr>
          <p:nvPr>
            <p:ph idx="1"/>
          </p:nvPr>
        </p:nvSpPr>
        <p:spPr/>
        <p:txBody>
          <a:bodyPr/>
          <a:lstStyle/>
          <a:p>
            <a:r>
              <a:rPr lang="en-IN" dirty="0"/>
              <a:t>What is social media marketing?</a:t>
            </a:r>
          </a:p>
          <a:p>
            <a:r>
              <a:rPr lang="en-IN" dirty="0"/>
              <a:t>Where does social media marketing fit into an organization’s overall planning framework? </a:t>
            </a:r>
            <a:endParaRPr lang="en-IN" dirty="0">
              <a:effectLst/>
            </a:endParaRPr>
          </a:p>
          <a:p>
            <a:r>
              <a:rPr lang="en-IN" dirty="0"/>
              <a:t>What are the phases of social media marketing maturity? </a:t>
            </a:r>
            <a:endParaRPr lang="en-IN" dirty="0">
              <a:effectLst/>
            </a:endParaRPr>
          </a:p>
          <a:p>
            <a:r>
              <a:rPr lang="en-IN" dirty="0"/>
              <a:t>What are the steps in social media marketing planning? </a:t>
            </a:r>
          </a:p>
          <a:p>
            <a:r>
              <a:rPr lang="en-IN" dirty="0">
                <a:effectLst/>
              </a:rPr>
              <a:t>Key challenges in </a:t>
            </a:r>
            <a:r>
              <a:rPr lang="en-IN" dirty="0"/>
              <a:t>social media marketing </a:t>
            </a:r>
            <a:endParaRPr lang="en-IN" dirty="0">
              <a:effectLst/>
            </a:endParaRPr>
          </a:p>
          <a:p>
            <a:endParaRPr lang="en-US" dirty="0"/>
          </a:p>
        </p:txBody>
      </p:sp>
    </p:spTree>
    <p:extLst>
      <p:ext uri="{BB962C8B-B14F-4D97-AF65-F5344CB8AC3E}">
        <p14:creationId xmlns:p14="http://schemas.microsoft.com/office/powerpoint/2010/main" val="11011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B902F7-8663-4B45-B359-5215FC12FA8F}"/>
              </a:ext>
            </a:extLst>
          </p:cNvPr>
          <p:cNvSpPr>
            <a:spLocks noGrp="1"/>
          </p:cNvSpPr>
          <p:nvPr>
            <p:ph type="title"/>
          </p:nvPr>
        </p:nvSpPr>
        <p:spPr/>
        <p:txBody>
          <a:bodyPr>
            <a:normAutofit/>
          </a:bodyPr>
          <a:lstStyle/>
          <a:p>
            <a:r>
              <a:rPr lang="en-IN" dirty="0"/>
              <a:t>Introduction to social media and social media marketing</a:t>
            </a:r>
            <a:endParaRPr lang="en-US" dirty="0"/>
          </a:p>
        </p:txBody>
      </p:sp>
      <p:sp>
        <p:nvSpPr>
          <p:cNvPr id="3" name="Content Placeholder 2">
            <a:extLst>
              <a:ext uri="{FF2B5EF4-FFF2-40B4-BE49-F238E27FC236}">
                <a16:creationId xmlns:a16="http://schemas.microsoft.com/office/drawing/2014/main" xmlns="" id="{E54587BA-713A-0F49-B670-F63FC59B9FA4}"/>
              </a:ext>
            </a:extLst>
          </p:cNvPr>
          <p:cNvSpPr>
            <a:spLocks noGrp="1"/>
          </p:cNvSpPr>
          <p:nvPr>
            <p:ph idx="1"/>
          </p:nvPr>
        </p:nvSpPr>
        <p:spPr/>
        <p:txBody>
          <a:bodyPr>
            <a:normAutofit/>
          </a:bodyPr>
          <a:lstStyle/>
          <a:p>
            <a:r>
              <a:rPr lang="en-IN" dirty="0"/>
              <a:t>Social media commonly refers to </a:t>
            </a:r>
            <a:r>
              <a:rPr lang="en-IN" b="1" dirty="0">
                <a:solidFill>
                  <a:srgbClr val="FF0000"/>
                </a:solidFill>
              </a:rPr>
              <a:t>Internet and mobile-based channels and tools </a:t>
            </a:r>
            <a:r>
              <a:rPr lang="en-IN" dirty="0"/>
              <a:t>that allow users </a:t>
            </a:r>
            <a:r>
              <a:rPr lang="en-IN" b="1" dirty="0">
                <a:solidFill>
                  <a:schemeClr val="accent1"/>
                </a:solidFill>
              </a:rPr>
              <a:t>to interact </a:t>
            </a:r>
            <a:r>
              <a:rPr lang="en-IN" dirty="0"/>
              <a:t>with each other and </a:t>
            </a:r>
            <a:r>
              <a:rPr lang="en-IN" b="1" dirty="0">
                <a:solidFill>
                  <a:schemeClr val="accent1"/>
                </a:solidFill>
              </a:rPr>
              <a:t>share opinions and content</a:t>
            </a:r>
            <a:r>
              <a:rPr lang="en-IN" dirty="0">
                <a:solidFill>
                  <a:srgbClr val="FF0000"/>
                </a:solidFill>
              </a:rPr>
              <a:t> </a:t>
            </a:r>
            <a:r>
              <a:rPr lang="en-IN" dirty="0"/>
              <a:t>(CIPR, 2011)</a:t>
            </a:r>
          </a:p>
          <a:p>
            <a:r>
              <a:rPr lang="en-IN" dirty="0"/>
              <a:t>Social media involves the building of communities or networks and encouraging participation and engagement. </a:t>
            </a:r>
          </a:p>
          <a:p>
            <a:endParaRPr lang="en-IN" dirty="0"/>
          </a:p>
          <a:p>
            <a:r>
              <a:rPr lang="en-IN" dirty="0"/>
              <a:t>Thus, social media marketing is based on how we can use consumer-to-consumer (C2C) interactions to increase awareness of our brand through </a:t>
            </a:r>
            <a:r>
              <a:rPr lang="en-IN" b="1" dirty="0"/>
              <a:t>social media amplification </a:t>
            </a:r>
            <a:r>
              <a:rPr lang="en-IN" dirty="0"/>
              <a:t>while minimising negative mentions. </a:t>
            </a:r>
          </a:p>
          <a:p>
            <a:endParaRPr lang="en-IN" dirty="0"/>
          </a:p>
          <a:p>
            <a:endParaRPr lang="en-IN" dirty="0"/>
          </a:p>
        </p:txBody>
      </p:sp>
    </p:spTree>
    <p:extLst>
      <p:ext uri="{BB962C8B-B14F-4D97-AF65-F5344CB8AC3E}">
        <p14:creationId xmlns:p14="http://schemas.microsoft.com/office/powerpoint/2010/main" val="398180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F0801-7DF5-0844-AF32-85A41916A42C}"/>
              </a:ext>
            </a:extLst>
          </p:cNvPr>
          <p:cNvSpPr>
            <a:spLocks noGrp="1"/>
          </p:cNvSpPr>
          <p:nvPr>
            <p:ph type="title"/>
          </p:nvPr>
        </p:nvSpPr>
        <p:spPr/>
        <p:txBody>
          <a:bodyPr/>
          <a:lstStyle/>
          <a:p>
            <a:r>
              <a:rPr lang="en-US" dirty="0"/>
              <a:t>Where Does SMM Planning Fit? </a:t>
            </a:r>
          </a:p>
        </p:txBody>
      </p:sp>
      <p:sp>
        <p:nvSpPr>
          <p:cNvPr id="3" name="Content Placeholder 2">
            <a:extLst>
              <a:ext uri="{FF2B5EF4-FFF2-40B4-BE49-F238E27FC236}">
                <a16:creationId xmlns:a16="http://schemas.microsoft.com/office/drawing/2014/main" xmlns="" id="{441F5F94-E198-8B40-991A-10FCD4ADE3FD}"/>
              </a:ext>
            </a:extLst>
          </p:cNvPr>
          <p:cNvSpPr>
            <a:spLocks noGrp="1"/>
          </p:cNvSpPr>
          <p:nvPr>
            <p:ph idx="1"/>
          </p:nvPr>
        </p:nvSpPr>
        <p:spPr/>
        <p:txBody>
          <a:bodyPr/>
          <a:lstStyle/>
          <a:p>
            <a:r>
              <a:rPr lang="en-US" dirty="0"/>
              <a:t>Business plan</a:t>
            </a:r>
          </a:p>
          <a:p>
            <a:pPr lvl="1">
              <a:buFont typeface="Wingdings" pitchFamily="2" charset="2"/>
              <a:buChar char="Ø"/>
            </a:pPr>
            <a:r>
              <a:rPr lang="en-US" sz="1800" dirty="0"/>
              <a:t>Marketing plan</a:t>
            </a:r>
          </a:p>
          <a:p>
            <a:pPr lvl="2">
              <a:buFont typeface="Wingdings" pitchFamily="2" charset="2"/>
              <a:buChar char="Ø"/>
            </a:pPr>
            <a:r>
              <a:rPr lang="en-US" sz="1800" dirty="0"/>
              <a:t>IMC plan</a:t>
            </a:r>
          </a:p>
          <a:p>
            <a:pPr lvl="3">
              <a:buFont typeface="Wingdings" pitchFamily="2" charset="2"/>
              <a:buChar char="Ø"/>
            </a:pPr>
            <a:r>
              <a:rPr lang="en-US" sz="1800" dirty="0"/>
              <a:t>SMM plan </a:t>
            </a:r>
          </a:p>
          <a:p>
            <a:r>
              <a:rPr lang="en-US" dirty="0"/>
              <a:t>Plans are blueprints for marketing strategy formulation and implementation. </a:t>
            </a:r>
          </a:p>
          <a:p>
            <a:r>
              <a:rPr lang="en-US" dirty="0"/>
              <a:t>The plan serves as a road map to guide the firm, allocate resources, and make decisions. </a:t>
            </a:r>
          </a:p>
          <a:p>
            <a:endParaRPr lang="en-US" dirty="0"/>
          </a:p>
        </p:txBody>
      </p:sp>
      <p:sp>
        <p:nvSpPr>
          <p:cNvPr id="4" name="Rectangle 2">
            <a:extLst>
              <a:ext uri="{FF2B5EF4-FFF2-40B4-BE49-F238E27FC236}">
                <a16:creationId xmlns:a16="http://schemas.microsoft.com/office/drawing/2014/main" xmlns="" id="{FEFF9526-A882-5242-A2B8-DA9D6121B578}"/>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749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6C4F7A-9C5C-AD4D-B845-B5084D977827}"/>
              </a:ext>
            </a:extLst>
          </p:cNvPr>
          <p:cNvSpPr>
            <a:spLocks noGrp="1"/>
          </p:cNvSpPr>
          <p:nvPr>
            <p:ph type="title"/>
          </p:nvPr>
        </p:nvSpPr>
        <p:spPr/>
        <p:txBody>
          <a:bodyPr/>
          <a:lstStyle/>
          <a:p>
            <a:r>
              <a:rPr lang="en-IN" dirty="0"/>
              <a:t>Phases of social media marketing</a:t>
            </a:r>
            <a:endParaRPr lang="en-US" dirty="0"/>
          </a:p>
        </p:txBody>
      </p:sp>
      <p:graphicFrame>
        <p:nvGraphicFramePr>
          <p:cNvPr id="4" name="Content Placeholder 3">
            <a:extLst>
              <a:ext uri="{FF2B5EF4-FFF2-40B4-BE49-F238E27FC236}">
                <a16:creationId xmlns:a16="http://schemas.microsoft.com/office/drawing/2014/main" xmlns="" id="{9E9C1132-1AFD-7C4C-988C-9A4ECE6B5B6A}"/>
              </a:ext>
            </a:extLst>
          </p:cNvPr>
          <p:cNvGraphicFramePr>
            <a:graphicFrameLocks noGrp="1"/>
          </p:cNvGraphicFramePr>
          <p:nvPr>
            <p:ph idx="1"/>
            <p:extLst>
              <p:ext uri="{D42A27DB-BD31-4B8C-83A1-F6EECF244321}">
                <p14:modId xmlns:p14="http://schemas.microsoft.com/office/powerpoint/2010/main" val="3255224128"/>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4AE17A1-F7C8-7E41-A25B-3D0DA2E44637}"/>
              </a:ext>
            </a:extLst>
          </p:cNvPr>
          <p:cNvSpPr>
            <a:spLocks noGrp="1"/>
          </p:cNvSpPr>
          <p:nvPr>
            <p:ph type="title"/>
          </p:nvPr>
        </p:nvSpPr>
        <p:spPr/>
        <p:txBody>
          <a:bodyPr/>
          <a:lstStyle/>
          <a:p>
            <a:r>
              <a:rPr lang="en-IN" dirty="0"/>
              <a:t>Steps in Social Media Marketing Planning</a:t>
            </a:r>
            <a:endParaRPr lang="en-US" dirty="0"/>
          </a:p>
        </p:txBody>
      </p:sp>
      <p:sp>
        <p:nvSpPr>
          <p:cNvPr id="5" name="Text Placeholder 4">
            <a:extLst>
              <a:ext uri="{FF2B5EF4-FFF2-40B4-BE49-F238E27FC236}">
                <a16:creationId xmlns:a16="http://schemas.microsoft.com/office/drawing/2014/main" xmlns="" id="{50228327-89E0-934F-A0A8-FBEE1D8360E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29919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7D434A8-D547-FD44-B0F7-88A9BF79C35A}"/>
              </a:ext>
            </a:extLst>
          </p:cNvPr>
          <p:cNvSpPr>
            <a:spLocks noGrp="1"/>
          </p:cNvSpPr>
          <p:nvPr>
            <p:ph type="title"/>
          </p:nvPr>
        </p:nvSpPr>
        <p:spPr/>
        <p:txBody>
          <a:bodyPr/>
          <a:lstStyle/>
          <a:p>
            <a:r>
              <a:rPr lang="en-US" dirty="0"/>
              <a:t>7 Steps of SMM Planning</a:t>
            </a:r>
          </a:p>
        </p:txBody>
      </p:sp>
      <p:sp>
        <p:nvSpPr>
          <p:cNvPr id="5" name="Content Placeholder 4">
            <a:extLst>
              <a:ext uri="{FF2B5EF4-FFF2-40B4-BE49-F238E27FC236}">
                <a16:creationId xmlns:a16="http://schemas.microsoft.com/office/drawing/2014/main" xmlns="" id="{D2780C1D-3316-7D46-AED1-BF0A71BA4172}"/>
              </a:ext>
            </a:extLst>
          </p:cNvPr>
          <p:cNvSpPr>
            <a:spLocks noGrp="1"/>
          </p:cNvSpPr>
          <p:nvPr>
            <p:ph idx="1"/>
          </p:nvPr>
        </p:nvSpPr>
        <p:spPr/>
        <p:txBody>
          <a:bodyPr/>
          <a:lstStyle/>
          <a:p>
            <a:r>
              <a:rPr lang="en-US" dirty="0"/>
              <a:t>Conduct a situation analysis</a:t>
            </a:r>
          </a:p>
          <a:p>
            <a:r>
              <a:rPr lang="en-US" dirty="0"/>
              <a:t>State objectives</a:t>
            </a:r>
          </a:p>
          <a:p>
            <a:r>
              <a:rPr lang="en-US" dirty="0"/>
              <a:t>Gather target audience insight </a:t>
            </a:r>
          </a:p>
          <a:p>
            <a:r>
              <a:rPr lang="en-US" dirty="0"/>
              <a:t>Select social zones and vehicles</a:t>
            </a:r>
          </a:p>
          <a:p>
            <a:r>
              <a:rPr lang="en-US" dirty="0"/>
              <a:t>Create an experience strategy</a:t>
            </a:r>
          </a:p>
          <a:p>
            <a:r>
              <a:rPr lang="en-US" dirty="0"/>
              <a:t>Establish an activation plan </a:t>
            </a:r>
          </a:p>
          <a:p>
            <a:r>
              <a:rPr lang="en-US" dirty="0"/>
              <a:t>Execute and measure campaign </a:t>
            </a:r>
          </a:p>
          <a:p>
            <a:endParaRPr lang="en-US" dirty="0"/>
          </a:p>
        </p:txBody>
      </p:sp>
    </p:spTree>
    <p:extLst>
      <p:ext uri="{BB962C8B-B14F-4D97-AF65-F5344CB8AC3E}">
        <p14:creationId xmlns:p14="http://schemas.microsoft.com/office/powerpoint/2010/main" val="358973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8C81BD-1F29-E343-9F85-6B880968AD32}"/>
              </a:ext>
            </a:extLst>
          </p:cNvPr>
          <p:cNvSpPr>
            <a:spLocks noGrp="1"/>
          </p:cNvSpPr>
          <p:nvPr>
            <p:ph type="title"/>
          </p:nvPr>
        </p:nvSpPr>
        <p:spPr/>
        <p:txBody>
          <a:bodyPr/>
          <a:lstStyle/>
          <a:p>
            <a:r>
              <a:rPr lang="en-US" dirty="0"/>
              <a:t>Before you begin keep in mind </a:t>
            </a:r>
          </a:p>
        </p:txBody>
      </p:sp>
      <p:sp>
        <p:nvSpPr>
          <p:cNvPr id="3" name="Content Placeholder 2">
            <a:extLst>
              <a:ext uri="{FF2B5EF4-FFF2-40B4-BE49-F238E27FC236}">
                <a16:creationId xmlns:a16="http://schemas.microsoft.com/office/drawing/2014/main" xmlns="" id="{137167A2-1C8C-E94A-BED8-14B3941E8F4F}"/>
              </a:ext>
            </a:extLst>
          </p:cNvPr>
          <p:cNvSpPr>
            <a:spLocks noGrp="1"/>
          </p:cNvSpPr>
          <p:nvPr>
            <p:ph idx="1"/>
          </p:nvPr>
        </p:nvSpPr>
        <p:spPr/>
        <p:txBody>
          <a:bodyPr>
            <a:normAutofit fontScale="62500" lnSpcReduction="20000"/>
          </a:bodyPr>
          <a:lstStyle/>
          <a:p>
            <a:pPr>
              <a:lnSpc>
                <a:spcPct val="140000"/>
              </a:lnSpc>
            </a:pPr>
            <a:r>
              <a:rPr lang="en-US" sz="3200" dirty="0"/>
              <a:t>A plan </a:t>
            </a:r>
          </a:p>
          <a:p>
            <a:pPr lvl="1">
              <a:lnSpc>
                <a:spcPct val="140000"/>
              </a:lnSpc>
            </a:pPr>
            <a:r>
              <a:rPr lang="en-IN" sz="2800" dirty="0"/>
              <a:t>Tells a story </a:t>
            </a:r>
            <a:endParaRPr lang="en-IN" sz="2800" dirty="0">
              <a:effectLst/>
            </a:endParaRPr>
          </a:p>
          <a:p>
            <a:pPr lvl="1">
              <a:lnSpc>
                <a:spcPct val="140000"/>
              </a:lnSpc>
            </a:pPr>
            <a:r>
              <a:rPr lang="en-IN" sz="2800" dirty="0"/>
              <a:t>Identifies the characters, place and time </a:t>
            </a:r>
            <a:endParaRPr lang="en-IN" sz="2800" dirty="0">
              <a:effectLst/>
            </a:endParaRPr>
          </a:p>
          <a:p>
            <a:pPr lvl="1">
              <a:lnSpc>
                <a:spcPct val="140000"/>
              </a:lnSpc>
            </a:pPr>
            <a:r>
              <a:rPr lang="en-IN" sz="2800" dirty="0"/>
              <a:t>Tells how current situation came to be </a:t>
            </a:r>
            <a:endParaRPr lang="en-IN" sz="2800" dirty="0">
              <a:effectLst/>
            </a:endParaRPr>
          </a:p>
          <a:p>
            <a:pPr lvl="1">
              <a:lnSpc>
                <a:spcPct val="140000"/>
              </a:lnSpc>
            </a:pPr>
            <a:r>
              <a:rPr lang="en-IN" sz="2800" dirty="0"/>
              <a:t>Defines what must happen for a good outcome </a:t>
            </a:r>
            <a:endParaRPr lang="en-IN" sz="2800" dirty="0">
              <a:effectLst/>
            </a:endParaRPr>
          </a:p>
          <a:p>
            <a:pPr lvl="1">
              <a:lnSpc>
                <a:spcPct val="140000"/>
              </a:lnSpc>
            </a:pPr>
            <a:r>
              <a:rPr lang="en-IN" sz="2800" dirty="0"/>
              <a:t>Establishes challenges and what must be done to overcome </a:t>
            </a:r>
            <a:endParaRPr lang="en-IN" sz="2800" dirty="0">
              <a:effectLst/>
            </a:endParaRPr>
          </a:p>
          <a:p>
            <a:pPr lvl="1">
              <a:lnSpc>
                <a:spcPct val="140000"/>
              </a:lnSpc>
            </a:pPr>
            <a:r>
              <a:rPr lang="en-IN" sz="2800" dirty="0"/>
              <a:t>Clarifies the desired outcome </a:t>
            </a:r>
            <a:endParaRPr lang="en-IN" sz="2800" dirty="0">
              <a:effectLst/>
            </a:endParaRPr>
          </a:p>
          <a:p>
            <a:pPr lvl="1">
              <a:lnSpc>
                <a:spcPct val="140000"/>
              </a:lnSpc>
            </a:pPr>
            <a:r>
              <a:rPr lang="en-IN" sz="2800" dirty="0"/>
              <a:t>Specifies measures of success (metrics!) </a:t>
            </a:r>
            <a:endParaRPr lang="en-IN" sz="2800" dirty="0">
              <a:effectLst/>
            </a:endParaRPr>
          </a:p>
          <a:p>
            <a:endParaRPr lang="en-US" dirty="0"/>
          </a:p>
        </p:txBody>
      </p:sp>
    </p:spTree>
    <p:extLst>
      <p:ext uri="{BB962C8B-B14F-4D97-AF65-F5344CB8AC3E}">
        <p14:creationId xmlns:p14="http://schemas.microsoft.com/office/powerpoint/2010/main" val="3660396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7DE706-41B7-AA4C-8B2A-FAADF267A24D}"/>
              </a:ext>
            </a:extLst>
          </p:cNvPr>
          <p:cNvSpPr>
            <a:spLocks noGrp="1"/>
          </p:cNvSpPr>
          <p:nvPr>
            <p:ph type="title"/>
          </p:nvPr>
        </p:nvSpPr>
        <p:spPr/>
        <p:txBody>
          <a:bodyPr/>
          <a:lstStyle/>
          <a:p>
            <a:r>
              <a:rPr lang="en-US" dirty="0"/>
              <a:t>Characteristics of a Good Plan</a:t>
            </a:r>
          </a:p>
        </p:txBody>
      </p:sp>
      <p:sp>
        <p:nvSpPr>
          <p:cNvPr id="3" name="Content Placeholder 2">
            <a:extLst>
              <a:ext uri="{FF2B5EF4-FFF2-40B4-BE49-F238E27FC236}">
                <a16:creationId xmlns:a16="http://schemas.microsoft.com/office/drawing/2014/main" xmlns="" id="{EA46F5B3-8392-FF44-91BF-77BFED8ADD9D}"/>
              </a:ext>
            </a:extLst>
          </p:cNvPr>
          <p:cNvSpPr>
            <a:spLocks noGrp="1"/>
          </p:cNvSpPr>
          <p:nvPr>
            <p:ph idx="1"/>
          </p:nvPr>
        </p:nvSpPr>
        <p:spPr/>
        <p:txBody>
          <a:bodyPr>
            <a:normAutofit/>
          </a:bodyPr>
          <a:lstStyle/>
          <a:p>
            <a:r>
              <a:rPr lang="en-US" dirty="0"/>
              <a:t>Understands the marketplace</a:t>
            </a:r>
          </a:p>
          <a:p>
            <a:r>
              <a:rPr lang="en-US" dirty="0"/>
              <a:t>Establish clear measurable objectives</a:t>
            </a:r>
          </a:p>
          <a:p>
            <a:r>
              <a:rPr lang="en-US" dirty="0"/>
              <a:t>Define performance targets</a:t>
            </a:r>
          </a:p>
          <a:p>
            <a:r>
              <a:rPr lang="en-US" dirty="0"/>
              <a:t>Identify a customer group</a:t>
            </a:r>
          </a:p>
          <a:p>
            <a:r>
              <a:rPr lang="en-US" dirty="0"/>
              <a:t>Explains what customers want</a:t>
            </a:r>
          </a:p>
          <a:p>
            <a:r>
              <a:rPr lang="en-US" dirty="0"/>
              <a:t>Develops strategies tied to marketing objectives (4 Ps) </a:t>
            </a:r>
          </a:p>
          <a:p>
            <a:r>
              <a:rPr lang="en-US" dirty="0"/>
              <a:t>Includes measurement plan </a:t>
            </a:r>
          </a:p>
          <a:p>
            <a:endParaRPr lang="en-US" dirty="0"/>
          </a:p>
        </p:txBody>
      </p:sp>
    </p:spTree>
    <p:extLst>
      <p:ext uri="{BB962C8B-B14F-4D97-AF65-F5344CB8AC3E}">
        <p14:creationId xmlns:p14="http://schemas.microsoft.com/office/powerpoint/2010/main" val="1208613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F5BD73-1EDE-614C-9D25-BE845333DF63}"/>
              </a:ext>
            </a:extLst>
          </p:cNvPr>
          <p:cNvSpPr>
            <a:spLocks noGrp="1"/>
          </p:cNvSpPr>
          <p:nvPr>
            <p:ph type="title"/>
          </p:nvPr>
        </p:nvSpPr>
        <p:spPr/>
        <p:txBody>
          <a:bodyPr/>
          <a:lstStyle/>
          <a:p>
            <a:r>
              <a:rPr lang="en-US" dirty="0"/>
              <a:t>Step 1: Situation analysis</a:t>
            </a:r>
          </a:p>
        </p:txBody>
      </p:sp>
      <p:sp>
        <p:nvSpPr>
          <p:cNvPr id="3" name="Content Placeholder 2">
            <a:extLst>
              <a:ext uri="{FF2B5EF4-FFF2-40B4-BE49-F238E27FC236}">
                <a16:creationId xmlns:a16="http://schemas.microsoft.com/office/drawing/2014/main" xmlns="" id="{FCC1D795-E3B4-0E4E-B013-F3417B41DED7}"/>
              </a:ext>
            </a:extLst>
          </p:cNvPr>
          <p:cNvSpPr>
            <a:spLocks noGrp="1"/>
          </p:cNvSpPr>
          <p:nvPr>
            <p:ph idx="1"/>
          </p:nvPr>
        </p:nvSpPr>
        <p:spPr/>
        <p:txBody>
          <a:bodyPr/>
          <a:lstStyle/>
          <a:p>
            <a:pPr>
              <a:lnSpc>
                <a:spcPct val="100000"/>
              </a:lnSpc>
            </a:pPr>
            <a:r>
              <a:rPr lang="en-US" dirty="0"/>
              <a:t>Review the firm’s environmental and SWOT analyses. </a:t>
            </a:r>
          </a:p>
          <a:p>
            <a:pPr>
              <a:lnSpc>
                <a:spcPct val="100000"/>
              </a:lnSpc>
            </a:pPr>
            <a:r>
              <a:rPr lang="en-US" dirty="0"/>
              <a:t>Review the firm’s objectives, strategies, and marketing goals. </a:t>
            </a:r>
          </a:p>
          <a:p>
            <a:pPr>
              <a:lnSpc>
                <a:spcPct val="100000"/>
              </a:lnSpc>
            </a:pPr>
            <a:r>
              <a:rPr lang="en-US" dirty="0"/>
              <a:t>Review the existing marketing plan and any other information that can be obtained about the company and its brands. </a:t>
            </a:r>
          </a:p>
          <a:p>
            <a:endParaRPr lang="en-US" dirty="0"/>
          </a:p>
        </p:txBody>
      </p:sp>
    </p:spTree>
    <p:extLst>
      <p:ext uri="{BB962C8B-B14F-4D97-AF65-F5344CB8AC3E}">
        <p14:creationId xmlns:p14="http://schemas.microsoft.com/office/powerpoint/2010/main" val="4202678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55E93-8020-A846-B35E-1C9F0CFDB5FA}"/>
              </a:ext>
            </a:extLst>
          </p:cNvPr>
          <p:cNvSpPr>
            <a:spLocks noGrp="1"/>
          </p:cNvSpPr>
          <p:nvPr>
            <p:ph type="title"/>
          </p:nvPr>
        </p:nvSpPr>
        <p:spPr/>
        <p:txBody>
          <a:bodyPr/>
          <a:lstStyle/>
          <a:p>
            <a:r>
              <a:rPr lang="en-US" dirty="0"/>
              <a:t>… Situation analysis</a:t>
            </a:r>
          </a:p>
        </p:txBody>
      </p:sp>
      <p:sp>
        <p:nvSpPr>
          <p:cNvPr id="3" name="Content Placeholder 2">
            <a:extLst>
              <a:ext uri="{FF2B5EF4-FFF2-40B4-BE49-F238E27FC236}">
                <a16:creationId xmlns:a16="http://schemas.microsoft.com/office/drawing/2014/main" xmlns="" id="{C3FFC133-7617-E54E-B998-3D515061B05D}"/>
              </a:ext>
            </a:extLst>
          </p:cNvPr>
          <p:cNvSpPr>
            <a:spLocks noGrp="1"/>
          </p:cNvSpPr>
          <p:nvPr>
            <p:ph idx="1"/>
          </p:nvPr>
        </p:nvSpPr>
        <p:spPr/>
        <p:txBody>
          <a:bodyPr>
            <a:normAutofit/>
          </a:bodyPr>
          <a:lstStyle/>
          <a:p>
            <a:r>
              <a:rPr lang="en-IN" dirty="0"/>
              <a:t>Are there linkages between direct strategy and social? </a:t>
            </a:r>
            <a:endParaRPr lang="en-IN" dirty="0">
              <a:effectLst/>
            </a:endParaRPr>
          </a:p>
          <a:p>
            <a:r>
              <a:rPr lang="en-IN" dirty="0"/>
              <a:t>What activities can be tied to social media? </a:t>
            </a:r>
            <a:endParaRPr lang="en-IN" dirty="0">
              <a:effectLst/>
            </a:endParaRPr>
          </a:p>
          <a:p>
            <a:r>
              <a:rPr lang="en-IN" dirty="0"/>
              <a:t>What resources can be directed to social? </a:t>
            </a:r>
            <a:endParaRPr lang="en-IN" dirty="0">
              <a:effectLst/>
            </a:endParaRPr>
          </a:p>
          <a:p>
            <a:r>
              <a:rPr lang="en-IN" dirty="0"/>
              <a:t>Is the organization prepared for social? </a:t>
            </a:r>
            <a:endParaRPr lang="en-IN" dirty="0">
              <a:effectLst/>
            </a:endParaRPr>
          </a:p>
          <a:p>
            <a:r>
              <a:rPr lang="en-IN" dirty="0"/>
              <a:t>Who are our customers? Are they social users? </a:t>
            </a:r>
          </a:p>
          <a:p>
            <a:r>
              <a:rPr lang="en-IN" dirty="0"/>
              <a:t>Who are our competitors? What social media activities are they using? </a:t>
            </a:r>
            <a:endParaRPr lang="en-IN" dirty="0">
              <a:effectLst/>
            </a:endParaRPr>
          </a:p>
          <a:p>
            <a:r>
              <a:rPr lang="en-IN" dirty="0"/>
              <a:t>What key trends may affect our decisions? </a:t>
            </a:r>
            <a:endParaRPr lang="en-IN" dirty="0">
              <a:effectLst/>
            </a:endParaRPr>
          </a:p>
          <a:p>
            <a:endParaRPr lang="en-US" dirty="0"/>
          </a:p>
        </p:txBody>
      </p:sp>
    </p:spTree>
    <p:extLst>
      <p:ext uri="{BB962C8B-B14F-4D97-AF65-F5344CB8AC3E}">
        <p14:creationId xmlns:p14="http://schemas.microsoft.com/office/powerpoint/2010/main" val="378731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8CEFBA-05CE-1A46-A10F-D048532E1A42}"/>
              </a:ext>
            </a:extLst>
          </p:cNvPr>
          <p:cNvSpPr>
            <a:spLocks noGrp="1"/>
          </p:cNvSpPr>
          <p:nvPr>
            <p:ph type="title"/>
          </p:nvPr>
        </p:nvSpPr>
        <p:spPr/>
        <p:txBody>
          <a:bodyPr/>
          <a:lstStyle/>
          <a:p>
            <a:r>
              <a:rPr lang="en-US" dirty="0"/>
              <a:t>Step </a:t>
            </a:r>
            <a:r>
              <a:rPr lang="en-IN" dirty="0"/>
              <a:t>2: Objectives and Budgeting </a:t>
            </a:r>
            <a:endParaRPr lang="en-US" dirty="0"/>
          </a:p>
        </p:txBody>
      </p:sp>
      <p:sp>
        <p:nvSpPr>
          <p:cNvPr id="3" name="Content Placeholder 2">
            <a:extLst>
              <a:ext uri="{FF2B5EF4-FFF2-40B4-BE49-F238E27FC236}">
                <a16:creationId xmlns:a16="http://schemas.microsoft.com/office/drawing/2014/main" xmlns="" id="{F56DE706-001B-6D43-9800-F4D7E4F62A39}"/>
              </a:ext>
            </a:extLst>
          </p:cNvPr>
          <p:cNvSpPr>
            <a:spLocks noGrp="1"/>
          </p:cNvSpPr>
          <p:nvPr>
            <p:ph idx="1"/>
          </p:nvPr>
        </p:nvSpPr>
        <p:spPr/>
        <p:txBody>
          <a:bodyPr/>
          <a:lstStyle/>
          <a:p>
            <a:r>
              <a:rPr lang="en-IN" dirty="0"/>
              <a:t>Task (what is to be accomplished) </a:t>
            </a:r>
          </a:p>
          <a:p>
            <a:r>
              <a:rPr lang="en-IN" dirty="0"/>
              <a:t>Measurable quantity (how much) </a:t>
            </a:r>
          </a:p>
          <a:p>
            <a:r>
              <a:rPr lang="en-IN" dirty="0"/>
              <a:t>Time frame (by when) </a:t>
            </a:r>
            <a:endParaRPr lang="en-IN" dirty="0">
              <a:effectLst/>
            </a:endParaRPr>
          </a:p>
          <a:p>
            <a:endParaRPr lang="en-US" dirty="0"/>
          </a:p>
        </p:txBody>
      </p:sp>
    </p:spTree>
    <p:extLst>
      <p:ext uri="{BB962C8B-B14F-4D97-AF65-F5344CB8AC3E}">
        <p14:creationId xmlns:p14="http://schemas.microsoft.com/office/powerpoint/2010/main" val="2743532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979EB7-C4D7-D942-933E-6C890BEC2FD8}"/>
              </a:ext>
            </a:extLst>
          </p:cNvPr>
          <p:cNvSpPr>
            <a:spLocks noGrp="1"/>
          </p:cNvSpPr>
          <p:nvPr>
            <p:ph type="title"/>
          </p:nvPr>
        </p:nvSpPr>
        <p:spPr/>
        <p:txBody>
          <a:bodyPr/>
          <a:lstStyle/>
          <a:p>
            <a:r>
              <a:rPr lang="en-IN" dirty="0"/>
              <a:t>Develop SMART objectives </a:t>
            </a:r>
            <a:endParaRPr lang="en-IN" dirty="0">
              <a:effectLst/>
            </a:endParaRPr>
          </a:p>
        </p:txBody>
      </p:sp>
      <p:sp>
        <p:nvSpPr>
          <p:cNvPr id="3" name="Content Placeholder 2">
            <a:extLst>
              <a:ext uri="{FF2B5EF4-FFF2-40B4-BE49-F238E27FC236}">
                <a16:creationId xmlns:a16="http://schemas.microsoft.com/office/drawing/2014/main" xmlns="" id="{7E1D9B39-914F-2C4E-A8E1-55C8EA1A8E36}"/>
              </a:ext>
            </a:extLst>
          </p:cNvPr>
          <p:cNvSpPr>
            <a:spLocks noGrp="1"/>
          </p:cNvSpPr>
          <p:nvPr>
            <p:ph idx="1"/>
          </p:nvPr>
        </p:nvSpPr>
        <p:spPr/>
        <p:txBody>
          <a:bodyPr/>
          <a:lstStyle/>
          <a:p>
            <a:r>
              <a:rPr lang="en-US" dirty="0"/>
              <a:t>Specific</a:t>
            </a:r>
          </a:p>
          <a:p>
            <a:r>
              <a:rPr lang="en-US" dirty="0"/>
              <a:t>Measurable</a:t>
            </a:r>
          </a:p>
          <a:p>
            <a:r>
              <a:rPr lang="en-US" dirty="0"/>
              <a:t>Action oriented </a:t>
            </a:r>
          </a:p>
          <a:p>
            <a:r>
              <a:rPr lang="en-US" dirty="0"/>
              <a:t>Realistic</a:t>
            </a:r>
          </a:p>
          <a:p>
            <a:r>
              <a:rPr lang="en-US" dirty="0"/>
              <a:t>Time-lined </a:t>
            </a:r>
          </a:p>
          <a:p>
            <a:endParaRPr lang="en-US" dirty="0"/>
          </a:p>
        </p:txBody>
      </p:sp>
      <p:sp>
        <p:nvSpPr>
          <p:cNvPr id="4" name="Rectangle 2">
            <a:extLst>
              <a:ext uri="{FF2B5EF4-FFF2-40B4-BE49-F238E27FC236}">
                <a16:creationId xmlns:a16="http://schemas.microsoft.com/office/drawing/2014/main" xmlns="" id="{B6FC71E4-9D4B-FF40-BCE2-6F3461BD2B53}"/>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1029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cial Media Goals: How to Set and Achieve Them | Sprout Social">
            <a:extLst>
              <a:ext uri="{FF2B5EF4-FFF2-40B4-BE49-F238E27FC236}">
                <a16:creationId xmlns:a16="http://schemas.microsoft.com/office/drawing/2014/main" xmlns="" id="{881E1D38-147F-E14E-AC1B-DA5A8B881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0"/>
            <a:ext cx="8474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924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7A28B1-0DC2-E842-97A0-0A8915F0F8D8}"/>
              </a:ext>
            </a:extLst>
          </p:cNvPr>
          <p:cNvSpPr>
            <a:spLocks noGrp="1"/>
          </p:cNvSpPr>
          <p:nvPr>
            <p:ph type="title"/>
          </p:nvPr>
        </p:nvSpPr>
        <p:spPr/>
        <p:txBody>
          <a:bodyPr>
            <a:normAutofit/>
          </a:bodyPr>
          <a:lstStyle/>
          <a:p>
            <a:r>
              <a:rPr lang="en-US" dirty="0"/>
              <a:t>Step 3: </a:t>
            </a:r>
            <a:r>
              <a:rPr lang="en-IN" dirty="0"/>
              <a:t>Gather Target Audience Insight </a:t>
            </a:r>
            <a:endParaRPr lang="en-US" dirty="0"/>
          </a:p>
        </p:txBody>
      </p:sp>
      <p:sp>
        <p:nvSpPr>
          <p:cNvPr id="3" name="Content Placeholder 2">
            <a:extLst>
              <a:ext uri="{FF2B5EF4-FFF2-40B4-BE49-F238E27FC236}">
                <a16:creationId xmlns:a16="http://schemas.microsoft.com/office/drawing/2014/main" xmlns="" id="{723CB046-50A7-EE4C-B0EA-DD5FBF218B42}"/>
              </a:ext>
            </a:extLst>
          </p:cNvPr>
          <p:cNvSpPr>
            <a:spLocks noGrp="1"/>
          </p:cNvSpPr>
          <p:nvPr>
            <p:ph idx="1"/>
          </p:nvPr>
        </p:nvSpPr>
        <p:spPr/>
        <p:txBody>
          <a:bodyPr/>
          <a:lstStyle/>
          <a:p>
            <a:r>
              <a:rPr lang="en-IN" dirty="0"/>
              <a:t>Which segments should we select to</a:t>
            </a:r>
            <a:r>
              <a:rPr lang="en-IN" dirty="0">
                <a:solidFill>
                  <a:schemeClr val="accent1"/>
                </a:solidFill>
              </a:rPr>
              <a:t> target</a:t>
            </a:r>
            <a:r>
              <a:rPr lang="en-IN" dirty="0"/>
              <a:t>? </a:t>
            </a:r>
            <a:endParaRPr lang="en-IN" dirty="0">
              <a:effectLst/>
            </a:endParaRPr>
          </a:p>
          <a:p>
            <a:r>
              <a:rPr lang="en-IN" dirty="0"/>
              <a:t>In which zones and communities do they participate? </a:t>
            </a:r>
            <a:endParaRPr lang="en-IN" dirty="0">
              <a:effectLst/>
            </a:endParaRPr>
          </a:p>
          <a:p>
            <a:r>
              <a:rPr lang="en-IN" b="1" dirty="0">
                <a:solidFill>
                  <a:schemeClr val="accent1"/>
                </a:solidFill>
              </a:rPr>
              <a:t>How do they use social media? </a:t>
            </a:r>
            <a:endParaRPr lang="en-IN" b="1" dirty="0">
              <a:solidFill>
                <a:schemeClr val="accent1"/>
              </a:solidFill>
              <a:effectLst/>
            </a:endParaRPr>
          </a:p>
          <a:p>
            <a:r>
              <a:rPr lang="en-IN" dirty="0"/>
              <a:t>What is important to them? </a:t>
            </a:r>
            <a:endParaRPr lang="en-IN" dirty="0">
              <a:effectLst/>
            </a:endParaRPr>
          </a:p>
          <a:p>
            <a:endParaRPr lang="en-US" dirty="0"/>
          </a:p>
        </p:txBody>
      </p:sp>
    </p:spTree>
    <p:extLst>
      <p:ext uri="{BB962C8B-B14F-4D97-AF65-F5344CB8AC3E}">
        <p14:creationId xmlns:p14="http://schemas.microsoft.com/office/powerpoint/2010/main" val="627870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94DC8-A01D-1B4E-88D4-65F3CE8AA798}"/>
              </a:ext>
            </a:extLst>
          </p:cNvPr>
          <p:cNvSpPr>
            <a:spLocks noGrp="1"/>
          </p:cNvSpPr>
          <p:nvPr>
            <p:ph type="title"/>
          </p:nvPr>
        </p:nvSpPr>
        <p:spPr/>
        <p:txBody>
          <a:bodyPr/>
          <a:lstStyle/>
          <a:p>
            <a:r>
              <a:rPr lang="en-US" dirty="0"/>
              <a:t>Step 4: </a:t>
            </a:r>
            <a:r>
              <a:rPr lang="en-IN" dirty="0"/>
              <a:t>Select Social Zones </a:t>
            </a:r>
            <a:endParaRPr lang="en-US" dirty="0"/>
          </a:p>
        </p:txBody>
      </p:sp>
      <p:sp>
        <p:nvSpPr>
          <p:cNvPr id="3" name="Content Placeholder 2">
            <a:extLst>
              <a:ext uri="{FF2B5EF4-FFF2-40B4-BE49-F238E27FC236}">
                <a16:creationId xmlns:a16="http://schemas.microsoft.com/office/drawing/2014/main" xmlns="" id="{4772C220-B15F-A74C-8DAD-E97AADE33953}"/>
              </a:ext>
            </a:extLst>
          </p:cNvPr>
          <p:cNvSpPr>
            <a:spLocks noGrp="1"/>
          </p:cNvSpPr>
          <p:nvPr>
            <p:ph idx="1"/>
          </p:nvPr>
        </p:nvSpPr>
        <p:spPr/>
        <p:txBody>
          <a:bodyPr/>
          <a:lstStyle/>
          <a:p>
            <a:r>
              <a:rPr lang="en-IN" dirty="0"/>
              <a:t>Considering our objectives, budget, overall direct strategy and segment insight, which zones should be used and how? </a:t>
            </a:r>
            <a:endParaRPr lang="en-US" dirty="0"/>
          </a:p>
          <a:p>
            <a:r>
              <a:rPr lang="en-US" dirty="0"/>
              <a:t>e.g., include:</a:t>
            </a:r>
            <a:endParaRPr lang="en-IN" dirty="0"/>
          </a:p>
          <a:p>
            <a:pPr lvl="1"/>
            <a:r>
              <a:rPr lang="en-IN" sz="1800" b="1" i="1" dirty="0"/>
              <a:t>Social networks</a:t>
            </a:r>
          </a:p>
          <a:p>
            <a:pPr lvl="1"/>
            <a:r>
              <a:rPr lang="en-IN" sz="1800" b="1" i="1" dirty="0"/>
              <a:t>Social publishing</a:t>
            </a:r>
          </a:p>
          <a:p>
            <a:pPr lvl="1"/>
            <a:r>
              <a:rPr lang="en-IN" sz="1800" b="1" i="1" dirty="0"/>
              <a:t>Social streaming</a:t>
            </a:r>
          </a:p>
          <a:p>
            <a:pPr lvl="1"/>
            <a:r>
              <a:rPr lang="en-IN" sz="1800" b="1" i="1" dirty="0"/>
              <a:t>Social blogging  </a:t>
            </a:r>
          </a:p>
          <a:p>
            <a:endParaRPr lang="en-IN" dirty="0"/>
          </a:p>
        </p:txBody>
      </p:sp>
    </p:spTree>
    <p:extLst>
      <p:ext uri="{BB962C8B-B14F-4D97-AF65-F5344CB8AC3E}">
        <p14:creationId xmlns:p14="http://schemas.microsoft.com/office/powerpoint/2010/main" val="1747086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325image50982272">
            <a:extLst>
              <a:ext uri="{FF2B5EF4-FFF2-40B4-BE49-F238E27FC236}">
                <a16:creationId xmlns:a16="http://schemas.microsoft.com/office/drawing/2014/main" xmlns="" id="{A2FD4F5E-F602-BE49-B2F7-42AB11373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718" y="0"/>
            <a:ext cx="527269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B87AA7C0-56EA-0E43-8911-F538A6055D71}"/>
              </a:ext>
            </a:extLst>
          </p:cNvPr>
          <p:cNvSpPr txBox="1"/>
          <p:nvPr/>
        </p:nvSpPr>
        <p:spPr>
          <a:xfrm>
            <a:off x="9078687" y="6368143"/>
            <a:ext cx="3113313" cy="369332"/>
          </a:xfrm>
          <a:prstGeom prst="rect">
            <a:avLst/>
          </a:prstGeom>
          <a:noFill/>
        </p:spPr>
        <p:txBody>
          <a:bodyPr wrap="square" rtlCol="0">
            <a:spAutoFit/>
          </a:bodyPr>
          <a:lstStyle/>
          <a:p>
            <a:r>
              <a:rPr lang="en-IN" i="1" dirty="0"/>
              <a:t>Source: Smart Insights (2015)</a:t>
            </a:r>
          </a:p>
        </p:txBody>
      </p:sp>
    </p:spTree>
    <p:extLst>
      <p:ext uri="{BB962C8B-B14F-4D97-AF65-F5344CB8AC3E}">
        <p14:creationId xmlns:p14="http://schemas.microsoft.com/office/powerpoint/2010/main" val="2933190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A9C36B-A7E3-D84B-A61C-AC263CFFA615}"/>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xmlns="" id="{CEB5FA0A-B1E3-8E44-BB60-AB8D440C63A2}"/>
              </a:ext>
            </a:extLst>
          </p:cNvPr>
          <p:cNvSpPr>
            <a:spLocks noGrp="1"/>
          </p:cNvSpPr>
          <p:nvPr>
            <p:ph idx="1"/>
          </p:nvPr>
        </p:nvSpPr>
        <p:spPr/>
        <p:txBody>
          <a:bodyPr>
            <a:normAutofit/>
          </a:bodyPr>
          <a:lstStyle/>
          <a:p>
            <a:r>
              <a:rPr lang="en-US" dirty="0"/>
              <a:t>What are the campaign goals and/or communication tasks? Here the planner reviews these decisions and provides a succinct overview of the goals. </a:t>
            </a:r>
          </a:p>
          <a:p>
            <a:r>
              <a:rPr lang="en-US" dirty="0"/>
              <a:t>What is unique and special about brand’s position in the marketplace? Campaign work should leverage the brand‘s positioning strategy. </a:t>
            </a:r>
          </a:p>
          <a:p>
            <a:r>
              <a:rPr lang="en-US" dirty="0"/>
              <a:t>Who is the target audience? What you want the audience to do. Do you want them to talk to the brand? Create and share content? </a:t>
            </a:r>
          </a:p>
          <a:p>
            <a:r>
              <a:rPr lang="en-US" dirty="0"/>
              <a:t>Is there another group of people who can persuade the target audience to follow them? This group is your influencers. Why would these people want to share your message with others? What‘s in it for them? </a:t>
            </a:r>
          </a:p>
          <a:p>
            <a:endParaRPr lang="en-US" dirty="0"/>
          </a:p>
        </p:txBody>
      </p:sp>
    </p:spTree>
    <p:extLst>
      <p:ext uri="{BB962C8B-B14F-4D97-AF65-F5344CB8AC3E}">
        <p14:creationId xmlns:p14="http://schemas.microsoft.com/office/powerpoint/2010/main" val="3755326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DF869-2C54-2D4E-947A-EFBE09D2B8B0}"/>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xmlns="" id="{8467B044-CA76-BB47-A41F-61401AE9E5AA}"/>
              </a:ext>
            </a:extLst>
          </p:cNvPr>
          <p:cNvSpPr>
            <a:spLocks noGrp="1"/>
          </p:cNvSpPr>
          <p:nvPr>
            <p:ph idx="1"/>
          </p:nvPr>
        </p:nvSpPr>
        <p:spPr/>
        <p:txBody>
          <a:bodyPr>
            <a:normAutofit/>
          </a:bodyPr>
          <a:lstStyle/>
          <a:p>
            <a:r>
              <a:rPr lang="en-US" dirty="0"/>
              <a:t>What are the existing creative assets? How can the brand’s creative foster a social experience and be repurposed for social? </a:t>
            </a:r>
          </a:p>
          <a:p>
            <a:r>
              <a:rPr lang="en-US" dirty="0"/>
              <a:t>How can we integrate with other branded media being used by the organization, and how long do we have to execute? </a:t>
            </a:r>
          </a:p>
          <a:p>
            <a:r>
              <a:rPr lang="en-US" dirty="0"/>
              <a:t>What experiences are possible given target market needs and motives, the available channels, and the creative assets? How can we design these experiences to maximize device portability and access? </a:t>
            </a:r>
          </a:p>
          <a:p>
            <a:r>
              <a:rPr lang="en-US" dirty="0"/>
              <a:t>What content will be needed? Comments? Questions and polls? Video? Images? Stories? Apps? </a:t>
            </a:r>
          </a:p>
          <a:p>
            <a:r>
              <a:rPr lang="en-US" dirty="0"/>
              <a:t>How will experience engagement be extended and shared throughout the social channels? </a:t>
            </a:r>
          </a:p>
          <a:p>
            <a:endParaRPr lang="en-US" dirty="0"/>
          </a:p>
        </p:txBody>
      </p:sp>
    </p:spTree>
    <p:extLst>
      <p:ext uri="{BB962C8B-B14F-4D97-AF65-F5344CB8AC3E}">
        <p14:creationId xmlns:p14="http://schemas.microsoft.com/office/powerpoint/2010/main" val="476115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FC3260-43C3-4248-BC79-EA5B2D280807}"/>
              </a:ext>
            </a:extLst>
          </p:cNvPr>
          <p:cNvSpPr>
            <a:spLocks noGrp="1"/>
          </p:cNvSpPr>
          <p:nvPr>
            <p:ph type="title"/>
          </p:nvPr>
        </p:nvSpPr>
        <p:spPr/>
        <p:txBody>
          <a:bodyPr/>
          <a:lstStyle/>
          <a:p>
            <a:r>
              <a:rPr lang="en-US" dirty="0"/>
              <a:t>Step </a:t>
            </a:r>
            <a:r>
              <a:rPr lang="en-IN" dirty="0"/>
              <a:t>6: Activation Plan </a:t>
            </a:r>
            <a:endParaRPr lang="en-US" dirty="0"/>
          </a:p>
        </p:txBody>
      </p:sp>
      <p:sp>
        <p:nvSpPr>
          <p:cNvPr id="3" name="Content Placeholder 2">
            <a:extLst>
              <a:ext uri="{FF2B5EF4-FFF2-40B4-BE49-F238E27FC236}">
                <a16:creationId xmlns:a16="http://schemas.microsoft.com/office/drawing/2014/main" xmlns="" id="{77EB870A-1C0E-3C4D-9163-6B01792E2698}"/>
              </a:ext>
            </a:extLst>
          </p:cNvPr>
          <p:cNvSpPr>
            <a:spLocks noGrp="1"/>
          </p:cNvSpPr>
          <p:nvPr>
            <p:ph idx="1"/>
          </p:nvPr>
        </p:nvSpPr>
        <p:spPr/>
        <p:txBody>
          <a:bodyPr/>
          <a:lstStyle/>
          <a:p>
            <a:r>
              <a:rPr lang="en-IN" dirty="0"/>
              <a:t>How do we make the plan happen? </a:t>
            </a:r>
            <a:endParaRPr lang="en-IN" dirty="0">
              <a:effectLst/>
            </a:endParaRPr>
          </a:p>
          <a:p>
            <a:r>
              <a:rPr lang="en-IN" dirty="0"/>
              <a:t>Who is responsible? </a:t>
            </a:r>
            <a:endParaRPr lang="en-IN" dirty="0">
              <a:effectLst/>
            </a:endParaRPr>
          </a:p>
          <a:p>
            <a:r>
              <a:rPr lang="en-IN" dirty="0"/>
              <a:t>What is the timing? </a:t>
            </a:r>
            <a:endParaRPr lang="en-IN" dirty="0">
              <a:effectLst/>
            </a:endParaRPr>
          </a:p>
          <a:p>
            <a:r>
              <a:rPr lang="en-IN" dirty="0"/>
              <a:t>What budget is needed to accomplish each objective? </a:t>
            </a:r>
            <a:endParaRPr lang="en-IN" dirty="0">
              <a:effectLst/>
            </a:endParaRPr>
          </a:p>
          <a:p>
            <a:r>
              <a:rPr lang="en-IN" dirty="0"/>
              <a:t>How do we ensure the plan is consistent with our larger objectives? </a:t>
            </a:r>
            <a:endParaRPr lang="en-IN" dirty="0">
              <a:effectLst/>
            </a:endParaRPr>
          </a:p>
          <a:p>
            <a:endParaRPr lang="en-US" dirty="0"/>
          </a:p>
        </p:txBody>
      </p:sp>
    </p:spTree>
    <p:extLst>
      <p:ext uri="{BB962C8B-B14F-4D97-AF65-F5344CB8AC3E}">
        <p14:creationId xmlns:p14="http://schemas.microsoft.com/office/powerpoint/2010/main" val="206815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D6ADE5-5E2D-CF4B-8891-99EE39BD298B}"/>
              </a:ext>
            </a:extLst>
          </p:cNvPr>
          <p:cNvSpPr>
            <a:spLocks noGrp="1"/>
          </p:cNvSpPr>
          <p:nvPr>
            <p:ph type="title"/>
          </p:nvPr>
        </p:nvSpPr>
        <p:spPr/>
        <p:txBody>
          <a:bodyPr/>
          <a:lstStyle/>
          <a:p>
            <a:r>
              <a:rPr lang="en-US" dirty="0"/>
              <a:t>Step 7: </a:t>
            </a:r>
            <a:r>
              <a:rPr lang="en-IN" dirty="0"/>
              <a:t>Measure and Manage</a:t>
            </a:r>
            <a:endParaRPr lang="en-US" dirty="0"/>
          </a:p>
        </p:txBody>
      </p:sp>
      <p:sp>
        <p:nvSpPr>
          <p:cNvPr id="3" name="Content Placeholder 2">
            <a:extLst>
              <a:ext uri="{FF2B5EF4-FFF2-40B4-BE49-F238E27FC236}">
                <a16:creationId xmlns:a16="http://schemas.microsoft.com/office/drawing/2014/main" xmlns="" id="{26707919-685C-2A41-A9B5-FAC2EE6E8044}"/>
              </a:ext>
            </a:extLst>
          </p:cNvPr>
          <p:cNvSpPr>
            <a:spLocks noGrp="1"/>
          </p:cNvSpPr>
          <p:nvPr>
            <p:ph idx="1"/>
          </p:nvPr>
        </p:nvSpPr>
        <p:spPr/>
        <p:txBody>
          <a:bodyPr/>
          <a:lstStyle/>
          <a:p>
            <a:r>
              <a:rPr lang="en-IN" dirty="0"/>
              <a:t>What metrics will allow us to assess effectiveness? </a:t>
            </a:r>
            <a:endParaRPr lang="en-IN" dirty="0">
              <a:effectLst/>
            </a:endParaRPr>
          </a:p>
          <a:p>
            <a:r>
              <a:rPr lang="en-IN" dirty="0"/>
              <a:t>How will we collect the data to assess? </a:t>
            </a:r>
            <a:endParaRPr lang="en-IN" dirty="0">
              <a:effectLst/>
            </a:endParaRPr>
          </a:p>
          <a:p>
            <a:endParaRPr lang="en-US" dirty="0"/>
          </a:p>
        </p:txBody>
      </p:sp>
    </p:spTree>
    <p:extLst>
      <p:ext uri="{BB962C8B-B14F-4D97-AF65-F5344CB8AC3E}">
        <p14:creationId xmlns:p14="http://schemas.microsoft.com/office/powerpoint/2010/main" val="3364711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8096CB-6015-0A43-92FB-77935791577F}"/>
              </a:ext>
            </a:extLst>
          </p:cNvPr>
          <p:cNvSpPr>
            <a:spLocks noGrp="1"/>
          </p:cNvSpPr>
          <p:nvPr>
            <p:ph type="title"/>
          </p:nvPr>
        </p:nvSpPr>
        <p:spPr/>
        <p:txBody>
          <a:bodyPr/>
          <a:lstStyle/>
          <a:p>
            <a:r>
              <a:rPr lang="en-IN" dirty="0"/>
              <a:t>Social Media Policy Components </a:t>
            </a:r>
            <a:endParaRPr lang="en-US" dirty="0"/>
          </a:p>
        </p:txBody>
      </p:sp>
      <p:sp>
        <p:nvSpPr>
          <p:cNvPr id="3" name="Content Placeholder 2">
            <a:extLst>
              <a:ext uri="{FF2B5EF4-FFF2-40B4-BE49-F238E27FC236}">
                <a16:creationId xmlns:a16="http://schemas.microsoft.com/office/drawing/2014/main" xmlns="" id="{6B6DFB85-552A-7247-94B6-D71120B9195E}"/>
              </a:ext>
            </a:extLst>
          </p:cNvPr>
          <p:cNvSpPr>
            <a:spLocks noGrp="1"/>
          </p:cNvSpPr>
          <p:nvPr>
            <p:ph idx="1"/>
          </p:nvPr>
        </p:nvSpPr>
        <p:spPr/>
        <p:txBody>
          <a:bodyPr/>
          <a:lstStyle/>
          <a:p>
            <a:pPr marL="0" indent="0">
              <a:buNone/>
            </a:pPr>
            <a:endParaRPr lang="en-US" dirty="0"/>
          </a:p>
          <a:p>
            <a:r>
              <a:rPr lang="en-US" dirty="0"/>
              <a:t>Standards of conduct</a:t>
            </a:r>
          </a:p>
          <a:p>
            <a:r>
              <a:rPr lang="en-US" dirty="0"/>
              <a:t>Disclosure requirements</a:t>
            </a:r>
          </a:p>
          <a:p>
            <a:r>
              <a:rPr lang="en-US" dirty="0"/>
              <a:t>Standards for posting corporate information </a:t>
            </a:r>
          </a:p>
          <a:p>
            <a:endParaRPr lang="en-US" dirty="0"/>
          </a:p>
        </p:txBody>
      </p:sp>
    </p:spTree>
    <p:extLst>
      <p:ext uri="{BB962C8B-B14F-4D97-AF65-F5344CB8AC3E}">
        <p14:creationId xmlns:p14="http://schemas.microsoft.com/office/powerpoint/2010/main" val="121733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3637A6-0419-F54A-80A1-8E4A7EDC50B5}"/>
              </a:ext>
            </a:extLst>
          </p:cNvPr>
          <p:cNvSpPr>
            <a:spLocks noGrp="1"/>
          </p:cNvSpPr>
          <p:nvPr>
            <p:ph type="title"/>
          </p:nvPr>
        </p:nvSpPr>
        <p:spPr/>
        <p:txBody>
          <a:bodyPr/>
          <a:lstStyle/>
          <a:p>
            <a:r>
              <a:rPr lang="en-US" dirty="0"/>
              <a:t>Challenges in social media marketing</a:t>
            </a:r>
          </a:p>
        </p:txBody>
      </p:sp>
      <p:sp>
        <p:nvSpPr>
          <p:cNvPr id="4" name="Text Placeholder 3">
            <a:extLst>
              <a:ext uri="{FF2B5EF4-FFF2-40B4-BE49-F238E27FC236}">
                <a16:creationId xmlns:a16="http://schemas.microsoft.com/office/drawing/2014/main" xmlns="" id="{5696F7EC-4194-294E-A8B2-B44537BE20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2676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2BE09A0-7B11-3148-A5F0-94EFA886ED62}"/>
              </a:ext>
            </a:extLst>
          </p:cNvPr>
          <p:cNvSpPr>
            <a:spLocks noGrp="1"/>
          </p:cNvSpPr>
          <p:nvPr>
            <p:ph type="title"/>
          </p:nvPr>
        </p:nvSpPr>
        <p:spPr/>
        <p:txBody>
          <a:bodyPr/>
          <a:lstStyle/>
          <a:p>
            <a:r>
              <a:rPr lang="en-IN" dirty="0"/>
              <a:t>Challenges in social media marketing </a:t>
            </a:r>
            <a:br>
              <a:rPr lang="en-IN" dirty="0"/>
            </a:br>
            <a:endParaRPr lang="en-US" dirty="0"/>
          </a:p>
        </p:txBody>
      </p:sp>
      <p:sp>
        <p:nvSpPr>
          <p:cNvPr id="5" name="Content Placeholder 4">
            <a:extLst>
              <a:ext uri="{FF2B5EF4-FFF2-40B4-BE49-F238E27FC236}">
                <a16:creationId xmlns:a16="http://schemas.microsoft.com/office/drawing/2014/main" xmlns="" id="{B569372E-69F3-7643-B9ED-8DA6A009306A}"/>
              </a:ext>
            </a:extLst>
          </p:cNvPr>
          <p:cNvSpPr>
            <a:spLocks noGrp="1"/>
          </p:cNvSpPr>
          <p:nvPr>
            <p:ph idx="1"/>
          </p:nvPr>
        </p:nvSpPr>
        <p:spPr/>
        <p:txBody>
          <a:bodyPr/>
          <a:lstStyle/>
          <a:p>
            <a:r>
              <a:rPr lang="en-IN" b="1" dirty="0"/>
              <a:t>Customer engagement </a:t>
            </a:r>
          </a:p>
          <a:p>
            <a:pPr lvl="1"/>
            <a:r>
              <a:rPr lang="en-IN" dirty="0"/>
              <a:t>Repeated interactions through the customer lifecycle prompted by online and offline communications aimed at strengthening the long-term emotional, psychological and physical investment a customer has with a brand. </a:t>
            </a:r>
          </a:p>
          <a:p>
            <a:r>
              <a:rPr lang="en-US" b="1" dirty="0"/>
              <a:t>Media Fragmentation</a:t>
            </a:r>
          </a:p>
          <a:p>
            <a:pPr lvl="1"/>
            <a:r>
              <a:rPr lang="en-IN" dirty="0"/>
              <a:t>Describes a trend towards increasing choice and consumption of a range of media in terms of different channels such as web and mobile </a:t>
            </a:r>
          </a:p>
          <a:p>
            <a:pPr lvl="1"/>
            <a:r>
              <a:rPr lang="en-IN" dirty="0"/>
              <a:t>Media fragmentation implies increased difficulty in reaching target audiences. </a:t>
            </a:r>
          </a:p>
          <a:p>
            <a:pPr lvl="1"/>
            <a:endParaRPr lang="en-US" b="1" dirty="0"/>
          </a:p>
        </p:txBody>
      </p:sp>
    </p:spTree>
    <p:extLst>
      <p:ext uri="{BB962C8B-B14F-4D97-AF65-F5344CB8AC3E}">
        <p14:creationId xmlns:p14="http://schemas.microsoft.com/office/powerpoint/2010/main" val="2745946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23B0CC8-7B88-0C4B-9A9A-A5CB6039BB7D}"/>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xmlns="" id="{CCA40478-9A26-1944-AD58-F525CCF90E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49128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{0AA20C55-5C0C-9743-8379-FFBAF265A131}tf10001069</Template>
  <TotalTime>88</TotalTime>
  <Words>1236</Words>
  <Application>Microsoft Office PowerPoint</Application>
  <PresentationFormat>Widescreen</PresentationFormat>
  <Paragraphs>159</Paragraphs>
  <Slides>25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Wingdings</vt:lpstr>
      <vt:lpstr>Wingdings 3</vt:lpstr>
      <vt:lpstr>Wisp</vt:lpstr>
      <vt:lpstr>SOCIAL MEDIA MARKETING STRATEGY </vt:lpstr>
      <vt:lpstr>Session Agenda</vt:lpstr>
      <vt:lpstr>Introduction to social media and social media marketing</vt:lpstr>
      <vt:lpstr>Where Does SMM Planning Fit? </vt:lpstr>
      <vt:lpstr>Phases of social media marketing</vt:lpstr>
      <vt:lpstr>Steps in Social Media Marketing Planning</vt:lpstr>
      <vt:lpstr>7 Steps of SMM Planning</vt:lpstr>
      <vt:lpstr>Before you begin keep in mind </vt:lpstr>
      <vt:lpstr>Characteristics of a Good Plan</vt:lpstr>
      <vt:lpstr>Step 1: Situation analysis</vt:lpstr>
      <vt:lpstr>… Situation analysis</vt:lpstr>
      <vt:lpstr>Step 2: Objectives and Budgeting </vt:lpstr>
      <vt:lpstr>Develop SMART objectives </vt:lpstr>
      <vt:lpstr>PowerPoint Presentation</vt:lpstr>
      <vt:lpstr>Step 3: Gather Target Audience Insight </vt:lpstr>
      <vt:lpstr>Step 4: Select Social Zones </vt:lpstr>
      <vt:lpstr>PowerPoint Presentation</vt:lpstr>
      <vt:lpstr>Step 5: Developing an Experience Strategy </vt:lpstr>
      <vt:lpstr>Step 5: Developing an Experience Strategy </vt:lpstr>
      <vt:lpstr>Step 6: Activation Plan </vt:lpstr>
      <vt:lpstr>Step 7: Measure and Manage</vt:lpstr>
      <vt:lpstr>Social Media Policy Components </vt:lpstr>
      <vt:lpstr>Challenges in social media marketing</vt:lpstr>
      <vt:lpstr>Challenges in social media marketing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MARKETING STRATEGY </dc:title>
  <dc:creator>archit0029@gmail.com</dc:creator>
  <cp:lastModifiedBy>hp</cp:lastModifiedBy>
  <cp:revision>2</cp:revision>
  <dcterms:created xsi:type="dcterms:W3CDTF">2022-08-07T01:07:42Z</dcterms:created>
  <dcterms:modified xsi:type="dcterms:W3CDTF">2022-08-07T06:19:44Z</dcterms:modified>
</cp:coreProperties>
</file>