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85" r:id="rId2"/>
    <p:sldId id="286" r:id="rId3"/>
    <p:sldId id="287" r:id="rId4"/>
    <p:sldId id="319" r:id="rId5"/>
    <p:sldId id="317" r:id="rId6"/>
    <p:sldId id="312" r:id="rId7"/>
    <p:sldId id="333" r:id="rId8"/>
    <p:sldId id="339" r:id="rId9"/>
    <p:sldId id="338" r:id="rId10"/>
    <p:sldId id="334" r:id="rId11"/>
    <p:sldId id="332" r:id="rId12"/>
    <p:sldId id="336" r:id="rId13"/>
    <p:sldId id="337" r:id="rId14"/>
    <p:sldId id="340" r:id="rId15"/>
    <p:sldId id="341" r:id="rId16"/>
    <p:sldId id="342" r:id="rId17"/>
    <p:sldId id="343" r:id="rId18"/>
    <p:sldId id="331" r:id="rId19"/>
    <p:sldId id="344" r:id="rId20"/>
    <p:sldId id="26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24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2" d="100"/>
          <a:sy n="72" d="100"/>
        </p:scale>
        <p:origin x="66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1A2002-5457-4E70-A359-9B10E627866D}" type="datetimeFigureOut">
              <a:rPr lang="en-IN" smtClean="0"/>
              <a:t>15-07-2024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C9B154-A147-41B0-9E4E-63E3D3295D73}" type="slidenum">
              <a:rPr lang="en-IN" smtClean="0"/>
              <a:t>‹#›</a:t>
            </a:fld>
            <a:endParaRPr lang="en-IN"/>
          </a:p>
        </p:txBody>
      </p:sp>
    </p:spTree>
    <p:extLst>
      <p:ext uri="{BB962C8B-B14F-4D97-AF65-F5344CB8AC3E}">
        <p14:creationId xmlns:p14="http://schemas.microsoft.com/office/powerpoint/2010/main" val="2026744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C164B64-350D-4F5E-84F9-2948DCD28850}" type="slidenum">
              <a:rPr lang="en-IN" smtClean="0"/>
              <a:t>1</a:t>
            </a:fld>
            <a:endParaRPr lang="en-IN"/>
          </a:p>
        </p:txBody>
      </p:sp>
    </p:spTree>
    <p:extLst>
      <p:ext uri="{BB962C8B-B14F-4D97-AF65-F5344CB8AC3E}">
        <p14:creationId xmlns:p14="http://schemas.microsoft.com/office/powerpoint/2010/main" val="1875492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C164B64-350D-4F5E-84F9-2948DCD28850}" type="slidenum">
              <a:rPr lang="en-IN" smtClean="0"/>
              <a:t>2</a:t>
            </a:fld>
            <a:endParaRPr lang="en-IN"/>
          </a:p>
        </p:txBody>
      </p:sp>
    </p:spTree>
    <p:extLst>
      <p:ext uri="{BB962C8B-B14F-4D97-AF65-F5344CB8AC3E}">
        <p14:creationId xmlns:p14="http://schemas.microsoft.com/office/powerpoint/2010/main" val="2712141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029B-86D3-43B2-964D-6C3410CC742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50563F9A-0DB0-4DA5-ACE6-D8A5ABB443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7903695-EC24-4D33-82EF-AC3426F948B6}"/>
              </a:ext>
            </a:extLst>
          </p:cNvPr>
          <p:cNvSpPr>
            <a:spLocks noGrp="1"/>
          </p:cNvSpPr>
          <p:nvPr>
            <p:ph type="dt" sz="half" idx="10"/>
          </p:nvPr>
        </p:nvSpPr>
        <p:spPr/>
        <p:txBody>
          <a:bodyPr/>
          <a:lstStyle/>
          <a:p>
            <a:fld id="{47ECC019-D0FF-47BF-821C-B45DF0DAF41E}" type="datetimeFigureOut">
              <a:rPr lang="en-IN" smtClean="0"/>
              <a:t>15-07-2024</a:t>
            </a:fld>
            <a:endParaRPr lang="en-IN"/>
          </a:p>
        </p:txBody>
      </p:sp>
      <p:sp>
        <p:nvSpPr>
          <p:cNvPr id="5" name="Footer Placeholder 4">
            <a:extLst>
              <a:ext uri="{FF2B5EF4-FFF2-40B4-BE49-F238E27FC236}">
                <a16:creationId xmlns:a16="http://schemas.microsoft.com/office/drawing/2014/main" id="{D485D81B-2D82-4D5F-8E69-B16742A3E8D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C90BCF7-67F3-4239-A417-63ED547E437F}"/>
              </a:ext>
            </a:extLst>
          </p:cNvPr>
          <p:cNvSpPr>
            <a:spLocks noGrp="1"/>
          </p:cNvSpPr>
          <p:nvPr>
            <p:ph type="sldNum" sz="quarter" idx="12"/>
          </p:nvPr>
        </p:nvSpPr>
        <p:spPr/>
        <p:txBody>
          <a:bodyPr/>
          <a:lstStyle/>
          <a:p>
            <a:fld id="{25F91235-3E03-437B-8F18-6536E822CD60}" type="slidenum">
              <a:rPr lang="en-IN" smtClean="0"/>
              <a:t>‹#›</a:t>
            </a:fld>
            <a:endParaRPr lang="en-IN"/>
          </a:p>
        </p:txBody>
      </p:sp>
    </p:spTree>
    <p:extLst>
      <p:ext uri="{BB962C8B-B14F-4D97-AF65-F5344CB8AC3E}">
        <p14:creationId xmlns:p14="http://schemas.microsoft.com/office/powerpoint/2010/main" val="1674136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98FCC-DFD9-45EF-865C-B8593123E65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7708D4E-E694-4D65-AE86-6EA1C306BAC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7B016CF-5A69-4F87-8B4A-7F1E21B03707}"/>
              </a:ext>
            </a:extLst>
          </p:cNvPr>
          <p:cNvSpPr>
            <a:spLocks noGrp="1"/>
          </p:cNvSpPr>
          <p:nvPr>
            <p:ph type="dt" sz="half" idx="10"/>
          </p:nvPr>
        </p:nvSpPr>
        <p:spPr/>
        <p:txBody>
          <a:bodyPr/>
          <a:lstStyle/>
          <a:p>
            <a:fld id="{47ECC019-D0FF-47BF-821C-B45DF0DAF41E}" type="datetimeFigureOut">
              <a:rPr lang="en-IN" smtClean="0"/>
              <a:t>15-07-2024</a:t>
            </a:fld>
            <a:endParaRPr lang="en-IN"/>
          </a:p>
        </p:txBody>
      </p:sp>
      <p:sp>
        <p:nvSpPr>
          <p:cNvPr id="5" name="Footer Placeholder 4">
            <a:extLst>
              <a:ext uri="{FF2B5EF4-FFF2-40B4-BE49-F238E27FC236}">
                <a16:creationId xmlns:a16="http://schemas.microsoft.com/office/drawing/2014/main" id="{BDC424F5-D83B-47D0-BDD9-E5ADF3E5651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71211B7-2A7E-4AE0-85BA-B4C3E9B890B3}"/>
              </a:ext>
            </a:extLst>
          </p:cNvPr>
          <p:cNvSpPr>
            <a:spLocks noGrp="1"/>
          </p:cNvSpPr>
          <p:nvPr>
            <p:ph type="sldNum" sz="quarter" idx="12"/>
          </p:nvPr>
        </p:nvSpPr>
        <p:spPr/>
        <p:txBody>
          <a:bodyPr/>
          <a:lstStyle/>
          <a:p>
            <a:fld id="{25F91235-3E03-437B-8F18-6536E822CD60}" type="slidenum">
              <a:rPr lang="en-IN" smtClean="0"/>
              <a:t>‹#›</a:t>
            </a:fld>
            <a:endParaRPr lang="en-IN"/>
          </a:p>
        </p:txBody>
      </p:sp>
    </p:spTree>
    <p:extLst>
      <p:ext uri="{BB962C8B-B14F-4D97-AF65-F5344CB8AC3E}">
        <p14:creationId xmlns:p14="http://schemas.microsoft.com/office/powerpoint/2010/main" val="1166427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50EFC-0719-4D8F-AABF-0163650C0D3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7044821B-8B06-4768-9934-A48E62E4AA8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6ED3923-56DF-4508-A9C0-E80B0C9FF2FC}"/>
              </a:ext>
            </a:extLst>
          </p:cNvPr>
          <p:cNvSpPr>
            <a:spLocks noGrp="1"/>
          </p:cNvSpPr>
          <p:nvPr>
            <p:ph type="dt" sz="half" idx="10"/>
          </p:nvPr>
        </p:nvSpPr>
        <p:spPr/>
        <p:txBody>
          <a:bodyPr/>
          <a:lstStyle/>
          <a:p>
            <a:fld id="{47ECC019-D0FF-47BF-821C-B45DF0DAF41E}" type="datetimeFigureOut">
              <a:rPr lang="en-IN" smtClean="0"/>
              <a:t>15-07-2024</a:t>
            </a:fld>
            <a:endParaRPr lang="en-IN"/>
          </a:p>
        </p:txBody>
      </p:sp>
      <p:sp>
        <p:nvSpPr>
          <p:cNvPr id="5" name="Footer Placeholder 4">
            <a:extLst>
              <a:ext uri="{FF2B5EF4-FFF2-40B4-BE49-F238E27FC236}">
                <a16:creationId xmlns:a16="http://schemas.microsoft.com/office/drawing/2014/main" id="{65C2F884-C17C-4680-9EC6-2284624D5BE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1786E13-42E2-4FBB-A8C0-695530702B89}"/>
              </a:ext>
            </a:extLst>
          </p:cNvPr>
          <p:cNvSpPr>
            <a:spLocks noGrp="1"/>
          </p:cNvSpPr>
          <p:nvPr>
            <p:ph type="sldNum" sz="quarter" idx="12"/>
          </p:nvPr>
        </p:nvSpPr>
        <p:spPr/>
        <p:txBody>
          <a:bodyPr/>
          <a:lstStyle/>
          <a:p>
            <a:fld id="{25F91235-3E03-437B-8F18-6536E822CD60}" type="slidenum">
              <a:rPr lang="en-IN" smtClean="0"/>
              <a:t>‹#›</a:t>
            </a:fld>
            <a:endParaRPr lang="en-IN"/>
          </a:p>
        </p:txBody>
      </p:sp>
    </p:spTree>
    <p:extLst>
      <p:ext uri="{BB962C8B-B14F-4D97-AF65-F5344CB8AC3E}">
        <p14:creationId xmlns:p14="http://schemas.microsoft.com/office/powerpoint/2010/main" val="1991255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744C2-4539-4997-8F95-A2E0AAE4EA6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8F07F18-4465-43F6-BB42-4DA20CB26B2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D70F24C8-64C3-4A9E-864F-2E13E19A77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7ADC9B5D-2C3D-461C-A62C-D055F07C3083}"/>
              </a:ext>
            </a:extLst>
          </p:cNvPr>
          <p:cNvSpPr>
            <a:spLocks noGrp="1"/>
          </p:cNvSpPr>
          <p:nvPr>
            <p:ph type="dt" sz="half" idx="10"/>
          </p:nvPr>
        </p:nvSpPr>
        <p:spPr/>
        <p:txBody>
          <a:bodyPr/>
          <a:lstStyle/>
          <a:p>
            <a:fld id="{47ECC019-D0FF-47BF-821C-B45DF0DAF41E}" type="datetimeFigureOut">
              <a:rPr lang="en-IN" smtClean="0"/>
              <a:t>15-07-2024</a:t>
            </a:fld>
            <a:endParaRPr lang="en-IN"/>
          </a:p>
        </p:txBody>
      </p:sp>
      <p:sp>
        <p:nvSpPr>
          <p:cNvPr id="6" name="Footer Placeholder 5">
            <a:extLst>
              <a:ext uri="{FF2B5EF4-FFF2-40B4-BE49-F238E27FC236}">
                <a16:creationId xmlns:a16="http://schemas.microsoft.com/office/drawing/2014/main" id="{96EB71F0-11FC-40DC-966B-9EFE0E94A43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4DD32F5-FA80-4463-99E7-2B7EA29EEFF4}"/>
              </a:ext>
            </a:extLst>
          </p:cNvPr>
          <p:cNvSpPr>
            <a:spLocks noGrp="1"/>
          </p:cNvSpPr>
          <p:nvPr>
            <p:ph type="sldNum" sz="quarter" idx="12"/>
          </p:nvPr>
        </p:nvSpPr>
        <p:spPr/>
        <p:txBody>
          <a:bodyPr/>
          <a:lstStyle/>
          <a:p>
            <a:fld id="{25F91235-3E03-437B-8F18-6536E822CD60}" type="slidenum">
              <a:rPr lang="en-IN" smtClean="0"/>
              <a:t>‹#›</a:t>
            </a:fld>
            <a:endParaRPr lang="en-IN"/>
          </a:p>
        </p:txBody>
      </p:sp>
    </p:spTree>
    <p:extLst>
      <p:ext uri="{BB962C8B-B14F-4D97-AF65-F5344CB8AC3E}">
        <p14:creationId xmlns:p14="http://schemas.microsoft.com/office/powerpoint/2010/main" val="2009480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A8188-5962-4930-B9A0-85759945860F}"/>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996D90A-1FF0-474D-A7BB-7AEEB6416D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797737E-4A61-4DD3-B216-FDD39E90B5C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1EF3A740-C36F-4DEA-8A74-DE9FED9EF3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BD040B0-2C50-460E-9F97-C18AD80ED7C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2B10730D-CFF7-4BFE-8982-75CED85B27A2}"/>
              </a:ext>
            </a:extLst>
          </p:cNvPr>
          <p:cNvSpPr>
            <a:spLocks noGrp="1"/>
          </p:cNvSpPr>
          <p:nvPr>
            <p:ph type="dt" sz="half" idx="10"/>
          </p:nvPr>
        </p:nvSpPr>
        <p:spPr/>
        <p:txBody>
          <a:bodyPr/>
          <a:lstStyle/>
          <a:p>
            <a:fld id="{47ECC019-D0FF-47BF-821C-B45DF0DAF41E}" type="datetimeFigureOut">
              <a:rPr lang="en-IN" smtClean="0"/>
              <a:t>15-07-2024</a:t>
            </a:fld>
            <a:endParaRPr lang="en-IN"/>
          </a:p>
        </p:txBody>
      </p:sp>
      <p:sp>
        <p:nvSpPr>
          <p:cNvPr id="8" name="Footer Placeholder 7">
            <a:extLst>
              <a:ext uri="{FF2B5EF4-FFF2-40B4-BE49-F238E27FC236}">
                <a16:creationId xmlns:a16="http://schemas.microsoft.com/office/drawing/2014/main" id="{F60260D0-0959-4F79-8D2D-DC986D31CB67}"/>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E6B3F63E-73F2-4650-B4AD-41CFE47A5E8F}"/>
              </a:ext>
            </a:extLst>
          </p:cNvPr>
          <p:cNvSpPr>
            <a:spLocks noGrp="1"/>
          </p:cNvSpPr>
          <p:nvPr>
            <p:ph type="sldNum" sz="quarter" idx="12"/>
          </p:nvPr>
        </p:nvSpPr>
        <p:spPr/>
        <p:txBody>
          <a:bodyPr/>
          <a:lstStyle/>
          <a:p>
            <a:fld id="{25F91235-3E03-437B-8F18-6536E822CD60}" type="slidenum">
              <a:rPr lang="en-IN" smtClean="0"/>
              <a:t>‹#›</a:t>
            </a:fld>
            <a:endParaRPr lang="en-IN"/>
          </a:p>
        </p:txBody>
      </p:sp>
    </p:spTree>
    <p:extLst>
      <p:ext uri="{BB962C8B-B14F-4D97-AF65-F5344CB8AC3E}">
        <p14:creationId xmlns:p14="http://schemas.microsoft.com/office/powerpoint/2010/main" val="1114820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006EA-984C-4F0D-9B7A-1E367FA54C1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8DB17FD-8423-4943-BBC8-BA2C94741015}"/>
              </a:ext>
            </a:extLst>
          </p:cNvPr>
          <p:cNvSpPr>
            <a:spLocks noGrp="1"/>
          </p:cNvSpPr>
          <p:nvPr>
            <p:ph type="dt" sz="half" idx="10"/>
          </p:nvPr>
        </p:nvSpPr>
        <p:spPr/>
        <p:txBody>
          <a:bodyPr/>
          <a:lstStyle/>
          <a:p>
            <a:fld id="{47ECC019-D0FF-47BF-821C-B45DF0DAF41E}" type="datetimeFigureOut">
              <a:rPr lang="en-IN" smtClean="0"/>
              <a:t>15-07-2024</a:t>
            </a:fld>
            <a:endParaRPr lang="en-IN"/>
          </a:p>
        </p:txBody>
      </p:sp>
      <p:sp>
        <p:nvSpPr>
          <p:cNvPr id="4" name="Footer Placeholder 3">
            <a:extLst>
              <a:ext uri="{FF2B5EF4-FFF2-40B4-BE49-F238E27FC236}">
                <a16:creationId xmlns:a16="http://schemas.microsoft.com/office/drawing/2014/main" id="{07292453-1A6B-4116-BC68-9CB9C4C3F5A4}"/>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EFC11B26-8743-4DA2-8D86-D8C1896FD60D}"/>
              </a:ext>
            </a:extLst>
          </p:cNvPr>
          <p:cNvSpPr>
            <a:spLocks noGrp="1"/>
          </p:cNvSpPr>
          <p:nvPr>
            <p:ph type="sldNum" sz="quarter" idx="12"/>
          </p:nvPr>
        </p:nvSpPr>
        <p:spPr/>
        <p:txBody>
          <a:bodyPr/>
          <a:lstStyle/>
          <a:p>
            <a:fld id="{25F91235-3E03-437B-8F18-6536E822CD60}" type="slidenum">
              <a:rPr lang="en-IN" smtClean="0"/>
              <a:t>‹#›</a:t>
            </a:fld>
            <a:endParaRPr lang="en-IN"/>
          </a:p>
        </p:txBody>
      </p:sp>
    </p:spTree>
    <p:extLst>
      <p:ext uri="{BB962C8B-B14F-4D97-AF65-F5344CB8AC3E}">
        <p14:creationId xmlns:p14="http://schemas.microsoft.com/office/powerpoint/2010/main" val="723880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01A698-78A5-4625-91FE-EC5D531DCA0F}"/>
              </a:ext>
            </a:extLst>
          </p:cNvPr>
          <p:cNvSpPr>
            <a:spLocks noGrp="1"/>
          </p:cNvSpPr>
          <p:nvPr>
            <p:ph type="dt" sz="half" idx="10"/>
          </p:nvPr>
        </p:nvSpPr>
        <p:spPr/>
        <p:txBody>
          <a:bodyPr/>
          <a:lstStyle/>
          <a:p>
            <a:fld id="{47ECC019-D0FF-47BF-821C-B45DF0DAF41E}" type="datetimeFigureOut">
              <a:rPr lang="en-IN" smtClean="0"/>
              <a:t>15-07-2024</a:t>
            </a:fld>
            <a:endParaRPr lang="en-IN"/>
          </a:p>
        </p:txBody>
      </p:sp>
      <p:sp>
        <p:nvSpPr>
          <p:cNvPr id="3" name="Footer Placeholder 2">
            <a:extLst>
              <a:ext uri="{FF2B5EF4-FFF2-40B4-BE49-F238E27FC236}">
                <a16:creationId xmlns:a16="http://schemas.microsoft.com/office/drawing/2014/main" id="{573F53C2-7EF6-439D-9CB6-4BD9576C96E2}"/>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40D3813C-9CF2-467F-A657-2D508226654E}"/>
              </a:ext>
            </a:extLst>
          </p:cNvPr>
          <p:cNvSpPr>
            <a:spLocks noGrp="1"/>
          </p:cNvSpPr>
          <p:nvPr>
            <p:ph type="sldNum" sz="quarter" idx="12"/>
          </p:nvPr>
        </p:nvSpPr>
        <p:spPr/>
        <p:txBody>
          <a:bodyPr/>
          <a:lstStyle/>
          <a:p>
            <a:fld id="{25F91235-3E03-437B-8F18-6536E822CD60}" type="slidenum">
              <a:rPr lang="en-IN" smtClean="0"/>
              <a:t>‹#›</a:t>
            </a:fld>
            <a:endParaRPr lang="en-IN"/>
          </a:p>
        </p:txBody>
      </p:sp>
    </p:spTree>
    <p:extLst>
      <p:ext uri="{BB962C8B-B14F-4D97-AF65-F5344CB8AC3E}">
        <p14:creationId xmlns:p14="http://schemas.microsoft.com/office/powerpoint/2010/main" val="36628169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059D4-747F-4958-8201-D974AAA7A7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5D0E2D69-91EB-4983-82CB-7A47C85923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2FEFB47-12CA-494C-B455-FCB522D6AD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7F8BD11-8126-40F5-B22F-A07B3758EB73}"/>
              </a:ext>
            </a:extLst>
          </p:cNvPr>
          <p:cNvSpPr>
            <a:spLocks noGrp="1"/>
          </p:cNvSpPr>
          <p:nvPr>
            <p:ph type="dt" sz="half" idx="10"/>
          </p:nvPr>
        </p:nvSpPr>
        <p:spPr/>
        <p:txBody>
          <a:bodyPr/>
          <a:lstStyle/>
          <a:p>
            <a:fld id="{47ECC019-D0FF-47BF-821C-B45DF0DAF41E}" type="datetimeFigureOut">
              <a:rPr lang="en-IN" smtClean="0"/>
              <a:t>15-07-2024</a:t>
            </a:fld>
            <a:endParaRPr lang="en-IN"/>
          </a:p>
        </p:txBody>
      </p:sp>
      <p:sp>
        <p:nvSpPr>
          <p:cNvPr id="6" name="Footer Placeholder 5">
            <a:extLst>
              <a:ext uri="{FF2B5EF4-FFF2-40B4-BE49-F238E27FC236}">
                <a16:creationId xmlns:a16="http://schemas.microsoft.com/office/drawing/2014/main" id="{E3A9C00E-82D9-402E-8528-35774C82998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B08E230-E01D-43B9-A06A-DE5B4F1A8881}"/>
              </a:ext>
            </a:extLst>
          </p:cNvPr>
          <p:cNvSpPr>
            <a:spLocks noGrp="1"/>
          </p:cNvSpPr>
          <p:nvPr>
            <p:ph type="sldNum" sz="quarter" idx="12"/>
          </p:nvPr>
        </p:nvSpPr>
        <p:spPr/>
        <p:txBody>
          <a:bodyPr/>
          <a:lstStyle/>
          <a:p>
            <a:fld id="{25F91235-3E03-437B-8F18-6536E822CD60}" type="slidenum">
              <a:rPr lang="en-IN" smtClean="0"/>
              <a:t>‹#›</a:t>
            </a:fld>
            <a:endParaRPr lang="en-IN"/>
          </a:p>
        </p:txBody>
      </p:sp>
    </p:spTree>
    <p:extLst>
      <p:ext uri="{BB962C8B-B14F-4D97-AF65-F5344CB8AC3E}">
        <p14:creationId xmlns:p14="http://schemas.microsoft.com/office/powerpoint/2010/main" val="317500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CDC41-7C38-46F8-9FAA-EE221C9F84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1E7CBF21-C88E-4191-98B3-443F4256A3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FCA65C03-5434-47EC-A44C-6774C7FB5F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8B990F-2CEF-40B0-BB69-1A5A0A9209E3}"/>
              </a:ext>
            </a:extLst>
          </p:cNvPr>
          <p:cNvSpPr>
            <a:spLocks noGrp="1"/>
          </p:cNvSpPr>
          <p:nvPr>
            <p:ph type="dt" sz="half" idx="10"/>
          </p:nvPr>
        </p:nvSpPr>
        <p:spPr/>
        <p:txBody>
          <a:bodyPr/>
          <a:lstStyle/>
          <a:p>
            <a:fld id="{47ECC019-D0FF-47BF-821C-B45DF0DAF41E}" type="datetimeFigureOut">
              <a:rPr lang="en-IN" smtClean="0"/>
              <a:t>15-07-2024</a:t>
            </a:fld>
            <a:endParaRPr lang="en-IN"/>
          </a:p>
        </p:txBody>
      </p:sp>
      <p:sp>
        <p:nvSpPr>
          <p:cNvPr id="6" name="Footer Placeholder 5">
            <a:extLst>
              <a:ext uri="{FF2B5EF4-FFF2-40B4-BE49-F238E27FC236}">
                <a16:creationId xmlns:a16="http://schemas.microsoft.com/office/drawing/2014/main" id="{BE626912-13E3-4B0F-928A-8D24EE0C71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A3EA40E-778E-44F2-AB06-FB1A97DE5431}"/>
              </a:ext>
            </a:extLst>
          </p:cNvPr>
          <p:cNvSpPr>
            <a:spLocks noGrp="1"/>
          </p:cNvSpPr>
          <p:nvPr>
            <p:ph type="sldNum" sz="quarter" idx="12"/>
          </p:nvPr>
        </p:nvSpPr>
        <p:spPr/>
        <p:txBody>
          <a:bodyPr/>
          <a:lstStyle/>
          <a:p>
            <a:fld id="{25F91235-3E03-437B-8F18-6536E822CD60}" type="slidenum">
              <a:rPr lang="en-IN" smtClean="0"/>
              <a:t>‹#›</a:t>
            </a:fld>
            <a:endParaRPr lang="en-IN"/>
          </a:p>
        </p:txBody>
      </p:sp>
    </p:spTree>
    <p:extLst>
      <p:ext uri="{BB962C8B-B14F-4D97-AF65-F5344CB8AC3E}">
        <p14:creationId xmlns:p14="http://schemas.microsoft.com/office/powerpoint/2010/main" val="111687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DDE1B-966C-4441-8218-282868EA76A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8C4021A-DD3D-443A-B544-EAA74CAAEC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7B75CAC-4044-4D03-AEF8-20E57E315DDD}"/>
              </a:ext>
            </a:extLst>
          </p:cNvPr>
          <p:cNvSpPr>
            <a:spLocks noGrp="1"/>
          </p:cNvSpPr>
          <p:nvPr>
            <p:ph type="dt" sz="half" idx="10"/>
          </p:nvPr>
        </p:nvSpPr>
        <p:spPr/>
        <p:txBody>
          <a:bodyPr/>
          <a:lstStyle/>
          <a:p>
            <a:fld id="{47ECC019-D0FF-47BF-821C-B45DF0DAF41E}" type="datetimeFigureOut">
              <a:rPr lang="en-IN" smtClean="0"/>
              <a:t>15-07-2024</a:t>
            </a:fld>
            <a:endParaRPr lang="en-IN"/>
          </a:p>
        </p:txBody>
      </p:sp>
      <p:sp>
        <p:nvSpPr>
          <p:cNvPr id="5" name="Footer Placeholder 4">
            <a:extLst>
              <a:ext uri="{FF2B5EF4-FFF2-40B4-BE49-F238E27FC236}">
                <a16:creationId xmlns:a16="http://schemas.microsoft.com/office/drawing/2014/main" id="{8449A7A5-FC27-486F-BFEF-12CF1E4D2BC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DE43137-683E-45AA-B859-A688A769B9CE}"/>
              </a:ext>
            </a:extLst>
          </p:cNvPr>
          <p:cNvSpPr>
            <a:spLocks noGrp="1"/>
          </p:cNvSpPr>
          <p:nvPr>
            <p:ph type="sldNum" sz="quarter" idx="12"/>
          </p:nvPr>
        </p:nvSpPr>
        <p:spPr/>
        <p:txBody>
          <a:bodyPr/>
          <a:lstStyle/>
          <a:p>
            <a:fld id="{25F91235-3E03-437B-8F18-6536E822CD60}" type="slidenum">
              <a:rPr lang="en-IN" smtClean="0"/>
              <a:t>‹#›</a:t>
            </a:fld>
            <a:endParaRPr lang="en-IN"/>
          </a:p>
        </p:txBody>
      </p:sp>
    </p:spTree>
    <p:extLst>
      <p:ext uri="{BB962C8B-B14F-4D97-AF65-F5344CB8AC3E}">
        <p14:creationId xmlns:p14="http://schemas.microsoft.com/office/powerpoint/2010/main" val="3242900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1BE843-2A6B-4737-9864-AC8DF5F8E37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78960E3-8483-4D7A-84FA-AA886612F9A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712CE55-9E73-414E-BAC0-21F3819323CD}"/>
              </a:ext>
            </a:extLst>
          </p:cNvPr>
          <p:cNvSpPr>
            <a:spLocks noGrp="1"/>
          </p:cNvSpPr>
          <p:nvPr>
            <p:ph type="dt" sz="half" idx="10"/>
          </p:nvPr>
        </p:nvSpPr>
        <p:spPr/>
        <p:txBody>
          <a:bodyPr/>
          <a:lstStyle/>
          <a:p>
            <a:fld id="{47ECC019-D0FF-47BF-821C-B45DF0DAF41E}" type="datetimeFigureOut">
              <a:rPr lang="en-IN" smtClean="0"/>
              <a:t>15-07-2024</a:t>
            </a:fld>
            <a:endParaRPr lang="en-IN"/>
          </a:p>
        </p:txBody>
      </p:sp>
      <p:sp>
        <p:nvSpPr>
          <p:cNvPr id="5" name="Footer Placeholder 4">
            <a:extLst>
              <a:ext uri="{FF2B5EF4-FFF2-40B4-BE49-F238E27FC236}">
                <a16:creationId xmlns:a16="http://schemas.microsoft.com/office/drawing/2014/main" id="{6AD0F297-64FD-4E37-9E77-45DF59A30E2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73AE24A-712D-4F3A-9162-B291F168861E}"/>
              </a:ext>
            </a:extLst>
          </p:cNvPr>
          <p:cNvSpPr>
            <a:spLocks noGrp="1"/>
          </p:cNvSpPr>
          <p:nvPr>
            <p:ph type="sldNum" sz="quarter" idx="12"/>
          </p:nvPr>
        </p:nvSpPr>
        <p:spPr/>
        <p:txBody>
          <a:bodyPr/>
          <a:lstStyle/>
          <a:p>
            <a:fld id="{25F91235-3E03-437B-8F18-6536E822CD60}" type="slidenum">
              <a:rPr lang="en-IN" smtClean="0"/>
              <a:t>‹#›</a:t>
            </a:fld>
            <a:endParaRPr lang="en-IN"/>
          </a:p>
        </p:txBody>
      </p:sp>
    </p:spTree>
    <p:extLst>
      <p:ext uri="{BB962C8B-B14F-4D97-AF65-F5344CB8AC3E}">
        <p14:creationId xmlns:p14="http://schemas.microsoft.com/office/powerpoint/2010/main" val="3898131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983FDB-C3D3-4832-8100-A479F45823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2B0D2CF-D823-44B7-A4B5-5FE954491C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6CC9A3B-2ECF-4C76-AEDC-5D6CD30A2C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ECC019-D0FF-47BF-821C-B45DF0DAF41E}" type="datetimeFigureOut">
              <a:rPr lang="en-IN" smtClean="0"/>
              <a:t>15-07-2024</a:t>
            </a:fld>
            <a:endParaRPr lang="en-IN"/>
          </a:p>
        </p:txBody>
      </p:sp>
      <p:sp>
        <p:nvSpPr>
          <p:cNvPr id="5" name="Footer Placeholder 4">
            <a:extLst>
              <a:ext uri="{FF2B5EF4-FFF2-40B4-BE49-F238E27FC236}">
                <a16:creationId xmlns:a16="http://schemas.microsoft.com/office/drawing/2014/main" id="{F1F96885-FBF6-4DF3-AEF9-763CACEDF87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7721BC80-3A32-4819-A6CA-2510A78BCA5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F91235-3E03-437B-8F18-6536E822CD60}" type="slidenum">
              <a:rPr lang="en-IN" smtClean="0"/>
              <a:t>‹#›</a:t>
            </a:fld>
            <a:endParaRPr lang="en-IN"/>
          </a:p>
        </p:txBody>
      </p:sp>
    </p:spTree>
    <p:extLst>
      <p:ext uri="{BB962C8B-B14F-4D97-AF65-F5344CB8AC3E}">
        <p14:creationId xmlns:p14="http://schemas.microsoft.com/office/powerpoint/2010/main" val="18939329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s://www.facebook.com/business/help/279271845888065?id=369787570424415"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1A2F77A2-83A5-0CED-2373-44ED1083E3E6}"/>
              </a:ext>
            </a:extLst>
          </p:cNvPr>
          <p:cNvPicPr>
            <a:picLocks noChangeAspect="1"/>
          </p:cNvPicPr>
          <p:nvPr/>
        </p:nvPicPr>
        <p:blipFill>
          <a:blip r:embed="rId3"/>
          <a:stretch>
            <a:fillRect/>
          </a:stretch>
        </p:blipFill>
        <p:spPr>
          <a:xfrm>
            <a:off x="3236440" y="1459688"/>
            <a:ext cx="5521960" cy="5184253"/>
          </a:xfrm>
          <a:prstGeom prst="rect">
            <a:avLst/>
          </a:prstGeom>
        </p:spPr>
      </p:pic>
      <p:sp>
        <p:nvSpPr>
          <p:cNvPr id="22" name="Rectangle 21">
            <a:extLst>
              <a:ext uri="{FF2B5EF4-FFF2-40B4-BE49-F238E27FC236}">
                <a16:creationId xmlns:a16="http://schemas.microsoft.com/office/drawing/2014/main" id="{0D4FB656-156E-8DF1-538A-DD246919BF17}"/>
              </a:ext>
            </a:extLst>
          </p:cNvPr>
          <p:cNvSpPr/>
          <p:nvPr/>
        </p:nvSpPr>
        <p:spPr>
          <a:xfrm>
            <a:off x="71120" y="20320"/>
            <a:ext cx="12120880" cy="6897973"/>
          </a:xfrm>
          <a:prstGeom prst="rect">
            <a:avLst/>
          </a:prstGeom>
          <a:solidFill>
            <a:schemeClr val="bg1">
              <a:lumMod val="8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Rectangle 22">
            <a:extLst>
              <a:ext uri="{FF2B5EF4-FFF2-40B4-BE49-F238E27FC236}">
                <a16:creationId xmlns:a16="http://schemas.microsoft.com/office/drawing/2014/main" id="{9E9E8CD5-0CA3-5000-58F5-BC644674B676}"/>
              </a:ext>
            </a:extLst>
          </p:cNvPr>
          <p:cNvSpPr/>
          <p:nvPr/>
        </p:nvSpPr>
        <p:spPr>
          <a:xfrm>
            <a:off x="30480" y="40640"/>
            <a:ext cx="12120880" cy="677672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 name="Rectangle 24">
            <a:extLst>
              <a:ext uri="{FF2B5EF4-FFF2-40B4-BE49-F238E27FC236}">
                <a16:creationId xmlns:a16="http://schemas.microsoft.com/office/drawing/2014/main" id="{F58E0A8E-1C2B-7F3E-F80B-AF0AF7134F07}"/>
              </a:ext>
            </a:extLst>
          </p:cNvPr>
          <p:cNvSpPr/>
          <p:nvPr/>
        </p:nvSpPr>
        <p:spPr>
          <a:xfrm>
            <a:off x="101600" y="111760"/>
            <a:ext cx="11978640" cy="653218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Isosceles Triangle 25">
            <a:extLst>
              <a:ext uri="{FF2B5EF4-FFF2-40B4-BE49-F238E27FC236}">
                <a16:creationId xmlns:a16="http://schemas.microsoft.com/office/drawing/2014/main" id="{164D644A-0EEA-4309-0D67-F3D56907ADCD}"/>
              </a:ext>
            </a:extLst>
          </p:cNvPr>
          <p:cNvSpPr/>
          <p:nvPr/>
        </p:nvSpPr>
        <p:spPr>
          <a:xfrm rot="5400000">
            <a:off x="-154982" y="3461978"/>
            <a:ext cx="1600284" cy="131064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27" name="Group 26">
            <a:extLst>
              <a:ext uri="{FF2B5EF4-FFF2-40B4-BE49-F238E27FC236}">
                <a16:creationId xmlns:a16="http://schemas.microsoft.com/office/drawing/2014/main" id="{F0273254-2EAE-CA40-18D4-DE42CE5C1689}"/>
              </a:ext>
            </a:extLst>
          </p:cNvPr>
          <p:cNvGrpSpPr/>
          <p:nvPr/>
        </p:nvGrpSpPr>
        <p:grpSpPr>
          <a:xfrm>
            <a:off x="-40640" y="4388952"/>
            <a:ext cx="3302000" cy="2469048"/>
            <a:chOff x="-40640" y="4388952"/>
            <a:chExt cx="3302000" cy="2469048"/>
          </a:xfrm>
        </p:grpSpPr>
        <p:sp>
          <p:nvSpPr>
            <p:cNvPr id="28" name="Isosceles Triangle 27">
              <a:extLst>
                <a:ext uri="{FF2B5EF4-FFF2-40B4-BE49-F238E27FC236}">
                  <a16:creationId xmlns:a16="http://schemas.microsoft.com/office/drawing/2014/main" id="{10EB29C2-6F8E-0D6A-09D5-A46CBD0E81B0}"/>
                </a:ext>
              </a:extLst>
            </p:cNvPr>
            <p:cNvSpPr/>
            <p:nvPr/>
          </p:nvSpPr>
          <p:spPr>
            <a:xfrm rot="5400000">
              <a:off x="406316" y="3982636"/>
              <a:ext cx="2448728" cy="3261360"/>
            </a:xfrm>
            <a:prstGeom prst="triangle">
              <a:avLst>
                <a:gd name="adj" fmla="val 1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29" name="Straight Connector 28">
              <a:extLst>
                <a:ext uri="{FF2B5EF4-FFF2-40B4-BE49-F238E27FC236}">
                  <a16:creationId xmlns:a16="http://schemas.microsoft.com/office/drawing/2014/main" id="{DA052209-CA1D-2728-EA5F-6788AD4960DD}"/>
                </a:ext>
              </a:extLst>
            </p:cNvPr>
            <p:cNvCxnSpPr>
              <a:cxnSpLocks/>
            </p:cNvCxnSpPr>
            <p:nvPr/>
          </p:nvCxnSpPr>
          <p:spPr>
            <a:xfrm>
              <a:off x="-10160" y="4754880"/>
              <a:ext cx="2824480" cy="210312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9B0701FB-986F-7EEE-3525-436D50D1EFD8}"/>
                </a:ext>
              </a:extLst>
            </p:cNvPr>
            <p:cNvCxnSpPr>
              <a:cxnSpLocks/>
            </p:cNvCxnSpPr>
            <p:nvPr/>
          </p:nvCxnSpPr>
          <p:spPr>
            <a:xfrm>
              <a:off x="-40640" y="4871720"/>
              <a:ext cx="2692400" cy="198628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1" name="TextBox 30">
            <a:extLst>
              <a:ext uri="{FF2B5EF4-FFF2-40B4-BE49-F238E27FC236}">
                <a16:creationId xmlns:a16="http://schemas.microsoft.com/office/drawing/2014/main" id="{58B0536A-D426-11A2-AA64-27487C3D1883}"/>
              </a:ext>
            </a:extLst>
          </p:cNvPr>
          <p:cNvSpPr txBox="1"/>
          <p:nvPr/>
        </p:nvSpPr>
        <p:spPr>
          <a:xfrm>
            <a:off x="11141310" y="6593141"/>
            <a:ext cx="867810" cy="275020"/>
          </a:xfrm>
          <a:prstGeom prst="rect">
            <a:avLst/>
          </a:prstGeom>
          <a:noFill/>
        </p:spPr>
        <p:txBody>
          <a:bodyPr wrap="square" rtlCol="0">
            <a:spAutoFit/>
          </a:bodyPr>
          <a:lstStyle/>
          <a:p>
            <a:r>
              <a:rPr lang="en-IN" sz="1200" dirty="0" smtClean="0"/>
              <a:t>2024-2025</a:t>
            </a:r>
            <a:endParaRPr lang="en-IN" sz="1200" dirty="0"/>
          </a:p>
        </p:txBody>
      </p:sp>
      <p:sp>
        <p:nvSpPr>
          <p:cNvPr id="32" name="Isosceles Triangle 31">
            <a:extLst>
              <a:ext uri="{FF2B5EF4-FFF2-40B4-BE49-F238E27FC236}">
                <a16:creationId xmlns:a16="http://schemas.microsoft.com/office/drawing/2014/main" id="{86E40D81-2829-E6F1-8B74-9C6C0F9414A3}"/>
              </a:ext>
            </a:extLst>
          </p:cNvPr>
          <p:cNvSpPr/>
          <p:nvPr/>
        </p:nvSpPr>
        <p:spPr>
          <a:xfrm rot="16200000">
            <a:off x="10711138" y="1973538"/>
            <a:ext cx="1600284" cy="131064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33" name="Group 32">
            <a:extLst>
              <a:ext uri="{FF2B5EF4-FFF2-40B4-BE49-F238E27FC236}">
                <a16:creationId xmlns:a16="http://schemas.microsoft.com/office/drawing/2014/main" id="{24565B54-F75E-6952-A080-EF1C9D394F53}"/>
              </a:ext>
            </a:extLst>
          </p:cNvPr>
          <p:cNvGrpSpPr/>
          <p:nvPr/>
        </p:nvGrpSpPr>
        <p:grpSpPr>
          <a:xfrm rot="10800000">
            <a:off x="8920480" y="-10161"/>
            <a:ext cx="3302000" cy="2469048"/>
            <a:chOff x="-40640" y="4388952"/>
            <a:chExt cx="3302000" cy="2469048"/>
          </a:xfrm>
        </p:grpSpPr>
        <p:sp>
          <p:nvSpPr>
            <p:cNvPr id="34" name="Isosceles Triangle 33">
              <a:extLst>
                <a:ext uri="{FF2B5EF4-FFF2-40B4-BE49-F238E27FC236}">
                  <a16:creationId xmlns:a16="http://schemas.microsoft.com/office/drawing/2014/main" id="{B00CD3DC-5CCC-BC32-884B-37256F0D128B}"/>
                </a:ext>
              </a:extLst>
            </p:cNvPr>
            <p:cNvSpPr/>
            <p:nvPr/>
          </p:nvSpPr>
          <p:spPr>
            <a:xfrm rot="5400000">
              <a:off x="406316" y="3982636"/>
              <a:ext cx="2448728" cy="3261360"/>
            </a:xfrm>
            <a:prstGeom prst="triangle">
              <a:avLst>
                <a:gd name="adj" fmla="val 1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35" name="Straight Connector 34">
              <a:extLst>
                <a:ext uri="{FF2B5EF4-FFF2-40B4-BE49-F238E27FC236}">
                  <a16:creationId xmlns:a16="http://schemas.microsoft.com/office/drawing/2014/main" id="{FF109F43-D2DA-C38E-3BD5-58578D7AC090}"/>
                </a:ext>
              </a:extLst>
            </p:cNvPr>
            <p:cNvCxnSpPr>
              <a:cxnSpLocks/>
            </p:cNvCxnSpPr>
            <p:nvPr/>
          </p:nvCxnSpPr>
          <p:spPr>
            <a:xfrm>
              <a:off x="-10160" y="4754880"/>
              <a:ext cx="2824480" cy="210312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9111474-F0E3-A593-24E5-1C4CC1B5A781}"/>
                </a:ext>
              </a:extLst>
            </p:cNvPr>
            <p:cNvCxnSpPr>
              <a:cxnSpLocks/>
            </p:cNvCxnSpPr>
            <p:nvPr/>
          </p:nvCxnSpPr>
          <p:spPr>
            <a:xfrm>
              <a:off x="-40640" y="4871720"/>
              <a:ext cx="2692400" cy="198628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7" name="TextBox 36">
            <a:extLst>
              <a:ext uri="{FF2B5EF4-FFF2-40B4-BE49-F238E27FC236}">
                <a16:creationId xmlns:a16="http://schemas.microsoft.com/office/drawing/2014/main" id="{A1EDCFF1-F249-E16C-51C4-12DF47972080}"/>
              </a:ext>
            </a:extLst>
          </p:cNvPr>
          <p:cNvSpPr txBox="1"/>
          <p:nvPr/>
        </p:nvSpPr>
        <p:spPr>
          <a:xfrm>
            <a:off x="1051031" y="792480"/>
            <a:ext cx="9144000" cy="2769989"/>
          </a:xfrm>
          <a:prstGeom prst="rect">
            <a:avLst/>
          </a:prstGeom>
          <a:noFill/>
        </p:spPr>
        <p:txBody>
          <a:bodyPr wrap="square" rtlCol="0">
            <a:spAutoFit/>
          </a:bodyPr>
          <a:lstStyle/>
          <a:p>
            <a:pPr algn="ctr"/>
            <a:r>
              <a:rPr lang="en-IN" sz="5400" dirty="0">
                <a:latin typeface="Cooper Black" panose="0208090404030B020404" pitchFamily="18" charset="0"/>
              </a:rPr>
              <a:t>IIM VISAKHAPATNAM </a:t>
            </a:r>
          </a:p>
          <a:p>
            <a:pPr algn="ctr"/>
            <a:endParaRPr lang="en-IN" sz="2400" dirty="0">
              <a:latin typeface="Cooper Black" panose="0208090404030B020404" pitchFamily="18" charset="0"/>
            </a:endParaRPr>
          </a:p>
          <a:p>
            <a:pPr algn="ctr"/>
            <a:endParaRPr lang="en-IN" sz="2400" dirty="0">
              <a:latin typeface="Cooper Black" panose="0208090404030B020404" pitchFamily="18" charset="0"/>
            </a:endParaRPr>
          </a:p>
          <a:p>
            <a:pPr algn="ctr"/>
            <a:r>
              <a:rPr lang="en-IN" sz="2400" dirty="0">
                <a:latin typeface="Cooper Black" panose="0208090404030B020404" pitchFamily="18" charset="0"/>
              </a:rPr>
              <a:t>Session Topic</a:t>
            </a:r>
          </a:p>
          <a:p>
            <a:pPr algn="ctr"/>
            <a:r>
              <a:rPr lang="en-IN" sz="4800" dirty="0">
                <a:solidFill>
                  <a:srgbClr val="FF0000"/>
                </a:solidFill>
                <a:latin typeface="Cooper Black" panose="0208090404030B020404" pitchFamily="18" charset="0"/>
              </a:rPr>
              <a:t>Social Media Marketing</a:t>
            </a:r>
          </a:p>
        </p:txBody>
      </p:sp>
      <p:sp>
        <p:nvSpPr>
          <p:cNvPr id="38" name="TextBox 37">
            <a:extLst>
              <a:ext uri="{FF2B5EF4-FFF2-40B4-BE49-F238E27FC236}">
                <a16:creationId xmlns:a16="http://schemas.microsoft.com/office/drawing/2014/main" id="{F532B02D-2E5B-F949-C7F8-E50356C4CC2E}"/>
              </a:ext>
            </a:extLst>
          </p:cNvPr>
          <p:cNvSpPr txBox="1">
            <a:spLocks/>
          </p:cNvSpPr>
          <p:nvPr/>
        </p:nvSpPr>
        <p:spPr>
          <a:xfrm>
            <a:off x="9549963" y="5807682"/>
            <a:ext cx="2530277" cy="261610"/>
          </a:xfrm>
          <a:prstGeom prst="rect">
            <a:avLst/>
          </a:prstGeom>
          <a:noFill/>
        </p:spPr>
        <p:txBody>
          <a:bodyPr wrap="square" rtlCol="0">
            <a:spAutoFit/>
          </a:bodyPr>
          <a:lstStyle/>
          <a:p>
            <a:pPr algn="r"/>
            <a:r>
              <a:rPr lang="en-US" sz="1100" b="1" dirty="0">
                <a:latin typeface="Century Gothic" panose="020B0502020202020204" pitchFamily="34" charset="0"/>
                <a:cs typeface="Arial" panose="020B0604020202020204" pitchFamily="34" charset="0"/>
              </a:rPr>
              <a:t>fa</a:t>
            </a:r>
            <a:r>
              <a:rPr lang="en-US" sz="1100" b="1" dirty="0">
                <a:uFillTx/>
                <a:latin typeface="Century Gothic" panose="020B0502020202020204" pitchFamily="34" charset="0"/>
                <a:cs typeface="Arial" panose="020B0604020202020204" pitchFamily="34" charset="0"/>
              </a:rPr>
              <a:t>rheenarahman777@gmail.com</a:t>
            </a:r>
          </a:p>
        </p:txBody>
      </p:sp>
      <p:sp>
        <p:nvSpPr>
          <p:cNvPr id="39" name="TextBox 38">
            <a:extLst>
              <a:ext uri="{FF2B5EF4-FFF2-40B4-BE49-F238E27FC236}">
                <a16:creationId xmlns:a16="http://schemas.microsoft.com/office/drawing/2014/main" id="{37A2A387-E088-7ED2-98D1-62A51EED51E0}"/>
              </a:ext>
            </a:extLst>
          </p:cNvPr>
          <p:cNvSpPr txBox="1">
            <a:spLocks/>
          </p:cNvSpPr>
          <p:nvPr/>
        </p:nvSpPr>
        <p:spPr>
          <a:xfrm>
            <a:off x="9100822" y="6151318"/>
            <a:ext cx="1867378" cy="261610"/>
          </a:xfrm>
          <a:prstGeom prst="rect">
            <a:avLst/>
          </a:prstGeom>
          <a:noFill/>
        </p:spPr>
        <p:txBody>
          <a:bodyPr wrap="square" rtlCol="0">
            <a:spAutoFit/>
          </a:bodyPr>
          <a:lstStyle/>
          <a:p>
            <a:pPr algn="r"/>
            <a:r>
              <a:rPr lang="en-US" sz="1100" b="1" dirty="0">
                <a:uFillTx/>
                <a:latin typeface="Century Gothic" panose="020B0502020202020204" pitchFamily="34" charset="0"/>
                <a:cs typeface="Arial" panose="020B0604020202020204" pitchFamily="34" charset="0"/>
              </a:rPr>
              <a:t>+91- </a:t>
            </a:r>
            <a:r>
              <a:rPr lang="en-US" sz="1100" b="1" dirty="0" smtClean="0">
                <a:latin typeface="Century Gothic" panose="020B0502020202020204" pitchFamily="34" charset="0"/>
                <a:cs typeface="Arial" panose="020B0604020202020204" pitchFamily="34" charset="0"/>
              </a:rPr>
              <a:t>80510 04735</a:t>
            </a:r>
            <a:endParaRPr lang="en-US" sz="1100" b="1" dirty="0">
              <a:uFillTx/>
              <a:latin typeface="Century Gothic" panose="020B0502020202020204" pitchFamily="34" charset="0"/>
              <a:cs typeface="Arial" panose="020B0604020202020204" pitchFamily="34" charset="0"/>
            </a:endParaRPr>
          </a:p>
        </p:txBody>
      </p:sp>
      <p:pic>
        <p:nvPicPr>
          <p:cNvPr id="40" name="Picture 4" descr="Mail - Free business icons">
            <a:extLst>
              <a:ext uri="{FF2B5EF4-FFF2-40B4-BE49-F238E27FC236}">
                <a16:creationId xmlns:a16="http://schemas.microsoft.com/office/drawing/2014/main" id="{B0E65174-A3C6-0D70-2ECB-E40A076D6D9F}"/>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9367520" y="5773364"/>
            <a:ext cx="273443" cy="273443"/>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6" descr="Call, cell, phone, pick, ring, up icon - Download on Iconfinder">
            <a:extLst>
              <a:ext uri="{FF2B5EF4-FFF2-40B4-BE49-F238E27FC236}">
                <a16:creationId xmlns:a16="http://schemas.microsoft.com/office/drawing/2014/main" id="{F1B6DE69-12C3-3D96-572E-E4F491283B0E}"/>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9373894" y="6132904"/>
            <a:ext cx="347465" cy="34746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33AFB01-64DA-EA10-ED63-C81AE1126BCF}"/>
              </a:ext>
            </a:extLst>
          </p:cNvPr>
          <p:cNvSpPr txBox="1"/>
          <p:nvPr/>
        </p:nvSpPr>
        <p:spPr>
          <a:xfrm>
            <a:off x="9255760" y="4500880"/>
            <a:ext cx="2905760" cy="1200329"/>
          </a:xfrm>
          <a:prstGeom prst="rect">
            <a:avLst/>
          </a:prstGeom>
          <a:noFill/>
        </p:spPr>
        <p:txBody>
          <a:bodyPr wrap="square" rtlCol="0">
            <a:spAutoFit/>
          </a:bodyPr>
          <a:lstStyle/>
          <a:p>
            <a:r>
              <a:rPr lang="en-US" b="1" dirty="0"/>
              <a:t>By: </a:t>
            </a:r>
          </a:p>
          <a:p>
            <a:r>
              <a:rPr lang="en-US" b="1" dirty="0"/>
              <a:t>Farheen Rahman</a:t>
            </a:r>
          </a:p>
          <a:p>
            <a:r>
              <a:rPr lang="en-US" b="1" dirty="0"/>
              <a:t>Senior </a:t>
            </a:r>
            <a:r>
              <a:rPr lang="en-US" b="1" dirty="0" smtClean="0"/>
              <a:t>Manager-  </a:t>
            </a:r>
          </a:p>
          <a:p>
            <a:r>
              <a:rPr lang="en-US" b="1" dirty="0" smtClean="0"/>
              <a:t>New </a:t>
            </a:r>
            <a:r>
              <a:rPr lang="en-US" b="1" dirty="0"/>
              <a:t>Business @ Metrix</a:t>
            </a:r>
          </a:p>
        </p:txBody>
      </p:sp>
    </p:spTree>
    <p:extLst>
      <p:ext uri="{BB962C8B-B14F-4D97-AF65-F5344CB8AC3E}">
        <p14:creationId xmlns:p14="http://schemas.microsoft.com/office/powerpoint/2010/main" val="34498396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5A3F12-C961-454A-826E-F5A486C97F60}"/>
              </a:ext>
            </a:extLst>
          </p:cNvPr>
          <p:cNvSpPr/>
          <p:nvPr/>
        </p:nvSpPr>
        <p:spPr>
          <a:xfrm>
            <a:off x="30480" y="40640"/>
            <a:ext cx="12120880" cy="677672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a:extLst>
              <a:ext uri="{FF2B5EF4-FFF2-40B4-BE49-F238E27FC236}">
                <a16:creationId xmlns:a16="http://schemas.microsoft.com/office/drawing/2014/main" id="{7D41880F-77B1-4172-BE00-A1327390D36C}"/>
              </a:ext>
            </a:extLst>
          </p:cNvPr>
          <p:cNvSpPr/>
          <p:nvPr/>
        </p:nvSpPr>
        <p:spPr>
          <a:xfrm>
            <a:off x="101600" y="564864"/>
            <a:ext cx="11978640" cy="607907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TextBox 26">
            <a:extLst>
              <a:ext uri="{FF2B5EF4-FFF2-40B4-BE49-F238E27FC236}">
                <a16:creationId xmlns:a16="http://schemas.microsoft.com/office/drawing/2014/main" id="{38D98A2F-A135-0145-C236-9B94C9372712}"/>
              </a:ext>
            </a:extLst>
          </p:cNvPr>
          <p:cNvSpPr txBox="1"/>
          <p:nvPr/>
        </p:nvSpPr>
        <p:spPr>
          <a:xfrm>
            <a:off x="406400" y="121920"/>
            <a:ext cx="9631680" cy="461665"/>
          </a:xfrm>
          <a:prstGeom prst="rect">
            <a:avLst/>
          </a:prstGeom>
          <a:noFill/>
        </p:spPr>
        <p:txBody>
          <a:bodyPr wrap="square" rtlCol="0">
            <a:spAutoFit/>
          </a:bodyPr>
          <a:lstStyle/>
          <a:p>
            <a:r>
              <a:rPr lang="en-IN" sz="2400" dirty="0">
                <a:latin typeface="Cooper Black" panose="0208090404030B020404" pitchFamily="18" charset="0"/>
              </a:rPr>
              <a:t>About the Speaker</a:t>
            </a:r>
          </a:p>
        </p:txBody>
      </p:sp>
      <p:cxnSp>
        <p:nvCxnSpPr>
          <p:cNvPr id="28" name="Straight Connector 27">
            <a:extLst>
              <a:ext uri="{FF2B5EF4-FFF2-40B4-BE49-F238E27FC236}">
                <a16:creationId xmlns:a16="http://schemas.microsoft.com/office/drawing/2014/main" id="{503BD41B-ABE5-328C-B300-FDCFB98EFFCA}"/>
              </a:ext>
            </a:extLst>
          </p:cNvPr>
          <p:cNvCxnSpPr/>
          <p:nvPr/>
        </p:nvCxnSpPr>
        <p:spPr>
          <a:xfrm>
            <a:off x="91440" y="589281"/>
            <a:ext cx="1197864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Isosceles Triangle 28">
            <a:extLst>
              <a:ext uri="{FF2B5EF4-FFF2-40B4-BE49-F238E27FC236}">
                <a16:creationId xmlns:a16="http://schemas.microsoft.com/office/drawing/2014/main" id="{B4A34AB2-2962-1ECA-1A7B-6910573FD80C}"/>
              </a:ext>
            </a:extLst>
          </p:cNvPr>
          <p:cNvSpPr/>
          <p:nvPr/>
        </p:nvSpPr>
        <p:spPr>
          <a:xfrm rot="16200000">
            <a:off x="10711138" y="1973538"/>
            <a:ext cx="1600284" cy="131064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30" name="Group 29">
            <a:extLst>
              <a:ext uri="{FF2B5EF4-FFF2-40B4-BE49-F238E27FC236}">
                <a16:creationId xmlns:a16="http://schemas.microsoft.com/office/drawing/2014/main" id="{64637A3E-8D13-1BC4-3A7E-92256D547BD8}"/>
              </a:ext>
            </a:extLst>
          </p:cNvPr>
          <p:cNvGrpSpPr/>
          <p:nvPr/>
        </p:nvGrpSpPr>
        <p:grpSpPr>
          <a:xfrm rot="10800000">
            <a:off x="8920480" y="-10161"/>
            <a:ext cx="3302000" cy="2469048"/>
            <a:chOff x="-40640" y="4388952"/>
            <a:chExt cx="3302000" cy="2469048"/>
          </a:xfrm>
        </p:grpSpPr>
        <p:sp>
          <p:nvSpPr>
            <p:cNvPr id="31" name="Isosceles Triangle 30">
              <a:extLst>
                <a:ext uri="{FF2B5EF4-FFF2-40B4-BE49-F238E27FC236}">
                  <a16:creationId xmlns:a16="http://schemas.microsoft.com/office/drawing/2014/main" id="{AB92544F-0585-BB71-30BA-094587342660}"/>
                </a:ext>
              </a:extLst>
            </p:cNvPr>
            <p:cNvSpPr/>
            <p:nvPr/>
          </p:nvSpPr>
          <p:spPr>
            <a:xfrm rot="5400000">
              <a:off x="406316" y="3982636"/>
              <a:ext cx="2448728" cy="3261360"/>
            </a:xfrm>
            <a:prstGeom prst="triangle">
              <a:avLst>
                <a:gd name="adj" fmla="val 1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32" name="Straight Connector 31">
              <a:extLst>
                <a:ext uri="{FF2B5EF4-FFF2-40B4-BE49-F238E27FC236}">
                  <a16:creationId xmlns:a16="http://schemas.microsoft.com/office/drawing/2014/main" id="{EA66D7F8-1B14-6E74-4F00-77A7CC76463B}"/>
                </a:ext>
              </a:extLst>
            </p:cNvPr>
            <p:cNvCxnSpPr>
              <a:cxnSpLocks/>
            </p:cNvCxnSpPr>
            <p:nvPr/>
          </p:nvCxnSpPr>
          <p:spPr>
            <a:xfrm>
              <a:off x="-10160" y="4754880"/>
              <a:ext cx="2824480" cy="210312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CDDC428A-BF94-E065-41E8-5956EAC86F9D}"/>
                </a:ext>
              </a:extLst>
            </p:cNvPr>
            <p:cNvCxnSpPr>
              <a:cxnSpLocks/>
            </p:cNvCxnSpPr>
            <p:nvPr/>
          </p:nvCxnSpPr>
          <p:spPr>
            <a:xfrm>
              <a:off x="-40640" y="4871720"/>
              <a:ext cx="2692400" cy="198628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21" name="Picture 20">
            <a:extLst>
              <a:ext uri="{FF2B5EF4-FFF2-40B4-BE49-F238E27FC236}">
                <a16:creationId xmlns:a16="http://schemas.microsoft.com/office/drawing/2014/main" id="{518ED71C-B92D-71E7-DCB3-EACA6E2E8A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400" y="787045"/>
            <a:ext cx="1712685" cy="171268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Rectangle 3">
            <a:extLst>
              <a:ext uri="{FF2B5EF4-FFF2-40B4-BE49-F238E27FC236}">
                <a16:creationId xmlns:a16="http://schemas.microsoft.com/office/drawing/2014/main" id="{2C449B6F-7962-3F30-5380-053EF713E90E}"/>
              </a:ext>
            </a:extLst>
          </p:cNvPr>
          <p:cNvSpPr/>
          <p:nvPr/>
        </p:nvSpPr>
        <p:spPr>
          <a:xfrm>
            <a:off x="357714" y="2615275"/>
            <a:ext cx="1761371" cy="10816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TextBox 23">
            <a:extLst>
              <a:ext uri="{FF2B5EF4-FFF2-40B4-BE49-F238E27FC236}">
                <a16:creationId xmlns:a16="http://schemas.microsoft.com/office/drawing/2014/main" id="{37F90108-C19C-9292-F3E8-0972DF58ACE1}"/>
              </a:ext>
            </a:extLst>
          </p:cNvPr>
          <p:cNvSpPr txBox="1"/>
          <p:nvPr/>
        </p:nvSpPr>
        <p:spPr>
          <a:xfrm>
            <a:off x="401257" y="4305320"/>
            <a:ext cx="2239439" cy="461665"/>
          </a:xfrm>
          <a:prstGeom prst="rect">
            <a:avLst/>
          </a:prstGeom>
          <a:noFill/>
        </p:spPr>
        <p:txBody>
          <a:bodyPr wrap="square">
            <a:spAutoFit/>
          </a:bodyPr>
          <a:lstStyle/>
          <a:p>
            <a:r>
              <a:rPr lang="en-IN" sz="1200" b="1" dirty="0"/>
              <a:t>MBA in Marketing and Finance from IIM Ranchi</a:t>
            </a:r>
          </a:p>
        </p:txBody>
      </p:sp>
      <p:sp>
        <p:nvSpPr>
          <p:cNvPr id="25" name="TextBox 24">
            <a:extLst>
              <a:ext uri="{FF2B5EF4-FFF2-40B4-BE49-F238E27FC236}">
                <a16:creationId xmlns:a16="http://schemas.microsoft.com/office/drawing/2014/main" id="{BEC7F459-6117-340C-ED87-D53F07A48CBD}"/>
              </a:ext>
            </a:extLst>
          </p:cNvPr>
          <p:cNvSpPr txBox="1"/>
          <p:nvPr/>
        </p:nvSpPr>
        <p:spPr>
          <a:xfrm>
            <a:off x="391882" y="4990129"/>
            <a:ext cx="2329485" cy="461665"/>
          </a:xfrm>
          <a:prstGeom prst="rect">
            <a:avLst/>
          </a:prstGeom>
          <a:noFill/>
        </p:spPr>
        <p:txBody>
          <a:bodyPr wrap="square" rtlCol="0">
            <a:spAutoFit/>
          </a:bodyPr>
          <a:lstStyle/>
          <a:p>
            <a:r>
              <a:rPr lang="en-IN" sz="1200" b="1" dirty="0"/>
              <a:t>B.E. in Civil Engineering from BIT </a:t>
            </a:r>
            <a:r>
              <a:rPr lang="en-IN" sz="1200" b="1" dirty="0" err="1"/>
              <a:t>Mesra</a:t>
            </a:r>
            <a:r>
              <a:rPr lang="en-IN" sz="1200" b="1" dirty="0"/>
              <a:t> (Gold </a:t>
            </a:r>
            <a:r>
              <a:rPr lang="en-IN" sz="1200" b="1" dirty="0" err="1"/>
              <a:t>Medalist</a:t>
            </a:r>
            <a:r>
              <a:rPr lang="en-IN" sz="1200" b="1" dirty="0"/>
              <a:t>)</a:t>
            </a:r>
          </a:p>
        </p:txBody>
      </p:sp>
      <p:sp>
        <p:nvSpPr>
          <p:cNvPr id="26" name="TextBox 25">
            <a:extLst>
              <a:ext uri="{FF2B5EF4-FFF2-40B4-BE49-F238E27FC236}">
                <a16:creationId xmlns:a16="http://schemas.microsoft.com/office/drawing/2014/main" id="{77D4569C-DEE3-5659-D79B-D36B9229B7DF}"/>
              </a:ext>
            </a:extLst>
          </p:cNvPr>
          <p:cNvSpPr txBox="1"/>
          <p:nvPr/>
        </p:nvSpPr>
        <p:spPr>
          <a:xfrm>
            <a:off x="468086" y="3298047"/>
            <a:ext cx="2329485" cy="830997"/>
          </a:xfrm>
          <a:prstGeom prst="rect">
            <a:avLst/>
          </a:prstGeom>
          <a:noFill/>
        </p:spPr>
        <p:txBody>
          <a:bodyPr wrap="square">
            <a:spAutoFit/>
          </a:bodyPr>
          <a:lstStyle/>
          <a:p>
            <a:endParaRPr lang="en-IN" sz="1200" b="1" dirty="0"/>
          </a:p>
          <a:p>
            <a:r>
              <a:rPr lang="en-IN" sz="1200" b="1" dirty="0"/>
              <a:t>Executive Development  Programme in Digital Marketing from XLRI Jamshedpur</a:t>
            </a:r>
          </a:p>
        </p:txBody>
      </p:sp>
      <p:sp>
        <p:nvSpPr>
          <p:cNvPr id="35" name="TextBox 34">
            <a:extLst>
              <a:ext uri="{FF2B5EF4-FFF2-40B4-BE49-F238E27FC236}">
                <a16:creationId xmlns:a16="http://schemas.microsoft.com/office/drawing/2014/main" id="{511196BB-9D0B-D03B-771E-4784CEEB9608}"/>
              </a:ext>
            </a:extLst>
          </p:cNvPr>
          <p:cNvSpPr txBox="1"/>
          <p:nvPr/>
        </p:nvSpPr>
        <p:spPr>
          <a:xfrm>
            <a:off x="3983212" y="3493988"/>
            <a:ext cx="2467972" cy="2677656"/>
          </a:xfrm>
          <a:prstGeom prst="rect">
            <a:avLst/>
          </a:prstGeom>
          <a:noFill/>
        </p:spPr>
        <p:txBody>
          <a:bodyPr wrap="square" rtlCol="0">
            <a:spAutoFit/>
          </a:bodyPr>
          <a:lstStyle/>
          <a:p>
            <a:r>
              <a:rPr lang="en-IN" sz="1200" b="1" dirty="0"/>
              <a:t>       </a:t>
            </a:r>
            <a:r>
              <a:rPr lang="en-IN" sz="1200" b="1" dirty="0">
                <a:solidFill>
                  <a:srgbClr val="FF0000"/>
                </a:solidFill>
              </a:rPr>
              <a:t>National Level: </a:t>
            </a:r>
          </a:p>
          <a:p>
            <a:r>
              <a:rPr lang="en-IN" sz="1200" dirty="0"/>
              <a:t>Tata Motors </a:t>
            </a:r>
            <a:r>
              <a:rPr lang="en-IN" sz="1200" b="1" dirty="0"/>
              <a:t>Mindrovers </a:t>
            </a:r>
            <a:r>
              <a:rPr lang="en-IN" sz="1200" dirty="0"/>
              <a:t>2018 (PPO) </a:t>
            </a:r>
            <a:r>
              <a:rPr lang="en-IN" sz="1200" b="1" dirty="0"/>
              <a:t>TAS</a:t>
            </a:r>
            <a:r>
              <a:rPr lang="en-IN" sz="1200" dirty="0"/>
              <a:t> In-house by Tata Group 2021; </a:t>
            </a:r>
            <a:r>
              <a:rPr lang="en-IN" sz="1200" b="1" dirty="0"/>
              <a:t>Pinnacle </a:t>
            </a:r>
            <a:r>
              <a:rPr lang="en-IN" sz="1200" dirty="0"/>
              <a:t>by Aditya Birla Fashion &amp; Retail  2017; </a:t>
            </a:r>
          </a:p>
          <a:p>
            <a:r>
              <a:rPr lang="en-IN" sz="1200" b="1" dirty="0"/>
              <a:t>E-Hackathon</a:t>
            </a:r>
            <a:r>
              <a:rPr lang="en-IN" sz="1200" dirty="0"/>
              <a:t>, Tata Motors 2020</a:t>
            </a:r>
          </a:p>
          <a:p>
            <a:endParaRPr lang="en-IN" sz="1200" dirty="0"/>
          </a:p>
          <a:p>
            <a:r>
              <a:rPr lang="en-IN" sz="1200" b="1" dirty="0"/>
              <a:t>        </a:t>
            </a:r>
            <a:r>
              <a:rPr lang="en-IN" sz="1200" b="1" dirty="0">
                <a:solidFill>
                  <a:srgbClr val="FF0000"/>
                </a:solidFill>
              </a:rPr>
              <a:t>State Level: </a:t>
            </a:r>
          </a:p>
          <a:p>
            <a:r>
              <a:rPr lang="en-IN" sz="1200" b="1" dirty="0"/>
              <a:t>Startup Pitch </a:t>
            </a:r>
            <a:r>
              <a:rPr lang="en-IN" sz="1200" dirty="0"/>
              <a:t>, Govt. of Jharkhand- 2018</a:t>
            </a:r>
          </a:p>
          <a:p>
            <a:endParaRPr lang="en-IN" sz="1200" dirty="0">
              <a:solidFill>
                <a:srgbClr val="FF0000"/>
              </a:solidFill>
            </a:endParaRPr>
          </a:p>
          <a:p>
            <a:r>
              <a:rPr lang="en-IN" sz="1200" b="1" dirty="0">
                <a:solidFill>
                  <a:srgbClr val="FF0000"/>
                </a:solidFill>
              </a:rPr>
              <a:t>       Campus Level: </a:t>
            </a:r>
          </a:p>
          <a:p>
            <a:r>
              <a:rPr lang="en-IN" sz="1200" b="1" dirty="0"/>
              <a:t>Nestle 4P Challengers </a:t>
            </a:r>
            <a:r>
              <a:rPr lang="en-IN" sz="1200" dirty="0"/>
              <a:t>2018,  </a:t>
            </a:r>
          </a:p>
          <a:p>
            <a:r>
              <a:rPr lang="en-IN" sz="1200" dirty="0"/>
              <a:t>RPG </a:t>
            </a:r>
            <a:r>
              <a:rPr lang="en-IN" sz="1200" b="1" dirty="0"/>
              <a:t> </a:t>
            </a:r>
            <a:r>
              <a:rPr lang="en-IN" sz="1200" b="1" dirty="0" err="1"/>
              <a:t>Bizzards</a:t>
            </a:r>
            <a:r>
              <a:rPr lang="en-IN" sz="1200" dirty="0"/>
              <a:t> 2018</a:t>
            </a:r>
          </a:p>
        </p:txBody>
      </p:sp>
      <p:sp>
        <p:nvSpPr>
          <p:cNvPr id="36" name="TextBox 35">
            <a:extLst>
              <a:ext uri="{FF2B5EF4-FFF2-40B4-BE49-F238E27FC236}">
                <a16:creationId xmlns:a16="http://schemas.microsoft.com/office/drawing/2014/main" id="{71168287-3AA3-A95E-66CA-A894D367862A}"/>
              </a:ext>
            </a:extLst>
          </p:cNvPr>
          <p:cNvSpPr txBox="1"/>
          <p:nvPr/>
        </p:nvSpPr>
        <p:spPr>
          <a:xfrm>
            <a:off x="433911" y="5709571"/>
            <a:ext cx="2329485" cy="830997"/>
          </a:xfrm>
          <a:prstGeom prst="rect">
            <a:avLst/>
          </a:prstGeom>
          <a:noFill/>
        </p:spPr>
        <p:txBody>
          <a:bodyPr wrap="square">
            <a:spAutoFit/>
          </a:bodyPr>
          <a:lstStyle/>
          <a:p>
            <a:r>
              <a:rPr lang="en-IN" sz="1200" b="1" dirty="0"/>
              <a:t>Class XII : JVM </a:t>
            </a:r>
            <a:r>
              <a:rPr lang="en-IN" sz="1200" b="1" dirty="0" err="1"/>
              <a:t>Shyamali</a:t>
            </a:r>
            <a:r>
              <a:rPr lang="en-IN" sz="1200" b="1" dirty="0"/>
              <a:t> (AFMI Gold Medal)</a:t>
            </a:r>
          </a:p>
          <a:p>
            <a:endParaRPr lang="en-IN" sz="1200" b="1" dirty="0"/>
          </a:p>
          <a:p>
            <a:r>
              <a:rPr lang="en-IN" sz="1200" b="1" dirty="0"/>
              <a:t>Class X : District 2</a:t>
            </a:r>
            <a:r>
              <a:rPr lang="en-IN" sz="1200" b="1" baseline="30000" dirty="0"/>
              <a:t>nd</a:t>
            </a:r>
            <a:r>
              <a:rPr lang="en-IN" sz="1200" b="1" dirty="0"/>
              <a:t> Topper </a:t>
            </a:r>
          </a:p>
        </p:txBody>
      </p:sp>
      <p:sp>
        <p:nvSpPr>
          <p:cNvPr id="37" name="TextBox 36">
            <a:extLst>
              <a:ext uri="{FF2B5EF4-FFF2-40B4-BE49-F238E27FC236}">
                <a16:creationId xmlns:a16="http://schemas.microsoft.com/office/drawing/2014/main" id="{96BB79A5-D39A-ACC8-C6B1-1B6BAAB7C786}"/>
              </a:ext>
            </a:extLst>
          </p:cNvPr>
          <p:cNvSpPr txBox="1"/>
          <p:nvPr/>
        </p:nvSpPr>
        <p:spPr>
          <a:xfrm>
            <a:off x="7282070" y="3489007"/>
            <a:ext cx="4478512" cy="2862322"/>
          </a:xfrm>
          <a:prstGeom prst="rect">
            <a:avLst/>
          </a:prstGeom>
          <a:noFill/>
        </p:spPr>
        <p:txBody>
          <a:bodyPr wrap="square">
            <a:spAutoFit/>
          </a:bodyPr>
          <a:lstStyle/>
          <a:p>
            <a:pPr marL="285750" indent="-285750">
              <a:buClr>
                <a:srgbClr val="FF0000"/>
              </a:buClr>
              <a:buFont typeface="Courier New" panose="02070309020205020404" pitchFamily="49" charset="0"/>
              <a:buChar char="o"/>
            </a:pPr>
            <a:r>
              <a:rPr lang="en-IN" sz="1200" dirty="0"/>
              <a:t>IIM Jammu- Executive </a:t>
            </a:r>
            <a:r>
              <a:rPr lang="en-IN" sz="1200" dirty="0" smtClean="0"/>
              <a:t>Batch (2 batches)</a:t>
            </a:r>
            <a:endParaRPr lang="en-IN" sz="1200" dirty="0"/>
          </a:p>
          <a:p>
            <a:pPr marL="285750" indent="-285750">
              <a:buClr>
                <a:srgbClr val="FF0000"/>
              </a:buClr>
              <a:buFont typeface="Courier New" panose="02070309020205020404" pitchFamily="49" charset="0"/>
              <a:buChar char="o"/>
            </a:pPr>
            <a:r>
              <a:rPr lang="en-IN" sz="1200" dirty="0"/>
              <a:t>IIM Vishakhapatnam- Executive </a:t>
            </a:r>
            <a:r>
              <a:rPr lang="en-IN" sz="1200" dirty="0" smtClean="0"/>
              <a:t>Batch (3 Batches)</a:t>
            </a:r>
            <a:endParaRPr lang="en-IN" sz="1200" dirty="0"/>
          </a:p>
          <a:p>
            <a:pPr marL="285750" indent="-285750">
              <a:buClr>
                <a:srgbClr val="FF0000"/>
              </a:buClr>
              <a:buFont typeface="Courier New" panose="02070309020205020404" pitchFamily="49" charset="0"/>
              <a:buChar char="o"/>
            </a:pPr>
            <a:r>
              <a:rPr lang="en-IN" sz="1200" dirty="0"/>
              <a:t>Tata Motors Sales Team- Mid and Senior Level Managers of Tata Motors East Sales Team (130 participants)</a:t>
            </a:r>
          </a:p>
          <a:p>
            <a:pPr marL="285750" indent="-285750">
              <a:buClr>
                <a:srgbClr val="FF0000"/>
              </a:buClr>
              <a:buFont typeface="Courier New" panose="02070309020205020404" pitchFamily="49" charset="0"/>
              <a:buChar char="o"/>
            </a:pPr>
            <a:r>
              <a:rPr lang="en-IN" sz="1200" dirty="0"/>
              <a:t>IIM Jammu- MBA final </a:t>
            </a:r>
            <a:r>
              <a:rPr lang="en-IN" sz="1200" dirty="0" smtClean="0"/>
              <a:t>year </a:t>
            </a:r>
          </a:p>
          <a:p>
            <a:pPr marL="285750" indent="-285750">
              <a:buClr>
                <a:srgbClr val="FF0000"/>
              </a:buClr>
              <a:buFont typeface="Courier New" panose="02070309020205020404" pitchFamily="49" charset="0"/>
              <a:buChar char="o"/>
            </a:pPr>
            <a:r>
              <a:rPr lang="en-US" sz="1200" dirty="0" smtClean="0"/>
              <a:t>IIM Vishakhapatnam- MBA Final Year</a:t>
            </a:r>
            <a:endParaRPr lang="en-IN" sz="1200" dirty="0"/>
          </a:p>
          <a:p>
            <a:pPr marL="285750" indent="-285750">
              <a:buClr>
                <a:srgbClr val="FF0000"/>
              </a:buClr>
              <a:buFont typeface="Courier New" panose="02070309020205020404" pitchFamily="49" charset="0"/>
              <a:buChar char="o"/>
            </a:pPr>
            <a:r>
              <a:rPr lang="en-IN" sz="1200" dirty="0"/>
              <a:t>IIM Ranchi- MBA final year</a:t>
            </a:r>
          </a:p>
          <a:p>
            <a:pPr marL="285750" indent="-285750">
              <a:buClr>
                <a:srgbClr val="FF0000"/>
              </a:buClr>
              <a:buFont typeface="Courier New" panose="02070309020205020404" pitchFamily="49" charset="0"/>
              <a:buChar char="o"/>
            </a:pPr>
            <a:r>
              <a:rPr lang="en-IN" sz="1200" dirty="0"/>
              <a:t>BIT </a:t>
            </a:r>
            <a:r>
              <a:rPr lang="en-IN" sz="1200" dirty="0" err="1"/>
              <a:t>Mesra</a:t>
            </a:r>
            <a:r>
              <a:rPr lang="en-IN" sz="1200" dirty="0"/>
              <a:t>- B. tech &amp; MBA</a:t>
            </a:r>
          </a:p>
          <a:p>
            <a:pPr marL="285750" indent="-285750">
              <a:buClr>
                <a:srgbClr val="FF0000"/>
              </a:buClr>
              <a:buFont typeface="Courier New" panose="02070309020205020404" pitchFamily="49" charset="0"/>
              <a:buChar char="o"/>
            </a:pPr>
            <a:r>
              <a:rPr lang="en-IN" sz="1200" dirty="0"/>
              <a:t>SOIL Gurgaon- Industry Mentor</a:t>
            </a:r>
          </a:p>
          <a:p>
            <a:pPr marL="285750" indent="-285750">
              <a:buClr>
                <a:srgbClr val="FF0000"/>
              </a:buClr>
              <a:buFont typeface="Courier New" panose="02070309020205020404" pitchFamily="49" charset="0"/>
              <a:buChar char="o"/>
            </a:pPr>
            <a:r>
              <a:rPr lang="en-IN" sz="1200" dirty="0"/>
              <a:t>KCC Institutes- BBA, BCA, BJMC</a:t>
            </a:r>
          </a:p>
          <a:p>
            <a:pPr marL="285750" indent="-285750">
              <a:buClr>
                <a:srgbClr val="FF0000"/>
              </a:buClr>
              <a:buFont typeface="Courier New" panose="02070309020205020404" pitchFamily="49" charset="0"/>
              <a:buChar char="o"/>
            </a:pPr>
            <a:r>
              <a:rPr lang="en-IN" sz="1200" dirty="0"/>
              <a:t>Skill Development Coach- GP colleges under Govt. of Jharkhand for placement and related trainings since 2017 </a:t>
            </a:r>
          </a:p>
          <a:p>
            <a:pPr marL="285750" indent="-285750">
              <a:buClr>
                <a:srgbClr val="FF0000"/>
              </a:buClr>
              <a:buFont typeface="Courier New" panose="02070309020205020404" pitchFamily="49" charset="0"/>
              <a:buChar char="o"/>
            </a:pPr>
            <a:r>
              <a:rPr lang="en-IN" sz="1200" dirty="0"/>
              <a:t>Personal Interview trainer, Super 70, </a:t>
            </a:r>
            <a:r>
              <a:rPr lang="en-IN" sz="1200" dirty="0" err="1"/>
              <a:t>Maxel</a:t>
            </a:r>
            <a:r>
              <a:rPr lang="en-IN" sz="1200" dirty="0"/>
              <a:t> Leadership Council to train MBA aspirants on WAT and PI to convert IIM calls</a:t>
            </a:r>
          </a:p>
          <a:p>
            <a:pPr marL="285750" indent="-285750">
              <a:buClr>
                <a:srgbClr val="FF0000"/>
              </a:buClr>
              <a:buFont typeface="Courier New" panose="02070309020205020404" pitchFamily="49" charset="0"/>
              <a:buChar char="o"/>
            </a:pPr>
            <a:endParaRPr lang="en-IN" sz="1200" dirty="0"/>
          </a:p>
        </p:txBody>
      </p:sp>
      <p:sp>
        <p:nvSpPr>
          <p:cNvPr id="38" name="TextBox 37">
            <a:extLst>
              <a:ext uri="{FF2B5EF4-FFF2-40B4-BE49-F238E27FC236}">
                <a16:creationId xmlns:a16="http://schemas.microsoft.com/office/drawing/2014/main" id="{4F1AC119-2B92-991A-705C-6E73D77EE9DB}"/>
              </a:ext>
            </a:extLst>
          </p:cNvPr>
          <p:cNvSpPr txBox="1"/>
          <p:nvPr/>
        </p:nvSpPr>
        <p:spPr>
          <a:xfrm>
            <a:off x="2492827" y="976425"/>
            <a:ext cx="7303584" cy="1323439"/>
          </a:xfrm>
          <a:prstGeom prst="rect">
            <a:avLst/>
          </a:prstGeom>
          <a:noFill/>
        </p:spPr>
        <p:txBody>
          <a:bodyPr wrap="square">
            <a:spAutoFit/>
          </a:bodyPr>
          <a:lstStyle/>
          <a:p>
            <a:r>
              <a:rPr lang="en-IN" sz="1600" i="1" dirty="0"/>
              <a:t>I am currently looking after New Business Vertical for Metrix</a:t>
            </a:r>
            <a:r>
              <a:rPr lang="en-IN" sz="1600" b="1" i="1" dirty="0"/>
              <a:t>. </a:t>
            </a:r>
            <a:r>
              <a:rPr lang="en-IN" sz="1600" i="1" dirty="0"/>
              <a:t>I have worked and collaborated across industries including Automotive, E-commerce and Consulting  at </a:t>
            </a:r>
            <a:r>
              <a:rPr lang="en-IN" sz="1600" b="1" i="1" dirty="0"/>
              <a:t>Tata Motors Limited, </a:t>
            </a:r>
            <a:r>
              <a:rPr lang="en-IN" sz="1600" b="1" i="1" dirty="0" err="1"/>
              <a:t>IndiaMART</a:t>
            </a:r>
            <a:r>
              <a:rPr lang="en-IN" sz="1600" b="1" i="1" dirty="0"/>
              <a:t>, Gartner Inc., EY, </a:t>
            </a:r>
            <a:r>
              <a:rPr lang="en-IN" sz="1600" b="1" i="1" dirty="0" err="1"/>
              <a:t>JustDial</a:t>
            </a:r>
            <a:r>
              <a:rPr lang="en-IN" sz="1600" b="1" i="1" dirty="0"/>
              <a:t> and ACS Technologies </a:t>
            </a:r>
            <a:r>
              <a:rPr lang="en-IN" sz="1600" i="1" dirty="0"/>
              <a:t>in areas of Go To Market, Digital Transformation, Client Handling, Product Management and Digital marketing across all platforms.</a:t>
            </a:r>
          </a:p>
        </p:txBody>
      </p:sp>
      <p:sp>
        <p:nvSpPr>
          <p:cNvPr id="7" name="TextBox 6">
            <a:extLst>
              <a:ext uri="{FF2B5EF4-FFF2-40B4-BE49-F238E27FC236}">
                <a16:creationId xmlns:a16="http://schemas.microsoft.com/office/drawing/2014/main" id="{28991C9C-F7AA-3A0A-E224-F35135EAC772}"/>
              </a:ext>
            </a:extLst>
          </p:cNvPr>
          <p:cNvSpPr txBox="1"/>
          <p:nvPr/>
        </p:nvSpPr>
        <p:spPr>
          <a:xfrm>
            <a:off x="2296127" y="859245"/>
            <a:ext cx="1252616" cy="584775"/>
          </a:xfrm>
          <a:prstGeom prst="rect">
            <a:avLst/>
          </a:prstGeom>
          <a:noFill/>
        </p:spPr>
        <p:txBody>
          <a:bodyPr wrap="square" rtlCol="0">
            <a:spAutoFit/>
          </a:bodyPr>
          <a:lstStyle/>
          <a:p>
            <a:r>
              <a:rPr lang="en-IN" sz="3200" b="1" dirty="0">
                <a:solidFill>
                  <a:srgbClr val="FF0000"/>
                </a:solidFill>
              </a:rPr>
              <a:t>“</a:t>
            </a:r>
          </a:p>
        </p:txBody>
      </p:sp>
      <p:sp>
        <p:nvSpPr>
          <p:cNvPr id="39" name="TextBox 38">
            <a:extLst>
              <a:ext uri="{FF2B5EF4-FFF2-40B4-BE49-F238E27FC236}">
                <a16:creationId xmlns:a16="http://schemas.microsoft.com/office/drawing/2014/main" id="{7B134C4E-8B57-23C5-098E-EAFD1E66152C}"/>
              </a:ext>
            </a:extLst>
          </p:cNvPr>
          <p:cNvSpPr txBox="1"/>
          <p:nvPr/>
        </p:nvSpPr>
        <p:spPr>
          <a:xfrm>
            <a:off x="5989320" y="1806303"/>
            <a:ext cx="1310634" cy="584775"/>
          </a:xfrm>
          <a:prstGeom prst="rect">
            <a:avLst/>
          </a:prstGeom>
          <a:noFill/>
        </p:spPr>
        <p:txBody>
          <a:bodyPr wrap="square" rtlCol="0">
            <a:spAutoFit/>
          </a:bodyPr>
          <a:lstStyle/>
          <a:p>
            <a:r>
              <a:rPr lang="en-IN" sz="3200" b="1" dirty="0">
                <a:solidFill>
                  <a:srgbClr val="FF0000"/>
                </a:solidFill>
              </a:rPr>
              <a:t>”</a:t>
            </a:r>
          </a:p>
        </p:txBody>
      </p:sp>
      <p:sp>
        <p:nvSpPr>
          <p:cNvPr id="8" name="TextBox 7">
            <a:extLst>
              <a:ext uri="{FF2B5EF4-FFF2-40B4-BE49-F238E27FC236}">
                <a16:creationId xmlns:a16="http://schemas.microsoft.com/office/drawing/2014/main" id="{626C814E-5CB0-C603-B0B4-2A605E237AA0}"/>
              </a:ext>
            </a:extLst>
          </p:cNvPr>
          <p:cNvSpPr txBox="1"/>
          <p:nvPr/>
        </p:nvSpPr>
        <p:spPr>
          <a:xfrm>
            <a:off x="174172" y="3483428"/>
            <a:ext cx="1153891" cy="307777"/>
          </a:xfrm>
          <a:prstGeom prst="rect">
            <a:avLst/>
          </a:prstGeom>
          <a:noFill/>
        </p:spPr>
        <p:txBody>
          <a:bodyPr wrap="square" rtlCol="0">
            <a:spAutoFit/>
          </a:bodyPr>
          <a:lstStyle/>
          <a:p>
            <a:r>
              <a:rPr lang="en-IN" sz="1400" b="1" dirty="0">
                <a:solidFill>
                  <a:srgbClr val="FF0000"/>
                </a:solidFill>
              </a:rPr>
              <a:t>O</a:t>
            </a:r>
          </a:p>
        </p:txBody>
      </p:sp>
      <p:sp>
        <p:nvSpPr>
          <p:cNvPr id="40" name="TextBox 39">
            <a:extLst>
              <a:ext uri="{FF2B5EF4-FFF2-40B4-BE49-F238E27FC236}">
                <a16:creationId xmlns:a16="http://schemas.microsoft.com/office/drawing/2014/main" id="{A87FC8B6-222C-2AFB-B354-9073B3A44EE0}"/>
              </a:ext>
            </a:extLst>
          </p:cNvPr>
          <p:cNvSpPr txBox="1"/>
          <p:nvPr/>
        </p:nvSpPr>
        <p:spPr>
          <a:xfrm>
            <a:off x="163287" y="4299852"/>
            <a:ext cx="1208316" cy="307777"/>
          </a:xfrm>
          <a:prstGeom prst="rect">
            <a:avLst/>
          </a:prstGeom>
          <a:noFill/>
        </p:spPr>
        <p:txBody>
          <a:bodyPr wrap="square" rtlCol="0">
            <a:spAutoFit/>
          </a:bodyPr>
          <a:lstStyle/>
          <a:p>
            <a:r>
              <a:rPr lang="en-IN" sz="1400" b="1" dirty="0">
                <a:solidFill>
                  <a:srgbClr val="FF0000"/>
                </a:solidFill>
              </a:rPr>
              <a:t>O</a:t>
            </a:r>
          </a:p>
        </p:txBody>
      </p:sp>
      <p:sp>
        <p:nvSpPr>
          <p:cNvPr id="41" name="TextBox 40">
            <a:extLst>
              <a:ext uri="{FF2B5EF4-FFF2-40B4-BE49-F238E27FC236}">
                <a16:creationId xmlns:a16="http://schemas.microsoft.com/office/drawing/2014/main" id="{5A5CE867-7B05-4FF9-18FC-38224644252D}"/>
              </a:ext>
            </a:extLst>
          </p:cNvPr>
          <p:cNvSpPr txBox="1"/>
          <p:nvPr/>
        </p:nvSpPr>
        <p:spPr>
          <a:xfrm>
            <a:off x="185058" y="5018311"/>
            <a:ext cx="1164774" cy="307777"/>
          </a:xfrm>
          <a:prstGeom prst="rect">
            <a:avLst/>
          </a:prstGeom>
          <a:noFill/>
        </p:spPr>
        <p:txBody>
          <a:bodyPr wrap="square" rtlCol="0">
            <a:spAutoFit/>
          </a:bodyPr>
          <a:lstStyle/>
          <a:p>
            <a:r>
              <a:rPr lang="en-IN" sz="1400" b="1" dirty="0">
                <a:solidFill>
                  <a:srgbClr val="FF0000"/>
                </a:solidFill>
              </a:rPr>
              <a:t>O</a:t>
            </a:r>
          </a:p>
        </p:txBody>
      </p:sp>
      <p:sp>
        <p:nvSpPr>
          <p:cNvPr id="42" name="TextBox 41">
            <a:extLst>
              <a:ext uri="{FF2B5EF4-FFF2-40B4-BE49-F238E27FC236}">
                <a16:creationId xmlns:a16="http://schemas.microsoft.com/office/drawing/2014/main" id="{E08E4412-299E-E161-4950-341BE45950F1}"/>
              </a:ext>
            </a:extLst>
          </p:cNvPr>
          <p:cNvSpPr txBox="1"/>
          <p:nvPr/>
        </p:nvSpPr>
        <p:spPr>
          <a:xfrm>
            <a:off x="195942" y="5704112"/>
            <a:ext cx="1186548" cy="315687"/>
          </a:xfrm>
          <a:prstGeom prst="rect">
            <a:avLst/>
          </a:prstGeom>
          <a:noFill/>
        </p:spPr>
        <p:txBody>
          <a:bodyPr wrap="square" rtlCol="0">
            <a:spAutoFit/>
          </a:bodyPr>
          <a:lstStyle/>
          <a:p>
            <a:r>
              <a:rPr lang="en-IN" sz="1400" b="1" dirty="0">
                <a:solidFill>
                  <a:srgbClr val="FF0000"/>
                </a:solidFill>
              </a:rPr>
              <a:t>O</a:t>
            </a:r>
          </a:p>
        </p:txBody>
      </p:sp>
      <p:sp>
        <p:nvSpPr>
          <p:cNvPr id="43" name="TextBox 42">
            <a:extLst>
              <a:ext uri="{FF2B5EF4-FFF2-40B4-BE49-F238E27FC236}">
                <a16:creationId xmlns:a16="http://schemas.microsoft.com/office/drawing/2014/main" id="{7307832D-CCAF-81DA-2500-E484DC792DC7}"/>
              </a:ext>
            </a:extLst>
          </p:cNvPr>
          <p:cNvSpPr txBox="1"/>
          <p:nvPr/>
        </p:nvSpPr>
        <p:spPr>
          <a:xfrm>
            <a:off x="195939" y="6226627"/>
            <a:ext cx="1186548" cy="315687"/>
          </a:xfrm>
          <a:prstGeom prst="rect">
            <a:avLst/>
          </a:prstGeom>
          <a:noFill/>
        </p:spPr>
        <p:txBody>
          <a:bodyPr wrap="square" rtlCol="0">
            <a:spAutoFit/>
          </a:bodyPr>
          <a:lstStyle/>
          <a:p>
            <a:r>
              <a:rPr lang="en-IN" sz="1400" b="1" dirty="0">
                <a:solidFill>
                  <a:srgbClr val="FF0000"/>
                </a:solidFill>
              </a:rPr>
              <a:t>O</a:t>
            </a:r>
          </a:p>
        </p:txBody>
      </p:sp>
      <p:sp>
        <p:nvSpPr>
          <p:cNvPr id="44" name="TextBox 43">
            <a:extLst>
              <a:ext uri="{FF2B5EF4-FFF2-40B4-BE49-F238E27FC236}">
                <a16:creationId xmlns:a16="http://schemas.microsoft.com/office/drawing/2014/main" id="{B044015F-442D-5704-66C6-501F7271B4A7}"/>
              </a:ext>
            </a:extLst>
          </p:cNvPr>
          <p:cNvSpPr txBox="1"/>
          <p:nvPr/>
        </p:nvSpPr>
        <p:spPr>
          <a:xfrm>
            <a:off x="3810000" y="3472539"/>
            <a:ext cx="1110348" cy="307777"/>
          </a:xfrm>
          <a:prstGeom prst="rect">
            <a:avLst/>
          </a:prstGeom>
          <a:noFill/>
        </p:spPr>
        <p:txBody>
          <a:bodyPr wrap="square" rtlCol="0">
            <a:spAutoFit/>
          </a:bodyPr>
          <a:lstStyle/>
          <a:p>
            <a:r>
              <a:rPr lang="en-IN" sz="1400" b="1" dirty="0">
                <a:solidFill>
                  <a:srgbClr val="FF0000"/>
                </a:solidFill>
              </a:rPr>
              <a:t>O</a:t>
            </a:r>
          </a:p>
        </p:txBody>
      </p:sp>
      <p:sp>
        <p:nvSpPr>
          <p:cNvPr id="45" name="TextBox 44">
            <a:extLst>
              <a:ext uri="{FF2B5EF4-FFF2-40B4-BE49-F238E27FC236}">
                <a16:creationId xmlns:a16="http://schemas.microsoft.com/office/drawing/2014/main" id="{2A826C98-F1C3-2219-D4BD-FE730028708E}"/>
              </a:ext>
            </a:extLst>
          </p:cNvPr>
          <p:cNvSpPr txBox="1"/>
          <p:nvPr/>
        </p:nvSpPr>
        <p:spPr>
          <a:xfrm>
            <a:off x="3809999" y="4767940"/>
            <a:ext cx="1110348" cy="307777"/>
          </a:xfrm>
          <a:prstGeom prst="rect">
            <a:avLst/>
          </a:prstGeom>
          <a:noFill/>
        </p:spPr>
        <p:txBody>
          <a:bodyPr wrap="square" rtlCol="0">
            <a:spAutoFit/>
          </a:bodyPr>
          <a:lstStyle/>
          <a:p>
            <a:r>
              <a:rPr lang="en-IN" sz="1400" b="1" dirty="0">
                <a:solidFill>
                  <a:srgbClr val="FF0000"/>
                </a:solidFill>
              </a:rPr>
              <a:t>O</a:t>
            </a:r>
          </a:p>
        </p:txBody>
      </p:sp>
      <p:sp>
        <p:nvSpPr>
          <p:cNvPr id="46" name="TextBox 45">
            <a:extLst>
              <a:ext uri="{FF2B5EF4-FFF2-40B4-BE49-F238E27FC236}">
                <a16:creationId xmlns:a16="http://schemas.microsoft.com/office/drawing/2014/main" id="{AF41C633-4A75-2D2B-3DB6-54F68F8396FC}"/>
              </a:ext>
            </a:extLst>
          </p:cNvPr>
          <p:cNvSpPr txBox="1"/>
          <p:nvPr/>
        </p:nvSpPr>
        <p:spPr>
          <a:xfrm>
            <a:off x="3809998" y="5486398"/>
            <a:ext cx="1110348" cy="307777"/>
          </a:xfrm>
          <a:prstGeom prst="rect">
            <a:avLst/>
          </a:prstGeom>
          <a:noFill/>
        </p:spPr>
        <p:txBody>
          <a:bodyPr wrap="square" rtlCol="0">
            <a:spAutoFit/>
          </a:bodyPr>
          <a:lstStyle/>
          <a:p>
            <a:r>
              <a:rPr lang="en-IN" sz="1400" b="1" dirty="0">
                <a:solidFill>
                  <a:srgbClr val="FF0000"/>
                </a:solidFill>
              </a:rPr>
              <a:t>O</a:t>
            </a:r>
          </a:p>
        </p:txBody>
      </p:sp>
      <p:sp>
        <p:nvSpPr>
          <p:cNvPr id="14" name="Rectangle: Rounded Corners 13">
            <a:extLst>
              <a:ext uri="{FF2B5EF4-FFF2-40B4-BE49-F238E27FC236}">
                <a16:creationId xmlns:a16="http://schemas.microsoft.com/office/drawing/2014/main" id="{45FB7AE0-E979-7592-7316-4A1758316794}"/>
              </a:ext>
            </a:extLst>
          </p:cNvPr>
          <p:cNvSpPr/>
          <p:nvPr/>
        </p:nvSpPr>
        <p:spPr>
          <a:xfrm>
            <a:off x="7239913" y="2952396"/>
            <a:ext cx="3261360" cy="369266"/>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7" name="TextBox 66">
            <a:extLst>
              <a:ext uri="{FF2B5EF4-FFF2-40B4-BE49-F238E27FC236}">
                <a16:creationId xmlns:a16="http://schemas.microsoft.com/office/drawing/2014/main" id="{D9454000-EC4A-B4ED-2F09-8C504828059C}"/>
              </a:ext>
            </a:extLst>
          </p:cNvPr>
          <p:cNvSpPr txBox="1"/>
          <p:nvPr/>
        </p:nvSpPr>
        <p:spPr>
          <a:xfrm>
            <a:off x="8125881" y="2982690"/>
            <a:ext cx="1787379" cy="314636"/>
          </a:xfrm>
          <a:prstGeom prst="rect">
            <a:avLst/>
          </a:prstGeom>
          <a:noFill/>
        </p:spPr>
        <p:txBody>
          <a:bodyPr wrap="square" rtlCol="0">
            <a:spAutoFit/>
          </a:bodyPr>
          <a:lstStyle/>
          <a:p>
            <a:r>
              <a:rPr lang="en-IN" sz="1400" b="1" dirty="0">
                <a:solidFill>
                  <a:srgbClr val="FF0000"/>
                </a:solidFill>
              </a:rPr>
              <a:t>Lecture Series</a:t>
            </a:r>
          </a:p>
        </p:txBody>
      </p:sp>
      <p:sp>
        <p:nvSpPr>
          <p:cNvPr id="68" name="Oval 67">
            <a:extLst>
              <a:ext uri="{FF2B5EF4-FFF2-40B4-BE49-F238E27FC236}">
                <a16:creationId xmlns:a16="http://schemas.microsoft.com/office/drawing/2014/main" id="{E9E1628D-E3B9-C254-5F65-BEF5C008855F}"/>
              </a:ext>
            </a:extLst>
          </p:cNvPr>
          <p:cNvSpPr/>
          <p:nvPr/>
        </p:nvSpPr>
        <p:spPr>
          <a:xfrm>
            <a:off x="7249409" y="2719931"/>
            <a:ext cx="775018" cy="744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9" name="Picture 6" descr="Free Microphone Icon #14769 - Free Icons Library">
            <a:extLst>
              <a:ext uri="{FF2B5EF4-FFF2-40B4-BE49-F238E27FC236}">
                <a16:creationId xmlns:a16="http://schemas.microsoft.com/office/drawing/2014/main" id="{1EE96277-CCE5-751D-2A7D-04D1D9C0E18A}"/>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7325422" y="2765756"/>
            <a:ext cx="652358" cy="652358"/>
          </a:xfrm>
          <a:prstGeom prst="rect">
            <a:avLst/>
          </a:prstGeom>
          <a:noFill/>
          <a:extLst>
            <a:ext uri="{909E8E84-426E-40DD-AFC4-6F175D3DCCD1}">
              <a14:hiddenFill xmlns:a14="http://schemas.microsoft.com/office/drawing/2010/main">
                <a:solidFill>
                  <a:srgbClr val="FFFFFF"/>
                </a:solidFill>
              </a14:hiddenFill>
            </a:ext>
          </a:extLst>
        </p:spPr>
      </p:pic>
      <p:sp>
        <p:nvSpPr>
          <p:cNvPr id="70" name="Rectangle: Rounded Corners 69">
            <a:extLst>
              <a:ext uri="{FF2B5EF4-FFF2-40B4-BE49-F238E27FC236}">
                <a16:creationId xmlns:a16="http://schemas.microsoft.com/office/drawing/2014/main" id="{1BB0BFB7-CC26-2452-6CF1-BDF9815E7FE7}"/>
              </a:ext>
            </a:extLst>
          </p:cNvPr>
          <p:cNvSpPr/>
          <p:nvPr/>
        </p:nvSpPr>
        <p:spPr>
          <a:xfrm>
            <a:off x="3821612" y="2962828"/>
            <a:ext cx="2915797" cy="369266"/>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1" name="Oval 70">
            <a:extLst>
              <a:ext uri="{FF2B5EF4-FFF2-40B4-BE49-F238E27FC236}">
                <a16:creationId xmlns:a16="http://schemas.microsoft.com/office/drawing/2014/main" id="{67570EC4-D8BB-1D81-9376-B19B99D193E2}"/>
              </a:ext>
            </a:extLst>
          </p:cNvPr>
          <p:cNvSpPr/>
          <p:nvPr/>
        </p:nvSpPr>
        <p:spPr>
          <a:xfrm>
            <a:off x="3794692" y="2729564"/>
            <a:ext cx="775018" cy="744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72" name="Picture 4" descr="Contest Icon Png #42968 - Free Icons Library">
            <a:extLst>
              <a:ext uri="{FF2B5EF4-FFF2-40B4-BE49-F238E27FC236}">
                <a16:creationId xmlns:a16="http://schemas.microsoft.com/office/drawing/2014/main" id="{FBF04D96-3523-AD37-9A8B-28CE5C7EF13B}"/>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3961440" y="2847613"/>
            <a:ext cx="479934" cy="549514"/>
          </a:xfrm>
          <a:prstGeom prst="rect">
            <a:avLst/>
          </a:prstGeom>
          <a:noFill/>
          <a:extLst>
            <a:ext uri="{909E8E84-426E-40DD-AFC4-6F175D3DCCD1}">
              <a14:hiddenFill xmlns:a14="http://schemas.microsoft.com/office/drawing/2010/main">
                <a:solidFill>
                  <a:srgbClr val="FFFFFF"/>
                </a:solidFill>
              </a14:hiddenFill>
            </a:ext>
          </a:extLst>
        </p:spPr>
      </p:pic>
      <p:sp>
        <p:nvSpPr>
          <p:cNvPr id="73" name="TextBox 72">
            <a:extLst>
              <a:ext uri="{FF2B5EF4-FFF2-40B4-BE49-F238E27FC236}">
                <a16:creationId xmlns:a16="http://schemas.microsoft.com/office/drawing/2014/main" id="{5D45D270-6C69-9747-C2DA-431F143D5F78}"/>
              </a:ext>
            </a:extLst>
          </p:cNvPr>
          <p:cNvSpPr txBox="1"/>
          <p:nvPr/>
        </p:nvSpPr>
        <p:spPr>
          <a:xfrm>
            <a:off x="4577133" y="2993573"/>
            <a:ext cx="1928057" cy="307777"/>
          </a:xfrm>
          <a:prstGeom prst="rect">
            <a:avLst/>
          </a:prstGeom>
          <a:noFill/>
        </p:spPr>
        <p:txBody>
          <a:bodyPr wrap="square" rtlCol="0">
            <a:spAutoFit/>
          </a:bodyPr>
          <a:lstStyle/>
          <a:p>
            <a:r>
              <a:rPr lang="en-IN" sz="1400" b="1" dirty="0">
                <a:solidFill>
                  <a:srgbClr val="FF0000"/>
                </a:solidFill>
              </a:rPr>
              <a:t>Corporate Competition</a:t>
            </a:r>
          </a:p>
        </p:txBody>
      </p:sp>
      <p:sp>
        <p:nvSpPr>
          <p:cNvPr id="74" name="Rectangle: Rounded Corners 73">
            <a:extLst>
              <a:ext uri="{FF2B5EF4-FFF2-40B4-BE49-F238E27FC236}">
                <a16:creationId xmlns:a16="http://schemas.microsoft.com/office/drawing/2014/main" id="{D38C8FD8-0105-8B53-5003-77AE176DD4A1}"/>
              </a:ext>
            </a:extLst>
          </p:cNvPr>
          <p:cNvSpPr/>
          <p:nvPr/>
        </p:nvSpPr>
        <p:spPr>
          <a:xfrm>
            <a:off x="162331" y="2952333"/>
            <a:ext cx="2940100" cy="396809"/>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5" name="Oval 74">
            <a:extLst>
              <a:ext uri="{FF2B5EF4-FFF2-40B4-BE49-F238E27FC236}">
                <a16:creationId xmlns:a16="http://schemas.microsoft.com/office/drawing/2014/main" id="{D4669D1A-43E1-77BF-3909-02834BD11C72}"/>
              </a:ext>
            </a:extLst>
          </p:cNvPr>
          <p:cNvSpPr/>
          <p:nvPr/>
        </p:nvSpPr>
        <p:spPr>
          <a:xfrm>
            <a:off x="169754" y="2751335"/>
            <a:ext cx="775018" cy="744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76" name="Picture 2" descr="Education PNG, Education Transparent Background - FreeIconsPNG">
            <a:extLst>
              <a:ext uri="{FF2B5EF4-FFF2-40B4-BE49-F238E27FC236}">
                <a16:creationId xmlns:a16="http://schemas.microsoft.com/office/drawing/2014/main" id="{A4FEA3A9-B625-C9BF-7823-05EA013C609B}"/>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211901" y="2779011"/>
            <a:ext cx="705862" cy="705862"/>
          </a:xfrm>
          <a:prstGeom prst="rect">
            <a:avLst/>
          </a:prstGeom>
          <a:noFill/>
          <a:extLst>
            <a:ext uri="{909E8E84-426E-40DD-AFC4-6F175D3DCCD1}">
              <a14:hiddenFill xmlns:a14="http://schemas.microsoft.com/office/drawing/2010/main">
                <a:solidFill>
                  <a:srgbClr val="FFFFFF"/>
                </a:solidFill>
              </a14:hiddenFill>
            </a:ext>
          </a:extLst>
        </p:spPr>
      </p:pic>
      <p:sp>
        <p:nvSpPr>
          <p:cNvPr id="77" name="TextBox 76">
            <a:extLst>
              <a:ext uri="{FF2B5EF4-FFF2-40B4-BE49-F238E27FC236}">
                <a16:creationId xmlns:a16="http://schemas.microsoft.com/office/drawing/2014/main" id="{AE32B2F8-715B-7627-D4D2-8B6A0A721FFB}"/>
              </a:ext>
            </a:extLst>
          </p:cNvPr>
          <p:cNvSpPr txBox="1"/>
          <p:nvPr/>
        </p:nvSpPr>
        <p:spPr>
          <a:xfrm>
            <a:off x="897768" y="2993573"/>
            <a:ext cx="2329485" cy="307777"/>
          </a:xfrm>
          <a:prstGeom prst="rect">
            <a:avLst/>
          </a:prstGeom>
          <a:noFill/>
        </p:spPr>
        <p:txBody>
          <a:bodyPr wrap="square" rtlCol="0">
            <a:spAutoFit/>
          </a:bodyPr>
          <a:lstStyle/>
          <a:p>
            <a:r>
              <a:rPr lang="en-IN" sz="1400" b="1" dirty="0">
                <a:solidFill>
                  <a:srgbClr val="FF0000"/>
                </a:solidFill>
              </a:rPr>
              <a:t>Education Background</a:t>
            </a:r>
          </a:p>
        </p:txBody>
      </p:sp>
      <p:sp>
        <p:nvSpPr>
          <p:cNvPr id="5" name="TextBox 4">
            <a:extLst>
              <a:ext uri="{FF2B5EF4-FFF2-40B4-BE49-F238E27FC236}">
                <a16:creationId xmlns:a16="http://schemas.microsoft.com/office/drawing/2014/main" id="{2042E89C-3AC2-4647-BC33-FE8B3EF5D143}"/>
              </a:ext>
            </a:extLst>
          </p:cNvPr>
          <p:cNvSpPr txBox="1"/>
          <p:nvPr/>
        </p:nvSpPr>
        <p:spPr>
          <a:xfrm>
            <a:off x="11141310" y="6593141"/>
            <a:ext cx="867810" cy="275020"/>
          </a:xfrm>
          <a:prstGeom prst="rect">
            <a:avLst/>
          </a:prstGeom>
          <a:noFill/>
        </p:spPr>
        <p:txBody>
          <a:bodyPr wrap="square" rtlCol="0">
            <a:spAutoFit/>
          </a:bodyPr>
          <a:lstStyle/>
          <a:p>
            <a:r>
              <a:rPr lang="en-IN" sz="1200" dirty="0" smtClean="0"/>
              <a:t>2024-2025</a:t>
            </a:r>
            <a:endParaRPr lang="en-IN" sz="1200" dirty="0"/>
          </a:p>
        </p:txBody>
      </p:sp>
    </p:spTree>
    <p:extLst>
      <p:ext uri="{BB962C8B-B14F-4D97-AF65-F5344CB8AC3E}">
        <p14:creationId xmlns:p14="http://schemas.microsoft.com/office/powerpoint/2010/main" val="15512626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5A3F12-C961-454A-826E-F5A486C97F60}"/>
              </a:ext>
            </a:extLst>
          </p:cNvPr>
          <p:cNvSpPr/>
          <p:nvPr/>
        </p:nvSpPr>
        <p:spPr>
          <a:xfrm>
            <a:off x="34733" y="40640"/>
            <a:ext cx="12120880" cy="677672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a:extLst>
              <a:ext uri="{FF2B5EF4-FFF2-40B4-BE49-F238E27FC236}">
                <a16:creationId xmlns:a16="http://schemas.microsoft.com/office/drawing/2014/main" id="{7D41880F-77B1-4172-BE00-A1327390D36C}"/>
              </a:ext>
            </a:extLst>
          </p:cNvPr>
          <p:cNvSpPr/>
          <p:nvPr/>
        </p:nvSpPr>
        <p:spPr>
          <a:xfrm>
            <a:off x="101600" y="554353"/>
            <a:ext cx="11978640" cy="607907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TextBox 26">
            <a:extLst>
              <a:ext uri="{FF2B5EF4-FFF2-40B4-BE49-F238E27FC236}">
                <a16:creationId xmlns:a16="http://schemas.microsoft.com/office/drawing/2014/main" id="{38D98A2F-A135-0145-C236-9B94C9372712}"/>
              </a:ext>
            </a:extLst>
          </p:cNvPr>
          <p:cNvSpPr txBox="1"/>
          <p:nvPr/>
        </p:nvSpPr>
        <p:spPr>
          <a:xfrm>
            <a:off x="406400" y="121920"/>
            <a:ext cx="9631680" cy="461665"/>
          </a:xfrm>
          <a:prstGeom prst="rect">
            <a:avLst/>
          </a:prstGeom>
          <a:noFill/>
        </p:spPr>
        <p:txBody>
          <a:bodyPr wrap="square" rtlCol="0">
            <a:spAutoFit/>
          </a:bodyPr>
          <a:lstStyle/>
          <a:p>
            <a:r>
              <a:rPr lang="en-IN" sz="2400" dirty="0" smtClean="0">
                <a:latin typeface="Cooper Black" panose="0208090404030B020404" pitchFamily="18" charset="0"/>
              </a:rPr>
              <a:t>Roadmap</a:t>
            </a:r>
            <a:endParaRPr lang="en-IN" sz="2400" dirty="0">
              <a:latin typeface="Cooper Black" panose="0208090404030B020404" pitchFamily="18" charset="0"/>
            </a:endParaRPr>
          </a:p>
        </p:txBody>
      </p:sp>
      <p:sp>
        <p:nvSpPr>
          <p:cNvPr id="50" name="Isosceles Triangle 49">
            <a:extLst>
              <a:ext uri="{FF2B5EF4-FFF2-40B4-BE49-F238E27FC236}">
                <a16:creationId xmlns:a16="http://schemas.microsoft.com/office/drawing/2014/main" id="{DB62B9D1-5DD3-A129-FDFD-167901F35FCD}"/>
              </a:ext>
            </a:extLst>
          </p:cNvPr>
          <p:cNvSpPr/>
          <p:nvPr/>
        </p:nvSpPr>
        <p:spPr>
          <a:xfrm rot="5400000">
            <a:off x="-154982" y="3461978"/>
            <a:ext cx="1600284" cy="131064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5" name="Picture 4">
            <a:extLst>
              <a:ext uri="{FF2B5EF4-FFF2-40B4-BE49-F238E27FC236}">
                <a16:creationId xmlns:a16="http://schemas.microsoft.com/office/drawing/2014/main" id="{136AC643-7095-8E78-2E58-3CF6CBFEC955}"/>
              </a:ext>
            </a:extLst>
          </p:cNvPr>
          <p:cNvPicPr>
            <a:picLocks noChangeAspect="1"/>
          </p:cNvPicPr>
          <p:nvPr/>
        </p:nvPicPr>
        <p:blipFill>
          <a:blip r:embed="rId2"/>
          <a:stretch>
            <a:fillRect/>
          </a:stretch>
        </p:blipFill>
        <p:spPr>
          <a:xfrm>
            <a:off x="1911671" y="2237737"/>
            <a:ext cx="5802625" cy="4443073"/>
          </a:xfrm>
          <a:prstGeom prst="rect">
            <a:avLst/>
          </a:prstGeom>
        </p:spPr>
      </p:pic>
      <p:sp>
        <p:nvSpPr>
          <p:cNvPr id="6" name="Rectangle 5">
            <a:extLst>
              <a:ext uri="{FF2B5EF4-FFF2-40B4-BE49-F238E27FC236}">
                <a16:creationId xmlns:a16="http://schemas.microsoft.com/office/drawing/2014/main" id="{0FF9E651-4A64-2EC7-220F-02EBC9CED493}"/>
              </a:ext>
            </a:extLst>
          </p:cNvPr>
          <p:cNvSpPr/>
          <p:nvPr/>
        </p:nvSpPr>
        <p:spPr>
          <a:xfrm>
            <a:off x="5238356" y="2775648"/>
            <a:ext cx="2706764" cy="13966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6FEBA638-108B-641A-4A3B-4F5F19C671C2}"/>
              </a:ext>
            </a:extLst>
          </p:cNvPr>
          <p:cNvSpPr/>
          <p:nvPr/>
        </p:nvSpPr>
        <p:spPr>
          <a:xfrm>
            <a:off x="7265563" y="5258006"/>
            <a:ext cx="707462" cy="5644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8" name="Picture 10" descr="Clock - Free time and date icons">
            <a:extLst>
              <a:ext uri="{FF2B5EF4-FFF2-40B4-BE49-F238E27FC236}">
                <a16:creationId xmlns:a16="http://schemas.microsoft.com/office/drawing/2014/main" id="{AC5B467E-AB44-16BE-CCBB-9F158AFFDDCC}"/>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2457412" y="2216606"/>
            <a:ext cx="256499" cy="25649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C9F40F43-ED92-89FC-BF62-472C74CBDA86}"/>
              </a:ext>
            </a:extLst>
          </p:cNvPr>
          <p:cNvSpPr txBox="1"/>
          <p:nvPr/>
        </p:nvSpPr>
        <p:spPr>
          <a:xfrm>
            <a:off x="2015551" y="1671791"/>
            <a:ext cx="3665637" cy="338554"/>
          </a:xfrm>
          <a:prstGeom prst="rect">
            <a:avLst/>
          </a:prstGeom>
          <a:noFill/>
        </p:spPr>
        <p:txBody>
          <a:bodyPr wrap="square">
            <a:spAutoFit/>
          </a:bodyPr>
          <a:lstStyle/>
          <a:p>
            <a:pPr algn="l" fontAlgn="b"/>
            <a:r>
              <a:rPr lang="en-US" sz="1600" b="0" i="0" u="none" strike="noStrike" dirty="0">
                <a:solidFill>
                  <a:srgbClr val="000000"/>
                </a:solidFill>
                <a:effectLst/>
                <a:latin typeface="Calibri" panose="020F0502020204030204" pitchFamily="34" charset="0"/>
              </a:rPr>
              <a:t>Quick R</a:t>
            </a:r>
            <a:r>
              <a:rPr lang="en-US" sz="1600" dirty="0">
                <a:solidFill>
                  <a:srgbClr val="000000"/>
                </a:solidFill>
                <a:latin typeface="Calibri" panose="020F0502020204030204" pitchFamily="34" charset="0"/>
              </a:rPr>
              <a:t>ecap</a:t>
            </a:r>
            <a:endParaRPr lang="en-US" sz="1600" b="0" i="0" u="none" strike="noStrike" dirty="0">
              <a:solidFill>
                <a:srgbClr val="000000"/>
              </a:solidFill>
              <a:effectLst/>
              <a:latin typeface="Calibri" panose="020F0502020204030204" pitchFamily="34" charset="0"/>
            </a:endParaRPr>
          </a:p>
        </p:txBody>
      </p:sp>
      <p:pic>
        <p:nvPicPr>
          <p:cNvPr id="12" name="Picture 6" descr="Time - Free time and date icons">
            <a:extLst>
              <a:ext uri="{FF2B5EF4-FFF2-40B4-BE49-F238E27FC236}">
                <a16:creationId xmlns:a16="http://schemas.microsoft.com/office/drawing/2014/main" id="{32F7CD1D-9218-F0E5-A9F0-C5DCE6DF5E91}"/>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4427804" y="2625763"/>
            <a:ext cx="331913" cy="33191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Time - Free time and date icons">
            <a:extLst>
              <a:ext uri="{FF2B5EF4-FFF2-40B4-BE49-F238E27FC236}">
                <a16:creationId xmlns:a16="http://schemas.microsoft.com/office/drawing/2014/main" id="{7A030092-0183-877B-2B4D-4EBDD32F9492}"/>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4926736" y="4213078"/>
            <a:ext cx="331913" cy="33191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0" descr="Clock - Free time and date icons">
            <a:extLst>
              <a:ext uri="{FF2B5EF4-FFF2-40B4-BE49-F238E27FC236}">
                <a16:creationId xmlns:a16="http://schemas.microsoft.com/office/drawing/2014/main" id="{164DB08F-43CD-584F-B3D5-CF8F17891184}"/>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2768788" y="4025707"/>
            <a:ext cx="256499" cy="25649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0" descr="Clock - Free time and date icons">
            <a:extLst>
              <a:ext uri="{FF2B5EF4-FFF2-40B4-BE49-F238E27FC236}">
                <a16:creationId xmlns:a16="http://schemas.microsoft.com/office/drawing/2014/main" id="{641D4894-01C5-99E4-4CDF-21D174388EEB}"/>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6014720" y="5531873"/>
            <a:ext cx="256499" cy="256499"/>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3C275D76-0864-15E6-923B-00E7DB0A7212}"/>
              </a:ext>
            </a:extLst>
          </p:cNvPr>
          <p:cNvSpPr txBox="1"/>
          <p:nvPr/>
        </p:nvSpPr>
        <p:spPr>
          <a:xfrm>
            <a:off x="5071587" y="2714225"/>
            <a:ext cx="2863251" cy="338554"/>
          </a:xfrm>
          <a:prstGeom prst="rect">
            <a:avLst/>
          </a:prstGeom>
          <a:noFill/>
        </p:spPr>
        <p:txBody>
          <a:bodyPr wrap="square">
            <a:spAutoFit/>
          </a:bodyPr>
          <a:lstStyle/>
          <a:p>
            <a:pPr algn="l" fontAlgn="b"/>
            <a:r>
              <a:rPr lang="en-US" sz="1600" dirty="0" smtClean="0">
                <a:solidFill>
                  <a:srgbClr val="000000"/>
                </a:solidFill>
                <a:latin typeface="Calibri" panose="020F0502020204030204" pitchFamily="34" charset="0"/>
              </a:rPr>
              <a:t>Understanding Campaign</a:t>
            </a:r>
            <a:endParaRPr lang="en-US" sz="1600" b="0" i="0" u="none" strike="noStrike" dirty="0">
              <a:solidFill>
                <a:srgbClr val="000000"/>
              </a:solidFill>
              <a:effectLst/>
              <a:latin typeface="Calibri" panose="020F0502020204030204" pitchFamily="34" charset="0"/>
            </a:endParaRPr>
          </a:p>
        </p:txBody>
      </p:sp>
      <p:sp>
        <p:nvSpPr>
          <p:cNvPr id="20" name="TextBox 19">
            <a:extLst>
              <a:ext uri="{FF2B5EF4-FFF2-40B4-BE49-F238E27FC236}">
                <a16:creationId xmlns:a16="http://schemas.microsoft.com/office/drawing/2014/main" id="{EC533D7D-2B68-96B6-9B76-BF567FC544CA}"/>
              </a:ext>
            </a:extLst>
          </p:cNvPr>
          <p:cNvSpPr txBox="1"/>
          <p:nvPr/>
        </p:nvSpPr>
        <p:spPr>
          <a:xfrm>
            <a:off x="5593610" y="4248484"/>
            <a:ext cx="3049625" cy="338554"/>
          </a:xfrm>
          <a:prstGeom prst="rect">
            <a:avLst/>
          </a:prstGeom>
          <a:noFill/>
        </p:spPr>
        <p:txBody>
          <a:bodyPr wrap="square">
            <a:spAutoFit/>
          </a:bodyPr>
          <a:lstStyle/>
          <a:p>
            <a:pPr algn="l" fontAlgn="b"/>
            <a:r>
              <a:rPr lang="en-US" sz="1600" dirty="0" smtClean="0">
                <a:solidFill>
                  <a:srgbClr val="000000"/>
                </a:solidFill>
                <a:latin typeface="Calibri" panose="020F0502020204030204" pitchFamily="34" charset="0"/>
              </a:rPr>
              <a:t>Understanding Ad copy</a:t>
            </a:r>
            <a:endParaRPr lang="en-US" sz="1600" b="0" i="0" u="none" strike="noStrike" dirty="0">
              <a:solidFill>
                <a:srgbClr val="000000"/>
              </a:solidFill>
              <a:effectLst/>
              <a:latin typeface="Calibri" panose="020F0502020204030204" pitchFamily="34" charset="0"/>
            </a:endParaRPr>
          </a:p>
        </p:txBody>
      </p:sp>
      <p:sp>
        <p:nvSpPr>
          <p:cNvPr id="21" name="TextBox 20">
            <a:extLst>
              <a:ext uri="{FF2B5EF4-FFF2-40B4-BE49-F238E27FC236}">
                <a16:creationId xmlns:a16="http://schemas.microsoft.com/office/drawing/2014/main" id="{CD410677-8A30-12CF-F943-0AD56EA4A7C1}"/>
              </a:ext>
            </a:extLst>
          </p:cNvPr>
          <p:cNvSpPr txBox="1"/>
          <p:nvPr/>
        </p:nvSpPr>
        <p:spPr>
          <a:xfrm>
            <a:off x="7172266" y="5427862"/>
            <a:ext cx="1966432" cy="338554"/>
          </a:xfrm>
          <a:prstGeom prst="rect">
            <a:avLst/>
          </a:prstGeom>
          <a:noFill/>
        </p:spPr>
        <p:txBody>
          <a:bodyPr wrap="square">
            <a:spAutoFit/>
          </a:bodyPr>
          <a:lstStyle/>
          <a:p>
            <a:pPr algn="l" fontAlgn="b"/>
            <a:r>
              <a:rPr lang="en-US" sz="1600" dirty="0" smtClean="0">
                <a:solidFill>
                  <a:srgbClr val="000000"/>
                </a:solidFill>
                <a:latin typeface="Calibri" panose="020F0502020204030204" pitchFamily="34" charset="0"/>
              </a:rPr>
              <a:t>Ad Set up</a:t>
            </a:r>
            <a:endParaRPr lang="en-US" sz="1600" b="0" i="0" u="none" strike="noStrike" dirty="0">
              <a:solidFill>
                <a:srgbClr val="000000"/>
              </a:solidFill>
              <a:effectLst/>
              <a:latin typeface="Calibri" panose="020F0502020204030204" pitchFamily="34" charset="0"/>
            </a:endParaRPr>
          </a:p>
        </p:txBody>
      </p:sp>
      <p:sp>
        <p:nvSpPr>
          <p:cNvPr id="22" name="Speech Bubble: Oval 21">
            <a:extLst>
              <a:ext uri="{FF2B5EF4-FFF2-40B4-BE49-F238E27FC236}">
                <a16:creationId xmlns:a16="http://schemas.microsoft.com/office/drawing/2014/main" id="{4F559D2B-A5A5-988A-046F-A85EE107F728}"/>
              </a:ext>
            </a:extLst>
          </p:cNvPr>
          <p:cNvSpPr/>
          <p:nvPr/>
        </p:nvSpPr>
        <p:spPr>
          <a:xfrm rot="19255060">
            <a:off x="8763946" y="2005097"/>
            <a:ext cx="2902754" cy="1943353"/>
          </a:xfrm>
          <a:custGeom>
            <a:avLst/>
            <a:gdLst>
              <a:gd name="connsiteX0" fmla="*/ -1062824 w 3595479"/>
              <a:gd name="connsiteY0" fmla="*/ -163629 h 2440765"/>
              <a:gd name="connsiteX1" fmla="*/ -521962 w 3595479"/>
              <a:gd name="connsiteY1" fmla="*/ 2737 h 2440765"/>
              <a:gd name="connsiteX2" fmla="*/ -13552 w 3595479"/>
              <a:gd name="connsiteY2" fmla="*/ 159120 h 2440765"/>
              <a:gd name="connsiteX3" fmla="*/ 559762 w 3595479"/>
              <a:gd name="connsiteY3" fmla="*/ 335468 h 2440765"/>
              <a:gd name="connsiteX4" fmla="*/ 2475827 w 3595479"/>
              <a:gd name="connsiteY4" fmla="*/ 90142 h 2440765"/>
              <a:gd name="connsiteX5" fmla="*/ 3249645 w 3595479"/>
              <a:gd name="connsiteY5" fmla="*/ 1940034 h 2440765"/>
              <a:gd name="connsiteX6" fmla="*/ 1327345 w 3595479"/>
              <a:gd name="connsiteY6" fmla="*/ 2398249 h 2440765"/>
              <a:gd name="connsiteX7" fmla="*/ 161583 w 3595479"/>
              <a:gd name="connsiteY7" fmla="*/ 714721 h 2440765"/>
              <a:gd name="connsiteX8" fmla="*/ -271041 w 3595479"/>
              <a:gd name="connsiteY8" fmla="*/ 404371 h 2440765"/>
              <a:gd name="connsiteX9" fmla="*/ -654688 w 3595479"/>
              <a:gd name="connsiteY9" fmla="*/ 129154 h 2440765"/>
              <a:gd name="connsiteX10" fmla="*/ -1062824 w 3595479"/>
              <a:gd name="connsiteY10" fmla="*/ -163629 h 2440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95479" h="2440765" fill="none" extrusionOk="0">
                <a:moveTo>
                  <a:pt x="-1062824" y="-163629"/>
                </a:moveTo>
                <a:cubicBezTo>
                  <a:pt x="-863525" y="-80309"/>
                  <a:pt x="-633783" y="-25486"/>
                  <a:pt x="-521962" y="2737"/>
                </a:cubicBezTo>
                <a:cubicBezTo>
                  <a:pt x="-410141" y="30959"/>
                  <a:pt x="-214449" y="118402"/>
                  <a:pt x="-13552" y="159120"/>
                </a:cubicBezTo>
                <a:cubicBezTo>
                  <a:pt x="187345" y="199838"/>
                  <a:pt x="290197" y="267286"/>
                  <a:pt x="559762" y="335468"/>
                </a:cubicBezTo>
                <a:cubicBezTo>
                  <a:pt x="1210547" y="-32898"/>
                  <a:pt x="1923618" y="-38893"/>
                  <a:pt x="2475827" y="90142"/>
                </a:cubicBezTo>
                <a:cubicBezTo>
                  <a:pt x="3749608" y="406785"/>
                  <a:pt x="3922426" y="1328697"/>
                  <a:pt x="3249645" y="1940034"/>
                </a:cubicBezTo>
                <a:cubicBezTo>
                  <a:pt x="2746428" y="2338460"/>
                  <a:pt x="2075142" y="2428395"/>
                  <a:pt x="1327345" y="2398249"/>
                </a:cubicBezTo>
                <a:cubicBezTo>
                  <a:pt x="239156" y="2102229"/>
                  <a:pt x="-270259" y="1210263"/>
                  <a:pt x="161583" y="714721"/>
                </a:cubicBezTo>
                <a:cubicBezTo>
                  <a:pt x="-18682" y="552820"/>
                  <a:pt x="-56165" y="558498"/>
                  <a:pt x="-271041" y="404371"/>
                </a:cubicBezTo>
                <a:cubicBezTo>
                  <a:pt x="-485917" y="250243"/>
                  <a:pt x="-574431" y="192537"/>
                  <a:pt x="-654688" y="129154"/>
                </a:cubicBezTo>
                <a:cubicBezTo>
                  <a:pt x="-734945" y="65771"/>
                  <a:pt x="-912027" y="-39580"/>
                  <a:pt x="-1062824" y="-163629"/>
                </a:cubicBezTo>
                <a:close/>
              </a:path>
              <a:path w="3595479" h="2440765" stroke="0" extrusionOk="0">
                <a:moveTo>
                  <a:pt x="-1062824" y="-163629"/>
                </a:moveTo>
                <a:cubicBezTo>
                  <a:pt x="-940338" y="-117611"/>
                  <a:pt x="-717767" y="-49440"/>
                  <a:pt x="-554414" y="-7245"/>
                </a:cubicBezTo>
                <a:cubicBezTo>
                  <a:pt x="-391061" y="34949"/>
                  <a:pt x="-189544" y="123826"/>
                  <a:pt x="-46003" y="149138"/>
                </a:cubicBezTo>
                <a:cubicBezTo>
                  <a:pt x="97538" y="174450"/>
                  <a:pt x="411219" y="312675"/>
                  <a:pt x="559762" y="335468"/>
                </a:cubicBezTo>
                <a:cubicBezTo>
                  <a:pt x="1053031" y="-70674"/>
                  <a:pt x="1836491" y="-8870"/>
                  <a:pt x="2475827" y="90142"/>
                </a:cubicBezTo>
                <a:cubicBezTo>
                  <a:pt x="3419004" y="510964"/>
                  <a:pt x="4074898" y="1381651"/>
                  <a:pt x="3249645" y="1940034"/>
                </a:cubicBezTo>
                <a:cubicBezTo>
                  <a:pt x="2744888" y="2251186"/>
                  <a:pt x="2114678" y="2640366"/>
                  <a:pt x="1327345" y="2398249"/>
                </a:cubicBezTo>
                <a:cubicBezTo>
                  <a:pt x="332996" y="2191584"/>
                  <a:pt x="-451604" y="1393109"/>
                  <a:pt x="161583" y="714721"/>
                </a:cubicBezTo>
                <a:cubicBezTo>
                  <a:pt x="7664" y="576257"/>
                  <a:pt x="-110634" y="547007"/>
                  <a:pt x="-234309" y="430721"/>
                </a:cubicBezTo>
                <a:cubicBezTo>
                  <a:pt x="-357984" y="314435"/>
                  <a:pt x="-478192" y="245814"/>
                  <a:pt x="-642444" y="137938"/>
                </a:cubicBezTo>
                <a:cubicBezTo>
                  <a:pt x="-806696" y="30062"/>
                  <a:pt x="-941638" y="-59742"/>
                  <a:pt x="-1062824" y="-163629"/>
                </a:cubicBezTo>
                <a:close/>
              </a:path>
            </a:pathLst>
          </a:custGeom>
          <a:solidFill>
            <a:schemeClr val="bg1">
              <a:lumMod val="85000"/>
            </a:schemeClr>
          </a:solidFill>
          <a:ln w="28575">
            <a:solidFill>
              <a:schemeClr val="bg1">
                <a:lumMod val="65000"/>
              </a:schemeClr>
            </a:solidFill>
            <a:extLst>
              <a:ext uri="{C807C97D-BFC1-408E-A445-0C87EB9F89A2}">
                <ask:lineSketchStyleProps xmlns="" xmlns:ask="http://schemas.microsoft.com/office/drawing/2018/sketchyshapes" sd="1364256968">
                  <a:prstGeom prst="wedgeEllipseCallout">
                    <a:avLst>
                      <a:gd name="adj1" fmla="val -79560"/>
                      <a:gd name="adj2" fmla="val -56704"/>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TextBox 22">
            <a:extLst>
              <a:ext uri="{FF2B5EF4-FFF2-40B4-BE49-F238E27FC236}">
                <a16:creationId xmlns:a16="http://schemas.microsoft.com/office/drawing/2014/main" id="{27EFE013-D7BF-F56F-732D-25FB1073A1D8}"/>
              </a:ext>
            </a:extLst>
          </p:cNvPr>
          <p:cNvSpPr txBox="1"/>
          <p:nvPr/>
        </p:nvSpPr>
        <p:spPr>
          <a:xfrm>
            <a:off x="9262634" y="2356960"/>
            <a:ext cx="2372774" cy="2062103"/>
          </a:xfrm>
          <a:prstGeom prst="rect">
            <a:avLst/>
          </a:prstGeom>
          <a:noFill/>
        </p:spPr>
        <p:txBody>
          <a:bodyPr wrap="square">
            <a:spAutoFit/>
          </a:bodyPr>
          <a:lstStyle/>
          <a:p>
            <a:pPr fontAlgn="b"/>
            <a:r>
              <a:rPr lang="en-US" sz="1600" b="1" i="1" dirty="0">
                <a:solidFill>
                  <a:srgbClr val="000000"/>
                </a:solidFill>
                <a:latin typeface="Calibri" panose="020F0502020204030204" pitchFamily="34" charset="0"/>
              </a:rPr>
              <a:t>Please feel free to ask questions after each topic.</a:t>
            </a:r>
          </a:p>
          <a:p>
            <a:pPr fontAlgn="b"/>
            <a:endParaRPr lang="en-US" sz="1600" b="1" i="1" dirty="0">
              <a:solidFill>
                <a:srgbClr val="000000"/>
              </a:solidFill>
              <a:latin typeface="Calibri" panose="020F0502020204030204" pitchFamily="34" charset="0"/>
            </a:endParaRPr>
          </a:p>
          <a:p>
            <a:pPr fontAlgn="b"/>
            <a:r>
              <a:rPr lang="en-US" sz="1600" b="1" i="1" dirty="0">
                <a:solidFill>
                  <a:srgbClr val="000000"/>
                </a:solidFill>
                <a:latin typeface="Calibri" panose="020F0502020204030204" pitchFamily="34" charset="0"/>
              </a:rPr>
              <a:t>Avoid advanced questions in the beginning</a:t>
            </a:r>
          </a:p>
          <a:p>
            <a:pPr fontAlgn="b"/>
            <a:endParaRPr lang="en-US" sz="1600" b="1" i="1" u="none" strike="noStrike" dirty="0">
              <a:solidFill>
                <a:srgbClr val="000000"/>
              </a:solidFill>
              <a:effectLst/>
              <a:latin typeface="Calibri" panose="020F0502020204030204" pitchFamily="34" charset="0"/>
            </a:endParaRPr>
          </a:p>
        </p:txBody>
      </p:sp>
      <p:sp>
        <p:nvSpPr>
          <p:cNvPr id="24" name="Rectangle: Rounded Corners 23">
            <a:extLst>
              <a:ext uri="{FF2B5EF4-FFF2-40B4-BE49-F238E27FC236}">
                <a16:creationId xmlns:a16="http://schemas.microsoft.com/office/drawing/2014/main" id="{D9D3EE7C-2D30-1069-9183-1434A0245D99}"/>
              </a:ext>
            </a:extLst>
          </p:cNvPr>
          <p:cNvSpPr/>
          <p:nvPr/>
        </p:nvSpPr>
        <p:spPr>
          <a:xfrm>
            <a:off x="8865704" y="940382"/>
            <a:ext cx="2712940" cy="527258"/>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 name="Rectangle: Rounded Corners 24">
            <a:extLst>
              <a:ext uri="{FF2B5EF4-FFF2-40B4-BE49-F238E27FC236}">
                <a16:creationId xmlns:a16="http://schemas.microsoft.com/office/drawing/2014/main" id="{7D294732-9183-E0AE-CF1F-7EDF2F6F3AE7}"/>
              </a:ext>
            </a:extLst>
          </p:cNvPr>
          <p:cNvSpPr/>
          <p:nvPr/>
        </p:nvSpPr>
        <p:spPr>
          <a:xfrm>
            <a:off x="936481" y="991154"/>
            <a:ext cx="2359223" cy="461664"/>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Rectangle: Rounded Corners 25">
            <a:extLst>
              <a:ext uri="{FF2B5EF4-FFF2-40B4-BE49-F238E27FC236}">
                <a16:creationId xmlns:a16="http://schemas.microsoft.com/office/drawing/2014/main" id="{48BF57B4-3E0C-4670-3BD9-AFD43A142469}"/>
              </a:ext>
            </a:extLst>
          </p:cNvPr>
          <p:cNvSpPr/>
          <p:nvPr/>
        </p:nvSpPr>
        <p:spPr>
          <a:xfrm>
            <a:off x="4717222" y="992018"/>
            <a:ext cx="2511606" cy="460800"/>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 name="TextBox 31">
            <a:extLst>
              <a:ext uri="{FF2B5EF4-FFF2-40B4-BE49-F238E27FC236}">
                <a16:creationId xmlns:a16="http://schemas.microsoft.com/office/drawing/2014/main" id="{ECE44D42-D726-96DD-E2C5-56B429CC8546}"/>
              </a:ext>
            </a:extLst>
          </p:cNvPr>
          <p:cNvSpPr txBox="1"/>
          <p:nvPr/>
        </p:nvSpPr>
        <p:spPr>
          <a:xfrm>
            <a:off x="1073235" y="949406"/>
            <a:ext cx="2510497" cy="523220"/>
          </a:xfrm>
          <a:prstGeom prst="rect">
            <a:avLst/>
          </a:prstGeom>
          <a:noFill/>
        </p:spPr>
        <p:txBody>
          <a:bodyPr wrap="square" rtlCol="0">
            <a:spAutoFit/>
          </a:bodyPr>
          <a:lstStyle/>
          <a:p>
            <a:r>
              <a:rPr lang="en-US" sz="1400" b="1" dirty="0" smtClean="0"/>
              <a:t>ONE: Understanding FB, LinkedIn and Ad structure</a:t>
            </a:r>
            <a:endParaRPr lang="en-IN" sz="1400" b="1" dirty="0"/>
          </a:p>
        </p:txBody>
      </p:sp>
      <p:sp>
        <p:nvSpPr>
          <p:cNvPr id="33" name="TextBox 32">
            <a:extLst>
              <a:ext uri="{FF2B5EF4-FFF2-40B4-BE49-F238E27FC236}">
                <a16:creationId xmlns:a16="http://schemas.microsoft.com/office/drawing/2014/main" id="{D90A02BE-F13A-E3C1-9CF2-0E4859AE1A62}"/>
              </a:ext>
            </a:extLst>
          </p:cNvPr>
          <p:cNvSpPr txBox="1"/>
          <p:nvPr/>
        </p:nvSpPr>
        <p:spPr>
          <a:xfrm>
            <a:off x="4827201" y="949406"/>
            <a:ext cx="2452767" cy="523220"/>
          </a:xfrm>
          <a:prstGeom prst="rect">
            <a:avLst/>
          </a:prstGeom>
          <a:noFill/>
        </p:spPr>
        <p:txBody>
          <a:bodyPr wrap="square" rtlCol="0">
            <a:spAutoFit/>
          </a:bodyPr>
          <a:lstStyle/>
          <a:p>
            <a:r>
              <a:rPr lang="en-US" sz="1400" b="1" dirty="0" smtClean="0"/>
              <a:t>Understanding ad set up across each platform</a:t>
            </a:r>
            <a:endParaRPr lang="en-IN" sz="1400" b="1" dirty="0">
              <a:solidFill>
                <a:srgbClr val="FF0000"/>
              </a:solidFill>
            </a:endParaRPr>
          </a:p>
        </p:txBody>
      </p:sp>
      <p:sp>
        <p:nvSpPr>
          <p:cNvPr id="35" name="TextBox 34">
            <a:extLst>
              <a:ext uri="{FF2B5EF4-FFF2-40B4-BE49-F238E27FC236}">
                <a16:creationId xmlns:a16="http://schemas.microsoft.com/office/drawing/2014/main" id="{ED71D9A5-C444-A64F-3B42-7249B3B4E2F3}"/>
              </a:ext>
            </a:extLst>
          </p:cNvPr>
          <p:cNvSpPr txBox="1"/>
          <p:nvPr/>
        </p:nvSpPr>
        <p:spPr>
          <a:xfrm>
            <a:off x="1001290" y="4593923"/>
            <a:ext cx="2037723" cy="584775"/>
          </a:xfrm>
          <a:prstGeom prst="rect">
            <a:avLst/>
          </a:prstGeom>
          <a:noFill/>
        </p:spPr>
        <p:txBody>
          <a:bodyPr wrap="square">
            <a:spAutoFit/>
          </a:bodyPr>
          <a:lstStyle/>
          <a:p>
            <a:pPr algn="l" fontAlgn="b"/>
            <a:r>
              <a:rPr lang="en-US" sz="1600" b="0" i="0" u="none" strike="noStrike" dirty="0" smtClean="0">
                <a:solidFill>
                  <a:srgbClr val="000000"/>
                </a:solidFill>
                <a:effectLst/>
                <a:latin typeface="Calibri" panose="020F0502020204030204" pitchFamily="34" charset="0"/>
              </a:rPr>
              <a:t>Understanding Ad Structure</a:t>
            </a:r>
            <a:endParaRPr lang="en-US" sz="1600" b="0" i="0" u="none" strike="noStrike" dirty="0">
              <a:solidFill>
                <a:srgbClr val="000000"/>
              </a:solidFill>
              <a:effectLst/>
              <a:latin typeface="Calibri" panose="020F0502020204030204" pitchFamily="34" charset="0"/>
            </a:endParaRPr>
          </a:p>
        </p:txBody>
      </p:sp>
      <p:sp>
        <p:nvSpPr>
          <p:cNvPr id="38" name="Isosceles Triangle 37">
            <a:extLst>
              <a:ext uri="{FF2B5EF4-FFF2-40B4-BE49-F238E27FC236}">
                <a16:creationId xmlns:a16="http://schemas.microsoft.com/office/drawing/2014/main" id="{0E7A0451-CD87-EB4F-9B8D-395BFD957819}"/>
              </a:ext>
            </a:extLst>
          </p:cNvPr>
          <p:cNvSpPr/>
          <p:nvPr/>
        </p:nvSpPr>
        <p:spPr>
          <a:xfrm rot="5400000">
            <a:off x="406316" y="3982636"/>
            <a:ext cx="2448728" cy="3261360"/>
          </a:xfrm>
          <a:prstGeom prst="triangle">
            <a:avLst>
              <a:gd name="adj" fmla="val 1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39" name="Straight Connector 38">
            <a:extLst>
              <a:ext uri="{FF2B5EF4-FFF2-40B4-BE49-F238E27FC236}">
                <a16:creationId xmlns:a16="http://schemas.microsoft.com/office/drawing/2014/main" id="{69566CEC-BDA8-CD3E-C690-1C2EF0B33E0B}"/>
              </a:ext>
            </a:extLst>
          </p:cNvPr>
          <p:cNvCxnSpPr>
            <a:cxnSpLocks/>
          </p:cNvCxnSpPr>
          <p:nvPr/>
        </p:nvCxnSpPr>
        <p:spPr>
          <a:xfrm>
            <a:off x="-10160" y="4754880"/>
            <a:ext cx="2824480" cy="210312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E99E79D6-4435-C90C-6B37-4147EB720EC9}"/>
              </a:ext>
            </a:extLst>
          </p:cNvPr>
          <p:cNvCxnSpPr>
            <a:cxnSpLocks/>
          </p:cNvCxnSpPr>
          <p:nvPr/>
        </p:nvCxnSpPr>
        <p:spPr>
          <a:xfrm>
            <a:off x="-40640" y="4871720"/>
            <a:ext cx="2692400" cy="198628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EE9D7D8B-146A-F96D-ACAC-D4C590770712}"/>
              </a:ext>
            </a:extLst>
          </p:cNvPr>
          <p:cNvSpPr txBox="1"/>
          <p:nvPr/>
        </p:nvSpPr>
        <p:spPr>
          <a:xfrm>
            <a:off x="11141310" y="6593141"/>
            <a:ext cx="867810" cy="275020"/>
          </a:xfrm>
          <a:prstGeom prst="rect">
            <a:avLst/>
          </a:prstGeom>
          <a:noFill/>
        </p:spPr>
        <p:txBody>
          <a:bodyPr wrap="square" rtlCol="0">
            <a:spAutoFit/>
          </a:bodyPr>
          <a:lstStyle/>
          <a:p>
            <a:r>
              <a:rPr lang="en-IN" sz="1200" dirty="0" smtClean="0"/>
              <a:t>2024-2025</a:t>
            </a:r>
            <a:endParaRPr lang="en-IN" sz="1200" dirty="0"/>
          </a:p>
        </p:txBody>
      </p:sp>
      <p:sp>
        <p:nvSpPr>
          <p:cNvPr id="44" name="TextBox 43">
            <a:extLst>
              <a:ext uri="{FF2B5EF4-FFF2-40B4-BE49-F238E27FC236}">
                <a16:creationId xmlns:a16="http://schemas.microsoft.com/office/drawing/2014/main" id="{D90A02BE-F13A-E3C1-9CF2-0E4859AE1A62}"/>
              </a:ext>
            </a:extLst>
          </p:cNvPr>
          <p:cNvSpPr txBox="1"/>
          <p:nvPr/>
        </p:nvSpPr>
        <p:spPr>
          <a:xfrm>
            <a:off x="9061277" y="942781"/>
            <a:ext cx="2452767" cy="523220"/>
          </a:xfrm>
          <a:prstGeom prst="rect">
            <a:avLst/>
          </a:prstGeom>
          <a:noFill/>
        </p:spPr>
        <p:txBody>
          <a:bodyPr wrap="square" rtlCol="0">
            <a:spAutoFit/>
          </a:bodyPr>
          <a:lstStyle/>
          <a:p>
            <a:r>
              <a:rPr lang="en-US" sz="1400" b="1" dirty="0" smtClean="0"/>
              <a:t>Social Media Analytics and Campaign </a:t>
            </a:r>
            <a:r>
              <a:rPr lang="en-US" sz="1400" b="1" dirty="0" err="1" smtClean="0"/>
              <a:t>Optimisation</a:t>
            </a:r>
            <a:endParaRPr lang="en-IN" sz="1400" b="1" dirty="0">
              <a:solidFill>
                <a:srgbClr val="FF0000"/>
              </a:solidFill>
            </a:endParaRPr>
          </a:p>
        </p:txBody>
      </p:sp>
    </p:spTree>
    <p:extLst>
      <p:ext uri="{BB962C8B-B14F-4D97-AF65-F5344CB8AC3E}">
        <p14:creationId xmlns:p14="http://schemas.microsoft.com/office/powerpoint/2010/main" val="20109261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5A3F12-C961-454A-826E-F5A486C97F60}"/>
              </a:ext>
            </a:extLst>
          </p:cNvPr>
          <p:cNvSpPr/>
          <p:nvPr/>
        </p:nvSpPr>
        <p:spPr>
          <a:xfrm>
            <a:off x="34733" y="40640"/>
            <a:ext cx="12120880" cy="677672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a:extLst>
              <a:ext uri="{FF2B5EF4-FFF2-40B4-BE49-F238E27FC236}">
                <a16:creationId xmlns:a16="http://schemas.microsoft.com/office/drawing/2014/main" id="{7D41880F-77B1-4172-BE00-A1327390D36C}"/>
              </a:ext>
            </a:extLst>
          </p:cNvPr>
          <p:cNvSpPr/>
          <p:nvPr/>
        </p:nvSpPr>
        <p:spPr>
          <a:xfrm>
            <a:off x="101600" y="564864"/>
            <a:ext cx="11978640" cy="607907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TextBox 26">
            <a:extLst>
              <a:ext uri="{FF2B5EF4-FFF2-40B4-BE49-F238E27FC236}">
                <a16:creationId xmlns:a16="http://schemas.microsoft.com/office/drawing/2014/main" id="{38D98A2F-A135-0145-C236-9B94C9372712}"/>
              </a:ext>
            </a:extLst>
          </p:cNvPr>
          <p:cNvSpPr txBox="1"/>
          <p:nvPr/>
        </p:nvSpPr>
        <p:spPr>
          <a:xfrm>
            <a:off x="406400" y="121920"/>
            <a:ext cx="9631680" cy="461665"/>
          </a:xfrm>
          <a:prstGeom prst="rect">
            <a:avLst/>
          </a:prstGeom>
          <a:noFill/>
        </p:spPr>
        <p:txBody>
          <a:bodyPr wrap="square" rtlCol="0">
            <a:spAutoFit/>
          </a:bodyPr>
          <a:lstStyle/>
          <a:p>
            <a:r>
              <a:rPr lang="en-IN" sz="2400" dirty="0" smtClean="0">
                <a:latin typeface="Cooper Black" panose="0208090404030B020404" pitchFamily="18" charset="0"/>
              </a:rPr>
              <a:t>Advertising: Know your Objective first </a:t>
            </a:r>
            <a:endParaRPr lang="en-IN" sz="2400" dirty="0">
              <a:latin typeface="Cooper Black" panose="0208090404030B020404" pitchFamily="18" charset="0"/>
            </a:endParaRPr>
          </a:p>
        </p:txBody>
      </p:sp>
      <p:cxnSp>
        <p:nvCxnSpPr>
          <p:cNvPr id="48" name="Straight Connector 47">
            <a:extLst>
              <a:ext uri="{FF2B5EF4-FFF2-40B4-BE49-F238E27FC236}">
                <a16:creationId xmlns:a16="http://schemas.microsoft.com/office/drawing/2014/main" id="{08962511-79E2-44D6-4D2B-7514B3BB050E}"/>
              </a:ext>
            </a:extLst>
          </p:cNvPr>
          <p:cNvCxnSpPr/>
          <p:nvPr/>
        </p:nvCxnSpPr>
        <p:spPr>
          <a:xfrm>
            <a:off x="91440" y="568259"/>
            <a:ext cx="1197864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EE9D7D8B-146A-F96D-ACAC-D4C590770712}"/>
              </a:ext>
            </a:extLst>
          </p:cNvPr>
          <p:cNvSpPr txBox="1"/>
          <p:nvPr/>
        </p:nvSpPr>
        <p:spPr>
          <a:xfrm>
            <a:off x="11141310" y="6593141"/>
            <a:ext cx="867810" cy="275020"/>
          </a:xfrm>
          <a:prstGeom prst="rect">
            <a:avLst/>
          </a:prstGeom>
          <a:noFill/>
        </p:spPr>
        <p:txBody>
          <a:bodyPr wrap="square" rtlCol="0">
            <a:spAutoFit/>
          </a:bodyPr>
          <a:lstStyle/>
          <a:p>
            <a:r>
              <a:rPr lang="en-IN" sz="1200" dirty="0" smtClean="0"/>
              <a:t>2024-2025</a:t>
            </a:r>
            <a:endParaRPr lang="en-IN" sz="1200" dirty="0"/>
          </a:p>
        </p:txBody>
      </p:sp>
      <p:pic>
        <p:nvPicPr>
          <p:cNvPr id="4" name="Picture 3"/>
          <p:cNvPicPr>
            <a:picLocks noChangeAspect="1"/>
          </p:cNvPicPr>
          <p:nvPr/>
        </p:nvPicPr>
        <p:blipFill>
          <a:blip r:embed="rId2"/>
          <a:stretch>
            <a:fillRect/>
          </a:stretch>
        </p:blipFill>
        <p:spPr>
          <a:xfrm>
            <a:off x="406400" y="1639679"/>
            <a:ext cx="3024968" cy="3882042"/>
          </a:xfrm>
          <a:prstGeom prst="rect">
            <a:avLst/>
          </a:prstGeom>
        </p:spPr>
      </p:pic>
      <p:sp>
        <p:nvSpPr>
          <p:cNvPr id="6" name="TextBox 5"/>
          <p:cNvSpPr txBox="1"/>
          <p:nvPr/>
        </p:nvSpPr>
        <p:spPr>
          <a:xfrm>
            <a:off x="3431368" y="2517913"/>
            <a:ext cx="4983762" cy="369332"/>
          </a:xfrm>
          <a:prstGeom prst="rect">
            <a:avLst/>
          </a:prstGeom>
          <a:noFill/>
        </p:spPr>
        <p:txBody>
          <a:bodyPr wrap="square" rtlCol="0">
            <a:spAutoFit/>
          </a:bodyPr>
          <a:lstStyle/>
          <a:p>
            <a:r>
              <a:rPr lang="en-US" dirty="0" smtClean="0"/>
              <a:t>Brand Awareness + Reach</a:t>
            </a:r>
            <a:endParaRPr lang="en-IN" dirty="0"/>
          </a:p>
        </p:txBody>
      </p:sp>
      <p:sp>
        <p:nvSpPr>
          <p:cNvPr id="13" name="TextBox 12"/>
          <p:cNvSpPr txBox="1"/>
          <p:nvPr/>
        </p:nvSpPr>
        <p:spPr>
          <a:xfrm>
            <a:off x="3424744" y="3372679"/>
            <a:ext cx="6037308" cy="646331"/>
          </a:xfrm>
          <a:prstGeom prst="rect">
            <a:avLst/>
          </a:prstGeom>
          <a:noFill/>
        </p:spPr>
        <p:txBody>
          <a:bodyPr wrap="square" rtlCol="0">
            <a:spAutoFit/>
          </a:bodyPr>
          <a:lstStyle/>
          <a:p>
            <a:r>
              <a:rPr lang="en-US" dirty="0" smtClean="0"/>
              <a:t>Traffic+ App Installs+ Video Views + lead generation+</a:t>
            </a:r>
            <a:r>
              <a:rPr lang="en-IN" dirty="0" smtClean="0"/>
              <a:t> Post engagement+ page likes + event responses+ messages </a:t>
            </a:r>
            <a:endParaRPr lang="en-US" dirty="0" smtClean="0"/>
          </a:p>
        </p:txBody>
      </p:sp>
      <p:sp>
        <p:nvSpPr>
          <p:cNvPr id="14" name="TextBox 13"/>
          <p:cNvSpPr txBox="1"/>
          <p:nvPr/>
        </p:nvSpPr>
        <p:spPr>
          <a:xfrm>
            <a:off x="3437996" y="4326835"/>
            <a:ext cx="4983762" cy="369332"/>
          </a:xfrm>
          <a:prstGeom prst="rect">
            <a:avLst/>
          </a:prstGeom>
          <a:noFill/>
        </p:spPr>
        <p:txBody>
          <a:bodyPr wrap="square" rtlCol="0">
            <a:spAutoFit/>
          </a:bodyPr>
          <a:lstStyle/>
          <a:p>
            <a:r>
              <a:rPr lang="en-US" dirty="0" smtClean="0"/>
              <a:t>Conversions + Catalogue Sales + Store Traffic</a:t>
            </a:r>
            <a:endParaRPr lang="en-IN" dirty="0"/>
          </a:p>
        </p:txBody>
      </p:sp>
    </p:spTree>
    <p:extLst>
      <p:ext uri="{BB962C8B-B14F-4D97-AF65-F5344CB8AC3E}">
        <p14:creationId xmlns:p14="http://schemas.microsoft.com/office/powerpoint/2010/main" val="1969281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5A3F12-C961-454A-826E-F5A486C97F60}"/>
              </a:ext>
            </a:extLst>
          </p:cNvPr>
          <p:cNvSpPr/>
          <p:nvPr/>
        </p:nvSpPr>
        <p:spPr>
          <a:xfrm>
            <a:off x="34733" y="40640"/>
            <a:ext cx="12120880" cy="677672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a:extLst>
              <a:ext uri="{FF2B5EF4-FFF2-40B4-BE49-F238E27FC236}">
                <a16:creationId xmlns:a16="http://schemas.microsoft.com/office/drawing/2014/main" id="{7D41880F-77B1-4172-BE00-A1327390D36C}"/>
              </a:ext>
            </a:extLst>
          </p:cNvPr>
          <p:cNvSpPr/>
          <p:nvPr/>
        </p:nvSpPr>
        <p:spPr>
          <a:xfrm>
            <a:off x="101600" y="564864"/>
            <a:ext cx="11978640" cy="607907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TextBox 26">
            <a:extLst>
              <a:ext uri="{FF2B5EF4-FFF2-40B4-BE49-F238E27FC236}">
                <a16:creationId xmlns:a16="http://schemas.microsoft.com/office/drawing/2014/main" id="{38D98A2F-A135-0145-C236-9B94C9372712}"/>
              </a:ext>
            </a:extLst>
          </p:cNvPr>
          <p:cNvSpPr txBox="1"/>
          <p:nvPr/>
        </p:nvSpPr>
        <p:spPr>
          <a:xfrm>
            <a:off x="406400" y="121920"/>
            <a:ext cx="9631680" cy="461665"/>
          </a:xfrm>
          <a:prstGeom prst="rect">
            <a:avLst/>
          </a:prstGeom>
          <a:noFill/>
        </p:spPr>
        <p:txBody>
          <a:bodyPr wrap="square" rtlCol="0">
            <a:spAutoFit/>
          </a:bodyPr>
          <a:lstStyle/>
          <a:p>
            <a:r>
              <a:rPr lang="en-IN" sz="2400" dirty="0">
                <a:latin typeface="Cooper Black" panose="0208090404030B020404" pitchFamily="18" charset="0"/>
              </a:rPr>
              <a:t>Advertising on Facebook and Instagram in Detail</a:t>
            </a:r>
          </a:p>
        </p:txBody>
      </p:sp>
      <p:cxnSp>
        <p:nvCxnSpPr>
          <p:cNvPr id="48" name="Straight Connector 47">
            <a:extLst>
              <a:ext uri="{FF2B5EF4-FFF2-40B4-BE49-F238E27FC236}">
                <a16:creationId xmlns:a16="http://schemas.microsoft.com/office/drawing/2014/main" id="{08962511-79E2-44D6-4D2B-7514B3BB050E}"/>
              </a:ext>
            </a:extLst>
          </p:cNvPr>
          <p:cNvCxnSpPr/>
          <p:nvPr/>
        </p:nvCxnSpPr>
        <p:spPr>
          <a:xfrm>
            <a:off x="91440" y="568259"/>
            <a:ext cx="1197864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9E07A2FD-9083-D47C-AA6E-CD3FD9D5FEC2}"/>
              </a:ext>
            </a:extLst>
          </p:cNvPr>
          <p:cNvSpPr txBox="1"/>
          <p:nvPr/>
        </p:nvSpPr>
        <p:spPr>
          <a:xfrm>
            <a:off x="566928" y="1753689"/>
            <a:ext cx="2992120" cy="4247317"/>
          </a:xfrm>
          <a:prstGeom prst="rect">
            <a:avLst/>
          </a:prstGeom>
          <a:noFill/>
        </p:spPr>
        <p:txBody>
          <a:bodyPr wrap="square" rtlCol="0">
            <a:spAutoFit/>
          </a:bodyPr>
          <a:lstStyle/>
          <a:p>
            <a:endParaRPr lang="en-US" b="1" dirty="0"/>
          </a:p>
          <a:p>
            <a:r>
              <a:rPr lang="en-US" b="1" dirty="0"/>
              <a:t>START FROM SCRATCH:</a:t>
            </a:r>
          </a:p>
          <a:p>
            <a:endParaRPr lang="en-US" dirty="0"/>
          </a:p>
          <a:p>
            <a:r>
              <a:rPr lang="en-US" dirty="0"/>
              <a:t>&gt;&gt;Start with Brand awareness and website traffic campaign</a:t>
            </a:r>
          </a:p>
          <a:p>
            <a:endParaRPr lang="en-US" dirty="0"/>
          </a:p>
          <a:p>
            <a:r>
              <a:rPr lang="en-US" dirty="0"/>
              <a:t>&gt;&gt; Use Pixels on website for Lookalike and Custom audiences</a:t>
            </a:r>
          </a:p>
          <a:p>
            <a:endParaRPr lang="en-US" dirty="0"/>
          </a:p>
          <a:p>
            <a:r>
              <a:rPr lang="en-US" dirty="0"/>
              <a:t>&gt;&gt; After sufficient brand awareness &amp; frequency, go for Lead generation or any other consideration campaign.</a:t>
            </a:r>
          </a:p>
        </p:txBody>
      </p:sp>
      <p:pic>
        <p:nvPicPr>
          <p:cNvPr id="3074" name="Picture 2" descr="Sticky notes - Free education icons">
            <a:extLst>
              <a:ext uri="{FF2B5EF4-FFF2-40B4-BE49-F238E27FC236}">
                <a16:creationId xmlns:a16="http://schemas.microsoft.com/office/drawing/2014/main" id="{66AA01E2-A6B9-843D-2024-C974960CD5B6}"/>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rot="19209413">
            <a:off x="877651" y="637873"/>
            <a:ext cx="1395984" cy="139598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Bar chart showing social media statistics on retargeting ads in marketing strategies..">
            <a:extLst>
              <a:ext uri="{FF2B5EF4-FFF2-40B4-BE49-F238E27FC236}">
                <a16:creationId xmlns:a16="http://schemas.microsoft.com/office/drawing/2014/main" id="{7E9DD643-E8F8-1749-7B5C-A0004E73BF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813" y="1659275"/>
            <a:ext cx="7637413" cy="4247317"/>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EE9D7D8B-146A-F96D-ACAC-D4C590770712}"/>
              </a:ext>
            </a:extLst>
          </p:cNvPr>
          <p:cNvSpPr txBox="1"/>
          <p:nvPr/>
        </p:nvSpPr>
        <p:spPr>
          <a:xfrm>
            <a:off x="11141310" y="6593141"/>
            <a:ext cx="867810" cy="275020"/>
          </a:xfrm>
          <a:prstGeom prst="rect">
            <a:avLst/>
          </a:prstGeom>
          <a:noFill/>
        </p:spPr>
        <p:txBody>
          <a:bodyPr wrap="square" rtlCol="0">
            <a:spAutoFit/>
          </a:bodyPr>
          <a:lstStyle/>
          <a:p>
            <a:r>
              <a:rPr lang="en-IN" sz="1200" dirty="0" smtClean="0"/>
              <a:t>2024-2025</a:t>
            </a:r>
            <a:endParaRPr lang="en-IN" sz="1200" dirty="0"/>
          </a:p>
        </p:txBody>
      </p:sp>
    </p:spTree>
    <p:extLst>
      <p:ext uri="{BB962C8B-B14F-4D97-AF65-F5344CB8AC3E}">
        <p14:creationId xmlns:p14="http://schemas.microsoft.com/office/powerpoint/2010/main" val="37983321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5A3F12-C961-454A-826E-F5A486C97F60}"/>
              </a:ext>
            </a:extLst>
          </p:cNvPr>
          <p:cNvSpPr/>
          <p:nvPr/>
        </p:nvSpPr>
        <p:spPr>
          <a:xfrm>
            <a:off x="34733" y="40640"/>
            <a:ext cx="12120880" cy="677672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a:extLst>
              <a:ext uri="{FF2B5EF4-FFF2-40B4-BE49-F238E27FC236}">
                <a16:creationId xmlns:a16="http://schemas.microsoft.com/office/drawing/2014/main" id="{7D41880F-77B1-4172-BE00-A1327390D36C}"/>
              </a:ext>
            </a:extLst>
          </p:cNvPr>
          <p:cNvSpPr/>
          <p:nvPr/>
        </p:nvSpPr>
        <p:spPr>
          <a:xfrm>
            <a:off x="101600" y="564864"/>
            <a:ext cx="11978640" cy="607907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TextBox 26">
            <a:extLst>
              <a:ext uri="{FF2B5EF4-FFF2-40B4-BE49-F238E27FC236}">
                <a16:creationId xmlns:a16="http://schemas.microsoft.com/office/drawing/2014/main" id="{38D98A2F-A135-0145-C236-9B94C9372712}"/>
              </a:ext>
            </a:extLst>
          </p:cNvPr>
          <p:cNvSpPr txBox="1"/>
          <p:nvPr/>
        </p:nvSpPr>
        <p:spPr>
          <a:xfrm>
            <a:off x="406400" y="121920"/>
            <a:ext cx="9631680" cy="461665"/>
          </a:xfrm>
          <a:prstGeom prst="rect">
            <a:avLst/>
          </a:prstGeom>
          <a:noFill/>
        </p:spPr>
        <p:txBody>
          <a:bodyPr wrap="square" rtlCol="0">
            <a:spAutoFit/>
          </a:bodyPr>
          <a:lstStyle/>
          <a:p>
            <a:r>
              <a:rPr lang="en-IN" sz="2400" dirty="0" smtClean="0">
                <a:latin typeface="Cooper Black" panose="0208090404030B020404" pitchFamily="18" charset="0"/>
              </a:rPr>
              <a:t>Facebook: Understand the CAMPAIGN</a:t>
            </a:r>
            <a:endParaRPr lang="en-IN" sz="2400" dirty="0">
              <a:latin typeface="Cooper Black" panose="0208090404030B020404" pitchFamily="18" charset="0"/>
            </a:endParaRPr>
          </a:p>
        </p:txBody>
      </p:sp>
      <p:cxnSp>
        <p:nvCxnSpPr>
          <p:cNvPr id="48" name="Straight Connector 47">
            <a:extLst>
              <a:ext uri="{FF2B5EF4-FFF2-40B4-BE49-F238E27FC236}">
                <a16:creationId xmlns:a16="http://schemas.microsoft.com/office/drawing/2014/main" id="{08962511-79E2-44D6-4D2B-7514B3BB050E}"/>
              </a:ext>
            </a:extLst>
          </p:cNvPr>
          <p:cNvCxnSpPr/>
          <p:nvPr/>
        </p:nvCxnSpPr>
        <p:spPr>
          <a:xfrm>
            <a:off x="91440" y="568259"/>
            <a:ext cx="1197864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EE9D7D8B-146A-F96D-ACAC-D4C590770712}"/>
              </a:ext>
            </a:extLst>
          </p:cNvPr>
          <p:cNvSpPr txBox="1"/>
          <p:nvPr/>
        </p:nvSpPr>
        <p:spPr>
          <a:xfrm>
            <a:off x="11141310" y="6593141"/>
            <a:ext cx="867810" cy="275020"/>
          </a:xfrm>
          <a:prstGeom prst="rect">
            <a:avLst/>
          </a:prstGeom>
          <a:noFill/>
        </p:spPr>
        <p:txBody>
          <a:bodyPr wrap="square" rtlCol="0">
            <a:spAutoFit/>
          </a:bodyPr>
          <a:lstStyle/>
          <a:p>
            <a:r>
              <a:rPr lang="en-IN" sz="1200" dirty="0" smtClean="0"/>
              <a:t>2024-2025</a:t>
            </a:r>
            <a:endParaRPr lang="en-IN" sz="1200" dirty="0"/>
          </a:p>
        </p:txBody>
      </p:sp>
      <p:sp>
        <p:nvSpPr>
          <p:cNvPr id="5" name="Oval 4"/>
          <p:cNvSpPr/>
          <p:nvPr/>
        </p:nvSpPr>
        <p:spPr>
          <a:xfrm>
            <a:off x="795130" y="1749287"/>
            <a:ext cx="4068417" cy="406841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Oval 33"/>
          <p:cNvSpPr/>
          <p:nvPr/>
        </p:nvSpPr>
        <p:spPr>
          <a:xfrm>
            <a:off x="1222512" y="2703443"/>
            <a:ext cx="3213652" cy="313966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2" name="Oval 51"/>
          <p:cNvSpPr/>
          <p:nvPr/>
        </p:nvSpPr>
        <p:spPr>
          <a:xfrm>
            <a:off x="1820516" y="3950822"/>
            <a:ext cx="2017643" cy="195359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p:cNvSpPr txBox="1"/>
          <p:nvPr/>
        </p:nvSpPr>
        <p:spPr>
          <a:xfrm>
            <a:off x="2120346" y="2014331"/>
            <a:ext cx="1722783" cy="369332"/>
          </a:xfrm>
          <a:prstGeom prst="rect">
            <a:avLst/>
          </a:prstGeom>
          <a:noFill/>
        </p:spPr>
        <p:txBody>
          <a:bodyPr wrap="square" rtlCol="0">
            <a:spAutoFit/>
          </a:bodyPr>
          <a:lstStyle/>
          <a:p>
            <a:r>
              <a:rPr lang="en-US" b="1" dirty="0" smtClean="0"/>
              <a:t>CAMPAIGN</a:t>
            </a:r>
            <a:endParaRPr lang="en-IN" b="1" dirty="0"/>
          </a:p>
        </p:txBody>
      </p:sp>
      <p:sp>
        <p:nvSpPr>
          <p:cNvPr id="53" name="TextBox 52"/>
          <p:cNvSpPr txBox="1"/>
          <p:nvPr/>
        </p:nvSpPr>
        <p:spPr>
          <a:xfrm>
            <a:off x="2113722" y="2975113"/>
            <a:ext cx="1722783" cy="369332"/>
          </a:xfrm>
          <a:prstGeom prst="rect">
            <a:avLst/>
          </a:prstGeom>
          <a:noFill/>
        </p:spPr>
        <p:txBody>
          <a:bodyPr wrap="square" rtlCol="0">
            <a:spAutoFit/>
          </a:bodyPr>
          <a:lstStyle/>
          <a:p>
            <a:r>
              <a:rPr lang="en-US" b="1" dirty="0" smtClean="0"/>
              <a:t>AD SET LEVEL</a:t>
            </a:r>
            <a:endParaRPr lang="en-IN" b="1" dirty="0"/>
          </a:p>
        </p:txBody>
      </p:sp>
      <p:sp>
        <p:nvSpPr>
          <p:cNvPr id="54" name="TextBox 53"/>
          <p:cNvSpPr txBox="1"/>
          <p:nvPr/>
        </p:nvSpPr>
        <p:spPr>
          <a:xfrm>
            <a:off x="2292626" y="4174436"/>
            <a:ext cx="1722783" cy="369332"/>
          </a:xfrm>
          <a:prstGeom prst="rect">
            <a:avLst/>
          </a:prstGeom>
          <a:noFill/>
        </p:spPr>
        <p:txBody>
          <a:bodyPr wrap="square" rtlCol="0">
            <a:spAutoFit/>
          </a:bodyPr>
          <a:lstStyle/>
          <a:p>
            <a:r>
              <a:rPr lang="en-US" b="1" dirty="0" smtClean="0"/>
              <a:t>AD LEVEL</a:t>
            </a:r>
            <a:endParaRPr lang="en-IN" b="1" dirty="0"/>
          </a:p>
        </p:txBody>
      </p:sp>
      <p:sp>
        <p:nvSpPr>
          <p:cNvPr id="7" name="TextBox 6"/>
          <p:cNvSpPr txBox="1"/>
          <p:nvPr/>
        </p:nvSpPr>
        <p:spPr>
          <a:xfrm>
            <a:off x="4863548" y="1086678"/>
            <a:ext cx="6771861" cy="923330"/>
          </a:xfrm>
          <a:prstGeom prst="rect">
            <a:avLst/>
          </a:prstGeom>
          <a:noFill/>
        </p:spPr>
        <p:txBody>
          <a:bodyPr wrap="square" rtlCol="0">
            <a:spAutoFit/>
          </a:bodyPr>
          <a:lstStyle/>
          <a:p>
            <a:r>
              <a:rPr lang="en-US" dirty="0" smtClean="0"/>
              <a:t>Objective, Campaign name, special ad, campaign buying type (Auction/Reservation), campaign spending limit, Advantage campaign budget, A/B test</a:t>
            </a:r>
            <a:endParaRPr lang="en-IN" dirty="0"/>
          </a:p>
        </p:txBody>
      </p:sp>
      <p:sp>
        <p:nvSpPr>
          <p:cNvPr id="8" name="TextBox 7"/>
          <p:cNvSpPr txBox="1"/>
          <p:nvPr/>
        </p:nvSpPr>
        <p:spPr>
          <a:xfrm>
            <a:off x="5512904" y="2411896"/>
            <a:ext cx="6122505" cy="1220206"/>
          </a:xfrm>
          <a:prstGeom prst="rect">
            <a:avLst/>
          </a:prstGeom>
          <a:noFill/>
        </p:spPr>
        <p:txBody>
          <a:bodyPr wrap="square" rtlCol="0">
            <a:spAutoFit/>
          </a:bodyPr>
          <a:lstStyle/>
          <a:p>
            <a:r>
              <a:rPr lang="en-US" dirty="0" smtClean="0"/>
              <a:t>Ad set name, (objective-wise customized options and goals), </a:t>
            </a:r>
            <a:r>
              <a:rPr lang="en-US" b="1" u="sng" dirty="0" smtClean="0"/>
              <a:t>cost per goal/ Bid control, </a:t>
            </a:r>
            <a:r>
              <a:rPr lang="en-US" dirty="0" smtClean="0"/>
              <a:t>budget and schedule, Audience controls, Advantage+ audience, placements, Advantage+ placements  </a:t>
            </a:r>
            <a:endParaRPr lang="en-IN" dirty="0"/>
          </a:p>
        </p:txBody>
      </p:sp>
      <p:sp>
        <p:nvSpPr>
          <p:cNvPr id="9" name="TextBox 8"/>
          <p:cNvSpPr txBox="1"/>
          <p:nvPr/>
        </p:nvSpPr>
        <p:spPr>
          <a:xfrm>
            <a:off x="5565912" y="3975651"/>
            <a:ext cx="5628406" cy="369332"/>
          </a:xfrm>
          <a:prstGeom prst="rect">
            <a:avLst/>
          </a:prstGeom>
          <a:noFill/>
        </p:spPr>
        <p:txBody>
          <a:bodyPr wrap="square" rtlCol="0">
            <a:spAutoFit/>
          </a:bodyPr>
          <a:lstStyle/>
          <a:p>
            <a:r>
              <a:rPr lang="en-US" dirty="0" smtClean="0"/>
              <a:t>Ad name, Ad creative, Tracking</a:t>
            </a:r>
            <a:endParaRPr lang="en-IN" dirty="0"/>
          </a:p>
        </p:txBody>
      </p:sp>
      <p:pic>
        <p:nvPicPr>
          <p:cNvPr id="55" name="Picture 54"/>
          <p:cNvPicPr>
            <a:picLocks noChangeAspect="1"/>
          </p:cNvPicPr>
          <p:nvPr/>
        </p:nvPicPr>
        <p:blipFill>
          <a:blip r:embed="rId2"/>
          <a:stretch>
            <a:fillRect/>
          </a:stretch>
        </p:blipFill>
        <p:spPr>
          <a:xfrm>
            <a:off x="5714113" y="4543768"/>
            <a:ext cx="3648584" cy="1867161"/>
          </a:xfrm>
          <a:prstGeom prst="rect">
            <a:avLst/>
          </a:prstGeom>
        </p:spPr>
      </p:pic>
    </p:spTree>
    <p:extLst>
      <p:ext uri="{BB962C8B-B14F-4D97-AF65-F5344CB8AC3E}">
        <p14:creationId xmlns:p14="http://schemas.microsoft.com/office/powerpoint/2010/main" val="1770769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5A3F12-C961-454A-826E-F5A486C97F60}"/>
              </a:ext>
            </a:extLst>
          </p:cNvPr>
          <p:cNvSpPr/>
          <p:nvPr/>
        </p:nvSpPr>
        <p:spPr>
          <a:xfrm>
            <a:off x="34733" y="40640"/>
            <a:ext cx="12120880" cy="677672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a:extLst>
              <a:ext uri="{FF2B5EF4-FFF2-40B4-BE49-F238E27FC236}">
                <a16:creationId xmlns:a16="http://schemas.microsoft.com/office/drawing/2014/main" id="{7D41880F-77B1-4172-BE00-A1327390D36C}"/>
              </a:ext>
            </a:extLst>
          </p:cNvPr>
          <p:cNvSpPr/>
          <p:nvPr/>
        </p:nvSpPr>
        <p:spPr>
          <a:xfrm>
            <a:off x="101600" y="564864"/>
            <a:ext cx="11978640" cy="607907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TextBox 26">
            <a:extLst>
              <a:ext uri="{FF2B5EF4-FFF2-40B4-BE49-F238E27FC236}">
                <a16:creationId xmlns:a16="http://schemas.microsoft.com/office/drawing/2014/main" id="{38D98A2F-A135-0145-C236-9B94C9372712}"/>
              </a:ext>
            </a:extLst>
          </p:cNvPr>
          <p:cNvSpPr txBox="1"/>
          <p:nvPr/>
        </p:nvSpPr>
        <p:spPr>
          <a:xfrm>
            <a:off x="406400" y="121920"/>
            <a:ext cx="9631680" cy="461665"/>
          </a:xfrm>
          <a:prstGeom prst="rect">
            <a:avLst/>
          </a:prstGeom>
          <a:noFill/>
        </p:spPr>
        <p:txBody>
          <a:bodyPr wrap="square" rtlCol="0">
            <a:spAutoFit/>
          </a:bodyPr>
          <a:lstStyle/>
          <a:p>
            <a:r>
              <a:rPr lang="en-IN" sz="2400" dirty="0" smtClean="0">
                <a:latin typeface="Cooper Black" panose="0208090404030B020404" pitchFamily="18" charset="0"/>
              </a:rPr>
              <a:t>Facebook: Understand the CAMPAIGN</a:t>
            </a:r>
            <a:endParaRPr lang="en-IN" sz="2400" dirty="0">
              <a:latin typeface="Cooper Black" panose="0208090404030B020404" pitchFamily="18" charset="0"/>
            </a:endParaRPr>
          </a:p>
        </p:txBody>
      </p:sp>
      <p:cxnSp>
        <p:nvCxnSpPr>
          <p:cNvPr id="48" name="Straight Connector 47">
            <a:extLst>
              <a:ext uri="{FF2B5EF4-FFF2-40B4-BE49-F238E27FC236}">
                <a16:creationId xmlns:a16="http://schemas.microsoft.com/office/drawing/2014/main" id="{08962511-79E2-44D6-4D2B-7514B3BB050E}"/>
              </a:ext>
            </a:extLst>
          </p:cNvPr>
          <p:cNvCxnSpPr/>
          <p:nvPr/>
        </p:nvCxnSpPr>
        <p:spPr>
          <a:xfrm>
            <a:off x="91440" y="568259"/>
            <a:ext cx="1197864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EE9D7D8B-146A-F96D-ACAC-D4C590770712}"/>
              </a:ext>
            </a:extLst>
          </p:cNvPr>
          <p:cNvSpPr txBox="1"/>
          <p:nvPr/>
        </p:nvSpPr>
        <p:spPr>
          <a:xfrm>
            <a:off x="11141310" y="6593141"/>
            <a:ext cx="867810" cy="275020"/>
          </a:xfrm>
          <a:prstGeom prst="rect">
            <a:avLst/>
          </a:prstGeom>
          <a:noFill/>
        </p:spPr>
        <p:txBody>
          <a:bodyPr wrap="square" rtlCol="0">
            <a:spAutoFit/>
          </a:bodyPr>
          <a:lstStyle/>
          <a:p>
            <a:r>
              <a:rPr lang="en-IN" sz="1200" dirty="0" smtClean="0"/>
              <a:t>2024-2025</a:t>
            </a:r>
            <a:endParaRPr lang="en-IN" sz="1200" dirty="0"/>
          </a:p>
        </p:txBody>
      </p:sp>
      <p:sp>
        <p:nvSpPr>
          <p:cNvPr id="7" name="TextBox 6"/>
          <p:cNvSpPr txBox="1"/>
          <p:nvPr/>
        </p:nvSpPr>
        <p:spPr>
          <a:xfrm>
            <a:off x="516835" y="742122"/>
            <a:ext cx="10084904" cy="2585323"/>
          </a:xfrm>
          <a:prstGeom prst="rect">
            <a:avLst/>
          </a:prstGeom>
          <a:noFill/>
        </p:spPr>
        <p:txBody>
          <a:bodyPr wrap="square" rtlCol="0">
            <a:spAutoFit/>
          </a:bodyPr>
          <a:lstStyle/>
          <a:p>
            <a:r>
              <a:rPr lang="en-US" b="1" dirty="0" smtClean="0"/>
              <a:t>Objective:</a:t>
            </a:r>
          </a:p>
          <a:p>
            <a:endParaRPr lang="en-US" dirty="0" smtClean="0"/>
          </a:p>
          <a:p>
            <a:pPr marL="285750" indent="-285750">
              <a:buFont typeface="Arial" panose="020B0604020202020204" pitchFamily="34" charset="0"/>
              <a:buChar char="•"/>
            </a:pPr>
            <a:r>
              <a:rPr lang="en-US" b="1" dirty="0" smtClean="0">
                <a:solidFill>
                  <a:srgbClr val="C00000"/>
                </a:solidFill>
              </a:rPr>
              <a:t>AWARENESS: </a:t>
            </a:r>
            <a:r>
              <a:rPr lang="en-US" dirty="0" smtClean="0"/>
              <a:t>Reach, Brand awareness, video views</a:t>
            </a:r>
            <a:br>
              <a:rPr lang="en-US" dirty="0" smtClean="0"/>
            </a:br>
            <a:r>
              <a:rPr lang="en-US" b="1" dirty="0" smtClean="0">
                <a:solidFill>
                  <a:srgbClr val="C00000"/>
                </a:solidFill>
              </a:rPr>
              <a:t>TRAFFIC: </a:t>
            </a:r>
            <a:r>
              <a:rPr lang="en-US" dirty="0" smtClean="0"/>
              <a:t>Link clicks, Landing page views, Instagram profile visits, drive traffic to messenger/</a:t>
            </a:r>
            <a:r>
              <a:rPr lang="en-US" dirty="0" err="1" smtClean="0"/>
              <a:t>insta</a:t>
            </a:r>
            <a:r>
              <a:rPr lang="en-US" dirty="0" smtClean="0"/>
              <a:t>/</a:t>
            </a:r>
            <a:r>
              <a:rPr lang="en-US" dirty="0" err="1" smtClean="0"/>
              <a:t>whatsapp</a:t>
            </a:r>
            <a:r>
              <a:rPr lang="en-US" dirty="0" smtClean="0"/>
              <a:t>, calls</a:t>
            </a:r>
          </a:p>
          <a:p>
            <a:pPr marL="285750" indent="-285750">
              <a:buFont typeface="Arial" panose="020B0604020202020204" pitchFamily="34" charset="0"/>
              <a:buChar char="•"/>
            </a:pPr>
            <a:r>
              <a:rPr lang="en-US" b="1" dirty="0" smtClean="0">
                <a:solidFill>
                  <a:srgbClr val="C00000"/>
                </a:solidFill>
              </a:rPr>
              <a:t>ENAGAGEMENTS: </a:t>
            </a:r>
            <a:r>
              <a:rPr lang="en-US" dirty="0" smtClean="0"/>
              <a:t>Get responses|| post </a:t>
            </a:r>
            <a:r>
              <a:rPr lang="en-US" dirty="0" err="1" smtClean="0"/>
              <a:t>enagagement</a:t>
            </a:r>
            <a:r>
              <a:rPr lang="en-US" dirty="0" smtClean="0"/>
              <a:t>, conversions, calls</a:t>
            </a:r>
          </a:p>
          <a:p>
            <a:pPr marL="285750" indent="-285750">
              <a:buFont typeface="Arial" panose="020B0604020202020204" pitchFamily="34" charset="0"/>
              <a:buChar char="•"/>
            </a:pPr>
            <a:r>
              <a:rPr lang="en-US" b="1" dirty="0" smtClean="0">
                <a:solidFill>
                  <a:srgbClr val="C00000"/>
                </a:solidFill>
              </a:rPr>
              <a:t>LEADS: </a:t>
            </a:r>
            <a:r>
              <a:rPr lang="en-US" dirty="0" smtClean="0"/>
              <a:t>Instant forms, messenger and </a:t>
            </a:r>
            <a:r>
              <a:rPr lang="en-US" dirty="0" err="1" smtClean="0"/>
              <a:t>insta</a:t>
            </a:r>
            <a:r>
              <a:rPr lang="en-US" dirty="0" smtClean="0"/>
              <a:t>, conversions (on website)</a:t>
            </a:r>
          </a:p>
          <a:p>
            <a:pPr marL="285750" indent="-285750">
              <a:buFont typeface="Arial" panose="020B0604020202020204" pitchFamily="34" charset="0"/>
              <a:buChar char="•"/>
            </a:pPr>
            <a:r>
              <a:rPr lang="en-US" b="1" dirty="0" smtClean="0">
                <a:solidFill>
                  <a:srgbClr val="C00000"/>
                </a:solidFill>
              </a:rPr>
              <a:t>APP PROMOTION</a:t>
            </a:r>
            <a:r>
              <a:rPr lang="en-US" dirty="0" smtClean="0"/>
              <a:t>: App installs and App events</a:t>
            </a:r>
          </a:p>
          <a:p>
            <a:pPr marL="285750" indent="-285750">
              <a:buFont typeface="Arial" panose="020B0604020202020204" pitchFamily="34" charset="0"/>
              <a:buChar char="•"/>
            </a:pPr>
            <a:r>
              <a:rPr lang="en-US" b="1" dirty="0" smtClean="0">
                <a:solidFill>
                  <a:srgbClr val="C00000"/>
                </a:solidFill>
              </a:rPr>
              <a:t>SALES: </a:t>
            </a:r>
            <a:r>
              <a:rPr lang="en-US" dirty="0" smtClean="0"/>
              <a:t>Conversions, calls, catalogue sales, messenger/</a:t>
            </a:r>
            <a:r>
              <a:rPr lang="en-US" dirty="0" err="1" smtClean="0"/>
              <a:t>whatsapp</a:t>
            </a:r>
            <a:r>
              <a:rPr lang="en-US" dirty="0" smtClean="0"/>
              <a:t>/</a:t>
            </a:r>
            <a:r>
              <a:rPr lang="en-US" dirty="0" err="1" smtClean="0"/>
              <a:t>insta</a:t>
            </a:r>
            <a:endParaRPr lang="en-US" dirty="0" smtClean="0"/>
          </a:p>
        </p:txBody>
      </p:sp>
      <p:sp>
        <p:nvSpPr>
          <p:cNvPr id="4" name="TextBox 3"/>
          <p:cNvSpPr txBox="1"/>
          <p:nvPr/>
        </p:nvSpPr>
        <p:spPr>
          <a:xfrm>
            <a:off x="768626" y="4744278"/>
            <a:ext cx="10959548" cy="1477328"/>
          </a:xfrm>
          <a:prstGeom prst="rect">
            <a:avLst/>
          </a:prstGeom>
          <a:noFill/>
        </p:spPr>
        <p:txBody>
          <a:bodyPr wrap="square" rtlCol="0">
            <a:spAutoFit/>
          </a:bodyPr>
          <a:lstStyle/>
          <a:p>
            <a:r>
              <a:rPr lang="en-US" dirty="0" smtClean="0"/>
              <a:t>Make your own table of industry-wise use cases of which types of ads will fit where.</a:t>
            </a:r>
          </a:p>
          <a:p>
            <a:r>
              <a:rPr lang="en-US" dirty="0" smtClean="0"/>
              <a:t>SAMPLE: LEADS (Sales for-)</a:t>
            </a:r>
          </a:p>
          <a:p>
            <a:r>
              <a:rPr lang="en-US" dirty="0" smtClean="0"/>
              <a:t>Instant forms: Real estate, CV like Truck</a:t>
            </a:r>
          </a:p>
          <a:p>
            <a:r>
              <a:rPr lang="en-US" dirty="0" smtClean="0"/>
              <a:t>Conversions (on website): Educational institutes</a:t>
            </a:r>
          </a:p>
          <a:p>
            <a:r>
              <a:rPr lang="en-US" dirty="0" smtClean="0"/>
              <a:t>Messenger and </a:t>
            </a:r>
            <a:r>
              <a:rPr lang="en-US" dirty="0" err="1" smtClean="0"/>
              <a:t>Insta</a:t>
            </a:r>
            <a:r>
              <a:rPr lang="en-US" dirty="0" smtClean="0"/>
              <a:t>: In store visits, Event management</a:t>
            </a:r>
            <a:endParaRPr lang="en-IN" dirty="0"/>
          </a:p>
        </p:txBody>
      </p:sp>
    </p:spTree>
    <p:extLst>
      <p:ext uri="{BB962C8B-B14F-4D97-AF65-F5344CB8AC3E}">
        <p14:creationId xmlns:p14="http://schemas.microsoft.com/office/powerpoint/2010/main" val="12964869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5A3F12-C961-454A-826E-F5A486C97F60}"/>
              </a:ext>
            </a:extLst>
          </p:cNvPr>
          <p:cNvSpPr/>
          <p:nvPr/>
        </p:nvSpPr>
        <p:spPr>
          <a:xfrm>
            <a:off x="34733" y="40640"/>
            <a:ext cx="12120880" cy="677672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a:extLst>
              <a:ext uri="{FF2B5EF4-FFF2-40B4-BE49-F238E27FC236}">
                <a16:creationId xmlns:a16="http://schemas.microsoft.com/office/drawing/2014/main" id="{7D41880F-77B1-4172-BE00-A1327390D36C}"/>
              </a:ext>
            </a:extLst>
          </p:cNvPr>
          <p:cNvSpPr/>
          <p:nvPr/>
        </p:nvSpPr>
        <p:spPr>
          <a:xfrm>
            <a:off x="101600" y="564864"/>
            <a:ext cx="11978640" cy="607907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TextBox 26">
            <a:extLst>
              <a:ext uri="{FF2B5EF4-FFF2-40B4-BE49-F238E27FC236}">
                <a16:creationId xmlns:a16="http://schemas.microsoft.com/office/drawing/2014/main" id="{38D98A2F-A135-0145-C236-9B94C9372712}"/>
              </a:ext>
            </a:extLst>
          </p:cNvPr>
          <p:cNvSpPr txBox="1"/>
          <p:nvPr/>
        </p:nvSpPr>
        <p:spPr>
          <a:xfrm>
            <a:off x="406400" y="121920"/>
            <a:ext cx="9631680" cy="461665"/>
          </a:xfrm>
          <a:prstGeom prst="rect">
            <a:avLst/>
          </a:prstGeom>
          <a:noFill/>
        </p:spPr>
        <p:txBody>
          <a:bodyPr wrap="square" rtlCol="0">
            <a:spAutoFit/>
          </a:bodyPr>
          <a:lstStyle/>
          <a:p>
            <a:r>
              <a:rPr lang="en-IN" sz="2400" dirty="0" smtClean="0">
                <a:latin typeface="Cooper Black" panose="0208090404030B020404" pitchFamily="18" charset="0"/>
              </a:rPr>
              <a:t>USE CASES</a:t>
            </a:r>
            <a:endParaRPr lang="en-IN" sz="2400" dirty="0">
              <a:latin typeface="Cooper Black" panose="0208090404030B020404" pitchFamily="18" charset="0"/>
            </a:endParaRPr>
          </a:p>
        </p:txBody>
      </p:sp>
      <p:cxnSp>
        <p:nvCxnSpPr>
          <p:cNvPr id="48" name="Straight Connector 47">
            <a:extLst>
              <a:ext uri="{FF2B5EF4-FFF2-40B4-BE49-F238E27FC236}">
                <a16:creationId xmlns:a16="http://schemas.microsoft.com/office/drawing/2014/main" id="{08962511-79E2-44D6-4D2B-7514B3BB050E}"/>
              </a:ext>
            </a:extLst>
          </p:cNvPr>
          <p:cNvCxnSpPr/>
          <p:nvPr/>
        </p:nvCxnSpPr>
        <p:spPr>
          <a:xfrm>
            <a:off x="91440" y="568259"/>
            <a:ext cx="1197864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EE9D7D8B-146A-F96D-ACAC-D4C590770712}"/>
              </a:ext>
            </a:extLst>
          </p:cNvPr>
          <p:cNvSpPr txBox="1"/>
          <p:nvPr/>
        </p:nvSpPr>
        <p:spPr>
          <a:xfrm>
            <a:off x="11141310" y="6593141"/>
            <a:ext cx="867810" cy="275020"/>
          </a:xfrm>
          <a:prstGeom prst="rect">
            <a:avLst/>
          </a:prstGeom>
          <a:noFill/>
        </p:spPr>
        <p:txBody>
          <a:bodyPr wrap="square" rtlCol="0">
            <a:spAutoFit/>
          </a:bodyPr>
          <a:lstStyle/>
          <a:p>
            <a:r>
              <a:rPr lang="en-IN" sz="1200" dirty="0" smtClean="0"/>
              <a:t>2024-2025</a:t>
            </a:r>
            <a:endParaRPr lang="en-IN" sz="1200" dirty="0"/>
          </a:p>
        </p:txBody>
      </p:sp>
      <p:sp>
        <p:nvSpPr>
          <p:cNvPr id="10" name="TextBox 9"/>
          <p:cNvSpPr txBox="1"/>
          <p:nvPr/>
        </p:nvSpPr>
        <p:spPr>
          <a:xfrm>
            <a:off x="406400" y="795133"/>
            <a:ext cx="11229009" cy="369332"/>
          </a:xfrm>
          <a:prstGeom prst="rect">
            <a:avLst/>
          </a:prstGeom>
          <a:noFill/>
        </p:spPr>
        <p:txBody>
          <a:bodyPr wrap="square" rtlCol="0">
            <a:spAutoFit/>
          </a:bodyPr>
          <a:lstStyle/>
          <a:p>
            <a:r>
              <a:rPr lang="en-US" dirty="0" smtClean="0"/>
              <a:t>WHICH TYPE OF AD WOULD YOU RUN FOR</a:t>
            </a:r>
            <a:endParaRPr lang="en-IN" dirty="0"/>
          </a:p>
        </p:txBody>
      </p:sp>
      <p:sp>
        <p:nvSpPr>
          <p:cNvPr id="5" name="Rectangle 4"/>
          <p:cNvSpPr/>
          <p:nvPr/>
        </p:nvSpPr>
        <p:spPr>
          <a:xfrm>
            <a:off x="406400" y="1528827"/>
            <a:ext cx="8737600" cy="369332"/>
          </a:xfrm>
          <a:prstGeom prst="rect">
            <a:avLst/>
          </a:prstGeom>
        </p:spPr>
        <p:txBody>
          <a:bodyPr wrap="square">
            <a:spAutoFit/>
          </a:bodyPr>
          <a:lstStyle/>
          <a:p>
            <a:r>
              <a:rPr lang="en-US" dirty="0"/>
              <a:t>send people to your website to read a blog post or look at your menu.</a:t>
            </a:r>
            <a:endParaRPr lang="en-IN" dirty="0"/>
          </a:p>
        </p:txBody>
      </p:sp>
      <p:sp>
        <p:nvSpPr>
          <p:cNvPr id="7" name="Rounded Rectangle 6"/>
          <p:cNvSpPr/>
          <p:nvPr/>
        </p:nvSpPr>
        <p:spPr>
          <a:xfrm>
            <a:off x="8348869" y="1528827"/>
            <a:ext cx="2358887" cy="369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C00000"/>
                </a:solidFill>
              </a:rPr>
              <a:t>TRAFFIC</a:t>
            </a:r>
            <a:endParaRPr lang="en-IN" b="1" dirty="0">
              <a:solidFill>
                <a:srgbClr val="C00000"/>
              </a:solidFill>
            </a:endParaRPr>
          </a:p>
        </p:txBody>
      </p:sp>
      <p:sp>
        <p:nvSpPr>
          <p:cNvPr id="8" name="Rectangle 7"/>
          <p:cNvSpPr/>
          <p:nvPr/>
        </p:nvSpPr>
        <p:spPr>
          <a:xfrm>
            <a:off x="450576" y="2416721"/>
            <a:ext cx="6851374" cy="646331"/>
          </a:xfrm>
          <a:prstGeom prst="rect">
            <a:avLst/>
          </a:prstGeom>
        </p:spPr>
        <p:txBody>
          <a:bodyPr wrap="square">
            <a:spAutoFit/>
          </a:bodyPr>
          <a:lstStyle/>
          <a:p>
            <a:r>
              <a:rPr lang="en-US" dirty="0">
                <a:solidFill>
                  <a:srgbClr val="31251C"/>
                </a:solidFill>
                <a:latin typeface="calluna-sans"/>
              </a:rPr>
              <a:t>increase your page fans, add social proof to a post, or increase sign-ups to a Facebook event.</a:t>
            </a:r>
            <a:endParaRPr lang="en-IN" dirty="0"/>
          </a:p>
        </p:txBody>
      </p:sp>
      <p:sp>
        <p:nvSpPr>
          <p:cNvPr id="20" name="Rounded Rectangle 19"/>
          <p:cNvSpPr/>
          <p:nvPr/>
        </p:nvSpPr>
        <p:spPr>
          <a:xfrm>
            <a:off x="8328993" y="2449852"/>
            <a:ext cx="2358887" cy="369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C00000"/>
                </a:solidFill>
              </a:rPr>
              <a:t>ENAGAGEMENT</a:t>
            </a:r>
            <a:endParaRPr lang="en-IN" b="1" dirty="0">
              <a:solidFill>
                <a:srgbClr val="C00000"/>
              </a:solidFill>
            </a:endParaRPr>
          </a:p>
        </p:txBody>
      </p:sp>
      <p:sp>
        <p:nvSpPr>
          <p:cNvPr id="9" name="Rectangle 8"/>
          <p:cNvSpPr/>
          <p:nvPr/>
        </p:nvSpPr>
        <p:spPr>
          <a:xfrm>
            <a:off x="556590" y="3656449"/>
            <a:ext cx="6096000" cy="923330"/>
          </a:xfrm>
          <a:prstGeom prst="rect">
            <a:avLst/>
          </a:prstGeom>
        </p:spPr>
        <p:txBody>
          <a:bodyPr wrap="square">
            <a:spAutoFit/>
          </a:bodyPr>
          <a:lstStyle/>
          <a:p>
            <a:r>
              <a:rPr lang="en-US" dirty="0">
                <a:solidFill>
                  <a:srgbClr val="31251C"/>
                </a:solidFill>
                <a:latin typeface="calluna-sans"/>
              </a:rPr>
              <a:t>if you want prospective customers to be able to easily submit their details but your website doesn't have a sign-up form or isn't optimized for mobile.</a:t>
            </a:r>
            <a:endParaRPr lang="en-IN" dirty="0"/>
          </a:p>
        </p:txBody>
      </p:sp>
      <p:sp>
        <p:nvSpPr>
          <p:cNvPr id="21" name="Rounded Rectangle 20"/>
          <p:cNvSpPr/>
          <p:nvPr/>
        </p:nvSpPr>
        <p:spPr>
          <a:xfrm>
            <a:off x="8348873" y="3702182"/>
            <a:ext cx="2358887" cy="369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C00000"/>
                </a:solidFill>
              </a:rPr>
              <a:t>LEAD GEN</a:t>
            </a:r>
            <a:endParaRPr lang="en-IN" b="1" dirty="0">
              <a:solidFill>
                <a:srgbClr val="C00000"/>
              </a:solidFill>
            </a:endParaRPr>
          </a:p>
        </p:txBody>
      </p:sp>
      <p:sp>
        <p:nvSpPr>
          <p:cNvPr id="11" name="TextBox 10"/>
          <p:cNvSpPr txBox="1"/>
          <p:nvPr/>
        </p:nvSpPr>
        <p:spPr>
          <a:xfrm>
            <a:off x="768626" y="4770783"/>
            <a:ext cx="5314122" cy="369332"/>
          </a:xfrm>
          <a:prstGeom prst="rect">
            <a:avLst/>
          </a:prstGeom>
          <a:noFill/>
        </p:spPr>
        <p:txBody>
          <a:bodyPr wrap="square" rtlCol="0">
            <a:spAutoFit/>
          </a:bodyPr>
          <a:lstStyle/>
          <a:p>
            <a:r>
              <a:rPr lang="en-US" dirty="0" smtClean="0"/>
              <a:t>WHAT IF YOU HAVE ONE?</a:t>
            </a:r>
            <a:endParaRPr lang="en-IN" dirty="0"/>
          </a:p>
        </p:txBody>
      </p:sp>
      <p:sp>
        <p:nvSpPr>
          <p:cNvPr id="12" name="Rectangle 11"/>
          <p:cNvSpPr/>
          <p:nvPr/>
        </p:nvSpPr>
        <p:spPr>
          <a:xfrm>
            <a:off x="530086" y="5578012"/>
            <a:ext cx="6096000" cy="923330"/>
          </a:xfrm>
          <a:prstGeom prst="rect">
            <a:avLst/>
          </a:prstGeom>
        </p:spPr>
        <p:txBody>
          <a:bodyPr wrap="square">
            <a:spAutoFit/>
          </a:bodyPr>
          <a:lstStyle/>
          <a:p>
            <a:r>
              <a:rPr lang="en-US" dirty="0">
                <a:solidFill>
                  <a:srgbClr val="31251C"/>
                </a:solidFill>
                <a:latin typeface="calluna-sans"/>
              </a:rPr>
              <a:t> people to have an opportunity to chat with you or ask questions prior to making a purchase or taking the next step toward working with you.</a:t>
            </a:r>
            <a:endParaRPr lang="en-IN" dirty="0"/>
          </a:p>
        </p:txBody>
      </p:sp>
      <p:sp>
        <p:nvSpPr>
          <p:cNvPr id="24" name="Rounded Rectangle 23"/>
          <p:cNvSpPr/>
          <p:nvPr/>
        </p:nvSpPr>
        <p:spPr>
          <a:xfrm>
            <a:off x="8342247" y="5723140"/>
            <a:ext cx="2358887" cy="369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C00000"/>
                </a:solidFill>
              </a:rPr>
              <a:t>SALES/ ENGAGEMENT</a:t>
            </a:r>
            <a:endParaRPr lang="en-IN" b="1" dirty="0">
              <a:solidFill>
                <a:srgbClr val="C00000"/>
              </a:solidFill>
            </a:endParaRPr>
          </a:p>
        </p:txBody>
      </p:sp>
    </p:spTree>
    <p:extLst>
      <p:ext uri="{BB962C8B-B14F-4D97-AF65-F5344CB8AC3E}">
        <p14:creationId xmlns:p14="http://schemas.microsoft.com/office/powerpoint/2010/main" val="3215099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5A3F12-C961-454A-826E-F5A486C97F60}"/>
              </a:ext>
            </a:extLst>
          </p:cNvPr>
          <p:cNvSpPr/>
          <p:nvPr/>
        </p:nvSpPr>
        <p:spPr>
          <a:xfrm>
            <a:off x="34733" y="40640"/>
            <a:ext cx="12120880" cy="677672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a:extLst>
              <a:ext uri="{FF2B5EF4-FFF2-40B4-BE49-F238E27FC236}">
                <a16:creationId xmlns:a16="http://schemas.microsoft.com/office/drawing/2014/main" id="{7D41880F-77B1-4172-BE00-A1327390D36C}"/>
              </a:ext>
            </a:extLst>
          </p:cNvPr>
          <p:cNvSpPr/>
          <p:nvPr/>
        </p:nvSpPr>
        <p:spPr>
          <a:xfrm>
            <a:off x="101600" y="564864"/>
            <a:ext cx="11978640" cy="607907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TextBox 26">
            <a:extLst>
              <a:ext uri="{FF2B5EF4-FFF2-40B4-BE49-F238E27FC236}">
                <a16:creationId xmlns:a16="http://schemas.microsoft.com/office/drawing/2014/main" id="{38D98A2F-A135-0145-C236-9B94C9372712}"/>
              </a:ext>
            </a:extLst>
          </p:cNvPr>
          <p:cNvSpPr txBox="1"/>
          <p:nvPr/>
        </p:nvSpPr>
        <p:spPr>
          <a:xfrm>
            <a:off x="406400" y="121920"/>
            <a:ext cx="9631680" cy="461665"/>
          </a:xfrm>
          <a:prstGeom prst="rect">
            <a:avLst/>
          </a:prstGeom>
          <a:noFill/>
        </p:spPr>
        <p:txBody>
          <a:bodyPr wrap="square" rtlCol="0">
            <a:spAutoFit/>
          </a:bodyPr>
          <a:lstStyle/>
          <a:p>
            <a:r>
              <a:rPr lang="en-IN" sz="2400" dirty="0" smtClean="0">
                <a:latin typeface="Cooper Black" panose="0208090404030B020404" pitchFamily="18" charset="0"/>
              </a:rPr>
              <a:t>Facebook: Understand the CAMPAIGN</a:t>
            </a:r>
            <a:endParaRPr lang="en-IN" sz="2400" dirty="0">
              <a:latin typeface="Cooper Black" panose="0208090404030B020404" pitchFamily="18" charset="0"/>
            </a:endParaRPr>
          </a:p>
        </p:txBody>
      </p:sp>
      <p:cxnSp>
        <p:nvCxnSpPr>
          <p:cNvPr id="48" name="Straight Connector 47">
            <a:extLst>
              <a:ext uri="{FF2B5EF4-FFF2-40B4-BE49-F238E27FC236}">
                <a16:creationId xmlns:a16="http://schemas.microsoft.com/office/drawing/2014/main" id="{08962511-79E2-44D6-4D2B-7514B3BB050E}"/>
              </a:ext>
            </a:extLst>
          </p:cNvPr>
          <p:cNvCxnSpPr/>
          <p:nvPr/>
        </p:nvCxnSpPr>
        <p:spPr>
          <a:xfrm>
            <a:off x="91440" y="568259"/>
            <a:ext cx="1197864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EE9D7D8B-146A-F96D-ACAC-D4C590770712}"/>
              </a:ext>
            </a:extLst>
          </p:cNvPr>
          <p:cNvSpPr txBox="1"/>
          <p:nvPr/>
        </p:nvSpPr>
        <p:spPr>
          <a:xfrm>
            <a:off x="11141310" y="6593141"/>
            <a:ext cx="867810" cy="275020"/>
          </a:xfrm>
          <a:prstGeom prst="rect">
            <a:avLst/>
          </a:prstGeom>
          <a:noFill/>
        </p:spPr>
        <p:txBody>
          <a:bodyPr wrap="square" rtlCol="0">
            <a:spAutoFit/>
          </a:bodyPr>
          <a:lstStyle/>
          <a:p>
            <a:r>
              <a:rPr lang="en-IN" sz="1200" dirty="0" smtClean="0"/>
              <a:t>2024-2025</a:t>
            </a:r>
            <a:endParaRPr lang="en-IN" sz="1200" dirty="0"/>
          </a:p>
        </p:txBody>
      </p:sp>
      <p:sp>
        <p:nvSpPr>
          <p:cNvPr id="8" name="TextBox 7"/>
          <p:cNvSpPr txBox="1"/>
          <p:nvPr/>
        </p:nvSpPr>
        <p:spPr>
          <a:xfrm>
            <a:off x="6042990" y="1046922"/>
            <a:ext cx="5247861" cy="369332"/>
          </a:xfrm>
          <a:prstGeom prst="rect">
            <a:avLst/>
          </a:prstGeom>
          <a:noFill/>
        </p:spPr>
        <p:txBody>
          <a:bodyPr wrap="square" rtlCol="0">
            <a:spAutoFit/>
          </a:bodyPr>
          <a:lstStyle/>
          <a:p>
            <a:r>
              <a:rPr lang="en-US" b="1" dirty="0" smtClean="0"/>
              <a:t>BUYING TYPE</a:t>
            </a:r>
            <a:endParaRPr lang="en-IN" b="1" dirty="0"/>
          </a:p>
        </p:txBody>
      </p:sp>
      <p:sp>
        <p:nvSpPr>
          <p:cNvPr id="9" name="TextBox 8"/>
          <p:cNvSpPr txBox="1"/>
          <p:nvPr/>
        </p:nvSpPr>
        <p:spPr>
          <a:xfrm>
            <a:off x="6042990" y="1590261"/>
            <a:ext cx="5539409" cy="369332"/>
          </a:xfrm>
          <a:prstGeom prst="rect">
            <a:avLst/>
          </a:prstGeom>
          <a:noFill/>
        </p:spPr>
        <p:txBody>
          <a:bodyPr wrap="square" rtlCol="0">
            <a:spAutoFit/>
          </a:bodyPr>
          <a:lstStyle/>
          <a:p>
            <a:r>
              <a:rPr lang="en-US" dirty="0" smtClean="0"/>
              <a:t>Auction Vs Reservation? When to choose what?</a:t>
            </a:r>
            <a:endParaRPr lang="en-IN" dirty="0"/>
          </a:p>
        </p:txBody>
      </p:sp>
      <p:sp>
        <p:nvSpPr>
          <p:cNvPr id="4" name="TextBox 3"/>
          <p:cNvSpPr txBox="1"/>
          <p:nvPr/>
        </p:nvSpPr>
        <p:spPr>
          <a:xfrm>
            <a:off x="609600" y="2398643"/>
            <a:ext cx="10681251" cy="2308324"/>
          </a:xfrm>
          <a:prstGeom prst="rect">
            <a:avLst/>
          </a:prstGeom>
          <a:noFill/>
        </p:spPr>
        <p:txBody>
          <a:bodyPr wrap="square" rtlCol="0">
            <a:spAutoFit/>
          </a:bodyPr>
          <a:lstStyle/>
          <a:p>
            <a:pPr marL="285750" indent="-285750">
              <a:buFont typeface="Arial" panose="020B0604020202020204" pitchFamily="34" charset="0"/>
              <a:buChar char="•"/>
            </a:pPr>
            <a:r>
              <a:rPr lang="en-US" dirty="0" smtClean="0"/>
              <a:t>Auction : Default mode</a:t>
            </a:r>
          </a:p>
          <a:p>
            <a:pPr marL="285750" indent="-285750">
              <a:buFont typeface="Arial" panose="020B0604020202020204" pitchFamily="34" charset="0"/>
              <a:buChar char="•"/>
            </a:pPr>
            <a:r>
              <a:rPr lang="en-US" dirty="0"/>
              <a:t>reservation </a:t>
            </a:r>
            <a:r>
              <a:rPr lang="en-US" dirty="0" smtClean="0"/>
              <a:t>should be used for</a:t>
            </a:r>
            <a:r>
              <a:rPr lang="en-US" dirty="0" smtClean="0"/>
              <a:t> only </a:t>
            </a:r>
            <a:r>
              <a:rPr lang="en-US" dirty="0"/>
              <a:t>two advertising goals: Brand Recognition and </a:t>
            </a:r>
            <a:r>
              <a:rPr lang="en-US" dirty="0" smtClean="0"/>
              <a:t>Engagement</a:t>
            </a:r>
          </a:p>
          <a:p>
            <a:pPr marL="285750" indent="-285750">
              <a:buFont typeface="Arial" panose="020B0604020202020204" pitchFamily="34" charset="0"/>
              <a:buChar char="•"/>
            </a:pPr>
            <a:r>
              <a:rPr lang="en-US" dirty="0" smtClean="0"/>
              <a:t>Scheduling is limited in reservation as compared to auction</a:t>
            </a:r>
          </a:p>
          <a:p>
            <a:pPr marL="285750" indent="-285750">
              <a:buFont typeface="Arial" panose="020B0604020202020204" pitchFamily="34" charset="0"/>
              <a:buChar char="•"/>
            </a:pPr>
            <a:r>
              <a:rPr lang="en-US" dirty="0" smtClean="0"/>
              <a:t>Min reservation is at 200K &amp; planning till next 6 months can be done</a:t>
            </a:r>
          </a:p>
          <a:p>
            <a:pPr marL="285750" indent="-285750">
              <a:buFont typeface="Arial" panose="020B0604020202020204" pitchFamily="34" charset="0"/>
              <a:buChar char="•"/>
            </a:pPr>
            <a:r>
              <a:rPr lang="en-US" dirty="0"/>
              <a:t>Pros : upfront reservation of target group reach, with a fixed CPM </a:t>
            </a:r>
            <a:r>
              <a:rPr lang="en-US" dirty="0" smtClean="0"/>
              <a:t>rate VS in auction, cost </a:t>
            </a:r>
            <a:r>
              <a:rPr lang="en-US" dirty="0"/>
              <a:t>per 1000 views/impressions (CPM) is dynamic, as an advertiser takes part in an auction every time;</a:t>
            </a:r>
            <a:endParaRPr lang="en-US" dirty="0" smtClean="0"/>
          </a:p>
          <a:p>
            <a:endParaRPr lang="en-US" dirty="0"/>
          </a:p>
          <a:p>
            <a:endParaRPr lang="en-IN" dirty="0"/>
          </a:p>
        </p:txBody>
      </p:sp>
      <p:sp>
        <p:nvSpPr>
          <p:cNvPr id="7" name="Rectangle 6"/>
          <p:cNvSpPr/>
          <p:nvPr/>
        </p:nvSpPr>
        <p:spPr>
          <a:xfrm>
            <a:off x="609599" y="4620474"/>
            <a:ext cx="10972799" cy="1200329"/>
          </a:xfrm>
          <a:prstGeom prst="rect">
            <a:avLst/>
          </a:prstGeom>
        </p:spPr>
        <p:txBody>
          <a:bodyPr wrap="square">
            <a:spAutoFit/>
          </a:bodyPr>
          <a:lstStyle/>
          <a:p>
            <a:r>
              <a:rPr lang="en-US" dirty="0"/>
              <a:t>The Auction model offers greater flexibility and instant campaign launch, but you’re not able to forecast your results, The Reservation model, in turn, allows precise ad spend planning and control over the ad frequency, and yet, it has its limitations such as a minimum number of people that needs to be reserved. The choice between the two ad buying models will largely depend on your specific business goals and the advertiser’s preferences.</a:t>
            </a:r>
            <a:endParaRPr lang="en-IN" dirty="0"/>
          </a:p>
        </p:txBody>
      </p:sp>
    </p:spTree>
    <p:extLst>
      <p:ext uri="{BB962C8B-B14F-4D97-AF65-F5344CB8AC3E}">
        <p14:creationId xmlns:p14="http://schemas.microsoft.com/office/powerpoint/2010/main" val="29606612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5A3F12-C961-454A-826E-F5A486C97F60}"/>
              </a:ext>
            </a:extLst>
          </p:cNvPr>
          <p:cNvSpPr/>
          <p:nvPr/>
        </p:nvSpPr>
        <p:spPr>
          <a:xfrm>
            <a:off x="34733" y="40640"/>
            <a:ext cx="12120880" cy="677672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a:extLst>
              <a:ext uri="{FF2B5EF4-FFF2-40B4-BE49-F238E27FC236}">
                <a16:creationId xmlns:a16="http://schemas.microsoft.com/office/drawing/2014/main" id="{7D41880F-77B1-4172-BE00-A1327390D36C}"/>
              </a:ext>
            </a:extLst>
          </p:cNvPr>
          <p:cNvSpPr/>
          <p:nvPr/>
        </p:nvSpPr>
        <p:spPr>
          <a:xfrm>
            <a:off x="101600" y="564864"/>
            <a:ext cx="11978640" cy="607907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TextBox 26">
            <a:extLst>
              <a:ext uri="{FF2B5EF4-FFF2-40B4-BE49-F238E27FC236}">
                <a16:creationId xmlns:a16="http://schemas.microsoft.com/office/drawing/2014/main" id="{38D98A2F-A135-0145-C236-9B94C9372712}"/>
              </a:ext>
            </a:extLst>
          </p:cNvPr>
          <p:cNvSpPr txBox="1"/>
          <p:nvPr/>
        </p:nvSpPr>
        <p:spPr>
          <a:xfrm>
            <a:off x="406400" y="121920"/>
            <a:ext cx="9631680" cy="461665"/>
          </a:xfrm>
          <a:prstGeom prst="rect">
            <a:avLst/>
          </a:prstGeom>
          <a:noFill/>
        </p:spPr>
        <p:txBody>
          <a:bodyPr wrap="square" rtlCol="0">
            <a:spAutoFit/>
          </a:bodyPr>
          <a:lstStyle/>
          <a:p>
            <a:r>
              <a:rPr lang="en-IN" sz="2400" dirty="0" smtClean="0">
                <a:latin typeface="Cooper Black" panose="0208090404030B020404" pitchFamily="18" charset="0"/>
              </a:rPr>
              <a:t>Facebook: Understand the CAMPAIGN</a:t>
            </a:r>
            <a:endParaRPr lang="en-IN" sz="2400" dirty="0">
              <a:latin typeface="Cooper Black" panose="0208090404030B020404" pitchFamily="18" charset="0"/>
            </a:endParaRPr>
          </a:p>
        </p:txBody>
      </p:sp>
      <p:cxnSp>
        <p:nvCxnSpPr>
          <p:cNvPr id="48" name="Straight Connector 47">
            <a:extLst>
              <a:ext uri="{FF2B5EF4-FFF2-40B4-BE49-F238E27FC236}">
                <a16:creationId xmlns:a16="http://schemas.microsoft.com/office/drawing/2014/main" id="{08962511-79E2-44D6-4D2B-7514B3BB050E}"/>
              </a:ext>
            </a:extLst>
          </p:cNvPr>
          <p:cNvCxnSpPr/>
          <p:nvPr/>
        </p:nvCxnSpPr>
        <p:spPr>
          <a:xfrm>
            <a:off x="91440" y="568259"/>
            <a:ext cx="1197864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EE9D7D8B-146A-F96D-ACAC-D4C590770712}"/>
              </a:ext>
            </a:extLst>
          </p:cNvPr>
          <p:cNvSpPr txBox="1"/>
          <p:nvPr/>
        </p:nvSpPr>
        <p:spPr>
          <a:xfrm>
            <a:off x="11141310" y="6593141"/>
            <a:ext cx="867810" cy="275020"/>
          </a:xfrm>
          <a:prstGeom prst="rect">
            <a:avLst/>
          </a:prstGeom>
          <a:noFill/>
        </p:spPr>
        <p:txBody>
          <a:bodyPr wrap="square" rtlCol="0">
            <a:spAutoFit/>
          </a:bodyPr>
          <a:lstStyle/>
          <a:p>
            <a:r>
              <a:rPr lang="en-IN" sz="1200" dirty="0" smtClean="0"/>
              <a:t>2024-2025</a:t>
            </a:r>
            <a:endParaRPr lang="en-IN" sz="1200" dirty="0"/>
          </a:p>
        </p:txBody>
      </p:sp>
      <p:pic>
        <p:nvPicPr>
          <p:cNvPr id="11" name="Picture 10">
            <a:extLst>
              <a:ext uri="{FF2B5EF4-FFF2-40B4-BE49-F238E27FC236}">
                <a16:creationId xmlns:a16="http://schemas.microsoft.com/office/drawing/2014/main" id="{69DE836A-32E0-4579-9ED2-39A68802473E}"/>
              </a:ext>
            </a:extLst>
          </p:cNvPr>
          <p:cNvPicPr>
            <a:picLocks noChangeAspect="1"/>
          </p:cNvPicPr>
          <p:nvPr/>
        </p:nvPicPr>
        <p:blipFill>
          <a:blip r:embed="rId2">
            <a:duotone>
              <a:schemeClr val="accent2">
                <a:shade val="45000"/>
                <a:satMod val="135000"/>
              </a:schemeClr>
              <a:prstClr val="white"/>
            </a:duotone>
          </a:blip>
          <a:stretch>
            <a:fillRect/>
          </a:stretch>
        </p:blipFill>
        <p:spPr>
          <a:xfrm>
            <a:off x="1702232" y="1662805"/>
            <a:ext cx="7992405" cy="4261144"/>
          </a:xfrm>
          <a:prstGeom prst="rect">
            <a:avLst/>
          </a:prstGeom>
        </p:spPr>
      </p:pic>
      <p:sp>
        <p:nvSpPr>
          <p:cNvPr id="12" name="Rectangle 11">
            <a:extLst>
              <a:ext uri="{FF2B5EF4-FFF2-40B4-BE49-F238E27FC236}">
                <a16:creationId xmlns:a16="http://schemas.microsoft.com/office/drawing/2014/main" id="{A446E944-F607-474D-A587-4342CC4681A4}"/>
              </a:ext>
            </a:extLst>
          </p:cNvPr>
          <p:cNvSpPr/>
          <p:nvPr/>
        </p:nvSpPr>
        <p:spPr>
          <a:xfrm>
            <a:off x="2829992" y="3646057"/>
            <a:ext cx="447040" cy="335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a:p>
        </p:txBody>
      </p:sp>
      <p:sp>
        <p:nvSpPr>
          <p:cNvPr id="13" name="Rectangle 12">
            <a:extLst>
              <a:ext uri="{FF2B5EF4-FFF2-40B4-BE49-F238E27FC236}">
                <a16:creationId xmlns:a16="http://schemas.microsoft.com/office/drawing/2014/main" id="{4683173A-989C-4EDC-9865-3F6C574DB9A6}"/>
              </a:ext>
            </a:extLst>
          </p:cNvPr>
          <p:cNvSpPr/>
          <p:nvPr/>
        </p:nvSpPr>
        <p:spPr>
          <a:xfrm>
            <a:off x="7940472" y="3646057"/>
            <a:ext cx="447040" cy="335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a:p>
        </p:txBody>
      </p:sp>
      <p:sp>
        <p:nvSpPr>
          <p:cNvPr id="14" name="Rectangle 13">
            <a:extLst>
              <a:ext uri="{FF2B5EF4-FFF2-40B4-BE49-F238E27FC236}">
                <a16:creationId xmlns:a16="http://schemas.microsoft.com/office/drawing/2014/main" id="{E59488D5-316C-43B2-A0AF-CDA7EA6DEF75}"/>
              </a:ext>
            </a:extLst>
          </p:cNvPr>
          <p:cNvSpPr/>
          <p:nvPr/>
        </p:nvSpPr>
        <p:spPr>
          <a:xfrm>
            <a:off x="5385232" y="3676537"/>
            <a:ext cx="447040" cy="335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a:p>
        </p:txBody>
      </p:sp>
      <p:sp>
        <p:nvSpPr>
          <p:cNvPr id="15" name="TextBox 14">
            <a:extLst>
              <a:ext uri="{FF2B5EF4-FFF2-40B4-BE49-F238E27FC236}">
                <a16:creationId xmlns:a16="http://schemas.microsoft.com/office/drawing/2014/main" id="{C8C91D29-416B-40F2-8151-2429C7A82D6A}"/>
              </a:ext>
            </a:extLst>
          </p:cNvPr>
          <p:cNvSpPr txBox="1"/>
          <p:nvPr/>
        </p:nvSpPr>
        <p:spPr>
          <a:xfrm>
            <a:off x="5146472" y="3646057"/>
            <a:ext cx="894080"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sz="1400" b="1" dirty="0">
                <a:solidFill>
                  <a:srgbClr val="CC773E"/>
                </a:solidFill>
              </a:rPr>
              <a:t>Ad set 2</a:t>
            </a:r>
          </a:p>
        </p:txBody>
      </p:sp>
      <p:sp>
        <p:nvSpPr>
          <p:cNvPr id="16" name="TextBox 15">
            <a:extLst>
              <a:ext uri="{FF2B5EF4-FFF2-40B4-BE49-F238E27FC236}">
                <a16:creationId xmlns:a16="http://schemas.microsoft.com/office/drawing/2014/main" id="{36CBE076-1D58-46AF-9113-1369DFC3A625}"/>
              </a:ext>
            </a:extLst>
          </p:cNvPr>
          <p:cNvSpPr txBox="1"/>
          <p:nvPr/>
        </p:nvSpPr>
        <p:spPr>
          <a:xfrm>
            <a:off x="1735513" y="1026529"/>
            <a:ext cx="6274676" cy="36786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b="1" dirty="0">
                <a:solidFill>
                  <a:srgbClr val="FF0000"/>
                </a:solidFill>
              </a:rPr>
              <a:t>CORRECT TIMELY SO THAT YOU DO NOT REGRET LATER!</a:t>
            </a:r>
          </a:p>
        </p:txBody>
      </p:sp>
    </p:spTree>
    <p:extLst>
      <p:ext uri="{BB962C8B-B14F-4D97-AF65-F5344CB8AC3E}">
        <p14:creationId xmlns:p14="http://schemas.microsoft.com/office/powerpoint/2010/main" val="42096696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5A3F12-C961-454A-826E-F5A486C97F60}"/>
              </a:ext>
            </a:extLst>
          </p:cNvPr>
          <p:cNvSpPr/>
          <p:nvPr/>
        </p:nvSpPr>
        <p:spPr>
          <a:xfrm>
            <a:off x="34733" y="40640"/>
            <a:ext cx="12120880" cy="677672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a:extLst>
              <a:ext uri="{FF2B5EF4-FFF2-40B4-BE49-F238E27FC236}">
                <a16:creationId xmlns:a16="http://schemas.microsoft.com/office/drawing/2014/main" id="{7D41880F-77B1-4172-BE00-A1327390D36C}"/>
              </a:ext>
            </a:extLst>
          </p:cNvPr>
          <p:cNvSpPr/>
          <p:nvPr/>
        </p:nvSpPr>
        <p:spPr>
          <a:xfrm>
            <a:off x="101600" y="564864"/>
            <a:ext cx="11978640" cy="607907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TextBox 26">
            <a:extLst>
              <a:ext uri="{FF2B5EF4-FFF2-40B4-BE49-F238E27FC236}">
                <a16:creationId xmlns:a16="http://schemas.microsoft.com/office/drawing/2014/main" id="{38D98A2F-A135-0145-C236-9B94C9372712}"/>
              </a:ext>
            </a:extLst>
          </p:cNvPr>
          <p:cNvSpPr txBox="1"/>
          <p:nvPr/>
        </p:nvSpPr>
        <p:spPr>
          <a:xfrm>
            <a:off x="406400" y="121920"/>
            <a:ext cx="9631680" cy="461665"/>
          </a:xfrm>
          <a:prstGeom prst="rect">
            <a:avLst/>
          </a:prstGeom>
          <a:noFill/>
        </p:spPr>
        <p:txBody>
          <a:bodyPr wrap="square" rtlCol="0">
            <a:spAutoFit/>
          </a:bodyPr>
          <a:lstStyle/>
          <a:p>
            <a:r>
              <a:rPr lang="en-IN" sz="2400" dirty="0" smtClean="0">
                <a:latin typeface="Cooper Black" panose="0208090404030B020404" pitchFamily="18" charset="0"/>
              </a:rPr>
              <a:t>Facebook: Understand </a:t>
            </a:r>
            <a:r>
              <a:rPr lang="en-IN" sz="2400" dirty="0">
                <a:latin typeface="Cooper Black" panose="0208090404030B020404" pitchFamily="18" charset="0"/>
              </a:rPr>
              <a:t>Ad </a:t>
            </a:r>
            <a:r>
              <a:rPr lang="en-IN" sz="2400" dirty="0" smtClean="0">
                <a:latin typeface="Cooper Black" panose="0208090404030B020404" pitchFamily="18" charset="0"/>
              </a:rPr>
              <a:t>COPY</a:t>
            </a:r>
            <a:endParaRPr lang="en-IN" sz="2400" dirty="0">
              <a:latin typeface="Cooper Black" panose="0208090404030B020404" pitchFamily="18" charset="0"/>
            </a:endParaRPr>
          </a:p>
        </p:txBody>
      </p:sp>
      <p:cxnSp>
        <p:nvCxnSpPr>
          <p:cNvPr id="48" name="Straight Connector 47">
            <a:extLst>
              <a:ext uri="{FF2B5EF4-FFF2-40B4-BE49-F238E27FC236}">
                <a16:creationId xmlns:a16="http://schemas.microsoft.com/office/drawing/2014/main" id="{08962511-79E2-44D6-4D2B-7514B3BB050E}"/>
              </a:ext>
            </a:extLst>
          </p:cNvPr>
          <p:cNvCxnSpPr/>
          <p:nvPr/>
        </p:nvCxnSpPr>
        <p:spPr>
          <a:xfrm>
            <a:off x="91440" y="568259"/>
            <a:ext cx="1197864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7BEA6B18-7511-A963-1A8C-1839BFD608D7}"/>
              </a:ext>
            </a:extLst>
          </p:cNvPr>
          <p:cNvSpPr txBox="1"/>
          <p:nvPr/>
        </p:nvSpPr>
        <p:spPr>
          <a:xfrm>
            <a:off x="411480" y="749809"/>
            <a:ext cx="5532120" cy="646331"/>
          </a:xfrm>
          <a:prstGeom prst="rect">
            <a:avLst/>
          </a:prstGeom>
          <a:noFill/>
        </p:spPr>
        <p:txBody>
          <a:bodyPr wrap="square" rtlCol="0">
            <a:spAutoFit/>
          </a:bodyPr>
          <a:lstStyle/>
          <a:p>
            <a:r>
              <a:rPr lang="en-US" b="1" dirty="0"/>
              <a:t>An ad for a service – “LinkedIn profile building for working professionals” for </a:t>
            </a:r>
            <a:r>
              <a:rPr lang="en-US" b="1" dirty="0" smtClean="0"/>
              <a:t>A2Z. </a:t>
            </a:r>
            <a:endParaRPr lang="en-US" b="1" dirty="0"/>
          </a:p>
        </p:txBody>
      </p:sp>
      <p:sp>
        <p:nvSpPr>
          <p:cNvPr id="20" name="TextBox 19">
            <a:extLst>
              <a:ext uri="{FF2B5EF4-FFF2-40B4-BE49-F238E27FC236}">
                <a16:creationId xmlns:a16="http://schemas.microsoft.com/office/drawing/2014/main" id="{88F62E31-89C3-024A-2583-F3514DF1C0C2}"/>
              </a:ext>
            </a:extLst>
          </p:cNvPr>
          <p:cNvSpPr txBox="1"/>
          <p:nvPr/>
        </p:nvSpPr>
        <p:spPr>
          <a:xfrm>
            <a:off x="5259832" y="4465842"/>
            <a:ext cx="3200400" cy="369332"/>
          </a:xfrm>
          <a:prstGeom prst="rect">
            <a:avLst/>
          </a:prstGeom>
          <a:noFill/>
        </p:spPr>
        <p:txBody>
          <a:bodyPr wrap="square" rtlCol="0">
            <a:spAutoFit/>
          </a:bodyPr>
          <a:lstStyle/>
          <a:p>
            <a:r>
              <a:rPr lang="en-US" dirty="0"/>
              <a:t>Directly related to objective</a:t>
            </a:r>
          </a:p>
        </p:txBody>
      </p:sp>
      <p:grpSp>
        <p:nvGrpSpPr>
          <p:cNvPr id="31" name="Group 30">
            <a:extLst>
              <a:ext uri="{FF2B5EF4-FFF2-40B4-BE49-F238E27FC236}">
                <a16:creationId xmlns:a16="http://schemas.microsoft.com/office/drawing/2014/main" id="{EAB87D24-88C4-59CB-9ECE-CAA666AA909F}"/>
              </a:ext>
            </a:extLst>
          </p:cNvPr>
          <p:cNvGrpSpPr/>
          <p:nvPr/>
        </p:nvGrpSpPr>
        <p:grpSpPr>
          <a:xfrm>
            <a:off x="8360757" y="1193185"/>
            <a:ext cx="2703483" cy="5143638"/>
            <a:chOff x="8360757" y="1193185"/>
            <a:chExt cx="2703483" cy="5143638"/>
          </a:xfrm>
        </p:grpSpPr>
        <p:pic>
          <p:nvPicPr>
            <p:cNvPr id="25" name="Picture 24">
              <a:extLst>
                <a:ext uri="{FF2B5EF4-FFF2-40B4-BE49-F238E27FC236}">
                  <a16:creationId xmlns:a16="http://schemas.microsoft.com/office/drawing/2014/main" id="{17CB1074-E699-9A65-A3E3-F2D39189B878}"/>
                </a:ext>
              </a:extLst>
            </p:cNvPr>
            <p:cNvPicPr>
              <a:picLocks noChangeAspect="1"/>
            </p:cNvPicPr>
            <p:nvPr/>
          </p:nvPicPr>
          <p:blipFill>
            <a:blip r:embed="rId2"/>
            <a:stretch>
              <a:fillRect/>
            </a:stretch>
          </p:blipFill>
          <p:spPr>
            <a:xfrm>
              <a:off x="8360757" y="1193185"/>
              <a:ext cx="2703483" cy="2375945"/>
            </a:xfrm>
            <a:prstGeom prst="rect">
              <a:avLst/>
            </a:prstGeom>
          </p:spPr>
        </p:pic>
        <p:pic>
          <p:nvPicPr>
            <p:cNvPr id="28" name="Picture 27">
              <a:extLst>
                <a:ext uri="{FF2B5EF4-FFF2-40B4-BE49-F238E27FC236}">
                  <a16:creationId xmlns:a16="http://schemas.microsoft.com/office/drawing/2014/main" id="{5FE1A1DA-1A0A-F37F-C7A4-52D8791DDF93}"/>
                </a:ext>
              </a:extLst>
            </p:cNvPr>
            <p:cNvPicPr>
              <a:picLocks noChangeAspect="1"/>
            </p:cNvPicPr>
            <p:nvPr/>
          </p:nvPicPr>
          <p:blipFill>
            <a:blip r:embed="rId3"/>
            <a:stretch>
              <a:fillRect/>
            </a:stretch>
          </p:blipFill>
          <p:spPr>
            <a:xfrm>
              <a:off x="8628612" y="3355140"/>
              <a:ext cx="2043553" cy="2305547"/>
            </a:xfrm>
            <a:prstGeom prst="rect">
              <a:avLst/>
            </a:prstGeom>
          </p:spPr>
        </p:pic>
        <p:pic>
          <p:nvPicPr>
            <p:cNvPr id="30" name="Picture 29">
              <a:extLst>
                <a:ext uri="{FF2B5EF4-FFF2-40B4-BE49-F238E27FC236}">
                  <a16:creationId xmlns:a16="http://schemas.microsoft.com/office/drawing/2014/main" id="{62F02DA0-8386-494B-DF3B-048B1CBA7675}"/>
                </a:ext>
              </a:extLst>
            </p:cNvPr>
            <p:cNvPicPr>
              <a:picLocks noChangeAspect="1"/>
            </p:cNvPicPr>
            <p:nvPr/>
          </p:nvPicPr>
          <p:blipFill>
            <a:blip r:embed="rId4"/>
            <a:stretch>
              <a:fillRect/>
            </a:stretch>
          </p:blipFill>
          <p:spPr>
            <a:xfrm>
              <a:off x="8461226" y="5773903"/>
              <a:ext cx="2439323" cy="562920"/>
            </a:xfrm>
            <a:prstGeom prst="rect">
              <a:avLst/>
            </a:prstGeom>
          </p:spPr>
        </p:pic>
      </p:grpSp>
      <p:pic>
        <p:nvPicPr>
          <p:cNvPr id="33" name="Picture 32">
            <a:extLst>
              <a:ext uri="{FF2B5EF4-FFF2-40B4-BE49-F238E27FC236}">
                <a16:creationId xmlns:a16="http://schemas.microsoft.com/office/drawing/2014/main" id="{792073C2-1FB4-42FE-B19C-2C530B8D824F}"/>
              </a:ext>
            </a:extLst>
          </p:cNvPr>
          <p:cNvPicPr>
            <a:picLocks noChangeAspect="1"/>
          </p:cNvPicPr>
          <p:nvPr/>
        </p:nvPicPr>
        <p:blipFill>
          <a:blip r:embed="rId5"/>
          <a:stretch>
            <a:fillRect/>
          </a:stretch>
        </p:blipFill>
        <p:spPr>
          <a:xfrm>
            <a:off x="523305" y="1720519"/>
            <a:ext cx="3058159" cy="4493456"/>
          </a:xfrm>
          <a:prstGeom prst="rect">
            <a:avLst/>
          </a:prstGeom>
        </p:spPr>
      </p:pic>
      <p:cxnSp>
        <p:nvCxnSpPr>
          <p:cNvPr id="35" name="Straight Arrow Connector 34">
            <a:extLst>
              <a:ext uri="{FF2B5EF4-FFF2-40B4-BE49-F238E27FC236}">
                <a16:creationId xmlns:a16="http://schemas.microsoft.com/office/drawing/2014/main" id="{A066575A-07FE-7D11-D24C-8B04FA8CC911}"/>
              </a:ext>
            </a:extLst>
          </p:cNvPr>
          <p:cNvCxnSpPr/>
          <p:nvPr/>
        </p:nvCxnSpPr>
        <p:spPr>
          <a:xfrm>
            <a:off x="2211832" y="1993392"/>
            <a:ext cx="305816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91DD6DF5-ADEF-45BC-93F6-11DBF1662186}"/>
              </a:ext>
            </a:extLst>
          </p:cNvPr>
          <p:cNvCxnSpPr>
            <a:cxnSpLocks/>
          </p:cNvCxnSpPr>
          <p:nvPr/>
        </p:nvCxnSpPr>
        <p:spPr>
          <a:xfrm>
            <a:off x="2069592" y="2216912"/>
            <a:ext cx="32004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6BB1D7D8-5BBB-22FD-3B5F-C106534460C0}"/>
              </a:ext>
            </a:extLst>
          </p:cNvPr>
          <p:cNvCxnSpPr>
            <a:cxnSpLocks/>
          </p:cNvCxnSpPr>
          <p:nvPr/>
        </p:nvCxnSpPr>
        <p:spPr>
          <a:xfrm>
            <a:off x="3756152" y="2653792"/>
            <a:ext cx="151384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A6ADD4EB-8C37-1B09-BED5-FFE4951CFC99}"/>
              </a:ext>
            </a:extLst>
          </p:cNvPr>
          <p:cNvCxnSpPr>
            <a:cxnSpLocks/>
          </p:cNvCxnSpPr>
          <p:nvPr/>
        </p:nvCxnSpPr>
        <p:spPr>
          <a:xfrm>
            <a:off x="3827272" y="3679952"/>
            <a:ext cx="151384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2BABE1F3-90A9-237F-D58D-8380E708D506}"/>
              </a:ext>
            </a:extLst>
          </p:cNvPr>
          <p:cNvCxnSpPr>
            <a:cxnSpLocks/>
          </p:cNvCxnSpPr>
          <p:nvPr/>
        </p:nvCxnSpPr>
        <p:spPr>
          <a:xfrm>
            <a:off x="3329432" y="4990592"/>
            <a:ext cx="201168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15AC8E32-D0FC-71EB-2B66-8EEB02DF1773}"/>
              </a:ext>
            </a:extLst>
          </p:cNvPr>
          <p:cNvCxnSpPr>
            <a:cxnSpLocks/>
          </p:cNvCxnSpPr>
          <p:nvPr/>
        </p:nvCxnSpPr>
        <p:spPr>
          <a:xfrm>
            <a:off x="1612392" y="4736592"/>
            <a:ext cx="36576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3282F201-38C3-5C6A-3963-77DC56B32FE7}"/>
              </a:ext>
            </a:extLst>
          </p:cNvPr>
          <p:cNvCxnSpPr>
            <a:cxnSpLocks/>
          </p:cNvCxnSpPr>
          <p:nvPr/>
        </p:nvCxnSpPr>
        <p:spPr>
          <a:xfrm>
            <a:off x="1927352" y="5193792"/>
            <a:ext cx="334264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67C74708-FADF-12B7-05E9-6BAD3D5B54FE}"/>
              </a:ext>
            </a:extLst>
          </p:cNvPr>
          <p:cNvCxnSpPr>
            <a:cxnSpLocks/>
          </p:cNvCxnSpPr>
          <p:nvPr/>
        </p:nvCxnSpPr>
        <p:spPr>
          <a:xfrm>
            <a:off x="1683512" y="4848352"/>
            <a:ext cx="36576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3FC22882-B6C9-9F98-2994-71D480E87395}"/>
              </a:ext>
            </a:extLst>
          </p:cNvPr>
          <p:cNvSpPr txBox="1"/>
          <p:nvPr/>
        </p:nvSpPr>
        <p:spPr>
          <a:xfrm>
            <a:off x="5341112" y="1783603"/>
            <a:ext cx="1402080" cy="369332"/>
          </a:xfrm>
          <a:prstGeom prst="rect">
            <a:avLst/>
          </a:prstGeom>
          <a:noFill/>
        </p:spPr>
        <p:txBody>
          <a:bodyPr wrap="square" rtlCol="0">
            <a:spAutoFit/>
          </a:bodyPr>
          <a:lstStyle/>
          <a:p>
            <a:r>
              <a:rPr lang="en-US" dirty="0"/>
              <a:t>Page name</a:t>
            </a:r>
          </a:p>
        </p:txBody>
      </p:sp>
      <p:sp>
        <p:nvSpPr>
          <p:cNvPr id="44" name="TextBox 43">
            <a:extLst>
              <a:ext uri="{FF2B5EF4-FFF2-40B4-BE49-F238E27FC236}">
                <a16:creationId xmlns:a16="http://schemas.microsoft.com/office/drawing/2014/main" id="{079FD999-4EE6-D5C0-96E0-13F1E7F3DF36}"/>
              </a:ext>
            </a:extLst>
          </p:cNvPr>
          <p:cNvSpPr txBox="1"/>
          <p:nvPr/>
        </p:nvSpPr>
        <p:spPr>
          <a:xfrm>
            <a:off x="5341112" y="2007123"/>
            <a:ext cx="1402080" cy="369332"/>
          </a:xfrm>
          <a:prstGeom prst="rect">
            <a:avLst/>
          </a:prstGeom>
          <a:noFill/>
        </p:spPr>
        <p:txBody>
          <a:bodyPr wrap="square" rtlCol="0">
            <a:spAutoFit/>
          </a:bodyPr>
          <a:lstStyle/>
          <a:p>
            <a:r>
              <a:rPr lang="en-US" dirty="0"/>
              <a:t>Ad</a:t>
            </a:r>
          </a:p>
        </p:txBody>
      </p:sp>
      <p:sp>
        <p:nvSpPr>
          <p:cNvPr id="45" name="TextBox 44">
            <a:extLst>
              <a:ext uri="{FF2B5EF4-FFF2-40B4-BE49-F238E27FC236}">
                <a16:creationId xmlns:a16="http://schemas.microsoft.com/office/drawing/2014/main" id="{C48AC5FF-0DF0-B4D9-C923-6DDFC775DE83}"/>
              </a:ext>
            </a:extLst>
          </p:cNvPr>
          <p:cNvSpPr txBox="1"/>
          <p:nvPr/>
        </p:nvSpPr>
        <p:spPr>
          <a:xfrm>
            <a:off x="5341112" y="2403363"/>
            <a:ext cx="1402080" cy="369332"/>
          </a:xfrm>
          <a:prstGeom prst="rect">
            <a:avLst/>
          </a:prstGeom>
          <a:noFill/>
        </p:spPr>
        <p:txBody>
          <a:bodyPr wrap="square" rtlCol="0">
            <a:spAutoFit/>
          </a:bodyPr>
          <a:lstStyle/>
          <a:p>
            <a:r>
              <a:rPr lang="en-US" dirty="0"/>
              <a:t>Primary Text</a:t>
            </a:r>
          </a:p>
        </p:txBody>
      </p:sp>
      <p:sp>
        <p:nvSpPr>
          <p:cNvPr id="46" name="TextBox 45">
            <a:extLst>
              <a:ext uri="{FF2B5EF4-FFF2-40B4-BE49-F238E27FC236}">
                <a16:creationId xmlns:a16="http://schemas.microsoft.com/office/drawing/2014/main" id="{5BF7A31F-0191-4544-E640-1153E12C7E91}"/>
              </a:ext>
            </a:extLst>
          </p:cNvPr>
          <p:cNvSpPr txBox="1"/>
          <p:nvPr/>
        </p:nvSpPr>
        <p:spPr>
          <a:xfrm>
            <a:off x="5239512" y="4689363"/>
            <a:ext cx="1402080" cy="369332"/>
          </a:xfrm>
          <a:prstGeom prst="rect">
            <a:avLst/>
          </a:prstGeom>
          <a:noFill/>
        </p:spPr>
        <p:txBody>
          <a:bodyPr wrap="square" rtlCol="0">
            <a:spAutoFit/>
          </a:bodyPr>
          <a:lstStyle/>
          <a:p>
            <a:r>
              <a:rPr lang="en-US" dirty="0"/>
              <a:t>Headline</a:t>
            </a:r>
          </a:p>
        </p:txBody>
      </p:sp>
      <p:sp>
        <p:nvSpPr>
          <p:cNvPr id="47" name="TextBox 46">
            <a:extLst>
              <a:ext uri="{FF2B5EF4-FFF2-40B4-BE49-F238E27FC236}">
                <a16:creationId xmlns:a16="http://schemas.microsoft.com/office/drawing/2014/main" id="{84E209FF-9F11-DB92-FFEB-BBFEBF1AB7D2}"/>
              </a:ext>
            </a:extLst>
          </p:cNvPr>
          <p:cNvSpPr txBox="1"/>
          <p:nvPr/>
        </p:nvSpPr>
        <p:spPr>
          <a:xfrm>
            <a:off x="5188712" y="5177043"/>
            <a:ext cx="1402080" cy="369332"/>
          </a:xfrm>
          <a:prstGeom prst="rect">
            <a:avLst/>
          </a:prstGeom>
          <a:noFill/>
        </p:spPr>
        <p:txBody>
          <a:bodyPr wrap="square" rtlCol="0">
            <a:spAutoFit/>
          </a:bodyPr>
          <a:lstStyle/>
          <a:p>
            <a:r>
              <a:rPr lang="en-US" dirty="0"/>
              <a:t>Description</a:t>
            </a:r>
          </a:p>
        </p:txBody>
      </p:sp>
      <p:sp>
        <p:nvSpPr>
          <p:cNvPr id="49" name="TextBox 48">
            <a:extLst>
              <a:ext uri="{FF2B5EF4-FFF2-40B4-BE49-F238E27FC236}">
                <a16:creationId xmlns:a16="http://schemas.microsoft.com/office/drawing/2014/main" id="{A63D5E5E-FD46-1AE4-E814-943D4AD177F2}"/>
              </a:ext>
            </a:extLst>
          </p:cNvPr>
          <p:cNvSpPr txBox="1"/>
          <p:nvPr/>
        </p:nvSpPr>
        <p:spPr>
          <a:xfrm>
            <a:off x="5310632" y="4963683"/>
            <a:ext cx="1402080" cy="369332"/>
          </a:xfrm>
          <a:prstGeom prst="rect">
            <a:avLst/>
          </a:prstGeom>
          <a:noFill/>
        </p:spPr>
        <p:txBody>
          <a:bodyPr wrap="square" rtlCol="0">
            <a:spAutoFit/>
          </a:bodyPr>
          <a:lstStyle/>
          <a:p>
            <a:r>
              <a:rPr lang="en-US" dirty="0"/>
              <a:t>CTA</a:t>
            </a:r>
          </a:p>
        </p:txBody>
      </p:sp>
      <p:sp>
        <p:nvSpPr>
          <p:cNvPr id="50" name="TextBox 49">
            <a:extLst>
              <a:ext uri="{FF2B5EF4-FFF2-40B4-BE49-F238E27FC236}">
                <a16:creationId xmlns:a16="http://schemas.microsoft.com/office/drawing/2014/main" id="{7204E8AD-327D-BA14-2C7A-95A0B60BE72F}"/>
              </a:ext>
            </a:extLst>
          </p:cNvPr>
          <p:cNvSpPr txBox="1"/>
          <p:nvPr/>
        </p:nvSpPr>
        <p:spPr>
          <a:xfrm>
            <a:off x="5351272" y="3490483"/>
            <a:ext cx="1402080" cy="369332"/>
          </a:xfrm>
          <a:prstGeom prst="rect">
            <a:avLst/>
          </a:prstGeom>
          <a:noFill/>
        </p:spPr>
        <p:txBody>
          <a:bodyPr wrap="square" rtlCol="0">
            <a:spAutoFit/>
          </a:bodyPr>
          <a:lstStyle/>
          <a:p>
            <a:r>
              <a:rPr lang="en-US" dirty="0"/>
              <a:t>Ad media</a:t>
            </a:r>
          </a:p>
        </p:txBody>
      </p:sp>
      <p:sp>
        <p:nvSpPr>
          <p:cNvPr id="51" name="TextBox 50">
            <a:extLst>
              <a:ext uri="{FF2B5EF4-FFF2-40B4-BE49-F238E27FC236}">
                <a16:creationId xmlns:a16="http://schemas.microsoft.com/office/drawing/2014/main" id="{07DFAD2A-5635-4640-5608-40AB0B5E6F83}"/>
              </a:ext>
            </a:extLst>
          </p:cNvPr>
          <p:cNvSpPr txBox="1"/>
          <p:nvPr/>
        </p:nvSpPr>
        <p:spPr>
          <a:xfrm>
            <a:off x="8707120" y="721360"/>
            <a:ext cx="2357120" cy="369332"/>
          </a:xfrm>
          <a:prstGeom prst="rect">
            <a:avLst/>
          </a:prstGeom>
          <a:noFill/>
        </p:spPr>
        <p:txBody>
          <a:bodyPr wrap="square" rtlCol="0">
            <a:spAutoFit/>
          </a:bodyPr>
          <a:lstStyle/>
          <a:p>
            <a:r>
              <a:rPr lang="en-US" b="1" dirty="0"/>
              <a:t>Lead Generation form</a:t>
            </a:r>
          </a:p>
        </p:txBody>
      </p:sp>
      <p:sp>
        <p:nvSpPr>
          <p:cNvPr id="32" name="TextBox 31">
            <a:extLst>
              <a:ext uri="{FF2B5EF4-FFF2-40B4-BE49-F238E27FC236}">
                <a16:creationId xmlns:a16="http://schemas.microsoft.com/office/drawing/2014/main" id="{EE9D7D8B-146A-F96D-ACAC-D4C590770712}"/>
              </a:ext>
            </a:extLst>
          </p:cNvPr>
          <p:cNvSpPr txBox="1"/>
          <p:nvPr/>
        </p:nvSpPr>
        <p:spPr>
          <a:xfrm>
            <a:off x="11141310" y="6593141"/>
            <a:ext cx="867810" cy="275020"/>
          </a:xfrm>
          <a:prstGeom prst="rect">
            <a:avLst/>
          </a:prstGeom>
          <a:noFill/>
        </p:spPr>
        <p:txBody>
          <a:bodyPr wrap="square" rtlCol="0">
            <a:spAutoFit/>
          </a:bodyPr>
          <a:lstStyle/>
          <a:p>
            <a:r>
              <a:rPr lang="en-IN" sz="1200" dirty="0" smtClean="0"/>
              <a:t>2024-2025</a:t>
            </a:r>
            <a:endParaRPr lang="en-IN" sz="1200" dirty="0"/>
          </a:p>
        </p:txBody>
      </p:sp>
    </p:spTree>
    <p:extLst>
      <p:ext uri="{BB962C8B-B14F-4D97-AF65-F5344CB8AC3E}">
        <p14:creationId xmlns:p14="http://schemas.microsoft.com/office/powerpoint/2010/main" val="29827022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5A3F12-C961-454A-826E-F5A486C97F60}"/>
              </a:ext>
            </a:extLst>
          </p:cNvPr>
          <p:cNvSpPr/>
          <p:nvPr/>
        </p:nvSpPr>
        <p:spPr>
          <a:xfrm>
            <a:off x="34733" y="40640"/>
            <a:ext cx="12120880" cy="677672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a:extLst>
              <a:ext uri="{FF2B5EF4-FFF2-40B4-BE49-F238E27FC236}">
                <a16:creationId xmlns:a16="http://schemas.microsoft.com/office/drawing/2014/main" id="{7D41880F-77B1-4172-BE00-A1327390D36C}"/>
              </a:ext>
            </a:extLst>
          </p:cNvPr>
          <p:cNvSpPr/>
          <p:nvPr/>
        </p:nvSpPr>
        <p:spPr>
          <a:xfrm>
            <a:off x="101600" y="564864"/>
            <a:ext cx="11978640" cy="607907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TextBox 26">
            <a:extLst>
              <a:ext uri="{FF2B5EF4-FFF2-40B4-BE49-F238E27FC236}">
                <a16:creationId xmlns:a16="http://schemas.microsoft.com/office/drawing/2014/main" id="{38D98A2F-A135-0145-C236-9B94C9372712}"/>
              </a:ext>
            </a:extLst>
          </p:cNvPr>
          <p:cNvSpPr txBox="1"/>
          <p:nvPr/>
        </p:nvSpPr>
        <p:spPr>
          <a:xfrm>
            <a:off x="406400" y="121920"/>
            <a:ext cx="9631680" cy="461665"/>
          </a:xfrm>
          <a:prstGeom prst="rect">
            <a:avLst/>
          </a:prstGeom>
          <a:noFill/>
        </p:spPr>
        <p:txBody>
          <a:bodyPr wrap="square" rtlCol="0">
            <a:spAutoFit/>
          </a:bodyPr>
          <a:lstStyle/>
          <a:p>
            <a:r>
              <a:rPr lang="en-IN" sz="2400" dirty="0" smtClean="0">
                <a:latin typeface="Cooper Black" panose="0208090404030B020404" pitchFamily="18" charset="0"/>
              </a:rPr>
              <a:t>Facebook: Understand </a:t>
            </a:r>
            <a:r>
              <a:rPr lang="en-IN" sz="2400" dirty="0">
                <a:latin typeface="Cooper Black" panose="0208090404030B020404" pitchFamily="18" charset="0"/>
              </a:rPr>
              <a:t>Ad </a:t>
            </a:r>
            <a:r>
              <a:rPr lang="en-IN" sz="2400" dirty="0" smtClean="0">
                <a:latin typeface="Cooper Black" panose="0208090404030B020404" pitchFamily="18" charset="0"/>
              </a:rPr>
              <a:t>COPY</a:t>
            </a:r>
            <a:endParaRPr lang="en-IN" sz="2400" dirty="0">
              <a:latin typeface="Cooper Black" panose="0208090404030B020404" pitchFamily="18" charset="0"/>
            </a:endParaRPr>
          </a:p>
        </p:txBody>
      </p:sp>
      <p:cxnSp>
        <p:nvCxnSpPr>
          <p:cNvPr id="48" name="Straight Connector 47">
            <a:extLst>
              <a:ext uri="{FF2B5EF4-FFF2-40B4-BE49-F238E27FC236}">
                <a16:creationId xmlns:a16="http://schemas.microsoft.com/office/drawing/2014/main" id="{08962511-79E2-44D6-4D2B-7514B3BB050E}"/>
              </a:ext>
            </a:extLst>
          </p:cNvPr>
          <p:cNvCxnSpPr/>
          <p:nvPr/>
        </p:nvCxnSpPr>
        <p:spPr>
          <a:xfrm>
            <a:off x="91440" y="568259"/>
            <a:ext cx="1197864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EE9D7D8B-146A-F96D-ACAC-D4C590770712}"/>
              </a:ext>
            </a:extLst>
          </p:cNvPr>
          <p:cNvSpPr txBox="1"/>
          <p:nvPr/>
        </p:nvSpPr>
        <p:spPr>
          <a:xfrm>
            <a:off x="11141310" y="6593141"/>
            <a:ext cx="867810" cy="275020"/>
          </a:xfrm>
          <a:prstGeom prst="rect">
            <a:avLst/>
          </a:prstGeom>
          <a:noFill/>
        </p:spPr>
        <p:txBody>
          <a:bodyPr wrap="square" rtlCol="0">
            <a:spAutoFit/>
          </a:bodyPr>
          <a:lstStyle/>
          <a:p>
            <a:r>
              <a:rPr lang="en-IN" sz="1200" dirty="0" smtClean="0"/>
              <a:t>2024-2025</a:t>
            </a:r>
            <a:endParaRPr lang="en-IN" sz="1200" dirty="0"/>
          </a:p>
        </p:txBody>
      </p:sp>
      <p:pic>
        <p:nvPicPr>
          <p:cNvPr id="34" name="Picture 33">
            <a:extLst>
              <a:ext uri="{FF2B5EF4-FFF2-40B4-BE49-F238E27FC236}">
                <a16:creationId xmlns:a16="http://schemas.microsoft.com/office/drawing/2014/main" id="{0C586D62-499E-4104-9416-8D22D770D5D8}"/>
              </a:ext>
            </a:extLst>
          </p:cNvPr>
          <p:cNvPicPr>
            <a:picLocks noChangeAspect="1"/>
          </p:cNvPicPr>
          <p:nvPr/>
        </p:nvPicPr>
        <p:blipFill>
          <a:blip r:embed="rId2"/>
          <a:stretch>
            <a:fillRect/>
          </a:stretch>
        </p:blipFill>
        <p:spPr>
          <a:xfrm>
            <a:off x="5202972" y="1568450"/>
            <a:ext cx="3058159" cy="4493456"/>
          </a:xfrm>
          <a:prstGeom prst="rect">
            <a:avLst/>
          </a:prstGeom>
        </p:spPr>
      </p:pic>
      <p:pic>
        <p:nvPicPr>
          <p:cNvPr id="52" name="Picture 51">
            <a:extLst>
              <a:ext uri="{FF2B5EF4-FFF2-40B4-BE49-F238E27FC236}">
                <a16:creationId xmlns:a16="http://schemas.microsoft.com/office/drawing/2014/main" id="{DD37FAF1-0730-4646-8AE5-1DD8BE6DA615}"/>
              </a:ext>
            </a:extLst>
          </p:cNvPr>
          <p:cNvPicPr>
            <a:picLocks noChangeAspect="1"/>
          </p:cNvPicPr>
          <p:nvPr/>
        </p:nvPicPr>
        <p:blipFill>
          <a:blip r:embed="rId3"/>
          <a:stretch>
            <a:fillRect/>
          </a:stretch>
        </p:blipFill>
        <p:spPr>
          <a:xfrm>
            <a:off x="807263" y="1694251"/>
            <a:ext cx="3058159" cy="4231263"/>
          </a:xfrm>
          <a:prstGeom prst="rect">
            <a:avLst/>
          </a:prstGeom>
        </p:spPr>
      </p:pic>
      <p:sp>
        <p:nvSpPr>
          <p:cNvPr id="53" name="TextBox 52">
            <a:extLst>
              <a:ext uri="{FF2B5EF4-FFF2-40B4-BE49-F238E27FC236}">
                <a16:creationId xmlns:a16="http://schemas.microsoft.com/office/drawing/2014/main" id="{65AA2AE3-37E1-4654-B993-8A7842E95CA8}"/>
              </a:ext>
            </a:extLst>
          </p:cNvPr>
          <p:cNvSpPr txBox="1"/>
          <p:nvPr/>
        </p:nvSpPr>
        <p:spPr>
          <a:xfrm>
            <a:off x="956442" y="867363"/>
            <a:ext cx="8912772" cy="646331"/>
          </a:xfrm>
          <a:prstGeom prst="rect">
            <a:avLst/>
          </a:prstGeom>
          <a:noFill/>
        </p:spPr>
        <p:txBody>
          <a:bodyPr wrap="square" rtlCol="0">
            <a:spAutoFit/>
          </a:bodyPr>
          <a:lstStyle/>
          <a:p>
            <a:r>
              <a:rPr lang="en-IN" b="1" dirty="0">
                <a:solidFill>
                  <a:srgbClr val="FF0000"/>
                </a:solidFill>
              </a:rPr>
              <a:t>Create multiple ad copies to test which one performs better</a:t>
            </a:r>
          </a:p>
          <a:p>
            <a:r>
              <a:rPr lang="en-IN" b="1" dirty="0">
                <a:solidFill>
                  <a:srgbClr val="FF0000"/>
                </a:solidFill>
              </a:rPr>
              <a:t>Create multiple </a:t>
            </a:r>
            <a:r>
              <a:rPr lang="en-IN" b="1" dirty="0" err="1">
                <a:solidFill>
                  <a:srgbClr val="FF0000"/>
                </a:solidFill>
              </a:rPr>
              <a:t>testings</a:t>
            </a:r>
            <a:r>
              <a:rPr lang="en-IN" b="1" dirty="0">
                <a:solidFill>
                  <a:srgbClr val="FF0000"/>
                </a:solidFill>
              </a:rPr>
              <a:t> for audiences/location/placements/ time of day/day of week</a:t>
            </a:r>
          </a:p>
        </p:txBody>
      </p:sp>
      <p:sp>
        <p:nvSpPr>
          <p:cNvPr id="5" name="TextBox 4"/>
          <p:cNvSpPr txBox="1"/>
          <p:nvPr/>
        </p:nvSpPr>
        <p:spPr>
          <a:xfrm>
            <a:off x="8799443" y="1881809"/>
            <a:ext cx="2994992" cy="1200329"/>
          </a:xfrm>
          <a:prstGeom prst="rect">
            <a:avLst/>
          </a:prstGeom>
          <a:noFill/>
        </p:spPr>
        <p:txBody>
          <a:bodyPr wrap="square" rtlCol="0">
            <a:spAutoFit/>
          </a:bodyPr>
          <a:lstStyle/>
          <a:p>
            <a:r>
              <a:rPr lang="en-US" dirty="0" smtClean="0"/>
              <a:t>Healthy practice:</a:t>
            </a:r>
          </a:p>
          <a:p>
            <a:r>
              <a:rPr lang="en-US" dirty="0" smtClean="0"/>
              <a:t>Have </a:t>
            </a:r>
            <a:r>
              <a:rPr lang="en-US" dirty="0" err="1" smtClean="0"/>
              <a:t>atleast</a:t>
            </a:r>
            <a:r>
              <a:rPr lang="en-US" dirty="0" smtClean="0"/>
              <a:t> 3 Primary text, 2 Headlines, 3 CTA, and 4-5 media copy</a:t>
            </a:r>
            <a:endParaRPr lang="en-IN" dirty="0"/>
          </a:p>
        </p:txBody>
      </p:sp>
    </p:spTree>
    <p:extLst>
      <p:ext uri="{BB962C8B-B14F-4D97-AF65-F5344CB8AC3E}">
        <p14:creationId xmlns:p14="http://schemas.microsoft.com/office/powerpoint/2010/main" val="23900862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5A3F12-C961-454A-826E-F5A486C97F60}"/>
              </a:ext>
            </a:extLst>
          </p:cNvPr>
          <p:cNvSpPr/>
          <p:nvPr/>
        </p:nvSpPr>
        <p:spPr>
          <a:xfrm>
            <a:off x="34733" y="40640"/>
            <a:ext cx="12120880" cy="677672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a:extLst>
              <a:ext uri="{FF2B5EF4-FFF2-40B4-BE49-F238E27FC236}">
                <a16:creationId xmlns:a16="http://schemas.microsoft.com/office/drawing/2014/main" id="{7D41880F-77B1-4172-BE00-A1327390D36C}"/>
              </a:ext>
            </a:extLst>
          </p:cNvPr>
          <p:cNvSpPr/>
          <p:nvPr/>
        </p:nvSpPr>
        <p:spPr>
          <a:xfrm>
            <a:off x="101600" y="564864"/>
            <a:ext cx="11978640" cy="607907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TextBox 26">
            <a:extLst>
              <a:ext uri="{FF2B5EF4-FFF2-40B4-BE49-F238E27FC236}">
                <a16:creationId xmlns:a16="http://schemas.microsoft.com/office/drawing/2014/main" id="{38D98A2F-A135-0145-C236-9B94C9372712}"/>
              </a:ext>
            </a:extLst>
          </p:cNvPr>
          <p:cNvSpPr txBox="1"/>
          <p:nvPr/>
        </p:nvSpPr>
        <p:spPr>
          <a:xfrm>
            <a:off x="406400" y="121920"/>
            <a:ext cx="9631680" cy="461665"/>
          </a:xfrm>
          <a:prstGeom prst="rect">
            <a:avLst/>
          </a:prstGeom>
          <a:noFill/>
        </p:spPr>
        <p:txBody>
          <a:bodyPr wrap="square" rtlCol="0">
            <a:spAutoFit/>
          </a:bodyPr>
          <a:lstStyle/>
          <a:p>
            <a:r>
              <a:rPr lang="en-IN" sz="2400" dirty="0" smtClean="0">
                <a:latin typeface="Cooper Black" panose="0208090404030B020404" pitchFamily="18" charset="0"/>
              </a:rPr>
              <a:t>Facebook: Understanding AD SET</a:t>
            </a:r>
            <a:endParaRPr lang="en-IN" sz="2400" dirty="0">
              <a:latin typeface="Cooper Black" panose="0208090404030B020404" pitchFamily="18" charset="0"/>
            </a:endParaRPr>
          </a:p>
        </p:txBody>
      </p:sp>
      <p:cxnSp>
        <p:nvCxnSpPr>
          <p:cNvPr id="48" name="Straight Connector 47">
            <a:extLst>
              <a:ext uri="{FF2B5EF4-FFF2-40B4-BE49-F238E27FC236}">
                <a16:creationId xmlns:a16="http://schemas.microsoft.com/office/drawing/2014/main" id="{08962511-79E2-44D6-4D2B-7514B3BB050E}"/>
              </a:ext>
            </a:extLst>
          </p:cNvPr>
          <p:cNvCxnSpPr/>
          <p:nvPr/>
        </p:nvCxnSpPr>
        <p:spPr>
          <a:xfrm>
            <a:off x="91440" y="568259"/>
            <a:ext cx="1197864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EE9D7D8B-146A-F96D-ACAC-D4C590770712}"/>
              </a:ext>
            </a:extLst>
          </p:cNvPr>
          <p:cNvSpPr txBox="1"/>
          <p:nvPr/>
        </p:nvSpPr>
        <p:spPr>
          <a:xfrm>
            <a:off x="11141310" y="6593141"/>
            <a:ext cx="867810" cy="275020"/>
          </a:xfrm>
          <a:prstGeom prst="rect">
            <a:avLst/>
          </a:prstGeom>
          <a:noFill/>
        </p:spPr>
        <p:txBody>
          <a:bodyPr wrap="square" rtlCol="0">
            <a:spAutoFit/>
          </a:bodyPr>
          <a:lstStyle/>
          <a:p>
            <a:r>
              <a:rPr lang="en-IN" sz="1200" dirty="0" smtClean="0"/>
              <a:t>2024-2025</a:t>
            </a:r>
            <a:endParaRPr lang="en-IN" sz="1200" dirty="0"/>
          </a:p>
        </p:txBody>
      </p:sp>
      <p:sp>
        <p:nvSpPr>
          <p:cNvPr id="10" name="TextBox 9"/>
          <p:cNvSpPr txBox="1"/>
          <p:nvPr/>
        </p:nvSpPr>
        <p:spPr>
          <a:xfrm>
            <a:off x="406400" y="795133"/>
            <a:ext cx="11229009" cy="646331"/>
          </a:xfrm>
          <a:prstGeom prst="rect">
            <a:avLst/>
          </a:prstGeom>
          <a:noFill/>
        </p:spPr>
        <p:txBody>
          <a:bodyPr wrap="square" rtlCol="0">
            <a:spAutoFit/>
          </a:bodyPr>
          <a:lstStyle/>
          <a:p>
            <a:r>
              <a:rPr lang="en-US" dirty="0" smtClean="0"/>
              <a:t>Ad set name, (objective-wise customized options and goals), </a:t>
            </a:r>
            <a:r>
              <a:rPr lang="en-US" b="1" u="sng" dirty="0" smtClean="0"/>
              <a:t>cost per goal/ Bid control, </a:t>
            </a:r>
            <a:r>
              <a:rPr lang="en-US" dirty="0" smtClean="0"/>
              <a:t>budget and schedule, Audience controls, Advantage+ audience, placements, Advantage+ placements  </a:t>
            </a:r>
            <a:endParaRPr lang="en-IN" dirty="0"/>
          </a:p>
        </p:txBody>
      </p:sp>
      <p:sp>
        <p:nvSpPr>
          <p:cNvPr id="4" name="Rounded Rectangle 3"/>
          <p:cNvSpPr/>
          <p:nvPr/>
        </p:nvSpPr>
        <p:spPr>
          <a:xfrm>
            <a:off x="406400" y="1842052"/>
            <a:ext cx="2919896" cy="967409"/>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ounded Rectangle 12"/>
          <p:cNvSpPr/>
          <p:nvPr/>
        </p:nvSpPr>
        <p:spPr>
          <a:xfrm>
            <a:off x="406400" y="3018182"/>
            <a:ext cx="2919896" cy="967409"/>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p:cNvSpPr txBox="1"/>
          <p:nvPr/>
        </p:nvSpPr>
        <p:spPr>
          <a:xfrm>
            <a:off x="609600" y="2001078"/>
            <a:ext cx="2544417" cy="646331"/>
          </a:xfrm>
          <a:prstGeom prst="rect">
            <a:avLst/>
          </a:prstGeom>
          <a:noFill/>
        </p:spPr>
        <p:txBody>
          <a:bodyPr wrap="square" rtlCol="0">
            <a:spAutoFit/>
          </a:bodyPr>
          <a:lstStyle/>
          <a:p>
            <a:r>
              <a:rPr lang="en-US" b="1" dirty="0" smtClean="0">
                <a:solidFill>
                  <a:srgbClr val="C00000"/>
                </a:solidFill>
              </a:rPr>
              <a:t>Cost per goal/ Bid Control</a:t>
            </a:r>
            <a:endParaRPr lang="en-IN" b="1" dirty="0">
              <a:solidFill>
                <a:srgbClr val="C00000"/>
              </a:solidFill>
            </a:endParaRPr>
          </a:p>
        </p:txBody>
      </p:sp>
      <p:sp>
        <p:nvSpPr>
          <p:cNvPr id="15" name="TextBox 14"/>
          <p:cNvSpPr txBox="1"/>
          <p:nvPr/>
        </p:nvSpPr>
        <p:spPr>
          <a:xfrm>
            <a:off x="602976" y="3200398"/>
            <a:ext cx="2544417" cy="369332"/>
          </a:xfrm>
          <a:prstGeom prst="rect">
            <a:avLst/>
          </a:prstGeom>
          <a:noFill/>
        </p:spPr>
        <p:txBody>
          <a:bodyPr wrap="square" rtlCol="0">
            <a:spAutoFit/>
          </a:bodyPr>
          <a:lstStyle/>
          <a:p>
            <a:r>
              <a:rPr lang="en-US" b="1" dirty="0" smtClean="0">
                <a:solidFill>
                  <a:srgbClr val="C00000"/>
                </a:solidFill>
              </a:rPr>
              <a:t>Budget &amp; Schedule</a:t>
            </a:r>
            <a:endParaRPr lang="en-IN" b="1" dirty="0">
              <a:solidFill>
                <a:srgbClr val="C00000"/>
              </a:solidFill>
            </a:endParaRPr>
          </a:p>
        </p:txBody>
      </p:sp>
      <p:sp>
        <p:nvSpPr>
          <p:cNvPr id="16" name="Rounded Rectangle 15"/>
          <p:cNvSpPr/>
          <p:nvPr/>
        </p:nvSpPr>
        <p:spPr>
          <a:xfrm>
            <a:off x="426280" y="4220818"/>
            <a:ext cx="2919896" cy="967409"/>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Rounded Rectangle 16"/>
          <p:cNvSpPr/>
          <p:nvPr/>
        </p:nvSpPr>
        <p:spPr>
          <a:xfrm>
            <a:off x="426280" y="5396948"/>
            <a:ext cx="2919896" cy="967409"/>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TextBox 17"/>
          <p:cNvSpPr txBox="1"/>
          <p:nvPr/>
        </p:nvSpPr>
        <p:spPr>
          <a:xfrm>
            <a:off x="629480" y="4379844"/>
            <a:ext cx="2544417" cy="369332"/>
          </a:xfrm>
          <a:prstGeom prst="rect">
            <a:avLst/>
          </a:prstGeom>
          <a:noFill/>
        </p:spPr>
        <p:txBody>
          <a:bodyPr wrap="square" rtlCol="0">
            <a:spAutoFit/>
          </a:bodyPr>
          <a:lstStyle/>
          <a:p>
            <a:r>
              <a:rPr lang="en-US" b="1" dirty="0" smtClean="0">
                <a:solidFill>
                  <a:srgbClr val="C00000"/>
                </a:solidFill>
              </a:rPr>
              <a:t>Creating Audiences</a:t>
            </a:r>
            <a:endParaRPr lang="en-IN" b="1" dirty="0">
              <a:solidFill>
                <a:srgbClr val="C00000"/>
              </a:solidFill>
            </a:endParaRPr>
          </a:p>
        </p:txBody>
      </p:sp>
      <p:sp>
        <p:nvSpPr>
          <p:cNvPr id="19" name="TextBox 18"/>
          <p:cNvSpPr txBox="1"/>
          <p:nvPr/>
        </p:nvSpPr>
        <p:spPr>
          <a:xfrm>
            <a:off x="622856" y="5579164"/>
            <a:ext cx="2544417" cy="646331"/>
          </a:xfrm>
          <a:prstGeom prst="rect">
            <a:avLst/>
          </a:prstGeom>
          <a:noFill/>
        </p:spPr>
        <p:txBody>
          <a:bodyPr wrap="square" rtlCol="0">
            <a:spAutoFit/>
          </a:bodyPr>
          <a:lstStyle/>
          <a:p>
            <a:r>
              <a:rPr lang="en-US" b="1" dirty="0" smtClean="0">
                <a:solidFill>
                  <a:srgbClr val="C00000"/>
                </a:solidFill>
              </a:rPr>
              <a:t>Choosing right placements</a:t>
            </a:r>
            <a:endParaRPr lang="en-IN" b="1" dirty="0">
              <a:solidFill>
                <a:srgbClr val="C00000"/>
              </a:solidFill>
            </a:endParaRPr>
          </a:p>
        </p:txBody>
      </p:sp>
    </p:spTree>
    <p:extLst>
      <p:ext uri="{BB962C8B-B14F-4D97-AF65-F5344CB8AC3E}">
        <p14:creationId xmlns:p14="http://schemas.microsoft.com/office/powerpoint/2010/main" val="11882328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5A3F12-C961-454A-826E-F5A486C97F60}"/>
              </a:ext>
            </a:extLst>
          </p:cNvPr>
          <p:cNvSpPr/>
          <p:nvPr/>
        </p:nvSpPr>
        <p:spPr>
          <a:xfrm>
            <a:off x="34733" y="40640"/>
            <a:ext cx="12120880" cy="677672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a:extLst>
              <a:ext uri="{FF2B5EF4-FFF2-40B4-BE49-F238E27FC236}">
                <a16:creationId xmlns:a16="http://schemas.microsoft.com/office/drawing/2014/main" id="{7D41880F-77B1-4172-BE00-A1327390D36C}"/>
              </a:ext>
            </a:extLst>
          </p:cNvPr>
          <p:cNvSpPr/>
          <p:nvPr/>
        </p:nvSpPr>
        <p:spPr>
          <a:xfrm>
            <a:off x="101600" y="564864"/>
            <a:ext cx="11978640" cy="607907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TextBox 26">
            <a:extLst>
              <a:ext uri="{FF2B5EF4-FFF2-40B4-BE49-F238E27FC236}">
                <a16:creationId xmlns:a16="http://schemas.microsoft.com/office/drawing/2014/main" id="{38D98A2F-A135-0145-C236-9B94C9372712}"/>
              </a:ext>
            </a:extLst>
          </p:cNvPr>
          <p:cNvSpPr txBox="1"/>
          <p:nvPr/>
        </p:nvSpPr>
        <p:spPr>
          <a:xfrm>
            <a:off x="406400" y="121920"/>
            <a:ext cx="9631680" cy="461665"/>
          </a:xfrm>
          <a:prstGeom prst="rect">
            <a:avLst/>
          </a:prstGeom>
          <a:noFill/>
        </p:spPr>
        <p:txBody>
          <a:bodyPr wrap="square" rtlCol="0">
            <a:spAutoFit/>
          </a:bodyPr>
          <a:lstStyle/>
          <a:p>
            <a:r>
              <a:rPr lang="en-IN" sz="2400" dirty="0" smtClean="0">
                <a:latin typeface="Cooper Black" panose="0208090404030B020404" pitchFamily="18" charset="0"/>
              </a:rPr>
              <a:t>Facebook: Understanding AD SET</a:t>
            </a:r>
            <a:endParaRPr lang="en-IN" sz="2400" dirty="0">
              <a:latin typeface="Cooper Black" panose="0208090404030B020404" pitchFamily="18" charset="0"/>
            </a:endParaRPr>
          </a:p>
        </p:txBody>
      </p:sp>
      <p:cxnSp>
        <p:nvCxnSpPr>
          <p:cNvPr id="48" name="Straight Connector 47">
            <a:extLst>
              <a:ext uri="{FF2B5EF4-FFF2-40B4-BE49-F238E27FC236}">
                <a16:creationId xmlns:a16="http://schemas.microsoft.com/office/drawing/2014/main" id="{08962511-79E2-44D6-4D2B-7514B3BB050E}"/>
              </a:ext>
            </a:extLst>
          </p:cNvPr>
          <p:cNvCxnSpPr/>
          <p:nvPr/>
        </p:nvCxnSpPr>
        <p:spPr>
          <a:xfrm>
            <a:off x="91440" y="568259"/>
            <a:ext cx="1197864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EE9D7D8B-146A-F96D-ACAC-D4C590770712}"/>
              </a:ext>
            </a:extLst>
          </p:cNvPr>
          <p:cNvSpPr txBox="1"/>
          <p:nvPr/>
        </p:nvSpPr>
        <p:spPr>
          <a:xfrm>
            <a:off x="11141310" y="6593141"/>
            <a:ext cx="867810" cy="275020"/>
          </a:xfrm>
          <a:prstGeom prst="rect">
            <a:avLst/>
          </a:prstGeom>
          <a:noFill/>
        </p:spPr>
        <p:txBody>
          <a:bodyPr wrap="square" rtlCol="0">
            <a:spAutoFit/>
          </a:bodyPr>
          <a:lstStyle/>
          <a:p>
            <a:r>
              <a:rPr lang="en-IN" sz="1200" dirty="0" smtClean="0"/>
              <a:t>2024-2025</a:t>
            </a:r>
            <a:endParaRPr lang="en-IN" sz="1200" dirty="0"/>
          </a:p>
        </p:txBody>
      </p:sp>
      <p:sp>
        <p:nvSpPr>
          <p:cNvPr id="4" name="Rounded Rectangle 3"/>
          <p:cNvSpPr/>
          <p:nvPr/>
        </p:nvSpPr>
        <p:spPr>
          <a:xfrm>
            <a:off x="406400" y="1842052"/>
            <a:ext cx="2919896" cy="967409"/>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p:cNvSpPr txBox="1"/>
          <p:nvPr/>
        </p:nvSpPr>
        <p:spPr>
          <a:xfrm>
            <a:off x="609600" y="2001078"/>
            <a:ext cx="2544417" cy="646331"/>
          </a:xfrm>
          <a:prstGeom prst="rect">
            <a:avLst/>
          </a:prstGeom>
          <a:noFill/>
        </p:spPr>
        <p:txBody>
          <a:bodyPr wrap="square" rtlCol="0">
            <a:spAutoFit/>
          </a:bodyPr>
          <a:lstStyle/>
          <a:p>
            <a:r>
              <a:rPr lang="en-US" b="1" dirty="0" smtClean="0">
                <a:solidFill>
                  <a:srgbClr val="C00000"/>
                </a:solidFill>
              </a:rPr>
              <a:t>Cost per goal/ Bid Control</a:t>
            </a:r>
            <a:endParaRPr lang="en-IN" b="1" dirty="0">
              <a:solidFill>
                <a:srgbClr val="C000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3065651323"/>
              </p:ext>
            </p:extLst>
          </p:nvPr>
        </p:nvGraphicFramePr>
        <p:xfrm>
          <a:off x="3393164" y="2398642"/>
          <a:ext cx="7526628" cy="3788102"/>
        </p:xfrm>
        <a:graphic>
          <a:graphicData uri="http://schemas.openxmlformats.org/drawingml/2006/table">
            <a:tbl>
              <a:tblPr/>
              <a:tblGrid>
                <a:gridCol w="2508876">
                  <a:extLst>
                    <a:ext uri="{9D8B030D-6E8A-4147-A177-3AD203B41FA5}">
                      <a16:colId xmlns:a16="http://schemas.microsoft.com/office/drawing/2014/main" val="1332569668"/>
                    </a:ext>
                  </a:extLst>
                </a:gridCol>
                <a:gridCol w="2508876">
                  <a:extLst>
                    <a:ext uri="{9D8B030D-6E8A-4147-A177-3AD203B41FA5}">
                      <a16:colId xmlns:a16="http://schemas.microsoft.com/office/drawing/2014/main" val="4101295298"/>
                    </a:ext>
                  </a:extLst>
                </a:gridCol>
                <a:gridCol w="2508876">
                  <a:extLst>
                    <a:ext uri="{9D8B030D-6E8A-4147-A177-3AD203B41FA5}">
                      <a16:colId xmlns:a16="http://schemas.microsoft.com/office/drawing/2014/main" val="1609754106"/>
                    </a:ext>
                  </a:extLst>
                </a:gridCol>
              </a:tblGrid>
              <a:tr h="228161">
                <a:tc>
                  <a:txBody>
                    <a:bodyPr/>
                    <a:lstStyle/>
                    <a:p>
                      <a:pPr algn="l" fontAlgn="ctr"/>
                      <a:r>
                        <a:rPr lang="en-US" sz="1400" cap="all" dirty="0" smtClean="0">
                          <a:effectLst/>
                          <a:latin typeface="var(--wd-title-font)"/>
                        </a:rPr>
                        <a:t>COST </a:t>
                      </a:r>
                      <a:r>
                        <a:rPr lang="en-US" sz="1400" cap="all" dirty="0">
                          <a:effectLst/>
                          <a:latin typeface="var(--wd-title-font)"/>
                        </a:rPr>
                        <a:t>CAP VS BID CAP</a:t>
                      </a:r>
                    </a:p>
                  </a:txBody>
                  <a:tcPr marL="69069" marR="69069" marT="34534" marB="34534"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tc>
                  <a:txBody>
                    <a:bodyPr/>
                    <a:lstStyle/>
                    <a:p>
                      <a:pPr algn="l" fontAlgn="ctr"/>
                      <a:r>
                        <a:rPr lang="en-IN" sz="1400" cap="all">
                          <a:effectLst/>
                          <a:latin typeface="var(--wd-title-font)"/>
                        </a:rPr>
                        <a:t>PROS</a:t>
                      </a:r>
                    </a:p>
                  </a:txBody>
                  <a:tcPr marL="69069" marR="69069" marT="34534" marB="34534"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tc>
                  <a:txBody>
                    <a:bodyPr/>
                    <a:lstStyle/>
                    <a:p>
                      <a:pPr algn="l" fontAlgn="ctr"/>
                      <a:r>
                        <a:rPr lang="en-IN" sz="1400" cap="all">
                          <a:effectLst/>
                          <a:latin typeface="var(--wd-title-font)"/>
                        </a:rPr>
                        <a:t>CONS</a:t>
                      </a:r>
                    </a:p>
                  </a:txBody>
                  <a:tcPr marL="69069" marR="69069" marT="34534" marB="34534"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extLst>
                  <a:ext uri="{0D108BD9-81ED-4DB2-BD59-A6C34878D82A}">
                    <a16:rowId xmlns:a16="http://schemas.microsoft.com/office/drawing/2014/main" val="2138638224"/>
                  </a:ext>
                </a:extLst>
              </a:tr>
              <a:tr h="1729726">
                <a:tc>
                  <a:txBody>
                    <a:bodyPr/>
                    <a:lstStyle/>
                    <a:p>
                      <a:pPr algn="l" fontAlgn="ctr"/>
                      <a:r>
                        <a:rPr lang="en-IN" sz="1400">
                          <a:effectLst/>
                          <a:latin typeface="inherit"/>
                        </a:rPr>
                        <a:t>Cost Cap</a:t>
                      </a:r>
                    </a:p>
                  </a:txBody>
                  <a:tcPr marL="69069" marR="69069" marT="34534" marB="34534"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tc>
                  <a:txBody>
                    <a:bodyPr/>
                    <a:lstStyle/>
                    <a:p>
                      <a:pPr algn="l" fontAlgn="ctr"/>
                      <a:r>
                        <a:rPr lang="en-US" sz="1400" dirty="0">
                          <a:effectLst/>
                          <a:latin typeface="inherit"/>
                        </a:rPr>
                        <a:t>Helps you control your costs and stay within your budget.</a:t>
                      </a:r>
                      <a:br>
                        <a:rPr lang="en-US" sz="1400" dirty="0">
                          <a:effectLst/>
                          <a:latin typeface="inherit"/>
                        </a:rPr>
                      </a:br>
                      <a:r>
                        <a:rPr lang="en-US" sz="1400" dirty="0">
                          <a:effectLst/>
                          <a:latin typeface="inherit"/>
                        </a:rPr>
                        <a:t>Allows you to optimize for a specific result at a </a:t>
                      </a:r>
                      <a:r>
                        <a:rPr lang="en-US" sz="1400" b="1" dirty="0">
                          <a:effectLst/>
                          <a:latin typeface="inherit"/>
                        </a:rPr>
                        <a:t>predictable cost.</a:t>
                      </a:r>
                      <a:r>
                        <a:rPr lang="en-US" sz="1400" dirty="0">
                          <a:effectLst/>
                          <a:latin typeface="inherit"/>
                        </a:rPr>
                        <a:t/>
                      </a:r>
                      <a:br>
                        <a:rPr lang="en-US" sz="1400" dirty="0">
                          <a:effectLst/>
                          <a:latin typeface="inherit"/>
                        </a:rPr>
                      </a:br>
                      <a:r>
                        <a:rPr lang="en-US" sz="1400" b="1" u="sng" dirty="0">
                          <a:effectLst/>
                          <a:latin typeface="inherit"/>
                        </a:rPr>
                        <a:t>Gives you more control </a:t>
                      </a:r>
                      <a:r>
                        <a:rPr lang="en-US" sz="1400" dirty="0">
                          <a:effectLst/>
                          <a:latin typeface="inherit"/>
                        </a:rPr>
                        <a:t>over your bidding strategy.</a:t>
                      </a:r>
                    </a:p>
                  </a:txBody>
                  <a:tcPr marL="69069" marR="69069" marT="34534" marB="34534"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tc>
                  <a:txBody>
                    <a:bodyPr/>
                    <a:lstStyle/>
                    <a:p>
                      <a:pPr algn="l" fontAlgn="ctr"/>
                      <a:r>
                        <a:rPr lang="en-US" sz="1400">
                          <a:effectLst/>
                          <a:latin typeface="inherit"/>
                        </a:rPr>
                        <a:t>May limit your reach and the number of results you get.</a:t>
                      </a:r>
                      <a:br>
                        <a:rPr lang="en-US" sz="1400">
                          <a:effectLst/>
                          <a:latin typeface="inherit"/>
                        </a:rPr>
                      </a:br>
                      <a:r>
                        <a:rPr lang="en-US" sz="1400">
                          <a:effectLst/>
                          <a:latin typeface="inherit"/>
                        </a:rPr>
                        <a:t>Can be less effective for campaigns with a flexible budget.</a:t>
                      </a:r>
                      <a:br>
                        <a:rPr lang="en-US" sz="1400">
                          <a:effectLst/>
                          <a:latin typeface="inherit"/>
                        </a:rPr>
                      </a:br>
                      <a:r>
                        <a:rPr lang="en-US" sz="1400">
                          <a:effectLst/>
                          <a:latin typeface="inherit"/>
                        </a:rPr>
                        <a:t>Requires more monitoring and adjustment than bid cap.</a:t>
                      </a:r>
                    </a:p>
                  </a:txBody>
                  <a:tcPr marL="69069" marR="69069" marT="34534" marB="34534"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extLst>
                  <a:ext uri="{0D108BD9-81ED-4DB2-BD59-A6C34878D82A}">
                    <a16:rowId xmlns:a16="http://schemas.microsoft.com/office/drawing/2014/main" val="251499170"/>
                  </a:ext>
                </a:extLst>
              </a:tr>
              <a:tr h="1607072">
                <a:tc>
                  <a:txBody>
                    <a:bodyPr/>
                    <a:lstStyle/>
                    <a:p>
                      <a:pPr algn="l" fontAlgn="ctr"/>
                      <a:r>
                        <a:rPr lang="en-IN" sz="1400">
                          <a:effectLst/>
                          <a:latin typeface="inherit"/>
                        </a:rPr>
                        <a:t>Bid Cap</a:t>
                      </a:r>
                    </a:p>
                  </a:txBody>
                  <a:tcPr marL="69069" marR="69069" marT="34534" marB="34534"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tc>
                  <a:txBody>
                    <a:bodyPr/>
                    <a:lstStyle/>
                    <a:p>
                      <a:pPr algn="l" fontAlgn="ctr"/>
                      <a:r>
                        <a:rPr lang="en-US" sz="1400" b="1" dirty="0">
                          <a:effectLst/>
                          <a:latin typeface="inherit"/>
                        </a:rPr>
                        <a:t>Can help you get the lowest cost per result possible</a:t>
                      </a:r>
                      <a:r>
                        <a:rPr lang="en-US" sz="1400" dirty="0">
                          <a:effectLst/>
                          <a:latin typeface="inherit"/>
                        </a:rPr>
                        <a:t>.</a:t>
                      </a:r>
                      <a:br>
                        <a:rPr lang="en-US" sz="1400" dirty="0">
                          <a:effectLst/>
                          <a:latin typeface="inherit"/>
                        </a:rPr>
                      </a:br>
                      <a:r>
                        <a:rPr lang="en-US" sz="1400" dirty="0">
                          <a:effectLst/>
                          <a:latin typeface="inherit"/>
                        </a:rPr>
                        <a:t>Allows Facebook to optimize your campaign for the best results.</a:t>
                      </a:r>
                      <a:br>
                        <a:rPr lang="en-US" sz="1400" dirty="0">
                          <a:effectLst/>
                          <a:latin typeface="inherit"/>
                        </a:rPr>
                      </a:br>
                      <a:r>
                        <a:rPr lang="en-US" sz="1400" dirty="0">
                          <a:effectLst/>
                          <a:latin typeface="inherit"/>
                        </a:rPr>
                        <a:t>Can be more effective for campaigns with a flexible budget.</a:t>
                      </a:r>
                    </a:p>
                  </a:txBody>
                  <a:tcPr marL="69069" marR="69069" marT="34534" marB="34534"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tc>
                  <a:txBody>
                    <a:bodyPr/>
                    <a:lstStyle/>
                    <a:p>
                      <a:pPr algn="l" fontAlgn="ctr"/>
                      <a:r>
                        <a:rPr lang="en-US" sz="1400" dirty="0">
                          <a:effectLst/>
                          <a:latin typeface="inherit"/>
                        </a:rPr>
                        <a:t>Can result in higher costs if not managed properly.</a:t>
                      </a:r>
                      <a:br>
                        <a:rPr lang="en-US" sz="1400" dirty="0">
                          <a:effectLst/>
                          <a:latin typeface="inherit"/>
                        </a:rPr>
                      </a:br>
                      <a:r>
                        <a:rPr lang="en-US" sz="1400" dirty="0">
                          <a:effectLst/>
                          <a:latin typeface="inherit"/>
                        </a:rPr>
                        <a:t>May not be as effective for campaigns with a fixed budget.</a:t>
                      </a:r>
                      <a:br>
                        <a:rPr lang="en-US" sz="1400" dirty="0">
                          <a:effectLst/>
                          <a:latin typeface="inherit"/>
                        </a:rPr>
                      </a:br>
                      <a:r>
                        <a:rPr lang="en-US" sz="1400" b="1" u="sng" dirty="0">
                          <a:effectLst/>
                          <a:latin typeface="inherit"/>
                        </a:rPr>
                        <a:t>Gives you less control </a:t>
                      </a:r>
                      <a:r>
                        <a:rPr lang="en-US" sz="1400" dirty="0">
                          <a:effectLst/>
                          <a:latin typeface="inherit"/>
                        </a:rPr>
                        <a:t>over your bidding strategy.</a:t>
                      </a:r>
                    </a:p>
                  </a:txBody>
                  <a:tcPr marL="69069" marR="69069" marT="34534" marB="34534"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extLst>
                  <a:ext uri="{0D108BD9-81ED-4DB2-BD59-A6C34878D82A}">
                    <a16:rowId xmlns:a16="http://schemas.microsoft.com/office/drawing/2014/main" val="596848283"/>
                  </a:ext>
                </a:extLst>
              </a:tr>
            </a:tbl>
          </a:graphicData>
        </a:graphic>
      </p:graphicFrame>
      <p:sp>
        <p:nvSpPr>
          <p:cNvPr id="9" name="Rectangle 8"/>
          <p:cNvSpPr/>
          <p:nvPr/>
        </p:nvSpPr>
        <p:spPr>
          <a:xfrm>
            <a:off x="3352802" y="1038498"/>
            <a:ext cx="7788508" cy="646331"/>
          </a:xfrm>
          <a:prstGeom prst="rect">
            <a:avLst/>
          </a:prstGeom>
        </p:spPr>
        <p:txBody>
          <a:bodyPr wrap="square">
            <a:spAutoFit/>
          </a:bodyPr>
          <a:lstStyle/>
          <a:p>
            <a:r>
              <a:rPr lang="en-US" dirty="0"/>
              <a:t>Cost cap sets a maximum cost per optimization event, while bid cap sets a maximum bid limit for each ad set.</a:t>
            </a:r>
            <a:endParaRPr lang="en-IN" dirty="0"/>
          </a:p>
        </p:txBody>
      </p:sp>
    </p:spTree>
    <p:extLst>
      <p:ext uri="{BB962C8B-B14F-4D97-AF65-F5344CB8AC3E}">
        <p14:creationId xmlns:p14="http://schemas.microsoft.com/office/powerpoint/2010/main" val="13800390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5A3F12-C961-454A-826E-F5A486C97F60}"/>
              </a:ext>
            </a:extLst>
          </p:cNvPr>
          <p:cNvSpPr/>
          <p:nvPr/>
        </p:nvSpPr>
        <p:spPr>
          <a:xfrm>
            <a:off x="34733" y="40640"/>
            <a:ext cx="12120880" cy="677672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a:extLst>
              <a:ext uri="{FF2B5EF4-FFF2-40B4-BE49-F238E27FC236}">
                <a16:creationId xmlns:a16="http://schemas.microsoft.com/office/drawing/2014/main" id="{7D41880F-77B1-4172-BE00-A1327390D36C}"/>
              </a:ext>
            </a:extLst>
          </p:cNvPr>
          <p:cNvSpPr/>
          <p:nvPr/>
        </p:nvSpPr>
        <p:spPr>
          <a:xfrm>
            <a:off x="101600" y="564864"/>
            <a:ext cx="11978640" cy="607907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TextBox 26">
            <a:extLst>
              <a:ext uri="{FF2B5EF4-FFF2-40B4-BE49-F238E27FC236}">
                <a16:creationId xmlns:a16="http://schemas.microsoft.com/office/drawing/2014/main" id="{38D98A2F-A135-0145-C236-9B94C9372712}"/>
              </a:ext>
            </a:extLst>
          </p:cNvPr>
          <p:cNvSpPr txBox="1"/>
          <p:nvPr/>
        </p:nvSpPr>
        <p:spPr>
          <a:xfrm>
            <a:off x="406400" y="121920"/>
            <a:ext cx="9631680" cy="461665"/>
          </a:xfrm>
          <a:prstGeom prst="rect">
            <a:avLst/>
          </a:prstGeom>
          <a:noFill/>
        </p:spPr>
        <p:txBody>
          <a:bodyPr wrap="square" rtlCol="0">
            <a:spAutoFit/>
          </a:bodyPr>
          <a:lstStyle/>
          <a:p>
            <a:r>
              <a:rPr lang="en-IN" sz="2400" dirty="0" smtClean="0">
                <a:latin typeface="Cooper Black" panose="0208090404030B020404" pitchFamily="18" charset="0"/>
              </a:rPr>
              <a:t>Facebook: Understanding AD SET</a:t>
            </a:r>
            <a:endParaRPr lang="en-IN" sz="2400" dirty="0">
              <a:latin typeface="Cooper Black" panose="0208090404030B020404" pitchFamily="18" charset="0"/>
            </a:endParaRPr>
          </a:p>
        </p:txBody>
      </p:sp>
      <p:sp>
        <p:nvSpPr>
          <p:cNvPr id="32" name="TextBox 31">
            <a:extLst>
              <a:ext uri="{FF2B5EF4-FFF2-40B4-BE49-F238E27FC236}">
                <a16:creationId xmlns:a16="http://schemas.microsoft.com/office/drawing/2014/main" id="{EE9D7D8B-146A-F96D-ACAC-D4C590770712}"/>
              </a:ext>
            </a:extLst>
          </p:cNvPr>
          <p:cNvSpPr txBox="1"/>
          <p:nvPr/>
        </p:nvSpPr>
        <p:spPr>
          <a:xfrm>
            <a:off x="11141310" y="6593141"/>
            <a:ext cx="867810" cy="275020"/>
          </a:xfrm>
          <a:prstGeom prst="rect">
            <a:avLst/>
          </a:prstGeom>
          <a:noFill/>
        </p:spPr>
        <p:txBody>
          <a:bodyPr wrap="square" rtlCol="0">
            <a:spAutoFit/>
          </a:bodyPr>
          <a:lstStyle/>
          <a:p>
            <a:r>
              <a:rPr lang="en-IN" sz="1200" dirty="0" smtClean="0"/>
              <a:t>2024-2025</a:t>
            </a:r>
            <a:endParaRPr lang="en-IN" sz="1200" dirty="0"/>
          </a:p>
        </p:txBody>
      </p:sp>
      <p:sp>
        <p:nvSpPr>
          <p:cNvPr id="13" name="Rounded Rectangle 12"/>
          <p:cNvSpPr/>
          <p:nvPr/>
        </p:nvSpPr>
        <p:spPr>
          <a:xfrm>
            <a:off x="406400" y="950842"/>
            <a:ext cx="2919896" cy="967409"/>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TextBox 14"/>
          <p:cNvSpPr txBox="1"/>
          <p:nvPr/>
        </p:nvSpPr>
        <p:spPr>
          <a:xfrm>
            <a:off x="602976" y="1133058"/>
            <a:ext cx="2544417" cy="369332"/>
          </a:xfrm>
          <a:prstGeom prst="rect">
            <a:avLst/>
          </a:prstGeom>
          <a:noFill/>
        </p:spPr>
        <p:txBody>
          <a:bodyPr wrap="square" rtlCol="0">
            <a:spAutoFit/>
          </a:bodyPr>
          <a:lstStyle/>
          <a:p>
            <a:r>
              <a:rPr lang="en-US" b="1" dirty="0" smtClean="0">
                <a:solidFill>
                  <a:srgbClr val="C00000"/>
                </a:solidFill>
              </a:rPr>
              <a:t>Budget &amp; Schedule</a:t>
            </a:r>
            <a:endParaRPr lang="en-IN" b="1" dirty="0">
              <a:solidFill>
                <a:srgbClr val="C00000"/>
              </a:solidFill>
            </a:endParaRPr>
          </a:p>
        </p:txBody>
      </p:sp>
      <p:sp>
        <p:nvSpPr>
          <p:cNvPr id="5" name="TextBox 4"/>
          <p:cNvSpPr txBox="1"/>
          <p:nvPr/>
        </p:nvSpPr>
        <p:spPr>
          <a:xfrm>
            <a:off x="3949148" y="1133058"/>
            <a:ext cx="6891130" cy="1200329"/>
          </a:xfrm>
          <a:prstGeom prst="rect">
            <a:avLst/>
          </a:prstGeom>
          <a:noFill/>
        </p:spPr>
        <p:txBody>
          <a:bodyPr wrap="square" rtlCol="0">
            <a:spAutoFit/>
          </a:bodyPr>
          <a:lstStyle/>
          <a:p>
            <a:r>
              <a:rPr lang="en-US" dirty="0" smtClean="0"/>
              <a:t>Daily Budget</a:t>
            </a:r>
          </a:p>
          <a:p>
            <a:r>
              <a:rPr lang="en-US" dirty="0" smtClean="0"/>
              <a:t>Lifetime budget</a:t>
            </a:r>
          </a:p>
          <a:p>
            <a:endParaRPr lang="en-US" dirty="0"/>
          </a:p>
          <a:p>
            <a:r>
              <a:rPr lang="en-US" dirty="0" smtClean="0"/>
              <a:t>Discuss the cost planning template</a:t>
            </a:r>
            <a:endParaRPr lang="en-IN" dirty="0"/>
          </a:p>
        </p:txBody>
      </p:sp>
      <p:sp>
        <p:nvSpPr>
          <p:cNvPr id="20" name="Rounded Rectangle 19"/>
          <p:cNvSpPr/>
          <p:nvPr/>
        </p:nvSpPr>
        <p:spPr>
          <a:xfrm>
            <a:off x="426280" y="3054626"/>
            <a:ext cx="2919896" cy="967409"/>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ounded Rectangle 20"/>
          <p:cNvSpPr/>
          <p:nvPr/>
        </p:nvSpPr>
        <p:spPr>
          <a:xfrm>
            <a:off x="426280" y="4919870"/>
            <a:ext cx="2919896" cy="967409"/>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TextBox 21"/>
          <p:cNvSpPr txBox="1"/>
          <p:nvPr/>
        </p:nvSpPr>
        <p:spPr>
          <a:xfrm>
            <a:off x="629480" y="3213652"/>
            <a:ext cx="2544417" cy="369332"/>
          </a:xfrm>
          <a:prstGeom prst="rect">
            <a:avLst/>
          </a:prstGeom>
          <a:noFill/>
        </p:spPr>
        <p:txBody>
          <a:bodyPr wrap="square" rtlCol="0">
            <a:spAutoFit/>
          </a:bodyPr>
          <a:lstStyle/>
          <a:p>
            <a:r>
              <a:rPr lang="en-US" b="1" dirty="0" smtClean="0">
                <a:solidFill>
                  <a:srgbClr val="C00000"/>
                </a:solidFill>
              </a:rPr>
              <a:t>Creating Audiences</a:t>
            </a:r>
            <a:endParaRPr lang="en-IN" b="1" dirty="0">
              <a:solidFill>
                <a:srgbClr val="C00000"/>
              </a:solidFill>
            </a:endParaRPr>
          </a:p>
        </p:txBody>
      </p:sp>
      <p:sp>
        <p:nvSpPr>
          <p:cNvPr id="23" name="TextBox 22"/>
          <p:cNvSpPr txBox="1"/>
          <p:nvPr/>
        </p:nvSpPr>
        <p:spPr>
          <a:xfrm>
            <a:off x="622856" y="5102086"/>
            <a:ext cx="2544417" cy="646331"/>
          </a:xfrm>
          <a:prstGeom prst="rect">
            <a:avLst/>
          </a:prstGeom>
          <a:noFill/>
        </p:spPr>
        <p:txBody>
          <a:bodyPr wrap="square" rtlCol="0">
            <a:spAutoFit/>
          </a:bodyPr>
          <a:lstStyle/>
          <a:p>
            <a:r>
              <a:rPr lang="en-US" b="1" dirty="0" smtClean="0">
                <a:solidFill>
                  <a:srgbClr val="C00000"/>
                </a:solidFill>
              </a:rPr>
              <a:t>Choosing right placements</a:t>
            </a:r>
            <a:endParaRPr lang="en-IN" b="1" dirty="0">
              <a:solidFill>
                <a:srgbClr val="C00000"/>
              </a:solidFill>
            </a:endParaRPr>
          </a:p>
        </p:txBody>
      </p:sp>
      <p:sp>
        <p:nvSpPr>
          <p:cNvPr id="7" name="TextBox 6"/>
          <p:cNvSpPr txBox="1"/>
          <p:nvPr/>
        </p:nvSpPr>
        <p:spPr>
          <a:xfrm>
            <a:off x="4055165" y="3054626"/>
            <a:ext cx="5565913" cy="923330"/>
          </a:xfrm>
          <a:prstGeom prst="rect">
            <a:avLst/>
          </a:prstGeom>
          <a:noFill/>
        </p:spPr>
        <p:txBody>
          <a:bodyPr wrap="square" rtlCol="0">
            <a:spAutoFit/>
          </a:bodyPr>
          <a:lstStyle/>
          <a:p>
            <a:r>
              <a:rPr lang="en-US" dirty="0" smtClean="0"/>
              <a:t>Show Detailed audience targeting</a:t>
            </a:r>
          </a:p>
          <a:p>
            <a:r>
              <a:rPr lang="en-US" dirty="0" smtClean="0"/>
              <a:t>Create a custom audience panel (use template too)</a:t>
            </a:r>
          </a:p>
          <a:p>
            <a:r>
              <a:rPr lang="en-US" dirty="0" smtClean="0"/>
              <a:t>Discuss Look alike</a:t>
            </a:r>
            <a:endParaRPr lang="en-IN" dirty="0"/>
          </a:p>
        </p:txBody>
      </p:sp>
      <p:sp>
        <p:nvSpPr>
          <p:cNvPr id="24" name="TextBox 23"/>
          <p:cNvSpPr txBox="1"/>
          <p:nvPr/>
        </p:nvSpPr>
        <p:spPr>
          <a:xfrm>
            <a:off x="3604592" y="5009322"/>
            <a:ext cx="8404527" cy="1477328"/>
          </a:xfrm>
          <a:prstGeom prst="rect">
            <a:avLst/>
          </a:prstGeom>
          <a:noFill/>
        </p:spPr>
        <p:txBody>
          <a:bodyPr wrap="square" rtlCol="0">
            <a:spAutoFit/>
          </a:bodyPr>
          <a:lstStyle/>
          <a:p>
            <a:r>
              <a:rPr lang="en-US" dirty="0"/>
              <a:t>There are 15+ total ad placements across the following platforms: Facebook, Instagram, Audience Network, and Messenger</a:t>
            </a:r>
            <a:r>
              <a:rPr lang="en-US" dirty="0" smtClean="0"/>
              <a:t>. Not </a:t>
            </a:r>
            <a:r>
              <a:rPr lang="en-US" dirty="0"/>
              <a:t>all objectives support all placements</a:t>
            </a:r>
            <a:r>
              <a:rPr lang="en-US" dirty="0" smtClean="0"/>
              <a:t>.</a:t>
            </a:r>
          </a:p>
          <a:p>
            <a:r>
              <a:rPr lang="en-US" dirty="0"/>
              <a:t>Guide: </a:t>
            </a:r>
            <a:r>
              <a:rPr lang="en-US" dirty="0">
                <a:hlinkClick r:id="rId2"/>
              </a:rPr>
              <a:t>https://</a:t>
            </a:r>
            <a:r>
              <a:rPr lang="en-US" dirty="0" smtClean="0">
                <a:hlinkClick r:id="rId2"/>
              </a:rPr>
              <a:t>www.facebook.com/business/help/279271845888065?id=369787570424415</a:t>
            </a:r>
            <a:endParaRPr lang="en-US" dirty="0" smtClean="0"/>
          </a:p>
          <a:p>
            <a:endParaRPr lang="en-IN" dirty="0"/>
          </a:p>
        </p:txBody>
      </p:sp>
    </p:spTree>
    <p:extLst>
      <p:ext uri="{BB962C8B-B14F-4D97-AF65-F5344CB8AC3E}">
        <p14:creationId xmlns:p14="http://schemas.microsoft.com/office/powerpoint/2010/main" val="15995031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5A3F12-C961-454A-826E-F5A486C97F60}"/>
              </a:ext>
            </a:extLst>
          </p:cNvPr>
          <p:cNvSpPr/>
          <p:nvPr/>
        </p:nvSpPr>
        <p:spPr>
          <a:xfrm>
            <a:off x="34733" y="40640"/>
            <a:ext cx="12120880" cy="677672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a:extLst>
              <a:ext uri="{FF2B5EF4-FFF2-40B4-BE49-F238E27FC236}">
                <a16:creationId xmlns:a16="http://schemas.microsoft.com/office/drawing/2014/main" id="{7D41880F-77B1-4172-BE00-A1327390D36C}"/>
              </a:ext>
            </a:extLst>
          </p:cNvPr>
          <p:cNvSpPr/>
          <p:nvPr/>
        </p:nvSpPr>
        <p:spPr>
          <a:xfrm>
            <a:off x="101600" y="564864"/>
            <a:ext cx="11978640" cy="607907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TextBox 26">
            <a:extLst>
              <a:ext uri="{FF2B5EF4-FFF2-40B4-BE49-F238E27FC236}">
                <a16:creationId xmlns:a16="http://schemas.microsoft.com/office/drawing/2014/main" id="{38D98A2F-A135-0145-C236-9B94C9372712}"/>
              </a:ext>
            </a:extLst>
          </p:cNvPr>
          <p:cNvSpPr txBox="1"/>
          <p:nvPr/>
        </p:nvSpPr>
        <p:spPr>
          <a:xfrm>
            <a:off x="406400" y="121920"/>
            <a:ext cx="9631680" cy="461665"/>
          </a:xfrm>
          <a:prstGeom prst="rect">
            <a:avLst/>
          </a:prstGeom>
          <a:noFill/>
        </p:spPr>
        <p:txBody>
          <a:bodyPr wrap="square" rtlCol="0">
            <a:spAutoFit/>
          </a:bodyPr>
          <a:lstStyle/>
          <a:p>
            <a:r>
              <a:rPr lang="en-IN" sz="2400" dirty="0" smtClean="0">
                <a:latin typeface="Cooper Black" panose="0208090404030B020404" pitchFamily="18" charset="0"/>
              </a:rPr>
              <a:t>Facebook: Understanding AD SET</a:t>
            </a:r>
            <a:endParaRPr lang="en-IN" sz="2400" dirty="0">
              <a:latin typeface="Cooper Black" panose="0208090404030B020404" pitchFamily="18" charset="0"/>
            </a:endParaRPr>
          </a:p>
        </p:txBody>
      </p:sp>
      <p:cxnSp>
        <p:nvCxnSpPr>
          <p:cNvPr id="48" name="Straight Connector 47">
            <a:extLst>
              <a:ext uri="{FF2B5EF4-FFF2-40B4-BE49-F238E27FC236}">
                <a16:creationId xmlns:a16="http://schemas.microsoft.com/office/drawing/2014/main" id="{08962511-79E2-44D6-4D2B-7514B3BB050E}"/>
              </a:ext>
            </a:extLst>
          </p:cNvPr>
          <p:cNvCxnSpPr/>
          <p:nvPr/>
        </p:nvCxnSpPr>
        <p:spPr>
          <a:xfrm>
            <a:off x="91440" y="568259"/>
            <a:ext cx="1197864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EE9D7D8B-146A-F96D-ACAC-D4C590770712}"/>
              </a:ext>
            </a:extLst>
          </p:cNvPr>
          <p:cNvSpPr txBox="1"/>
          <p:nvPr/>
        </p:nvSpPr>
        <p:spPr>
          <a:xfrm>
            <a:off x="11141310" y="6593141"/>
            <a:ext cx="867810" cy="275020"/>
          </a:xfrm>
          <a:prstGeom prst="rect">
            <a:avLst/>
          </a:prstGeom>
          <a:noFill/>
        </p:spPr>
        <p:txBody>
          <a:bodyPr wrap="square" rtlCol="0">
            <a:spAutoFit/>
          </a:bodyPr>
          <a:lstStyle/>
          <a:p>
            <a:r>
              <a:rPr lang="en-IN" sz="1200" dirty="0" smtClean="0"/>
              <a:t>2024-2025</a:t>
            </a:r>
            <a:endParaRPr lang="en-IN" sz="1200" dirty="0"/>
          </a:p>
        </p:txBody>
      </p:sp>
      <p:sp>
        <p:nvSpPr>
          <p:cNvPr id="5" name="TextBox 4"/>
          <p:cNvSpPr txBox="1"/>
          <p:nvPr/>
        </p:nvSpPr>
        <p:spPr>
          <a:xfrm>
            <a:off x="406400" y="689113"/>
            <a:ext cx="10579652" cy="369332"/>
          </a:xfrm>
          <a:prstGeom prst="rect">
            <a:avLst/>
          </a:prstGeom>
          <a:noFill/>
        </p:spPr>
        <p:txBody>
          <a:bodyPr wrap="square" rtlCol="0">
            <a:spAutoFit/>
          </a:bodyPr>
          <a:lstStyle/>
          <a:p>
            <a:r>
              <a:rPr lang="en-US" dirty="0" smtClean="0"/>
              <a:t>Placements : Selection</a:t>
            </a:r>
            <a:endParaRPr lang="en-IN" dirty="0"/>
          </a:p>
        </p:txBody>
      </p:sp>
      <p:graphicFrame>
        <p:nvGraphicFramePr>
          <p:cNvPr id="7" name="Table 6"/>
          <p:cNvGraphicFramePr>
            <a:graphicFrameLocks noGrp="1"/>
          </p:cNvGraphicFramePr>
          <p:nvPr>
            <p:extLst>
              <p:ext uri="{D42A27DB-BD31-4B8C-83A1-F6EECF244321}">
                <p14:modId xmlns:p14="http://schemas.microsoft.com/office/powerpoint/2010/main" val="480887097"/>
              </p:ext>
            </p:extLst>
          </p:nvPr>
        </p:nvGraphicFramePr>
        <p:xfrm>
          <a:off x="291548" y="1060173"/>
          <a:ext cx="11211338" cy="5230863"/>
        </p:xfrm>
        <a:graphic>
          <a:graphicData uri="http://schemas.openxmlformats.org/drawingml/2006/table">
            <a:tbl>
              <a:tblPr firstRow="1" bandRow="1">
                <a:tableStyleId>{5C22544A-7EE6-4342-B048-85BDC9FD1C3A}</a:tableStyleId>
              </a:tblPr>
              <a:tblGrid>
                <a:gridCol w="670914">
                  <a:extLst>
                    <a:ext uri="{9D8B030D-6E8A-4147-A177-3AD203B41FA5}">
                      <a16:colId xmlns:a16="http://schemas.microsoft.com/office/drawing/2014/main" val="3239852928"/>
                    </a:ext>
                  </a:extLst>
                </a:gridCol>
                <a:gridCol w="2039227">
                  <a:extLst>
                    <a:ext uri="{9D8B030D-6E8A-4147-A177-3AD203B41FA5}">
                      <a16:colId xmlns:a16="http://schemas.microsoft.com/office/drawing/2014/main" val="589319432"/>
                    </a:ext>
                  </a:extLst>
                </a:gridCol>
                <a:gridCol w="4250599">
                  <a:extLst>
                    <a:ext uri="{9D8B030D-6E8A-4147-A177-3AD203B41FA5}">
                      <a16:colId xmlns:a16="http://schemas.microsoft.com/office/drawing/2014/main" val="2087375291"/>
                    </a:ext>
                  </a:extLst>
                </a:gridCol>
                <a:gridCol w="4250598">
                  <a:extLst>
                    <a:ext uri="{9D8B030D-6E8A-4147-A177-3AD203B41FA5}">
                      <a16:colId xmlns:a16="http://schemas.microsoft.com/office/drawing/2014/main" val="579254724"/>
                    </a:ext>
                  </a:extLst>
                </a:gridCol>
              </a:tblGrid>
              <a:tr h="368461">
                <a:tc>
                  <a:txBody>
                    <a:bodyPr/>
                    <a:lstStyle/>
                    <a:p>
                      <a:r>
                        <a:rPr lang="en-US" sz="1600" dirty="0" smtClean="0"/>
                        <a:t>S. no</a:t>
                      </a:r>
                      <a:endParaRPr lang="en-IN" sz="1600" dirty="0"/>
                    </a:p>
                  </a:txBody>
                  <a:tcPr>
                    <a:solidFill>
                      <a:srgbClr val="C00000"/>
                    </a:solidFill>
                  </a:tcPr>
                </a:tc>
                <a:tc>
                  <a:txBody>
                    <a:bodyPr/>
                    <a:lstStyle/>
                    <a:p>
                      <a:r>
                        <a:rPr lang="en-US" sz="1600" dirty="0" smtClean="0"/>
                        <a:t>Type</a:t>
                      </a:r>
                      <a:endParaRPr lang="en-IN" sz="1600" dirty="0"/>
                    </a:p>
                  </a:txBody>
                  <a:tcPr>
                    <a:solidFill>
                      <a:srgbClr val="C00000"/>
                    </a:solidFill>
                  </a:tcPr>
                </a:tc>
                <a:tc>
                  <a:txBody>
                    <a:bodyPr/>
                    <a:lstStyle/>
                    <a:p>
                      <a:r>
                        <a:rPr lang="en-US" sz="1600" dirty="0" smtClean="0"/>
                        <a:t>Usual</a:t>
                      </a:r>
                      <a:r>
                        <a:rPr lang="en-US" sz="1600" baseline="0" dirty="0" smtClean="0"/>
                        <a:t> result type</a:t>
                      </a:r>
                      <a:endParaRPr lang="en-IN" sz="1600" dirty="0"/>
                    </a:p>
                  </a:txBody>
                  <a:tcPr>
                    <a:solidFill>
                      <a:srgbClr val="C00000"/>
                    </a:solidFill>
                  </a:tcPr>
                </a:tc>
                <a:tc>
                  <a:txBody>
                    <a:bodyPr/>
                    <a:lstStyle/>
                    <a:p>
                      <a:r>
                        <a:rPr lang="en-US" sz="1600" dirty="0" smtClean="0"/>
                        <a:t>Use cases</a:t>
                      </a:r>
                      <a:endParaRPr lang="en-IN" sz="1600" dirty="0"/>
                    </a:p>
                  </a:txBody>
                  <a:tcPr>
                    <a:solidFill>
                      <a:srgbClr val="C00000"/>
                    </a:solidFill>
                  </a:tcPr>
                </a:tc>
                <a:extLst>
                  <a:ext uri="{0D108BD9-81ED-4DB2-BD59-A6C34878D82A}">
                    <a16:rowId xmlns:a16="http://schemas.microsoft.com/office/drawing/2014/main" val="1041938214"/>
                  </a:ext>
                </a:extLst>
              </a:tr>
              <a:tr h="917434">
                <a:tc>
                  <a:txBody>
                    <a:bodyPr/>
                    <a:lstStyle/>
                    <a:p>
                      <a:r>
                        <a:rPr lang="en-US" sz="1600" dirty="0" smtClean="0"/>
                        <a:t>1</a:t>
                      </a:r>
                      <a:endParaRPr lang="en-IN" sz="1600" dirty="0"/>
                    </a:p>
                  </a:txBody>
                  <a:tcPr>
                    <a:solidFill>
                      <a:schemeClr val="bg1">
                        <a:lumMod val="85000"/>
                      </a:schemeClr>
                    </a:solidFill>
                  </a:tcPr>
                </a:tc>
                <a:tc>
                  <a:txBody>
                    <a:bodyPr/>
                    <a:lstStyle/>
                    <a:p>
                      <a:r>
                        <a:rPr lang="en-US" sz="1600" dirty="0" smtClean="0"/>
                        <a:t>Facebook</a:t>
                      </a:r>
                      <a:r>
                        <a:rPr lang="en-US" sz="1600" baseline="0" dirty="0" smtClean="0"/>
                        <a:t> Feed</a:t>
                      </a:r>
                      <a:endParaRPr lang="en-IN" sz="1600" dirty="0"/>
                    </a:p>
                  </a:txBody>
                  <a:tcPr>
                    <a:solidFill>
                      <a:schemeClr val="bg1">
                        <a:lumMod val="85000"/>
                      </a:schemeClr>
                    </a:solidFill>
                  </a:tcPr>
                </a:tc>
                <a:tc>
                  <a:txBody>
                    <a:bodyPr/>
                    <a:lstStyle/>
                    <a:p>
                      <a:r>
                        <a:rPr lang="en-US" sz="1600" dirty="0" smtClean="0"/>
                        <a:t>higher click-through rate and lower cost-per-conversion</a:t>
                      </a:r>
                      <a:endParaRPr lang="en-IN" sz="1600" dirty="0"/>
                    </a:p>
                  </a:txBody>
                  <a:tcPr>
                    <a:solidFill>
                      <a:schemeClr val="bg1">
                        <a:lumMod val="85000"/>
                      </a:schemeClr>
                    </a:solidFill>
                  </a:tcPr>
                </a:tc>
                <a:tc>
                  <a:txBody>
                    <a:bodyPr/>
                    <a:lstStyle/>
                    <a:p>
                      <a:r>
                        <a:rPr lang="en-US" sz="1600" dirty="0" smtClean="0"/>
                        <a:t>they’re better for enticing people who are not yet familiar with your brand or company</a:t>
                      </a:r>
                      <a:endParaRPr lang="en-IN" sz="1600" dirty="0"/>
                    </a:p>
                  </a:txBody>
                  <a:tcPr>
                    <a:solidFill>
                      <a:schemeClr val="bg1">
                        <a:lumMod val="85000"/>
                      </a:schemeClr>
                    </a:solidFill>
                  </a:tcPr>
                </a:tc>
                <a:extLst>
                  <a:ext uri="{0D108BD9-81ED-4DB2-BD59-A6C34878D82A}">
                    <a16:rowId xmlns:a16="http://schemas.microsoft.com/office/drawing/2014/main" val="643978559"/>
                  </a:ext>
                </a:extLst>
              </a:tr>
              <a:tr h="1192665">
                <a:tc>
                  <a:txBody>
                    <a:bodyPr/>
                    <a:lstStyle/>
                    <a:p>
                      <a:r>
                        <a:rPr lang="en-US" sz="1600" dirty="0" smtClean="0"/>
                        <a:t>2</a:t>
                      </a:r>
                      <a:endParaRPr lang="en-IN" sz="1600" dirty="0"/>
                    </a:p>
                  </a:txBody>
                  <a:tcPr>
                    <a:solidFill>
                      <a:schemeClr val="bg1">
                        <a:lumMod val="85000"/>
                      </a:schemeClr>
                    </a:solidFill>
                  </a:tcPr>
                </a:tc>
                <a:tc>
                  <a:txBody>
                    <a:bodyPr/>
                    <a:lstStyle/>
                    <a:p>
                      <a:r>
                        <a:rPr lang="en-IN" sz="1600" dirty="0" smtClean="0"/>
                        <a:t>Instagram feed</a:t>
                      </a:r>
                      <a:endParaRPr lang="en-IN" sz="1600" dirty="0"/>
                    </a:p>
                  </a:txBody>
                  <a:tcPr>
                    <a:solidFill>
                      <a:schemeClr val="bg1">
                        <a:lumMod val="85000"/>
                      </a:schemeClr>
                    </a:solidFill>
                  </a:tcPr>
                </a:tc>
                <a:tc>
                  <a:txBody>
                    <a:bodyPr/>
                    <a:lstStyle/>
                    <a:p>
                      <a:r>
                        <a:rPr lang="en-US" sz="1600" b="0" i="0" kern="1200" dirty="0" smtClean="0">
                          <a:solidFill>
                            <a:schemeClr val="dk1"/>
                          </a:solidFill>
                          <a:effectLst/>
                          <a:latin typeface="+mn-lt"/>
                          <a:ea typeface="+mn-ea"/>
                          <a:cs typeface="+mn-cs"/>
                        </a:rPr>
                        <a:t>best results in terms of cost, ROI and engagement — brands’ average engagement rates are 10X higher on Instagram than on Facebook.</a:t>
                      </a:r>
                      <a:endParaRPr lang="en-IN" sz="1600" dirty="0"/>
                    </a:p>
                  </a:txBody>
                  <a:tcPr>
                    <a:solidFill>
                      <a:schemeClr val="bg1">
                        <a:lumMod val="85000"/>
                      </a:schemeClr>
                    </a:solidFill>
                  </a:tcPr>
                </a:tc>
                <a:tc>
                  <a:txBody>
                    <a:bodyPr/>
                    <a:lstStyle/>
                    <a:p>
                      <a:r>
                        <a:rPr lang="en-US" sz="1600" b="0" i="0" kern="1200" dirty="0" smtClean="0">
                          <a:solidFill>
                            <a:schemeClr val="dk1"/>
                          </a:solidFill>
                          <a:effectLst/>
                          <a:latin typeface="+mn-lt"/>
                          <a:ea typeface="+mn-ea"/>
                          <a:cs typeface="+mn-cs"/>
                        </a:rPr>
                        <a:t> </a:t>
                      </a:r>
                      <a:r>
                        <a:rPr lang="en-US" sz="1600" dirty="0" smtClean="0"/>
                        <a:t>non-intrusive way to reach your target audience because the ads look like normal Instagram posts.</a:t>
                      </a:r>
                      <a:endParaRPr lang="en-IN" sz="1600" dirty="0"/>
                    </a:p>
                  </a:txBody>
                  <a:tcPr>
                    <a:solidFill>
                      <a:schemeClr val="bg1">
                        <a:lumMod val="85000"/>
                      </a:schemeClr>
                    </a:solidFill>
                  </a:tcPr>
                </a:tc>
                <a:extLst>
                  <a:ext uri="{0D108BD9-81ED-4DB2-BD59-A6C34878D82A}">
                    <a16:rowId xmlns:a16="http://schemas.microsoft.com/office/drawing/2014/main" val="3215088826"/>
                  </a:ext>
                </a:extLst>
              </a:tr>
              <a:tr h="917434">
                <a:tc>
                  <a:txBody>
                    <a:bodyPr/>
                    <a:lstStyle/>
                    <a:p>
                      <a:r>
                        <a:rPr lang="en-US" sz="1600" dirty="0" smtClean="0"/>
                        <a:t>3</a:t>
                      </a:r>
                      <a:endParaRPr lang="en-IN" sz="1600" dirty="0"/>
                    </a:p>
                  </a:txBody>
                  <a:tcPr>
                    <a:solidFill>
                      <a:schemeClr val="bg1">
                        <a:lumMod val="85000"/>
                      </a:schemeClr>
                    </a:solidFill>
                  </a:tcPr>
                </a:tc>
                <a:tc>
                  <a:txBody>
                    <a:bodyPr/>
                    <a:lstStyle/>
                    <a:p>
                      <a:r>
                        <a:rPr lang="en-IN" sz="1600" b="0" i="0" kern="1200" dirty="0" smtClean="0">
                          <a:solidFill>
                            <a:schemeClr val="dk1"/>
                          </a:solidFill>
                          <a:effectLst/>
                          <a:latin typeface="+mn-lt"/>
                          <a:ea typeface="+mn-ea"/>
                          <a:cs typeface="+mn-cs"/>
                        </a:rPr>
                        <a:t>FB Marketplace</a:t>
                      </a:r>
                      <a:endParaRPr lang="en-IN" sz="1600" dirty="0"/>
                    </a:p>
                  </a:txBody>
                  <a:tcPr>
                    <a:solidFill>
                      <a:schemeClr val="bg1">
                        <a:lumMod val="85000"/>
                      </a:schemeClr>
                    </a:solidFill>
                  </a:tcPr>
                </a:tc>
                <a:tc>
                  <a:txBody>
                    <a:bodyPr/>
                    <a:lstStyle/>
                    <a:p>
                      <a:r>
                        <a:rPr lang="en-US" sz="1600" b="0" i="0" kern="1200" dirty="0" smtClean="0">
                          <a:solidFill>
                            <a:schemeClr val="dk1"/>
                          </a:solidFill>
                          <a:effectLst/>
                          <a:latin typeface="+mn-lt"/>
                          <a:ea typeface="+mn-ea"/>
                          <a:cs typeface="+mn-cs"/>
                        </a:rPr>
                        <a:t>more affordable than Google ads, doesn’t yield as many interested users as more established rivals like Amazon and eBay,</a:t>
                      </a:r>
                      <a:endParaRPr lang="en-IN" sz="1600" dirty="0"/>
                    </a:p>
                  </a:txBody>
                  <a:tcPr>
                    <a:solidFill>
                      <a:schemeClr val="bg1">
                        <a:lumMod val="85000"/>
                      </a:schemeClr>
                    </a:solidFill>
                  </a:tcPr>
                </a:tc>
                <a:tc>
                  <a:txBody>
                    <a:bodyPr/>
                    <a:lstStyle/>
                    <a:p>
                      <a:r>
                        <a:rPr lang="en-US" sz="1600" b="0" i="0" kern="1200" dirty="0" smtClean="0">
                          <a:solidFill>
                            <a:schemeClr val="dk1"/>
                          </a:solidFill>
                          <a:effectLst/>
                          <a:latin typeface="+mn-lt"/>
                          <a:ea typeface="+mn-ea"/>
                          <a:cs typeface="+mn-cs"/>
                        </a:rPr>
                        <a:t>targets users with purchase intent; ideal ad placement for local services and brick-and-mortar businesses.</a:t>
                      </a:r>
                      <a:endParaRPr lang="en-IN" sz="1600" dirty="0"/>
                    </a:p>
                  </a:txBody>
                  <a:tcPr>
                    <a:solidFill>
                      <a:schemeClr val="bg1">
                        <a:lumMod val="85000"/>
                      </a:schemeClr>
                    </a:solidFill>
                  </a:tcPr>
                </a:tc>
                <a:extLst>
                  <a:ext uri="{0D108BD9-81ED-4DB2-BD59-A6C34878D82A}">
                    <a16:rowId xmlns:a16="http://schemas.microsoft.com/office/drawing/2014/main" val="744513530"/>
                  </a:ext>
                </a:extLst>
              </a:tr>
              <a:tr h="1192665">
                <a:tc>
                  <a:txBody>
                    <a:bodyPr/>
                    <a:lstStyle/>
                    <a:p>
                      <a:r>
                        <a:rPr lang="en-US" sz="1600" dirty="0" smtClean="0"/>
                        <a:t>4</a:t>
                      </a:r>
                      <a:endParaRPr lang="en-IN" sz="1600" dirty="0"/>
                    </a:p>
                  </a:txBody>
                  <a:tcPr>
                    <a:solidFill>
                      <a:schemeClr val="bg1">
                        <a:lumMod val="85000"/>
                      </a:schemeClr>
                    </a:solidFill>
                  </a:tcPr>
                </a:tc>
                <a:tc>
                  <a:txBody>
                    <a:bodyPr/>
                    <a:lstStyle/>
                    <a:p>
                      <a:r>
                        <a:rPr lang="en-US" sz="1600" dirty="0" smtClean="0"/>
                        <a:t>Apps (Audience Network Native, Banner, and Interstitial)</a:t>
                      </a:r>
                      <a:endParaRPr lang="en-IN" sz="1600" dirty="0"/>
                    </a:p>
                  </a:txBody>
                  <a:tcPr>
                    <a:solidFill>
                      <a:schemeClr val="bg1">
                        <a:lumMod val="85000"/>
                      </a:schemeClr>
                    </a:solidFill>
                  </a:tcPr>
                </a:tc>
                <a:tc>
                  <a:txBody>
                    <a:bodyPr/>
                    <a:lstStyle/>
                    <a:p>
                      <a:r>
                        <a:rPr lang="en-US" sz="1600" dirty="0" smtClean="0"/>
                        <a:t>amplify your reach beyond Facebook (16% more); low cost per click (CPC), cost per lead (CPL), and cost per thousand impressions (CPM) </a:t>
                      </a:r>
                      <a:endParaRPr lang="en-IN" sz="1600" dirty="0"/>
                    </a:p>
                  </a:txBody>
                  <a:tcPr>
                    <a:solidFill>
                      <a:schemeClr val="bg1">
                        <a:lumMod val="85000"/>
                      </a:schemeClr>
                    </a:solidFill>
                  </a:tcPr>
                </a:tc>
                <a:tc>
                  <a:txBody>
                    <a:bodyPr/>
                    <a:lstStyle/>
                    <a:p>
                      <a:r>
                        <a:rPr lang="en-US" sz="1600" dirty="0" smtClean="0"/>
                        <a:t>Conversion rates are lower due to driving unqualified traffic, which leads to higher CPAs.</a:t>
                      </a:r>
                      <a:endParaRPr lang="en-IN" sz="1600" dirty="0"/>
                    </a:p>
                  </a:txBody>
                  <a:tcPr>
                    <a:solidFill>
                      <a:schemeClr val="bg1">
                        <a:lumMod val="85000"/>
                      </a:schemeClr>
                    </a:solidFill>
                  </a:tcPr>
                </a:tc>
                <a:extLst>
                  <a:ext uri="{0D108BD9-81ED-4DB2-BD59-A6C34878D82A}">
                    <a16:rowId xmlns:a16="http://schemas.microsoft.com/office/drawing/2014/main" val="2321524348"/>
                  </a:ext>
                </a:extLst>
              </a:tr>
              <a:tr h="642204">
                <a:tc>
                  <a:txBody>
                    <a:bodyPr/>
                    <a:lstStyle/>
                    <a:p>
                      <a:r>
                        <a:rPr lang="en-US" sz="1600" dirty="0" smtClean="0"/>
                        <a:t>5</a:t>
                      </a:r>
                      <a:endParaRPr lang="en-IN" sz="1600" dirty="0"/>
                    </a:p>
                  </a:txBody>
                  <a:tcPr>
                    <a:solidFill>
                      <a:schemeClr val="bg1">
                        <a:lumMod val="85000"/>
                      </a:schemeClr>
                    </a:solidFill>
                  </a:tcPr>
                </a:tc>
                <a:tc>
                  <a:txBody>
                    <a:bodyPr/>
                    <a:lstStyle/>
                    <a:p>
                      <a:r>
                        <a:rPr lang="en-US" sz="1600" dirty="0" smtClean="0"/>
                        <a:t>Instagram Explore</a:t>
                      </a:r>
                      <a:endParaRPr lang="en-IN" sz="1600" dirty="0"/>
                    </a:p>
                  </a:txBody>
                  <a:tcPr>
                    <a:solidFill>
                      <a:schemeClr val="bg1">
                        <a:lumMod val="85000"/>
                      </a:schemeClr>
                    </a:solidFill>
                  </a:tcPr>
                </a:tc>
                <a:tc>
                  <a:txBody>
                    <a:bodyPr/>
                    <a:lstStyle/>
                    <a:p>
                      <a:r>
                        <a:rPr lang="en-US" sz="1600" dirty="0" smtClean="0"/>
                        <a:t>More than 50% of Instagram accounts use Explore to discover brands every month.</a:t>
                      </a:r>
                      <a:endParaRPr lang="en-IN" sz="1600" dirty="0"/>
                    </a:p>
                  </a:txBody>
                  <a:tcPr>
                    <a:solidFill>
                      <a:schemeClr val="bg1">
                        <a:lumMod val="85000"/>
                      </a:schemeClr>
                    </a:solidFill>
                  </a:tcPr>
                </a:tc>
                <a:tc>
                  <a:txBody>
                    <a:bodyPr/>
                    <a:lstStyle/>
                    <a:p>
                      <a:r>
                        <a:rPr lang="en-US" sz="1600" dirty="0" smtClean="0"/>
                        <a:t>You can only select this placement along with the Instagram Feed placement.</a:t>
                      </a:r>
                      <a:endParaRPr lang="en-IN" sz="1600" dirty="0"/>
                    </a:p>
                  </a:txBody>
                  <a:tcPr>
                    <a:solidFill>
                      <a:schemeClr val="bg1">
                        <a:lumMod val="85000"/>
                      </a:schemeClr>
                    </a:solidFill>
                  </a:tcPr>
                </a:tc>
                <a:extLst>
                  <a:ext uri="{0D108BD9-81ED-4DB2-BD59-A6C34878D82A}">
                    <a16:rowId xmlns:a16="http://schemas.microsoft.com/office/drawing/2014/main" val="3695400796"/>
                  </a:ext>
                </a:extLst>
              </a:tr>
            </a:tbl>
          </a:graphicData>
        </a:graphic>
      </p:graphicFrame>
    </p:spTree>
    <p:extLst>
      <p:ext uri="{BB962C8B-B14F-4D97-AF65-F5344CB8AC3E}">
        <p14:creationId xmlns:p14="http://schemas.microsoft.com/office/powerpoint/2010/main" val="41340878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5A3F12-C961-454A-826E-F5A486C97F60}"/>
              </a:ext>
            </a:extLst>
          </p:cNvPr>
          <p:cNvSpPr/>
          <p:nvPr/>
        </p:nvSpPr>
        <p:spPr>
          <a:xfrm>
            <a:off x="34733" y="40640"/>
            <a:ext cx="12120880" cy="677672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a:extLst>
              <a:ext uri="{FF2B5EF4-FFF2-40B4-BE49-F238E27FC236}">
                <a16:creationId xmlns:a16="http://schemas.microsoft.com/office/drawing/2014/main" id="{7D41880F-77B1-4172-BE00-A1327390D36C}"/>
              </a:ext>
            </a:extLst>
          </p:cNvPr>
          <p:cNvSpPr/>
          <p:nvPr/>
        </p:nvSpPr>
        <p:spPr>
          <a:xfrm>
            <a:off x="101600" y="564864"/>
            <a:ext cx="11978640" cy="607907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TextBox 26">
            <a:extLst>
              <a:ext uri="{FF2B5EF4-FFF2-40B4-BE49-F238E27FC236}">
                <a16:creationId xmlns:a16="http://schemas.microsoft.com/office/drawing/2014/main" id="{38D98A2F-A135-0145-C236-9B94C9372712}"/>
              </a:ext>
            </a:extLst>
          </p:cNvPr>
          <p:cNvSpPr txBox="1"/>
          <p:nvPr/>
        </p:nvSpPr>
        <p:spPr>
          <a:xfrm>
            <a:off x="406400" y="121920"/>
            <a:ext cx="9631680" cy="461665"/>
          </a:xfrm>
          <a:prstGeom prst="rect">
            <a:avLst/>
          </a:prstGeom>
          <a:noFill/>
        </p:spPr>
        <p:txBody>
          <a:bodyPr wrap="square" rtlCol="0">
            <a:spAutoFit/>
          </a:bodyPr>
          <a:lstStyle/>
          <a:p>
            <a:r>
              <a:rPr lang="en-IN" sz="2400" dirty="0" smtClean="0">
                <a:latin typeface="Cooper Black" panose="0208090404030B020404" pitchFamily="18" charset="0"/>
              </a:rPr>
              <a:t>Facebook: Understanding AD SET</a:t>
            </a:r>
            <a:endParaRPr lang="en-IN" sz="2400" dirty="0">
              <a:latin typeface="Cooper Black" panose="0208090404030B020404" pitchFamily="18" charset="0"/>
            </a:endParaRPr>
          </a:p>
        </p:txBody>
      </p:sp>
      <p:cxnSp>
        <p:nvCxnSpPr>
          <p:cNvPr id="48" name="Straight Connector 47">
            <a:extLst>
              <a:ext uri="{FF2B5EF4-FFF2-40B4-BE49-F238E27FC236}">
                <a16:creationId xmlns:a16="http://schemas.microsoft.com/office/drawing/2014/main" id="{08962511-79E2-44D6-4D2B-7514B3BB050E}"/>
              </a:ext>
            </a:extLst>
          </p:cNvPr>
          <p:cNvCxnSpPr/>
          <p:nvPr/>
        </p:nvCxnSpPr>
        <p:spPr>
          <a:xfrm>
            <a:off x="91440" y="568259"/>
            <a:ext cx="1197864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EE9D7D8B-146A-F96D-ACAC-D4C590770712}"/>
              </a:ext>
            </a:extLst>
          </p:cNvPr>
          <p:cNvSpPr txBox="1"/>
          <p:nvPr/>
        </p:nvSpPr>
        <p:spPr>
          <a:xfrm>
            <a:off x="11141310" y="6593141"/>
            <a:ext cx="867810" cy="275020"/>
          </a:xfrm>
          <a:prstGeom prst="rect">
            <a:avLst/>
          </a:prstGeom>
          <a:noFill/>
        </p:spPr>
        <p:txBody>
          <a:bodyPr wrap="square" rtlCol="0">
            <a:spAutoFit/>
          </a:bodyPr>
          <a:lstStyle/>
          <a:p>
            <a:r>
              <a:rPr lang="en-IN" sz="1200" dirty="0" smtClean="0"/>
              <a:t>2024-2025</a:t>
            </a:r>
            <a:endParaRPr lang="en-IN" sz="1200" dirty="0"/>
          </a:p>
        </p:txBody>
      </p:sp>
      <p:sp>
        <p:nvSpPr>
          <p:cNvPr id="5" name="TextBox 4"/>
          <p:cNvSpPr txBox="1"/>
          <p:nvPr/>
        </p:nvSpPr>
        <p:spPr>
          <a:xfrm>
            <a:off x="406400" y="689113"/>
            <a:ext cx="2124765" cy="369332"/>
          </a:xfrm>
          <a:prstGeom prst="rect">
            <a:avLst/>
          </a:prstGeom>
          <a:noFill/>
        </p:spPr>
        <p:txBody>
          <a:bodyPr wrap="square" rtlCol="0">
            <a:spAutoFit/>
          </a:bodyPr>
          <a:lstStyle/>
          <a:p>
            <a:r>
              <a:rPr lang="en-US" dirty="0" smtClean="0"/>
              <a:t>Facebook Feed</a:t>
            </a:r>
            <a:endParaRPr lang="en-IN" dirty="0"/>
          </a:p>
        </p:txBody>
      </p:sp>
      <p:pic>
        <p:nvPicPr>
          <p:cNvPr id="4" name="Picture 3"/>
          <p:cNvPicPr>
            <a:picLocks noChangeAspect="1"/>
          </p:cNvPicPr>
          <p:nvPr/>
        </p:nvPicPr>
        <p:blipFill>
          <a:blip r:embed="rId2"/>
          <a:stretch>
            <a:fillRect/>
          </a:stretch>
        </p:blipFill>
        <p:spPr>
          <a:xfrm>
            <a:off x="101600" y="1272122"/>
            <a:ext cx="3308662" cy="3136037"/>
          </a:xfrm>
          <a:prstGeom prst="rect">
            <a:avLst/>
          </a:prstGeom>
        </p:spPr>
      </p:pic>
      <p:sp>
        <p:nvSpPr>
          <p:cNvPr id="6" name="Rectangle 5"/>
          <p:cNvSpPr/>
          <p:nvPr/>
        </p:nvSpPr>
        <p:spPr>
          <a:xfrm>
            <a:off x="4996070" y="6159816"/>
            <a:ext cx="7115459" cy="369332"/>
          </a:xfrm>
          <a:prstGeom prst="rect">
            <a:avLst/>
          </a:prstGeom>
        </p:spPr>
        <p:txBody>
          <a:bodyPr wrap="square">
            <a:spAutoFit/>
          </a:bodyPr>
          <a:lstStyle/>
          <a:p>
            <a:r>
              <a:rPr lang="en-US" dirty="0" smtClean="0">
                <a:solidFill>
                  <a:srgbClr val="3E4553"/>
                </a:solidFill>
                <a:latin typeface="Source Sans Pro"/>
              </a:rPr>
              <a:t>Facebook video feed viewership </a:t>
            </a:r>
            <a:r>
              <a:rPr lang="en-US" dirty="0">
                <a:solidFill>
                  <a:srgbClr val="3E4553"/>
                </a:solidFill>
                <a:latin typeface="Source Sans Pro"/>
              </a:rPr>
              <a:t>rates </a:t>
            </a:r>
            <a:r>
              <a:rPr lang="en-US" dirty="0" smtClean="0">
                <a:solidFill>
                  <a:srgbClr val="3E4553"/>
                </a:solidFill>
                <a:latin typeface="Source Sans Pro"/>
              </a:rPr>
              <a:t>is less than </a:t>
            </a:r>
            <a:r>
              <a:rPr lang="en-US" dirty="0">
                <a:solidFill>
                  <a:srgbClr val="3E4553"/>
                </a:solidFill>
                <a:latin typeface="Source Sans Pro"/>
              </a:rPr>
              <a:t>in-stream videos.</a:t>
            </a:r>
            <a:endParaRPr lang="en-IN" dirty="0"/>
          </a:p>
        </p:txBody>
      </p:sp>
      <p:pic>
        <p:nvPicPr>
          <p:cNvPr id="8" name="Picture 7"/>
          <p:cNvPicPr>
            <a:picLocks noChangeAspect="1"/>
          </p:cNvPicPr>
          <p:nvPr/>
        </p:nvPicPr>
        <p:blipFill>
          <a:blip r:embed="rId3"/>
          <a:stretch>
            <a:fillRect/>
          </a:stretch>
        </p:blipFill>
        <p:spPr>
          <a:xfrm>
            <a:off x="3624519" y="1358536"/>
            <a:ext cx="4143413" cy="2963207"/>
          </a:xfrm>
          <a:prstGeom prst="rect">
            <a:avLst/>
          </a:prstGeom>
        </p:spPr>
      </p:pic>
      <p:sp>
        <p:nvSpPr>
          <p:cNvPr id="12" name="TextBox 11"/>
          <p:cNvSpPr txBox="1"/>
          <p:nvPr/>
        </p:nvSpPr>
        <p:spPr>
          <a:xfrm>
            <a:off x="4163394" y="722245"/>
            <a:ext cx="2661476" cy="369332"/>
          </a:xfrm>
          <a:prstGeom prst="rect">
            <a:avLst/>
          </a:prstGeom>
          <a:noFill/>
        </p:spPr>
        <p:txBody>
          <a:bodyPr wrap="square" rtlCol="0">
            <a:spAutoFit/>
          </a:bodyPr>
          <a:lstStyle/>
          <a:p>
            <a:r>
              <a:rPr lang="en-US" dirty="0" smtClean="0"/>
              <a:t>Facebook Market place</a:t>
            </a:r>
            <a:endParaRPr lang="en-IN" dirty="0"/>
          </a:p>
        </p:txBody>
      </p:sp>
      <p:grpSp>
        <p:nvGrpSpPr>
          <p:cNvPr id="11" name="Group 10"/>
          <p:cNvGrpSpPr/>
          <p:nvPr/>
        </p:nvGrpSpPr>
        <p:grpSpPr>
          <a:xfrm>
            <a:off x="8469936" y="1358536"/>
            <a:ext cx="2671374" cy="4593668"/>
            <a:chOff x="3424626" y="1815548"/>
            <a:chExt cx="5305404" cy="6501981"/>
          </a:xfrm>
        </p:grpSpPr>
        <p:pic>
          <p:nvPicPr>
            <p:cNvPr id="9" name="Picture 8"/>
            <p:cNvPicPr>
              <a:picLocks noChangeAspect="1"/>
            </p:cNvPicPr>
            <p:nvPr/>
          </p:nvPicPr>
          <p:blipFill>
            <a:blip r:embed="rId4"/>
            <a:stretch>
              <a:fillRect/>
            </a:stretch>
          </p:blipFill>
          <p:spPr>
            <a:xfrm>
              <a:off x="3424626" y="1815548"/>
              <a:ext cx="5305404" cy="3204349"/>
            </a:xfrm>
            <a:prstGeom prst="rect">
              <a:avLst/>
            </a:prstGeom>
          </p:spPr>
        </p:pic>
        <p:pic>
          <p:nvPicPr>
            <p:cNvPr id="10" name="Picture 9"/>
            <p:cNvPicPr>
              <a:picLocks noChangeAspect="1"/>
            </p:cNvPicPr>
            <p:nvPr/>
          </p:nvPicPr>
          <p:blipFill>
            <a:blip r:embed="rId5"/>
            <a:stretch>
              <a:fillRect/>
            </a:stretch>
          </p:blipFill>
          <p:spPr>
            <a:xfrm>
              <a:off x="3463877" y="4002102"/>
              <a:ext cx="5210902" cy="4315427"/>
            </a:xfrm>
            <a:prstGeom prst="rect">
              <a:avLst/>
            </a:prstGeom>
          </p:spPr>
        </p:pic>
      </p:grpSp>
      <p:sp>
        <p:nvSpPr>
          <p:cNvPr id="16" name="TextBox 15"/>
          <p:cNvSpPr txBox="1"/>
          <p:nvPr/>
        </p:nvSpPr>
        <p:spPr>
          <a:xfrm>
            <a:off x="8636008" y="742125"/>
            <a:ext cx="2661476" cy="369332"/>
          </a:xfrm>
          <a:prstGeom prst="rect">
            <a:avLst/>
          </a:prstGeom>
          <a:noFill/>
        </p:spPr>
        <p:txBody>
          <a:bodyPr wrap="square" rtlCol="0">
            <a:spAutoFit/>
          </a:bodyPr>
          <a:lstStyle/>
          <a:p>
            <a:r>
              <a:rPr lang="en-US" dirty="0" err="1" smtClean="0"/>
              <a:t>Insta</a:t>
            </a:r>
            <a:r>
              <a:rPr lang="en-US" dirty="0" smtClean="0"/>
              <a:t> Explore</a:t>
            </a:r>
            <a:endParaRPr lang="en-IN" dirty="0"/>
          </a:p>
        </p:txBody>
      </p:sp>
    </p:spTree>
    <p:extLst>
      <p:ext uri="{BB962C8B-B14F-4D97-AF65-F5344CB8AC3E}">
        <p14:creationId xmlns:p14="http://schemas.microsoft.com/office/powerpoint/2010/main" val="38702004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5A3F12-C961-454A-826E-F5A486C97F60}"/>
              </a:ext>
            </a:extLst>
          </p:cNvPr>
          <p:cNvSpPr/>
          <p:nvPr/>
        </p:nvSpPr>
        <p:spPr>
          <a:xfrm>
            <a:off x="34733" y="40640"/>
            <a:ext cx="12120880" cy="677672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a:extLst>
              <a:ext uri="{FF2B5EF4-FFF2-40B4-BE49-F238E27FC236}">
                <a16:creationId xmlns:a16="http://schemas.microsoft.com/office/drawing/2014/main" id="{7D41880F-77B1-4172-BE00-A1327390D36C}"/>
              </a:ext>
            </a:extLst>
          </p:cNvPr>
          <p:cNvSpPr/>
          <p:nvPr/>
        </p:nvSpPr>
        <p:spPr>
          <a:xfrm>
            <a:off x="101600" y="564864"/>
            <a:ext cx="11978640" cy="607907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48" name="Straight Connector 47">
            <a:extLst>
              <a:ext uri="{FF2B5EF4-FFF2-40B4-BE49-F238E27FC236}">
                <a16:creationId xmlns:a16="http://schemas.microsoft.com/office/drawing/2014/main" id="{08962511-79E2-44D6-4D2B-7514B3BB050E}"/>
              </a:ext>
            </a:extLst>
          </p:cNvPr>
          <p:cNvCxnSpPr/>
          <p:nvPr/>
        </p:nvCxnSpPr>
        <p:spPr>
          <a:xfrm>
            <a:off x="91440" y="568259"/>
            <a:ext cx="1197864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81DBB33-2019-CBAC-E1FA-55AB3825E1A0}"/>
              </a:ext>
            </a:extLst>
          </p:cNvPr>
          <p:cNvSpPr txBox="1"/>
          <p:nvPr/>
        </p:nvSpPr>
        <p:spPr>
          <a:xfrm>
            <a:off x="406400" y="121920"/>
            <a:ext cx="11145520" cy="830997"/>
          </a:xfrm>
          <a:prstGeom prst="rect">
            <a:avLst/>
          </a:prstGeom>
          <a:noFill/>
        </p:spPr>
        <p:txBody>
          <a:bodyPr wrap="square" rtlCol="0">
            <a:spAutoFit/>
          </a:bodyPr>
          <a:lstStyle/>
          <a:p>
            <a:r>
              <a:rPr lang="en-US" sz="2400" dirty="0" smtClean="0">
                <a:latin typeface="Cooper Black" panose="0208090404030B020404" pitchFamily="18" charset="0"/>
              </a:rPr>
              <a:t>AD SET UP</a:t>
            </a:r>
          </a:p>
          <a:p>
            <a:endParaRPr lang="en-IN" sz="2400" dirty="0">
              <a:latin typeface="Cooper Black" panose="0208090404030B020404" pitchFamily="18" charset="0"/>
            </a:endParaRPr>
          </a:p>
        </p:txBody>
      </p:sp>
      <p:sp>
        <p:nvSpPr>
          <p:cNvPr id="28" name="TextBox 27">
            <a:extLst>
              <a:ext uri="{FF2B5EF4-FFF2-40B4-BE49-F238E27FC236}">
                <a16:creationId xmlns:a16="http://schemas.microsoft.com/office/drawing/2014/main" id="{EE9D7D8B-146A-F96D-ACAC-D4C590770712}"/>
              </a:ext>
            </a:extLst>
          </p:cNvPr>
          <p:cNvSpPr txBox="1"/>
          <p:nvPr/>
        </p:nvSpPr>
        <p:spPr>
          <a:xfrm>
            <a:off x="11141310" y="6593141"/>
            <a:ext cx="867810" cy="275020"/>
          </a:xfrm>
          <a:prstGeom prst="rect">
            <a:avLst/>
          </a:prstGeom>
          <a:noFill/>
        </p:spPr>
        <p:txBody>
          <a:bodyPr wrap="square" rtlCol="0">
            <a:spAutoFit/>
          </a:bodyPr>
          <a:lstStyle/>
          <a:p>
            <a:r>
              <a:rPr lang="en-IN" sz="1200" dirty="0" smtClean="0"/>
              <a:t>2024-2025</a:t>
            </a:r>
            <a:endParaRPr lang="en-IN" sz="1200" dirty="0"/>
          </a:p>
        </p:txBody>
      </p:sp>
      <p:sp>
        <p:nvSpPr>
          <p:cNvPr id="6" name="TextBox 5"/>
          <p:cNvSpPr txBox="1"/>
          <p:nvPr/>
        </p:nvSpPr>
        <p:spPr>
          <a:xfrm>
            <a:off x="406400" y="952917"/>
            <a:ext cx="10513391" cy="1200329"/>
          </a:xfrm>
          <a:prstGeom prst="rect">
            <a:avLst/>
          </a:prstGeom>
          <a:noFill/>
        </p:spPr>
        <p:txBody>
          <a:bodyPr wrap="square" rtlCol="0">
            <a:spAutoFit/>
          </a:bodyPr>
          <a:lstStyle/>
          <a:p>
            <a:r>
              <a:rPr lang="en-US" dirty="0" smtClean="0"/>
              <a:t>Set Up an Ad for Tata Trucks 407 </a:t>
            </a:r>
          </a:p>
          <a:p>
            <a:endParaRPr lang="en-US" dirty="0"/>
          </a:p>
          <a:p>
            <a:r>
              <a:rPr lang="en-US" dirty="0" smtClean="0"/>
              <a:t>Brief:</a:t>
            </a:r>
          </a:p>
          <a:p>
            <a:r>
              <a:rPr lang="en-US" dirty="0" smtClean="0"/>
              <a:t>We need to tap applications like LPG Cylinder, Construction materials haulage and other generic ones.  </a:t>
            </a:r>
            <a:endParaRPr lang="en-IN" dirty="0"/>
          </a:p>
        </p:txBody>
      </p:sp>
      <p:sp>
        <p:nvSpPr>
          <p:cNvPr id="5" name="Rounded Rectangle 4"/>
          <p:cNvSpPr/>
          <p:nvPr/>
        </p:nvSpPr>
        <p:spPr>
          <a:xfrm>
            <a:off x="1355863" y="2358022"/>
            <a:ext cx="1590260" cy="450574"/>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Campaign</a:t>
            </a:r>
            <a:endParaRPr lang="en-IN" dirty="0"/>
          </a:p>
        </p:txBody>
      </p:sp>
      <p:sp>
        <p:nvSpPr>
          <p:cNvPr id="7" name="TextBox 6"/>
          <p:cNvSpPr txBox="1"/>
          <p:nvPr/>
        </p:nvSpPr>
        <p:spPr>
          <a:xfrm>
            <a:off x="3021496" y="2398643"/>
            <a:ext cx="5075582" cy="369332"/>
          </a:xfrm>
          <a:prstGeom prst="rect">
            <a:avLst/>
          </a:prstGeom>
          <a:noFill/>
        </p:spPr>
        <p:txBody>
          <a:bodyPr wrap="square" rtlCol="0">
            <a:spAutoFit/>
          </a:bodyPr>
          <a:lstStyle/>
          <a:p>
            <a:r>
              <a:rPr lang="en-US" dirty="0" smtClean="0"/>
              <a:t>Lead Gen: Instant forms : Switch on AB test</a:t>
            </a:r>
            <a:endParaRPr lang="en-IN" dirty="0"/>
          </a:p>
        </p:txBody>
      </p:sp>
      <p:sp>
        <p:nvSpPr>
          <p:cNvPr id="11" name="Rounded Rectangle 10"/>
          <p:cNvSpPr/>
          <p:nvPr/>
        </p:nvSpPr>
        <p:spPr>
          <a:xfrm>
            <a:off x="1355863" y="3429000"/>
            <a:ext cx="1590260" cy="450574"/>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Ad Set</a:t>
            </a:r>
            <a:endParaRPr lang="en-IN" dirty="0"/>
          </a:p>
        </p:txBody>
      </p:sp>
      <p:sp>
        <p:nvSpPr>
          <p:cNvPr id="8" name="TextBox 7"/>
          <p:cNvSpPr txBox="1"/>
          <p:nvPr/>
        </p:nvSpPr>
        <p:spPr>
          <a:xfrm>
            <a:off x="3114261" y="2928731"/>
            <a:ext cx="7686261" cy="2608514"/>
          </a:xfrm>
          <a:prstGeom prst="rect">
            <a:avLst/>
          </a:prstGeom>
          <a:noFill/>
        </p:spPr>
        <p:txBody>
          <a:bodyPr wrap="square" rtlCol="0">
            <a:spAutoFit/>
          </a:bodyPr>
          <a:lstStyle/>
          <a:p>
            <a:r>
              <a:rPr lang="en-US" dirty="0" smtClean="0"/>
              <a:t>3 ad sets : LPG+ Construction+ Others (Budget at ad set level)</a:t>
            </a:r>
          </a:p>
          <a:p>
            <a:r>
              <a:rPr lang="en-US" dirty="0" smtClean="0"/>
              <a:t>Audience targeting: Use CRM custom list of past customers</a:t>
            </a:r>
            <a:r>
              <a:rPr lang="en-IN" dirty="0" smtClean="0"/>
              <a:t> in each case and create a look alike</a:t>
            </a:r>
          </a:p>
          <a:p>
            <a:r>
              <a:rPr lang="en-IN" dirty="0" smtClean="0"/>
              <a:t>Location: Target Hubs: LPG association locations, Nearby gas agencies, nearby major transport across a state. (If such details are unavailable at your end&gt;&gt; you may start with a Pan India targeting) </a:t>
            </a:r>
          </a:p>
          <a:p>
            <a:r>
              <a:rPr lang="en-US" dirty="0" smtClean="0"/>
              <a:t>Lifetime budget</a:t>
            </a:r>
          </a:p>
          <a:p>
            <a:r>
              <a:rPr lang="en-US" dirty="0" smtClean="0"/>
              <a:t>Placement: Facebook feed along with </a:t>
            </a:r>
            <a:r>
              <a:rPr lang="en-US" dirty="0" err="1" smtClean="0"/>
              <a:t>facebook</a:t>
            </a:r>
            <a:r>
              <a:rPr lang="en-US" dirty="0" smtClean="0"/>
              <a:t> right column, Facebook Business explore, Facebook reels, Facebook in stream videos (Not Instagram)</a:t>
            </a:r>
          </a:p>
        </p:txBody>
      </p:sp>
      <p:sp>
        <p:nvSpPr>
          <p:cNvPr id="13" name="Rounded Rectangle 12"/>
          <p:cNvSpPr/>
          <p:nvPr/>
        </p:nvSpPr>
        <p:spPr>
          <a:xfrm>
            <a:off x="1362491" y="5940290"/>
            <a:ext cx="1590260" cy="450574"/>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Ad Level</a:t>
            </a:r>
            <a:endParaRPr lang="en-IN" dirty="0"/>
          </a:p>
        </p:txBody>
      </p:sp>
      <p:sp>
        <p:nvSpPr>
          <p:cNvPr id="9" name="TextBox 8"/>
          <p:cNvSpPr txBox="1"/>
          <p:nvPr/>
        </p:nvSpPr>
        <p:spPr>
          <a:xfrm>
            <a:off x="3220278" y="5804452"/>
            <a:ext cx="7580244" cy="646331"/>
          </a:xfrm>
          <a:prstGeom prst="rect">
            <a:avLst/>
          </a:prstGeom>
          <a:noFill/>
        </p:spPr>
        <p:txBody>
          <a:bodyPr wrap="square" rtlCol="0">
            <a:spAutoFit/>
          </a:bodyPr>
          <a:lstStyle/>
          <a:p>
            <a:r>
              <a:rPr lang="en-US" dirty="0" smtClean="0"/>
              <a:t>A combination of video testimonial ads showing usage &amp; an image ad can be run. For generic application, a carousel can be run showing use cases</a:t>
            </a:r>
            <a:endParaRPr lang="en-IN" dirty="0"/>
          </a:p>
        </p:txBody>
      </p:sp>
    </p:spTree>
    <p:extLst>
      <p:ext uri="{BB962C8B-B14F-4D97-AF65-F5344CB8AC3E}">
        <p14:creationId xmlns:p14="http://schemas.microsoft.com/office/powerpoint/2010/main" val="36577601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5A3F12-C961-454A-826E-F5A486C97F60}"/>
              </a:ext>
            </a:extLst>
          </p:cNvPr>
          <p:cNvSpPr/>
          <p:nvPr/>
        </p:nvSpPr>
        <p:spPr>
          <a:xfrm>
            <a:off x="34733" y="40640"/>
            <a:ext cx="12120880" cy="677672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a:extLst>
              <a:ext uri="{FF2B5EF4-FFF2-40B4-BE49-F238E27FC236}">
                <a16:creationId xmlns:a16="http://schemas.microsoft.com/office/drawing/2014/main" id="{7D41880F-77B1-4172-BE00-A1327390D36C}"/>
              </a:ext>
            </a:extLst>
          </p:cNvPr>
          <p:cNvSpPr/>
          <p:nvPr/>
        </p:nvSpPr>
        <p:spPr>
          <a:xfrm>
            <a:off x="101600" y="564864"/>
            <a:ext cx="11978640" cy="607907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48" name="Straight Connector 47">
            <a:extLst>
              <a:ext uri="{FF2B5EF4-FFF2-40B4-BE49-F238E27FC236}">
                <a16:creationId xmlns:a16="http://schemas.microsoft.com/office/drawing/2014/main" id="{08962511-79E2-44D6-4D2B-7514B3BB050E}"/>
              </a:ext>
            </a:extLst>
          </p:cNvPr>
          <p:cNvCxnSpPr/>
          <p:nvPr/>
        </p:nvCxnSpPr>
        <p:spPr>
          <a:xfrm>
            <a:off x="91440" y="568259"/>
            <a:ext cx="1197864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81DBB33-2019-CBAC-E1FA-55AB3825E1A0}"/>
              </a:ext>
            </a:extLst>
          </p:cNvPr>
          <p:cNvSpPr txBox="1"/>
          <p:nvPr/>
        </p:nvSpPr>
        <p:spPr>
          <a:xfrm>
            <a:off x="406400" y="121920"/>
            <a:ext cx="11145520" cy="830997"/>
          </a:xfrm>
          <a:prstGeom prst="rect">
            <a:avLst/>
          </a:prstGeom>
          <a:noFill/>
        </p:spPr>
        <p:txBody>
          <a:bodyPr wrap="square" rtlCol="0">
            <a:spAutoFit/>
          </a:bodyPr>
          <a:lstStyle/>
          <a:p>
            <a:r>
              <a:rPr lang="en-US" sz="2400" dirty="0" smtClean="0">
                <a:latin typeface="Cooper Black" panose="0208090404030B020404" pitchFamily="18" charset="0"/>
              </a:rPr>
              <a:t>LinkedIn Advertising</a:t>
            </a:r>
          </a:p>
          <a:p>
            <a:endParaRPr lang="en-IN" sz="2400" dirty="0">
              <a:latin typeface="Cooper Black" panose="0208090404030B020404" pitchFamily="18" charset="0"/>
            </a:endParaRPr>
          </a:p>
        </p:txBody>
      </p:sp>
      <p:sp>
        <p:nvSpPr>
          <p:cNvPr id="28" name="TextBox 27">
            <a:extLst>
              <a:ext uri="{FF2B5EF4-FFF2-40B4-BE49-F238E27FC236}">
                <a16:creationId xmlns:a16="http://schemas.microsoft.com/office/drawing/2014/main" id="{EE9D7D8B-146A-F96D-ACAC-D4C590770712}"/>
              </a:ext>
            </a:extLst>
          </p:cNvPr>
          <p:cNvSpPr txBox="1"/>
          <p:nvPr/>
        </p:nvSpPr>
        <p:spPr>
          <a:xfrm>
            <a:off x="11141310" y="6593141"/>
            <a:ext cx="867810" cy="275020"/>
          </a:xfrm>
          <a:prstGeom prst="rect">
            <a:avLst/>
          </a:prstGeom>
          <a:noFill/>
        </p:spPr>
        <p:txBody>
          <a:bodyPr wrap="square" rtlCol="0">
            <a:spAutoFit/>
          </a:bodyPr>
          <a:lstStyle/>
          <a:p>
            <a:r>
              <a:rPr lang="en-IN" sz="1200" dirty="0" smtClean="0"/>
              <a:t>2024-2025</a:t>
            </a:r>
            <a:endParaRPr lang="en-IN" sz="1200" dirty="0"/>
          </a:p>
        </p:txBody>
      </p:sp>
      <p:sp>
        <p:nvSpPr>
          <p:cNvPr id="4" name="TextBox 3"/>
          <p:cNvSpPr txBox="1"/>
          <p:nvPr/>
        </p:nvSpPr>
        <p:spPr>
          <a:xfrm>
            <a:off x="622852" y="952917"/>
            <a:ext cx="8945218" cy="369332"/>
          </a:xfrm>
          <a:prstGeom prst="rect">
            <a:avLst/>
          </a:prstGeom>
          <a:noFill/>
        </p:spPr>
        <p:txBody>
          <a:bodyPr wrap="square" rtlCol="0">
            <a:spAutoFit/>
          </a:bodyPr>
          <a:lstStyle/>
          <a:p>
            <a:r>
              <a:rPr lang="en-US" dirty="0" smtClean="0"/>
              <a:t>Switch to interface</a:t>
            </a:r>
            <a:endParaRPr lang="en-IN" dirty="0"/>
          </a:p>
        </p:txBody>
      </p:sp>
      <p:pic>
        <p:nvPicPr>
          <p:cNvPr id="5" name="Picture 4"/>
          <p:cNvPicPr>
            <a:picLocks noChangeAspect="1"/>
          </p:cNvPicPr>
          <p:nvPr/>
        </p:nvPicPr>
        <p:blipFill>
          <a:blip r:embed="rId2"/>
          <a:stretch>
            <a:fillRect/>
          </a:stretch>
        </p:blipFill>
        <p:spPr>
          <a:xfrm>
            <a:off x="406400" y="1783760"/>
            <a:ext cx="5161304" cy="3037372"/>
          </a:xfrm>
          <a:prstGeom prst="rect">
            <a:avLst/>
          </a:prstGeom>
        </p:spPr>
      </p:pic>
      <p:pic>
        <p:nvPicPr>
          <p:cNvPr id="7" name="Picture 6"/>
          <p:cNvPicPr>
            <a:picLocks noChangeAspect="1"/>
          </p:cNvPicPr>
          <p:nvPr/>
        </p:nvPicPr>
        <p:blipFill>
          <a:blip r:embed="rId3"/>
          <a:stretch>
            <a:fillRect/>
          </a:stretch>
        </p:blipFill>
        <p:spPr>
          <a:xfrm>
            <a:off x="6490020" y="1949707"/>
            <a:ext cx="2333951" cy="2705478"/>
          </a:xfrm>
          <a:prstGeom prst="rect">
            <a:avLst/>
          </a:prstGeom>
        </p:spPr>
      </p:pic>
      <p:sp>
        <p:nvSpPr>
          <p:cNvPr id="8" name="TextBox 7"/>
          <p:cNvSpPr txBox="1"/>
          <p:nvPr/>
        </p:nvSpPr>
        <p:spPr>
          <a:xfrm>
            <a:off x="406400" y="4956313"/>
            <a:ext cx="5967896" cy="369332"/>
          </a:xfrm>
          <a:prstGeom prst="rect">
            <a:avLst/>
          </a:prstGeom>
          <a:noFill/>
        </p:spPr>
        <p:txBody>
          <a:bodyPr wrap="square" rtlCol="0">
            <a:spAutoFit/>
          </a:bodyPr>
          <a:lstStyle/>
          <a:p>
            <a:r>
              <a:rPr lang="en-US" dirty="0" smtClean="0"/>
              <a:t>Switch to interface</a:t>
            </a:r>
            <a:endParaRPr lang="en-IN" dirty="0"/>
          </a:p>
        </p:txBody>
      </p:sp>
    </p:spTree>
    <p:extLst>
      <p:ext uri="{BB962C8B-B14F-4D97-AF65-F5344CB8AC3E}">
        <p14:creationId xmlns:p14="http://schemas.microsoft.com/office/powerpoint/2010/main" val="32307380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5A3F12-C961-454A-826E-F5A486C97F60}"/>
              </a:ext>
            </a:extLst>
          </p:cNvPr>
          <p:cNvSpPr/>
          <p:nvPr/>
        </p:nvSpPr>
        <p:spPr>
          <a:xfrm>
            <a:off x="30480" y="40640"/>
            <a:ext cx="12120880" cy="677672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a:extLst>
              <a:ext uri="{FF2B5EF4-FFF2-40B4-BE49-F238E27FC236}">
                <a16:creationId xmlns:a16="http://schemas.microsoft.com/office/drawing/2014/main" id="{7D41880F-77B1-4172-BE00-A1327390D36C}"/>
              </a:ext>
            </a:extLst>
          </p:cNvPr>
          <p:cNvSpPr/>
          <p:nvPr/>
        </p:nvSpPr>
        <p:spPr>
          <a:xfrm>
            <a:off x="101600" y="111760"/>
            <a:ext cx="11978640" cy="653218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Isosceles Triangle 17">
            <a:extLst>
              <a:ext uri="{FF2B5EF4-FFF2-40B4-BE49-F238E27FC236}">
                <a16:creationId xmlns:a16="http://schemas.microsoft.com/office/drawing/2014/main" id="{502C9535-385B-448E-88F6-F4054A0F8710}"/>
              </a:ext>
            </a:extLst>
          </p:cNvPr>
          <p:cNvSpPr/>
          <p:nvPr/>
        </p:nvSpPr>
        <p:spPr>
          <a:xfrm rot="5400000">
            <a:off x="-154982" y="3461978"/>
            <a:ext cx="1600284" cy="131064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11" name="Group 10">
            <a:extLst>
              <a:ext uri="{FF2B5EF4-FFF2-40B4-BE49-F238E27FC236}">
                <a16:creationId xmlns:a16="http://schemas.microsoft.com/office/drawing/2014/main" id="{3A396A35-3F76-5EFD-903F-70A22DE0DA7D}"/>
              </a:ext>
            </a:extLst>
          </p:cNvPr>
          <p:cNvGrpSpPr/>
          <p:nvPr/>
        </p:nvGrpSpPr>
        <p:grpSpPr>
          <a:xfrm>
            <a:off x="-40640" y="4388952"/>
            <a:ext cx="3302000" cy="2469048"/>
            <a:chOff x="-40640" y="4388952"/>
            <a:chExt cx="3302000" cy="2469048"/>
          </a:xfrm>
        </p:grpSpPr>
        <p:sp>
          <p:nvSpPr>
            <p:cNvPr id="17" name="Isosceles Triangle 16">
              <a:extLst>
                <a:ext uri="{FF2B5EF4-FFF2-40B4-BE49-F238E27FC236}">
                  <a16:creationId xmlns:a16="http://schemas.microsoft.com/office/drawing/2014/main" id="{35C1BF50-1D5B-4ABD-85FE-1BF3E563DFC2}"/>
                </a:ext>
              </a:extLst>
            </p:cNvPr>
            <p:cNvSpPr/>
            <p:nvPr/>
          </p:nvSpPr>
          <p:spPr>
            <a:xfrm rot="5400000">
              <a:off x="406316" y="3982636"/>
              <a:ext cx="2448728" cy="3261360"/>
            </a:xfrm>
            <a:prstGeom prst="triangle">
              <a:avLst>
                <a:gd name="adj" fmla="val 1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9" name="Straight Connector 18">
              <a:extLst>
                <a:ext uri="{FF2B5EF4-FFF2-40B4-BE49-F238E27FC236}">
                  <a16:creationId xmlns:a16="http://schemas.microsoft.com/office/drawing/2014/main" id="{24C90CEB-1B6E-413B-9631-961E4E3ED8A2}"/>
                </a:ext>
              </a:extLst>
            </p:cNvPr>
            <p:cNvCxnSpPr>
              <a:cxnSpLocks/>
            </p:cNvCxnSpPr>
            <p:nvPr/>
          </p:nvCxnSpPr>
          <p:spPr>
            <a:xfrm>
              <a:off x="-10160" y="4754880"/>
              <a:ext cx="2824480" cy="210312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A304437-6DFD-4AA2-A046-90401A42604D}"/>
                </a:ext>
              </a:extLst>
            </p:cNvPr>
            <p:cNvCxnSpPr>
              <a:cxnSpLocks/>
            </p:cNvCxnSpPr>
            <p:nvPr/>
          </p:nvCxnSpPr>
          <p:spPr>
            <a:xfrm>
              <a:off x="-40640" y="4871720"/>
              <a:ext cx="2692400" cy="198628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0" name="TextBox 9">
            <a:extLst>
              <a:ext uri="{FF2B5EF4-FFF2-40B4-BE49-F238E27FC236}">
                <a16:creationId xmlns:a16="http://schemas.microsoft.com/office/drawing/2014/main" id="{EE9D7D8B-146A-F96D-ACAC-D4C590770712}"/>
              </a:ext>
            </a:extLst>
          </p:cNvPr>
          <p:cNvSpPr txBox="1"/>
          <p:nvPr/>
        </p:nvSpPr>
        <p:spPr>
          <a:xfrm>
            <a:off x="11141310" y="6593141"/>
            <a:ext cx="867810" cy="275020"/>
          </a:xfrm>
          <a:prstGeom prst="rect">
            <a:avLst/>
          </a:prstGeom>
          <a:noFill/>
        </p:spPr>
        <p:txBody>
          <a:bodyPr wrap="square" rtlCol="0">
            <a:spAutoFit/>
          </a:bodyPr>
          <a:lstStyle/>
          <a:p>
            <a:r>
              <a:rPr lang="en-IN" sz="1200" dirty="0" smtClean="0"/>
              <a:t>2024-2025</a:t>
            </a:r>
            <a:endParaRPr lang="en-IN" sz="1200" dirty="0"/>
          </a:p>
        </p:txBody>
      </p:sp>
      <p:sp>
        <p:nvSpPr>
          <p:cNvPr id="15" name="Isosceles Triangle 14">
            <a:extLst>
              <a:ext uri="{FF2B5EF4-FFF2-40B4-BE49-F238E27FC236}">
                <a16:creationId xmlns:a16="http://schemas.microsoft.com/office/drawing/2014/main" id="{56B24938-1AB1-B832-CCD9-37C93C033B72}"/>
              </a:ext>
            </a:extLst>
          </p:cNvPr>
          <p:cNvSpPr/>
          <p:nvPr/>
        </p:nvSpPr>
        <p:spPr>
          <a:xfrm rot="16200000">
            <a:off x="10711138" y="1973538"/>
            <a:ext cx="1600284" cy="131064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21" name="Group 20">
            <a:extLst>
              <a:ext uri="{FF2B5EF4-FFF2-40B4-BE49-F238E27FC236}">
                <a16:creationId xmlns:a16="http://schemas.microsoft.com/office/drawing/2014/main" id="{196B916B-59CD-3B23-3EB0-DBAAE4FC33EF}"/>
              </a:ext>
            </a:extLst>
          </p:cNvPr>
          <p:cNvGrpSpPr/>
          <p:nvPr/>
        </p:nvGrpSpPr>
        <p:grpSpPr>
          <a:xfrm rot="10800000">
            <a:off x="8920480" y="-10161"/>
            <a:ext cx="3302000" cy="2469048"/>
            <a:chOff x="-40640" y="4388952"/>
            <a:chExt cx="3302000" cy="2469048"/>
          </a:xfrm>
        </p:grpSpPr>
        <p:sp>
          <p:nvSpPr>
            <p:cNvPr id="22" name="Isosceles Triangle 21">
              <a:extLst>
                <a:ext uri="{FF2B5EF4-FFF2-40B4-BE49-F238E27FC236}">
                  <a16:creationId xmlns:a16="http://schemas.microsoft.com/office/drawing/2014/main" id="{AE453089-43CA-CEE8-CC83-CC8C87AD03C7}"/>
                </a:ext>
              </a:extLst>
            </p:cNvPr>
            <p:cNvSpPr/>
            <p:nvPr/>
          </p:nvSpPr>
          <p:spPr>
            <a:xfrm rot="5400000">
              <a:off x="406316" y="3982636"/>
              <a:ext cx="2448728" cy="3261360"/>
            </a:xfrm>
            <a:prstGeom prst="triangle">
              <a:avLst>
                <a:gd name="adj" fmla="val 1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24" name="Straight Connector 23">
              <a:extLst>
                <a:ext uri="{FF2B5EF4-FFF2-40B4-BE49-F238E27FC236}">
                  <a16:creationId xmlns:a16="http://schemas.microsoft.com/office/drawing/2014/main" id="{16B15682-AA6D-AF4A-98FC-1086D176E297}"/>
                </a:ext>
              </a:extLst>
            </p:cNvPr>
            <p:cNvCxnSpPr>
              <a:cxnSpLocks/>
            </p:cNvCxnSpPr>
            <p:nvPr/>
          </p:nvCxnSpPr>
          <p:spPr>
            <a:xfrm>
              <a:off x="-10160" y="4754880"/>
              <a:ext cx="2824480" cy="210312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10FA22A-4B0C-6586-A6F8-953B2789E7D8}"/>
                </a:ext>
              </a:extLst>
            </p:cNvPr>
            <p:cNvCxnSpPr>
              <a:cxnSpLocks/>
            </p:cNvCxnSpPr>
            <p:nvPr/>
          </p:nvCxnSpPr>
          <p:spPr>
            <a:xfrm>
              <a:off x="-40640" y="4871720"/>
              <a:ext cx="2692400" cy="198628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 name="Rectangle: Rounded Corners 3">
            <a:extLst>
              <a:ext uri="{FF2B5EF4-FFF2-40B4-BE49-F238E27FC236}">
                <a16:creationId xmlns:a16="http://schemas.microsoft.com/office/drawing/2014/main" id="{A69436B7-A3EC-DDB2-2077-5A0797F8F680}"/>
              </a:ext>
            </a:extLst>
          </p:cNvPr>
          <p:cNvSpPr/>
          <p:nvPr/>
        </p:nvSpPr>
        <p:spPr>
          <a:xfrm>
            <a:off x="1403498" y="2458887"/>
            <a:ext cx="8495414" cy="1756646"/>
          </a:xfrm>
          <a:prstGeom prst="roundRect">
            <a:avLst/>
          </a:prstGeom>
          <a:solidFill>
            <a:schemeClr val="bg1">
              <a:lumMod val="8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FF0000"/>
                </a:solidFill>
              </a:rPr>
              <a:t>THANK YOU!</a:t>
            </a:r>
          </a:p>
        </p:txBody>
      </p:sp>
      <p:sp>
        <p:nvSpPr>
          <p:cNvPr id="5" name="TextBox 4">
            <a:extLst>
              <a:ext uri="{FF2B5EF4-FFF2-40B4-BE49-F238E27FC236}">
                <a16:creationId xmlns:a16="http://schemas.microsoft.com/office/drawing/2014/main" id="{56D4554E-66B8-5C62-E4A2-84B7BCBB224C}"/>
              </a:ext>
            </a:extLst>
          </p:cNvPr>
          <p:cNvSpPr txBox="1">
            <a:spLocks/>
          </p:cNvSpPr>
          <p:nvPr/>
        </p:nvSpPr>
        <p:spPr>
          <a:xfrm>
            <a:off x="9184203" y="5391122"/>
            <a:ext cx="2530277" cy="261610"/>
          </a:xfrm>
          <a:prstGeom prst="rect">
            <a:avLst/>
          </a:prstGeom>
          <a:noFill/>
        </p:spPr>
        <p:txBody>
          <a:bodyPr wrap="square" rtlCol="0">
            <a:spAutoFit/>
          </a:bodyPr>
          <a:lstStyle/>
          <a:p>
            <a:pPr algn="r"/>
            <a:r>
              <a:rPr lang="en-US" sz="1100" b="1" dirty="0">
                <a:latin typeface="Century Gothic" panose="020B0502020202020204" pitchFamily="34" charset="0"/>
                <a:cs typeface="Arial" panose="020B0604020202020204" pitchFamily="34" charset="0"/>
              </a:rPr>
              <a:t>fa</a:t>
            </a:r>
            <a:r>
              <a:rPr lang="en-US" sz="1100" b="1" dirty="0">
                <a:uFillTx/>
                <a:latin typeface="Century Gothic" panose="020B0502020202020204" pitchFamily="34" charset="0"/>
                <a:cs typeface="Arial" panose="020B0604020202020204" pitchFamily="34" charset="0"/>
              </a:rPr>
              <a:t>rheenarahman777@gmail.com</a:t>
            </a:r>
          </a:p>
        </p:txBody>
      </p:sp>
      <p:sp>
        <p:nvSpPr>
          <p:cNvPr id="6" name="TextBox 5">
            <a:extLst>
              <a:ext uri="{FF2B5EF4-FFF2-40B4-BE49-F238E27FC236}">
                <a16:creationId xmlns:a16="http://schemas.microsoft.com/office/drawing/2014/main" id="{21FEE1C1-3261-79F6-4D22-F9CADA373F81}"/>
              </a:ext>
            </a:extLst>
          </p:cNvPr>
          <p:cNvSpPr txBox="1">
            <a:spLocks/>
          </p:cNvSpPr>
          <p:nvPr/>
        </p:nvSpPr>
        <p:spPr>
          <a:xfrm>
            <a:off x="8735062" y="5734758"/>
            <a:ext cx="1867378" cy="261610"/>
          </a:xfrm>
          <a:prstGeom prst="rect">
            <a:avLst/>
          </a:prstGeom>
          <a:noFill/>
        </p:spPr>
        <p:txBody>
          <a:bodyPr wrap="square" rtlCol="0">
            <a:spAutoFit/>
          </a:bodyPr>
          <a:lstStyle/>
          <a:p>
            <a:pPr algn="r"/>
            <a:r>
              <a:rPr lang="en-US" sz="1100" b="1" dirty="0">
                <a:uFillTx/>
                <a:latin typeface="Century Gothic" panose="020B0502020202020204" pitchFamily="34" charset="0"/>
                <a:cs typeface="Arial" panose="020B0604020202020204" pitchFamily="34" charset="0"/>
              </a:rPr>
              <a:t>+91- </a:t>
            </a:r>
            <a:r>
              <a:rPr lang="en-US" sz="1100" b="1" dirty="0" smtClean="0">
                <a:latin typeface="Century Gothic" panose="020B0502020202020204" pitchFamily="34" charset="0"/>
                <a:cs typeface="Arial" panose="020B0604020202020204" pitchFamily="34" charset="0"/>
              </a:rPr>
              <a:t>80510 04735</a:t>
            </a:r>
            <a:endParaRPr lang="en-US" sz="1100" b="1" dirty="0">
              <a:uFillTx/>
              <a:latin typeface="Century Gothic" panose="020B0502020202020204" pitchFamily="34" charset="0"/>
              <a:cs typeface="Arial" panose="020B0604020202020204" pitchFamily="34" charset="0"/>
            </a:endParaRPr>
          </a:p>
        </p:txBody>
      </p:sp>
      <p:pic>
        <p:nvPicPr>
          <p:cNvPr id="7" name="Picture 4" descr="Mail - Free business icons">
            <a:extLst>
              <a:ext uri="{FF2B5EF4-FFF2-40B4-BE49-F238E27FC236}">
                <a16:creationId xmlns:a16="http://schemas.microsoft.com/office/drawing/2014/main" id="{EE916D24-8680-91B7-CC50-5A9F22E3DF94}"/>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9001760" y="5356804"/>
            <a:ext cx="273443" cy="27344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Call, cell, phone, pick, ring, up icon - Download on Iconfinder">
            <a:extLst>
              <a:ext uri="{FF2B5EF4-FFF2-40B4-BE49-F238E27FC236}">
                <a16:creationId xmlns:a16="http://schemas.microsoft.com/office/drawing/2014/main" id="{7F98D2EF-5901-EE62-5B2E-FF565E9CC4BF}"/>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9008134" y="5716344"/>
            <a:ext cx="347465" cy="3474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85523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2102</TotalTime>
  <Words>1603</Words>
  <Application>Microsoft Office PowerPoint</Application>
  <PresentationFormat>Widescreen</PresentationFormat>
  <Paragraphs>243</Paragraphs>
  <Slides>20</Slides>
  <Notes>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20</vt:i4>
      </vt:variant>
    </vt:vector>
  </HeadingPairs>
  <TitlesOfParts>
    <vt:vector size="31" baseType="lpstr">
      <vt:lpstr>Arial</vt:lpstr>
      <vt:lpstr>Calibri</vt:lpstr>
      <vt:lpstr>Calibri Light</vt:lpstr>
      <vt:lpstr>calluna-sans</vt:lpstr>
      <vt:lpstr>Century Gothic</vt:lpstr>
      <vt:lpstr>Cooper Black</vt:lpstr>
      <vt:lpstr>Courier New</vt:lpstr>
      <vt:lpstr>inherit</vt:lpstr>
      <vt:lpstr>Source Sans Pro</vt:lpstr>
      <vt:lpstr>var(--wd-title-font)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Farheen Rahman</dc:creator>
  <cp:lastModifiedBy>Farheen</cp:lastModifiedBy>
  <cp:revision>86</cp:revision>
  <dcterms:created xsi:type="dcterms:W3CDTF">2022-08-27T11:33:57Z</dcterms:created>
  <dcterms:modified xsi:type="dcterms:W3CDTF">2024-07-15T01:04:54Z</dcterms:modified>
</cp:coreProperties>
</file>