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5" r:id="rId2"/>
    <p:sldId id="286" r:id="rId3"/>
    <p:sldId id="287" r:id="rId4"/>
    <p:sldId id="297" r:id="rId5"/>
    <p:sldId id="313" r:id="rId6"/>
    <p:sldId id="314" r:id="rId7"/>
    <p:sldId id="315" r:id="rId8"/>
    <p:sldId id="292" r:id="rId9"/>
    <p:sldId id="316" r:id="rId10"/>
    <p:sldId id="320" r:id="rId11"/>
    <p:sldId id="321" r:id="rId12"/>
    <p:sldId id="322" r:id="rId13"/>
    <p:sldId id="323" r:id="rId14"/>
    <p:sldId id="324" r:id="rId15"/>
    <p:sldId id="326" r:id="rId16"/>
    <p:sldId id="328" r:id="rId17"/>
    <p:sldId id="330" r:id="rId18"/>
    <p:sldId id="319" r:id="rId19"/>
    <p:sldId id="317" r:id="rId20"/>
    <p:sldId id="318" r:id="rId21"/>
    <p:sldId id="309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A2002-5457-4E70-A359-9B10E627866D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9B154-A147-41B0-9E4E-63E3D3295D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74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64B64-350D-4F5E-84F9-2948DCD2885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492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64B64-350D-4F5E-84F9-2948DCD2885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1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029B-86D3-43B2-964D-6C3410CC7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63F9A-0DB0-4DA5-ACE6-D8A5ABB4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03695-EC24-4D33-82EF-AC3426F9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5D81B-2D82-4D5F-8E69-B16742A3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0BCF7-67F3-4239-A417-63ED547E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13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8FCC-DFD9-45EF-865C-B8593123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08D4E-E694-4D65-AE86-6EA1C306B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016CF-5A69-4F87-8B4A-7F1E21B0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424F5-D83B-47D0-BDD9-E5ADF3E5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211B7-2A7E-4AE0-85BA-B4C3E9B89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642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0EFC-0719-4D8F-AABF-0163650C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4821B-8B06-4768-9934-A48E62E4A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D3923-56DF-4508-A9C0-E80B0C9F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2F884-C17C-4680-9EC6-2284624D5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86E13-42E2-4FBB-A8C0-69553070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125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44C2-4539-4997-8F95-A2E0AAE4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07F18-4465-43F6-BB42-4DA20CB26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F24C8-64C3-4A9E-864F-2E13E19A7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C9B5D-2C3D-461C-A62C-D055F07C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B71F0-11FC-40DC-966B-9EFE0E94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D32F5-FA80-4463-99E7-2B7EA29E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948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A8188-5962-4930-B9A0-85759945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6D90A-1FF0-474D-A7BB-7AEEB6416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7737E-4A61-4DD3-B216-FDD39E90B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3A740-C36F-4DEA-8A74-DE9FED9EF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040B0-2C50-460E-9F97-C18AD80ED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0730D-CFF7-4BFE-8982-75CED85B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0260D0-0959-4F79-8D2D-DC986D31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3F63E-73F2-4650-B4AD-41CFE47A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82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06EA-984C-4F0D-9B7A-1E367FA5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B17FD-8423-4943-BBC8-BA2C94741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92453-1A6B-4116-BC68-9CB9C4C3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11B26-8743-4DA2-8D86-D8C1896FD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388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1A698-78A5-4625-91FE-EC5D531D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3F53C2-7EF6-439D-9CB6-4BD9576C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3813C-9CF2-467F-A657-2D508226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81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059D4-747F-4958-8201-D974AAA7A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E2D69-91EB-4983-82CB-7A47C859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EFB47-12CA-494C-B455-FCB522D6A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8BD11-8126-40F5-B22F-A07B3758E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9C00E-82D9-402E-8528-35774C82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8E230-E01D-43B9-A06A-DE5B4F1A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00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DC41-7C38-46F8-9FAA-EE221C9F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7CBF21-C88E-4191-98B3-443F4256A3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65C03-5434-47EC-A44C-6774C7FB5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B990F-2CEF-40B0-BB69-1A5A0A92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26912-13E3-4B0F-928A-8D24EE0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EA40E-778E-44F2-AB06-FB1A97DE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8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DE1B-966C-4441-8218-282868EA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4021A-DD3D-443A-B544-EAA74CAAE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75CAC-4044-4D03-AEF8-20E57E315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9A7A5-FC27-486F-BFEF-12CF1E4D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43137-683E-45AA-B859-A688A769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29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BE843-2A6B-4737-9864-AC8DF5F8E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960E3-8483-4D7A-84FA-AA886612F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2CE55-9E73-414E-BAC0-21F38193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0F297-64FD-4E37-9E77-45DF59A30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AE24A-712D-4F3A-9162-B291F168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13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983FDB-C3D3-4832-8100-A479F458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0D2CF-D823-44B7-A4B5-5FE95449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C9A3B-2ECF-4C76-AEDC-5D6CD30A2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CC019-D0FF-47BF-821C-B45DF0DAF41E}" type="datetimeFigureOut">
              <a:rPr lang="en-IN" smtClean="0"/>
              <a:t>15-07-2024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96885-FBF6-4DF3-AEF9-763CACEDF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1BC80-3A32-4819-A6CA-2510A78B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91235-3E03-437B-8F18-6536E822CD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393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usiness.linkedin.com/marketing-solutions/cx/17/06/advertise-on-linkedin?trk=sem_lms_gaw&amp;src=go-pa&amp;veh=LMS_EMEA_Deprioritized_ROE_Search_Google-Brand_DR-PRS_Broad_HeadTerms-Alpha_All_English_Core_431738531478__linkedin%20marketing_c__kwd-7650951355_9216596360&amp;mcid=6612464045041733646&amp;cname=LMS_EMEA_Deprioritized_ROE_Search_Google-Brand_DR-PRS_Broad_HeadTerms-Alpha_All_English_Core&amp;camid=9216596360&amp;asid=94475516878&amp;targetid=kwd-7650951355&amp;crid=431738531478&amp;placement=&amp;dev=c&amp;ends=1&amp;gclid=Cj0KCQiA88X_BRDUARIsACVMYD-TiYbftC96ncGZB8HPtrJRKITUsiptDBDfELTSpzW1pYBB4fcBX8kaAuumEALw_wcB&amp;gclsrc=aw.ds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blog.twitter.com/2015/new-holiday-research-five-ways-for-retailers-to-engage-shoppers-on-twitter" TargetMode="External"/><Relationship Id="rId12" Type="http://schemas.openxmlformats.org/officeDocument/2006/relationships/image" Target="../media/image15.png"/><Relationship Id="rId2" Type="http://schemas.openxmlformats.org/officeDocument/2006/relationships/hyperlink" Target="https://marketingland.com/report-digital-now-makes-up-51-of-us-ad-spending-24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log.hootsuite.com/instagram-statistics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hootsuite.com/resources/digital2020-q4-update" TargetMode="External"/><Relationship Id="rId10" Type="http://schemas.openxmlformats.org/officeDocument/2006/relationships/image" Target="../media/image13.jpeg"/><Relationship Id="rId4" Type="http://schemas.openxmlformats.org/officeDocument/2006/relationships/hyperlink" Target="https://www.hootsuite.com/pages/digital-trends-2021" TargetMode="Externa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usiness.linkedin.com/marketing-solutions/cx/17/06/advertise-on-linkedin?trk=sem_lms_gaw&amp;src=go-pa&amp;veh=LMS_EMEA_Deprioritized_ROE_Search_Google-Brand_DR-PRS_Broad_HeadTerms-Alpha_All_English_Core_431738531478__linkedin%20marketing_c__kwd-7650951355_9216596360&amp;mcid=6612464045041733646&amp;cname=LMS_EMEA_Deprioritized_ROE_Search_Google-Brand_DR-PRS_Broad_HeadTerms-Alpha_All_English_Core&amp;camid=9216596360&amp;asid=94475516878&amp;targetid=kwd-7650951355&amp;crid=431738531478&amp;placement=&amp;dev=c&amp;ends=1&amp;gclid=Cj0KCQiA88X_BRDUARIsACVMYD-TiYbftC96ncGZB8HPtrJRKITUsiptDBDfELTSpzW1pYBB4fcBX8kaAuumEALw_wcB&amp;gclsrc=aw.d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lideshare.net/LImarketingsolutions/10-surprising-stats-you-didnt-know-about-marketing-on-linkedin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s://business.linkedin.com/marketing-solutions/ad-targeti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elman.com/research/edelman-trust-barometer-archive" TargetMode="External"/><Relationship Id="rId2" Type="http://schemas.openxmlformats.org/officeDocument/2006/relationships/hyperlink" Target="https://www.nielsen.com/wp-content/uploads/sites/3/2021/11/2021-Nielsen-Trust-In-Advertising-Sell-Sheet.pd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facebook.com/business/learn/lessons/how-to-use-ad-level-options?course_id=1892545544179112&amp;curriculum_id=399243460690588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A2F77A2-83A5-0CED-2373-44ED1083E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440" y="1459688"/>
            <a:ext cx="5521960" cy="51842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4FB656-156E-8DF1-538A-DD246919BF17}"/>
              </a:ext>
            </a:extLst>
          </p:cNvPr>
          <p:cNvSpPr/>
          <p:nvPr/>
        </p:nvSpPr>
        <p:spPr>
          <a:xfrm>
            <a:off x="71120" y="20320"/>
            <a:ext cx="12120880" cy="6897973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9E8CD5-0CA3-5000-58F5-BC644674B676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8E0A8E-1C2B-7F3E-F80B-AF0AF7134F07}"/>
              </a:ext>
            </a:extLst>
          </p:cNvPr>
          <p:cNvSpPr/>
          <p:nvPr/>
        </p:nvSpPr>
        <p:spPr>
          <a:xfrm>
            <a:off x="101600" y="111760"/>
            <a:ext cx="11978640" cy="65321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64D644A-0EEA-4309-0D67-F3D56907ADCD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273254-2EAE-CA40-18D4-DE42CE5C1689}"/>
              </a:ext>
            </a:extLst>
          </p:cNvPr>
          <p:cNvGrpSpPr/>
          <p:nvPr/>
        </p:nvGrpSpPr>
        <p:grpSpPr>
          <a:xfrm>
            <a:off x="-40640" y="4388952"/>
            <a:ext cx="3302000" cy="2469048"/>
            <a:chOff x="-40640" y="4388952"/>
            <a:chExt cx="3302000" cy="2469048"/>
          </a:xfrm>
        </p:grpSpPr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10EB29C2-6F8E-0D6A-09D5-A46CBD0E81B0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A052209-CA1D-2728-EA5F-6788AD4960DD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B0701FB-986F-7EEE-3525-436D50D1EFD8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8B0536A-D426-11A2-AA64-27487C3D1883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86E40D81-2829-E6F1-8B74-9C6C0F9414A3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565B54-F75E-6952-A080-EF1C9D394F53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B00CD3DC-5CCC-BC32-884B-37256F0D128B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F109F43-D2DA-C38E-3BD5-58578D7AC090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9111474-F0E3-A593-24E5-1C4CC1B5A781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1EDCFF1-F249-E16C-51C4-12DF47972080}"/>
              </a:ext>
            </a:extLst>
          </p:cNvPr>
          <p:cNvSpPr txBox="1"/>
          <p:nvPr/>
        </p:nvSpPr>
        <p:spPr>
          <a:xfrm>
            <a:off x="1051031" y="792480"/>
            <a:ext cx="9144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>
                <a:latin typeface="Cooper Black" panose="0208090404030B020404" pitchFamily="18" charset="0"/>
              </a:rPr>
              <a:t>IIM VISAKHAPATNAM </a:t>
            </a:r>
          </a:p>
          <a:p>
            <a:pPr algn="ctr"/>
            <a:endParaRPr lang="en-IN" sz="2400" dirty="0">
              <a:latin typeface="Cooper Black" panose="0208090404030B020404" pitchFamily="18" charset="0"/>
            </a:endParaRPr>
          </a:p>
          <a:p>
            <a:pPr algn="ctr"/>
            <a:endParaRPr lang="en-IN" sz="2400" dirty="0">
              <a:latin typeface="Cooper Black" panose="0208090404030B020404" pitchFamily="18" charset="0"/>
            </a:endParaRPr>
          </a:p>
          <a:p>
            <a:pPr algn="ctr"/>
            <a:r>
              <a:rPr lang="en-IN" sz="2400" dirty="0">
                <a:latin typeface="Cooper Black" panose="0208090404030B020404" pitchFamily="18" charset="0"/>
              </a:rPr>
              <a:t>Session Topic</a:t>
            </a:r>
          </a:p>
          <a:p>
            <a:pPr algn="ctr"/>
            <a:r>
              <a:rPr lang="en-IN" sz="4800" dirty="0">
                <a:solidFill>
                  <a:srgbClr val="FF0000"/>
                </a:solidFill>
                <a:latin typeface="Cooper Black" panose="0208090404030B020404" pitchFamily="18" charset="0"/>
              </a:rPr>
              <a:t>Social Media Marketing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32B02D-2E5B-F949-C7F8-E50356C4CC2E}"/>
              </a:ext>
            </a:extLst>
          </p:cNvPr>
          <p:cNvSpPr txBox="1">
            <a:spLocks/>
          </p:cNvSpPr>
          <p:nvPr/>
        </p:nvSpPr>
        <p:spPr>
          <a:xfrm>
            <a:off x="9549963" y="5807682"/>
            <a:ext cx="25302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latin typeface="Century Gothic" panose="020B0502020202020204" pitchFamily="34" charset="0"/>
                <a:cs typeface="Arial" panose="020B0604020202020204" pitchFamily="34" charset="0"/>
              </a:rPr>
              <a:t>fa</a:t>
            </a:r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rheenarahman777@gmail.com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A2A387-E088-7ED2-98D1-62A51EED51E0}"/>
              </a:ext>
            </a:extLst>
          </p:cNvPr>
          <p:cNvSpPr txBox="1">
            <a:spLocks/>
          </p:cNvSpPr>
          <p:nvPr/>
        </p:nvSpPr>
        <p:spPr>
          <a:xfrm>
            <a:off x="9100822" y="6151318"/>
            <a:ext cx="186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+91- </a:t>
            </a:r>
            <a:r>
              <a:rPr lang="en-US" sz="11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80510 04735</a:t>
            </a:r>
            <a:endParaRPr lang="en-US" sz="1100" b="1" dirty="0"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4" descr="Mail - Free business icons">
            <a:extLst>
              <a:ext uri="{FF2B5EF4-FFF2-40B4-BE49-F238E27FC236}">
                <a16:creationId xmlns:a16="http://schemas.microsoft.com/office/drawing/2014/main" id="{B0E65174-A3C6-0D70-2ECB-E40A076D6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520" y="5773364"/>
            <a:ext cx="273443" cy="27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all, cell, phone, pick, ring, up icon - Download on Iconfinder">
            <a:extLst>
              <a:ext uri="{FF2B5EF4-FFF2-40B4-BE49-F238E27FC236}">
                <a16:creationId xmlns:a16="http://schemas.microsoft.com/office/drawing/2014/main" id="{F1B6DE69-12C3-3D96-572E-E4F491283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894" y="6132904"/>
            <a:ext cx="347465" cy="3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3AFB01-64DA-EA10-ED63-C81AE1126BCF}"/>
              </a:ext>
            </a:extLst>
          </p:cNvPr>
          <p:cNvSpPr txBox="1"/>
          <p:nvPr/>
        </p:nvSpPr>
        <p:spPr>
          <a:xfrm>
            <a:off x="9255760" y="4500880"/>
            <a:ext cx="290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By: </a:t>
            </a:r>
          </a:p>
          <a:p>
            <a:r>
              <a:rPr lang="en-US" b="1" dirty="0"/>
              <a:t>Farheen Rahman</a:t>
            </a:r>
          </a:p>
          <a:p>
            <a:r>
              <a:rPr lang="en-US" b="1" dirty="0"/>
              <a:t>Senior </a:t>
            </a:r>
            <a:r>
              <a:rPr lang="en-US" b="1" dirty="0" smtClean="0"/>
              <a:t>Manager-  </a:t>
            </a:r>
          </a:p>
          <a:p>
            <a:r>
              <a:rPr lang="en-US" b="1" dirty="0" smtClean="0"/>
              <a:t>New </a:t>
            </a:r>
            <a:r>
              <a:rPr lang="en-US" b="1" dirty="0"/>
              <a:t>Business @ Metrix</a:t>
            </a:r>
          </a:p>
        </p:txBody>
      </p:sp>
    </p:spTree>
    <p:extLst>
      <p:ext uri="{BB962C8B-B14F-4D97-AF65-F5344CB8AC3E}">
        <p14:creationId xmlns:p14="http://schemas.microsoft.com/office/powerpoint/2010/main" val="34498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About the Speaker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3BD41B-ABE5-328C-B300-FDCFB98EFFCA}"/>
              </a:ext>
            </a:extLst>
          </p:cNvPr>
          <p:cNvCxnSpPr/>
          <p:nvPr/>
        </p:nvCxnSpPr>
        <p:spPr>
          <a:xfrm>
            <a:off x="91440" y="589281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B4A34AB2-2962-1ECA-1A7B-6910573FD80C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637A3E-8D13-1BC4-3A7E-92256D547BD8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AB92544F-0585-BB71-30BA-094587342660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A66D7F8-1B14-6E74-4F00-77A7CC76463B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DDC428A-BF94-E065-41E8-5956EAC86F9D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18ED71C-B92D-71E7-DCB3-EACA6E2E8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787045"/>
            <a:ext cx="1712685" cy="17126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449B6F-7962-3F30-5380-053EF713E90E}"/>
              </a:ext>
            </a:extLst>
          </p:cNvPr>
          <p:cNvSpPr/>
          <p:nvPr/>
        </p:nvSpPr>
        <p:spPr>
          <a:xfrm>
            <a:off x="357714" y="2615275"/>
            <a:ext cx="1761371" cy="1081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F90108-C19C-9292-F3E8-0972DF58ACE1}"/>
              </a:ext>
            </a:extLst>
          </p:cNvPr>
          <p:cNvSpPr txBox="1"/>
          <p:nvPr/>
        </p:nvSpPr>
        <p:spPr>
          <a:xfrm>
            <a:off x="401257" y="4305320"/>
            <a:ext cx="2239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/>
              <a:t>MBA in Marketing and Finance from IIM Ranchi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C7F459-6117-340C-ED87-D53F07A48CBD}"/>
              </a:ext>
            </a:extLst>
          </p:cNvPr>
          <p:cNvSpPr txBox="1"/>
          <p:nvPr/>
        </p:nvSpPr>
        <p:spPr>
          <a:xfrm>
            <a:off x="391882" y="4990129"/>
            <a:ext cx="2329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B.E. in Civil Engineering from BIT </a:t>
            </a:r>
            <a:r>
              <a:rPr lang="en-IN" sz="1200" b="1" dirty="0" err="1"/>
              <a:t>Mesra</a:t>
            </a:r>
            <a:r>
              <a:rPr lang="en-IN" sz="1200" b="1" dirty="0"/>
              <a:t> (Gold </a:t>
            </a:r>
            <a:r>
              <a:rPr lang="en-IN" sz="1200" b="1" dirty="0" err="1"/>
              <a:t>Medalist</a:t>
            </a:r>
            <a:r>
              <a:rPr lang="en-IN" sz="1200" b="1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D4569C-DEE3-5659-D79B-D36B9229B7DF}"/>
              </a:ext>
            </a:extLst>
          </p:cNvPr>
          <p:cNvSpPr txBox="1"/>
          <p:nvPr/>
        </p:nvSpPr>
        <p:spPr>
          <a:xfrm>
            <a:off x="468086" y="3298047"/>
            <a:ext cx="2329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1200" b="1" dirty="0"/>
          </a:p>
          <a:p>
            <a:r>
              <a:rPr lang="en-IN" sz="1200" b="1" dirty="0"/>
              <a:t>Executive Development  Programme in Digital Marketing from XLRI Jamshedpur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1196BB-9D0B-D03B-771E-4784CEEB9608}"/>
              </a:ext>
            </a:extLst>
          </p:cNvPr>
          <p:cNvSpPr txBox="1"/>
          <p:nvPr/>
        </p:nvSpPr>
        <p:spPr>
          <a:xfrm>
            <a:off x="3983212" y="3493988"/>
            <a:ext cx="24679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/>
              <a:t>       </a:t>
            </a:r>
            <a:r>
              <a:rPr lang="en-IN" sz="1200" b="1" dirty="0">
                <a:solidFill>
                  <a:srgbClr val="FF0000"/>
                </a:solidFill>
              </a:rPr>
              <a:t>National Level: </a:t>
            </a:r>
          </a:p>
          <a:p>
            <a:r>
              <a:rPr lang="en-IN" sz="1200" dirty="0"/>
              <a:t>Tata Motors </a:t>
            </a:r>
            <a:r>
              <a:rPr lang="en-IN" sz="1200" b="1" dirty="0"/>
              <a:t>Mindrovers </a:t>
            </a:r>
            <a:r>
              <a:rPr lang="en-IN" sz="1200" dirty="0"/>
              <a:t>2018 (PPO) </a:t>
            </a:r>
            <a:r>
              <a:rPr lang="en-IN" sz="1200" b="1" dirty="0"/>
              <a:t>TAS</a:t>
            </a:r>
            <a:r>
              <a:rPr lang="en-IN" sz="1200" dirty="0"/>
              <a:t> In-house by Tata Group 2021; </a:t>
            </a:r>
            <a:r>
              <a:rPr lang="en-IN" sz="1200" b="1" dirty="0"/>
              <a:t>Pinnacle </a:t>
            </a:r>
            <a:r>
              <a:rPr lang="en-IN" sz="1200" dirty="0"/>
              <a:t>by Aditya Birla Fashion &amp; Retail  2017; </a:t>
            </a:r>
          </a:p>
          <a:p>
            <a:r>
              <a:rPr lang="en-IN" sz="1200" b="1" dirty="0"/>
              <a:t>E-Hackathon</a:t>
            </a:r>
            <a:r>
              <a:rPr lang="en-IN" sz="1200" dirty="0"/>
              <a:t>, Tata Motors 2020</a:t>
            </a:r>
          </a:p>
          <a:p>
            <a:endParaRPr lang="en-IN" sz="1200" dirty="0"/>
          </a:p>
          <a:p>
            <a:r>
              <a:rPr lang="en-IN" sz="1200" b="1" dirty="0"/>
              <a:t>        </a:t>
            </a:r>
            <a:r>
              <a:rPr lang="en-IN" sz="1200" b="1" dirty="0">
                <a:solidFill>
                  <a:srgbClr val="FF0000"/>
                </a:solidFill>
              </a:rPr>
              <a:t>State Level: </a:t>
            </a:r>
          </a:p>
          <a:p>
            <a:r>
              <a:rPr lang="en-IN" sz="1200" b="1" dirty="0"/>
              <a:t>Startup Pitch </a:t>
            </a:r>
            <a:r>
              <a:rPr lang="en-IN" sz="1200" dirty="0"/>
              <a:t>, Govt. of Jharkhand- 2018</a:t>
            </a:r>
          </a:p>
          <a:p>
            <a:endParaRPr lang="en-IN" sz="1200" dirty="0">
              <a:solidFill>
                <a:srgbClr val="FF0000"/>
              </a:solidFill>
            </a:endParaRPr>
          </a:p>
          <a:p>
            <a:r>
              <a:rPr lang="en-IN" sz="1200" b="1" dirty="0">
                <a:solidFill>
                  <a:srgbClr val="FF0000"/>
                </a:solidFill>
              </a:rPr>
              <a:t>       Campus Level: </a:t>
            </a:r>
          </a:p>
          <a:p>
            <a:r>
              <a:rPr lang="en-IN" sz="1200" b="1" dirty="0"/>
              <a:t>Nestle 4P Challengers </a:t>
            </a:r>
            <a:r>
              <a:rPr lang="en-IN" sz="1200" dirty="0"/>
              <a:t>2018,  </a:t>
            </a:r>
          </a:p>
          <a:p>
            <a:r>
              <a:rPr lang="en-IN" sz="1200" dirty="0"/>
              <a:t>RPG </a:t>
            </a:r>
            <a:r>
              <a:rPr lang="en-IN" sz="1200" b="1" dirty="0"/>
              <a:t> </a:t>
            </a:r>
            <a:r>
              <a:rPr lang="en-IN" sz="1200" b="1" dirty="0" err="1"/>
              <a:t>Bizzards</a:t>
            </a:r>
            <a:r>
              <a:rPr lang="en-IN" sz="1200" dirty="0"/>
              <a:t> 2018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168287-3AA3-A95E-66CA-A894D367862A}"/>
              </a:ext>
            </a:extLst>
          </p:cNvPr>
          <p:cNvSpPr txBox="1"/>
          <p:nvPr/>
        </p:nvSpPr>
        <p:spPr>
          <a:xfrm>
            <a:off x="433911" y="5709571"/>
            <a:ext cx="2329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/>
              <a:t>Class XII : JVM </a:t>
            </a:r>
            <a:r>
              <a:rPr lang="en-IN" sz="1200" b="1" dirty="0" err="1"/>
              <a:t>Shyamali</a:t>
            </a:r>
            <a:r>
              <a:rPr lang="en-IN" sz="1200" b="1" dirty="0"/>
              <a:t> (AFMI Gold Medal)</a:t>
            </a:r>
          </a:p>
          <a:p>
            <a:endParaRPr lang="en-IN" sz="1200" b="1" dirty="0"/>
          </a:p>
          <a:p>
            <a:r>
              <a:rPr lang="en-IN" sz="1200" b="1" dirty="0"/>
              <a:t>Class X : District 2</a:t>
            </a:r>
            <a:r>
              <a:rPr lang="en-IN" sz="1200" b="1" baseline="30000" dirty="0"/>
              <a:t>nd</a:t>
            </a:r>
            <a:r>
              <a:rPr lang="en-IN" sz="1200" b="1" dirty="0"/>
              <a:t> Topper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BB79A5-D39A-ACC8-C6B1-1B6BAAB7C786}"/>
              </a:ext>
            </a:extLst>
          </p:cNvPr>
          <p:cNvSpPr txBox="1"/>
          <p:nvPr/>
        </p:nvSpPr>
        <p:spPr>
          <a:xfrm>
            <a:off x="7282070" y="3489007"/>
            <a:ext cx="447851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Jammu- Executive </a:t>
            </a:r>
            <a:r>
              <a:rPr lang="en-IN" sz="1200" dirty="0" smtClean="0"/>
              <a:t>Batch (2 batches)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Vishakhapatnam- Executive </a:t>
            </a:r>
            <a:r>
              <a:rPr lang="en-IN" sz="1200" dirty="0" smtClean="0"/>
              <a:t>Batch (3 Batches)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Tata Motors Sales Team- Mid and Senior Level Managers of Tata Motors East Sales Team (130 participants)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Jammu- MBA final </a:t>
            </a:r>
            <a:r>
              <a:rPr lang="en-IN" sz="1200" dirty="0" smtClean="0"/>
              <a:t>year 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200" dirty="0" smtClean="0"/>
              <a:t>IIM Vishakhapatnam- MBA Final Year</a:t>
            </a:r>
            <a:endParaRPr lang="en-IN" sz="1200" dirty="0"/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IIM Ranchi- MBA final year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BIT </a:t>
            </a:r>
            <a:r>
              <a:rPr lang="en-IN" sz="1200" dirty="0" err="1"/>
              <a:t>Mesra</a:t>
            </a:r>
            <a:r>
              <a:rPr lang="en-IN" sz="1200" dirty="0"/>
              <a:t>- B. tech &amp; MBA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SOIL Gurgaon- Industry Mentor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KCC Institutes- BBA, BCA, BJMC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Skill Development Coach- GP colleges under Govt. of Jharkhand for placement and related trainings since 2017 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IN" sz="1200" dirty="0"/>
              <a:t>Personal Interview trainer, Super 70, </a:t>
            </a:r>
            <a:r>
              <a:rPr lang="en-IN" sz="1200" dirty="0" err="1"/>
              <a:t>Maxel</a:t>
            </a:r>
            <a:r>
              <a:rPr lang="en-IN" sz="1200" dirty="0"/>
              <a:t> Leadership Council to train MBA aspirants on WAT and PI to convert IIM calls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n-IN" sz="1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1AC119-2B92-991A-705C-6E73D77EE9DB}"/>
              </a:ext>
            </a:extLst>
          </p:cNvPr>
          <p:cNvSpPr txBox="1"/>
          <p:nvPr/>
        </p:nvSpPr>
        <p:spPr>
          <a:xfrm>
            <a:off x="2492827" y="976425"/>
            <a:ext cx="73035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i="1" dirty="0"/>
              <a:t>I am currently looking after New Business Vertical for Metrix</a:t>
            </a:r>
            <a:r>
              <a:rPr lang="en-IN" sz="1600" b="1" i="1" dirty="0"/>
              <a:t>. </a:t>
            </a:r>
            <a:r>
              <a:rPr lang="en-IN" sz="1600" i="1" dirty="0"/>
              <a:t>I have worked and collaborated across industries including Automotive, E-commerce and Consulting  at </a:t>
            </a:r>
            <a:r>
              <a:rPr lang="en-IN" sz="1600" b="1" i="1" dirty="0"/>
              <a:t>Tata Motors Limited, </a:t>
            </a:r>
            <a:r>
              <a:rPr lang="en-IN" sz="1600" b="1" i="1" dirty="0" err="1"/>
              <a:t>IndiaMART</a:t>
            </a:r>
            <a:r>
              <a:rPr lang="en-IN" sz="1600" b="1" i="1" dirty="0"/>
              <a:t>, Gartner Inc., EY, </a:t>
            </a:r>
            <a:r>
              <a:rPr lang="en-IN" sz="1600" b="1" i="1" dirty="0" err="1"/>
              <a:t>JustDial</a:t>
            </a:r>
            <a:r>
              <a:rPr lang="en-IN" sz="1600" b="1" i="1" dirty="0"/>
              <a:t> and ACS Technologies </a:t>
            </a:r>
            <a:r>
              <a:rPr lang="en-IN" sz="1600" i="1" dirty="0"/>
              <a:t>in areas of Go To Market, Digital Transformation, Client Handling, Product Management and Digital marketing across all platforms.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991C9C-F7AA-3A0A-E224-F35135EAC772}"/>
              </a:ext>
            </a:extLst>
          </p:cNvPr>
          <p:cNvSpPr txBox="1"/>
          <p:nvPr/>
        </p:nvSpPr>
        <p:spPr>
          <a:xfrm>
            <a:off x="2296127" y="859245"/>
            <a:ext cx="1252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“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134C4E-8B57-23C5-098E-EAFD1E66152C}"/>
              </a:ext>
            </a:extLst>
          </p:cNvPr>
          <p:cNvSpPr txBox="1"/>
          <p:nvPr/>
        </p:nvSpPr>
        <p:spPr>
          <a:xfrm>
            <a:off x="5989320" y="1806303"/>
            <a:ext cx="1310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C814E-5CB0-C603-B0B4-2A605E237AA0}"/>
              </a:ext>
            </a:extLst>
          </p:cNvPr>
          <p:cNvSpPr txBox="1"/>
          <p:nvPr/>
        </p:nvSpPr>
        <p:spPr>
          <a:xfrm>
            <a:off x="174172" y="3483428"/>
            <a:ext cx="115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7FC8B6-222C-2AFB-B354-9073B3A44EE0}"/>
              </a:ext>
            </a:extLst>
          </p:cNvPr>
          <p:cNvSpPr txBox="1"/>
          <p:nvPr/>
        </p:nvSpPr>
        <p:spPr>
          <a:xfrm>
            <a:off x="163287" y="4299852"/>
            <a:ext cx="1208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A5CE867-7B05-4FF9-18FC-38224644252D}"/>
              </a:ext>
            </a:extLst>
          </p:cNvPr>
          <p:cNvSpPr txBox="1"/>
          <p:nvPr/>
        </p:nvSpPr>
        <p:spPr>
          <a:xfrm>
            <a:off x="185058" y="5018311"/>
            <a:ext cx="1164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8E4412-299E-E161-4950-341BE45950F1}"/>
              </a:ext>
            </a:extLst>
          </p:cNvPr>
          <p:cNvSpPr txBox="1"/>
          <p:nvPr/>
        </p:nvSpPr>
        <p:spPr>
          <a:xfrm>
            <a:off x="195942" y="5704112"/>
            <a:ext cx="1186548" cy="31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07832D-CCAF-81DA-2500-E484DC792DC7}"/>
              </a:ext>
            </a:extLst>
          </p:cNvPr>
          <p:cNvSpPr txBox="1"/>
          <p:nvPr/>
        </p:nvSpPr>
        <p:spPr>
          <a:xfrm>
            <a:off x="195939" y="6226627"/>
            <a:ext cx="1186548" cy="31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44015F-442D-5704-66C6-501F7271B4A7}"/>
              </a:ext>
            </a:extLst>
          </p:cNvPr>
          <p:cNvSpPr txBox="1"/>
          <p:nvPr/>
        </p:nvSpPr>
        <p:spPr>
          <a:xfrm>
            <a:off x="3810000" y="3472539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A826C98-F1C3-2219-D4BD-FE730028708E}"/>
              </a:ext>
            </a:extLst>
          </p:cNvPr>
          <p:cNvSpPr txBox="1"/>
          <p:nvPr/>
        </p:nvSpPr>
        <p:spPr>
          <a:xfrm>
            <a:off x="3809999" y="4767940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41C633-4A75-2D2B-3DB6-54F68F8396FC}"/>
              </a:ext>
            </a:extLst>
          </p:cNvPr>
          <p:cNvSpPr txBox="1"/>
          <p:nvPr/>
        </p:nvSpPr>
        <p:spPr>
          <a:xfrm>
            <a:off x="3809998" y="5486398"/>
            <a:ext cx="111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FB7AE0-E979-7592-7316-4A1758316794}"/>
              </a:ext>
            </a:extLst>
          </p:cNvPr>
          <p:cNvSpPr/>
          <p:nvPr/>
        </p:nvSpPr>
        <p:spPr>
          <a:xfrm>
            <a:off x="7239913" y="2952396"/>
            <a:ext cx="3261360" cy="36926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9454000-EC4A-B4ED-2F09-8C504828059C}"/>
              </a:ext>
            </a:extLst>
          </p:cNvPr>
          <p:cNvSpPr txBox="1"/>
          <p:nvPr/>
        </p:nvSpPr>
        <p:spPr>
          <a:xfrm>
            <a:off x="8125881" y="2982690"/>
            <a:ext cx="1787379" cy="31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Lecture Series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9E1628D-E3B9-C254-5F65-BEF5C008855F}"/>
              </a:ext>
            </a:extLst>
          </p:cNvPr>
          <p:cNvSpPr/>
          <p:nvPr/>
        </p:nvSpPr>
        <p:spPr>
          <a:xfrm>
            <a:off x="7249409" y="2719931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9" name="Picture 6" descr="Free Microphone Icon #14769 - Free Icons Library">
            <a:extLst>
              <a:ext uri="{FF2B5EF4-FFF2-40B4-BE49-F238E27FC236}">
                <a16:creationId xmlns:a16="http://schemas.microsoft.com/office/drawing/2014/main" id="{1EE96277-CCE5-751D-2A7D-04D1D9C0E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422" y="2765756"/>
            <a:ext cx="652358" cy="65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1BB0BFB7-CC26-2452-6CF1-BDF9815E7FE7}"/>
              </a:ext>
            </a:extLst>
          </p:cNvPr>
          <p:cNvSpPr/>
          <p:nvPr/>
        </p:nvSpPr>
        <p:spPr>
          <a:xfrm>
            <a:off x="3821612" y="2962828"/>
            <a:ext cx="2915797" cy="36926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7570EC4-D8BB-1D81-9376-B19B99D193E2}"/>
              </a:ext>
            </a:extLst>
          </p:cNvPr>
          <p:cNvSpPr/>
          <p:nvPr/>
        </p:nvSpPr>
        <p:spPr>
          <a:xfrm>
            <a:off x="3794692" y="2729564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2" name="Picture 4" descr="Contest Icon Png #42968 - Free Icons Library">
            <a:extLst>
              <a:ext uri="{FF2B5EF4-FFF2-40B4-BE49-F238E27FC236}">
                <a16:creationId xmlns:a16="http://schemas.microsoft.com/office/drawing/2014/main" id="{FBF04D96-3523-AD37-9A8B-28CE5C7EF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440" y="2847613"/>
            <a:ext cx="479934" cy="54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5D45D270-6C69-9747-C2DA-431F143D5F78}"/>
              </a:ext>
            </a:extLst>
          </p:cNvPr>
          <p:cNvSpPr txBox="1"/>
          <p:nvPr/>
        </p:nvSpPr>
        <p:spPr>
          <a:xfrm>
            <a:off x="4577133" y="2993573"/>
            <a:ext cx="1928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Corporate Competition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38C8FD8-0105-8B53-5003-77AE176DD4A1}"/>
              </a:ext>
            </a:extLst>
          </p:cNvPr>
          <p:cNvSpPr/>
          <p:nvPr/>
        </p:nvSpPr>
        <p:spPr>
          <a:xfrm>
            <a:off x="162331" y="2952333"/>
            <a:ext cx="2940100" cy="39680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4669D1A-43E1-77BF-3909-02834BD11C72}"/>
              </a:ext>
            </a:extLst>
          </p:cNvPr>
          <p:cNvSpPr/>
          <p:nvPr/>
        </p:nvSpPr>
        <p:spPr>
          <a:xfrm>
            <a:off x="169754" y="2751335"/>
            <a:ext cx="775018" cy="744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6" name="Picture 2" descr="Education PNG, Education Transparent Background - FreeIconsPNG">
            <a:extLst>
              <a:ext uri="{FF2B5EF4-FFF2-40B4-BE49-F238E27FC236}">
                <a16:creationId xmlns:a16="http://schemas.microsoft.com/office/drawing/2014/main" id="{A4FEA3A9-B625-C9BF-7823-05EA013C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01" y="2779011"/>
            <a:ext cx="705862" cy="70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E32B2F8-715B-7627-D4D2-8B6A0A721FFB}"/>
              </a:ext>
            </a:extLst>
          </p:cNvPr>
          <p:cNvSpPr txBox="1"/>
          <p:nvPr/>
        </p:nvSpPr>
        <p:spPr>
          <a:xfrm>
            <a:off x="897768" y="2993573"/>
            <a:ext cx="2329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FF0000"/>
                </a:solidFill>
              </a:rPr>
              <a:t>Education 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2E89C-3AC2-4647-BC33-FE8B3EF5D143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5512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54353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Roadmap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DB62B9D1-5DD3-A129-FDFD-167901F35FCD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6AC643-7095-8E78-2E58-3CF6CBFEC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671" y="2237737"/>
            <a:ext cx="5802625" cy="44430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F9E651-4A64-2EC7-220F-02EBC9CED493}"/>
              </a:ext>
            </a:extLst>
          </p:cNvPr>
          <p:cNvSpPr/>
          <p:nvPr/>
        </p:nvSpPr>
        <p:spPr>
          <a:xfrm>
            <a:off x="5238356" y="2775648"/>
            <a:ext cx="2706764" cy="1396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EBA638-108B-641A-4A3B-4F5F19C671C2}"/>
              </a:ext>
            </a:extLst>
          </p:cNvPr>
          <p:cNvSpPr/>
          <p:nvPr/>
        </p:nvSpPr>
        <p:spPr>
          <a:xfrm>
            <a:off x="7265563" y="5258006"/>
            <a:ext cx="707462" cy="56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10" descr="Clock - Free time and date icons">
            <a:extLst>
              <a:ext uri="{FF2B5EF4-FFF2-40B4-BE49-F238E27FC236}">
                <a16:creationId xmlns:a16="http://schemas.microsoft.com/office/drawing/2014/main" id="{AC5B467E-AB44-16BE-CCBB-9F158AFF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12" y="2216606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F40F43-ED92-89FC-BF62-472C74CBDA86}"/>
              </a:ext>
            </a:extLst>
          </p:cNvPr>
          <p:cNvSpPr txBox="1"/>
          <p:nvPr/>
        </p:nvSpPr>
        <p:spPr>
          <a:xfrm>
            <a:off x="2015551" y="1671791"/>
            <a:ext cx="36656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Social Media Marketing Stats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2" name="Picture 6" descr="Time - Free time and date icons">
            <a:extLst>
              <a:ext uri="{FF2B5EF4-FFF2-40B4-BE49-F238E27FC236}">
                <a16:creationId xmlns:a16="http://schemas.microsoft.com/office/drawing/2014/main" id="{32F7CD1D-9218-F0E5-A9F0-C5DCE6DF5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04" y="2625763"/>
            <a:ext cx="331913" cy="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Time - Free time and date icons">
            <a:extLst>
              <a:ext uri="{FF2B5EF4-FFF2-40B4-BE49-F238E27FC236}">
                <a16:creationId xmlns:a16="http://schemas.microsoft.com/office/drawing/2014/main" id="{7A030092-0183-877B-2B4D-4EBDD32F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736" y="4213078"/>
            <a:ext cx="331913" cy="33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lock - Free time and date icons">
            <a:extLst>
              <a:ext uri="{FF2B5EF4-FFF2-40B4-BE49-F238E27FC236}">
                <a16:creationId xmlns:a16="http://schemas.microsoft.com/office/drawing/2014/main" id="{164DB08F-43CD-584F-B3D5-CF8F17891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88" y="4025707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lock - Free time and date icons">
            <a:extLst>
              <a:ext uri="{FF2B5EF4-FFF2-40B4-BE49-F238E27FC236}">
                <a16:creationId xmlns:a16="http://schemas.microsoft.com/office/drawing/2014/main" id="{641D4894-01C5-99E4-4CDF-21D17438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5531873"/>
            <a:ext cx="256499" cy="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C275D76-0864-15E6-923B-00E7DB0A7212}"/>
              </a:ext>
            </a:extLst>
          </p:cNvPr>
          <p:cNvSpPr txBox="1"/>
          <p:nvPr/>
        </p:nvSpPr>
        <p:spPr>
          <a:xfrm>
            <a:off x="5071587" y="2714225"/>
            <a:ext cx="2863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E-commerce journey : D2C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33D7D-2B68-96B6-9B76-BF567FC544CA}"/>
              </a:ext>
            </a:extLst>
          </p:cNvPr>
          <p:cNvSpPr txBox="1"/>
          <p:nvPr/>
        </p:nvSpPr>
        <p:spPr>
          <a:xfrm>
            <a:off x="5593610" y="4248484"/>
            <a:ext cx="30496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LinkedIn Advertising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410677-8A30-12CF-F943-0AD56EA4A7C1}"/>
              </a:ext>
            </a:extLst>
          </p:cNvPr>
          <p:cNvSpPr txBox="1"/>
          <p:nvPr/>
        </p:nvSpPr>
        <p:spPr>
          <a:xfrm>
            <a:off x="7172266" y="5427862"/>
            <a:ext cx="1966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LinkedIn high quality lead extraction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4F559D2B-A5A5-988A-046F-A85EE107F728}"/>
              </a:ext>
            </a:extLst>
          </p:cNvPr>
          <p:cNvSpPr/>
          <p:nvPr/>
        </p:nvSpPr>
        <p:spPr>
          <a:xfrm rot="19255060">
            <a:off x="8763946" y="2005097"/>
            <a:ext cx="2902754" cy="1943353"/>
          </a:xfrm>
          <a:custGeom>
            <a:avLst/>
            <a:gdLst>
              <a:gd name="connsiteX0" fmla="*/ -1062824 w 3595479"/>
              <a:gd name="connsiteY0" fmla="*/ -163629 h 2440765"/>
              <a:gd name="connsiteX1" fmla="*/ -521962 w 3595479"/>
              <a:gd name="connsiteY1" fmla="*/ 2737 h 2440765"/>
              <a:gd name="connsiteX2" fmla="*/ -13552 w 3595479"/>
              <a:gd name="connsiteY2" fmla="*/ 159120 h 2440765"/>
              <a:gd name="connsiteX3" fmla="*/ 559762 w 3595479"/>
              <a:gd name="connsiteY3" fmla="*/ 335468 h 2440765"/>
              <a:gd name="connsiteX4" fmla="*/ 2475827 w 3595479"/>
              <a:gd name="connsiteY4" fmla="*/ 90142 h 2440765"/>
              <a:gd name="connsiteX5" fmla="*/ 3249645 w 3595479"/>
              <a:gd name="connsiteY5" fmla="*/ 1940034 h 2440765"/>
              <a:gd name="connsiteX6" fmla="*/ 1327345 w 3595479"/>
              <a:gd name="connsiteY6" fmla="*/ 2398249 h 2440765"/>
              <a:gd name="connsiteX7" fmla="*/ 161583 w 3595479"/>
              <a:gd name="connsiteY7" fmla="*/ 714721 h 2440765"/>
              <a:gd name="connsiteX8" fmla="*/ -271041 w 3595479"/>
              <a:gd name="connsiteY8" fmla="*/ 404371 h 2440765"/>
              <a:gd name="connsiteX9" fmla="*/ -654688 w 3595479"/>
              <a:gd name="connsiteY9" fmla="*/ 129154 h 2440765"/>
              <a:gd name="connsiteX10" fmla="*/ -1062824 w 3595479"/>
              <a:gd name="connsiteY10" fmla="*/ -163629 h 244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5479" h="2440765" fill="none" extrusionOk="0">
                <a:moveTo>
                  <a:pt x="-1062824" y="-163629"/>
                </a:moveTo>
                <a:cubicBezTo>
                  <a:pt x="-863525" y="-80309"/>
                  <a:pt x="-633783" y="-25486"/>
                  <a:pt x="-521962" y="2737"/>
                </a:cubicBezTo>
                <a:cubicBezTo>
                  <a:pt x="-410141" y="30959"/>
                  <a:pt x="-214449" y="118402"/>
                  <a:pt x="-13552" y="159120"/>
                </a:cubicBezTo>
                <a:cubicBezTo>
                  <a:pt x="187345" y="199838"/>
                  <a:pt x="290197" y="267286"/>
                  <a:pt x="559762" y="335468"/>
                </a:cubicBezTo>
                <a:cubicBezTo>
                  <a:pt x="1210547" y="-32898"/>
                  <a:pt x="1923618" y="-38893"/>
                  <a:pt x="2475827" y="90142"/>
                </a:cubicBezTo>
                <a:cubicBezTo>
                  <a:pt x="3749608" y="406785"/>
                  <a:pt x="3922426" y="1328697"/>
                  <a:pt x="3249645" y="1940034"/>
                </a:cubicBezTo>
                <a:cubicBezTo>
                  <a:pt x="2746428" y="2338460"/>
                  <a:pt x="2075142" y="2428395"/>
                  <a:pt x="1327345" y="2398249"/>
                </a:cubicBezTo>
                <a:cubicBezTo>
                  <a:pt x="239156" y="2102229"/>
                  <a:pt x="-270259" y="1210263"/>
                  <a:pt x="161583" y="714721"/>
                </a:cubicBezTo>
                <a:cubicBezTo>
                  <a:pt x="-18682" y="552820"/>
                  <a:pt x="-56165" y="558498"/>
                  <a:pt x="-271041" y="404371"/>
                </a:cubicBezTo>
                <a:cubicBezTo>
                  <a:pt x="-485917" y="250243"/>
                  <a:pt x="-574431" y="192537"/>
                  <a:pt x="-654688" y="129154"/>
                </a:cubicBezTo>
                <a:cubicBezTo>
                  <a:pt x="-734945" y="65771"/>
                  <a:pt x="-912027" y="-39580"/>
                  <a:pt x="-1062824" y="-163629"/>
                </a:cubicBezTo>
                <a:close/>
              </a:path>
              <a:path w="3595479" h="2440765" stroke="0" extrusionOk="0">
                <a:moveTo>
                  <a:pt x="-1062824" y="-163629"/>
                </a:moveTo>
                <a:cubicBezTo>
                  <a:pt x="-940338" y="-117611"/>
                  <a:pt x="-717767" y="-49440"/>
                  <a:pt x="-554414" y="-7245"/>
                </a:cubicBezTo>
                <a:cubicBezTo>
                  <a:pt x="-391061" y="34949"/>
                  <a:pt x="-189544" y="123826"/>
                  <a:pt x="-46003" y="149138"/>
                </a:cubicBezTo>
                <a:cubicBezTo>
                  <a:pt x="97538" y="174450"/>
                  <a:pt x="411219" y="312675"/>
                  <a:pt x="559762" y="335468"/>
                </a:cubicBezTo>
                <a:cubicBezTo>
                  <a:pt x="1053031" y="-70674"/>
                  <a:pt x="1836491" y="-8870"/>
                  <a:pt x="2475827" y="90142"/>
                </a:cubicBezTo>
                <a:cubicBezTo>
                  <a:pt x="3419004" y="510964"/>
                  <a:pt x="4074898" y="1381651"/>
                  <a:pt x="3249645" y="1940034"/>
                </a:cubicBezTo>
                <a:cubicBezTo>
                  <a:pt x="2744888" y="2251186"/>
                  <a:pt x="2114678" y="2640366"/>
                  <a:pt x="1327345" y="2398249"/>
                </a:cubicBezTo>
                <a:cubicBezTo>
                  <a:pt x="332996" y="2191584"/>
                  <a:pt x="-451604" y="1393109"/>
                  <a:pt x="161583" y="714721"/>
                </a:cubicBezTo>
                <a:cubicBezTo>
                  <a:pt x="7664" y="576257"/>
                  <a:pt x="-110634" y="547007"/>
                  <a:pt x="-234309" y="430721"/>
                </a:cubicBezTo>
                <a:cubicBezTo>
                  <a:pt x="-357984" y="314435"/>
                  <a:pt x="-478192" y="245814"/>
                  <a:pt x="-642444" y="137938"/>
                </a:cubicBezTo>
                <a:cubicBezTo>
                  <a:pt x="-806696" y="30062"/>
                  <a:pt x="-941638" y="-59742"/>
                  <a:pt x="-1062824" y="-1636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364256968">
                  <a:prstGeom prst="wedgeEllipseCallout">
                    <a:avLst>
                      <a:gd name="adj1" fmla="val -79560"/>
                      <a:gd name="adj2" fmla="val -56704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FE013-D7BF-F56F-732D-25FB1073A1D8}"/>
              </a:ext>
            </a:extLst>
          </p:cNvPr>
          <p:cNvSpPr txBox="1"/>
          <p:nvPr/>
        </p:nvSpPr>
        <p:spPr>
          <a:xfrm>
            <a:off x="9262634" y="2356960"/>
            <a:ext cx="23727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/>
            <a:r>
              <a:rPr lang="en-US" sz="1600" b="1" i="1" dirty="0">
                <a:solidFill>
                  <a:srgbClr val="000000"/>
                </a:solidFill>
                <a:latin typeface="Calibri" panose="020F0502020204030204" pitchFamily="34" charset="0"/>
              </a:rPr>
              <a:t>Please feel free to ask questions after each topic.</a:t>
            </a:r>
          </a:p>
          <a:p>
            <a:pPr fontAlgn="b"/>
            <a:endParaRPr lang="en-US" sz="16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en-US" sz="1600" b="1" i="1" dirty="0">
                <a:solidFill>
                  <a:srgbClr val="000000"/>
                </a:solidFill>
                <a:latin typeface="Calibri" panose="020F0502020204030204" pitchFamily="34" charset="0"/>
              </a:rPr>
              <a:t>Avoid advanced questions in the beginning</a:t>
            </a:r>
          </a:p>
          <a:p>
            <a:pPr fontAlgn="b"/>
            <a:endParaRPr lang="en-US" sz="1600" b="1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9D3EE7C-2D30-1069-9183-1434A0245D99}"/>
              </a:ext>
            </a:extLst>
          </p:cNvPr>
          <p:cNvSpPr/>
          <p:nvPr/>
        </p:nvSpPr>
        <p:spPr>
          <a:xfrm>
            <a:off x="8865704" y="940382"/>
            <a:ext cx="2712940" cy="52725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D294732-9183-E0AE-CF1F-7EDF2F6F3AE7}"/>
              </a:ext>
            </a:extLst>
          </p:cNvPr>
          <p:cNvSpPr/>
          <p:nvPr/>
        </p:nvSpPr>
        <p:spPr>
          <a:xfrm>
            <a:off x="936481" y="991154"/>
            <a:ext cx="2359223" cy="46166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8BF57B4-3E0C-4670-3BD9-AFD43A142469}"/>
              </a:ext>
            </a:extLst>
          </p:cNvPr>
          <p:cNvSpPr/>
          <p:nvPr/>
        </p:nvSpPr>
        <p:spPr>
          <a:xfrm>
            <a:off x="4717222" y="992018"/>
            <a:ext cx="2511606" cy="4608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E44D42-D726-96DD-E2C5-56B429CC8546}"/>
              </a:ext>
            </a:extLst>
          </p:cNvPr>
          <p:cNvSpPr txBox="1"/>
          <p:nvPr/>
        </p:nvSpPr>
        <p:spPr>
          <a:xfrm>
            <a:off x="1073235" y="949406"/>
            <a:ext cx="2510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ONE: Understanding FB, LinkedIn and Ad structure</a:t>
            </a:r>
            <a:endParaRPr lang="en-IN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0A02BE-F13A-E3C1-9CF2-0E4859AE1A62}"/>
              </a:ext>
            </a:extLst>
          </p:cNvPr>
          <p:cNvSpPr txBox="1"/>
          <p:nvPr/>
        </p:nvSpPr>
        <p:spPr>
          <a:xfrm>
            <a:off x="4827201" y="949406"/>
            <a:ext cx="245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Understanding </a:t>
            </a:r>
            <a:r>
              <a:rPr lang="en-US" sz="1400" b="1" dirty="0" smtClean="0"/>
              <a:t>ad set up across each platform</a:t>
            </a:r>
            <a:endParaRPr lang="en-IN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71D9A5-C444-A64F-3B42-7249B3B4E2F3}"/>
              </a:ext>
            </a:extLst>
          </p:cNvPr>
          <p:cNvSpPr txBox="1"/>
          <p:nvPr/>
        </p:nvSpPr>
        <p:spPr>
          <a:xfrm>
            <a:off x="1001290" y="4593923"/>
            <a:ext cx="20377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Elements of SMM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0E7A0451-CD87-EB4F-9B8D-395BFD957819}"/>
              </a:ext>
            </a:extLst>
          </p:cNvPr>
          <p:cNvSpPr/>
          <p:nvPr/>
        </p:nvSpPr>
        <p:spPr>
          <a:xfrm rot="5400000">
            <a:off x="406316" y="3982636"/>
            <a:ext cx="2448728" cy="326136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9566CEC-BDA8-CD3E-C690-1C2EF0B33E0B}"/>
              </a:ext>
            </a:extLst>
          </p:cNvPr>
          <p:cNvCxnSpPr>
            <a:cxnSpLocks/>
          </p:cNvCxnSpPr>
          <p:nvPr/>
        </p:nvCxnSpPr>
        <p:spPr>
          <a:xfrm>
            <a:off x="-10160" y="4754880"/>
            <a:ext cx="2824480" cy="21031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99E79D6-4435-C90C-6B37-4147EB720EC9}"/>
              </a:ext>
            </a:extLst>
          </p:cNvPr>
          <p:cNvCxnSpPr>
            <a:cxnSpLocks/>
          </p:cNvCxnSpPr>
          <p:nvPr/>
        </p:nvCxnSpPr>
        <p:spPr>
          <a:xfrm>
            <a:off x="-40640" y="4871720"/>
            <a:ext cx="2692400" cy="198628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0A02BE-F13A-E3C1-9CF2-0E4859AE1A62}"/>
              </a:ext>
            </a:extLst>
          </p:cNvPr>
          <p:cNvSpPr txBox="1"/>
          <p:nvPr/>
        </p:nvSpPr>
        <p:spPr>
          <a:xfrm>
            <a:off x="9061277" y="942781"/>
            <a:ext cx="245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Social Media Analytics and Campaign </a:t>
            </a:r>
            <a:r>
              <a:rPr lang="en-US" sz="1400" b="1" dirty="0" err="1" smtClean="0"/>
              <a:t>Optimisation</a:t>
            </a:r>
            <a:endParaRPr lang="en-IN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Warm up with some great Stats!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ED51B86-E77B-FE66-B001-C2E95E0B9C75}"/>
              </a:ext>
            </a:extLst>
          </p:cNvPr>
          <p:cNvSpPr txBox="1"/>
          <p:nvPr/>
        </p:nvSpPr>
        <p:spPr>
          <a:xfrm>
            <a:off x="873760" y="833120"/>
            <a:ext cx="110134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Inter"/>
              </a:rPr>
              <a:t>In the US alone </a:t>
            </a:r>
            <a:r>
              <a:rPr lang="en-US" sz="2000" b="1" i="0" u="sng" dirty="0">
                <a:solidFill>
                  <a:srgbClr val="FF0000"/>
                </a:solidFill>
                <a:effectLst/>
                <a:latin typeface="Inter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51%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Inter"/>
              </a:rPr>
              <a:t> </a:t>
            </a:r>
            <a:r>
              <a:rPr lang="en-US" sz="2000" b="1" i="0" dirty="0">
                <a:effectLst/>
                <a:latin typeface="Inter"/>
              </a:rPr>
              <a:t>of total advertising spend was used on digital ads and India will follow the trend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 smtClean="0">
                <a:effectLst/>
                <a:latin typeface="Inter"/>
              </a:rPr>
              <a:t>In </a:t>
            </a:r>
            <a:r>
              <a:rPr lang="en-US" sz="2000" b="1" i="0" dirty="0">
                <a:effectLst/>
                <a:latin typeface="Inter"/>
              </a:rPr>
              <a:t>2023, there are estimated to be 4.89 billion total social media users worldwide and the average of 2.25 hours spent per day (91% mobile)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FBFED3-ABAE-DF58-2471-F64EF40B8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44" y="2349500"/>
            <a:ext cx="2159000" cy="215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CA1574-BF01-B3E6-48FB-79AF579088A9}"/>
              </a:ext>
            </a:extLst>
          </p:cNvPr>
          <p:cNvSpPr txBox="1"/>
          <p:nvPr/>
        </p:nvSpPr>
        <p:spPr>
          <a:xfrm>
            <a:off x="3389376" y="2656070"/>
            <a:ext cx="65633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sng" dirty="0">
                <a:solidFill>
                  <a:srgbClr val="FF0000"/>
                </a:solidFill>
                <a:effectLst/>
                <a:latin typeface="Montserrat" panose="020B06040202020202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India</a:t>
            </a:r>
            <a:r>
              <a:rPr lang="en-US" b="1" i="0" dirty="0">
                <a:solidFill>
                  <a:srgbClr val="007978"/>
                </a:solidFill>
                <a:effectLst/>
                <a:latin typeface="Montserrat" panose="020B0604020202020204" pitchFamily="2" charset="0"/>
              </a:rPr>
              <a:t> </a:t>
            </a:r>
            <a:r>
              <a:rPr lang="en-US" b="1" i="0" dirty="0">
                <a:effectLst/>
                <a:latin typeface="Montserrat" panose="020B0604020202020204" pitchFamily="2" charset="0"/>
              </a:rPr>
              <a:t>has the most Instagram users in the world</a:t>
            </a:r>
          </a:p>
          <a:p>
            <a:pPr algn="l"/>
            <a:r>
              <a:rPr lang="en-US" b="1" dirty="0">
                <a:latin typeface="Montserrat" panose="020B0604020202020204" pitchFamily="2" charset="0"/>
              </a:rPr>
              <a:t>&gt;&gt; 201 Mn users followed by US  at 157 Mn</a:t>
            </a:r>
          </a:p>
          <a:p>
            <a:r>
              <a:rPr lang="en-US" b="1" i="0" dirty="0">
                <a:effectLst/>
                <a:latin typeface="Montserrat" panose="00000500000000000000" pitchFamily="2" charset="0"/>
              </a:rPr>
              <a:t>&gt;&gt;India is also Instagram’s </a:t>
            </a:r>
            <a:r>
              <a:rPr lang="en-US" b="1" i="0" u="sng" dirty="0">
                <a:solidFill>
                  <a:srgbClr val="FF0000"/>
                </a:solidFill>
                <a:effectLst/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fastest-growing market</a:t>
            </a:r>
            <a:endParaRPr lang="en-US" b="1" i="0" u="sng" dirty="0">
              <a:solidFill>
                <a:srgbClr val="FF0000"/>
              </a:solidFill>
              <a:effectLst/>
              <a:latin typeface="Montserrat" panose="00000500000000000000" pitchFamily="2" charset="0"/>
            </a:endParaRPr>
          </a:p>
          <a:p>
            <a:r>
              <a:rPr lang="en-US" b="1" i="0" u="sng" dirty="0">
                <a:solidFill>
                  <a:srgbClr val="FF0000"/>
                </a:solidFill>
                <a:effectLst/>
                <a:latin typeface="Montserrat" panose="00000500000000000000" pitchFamily="2" charset="0"/>
              </a:rPr>
              <a:t>16% YoY user base growth</a:t>
            </a:r>
            <a:endParaRPr lang="en-US" b="1" i="0" dirty="0">
              <a:solidFill>
                <a:srgbClr val="FF0000"/>
              </a:solidFill>
              <a:effectLst/>
              <a:latin typeface="Montserrat" panose="00000500000000000000" pitchFamily="2" charset="0"/>
            </a:endParaRPr>
          </a:p>
          <a:p>
            <a:pPr algn="l"/>
            <a:endParaRPr lang="en-US" b="1" i="0" dirty="0">
              <a:solidFill>
                <a:srgbClr val="007978"/>
              </a:solidFill>
              <a:effectLst/>
              <a:latin typeface="Montserrat" panose="020B0604020202020204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E7F64D-B945-DA18-3BC9-2DAA6E0C0344}"/>
              </a:ext>
            </a:extLst>
          </p:cNvPr>
          <p:cNvSpPr/>
          <p:nvPr/>
        </p:nvSpPr>
        <p:spPr>
          <a:xfrm>
            <a:off x="142240" y="4948535"/>
            <a:ext cx="11917680" cy="14773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DC5C2-D20A-9AF4-051F-2445C9C564EB}"/>
              </a:ext>
            </a:extLst>
          </p:cNvPr>
          <p:cNvSpPr txBox="1"/>
          <p:nvPr/>
        </p:nvSpPr>
        <p:spPr>
          <a:xfrm>
            <a:off x="314960" y="5168315"/>
            <a:ext cx="23385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Facebook users click on </a:t>
            </a:r>
            <a:r>
              <a:rPr lang="en-US" b="0" i="0" u="none" strike="noStrike" dirty="0">
                <a:solidFill>
                  <a:srgbClr val="1665CF"/>
                </a:solidFill>
                <a:effectLst/>
                <a:latin typeface="Unify Sans Regular"/>
                <a:hlinkClick r:id="rId5"/>
              </a:rPr>
              <a:t>12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Facebook ads on average every month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A53397-11FF-AFFF-2C56-05DEA71121DB}"/>
              </a:ext>
            </a:extLst>
          </p:cNvPr>
          <p:cNvSpPr txBox="1"/>
          <p:nvPr/>
        </p:nvSpPr>
        <p:spPr>
          <a:xfrm>
            <a:off x="3088639" y="5195054"/>
            <a:ext cx="26212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58757E"/>
                </a:solidFill>
                <a:effectLst/>
                <a:latin typeface="Unify Sans Regular"/>
                <a:hlinkClick r:id="rId6"/>
              </a:rPr>
              <a:t>81%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of </a:t>
            </a:r>
            <a:r>
              <a:rPr lang="en-US" dirty="0">
                <a:solidFill>
                  <a:srgbClr val="404040"/>
                </a:solidFill>
                <a:latin typeface="Unify Sans Regular"/>
              </a:rPr>
              <a:t>Insta users say 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use Instagram to research products and services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1125B-59D5-969F-F937-3254F1D14D94}"/>
              </a:ext>
            </a:extLst>
          </p:cNvPr>
          <p:cNvSpPr txBox="1"/>
          <p:nvPr/>
        </p:nvSpPr>
        <p:spPr>
          <a:xfrm>
            <a:off x="5977435" y="5113539"/>
            <a:ext cx="31378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b="0" i="0" u="none" strike="noStrike" dirty="0">
                <a:solidFill>
                  <a:srgbClr val="1665CF"/>
                </a:solidFill>
                <a:effectLst/>
                <a:latin typeface="Unify Sans Regular"/>
                <a:hlinkClick r:id="rId7"/>
              </a:rPr>
              <a:t>Nearly 80%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of X/Twitter users feel more positive about a business when they get a response to their tweet.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2B38DE-D7FD-1E09-3E90-CE6D7144C892}"/>
              </a:ext>
            </a:extLst>
          </p:cNvPr>
          <p:cNvSpPr txBox="1"/>
          <p:nvPr/>
        </p:nvSpPr>
        <p:spPr>
          <a:xfrm>
            <a:off x="9265920" y="5205214"/>
            <a:ext cx="2783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58757E"/>
                </a:solidFill>
                <a:effectLst/>
                <a:latin typeface="Unify Sans Regular"/>
                <a:hlinkClick r:id="rId8"/>
              </a:rPr>
              <a:t>4 out of 5</a:t>
            </a:r>
            <a:r>
              <a:rPr lang="en-US" b="0" i="0" dirty="0">
                <a:solidFill>
                  <a:srgbClr val="404040"/>
                </a:solidFill>
                <a:effectLst/>
                <a:latin typeface="Unify Sans Regular"/>
              </a:rPr>
              <a:t> people on LinkedIn have potential to drive business decisions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0D2FA3-F5F4-D482-7972-E79A49D58058}"/>
              </a:ext>
            </a:extLst>
          </p:cNvPr>
          <p:cNvSpPr/>
          <p:nvPr/>
        </p:nvSpPr>
        <p:spPr>
          <a:xfrm>
            <a:off x="2714506" y="500949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A474AF-068F-83E6-D1C1-F4F289CF2F3D}"/>
              </a:ext>
            </a:extLst>
          </p:cNvPr>
          <p:cNvSpPr/>
          <p:nvPr/>
        </p:nvSpPr>
        <p:spPr>
          <a:xfrm>
            <a:off x="5860574" y="505013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FC5439-A7A7-FCF1-6F87-34F0C5E90A23}"/>
              </a:ext>
            </a:extLst>
          </p:cNvPr>
          <p:cNvSpPr/>
          <p:nvPr/>
        </p:nvSpPr>
        <p:spPr>
          <a:xfrm>
            <a:off x="9125466" y="5060295"/>
            <a:ext cx="45719" cy="1338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acebook">
            <a:extLst>
              <a:ext uri="{FF2B5EF4-FFF2-40B4-BE49-F238E27FC236}">
                <a16:creationId xmlns:a16="http://schemas.microsoft.com/office/drawing/2014/main" id="{5E28BCA2-15AA-A005-53A3-93EF17824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" y="4122097"/>
            <a:ext cx="772805" cy="77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Logo - Free Vectors &amp; PSDs to Download">
            <a:extLst>
              <a:ext uri="{FF2B5EF4-FFF2-40B4-BE49-F238E27FC236}">
                <a16:creationId xmlns:a16="http://schemas.microsoft.com/office/drawing/2014/main" id="{AF9353FC-0BF3-A86D-E9ED-D3827533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883" y="4052586"/>
            <a:ext cx="829449" cy="8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2D6E28-C433-5724-4F8F-170D16DEF7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3995" y="4271898"/>
            <a:ext cx="585852" cy="585852"/>
          </a:xfrm>
          <a:prstGeom prst="rect">
            <a:avLst/>
          </a:prstGeom>
        </p:spPr>
      </p:pic>
      <p:pic>
        <p:nvPicPr>
          <p:cNvPr id="1032" name="Picture 8" descr="Linkedin - Free social media icons">
            <a:extLst>
              <a:ext uri="{FF2B5EF4-FFF2-40B4-BE49-F238E27FC236}">
                <a16:creationId xmlns:a16="http://schemas.microsoft.com/office/drawing/2014/main" id="{A69BB72A-C9F3-F6B4-B594-013862861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510" y="4227503"/>
            <a:ext cx="665491" cy="66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119807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Can you believe it?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Average number of social platforms that internet users aged 16 to 64 used each month">
            <a:extLst>
              <a:ext uri="{FF2B5EF4-FFF2-40B4-BE49-F238E27FC236}">
                <a16:creationId xmlns:a16="http://schemas.microsoft.com/office/drawing/2014/main" id="{6ABC4A76-1053-AA2F-7BED-C36C5031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36" y="664865"/>
            <a:ext cx="10335768" cy="58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271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Let us do a quick RECAP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218379C-745D-03D5-3488-80A66CEC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92" y="1640512"/>
            <a:ext cx="2777024" cy="3208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C6092-1016-9146-366B-C018F29540E8}"/>
              </a:ext>
            </a:extLst>
          </p:cNvPr>
          <p:cNvSpPr/>
          <p:nvPr/>
        </p:nvSpPr>
        <p:spPr>
          <a:xfrm>
            <a:off x="555169" y="3080658"/>
            <a:ext cx="1407158" cy="16934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Impressions</a:t>
            </a:r>
            <a:endParaRPr lang="en-IN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EC4EF-FDA8-C7D1-0BA8-B3E4CBD83BA7}"/>
              </a:ext>
            </a:extLst>
          </p:cNvPr>
          <p:cNvSpPr/>
          <p:nvPr/>
        </p:nvSpPr>
        <p:spPr>
          <a:xfrm>
            <a:off x="563876" y="3376751"/>
            <a:ext cx="1369427" cy="16110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V- Impression</a:t>
            </a:r>
            <a:endParaRPr lang="en-IN" sz="1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A6D0F-317C-7683-3718-F45CED9ED907}"/>
              </a:ext>
            </a:extLst>
          </p:cNvPr>
          <p:cNvSpPr/>
          <p:nvPr/>
        </p:nvSpPr>
        <p:spPr>
          <a:xfrm>
            <a:off x="873033" y="3712033"/>
            <a:ext cx="668386" cy="14769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Clicks</a:t>
            </a:r>
            <a:endParaRPr lang="en-IN" sz="1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211565-933D-9D79-27AC-2FA6CE220471}"/>
              </a:ext>
            </a:extLst>
          </p:cNvPr>
          <p:cNvSpPr/>
          <p:nvPr/>
        </p:nvSpPr>
        <p:spPr>
          <a:xfrm>
            <a:off x="920929" y="3995057"/>
            <a:ext cx="614500" cy="19171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Leads</a:t>
            </a:r>
            <a:endParaRPr lang="en-IN" sz="1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F85408-862B-5B1F-8FF8-62FCA1644D32}"/>
              </a:ext>
            </a:extLst>
          </p:cNvPr>
          <p:cNvSpPr/>
          <p:nvPr/>
        </p:nvSpPr>
        <p:spPr>
          <a:xfrm>
            <a:off x="550810" y="4330339"/>
            <a:ext cx="1526181" cy="12933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Contacted leads</a:t>
            </a:r>
            <a:endParaRPr lang="en-IN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F9578D-1F01-2484-E71C-371E509233AE}"/>
              </a:ext>
            </a:extLst>
          </p:cNvPr>
          <p:cNvSpPr/>
          <p:nvPr/>
        </p:nvSpPr>
        <p:spPr>
          <a:xfrm>
            <a:off x="520328" y="4613368"/>
            <a:ext cx="1526181" cy="13158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Interested leads</a:t>
            </a:r>
            <a:endParaRPr lang="en-IN" sz="14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19537C-5AC3-B64D-F65C-80BCA6C8455C}"/>
              </a:ext>
            </a:extLst>
          </p:cNvPr>
          <p:cNvCxnSpPr/>
          <p:nvPr/>
        </p:nvCxnSpPr>
        <p:spPr>
          <a:xfrm flipV="1">
            <a:off x="2024580" y="3080658"/>
            <a:ext cx="1437077" cy="16145"/>
          </a:xfrm>
          <a:prstGeom prst="straightConnector1">
            <a:avLst/>
          </a:prstGeom>
          <a:ln>
            <a:solidFill>
              <a:srgbClr val="E269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7892FD-2F63-AB17-B83F-678E9C502962}"/>
              </a:ext>
            </a:extLst>
          </p:cNvPr>
          <p:cNvCxnSpPr/>
          <p:nvPr/>
        </p:nvCxnSpPr>
        <p:spPr>
          <a:xfrm flipV="1">
            <a:off x="1954792" y="3376751"/>
            <a:ext cx="1506865" cy="18897"/>
          </a:xfrm>
          <a:prstGeom prst="straightConnector1">
            <a:avLst/>
          </a:prstGeom>
          <a:ln>
            <a:solidFill>
              <a:srgbClr val="F89A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EEF221-E1CE-0700-3046-8DBDE0075BE6}"/>
              </a:ext>
            </a:extLst>
          </p:cNvPr>
          <p:cNvCxnSpPr/>
          <p:nvPr/>
        </p:nvCxnSpPr>
        <p:spPr>
          <a:xfrm flipV="1">
            <a:off x="1933303" y="3675596"/>
            <a:ext cx="1528354" cy="20650"/>
          </a:xfrm>
          <a:prstGeom prst="straightConnector1">
            <a:avLst/>
          </a:prstGeom>
          <a:ln>
            <a:solidFill>
              <a:srgbClr val="72C3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452624-1A0C-9F14-2465-18E5B98CF8F7}"/>
              </a:ext>
            </a:extLst>
          </p:cNvPr>
          <p:cNvCxnSpPr/>
          <p:nvPr/>
        </p:nvCxnSpPr>
        <p:spPr>
          <a:xfrm>
            <a:off x="1796141" y="4012622"/>
            <a:ext cx="1665516" cy="8630"/>
          </a:xfrm>
          <a:prstGeom prst="straightConnector1">
            <a:avLst/>
          </a:prstGeom>
          <a:ln>
            <a:solidFill>
              <a:srgbClr val="5BB3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EEF792-754A-0AA3-979E-FA4F37E845A9}"/>
              </a:ext>
            </a:extLst>
          </p:cNvPr>
          <p:cNvCxnSpPr/>
          <p:nvPr/>
        </p:nvCxnSpPr>
        <p:spPr>
          <a:xfrm flipV="1">
            <a:off x="2021767" y="4375860"/>
            <a:ext cx="1439890" cy="3117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D3571B-7751-6A4B-2A9E-9E9E1BE52277}"/>
              </a:ext>
            </a:extLst>
          </p:cNvPr>
          <p:cNvCxnSpPr/>
          <p:nvPr/>
        </p:nvCxnSpPr>
        <p:spPr>
          <a:xfrm flipV="1">
            <a:off x="1933303" y="4671800"/>
            <a:ext cx="1528354" cy="3118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236191-92A6-098B-758F-69D6A96969B3}"/>
              </a:ext>
            </a:extLst>
          </p:cNvPr>
          <p:cNvSpPr txBox="1"/>
          <p:nvPr/>
        </p:nvSpPr>
        <p:spPr>
          <a:xfrm>
            <a:off x="3461657" y="2910840"/>
            <a:ext cx="3618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times was my ad shown</a:t>
            </a:r>
            <a:endParaRPr lang="en-IN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1C75FF-4B8F-3652-A0C9-4F882F10F337}"/>
              </a:ext>
            </a:extLst>
          </p:cNvPr>
          <p:cNvSpPr txBox="1"/>
          <p:nvPr/>
        </p:nvSpPr>
        <p:spPr>
          <a:xfrm>
            <a:off x="3470364" y="3193870"/>
            <a:ext cx="3661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of these ads were </a:t>
            </a:r>
            <a:r>
              <a:rPr lang="en-US" sz="1600" b="1" dirty="0"/>
              <a:t>viewable</a:t>
            </a:r>
            <a:endParaRPr lang="en-IN" sz="1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2E7A28-CCE3-5AE0-AFFD-F12F33685B75}"/>
              </a:ext>
            </a:extLst>
          </p:cNvPr>
          <p:cNvSpPr txBox="1"/>
          <p:nvPr/>
        </p:nvSpPr>
        <p:spPr>
          <a:xfrm>
            <a:off x="3466007" y="3529152"/>
            <a:ext cx="4828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people clicked on ads / unique or duplicate</a:t>
            </a:r>
            <a:endParaRPr lang="en-IN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3F2E3B-0DF9-1438-A169-0FF9DB5FCEDA}"/>
              </a:ext>
            </a:extLst>
          </p:cNvPr>
          <p:cNvSpPr txBox="1"/>
          <p:nvPr/>
        </p:nvSpPr>
        <p:spPr>
          <a:xfrm>
            <a:off x="3448588" y="3838308"/>
            <a:ext cx="3435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of them filled lead form</a:t>
            </a:r>
            <a:endParaRPr lang="en-IN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F47F53-3E41-7551-3B5D-C2A781825137}"/>
              </a:ext>
            </a:extLst>
          </p:cNvPr>
          <p:cNvSpPr txBox="1"/>
          <p:nvPr/>
        </p:nvSpPr>
        <p:spPr>
          <a:xfrm>
            <a:off x="3444232" y="4186653"/>
            <a:ext cx="460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could </a:t>
            </a:r>
            <a:r>
              <a:rPr lang="en-US" sz="1600" dirty="0" smtClean="0"/>
              <a:t>tele-calling </a:t>
            </a:r>
            <a:r>
              <a:rPr lang="en-US" sz="1600" dirty="0"/>
              <a:t>agency contact</a:t>
            </a:r>
            <a:endParaRPr lang="en-IN" sz="16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B9639C-0E6C-D577-E314-AA2F1F3DA23A}"/>
              </a:ext>
            </a:extLst>
          </p:cNvPr>
          <p:cNvSpPr txBox="1"/>
          <p:nvPr/>
        </p:nvSpPr>
        <p:spPr>
          <a:xfrm>
            <a:off x="3439876" y="4495809"/>
            <a:ext cx="460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How many are interested if &lt; 90 days(C0) if &lt; 180 days Prospect</a:t>
            </a:r>
            <a:endParaRPr lang="en-IN" sz="16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B51A06-8427-0F6C-B821-F0E5ECEA79EF}"/>
              </a:ext>
            </a:extLst>
          </p:cNvPr>
          <p:cNvSpPr txBox="1"/>
          <p:nvPr/>
        </p:nvSpPr>
        <p:spPr>
          <a:xfrm>
            <a:off x="8582297" y="2270760"/>
            <a:ext cx="2442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Conversion </a:t>
            </a:r>
            <a:r>
              <a:rPr lang="en-US" b="1" dirty="0" err="1"/>
              <a:t>metrices</a:t>
            </a:r>
            <a:endParaRPr lang="en-IN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702DFB-2486-1954-19C9-8C03D547E91C}"/>
              </a:ext>
            </a:extLst>
          </p:cNvPr>
          <p:cNvSpPr txBox="1"/>
          <p:nvPr/>
        </p:nvSpPr>
        <p:spPr>
          <a:xfrm>
            <a:off x="3509539" y="2292530"/>
            <a:ext cx="393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Definition </a:t>
            </a:r>
            <a:endParaRPr lang="en-IN" b="1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81B302-450E-BC52-A94E-4BFFEE218323}"/>
              </a:ext>
            </a:extLst>
          </p:cNvPr>
          <p:cNvCxnSpPr/>
          <p:nvPr/>
        </p:nvCxnSpPr>
        <p:spPr>
          <a:xfrm flipV="1">
            <a:off x="6884125" y="3384236"/>
            <a:ext cx="1698172" cy="8653"/>
          </a:xfrm>
          <a:prstGeom prst="straightConnector1">
            <a:avLst/>
          </a:prstGeom>
          <a:ln>
            <a:solidFill>
              <a:srgbClr val="F89A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2680E97-DFB4-CC5A-1CBD-D26E0EF320AC}"/>
              </a:ext>
            </a:extLst>
          </p:cNvPr>
          <p:cNvCxnSpPr/>
          <p:nvPr/>
        </p:nvCxnSpPr>
        <p:spPr>
          <a:xfrm flipV="1">
            <a:off x="8072834" y="3712033"/>
            <a:ext cx="287394" cy="4863"/>
          </a:xfrm>
          <a:prstGeom prst="straightConnector1">
            <a:avLst/>
          </a:prstGeom>
          <a:ln>
            <a:solidFill>
              <a:srgbClr val="72C3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596DAFD-A3A4-959E-CFA5-50DEA07C1C07}"/>
              </a:ext>
            </a:extLst>
          </p:cNvPr>
          <p:cNvCxnSpPr/>
          <p:nvPr/>
        </p:nvCxnSpPr>
        <p:spPr>
          <a:xfrm>
            <a:off x="7231980" y="4374401"/>
            <a:ext cx="1167437" cy="1459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13A0104-794E-3BA4-7425-8C4DAB0BC7C9}"/>
              </a:ext>
            </a:extLst>
          </p:cNvPr>
          <p:cNvCxnSpPr/>
          <p:nvPr/>
        </p:nvCxnSpPr>
        <p:spPr>
          <a:xfrm>
            <a:off x="7635240" y="4682293"/>
            <a:ext cx="724988" cy="8315"/>
          </a:xfrm>
          <a:prstGeom prst="straightConnector1">
            <a:avLst/>
          </a:prstGeom>
          <a:ln>
            <a:solidFill>
              <a:srgbClr val="1B7A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AD2B911-1DAE-E18B-C68F-BE3691B47E83}"/>
              </a:ext>
            </a:extLst>
          </p:cNvPr>
          <p:cNvSpPr txBox="1"/>
          <p:nvPr/>
        </p:nvSpPr>
        <p:spPr>
          <a:xfrm>
            <a:off x="8647612" y="2897777"/>
            <a:ext cx="203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CPM, CPV</a:t>
            </a:r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101E2C-BF7B-8D4F-0C8E-157905150251}"/>
              </a:ext>
            </a:extLst>
          </p:cNvPr>
          <p:cNvSpPr txBox="1"/>
          <p:nvPr/>
        </p:nvSpPr>
        <p:spPr>
          <a:xfrm>
            <a:off x="8669381" y="3115492"/>
            <a:ext cx="209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vCPM</a:t>
            </a:r>
            <a:r>
              <a:rPr lang="en-US" dirty="0"/>
              <a:t>, </a:t>
            </a:r>
            <a:r>
              <a:rPr lang="en-US" dirty="0" err="1"/>
              <a:t>vCPV</a:t>
            </a:r>
            <a:endParaRPr lang="en-IN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2A0581-5159-454F-6BC1-9469814F5F76}"/>
              </a:ext>
            </a:extLst>
          </p:cNvPr>
          <p:cNvSpPr txBox="1"/>
          <p:nvPr/>
        </p:nvSpPr>
        <p:spPr>
          <a:xfrm>
            <a:off x="8651962" y="3450774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CTR, PPC</a:t>
            </a:r>
            <a:endParaRPr lang="en-IN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7A66CA-6F75-CB3F-0D34-D8C6EAD9E905}"/>
              </a:ext>
            </a:extLst>
          </p:cNvPr>
          <p:cNvSpPr txBox="1"/>
          <p:nvPr/>
        </p:nvSpPr>
        <p:spPr>
          <a:xfrm>
            <a:off x="8621480" y="4177945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Calling rate</a:t>
            </a:r>
            <a:endParaRPr lang="en-I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A7355E-7FDC-5F3D-F91C-486A1CC751A1}"/>
              </a:ext>
            </a:extLst>
          </p:cNvPr>
          <p:cNvSpPr txBox="1"/>
          <p:nvPr/>
        </p:nvSpPr>
        <p:spPr>
          <a:xfrm>
            <a:off x="8643249" y="4487134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CPE</a:t>
            </a:r>
            <a:endParaRPr lang="en-IN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AC24DE8-6031-E045-E518-7A99F146B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3300158"/>
            <a:ext cx="1002242" cy="1002242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E68429C-1F51-E184-3316-D071FE9CD2FC}"/>
              </a:ext>
            </a:extLst>
          </p:cNvPr>
          <p:cNvCxnSpPr/>
          <p:nvPr/>
        </p:nvCxnSpPr>
        <p:spPr>
          <a:xfrm flipV="1">
            <a:off x="6524907" y="4021252"/>
            <a:ext cx="1874510" cy="4433"/>
          </a:xfrm>
          <a:prstGeom prst="straightConnector1">
            <a:avLst/>
          </a:prstGeom>
          <a:ln>
            <a:solidFill>
              <a:srgbClr val="5BB3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8F8D7C4-1543-E6AE-3323-BEA91D68574A}"/>
              </a:ext>
            </a:extLst>
          </p:cNvPr>
          <p:cNvSpPr txBox="1"/>
          <p:nvPr/>
        </p:nvSpPr>
        <p:spPr>
          <a:xfrm>
            <a:off x="8665019" y="3829603"/>
            <a:ext cx="217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CPL</a:t>
            </a:r>
            <a:endParaRPr lang="en-IN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A8FAB97-1BF7-6EDD-41CE-A03C4F7E1E81}"/>
              </a:ext>
            </a:extLst>
          </p:cNvPr>
          <p:cNvSpPr txBox="1"/>
          <p:nvPr/>
        </p:nvSpPr>
        <p:spPr>
          <a:xfrm>
            <a:off x="2157984" y="822960"/>
            <a:ext cx="707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Digital Marketing Funnel Terminologies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6157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81DBB33-2019-CBAC-E1FA-55AB3825E1A0}"/>
              </a:ext>
            </a:extLst>
          </p:cNvPr>
          <p:cNvSpPr txBox="1"/>
          <p:nvPr/>
        </p:nvSpPr>
        <p:spPr>
          <a:xfrm>
            <a:off x="406400" y="121920"/>
            <a:ext cx="11145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oper Black" panose="0208090404030B020404" pitchFamily="18" charset="0"/>
              </a:rPr>
              <a:t>Typical user Journey of purchase from e-comm website OR app</a:t>
            </a:r>
          </a:p>
          <a:p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CA082E3-8925-07CE-2A7F-A6A4D047F151}"/>
              </a:ext>
            </a:extLst>
          </p:cNvPr>
          <p:cNvSpPr/>
          <p:nvPr/>
        </p:nvSpPr>
        <p:spPr>
          <a:xfrm>
            <a:off x="104952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Impressions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97BFE8F-335F-1D2C-31F0-772D09AAF517}"/>
              </a:ext>
            </a:extLst>
          </p:cNvPr>
          <p:cNvSpPr/>
          <p:nvPr/>
        </p:nvSpPr>
        <p:spPr>
          <a:xfrm>
            <a:off x="458520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Click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225EFF7-DEDB-C843-B4CD-C9A3E080D65E}"/>
              </a:ext>
            </a:extLst>
          </p:cNvPr>
          <p:cNvSpPr/>
          <p:nvPr/>
        </p:nvSpPr>
        <p:spPr>
          <a:xfrm>
            <a:off x="8120888" y="129032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Landing page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2F07004-5944-167E-64D7-F6177B14998F}"/>
              </a:ext>
            </a:extLst>
          </p:cNvPr>
          <p:cNvSpPr/>
          <p:nvPr/>
        </p:nvSpPr>
        <p:spPr>
          <a:xfrm>
            <a:off x="812088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Browse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FBE3F23-BC99-11FF-694E-C5226CC64950}"/>
              </a:ext>
            </a:extLst>
          </p:cNvPr>
          <p:cNvSpPr/>
          <p:nvPr/>
        </p:nvSpPr>
        <p:spPr>
          <a:xfrm>
            <a:off x="458520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Add to Cart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8698192-E678-D41A-6DB1-3B50B38F1413}"/>
              </a:ext>
            </a:extLst>
          </p:cNvPr>
          <p:cNvSpPr/>
          <p:nvPr/>
        </p:nvSpPr>
        <p:spPr>
          <a:xfrm>
            <a:off x="1049528" y="308864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Buy Now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FD08F51E-1168-A2D6-2060-379E9F54D688}"/>
              </a:ext>
            </a:extLst>
          </p:cNvPr>
          <p:cNvSpPr/>
          <p:nvPr/>
        </p:nvSpPr>
        <p:spPr>
          <a:xfrm>
            <a:off x="1059688" y="5140960"/>
            <a:ext cx="1676400" cy="6502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THANK YOU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41703BF-002E-F896-2DF8-5F318D6C56AF}"/>
              </a:ext>
            </a:extLst>
          </p:cNvPr>
          <p:cNvCxnSpPr/>
          <p:nvPr/>
        </p:nvCxnSpPr>
        <p:spPr>
          <a:xfrm>
            <a:off x="3162808" y="1544320"/>
            <a:ext cx="95504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C51C2A7-85BB-7CBE-32D8-E5F5622B1838}"/>
              </a:ext>
            </a:extLst>
          </p:cNvPr>
          <p:cNvCxnSpPr/>
          <p:nvPr/>
        </p:nvCxnSpPr>
        <p:spPr>
          <a:xfrm>
            <a:off x="6820408" y="1544320"/>
            <a:ext cx="95504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0CE09B5-F2DF-50A1-A738-E2B9B4EFC7E8}"/>
              </a:ext>
            </a:extLst>
          </p:cNvPr>
          <p:cNvCxnSpPr>
            <a:cxnSpLocks/>
          </p:cNvCxnSpPr>
          <p:nvPr/>
        </p:nvCxnSpPr>
        <p:spPr>
          <a:xfrm>
            <a:off x="8933688" y="2133600"/>
            <a:ext cx="0" cy="6807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D012420-D619-BB29-D095-C046A33E0F71}"/>
              </a:ext>
            </a:extLst>
          </p:cNvPr>
          <p:cNvCxnSpPr>
            <a:cxnSpLocks/>
          </p:cNvCxnSpPr>
          <p:nvPr/>
        </p:nvCxnSpPr>
        <p:spPr>
          <a:xfrm flipH="1">
            <a:off x="6515608" y="3429000"/>
            <a:ext cx="965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ABD9150-CA37-47A1-3BF6-166B3B027B48}"/>
              </a:ext>
            </a:extLst>
          </p:cNvPr>
          <p:cNvCxnSpPr>
            <a:cxnSpLocks/>
          </p:cNvCxnSpPr>
          <p:nvPr/>
        </p:nvCxnSpPr>
        <p:spPr>
          <a:xfrm flipH="1">
            <a:off x="3264408" y="3423920"/>
            <a:ext cx="965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B69A5D4-EC5E-21C4-2E57-741D7675053B}"/>
              </a:ext>
            </a:extLst>
          </p:cNvPr>
          <p:cNvCxnSpPr>
            <a:cxnSpLocks/>
          </p:cNvCxnSpPr>
          <p:nvPr/>
        </p:nvCxnSpPr>
        <p:spPr>
          <a:xfrm>
            <a:off x="1831848" y="3952240"/>
            <a:ext cx="0" cy="965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F7ED8C7-6825-9A09-54CA-E5393B6060E1}"/>
              </a:ext>
            </a:extLst>
          </p:cNvPr>
          <p:cNvSpPr txBox="1"/>
          <p:nvPr/>
        </p:nvSpPr>
        <p:spPr>
          <a:xfrm>
            <a:off x="1425448" y="1971040"/>
            <a:ext cx="139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0C0EC4-653E-B223-99B5-F5EA3ADFA12D}"/>
              </a:ext>
            </a:extLst>
          </p:cNvPr>
          <p:cNvSpPr txBox="1"/>
          <p:nvPr/>
        </p:nvSpPr>
        <p:spPr>
          <a:xfrm>
            <a:off x="5062729" y="195072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1D49C4-36B7-BF5A-4C8B-CB8D96B0A8A5}"/>
              </a:ext>
            </a:extLst>
          </p:cNvPr>
          <p:cNvSpPr txBox="1"/>
          <p:nvPr/>
        </p:nvSpPr>
        <p:spPr>
          <a:xfrm>
            <a:off x="4514088" y="2340372"/>
            <a:ext cx="2001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CTR= 5000/100000</a:t>
            </a:r>
          </a:p>
          <a:p>
            <a:r>
              <a:rPr lang="en-US" i="1" dirty="0"/>
              <a:t>       =5%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2C6D7B-D521-C815-3958-804817ECEC49}"/>
              </a:ext>
            </a:extLst>
          </p:cNvPr>
          <p:cNvSpPr txBox="1"/>
          <p:nvPr/>
        </p:nvSpPr>
        <p:spPr>
          <a:xfrm>
            <a:off x="8618729" y="196088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4500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7474A4-B7B2-C4A1-E26B-1C2EFE2FE790}"/>
              </a:ext>
            </a:extLst>
          </p:cNvPr>
          <p:cNvSpPr txBox="1"/>
          <p:nvPr/>
        </p:nvSpPr>
        <p:spPr>
          <a:xfrm>
            <a:off x="1567689" y="372872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550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F5392C6-994A-2624-8C72-34C2C85AF890}"/>
              </a:ext>
            </a:extLst>
          </p:cNvPr>
          <p:cNvSpPr txBox="1"/>
          <p:nvPr/>
        </p:nvSpPr>
        <p:spPr>
          <a:xfrm>
            <a:off x="1557529" y="590296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67C73C2-08C3-5C75-0F9F-3B93A5FA324E}"/>
              </a:ext>
            </a:extLst>
          </p:cNvPr>
          <p:cNvSpPr txBox="1"/>
          <p:nvPr/>
        </p:nvSpPr>
        <p:spPr>
          <a:xfrm>
            <a:off x="7176008" y="4399280"/>
            <a:ext cx="5191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Budget= Rs. 6000/-</a:t>
            </a:r>
          </a:p>
          <a:p>
            <a:endParaRPr lang="en-US" dirty="0"/>
          </a:p>
          <a:p>
            <a:r>
              <a:rPr lang="en-US" dirty="0"/>
              <a:t>CPM= 6000/ (100000/1000) = 6000/100 = Rs.60</a:t>
            </a:r>
          </a:p>
          <a:p>
            <a:endParaRPr lang="en-US" dirty="0"/>
          </a:p>
          <a:p>
            <a:r>
              <a:rPr lang="en-US" dirty="0"/>
              <a:t>CPC= 6000/5000 = Rs. 1.2</a:t>
            </a:r>
          </a:p>
          <a:p>
            <a:endParaRPr lang="en-US" dirty="0"/>
          </a:p>
          <a:p>
            <a:r>
              <a:rPr lang="en-US" dirty="0"/>
              <a:t>CPS= 6000/500 = Rs. 12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00CB06-8208-5F5B-27C6-655F77E76A8E}"/>
              </a:ext>
            </a:extLst>
          </p:cNvPr>
          <p:cNvSpPr txBox="1"/>
          <p:nvPr/>
        </p:nvSpPr>
        <p:spPr>
          <a:xfrm>
            <a:off x="5042409" y="3799840"/>
            <a:ext cx="833120" cy="37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7776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Understand the numbers before taking a business decision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9083264-8A15-73BF-6817-E0F685B81A3B}"/>
              </a:ext>
            </a:extLst>
          </p:cNvPr>
          <p:cNvSpPr txBox="1"/>
          <p:nvPr/>
        </p:nvSpPr>
        <p:spPr>
          <a:xfrm>
            <a:off x="335280" y="1036320"/>
            <a:ext cx="5008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Budget= Rs. 6000/-</a:t>
            </a:r>
          </a:p>
          <a:p>
            <a:endParaRPr lang="en-US" dirty="0"/>
          </a:p>
          <a:p>
            <a:r>
              <a:rPr lang="en-US" dirty="0"/>
              <a:t>CPM= 6000/ (100000/1000) = 6000/100 = Rs.60</a:t>
            </a:r>
          </a:p>
          <a:p>
            <a:endParaRPr lang="en-US" dirty="0"/>
          </a:p>
          <a:p>
            <a:r>
              <a:rPr lang="en-US" dirty="0"/>
              <a:t>CPC= 6000/5000 = Rs. 1.2</a:t>
            </a:r>
          </a:p>
          <a:p>
            <a:endParaRPr lang="en-US" dirty="0"/>
          </a:p>
          <a:p>
            <a:r>
              <a:rPr lang="en-US" dirty="0"/>
              <a:t>CPS= 6000/500 = Rs. 12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Revenue= (Consider product price =50/-)</a:t>
            </a:r>
          </a:p>
          <a:p>
            <a:r>
              <a:rPr lang="en-US" dirty="0"/>
              <a:t>                = 500*50</a:t>
            </a:r>
          </a:p>
          <a:p>
            <a:r>
              <a:rPr lang="en-US" dirty="0"/>
              <a:t>                =25000/-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AD48F2-C60B-38E0-88D8-792759C419A3}"/>
              </a:ext>
            </a:extLst>
          </p:cNvPr>
          <p:cNvSpPr/>
          <p:nvPr/>
        </p:nvSpPr>
        <p:spPr>
          <a:xfrm>
            <a:off x="7823200" y="965199"/>
            <a:ext cx="3667760" cy="431843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710AB6-A376-BD3D-7DBF-B4CE193E7CAB}"/>
              </a:ext>
            </a:extLst>
          </p:cNvPr>
          <p:cNvSpPr txBox="1"/>
          <p:nvPr/>
        </p:nvSpPr>
        <p:spPr>
          <a:xfrm>
            <a:off x="8087360" y="1137920"/>
            <a:ext cx="294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 charges= Rs. 6000</a:t>
            </a:r>
          </a:p>
          <a:p>
            <a:endParaRPr lang="en-US" dirty="0"/>
          </a:p>
          <a:p>
            <a:r>
              <a:rPr lang="en-US" dirty="0"/>
              <a:t>Ad creative= Rs. 1000</a:t>
            </a:r>
          </a:p>
          <a:p>
            <a:endParaRPr lang="en-US" dirty="0"/>
          </a:p>
          <a:p>
            <a:r>
              <a:rPr lang="en-US" dirty="0"/>
              <a:t>Ad set up (agency)= 25% * 6000</a:t>
            </a:r>
          </a:p>
          <a:p>
            <a:r>
              <a:rPr lang="en-US" dirty="0"/>
              <a:t>=Rs. 1500</a:t>
            </a:r>
          </a:p>
          <a:p>
            <a:endParaRPr lang="en-US" dirty="0"/>
          </a:p>
          <a:p>
            <a:r>
              <a:rPr lang="en-US" dirty="0"/>
              <a:t>Total cost (excluding website maintenance)= Rs. 8500</a:t>
            </a:r>
          </a:p>
          <a:p>
            <a:endParaRPr lang="en-US" dirty="0"/>
          </a:p>
          <a:p>
            <a:r>
              <a:rPr lang="en-US" b="1" dirty="0"/>
              <a:t>Can there be Another formula for Conversions?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31F45-9F49-D3F3-D45E-AE0781E55DD3}"/>
              </a:ext>
            </a:extLst>
          </p:cNvPr>
          <p:cNvSpPr txBox="1"/>
          <p:nvPr/>
        </p:nvSpPr>
        <p:spPr>
          <a:xfrm>
            <a:off x="426720" y="4663440"/>
            <a:ext cx="5222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ROI= {Total revenue- Total spend(All)}  / Total Spend</a:t>
            </a:r>
          </a:p>
          <a:p>
            <a:r>
              <a:rPr lang="en-US" dirty="0"/>
              <a:t>= (25000-8500)/8500 = </a:t>
            </a:r>
            <a:r>
              <a:rPr lang="en-US" b="1" dirty="0"/>
              <a:t>1.94 </a:t>
            </a:r>
          </a:p>
          <a:p>
            <a:endParaRPr lang="en-US" dirty="0"/>
          </a:p>
          <a:p>
            <a:r>
              <a:rPr lang="en-US" dirty="0"/>
              <a:t>ROAS= {Total revenue/ Total Ad Spend}*100%</a:t>
            </a:r>
          </a:p>
          <a:p>
            <a:r>
              <a:rPr lang="en-US" dirty="0"/>
              <a:t>= (25000/6000)= </a:t>
            </a:r>
            <a:r>
              <a:rPr lang="en-US" b="1" dirty="0"/>
              <a:t>416%</a:t>
            </a:r>
          </a:p>
          <a:p>
            <a:r>
              <a:rPr lang="en-US" b="1" dirty="0">
                <a:solidFill>
                  <a:srgbClr val="FF0000"/>
                </a:solidFill>
              </a:rPr>
              <a:t>Remember: GOOD ROAS Depends on Profit Margin</a:t>
            </a:r>
          </a:p>
          <a:p>
            <a:r>
              <a:rPr lang="en-US" dirty="0"/>
              <a:t>           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4F756FB6-67FF-F813-F52D-439EB0DB3F5E}"/>
              </a:ext>
            </a:extLst>
          </p:cNvPr>
          <p:cNvSpPr/>
          <p:nvPr/>
        </p:nvSpPr>
        <p:spPr>
          <a:xfrm>
            <a:off x="7721600" y="5247640"/>
            <a:ext cx="3769360" cy="94488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PROFIT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551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SMM- Elements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05F6C69-D2C1-616B-4E0B-8746597D3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1" y="903297"/>
            <a:ext cx="7507141" cy="540428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2F3CF9F-4EEF-58E7-2F9D-E9D481810050}"/>
              </a:ext>
            </a:extLst>
          </p:cNvPr>
          <p:cNvSpPr/>
          <p:nvPr/>
        </p:nvSpPr>
        <p:spPr>
          <a:xfrm>
            <a:off x="2714752" y="1168400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1738D3-BC5F-8FDD-C1FB-E55C6E8D0375}"/>
              </a:ext>
            </a:extLst>
          </p:cNvPr>
          <p:cNvSpPr/>
          <p:nvPr/>
        </p:nvSpPr>
        <p:spPr>
          <a:xfrm>
            <a:off x="3685581" y="2011680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2BDB0EA-2B15-E69C-2065-F1148C701924}"/>
              </a:ext>
            </a:extLst>
          </p:cNvPr>
          <p:cNvSpPr/>
          <p:nvPr/>
        </p:nvSpPr>
        <p:spPr>
          <a:xfrm>
            <a:off x="4152941" y="2835624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424C08-CD2E-6A1B-4CD8-A729343E410E}"/>
              </a:ext>
            </a:extLst>
          </p:cNvPr>
          <p:cNvSpPr/>
          <p:nvPr/>
        </p:nvSpPr>
        <p:spPr>
          <a:xfrm>
            <a:off x="4120057" y="3754776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8825D10-EBD8-4764-13C4-F29624B7B2D4}"/>
              </a:ext>
            </a:extLst>
          </p:cNvPr>
          <p:cNvSpPr/>
          <p:nvPr/>
        </p:nvSpPr>
        <p:spPr>
          <a:xfrm>
            <a:off x="3273552" y="4490721"/>
            <a:ext cx="558800" cy="59944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A17838A-86C6-B416-CAE1-40B516765B45}"/>
              </a:ext>
            </a:extLst>
          </p:cNvPr>
          <p:cNvSpPr/>
          <p:nvPr/>
        </p:nvSpPr>
        <p:spPr>
          <a:xfrm>
            <a:off x="7272020" y="2199861"/>
            <a:ext cx="1472184" cy="360899"/>
          </a:xfrm>
          <a:prstGeom prst="rightArrow">
            <a:avLst/>
          </a:prstGeom>
          <a:solidFill>
            <a:srgbClr val="0132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62E38A2-2995-4309-8564-81713996F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148" y="1093500"/>
            <a:ext cx="3360753" cy="22671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654DD31-E8B6-FB38-A24E-AAD935BA09B8}"/>
              </a:ext>
            </a:extLst>
          </p:cNvPr>
          <p:cNvSpPr/>
          <p:nvPr/>
        </p:nvSpPr>
        <p:spPr>
          <a:xfrm>
            <a:off x="8421624" y="3704986"/>
            <a:ext cx="3279565" cy="2010013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78A898-DB91-FC6A-3C17-C011ECC8AA09}"/>
              </a:ext>
            </a:extLst>
          </p:cNvPr>
          <p:cNvSpPr txBox="1"/>
          <p:nvPr/>
        </p:nvSpPr>
        <p:spPr>
          <a:xfrm>
            <a:off x="8650224" y="4096512"/>
            <a:ext cx="2779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Discuss the engagement Formula* </a:t>
            </a:r>
          </a:p>
          <a:p>
            <a:r>
              <a:rPr lang="en-IN" dirty="0"/>
              <a:t>E= 1(L)+ 3(C)+9 (S)</a:t>
            </a:r>
          </a:p>
          <a:p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29200-302A-39A4-7728-53D928AE3B31}"/>
              </a:ext>
            </a:extLst>
          </p:cNvPr>
          <p:cNvSpPr txBox="1"/>
          <p:nvPr/>
        </p:nvSpPr>
        <p:spPr>
          <a:xfrm>
            <a:off x="9610344" y="5989320"/>
            <a:ext cx="207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/>
              <a:t>*As per Germin8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3326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C3E6ACB-647F-B8DB-DBFC-A33DD803B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296801"/>
            <a:ext cx="3138647" cy="116814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9CBB57A-E21C-5F45-EE86-86820797510B}"/>
              </a:ext>
            </a:extLst>
          </p:cNvPr>
          <p:cNvSpPr txBox="1"/>
          <p:nvPr/>
        </p:nvSpPr>
        <p:spPr>
          <a:xfrm>
            <a:off x="395799" y="3626678"/>
            <a:ext cx="538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Issues:</a:t>
            </a:r>
          </a:p>
          <a:p>
            <a:r>
              <a:rPr lang="en-US" dirty="0"/>
              <a:t>&gt;&gt; Followers and likes</a:t>
            </a:r>
          </a:p>
          <a:p>
            <a:r>
              <a:rPr lang="en-US" dirty="0"/>
              <a:t>&gt;&gt; Page Name optimization</a:t>
            </a:r>
          </a:p>
          <a:p>
            <a:r>
              <a:rPr lang="en-US" dirty="0"/>
              <a:t>&gt;&gt; Page URL </a:t>
            </a:r>
            <a:r>
              <a:rPr lang="en-US" dirty="0" smtClean="0"/>
              <a:t>optimization</a:t>
            </a:r>
          </a:p>
          <a:p>
            <a:r>
              <a:rPr lang="en-US" dirty="0" smtClean="0"/>
              <a:t>&gt;&gt; Photographs, Bio, etc.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03C7BB-F1FC-A52D-1960-16E88C64A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897" y="1274466"/>
            <a:ext cx="3159161" cy="11740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1A68331-FE05-04D3-F9EA-606861AFA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147" y="2834291"/>
            <a:ext cx="4352544" cy="293624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SMM- Elements</a:t>
            </a:r>
            <a:endParaRPr lang="en-IN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78ECD-DC29-CF3F-224E-98B8902A1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42" y="1142133"/>
            <a:ext cx="8110814" cy="4834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593976-F068-E9BC-D43E-0E3B0B97E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860" y="986986"/>
            <a:ext cx="2785471" cy="110237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ECEA4C-B9F4-1D32-00C3-131035417A09}"/>
              </a:ext>
            </a:extLst>
          </p:cNvPr>
          <p:cNvSpPr/>
          <p:nvPr/>
        </p:nvSpPr>
        <p:spPr>
          <a:xfrm>
            <a:off x="8862171" y="2239615"/>
            <a:ext cx="3139440" cy="34848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D0C934-67F0-73CE-AEE5-1044EA461310}"/>
              </a:ext>
            </a:extLst>
          </p:cNvPr>
          <p:cNvSpPr txBox="1"/>
          <p:nvPr/>
        </p:nvSpPr>
        <p:spPr>
          <a:xfrm>
            <a:off x="9227931" y="2828895"/>
            <a:ext cx="2438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Discuss the Tata Motors ILCV Facebook Page and its growth.</a:t>
            </a:r>
          </a:p>
          <a:p>
            <a:endParaRPr lang="en-US" dirty="0"/>
          </a:p>
          <a:p>
            <a:r>
              <a:rPr lang="en-US" dirty="0"/>
              <a:t>Discuss Engagement Formula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88179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Social Media Calendar</a:t>
            </a:r>
            <a:endParaRPr lang="en-IN" sz="24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1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NOW IS THE BEST TIME TO BE ACTIVE ON LINKEDIN IN INDIA!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pic>
        <p:nvPicPr>
          <p:cNvPr id="7" name="Picture 8" descr="Linkedin - Free social media icons">
            <a:extLst>
              <a:ext uri="{FF2B5EF4-FFF2-40B4-BE49-F238E27FC236}">
                <a16:creationId xmlns:a16="http://schemas.microsoft.com/office/drawing/2014/main" id="{A69BB72A-C9F3-F6B4-B594-013862861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0" y="1097646"/>
            <a:ext cx="1494038" cy="149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17914" y="1687850"/>
            <a:ext cx="7805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8757E"/>
                </a:solidFill>
                <a:latin typeface="Unify Sans Regular"/>
                <a:hlinkClick r:id="rId3"/>
              </a:rPr>
              <a:t>4 out of 5</a:t>
            </a:r>
            <a:r>
              <a:rPr lang="en-US" dirty="0">
                <a:solidFill>
                  <a:srgbClr val="404040"/>
                </a:solidFill>
                <a:latin typeface="Unify Sans Regular"/>
              </a:rPr>
              <a:t> people on LinkedIn have potential to drive business </a:t>
            </a:r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decisions. </a:t>
            </a:r>
            <a:r>
              <a:rPr lang="en-US" dirty="0">
                <a:hlinkClick r:id="rId4"/>
              </a:rPr>
              <a:t>Almost 25% of LinkedIn users</a:t>
            </a:r>
            <a:r>
              <a:rPr lang="en-US" dirty="0"/>
              <a:t> are senior-level influencers: decision-makers, business builders, and C-level executives. </a:t>
            </a:r>
          </a:p>
        </p:txBody>
      </p:sp>
      <p:sp>
        <p:nvSpPr>
          <p:cNvPr id="9" name="Rectangle 8"/>
          <p:cNvSpPr/>
          <p:nvPr/>
        </p:nvSpPr>
        <p:spPr>
          <a:xfrm>
            <a:off x="2441487" y="1204143"/>
            <a:ext cx="8677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100 </a:t>
            </a:r>
            <a:r>
              <a:rPr lang="en-US" dirty="0" err="1" smtClean="0">
                <a:solidFill>
                  <a:srgbClr val="404040"/>
                </a:solidFill>
                <a:latin typeface="Unify Sans Regular"/>
              </a:rPr>
              <a:t>Mn</a:t>
            </a:r>
            <a:r>
              <a:rPr lang="en-US" dirty="0" smtClean="0">
                <a:solidFill>
                  <a:srgbClr val="404040"/>
                </a:solidFill>
                <a:latin typeface="Unify Sans Regular"/>
              </a:rPr>
              <a:t> users in India earlier in 2023. 19% YoY growth || 73% YoY student signups</a:t>
            </a:r>
            <a:endParaRPr lang="en-US" dirty="0"/>
          </a:p>
        </p:txBody>
      </p:sp>
      <p:pic>
        <p:nvPicPr>
          <p:cNvPr id="10" name="Picture 2" descr="Linkedin lead gener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91" y="3202236"/>
            <a:ext cx="4171724" cy="312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61390" y="3596165"/>
            <a:ext cx="6037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LinkedIn is 277% more effective at generating leads than Facebook and Twitter.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1390" y="4631132"/>
            <a:ext cx="5380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79% of marketers see LinkedIn as a </a:t>
            </a:r>
            <a:r>
              <a:rPr lang="en-US" dirty="0">
                <a:hlinkClick r:id="rId6"/>
              </a:rPr>
              <a:t>very good source of leads</a:t>
            </a:r>
            <a:r>
              <a:rPr lang="en-US" dirty="0"/>
              <a:t>, </a:t>
            </a:r>
            <a:r>
              <a:rPr lang="en-US" dirty="0" smtClean="0"/>
              <a:t>B2B </a:t>
            </a:r>
            <a:r>
              <a:rPr lang="en-US" dirty="0"/>
              <a:t>marketers, who report that 80% of their social media leads come from LinkedIn, with 40% seeing LinkedIn as their most effective channel for driving high quality leads.</a:t>
            </a:r>
          </a:p>
        </p:txBody>
      </p:sp>
    </p:spTree>
    <p:extLst>
      <p:ext uri="{BB962C8B-B14F-4D97-AF65-F5344CB8AC3E}">
        <p14:creationId xmlns:p14="http://schemas.microsoft.com/office/powerpoint/2010/main" val="31156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Some more facts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401" y="1032517"/>
            <a:ext cx="1125551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P</a:t>
            </a:r>
            <a:r>
              <a:rPr lang="en-US" dirty="0" smtClean="0">
                <a:hlinkClick r:id="rId2"/>
              </a:rPr>
              <a:t>eople </a:t>
            </a:r>
            <a:r>
              <a:rPr lang="en-US" dirty="0">
                <a:hlinkClick r:id="rId2"/>
              </a:rPr>
              <a:t>trust their friends and connections</a:t>
            </a:r>
            <a:r>
              <a:rPr lang="en-US" dirty="0"/>
              <a:t> more than brands. According to Edelman, </a:t>
            </a:r>
            <a:r>
              <a:rPr lang="en-US" dirty="0">
                <a:hlinkClick r:id="rId3"/>
              </a:rPr>
              <a:t>employee advocacy-related leads convert 7x more</a:t>
            </a:r>
            <a:r>
              <a:rPr lang="en-US" dirty="0"/>
              <a:t> often than other leads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are a D2C E-commerce brand, LinkedIn advertisement is NOT for you!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LinkedIn ads would cost </a:t>
            </a:r>
            <a:r>
              <a:rPr lang="en-US" dirty="0" err="1" smtClean="0"/>
              <a:t>atleast</a:t>
            </a:r>
            <a:r>
              <a:rPr lang="en-US" dirty="0" smtClean="0"/>
              <a:t> 5X of Facebook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Funnel management (Link LinkedIn to a CRM) is a must to get maximize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Remarketing via upload list proves to give the best ROI (Insights Tag to be integrated from Day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Tip: Always Exclude Job Hunters from your LinkedIn campaign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15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10816" y="121920"/>
            <a:ext cx="11012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LinkedIn for Professionals- Profile hygiene: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096" y="1391476"/>
            <a:ext cx="10558214" cy="4537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optimization is a must!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Headline and Job Title are used to search: Please ensure the relevant keywords are added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level should be minimum at intermediate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Display all the achievements and work that has been done in points (helps in candidates shortlisting)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photograph and banner should be professional and customized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Ensure the creator mode is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Your “Open to Work” status is visible to your HR and Managers :P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04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1101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LinkedIn for Professionals- Engagement hygiene: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096" y="1391476"/>
            <a:ext cx="105582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Post consistency is the king. (Even AI generated and scheduled works: Sad but true)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Try keeping 1 post genre to get a top </a:t>
            </a:r>
            <a:r>
              <a:rPr lang="en-US" dirty="0"/>
              <a:t>L</a:t>
            </a:r>
            <a:r>
              <a:rPr lang="en-US" dirty="0" smtClean="0"/>
              <a:t>inkedIn voice badge (It gets reviewed every 6 months)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100 free invites every week: 2*50 invites (Use personalized messages &amp; keep tweaking base messages)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NOT use automation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Engage with 5/6 posts a day (SSI Improvement)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 not leave messages unattended for more than 48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polls to generate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Try commenting in at least 2 debates a week- immediate connection invites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0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Harvest Impressions: Here is how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03583" y="967409"/>
            <a:ext cx="101909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a generic post (any post type), LinkedIn would show it on the feed of 5-7% of your follower base.</a:t>
            </a:r>
          </a:p>
          <a:p>
            <a:endParaRPr lang="en-US" dirty="0" smtClean="0"/>
          </a:p>
          <a:p>
            <a:r>
              <a:rPr lang="en-US" dirty="0" smtClean="0"/>
              <a:t>How to increase your post impressions?</a:t>
            </a:r>
          </a:p>
          <a:p>
            <a:r>
              <a:rPr lang="en-US" b="1" dirty="0" smtClean="0"/>
              <a:t>Improve your Social Selling Index.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Profile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Connect with right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Engage with Insights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Building relationships (Engage with every connection request, message, job request: Even if the answer is NO!)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Challenge: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 </a:t>
            </a:r>
            <a:r>
              <a:rPr lang="en-US" dirty="0" smtClean="0"/>
              <a:t>“consistently” </a:t>
            </a:r>
            <a:r>
              <a:rPr lang="en-US" dirty="0"/>
              <a:t>on </a:t>
            </a:r>
            <a:r>
              <a:rPr lang="en-US" dirty="0" smtClean="0"/>
              <a:t>LinkedIn </a:t>
            </a:r>
            <a:r>
              <a:rPr lang="en-US" dirty="0"/>
              <a:t>for a month. Finish each day at inbox zero—no unanswered invites, no unanswered messages. Watch your LinkedIn performance head </a:t>
            </a:r>
            <a:r>
              <a:rPr lang="en-US" dirty="0" smtClean="0"/>
              <a:t>up.</a:t>
            </a:r>
            <a:endParaRPr lang="en-IN" dirty="0" smtClean="0"/>
          </a:p>
          <a:p>
            <a:endParaRPr lang="en-US" dirty="0"/>
          </a:p>
          <a:p>
            <a:r>
              <a:rPr lang="en-US" dirty="0" smtClean="0"/>
              <a:t>Ensure to have a close network of people who would </a:t>
            </a:r>
            <a:r>
              <a:rPr lang="en-US" b="1" dirty="0" smtClean="0"/>
              <a:t>like, comment and repost in the initial 45 minutes </a:t>
            </a:r>
            <a:r>
              <a:rPr lang="en-US" dirty="0" smtClean="0"/>
              <a:t>of posting. Reply back to each comment.</a:t>
            </a:r>
            <a:endParaRPr lang="en-US" dirty="0"/>
          </a:p>
          <a:p>
            <a:pPr marL="342900" indent="-342900">
              <a:buAutoNum type="arabi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69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oper Black" panose="0208090404030B020404" pitchFamily="18" charset="0"/>
              </a:rPr>
              <a:t>Increase LinkedIn followers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07026" y="848139"/>
            <a:ext cx="0" cy="5499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06400" y="848139"/>
            <a:ext cx="2071757" cy="31805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PROFILE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11536" y="841515"/>
            <a:ext cx="2071757" cy="31805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PAGE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400" y="1444487"/>
            <a:ext cx="20717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strategies described above </a:t>
            </a:r>
          </a:p>
          <a:p>
            <a:r>
              <a:rPr lang="en-US" dirty="0" smtClean="0"/>
              <a:t>+</a:t>
            </a:r>
          </a:p>
          <a:p>
            <a:r>
              <a:rPr lang="en-US" dirty="0" smtClean="0"/>
              <a:t>Creator mode ON</a:t>
            </a:r>
            <a:endParaRPr lang="en-US" dirty="0"/>
          </a:p>
          <a:p>
            <a:r>
              <a:rPr lang="en-US" dirty="0" smtClean="0"/>
              <a:t>+ </a:t>
            </a:r>
          </a:p>
          <a:p>
            <a:endParaRPr lang="en-US" dirty="0"/>
          </a:p>
          <a:p>
            <a:r>
              <a:rPr lang="en-US" dirty="0" smtClean="0"/>
              <a:t>Try taking a Sales Navigator 1 month trial to send out to a large number of connection invites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Remember:</a:t>
            </a:r>
          </a:p>
          <a:p>
            <a:r>
              <a:rPr lang="en-US" dirty="0" smtClean="0"/>
              <a:t>LinkedIn allows 30K first degree connections 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3631096" y="1444487"/>
            <a:ext cx="28492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ORGANIC:</a:t>
            </a:r>
          </a:p>
          <a:p>
            <a:endParaRPr lang="en-US" dirty="0"/>
          </a:p>
          <a:p>
            <a:r>
              <a:rPr lang="en-US" dirty="0" smtClean="0"/>
              <a:t>Admins can cumulatively use 250 credits per month to reach their first degree connections to increase followings</a:t>
            </a:r>
          </a:p>
          <a:p>
            <a:endParaRPr lang="en-US" dirty="0"/>
          </a:p>
          <a:p>
            <a:r>
              <a:rPr lang="en-US" dirty="0" smtClean="0"/>
              <a:t>Employees as well as admins can send Page URL asking their connections to join LinkedIn via messages (No limit)</a:t>
            </a:r>
          </a:p>
          <a:p>
            <a:endParaRPr lang="en-US" dirty="0"/>
          </a:p>
          <a:p>
            <a:r>
              <a:rPr lang="en-US" dirty="0" smtClean="0"/>
              <a:t>Organize/sponsor a contest to get LinkedIn followers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8594041" y="1451115"/>
            <a:ext cx="28492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INORGANIC:</a:t>
            </a:r>
          </a:p>
          <a:p>
            <a:endParaRPr lang="en-US" dirty="0"/>
          </a:p>
          <a:p>
            <a:r>
              <a:rPr lang="en-US" dirty="0" smtClean="0"/>
              <a:t>Do not buy followers!</a:t>
            </a:r>
          </a:p>
          <a:p>
            <a:endParaRPr lang="en-US" dirty="0"/>
          </a:p>
          <a:p>
            <a:r>
              <a:rPr lang="en-US" dirty="0" smtClean="0"/>
              <a:t>Inactive followers will decrease every month</a:t>
            </a:r>
          </a:p>
          <a:p>
            <a:endParaRPr lang="en-US" dirty="0"/>
          </a:p>
          <a:p>
            <a:r>
              <a:rPr lang="en-US" dirty="0" smtClean="0"/>
              <a:t>Best is to run follower ad under Engagement campaigns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568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Advertising: Know your Objective first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639679"/>
            <a:ext cx="3024968" cy="38820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1368" y="2517913"/>
            <a:ext cx="498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Brand Awareness + Reach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3424744" y="3372679"/>
            <a:ext cx="6037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Traffic+ App Installs+ Video Views + lead generation+</a:t>
            </a:r>
            <a:r>
              <a:rPr lang="en-IN" dirty="0" smtClean="0"/>
              <a:t> Post engagement+ page likes + event responses+ messages 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437996" y="4326835"/>
            <a:ext cx="498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Conversions + Catalogue Sales + Store Traffic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92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Advertising on Facebook and Instagram in Detail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07A2FD-9083-D47C-AA6E-CD3FD9D5FEC2}"/>
              </a:ext>
            </a:extLst>
          </p:cNvPr>
          <p:cNvSpPr txBox="1"/>
          <p:nvPr/>
        </p:nvSpPr>
        <p:spPr>
          <a:xfrm>
            <a:off x="566928" y="1753689"/>
            <a:ext cx="29921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START FROM SCRATCH:</a:t>
            </a:r>
          </a:p>
          <a:p>
            <a:endParaRPr lang="en-US" dirty="0"/>
          </a:p>
          <a:p>
            <a:r>
              <a:rPr lang="en-US" dirty="0"/>
              <a:t>&gt;&gt;Start with Brand awareness and website traffic campaign</a:t>
            </a:r>
          </a:p>
          <a:p>
            <a:endParaRPr lang="en-US" dirty="0"/>
          </a:p>
          <a:p>
            <a:r>
              <a:rPr lang="en-US" dirty="0"/>
              <a:t>&gt;&gt; Use Pixels on website for Lookalike and Custom audiences</a:t>
            </a:r>
          </a:p>
          <a:p>
            <a:endParaRPr lang="en-US" dirty="0"/>
          </a:p>
          <a:p>
            <a:r>
              <a:rPr lang="en-US" dirty="0"/>
              <a:t>&gt;&gt; After sufficient brand awareness &amp; frequency, go for Lead generation or any other consideration campaign.</a:t>
            </a:r>
          </a:p>
        </p:txBody>
      </p:sp>
      <p:pic>
        <p:nvPicPr>
          <p:cNvPr id="3074" name="Picture 2" descr="Sticky notes - Free education icons">
            <a:extLst>
              <a:ext uri="{FF2B5EF4-FFF2-40B4-BE49-F238E27FC236}">
                <a16:creationId xmlns:a16="http://schemas.microsoft.com/office/drawing/2014/main" id="{66AA01E2-A6B9-843D-2024-C974960C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9413">
            <a:off x="877651" y="637873"/>
            <a:ext cx="1395984" cy="13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r chart showing social media statistics on retargeting ads in marketing strategies..">
            <a:extLst>
              <a:ext uri="{FF2B5EF4-FFF2-40B4-BE49-F238E27FC236}">
                <a16:creationId xmlns:a16="http://schemas.microsoft.com/office/drawing/2014/main" id="{7E9DD643-E8F8-1749-7B5C-A0004E73B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813" y="1659275"/>
            <a:ext cx="7637413" cy="424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79833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Understanding of Ad structure 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645207"/>
              </p:ext>
            </p:extLst>
          </p:nvPr>
        </p:nvGraphicFramePr>
        <p:xfrm>
          <a:off x="406400" y="1636016"/>
          <a:ext cx="6850709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2364">
                  <a:extLst>
                    <a:ext uri="{9D8B030D-6E8A-4147-A177-3AD203B41FA5}">
                      <a16:colId xmlns:a16="http://schemas.microsoft.com/office/drawing/2014/main" val="1507744727"/>
                    </a:ext>
                  </a:extLst>
                </a:gridCol>
                <a:gridCol w="5268345">
                  <a:extLst>
                    <a:ext uri="{9D8B030D-6E8A-4147-A177-3AD203B41FA5}">
                      <a16:colId xmlns:a16="http://schemas.microsoft.com/office/drawing/2014/main" val="2143335370"/>
                    </a:ext>
                  </a:extLst>
                </a:gridCol>
              </a:tblGrid>
              <a:tr h="365690">
                <a:tc>
                  <a:txBody>
                    <a:bodyPr/>
                    <a:lstStyle/>
                    <a:p>
                      <a:r>
                        <a:rPr lang="en-US" dirty="0" smtClean="0"/>
                        <a:t>Levels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Settings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2009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r>
                        <a:rPr lang="en-US" dirty="0" smtClean="0"/>
                        <a:t>Campaign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Objective</a:t>
                      </a:r>
                    </a:p>
                    <a:p>
                      <a:r>
                        <a:rPr lang="en-US" dirty="0" smtClean="0"/>
                        <a:t>Name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Budget optimization &amp; Bidding</a:t>
                      </a:r>
                      <a:r>
                        <a:rPr lang="en-US" baseline="0" dirty="0" smtClean="0"/>
                        <a:t> strategy</a:t>
                      </a:r>
                      <a:endParaRPr lang="en-IN" dirty="0" smtClean="0"/>
                    </a:p>
                    <a:p>
                      <a:r>
                        <a:rPr lang="en-US" dirty="0" smtClean="0"/>
                        <a:t>A/B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47602"/>
                  </a:ext>
                </a:extLst>
              </a:tr>
              <a:tr h="1701662">
                <a:tc>
                  <a:txBody>
                    <a:bodyPr/>
                    <a:lstStyle/>
                    <a:p>
                      <a:r>
                        <a:rPr lang="en-US" dirty="0" smtClean="0"/>
                        <a:t>Ad Set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</a:p>
                    <a:p>
                      <a:r>
                        <a:rPr lang="en-US" dirty="0" smtClean="0"/>
                        <a:t>Page selection </a:t>
                      </a:r>
                    </a:p>
                    <a:p>
                      <a:r>
                        <a:rPr lang="en-US" dirty="0" smtClean="0"/>
                        <a:t>Audience creation or selection</a:t>
                      </a:r>
                    </a:p>
                    <a:p>
                      <a:r>
                        <a:rPr lang="en-US" dirty="0" smtClean="0"/>
                        <a:t>Ad placements</a:t>
                      </a:r>
                    </a:p>
                    <a:p>
                      <a:r>
                        <a:rPr lang="en-US" dirty="0" smtClean="0"/>
                        <a:t>Schedule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Budget optimization &amp; Bidding</a:t>
                      </a:r>
                      <a:r>
                        <a:rPr lang="en-US" baseline="0" dirty="0" smtClean="0"/>
                        <a:t> strategy</a:t>
                      </a:r>
                      <a:endParaRPr lang="en-IN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34298"/>
                  </a:ext>
                </a:extLst>
              </a:tr>
              <a:tr h="1164295">
                <a:tc>
                  <a:txBody>
                    <a:bodyPr/>
                    <a:lstStyle/>
                    <a:p>
                      <a:r>
                        <a:rPr lang="en-US" dirty="0" smtClean="0"/>
                        <a:t>Ad level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</a:p>
                    <a:p>
                      <a:r>
                        <a:rPr lang="en-US" dirty="0" smtClean="0"/>
                        <a:t>Ad</a:t>
                      </a:r>
                      <a:r>
                        <a:rPr lang="en-US" baseline="0" dirty="0" smtClean="0"/>
                        <a:t> format</a:t>
                      </a:r>
                    </a:p>
                    <a:p>
                      <a:r>
                        <a:rPr lang="en-US" baseline="0" dirty="0" smtClean="0"/>
                        <a:t>Create ad and preview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Advanced options like pixels/app events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9333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62122" y="1987824"/>
            <a:ext cx="269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Refer here for details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035" y="2495419"/>
            <a:ext cx="3648584" cy="1867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2295" y="4426227"/>
            <a:ext cx="188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 Structure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841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38D98A2F-A135-0145-C236-9B94C9372712}"/>
              </a:ext>
            </a:extLst>
          </p:cNvPr>
          <p:cNvSpPr txBox="1"/>
          <p:nvPr/>
        </p:nvSpPr>
        <p:spPr>
          <a:xfrm>
            <a:off x="406400" y="121920"/>
            <a:ext cx="963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Cooper Black" panose="0208090404030B020404" pitchFamily="18" charset="0"/>
              </a:rPr>
              <a:t>CAMPAIGN STRATEGY SHEET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62511-79E2-44D6-4D2B-7514B3BB050E}"/>
              </a:ext>
            </a:extLst>
          </p:cNvPr>
          <p:cNvCxnSpPr/>
          <p:nvPr/>
        </p:nvCxnSpPr>
        <p:spPr>
          <a:xfrm>
            <a:off x="91440" y="568259"/>
            <a:ext cx="11978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EC61E0-C041-4F66-9682-D30B5B2C1613}"/>
              </a:ext>
            </a:extLst>
          </p:cNvPr>
          <p:cNvSpPr txBox="1"/>
          <p:nvPr/>
        </p:nvSpPr>
        <p:spPr>
          <a:xfrm>
            <a:off x="1280160" y="785118"/>
            <a:ext cx="989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</a:rPr>
              <a:t>CAMPAIGN STRATEGY SHEET - SAMPLE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09D70D-569F-403F-AFD6-E9DCC2A8B743}"/>
              </a:ext>
            </a:extLst>
          </p:cNvPr>
          <p:cNvSpPr txBox="1"/>
          <p:nvPr/>
        </p:nvSpPr>
        <p:spPr>
          <a:xfrm>
            <a:off x="518161" y="1383860"/>
            <a:ext cx="3627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Basic Digital Marketing Funnel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569A22-5261-4AF1-8235-72C1AA7B1A84}"/>
              </a:ext>
            </a:extLst>
          </p:cNvPr>
          <p:cNvCxnSpPr/>
          <p:nvPr/>
        </p:nvCxnSpPr>
        <p:spPr>
          <a:xfrm>
            <a:off x="274320" y="510099"/>
            <a:ext cx="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47B7EB7-9B7B-43BD-980B-7039F90B7B41}"/>
              </a:ext>
            </a:extLst>
          </p:cNvPr>
          <p:cNvCxnSpPr>
            <a:cxnSpLocks/>
          </p:cNvCxnSpPr>
          <p:nvPr/>
        </p:nvCxnSpPr>
        <p:spPr>
          <a:xfrm>
            <a:off x="4267200" y="1507267"/>
            <a:ext cx="0" cy="5072209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B9C5F37-32C6-455E-ADB7-B352FC49E344}"/>
              </a:ext>
            </a:extLst>
          </p:cNvPr>
          <p:cNvSpPr txBox="1"/>
          <p:nvPr/>
        </p:nvSpPr>
        <p:spPr>
          <a:xfrm>
            <a:off x="3352800" y="1383860"/>
            <a:ext cx="359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Objective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E7D459-5AC6-4147-96B1-F2B2E209C9BC}"/>
              </a:ext>
            </a:extLst>
          </p:cNvPr>
          <p:cNvSpPr txBox="1"/>
          <p:nvPr/>
        </p:nvSpPr>
        <p:spPr>
          <a:xfrm>
            <a:off x="4358640" y="2243867"/>
            <a:ext cx="2344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Maximum views/ Impressions/reach/ awareness&gt;&gt;Buzz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D2A4AC-35F5-4E89-AB53-94DE1F7FCE3C}"/>
              </a:ext>
            </a:extLst>
          </p:cNvPr>
          <p:cNvSpPr txBox="1"/>
          <p:nvPr/>
        </p:nvSpPr>
        <p:spPr>
          <a:xfrm>
            <a:off x="4439920" y="3879627"/>
            <a:ext cx="16865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Involve/ consider/ lie in option choices/ engagement/ pay attention to your product, idea, solution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9E757F-BAA9-4F2D-BD32-08E72573414D}"/>
              </a:ext>
            </a:extLst>
          </p:cNvPr>
          <p:cNvSpPr txBox="1"/>
          <p:nvPr/>
        </p:nvSpPr>
        <p:spPr>
          <a:xfrm>
            <a:off x="4439920" y="5820187"/>
            <a:ext cx="13614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Sign up/ buy/ provide details if interested/ 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F6538-2440-421B-BF74-A5BC4917C81F}"/>
              </a:ext>
            </a:extLst>
          </p:cNvPr>
          <p:cNvCxnSpPr>
            <a:cxnSpLocks/>
          </p:cNvCxnSpPr>
          <p:nvPr/>
        </p:nvCxnSpPr>
        <p:spPr>
          <a:xfrm flipH="1">
            <a:off x="6126477" y="1476787"/>
            <a:ext cx="50803" cy="5082064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CD40CB-2EC9-4579-BDD4-4D8DAF8A9A07}"/>
              </a:ext>
            </a:extLst>
          </p:cNvPr>
          <p:cNvSpPr txBox="1"/>
          <p:nvPr/>
        </p:nvSpPr>
        <p:spPr>
          <a:xfrm>
            <a:off x="6228080" y="138386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Possible campaign type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B905B9-732F-453F-A73D-B7F4D2A1AB81}"/>
              </a:ext>
            </a:extLst>
          </p:cNvPr>
          <p:cNvSpPr txBox="1"/>
          <p:nvPr/>
        </p:nvSpPr>
        <p:spPr>
          <a:xfrm>
            <a:off x="6268720" y="2223547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Display ad campaign/ Video campaign if there is a story to tell/ Discovery ads on social media or GDN/ </a:t>
            </a:r>
            <a:r>
              <a:rPr lang="en-IN" sz="1400" b="1" dirty="0"/>
              <a:t>Search Campaign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161200-FE6C-40AF-A5B1-AEE62EA43957}"/>
              </a:ext>
            </a:extLst>
          </p:cNvPr>
          <p:cNvSpPr txBox="1"/>
          <p:nvPr/>
        </p:nvSpPr>
        <p:spPr>
          <a:xfrm>
            <a:off x="6299200" y="3920267"/>
            <a:ext cx="2306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Remarketing (Video or Display) / Intent based video ads/ Social Media ads (Influencers)/ </a:t>
            </a:r>
            <a:r>
              <a:rPr lang="en-IN" sz="1400" b="1" dirty="0"/>
              <a:t>Search Ads </a:t>
            </a:r>
            <a:r>
              <a:rPr lang="en-IN" sz="1400" dirty="0"/>
              <a:t>or PPC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34C330-F04E-4E37-8E7C-D3D2A9410F53}"/>
              </a:ext>
            </a:extLst>
          </p:cNvPr>
          <p:cNvSpPr txBox="1"/>
          <p:nvPr/>
        </p:nvSpPr>
        <p:spPr>
          <a:xfrm>
            <a:off x="6268720" y="5769387"/>
            <a:ext cx="2306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Remarketing (Display or video) / Video ads for conversion/ RLSA ads/ </a:t>
            </a:r>
            <a:r>
              <a:rPr lang="en-IN" sz="1400" b="1" dirty="0"/>
              <a:t>Search Ads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5FDA383-7694-4A40-9814-E684B56C169A}"/>
              </a:ext>
            </a:extLst>
          </p:cNvPr>
          <p:cNvCxnSpPr>
            <a:cxnSpLocks/>
          </p:cNvCxnSpPr>
          <p:nvPr/>
        </p:nvCxnSpPr>
        <p:spPr>
          <a:xfrm flipH="1">
            <a:off x="8505269" y="1600109"/>
            <a:ext cx="29131" cy="4847556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543AE99-0EA0-4A76-9DB0-DFBBC8F91147}"/>
              </a:ext>
            </a:extLst>
          </p:cNvPr>
          <p:cNvSpPr txBox="1"/>
          <p:nvPr/>
        </p:nvSpPr>
        <p:spPr>
          <a:xfrm>
            <a:off x="8514080" y="1383860"/>
            <a:ext cx="1696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Possible Targeting selections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91BDE7-90B3-4ECB-9F52-B1D3F36A168C}"/>
              </a:ext>
            </a:extLst>
          </p:cNvPr>
          <p:cNvSpPr txBox="1"/>
          <p:nvPr/>
        </p:nvSpPr>
        <p:spPr>
          <a:xfrm>
            <a:off x="8595360" y="2243867"/>
            <a:ext cx="1971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Demographic/ Affinity/  Topic/ Placement/ Custom Affinity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11BCDB-746F-42C0-9F2A-EED8F9E63AF1}"/>
              </a:ext>
            </a:extLst>
          </p:cNvPr>
          <p:cNvSpPr txBox="1"/>
          <p:nvPr/>
        </p:nvSpPr>
        <p:spPr>
          <a:xfrm>
            <a:off x="8636001" y="3849721"/>
            <a:ext cx="17297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 market/ Similar Audience/ Life events/ Custom Affinity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1DBADE-148A-4936-A3DA-5384D223E230}"/>
              </a:ext>
            </a:extLst>
          </p:cNvPr>
          <p:cNvSpPr txBox="1"/>
          <p:nvPr/>
        </p:nvSpPr>
        <p:spPr>
          <a:xfrm>
            <a:off x="10728961" y="2274921"/>
            <a:ext cx="1249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Manual CPC/ Max CPV/ </a:t>
            </a:r>
          </a:p>
          <a:p>
            <a:r>
              <a:rPr lang="en-IN" sz="1400" dirty="0"/>
              <a:t>CPM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6C3323-3FBE-4128-8A70-8780CBA2A6FE}"/>
              </a:ext>
            </a:extLst>
          </p:cNvPr>
          <p:cNvSpPr txBox="1"/>
          <p:nvPr/>
        </p:nvSpPr>
        <p:spPr>
          <a:xfrm>
            <a:off x="10454628" y="1373701"/>
            <a:ext cx="1615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</a:rPr>
              <a:t>Bidding strategies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46FCFA-123A-4CC9-8569-4E90B59AEF80}"/>
              </a:ext>
            </a:extLst>
          </p:cNvPr>
          <p:cNvSpPr txBox="1"/>
          <p:nvPr/>
        </p:nvSpPr>
        <p:spPr>
          <a:xfrm>
            <a:off x="10779761" y="3839561"/>
            <a:ext cx="1249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CPC- Manual or enhanced, CPL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FDAEFA-B561-404C-8112-1D87F0A04E0A}"/>
              </a:ext>
            </a:extLst>
          </p:cNvPr>
          <p:cNvSpPr txBox="1"/>
          <p:nvPr/>
        </p:nvSpPr>
        <p:spPr>
          <a:xfrm>
            <a:off x="10789921" y="5790281"/>
            <a:ext cx="124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Target CPA, Target </a:t>
            </a:r>
            <a:r>
              <a:rPr lang="en-IN" sz="1400" dirty="0" err="1"/>
              <a:t>RoAS</a:t>
            </a:r>
            <a:r>
              <a:rPr lang="en-IN" sz="1400" dirty="0"/>
              <a:t> 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791E186-C36B-4002-A007-729658FCB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4791"/>
            <a:ext cx="1872139" cy="19969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B9B956D-151A-4C3A-A3DC-AAE61B617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957" y="2713308"/>
            <a:ext cx="2011204" cy="5704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DD925B2-C2F2-47E5-835C-13CEAA32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379" y="4145063"/>
            <a:ext cx="1872139" cy="6046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CE324-0822-4F47-82ED-09A1728F4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276" y="5769439"/>
            <a:ext cx="2075808" cy="604665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FB1D18C-C747-4D49-966F-C857400B469B}"/>
              </a:ext>
            </a:extLst>
          </p:cNvPr>
          <p:cNvCxnSpPr>
            <a:cxnSpLocks/>
          </p:cNvCxnSpPr>
          <p:nvPr/>
        </p:nvCxnSpPr>
        <p:spPr>
          <a:xfrm flipV="1">
            <a:off x="1625600" y="3414138"/>
            <a:ext cx="497676" cy="530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0DA38C-5349-4617-A099-4C0C45CF9FA4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1005840" y="4447396"/>
            <a:ext cx="10085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2E2627C-2FE8-42C3-8101-A67CBB8634F3}"/>
              </a:ext>
            </a:extLst>
          </p:cNvPr>
          <p:cNvCxnSpPr>
            <a:cxnSpLocks/>
          </p:cNvCxnSpPr>
          <p:nvPr/>
        </p:nvCxnSpPr>
        <p:spPr>
          <a:xfrm>
            <a:off x="1209040" y="4895128"/>
            <a:ext cx="670719" cy="734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1BDB078-0B2F-4569-BFCC-4DF75B58CE65}"/>
              </a:ext>
            </a:extLst>
          </p:cNvPr>
          <p:cNvSpPr txBox="1"/>
          <p:nvPr/>
        </p:nvSpPr>
        <p:spPr>
          <a:xfrm>
            <a:off x="8646160" y="5709001"/>
            <a:ext cx="1971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In market/ Similar Audience/ Custom Intent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F17304-486E-407E-9A49-4AB8EA569B10}"/>
              </a:ext>
            </a:extLst>
          </p:cNvPr>
          <p:cNvCxnSpPr>
            <a:cxnSpLocks/>
          </p:cNvCxnSpPr>
          <p:nvPr/>
        </p:nvCxnSpPr>
        <p:spPr>
          <a:xfrm flipH="1">
            <a:off x="10528305" y="1508668"/>
            <a:ext cx="17775" cy="5050183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67F68405-77D4-4BC4-B024-2745A7E3243D}"/>
              </a:ext>
            </a:extLst>
          </p:cNvPr>
          <p:cNvSpPr/>
          <p:nvPr/>
        </p:nvSpPr>
        <p:spPr>
          <a:xfrm>
            <a:off x="34733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30A7DEE-88CE-4E1C-8E24-9B05251A391B}"/>
              </a:ext>
            </a:extLst>
          </p:cNvPr>
          <p:cNvSpPr/>
          <p:nvPr/>
        </p:nvSpPr>
        <p:spPr>
          <a:xfrm>
            <a:off x="101600" y="564864"/>
            <a:ext cx="11978640" cy="60790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1441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A3F12-C961-454A-826E-F5A486C97F60}"/>
              </a:ext>
            </a:extLst>
          </p:cNvPr>
          <p:cNvSpPr/>
          <p:nvPr/>
        </p:nvSpPr>
        <p:spPr>
          <a:xfrm>
            <a:off x="30480" y="40640"/>
            <a:ext cx="12120880" cy="67767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1880F-77B1-4172-BE00-A1327390D36C}"/>
              </a:ext>
            </a:extLst>
          </p:cNvPr>
          <p:cNvSpPr/>
          <p:nvPr/>
        </p:nvSpPr>
        <p:spPr>
          <a:xfrm>
            <a:off x="101600" y="111760"/>
            <a:ext cx="11978640" cy="65321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02C9535-385B-448E-88F6-F4054A0F8710}"/>
              </a:ext>
            </a:extLst>
          </p:cNvPr>
          <p:cNvSpPr/>
          <p:nvPr/>
        </p:nvSpPr>
        <p:spPr>
          <a:xfrm rot="5400000">
            <a:off x="-154982" y="346197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396A35-3F76-5EFD-903F-70A22DE0DA7D}"/>
              </a:ext>
            </a:extLst>
          </p:cNvPr>
          <p:cNvGrpSpPr/>
          <p:nvPr/>
        </p:nvGrpSpPr>
        <p:grpSpPr>
          <a:xfrm>
            <a:off x="-40640" y="4388952"/>
            <a:ext cx="3302000" cy="2469048"/>
            <a:chOff x="-40640" y="4388952"/>
            <a:chExt cx="3302000" cy="2469048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5C1BF50-1D5B-4ABD-85FE-1BF3E563DFC2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C90CEB-1B6E-413B-9631-961E4E3ED8A2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A304437-6DFD-4AA2-A046-90401A42604D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E9D7D8B-146A-F96D-ACAC-D4C590770712}"/>
              </a:ext>
            </a:extLst>
          </p:cNvPr>
          <p:cNvSpPr txBox="1"/>
          <p:nvPr/>
        </p:nvSpPr>
        <p:spPr>
          <a:xfrm>
            <a:off x="11141310" y="6593141"/>
            <a:ext cx="867810" cy="27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2024-2025</a:t>
            </a:r>
            <a:endParaRPr lang="en-IN" sz="1200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56B24938-1AB1-B832-CCD9-37C93C033B72}"/>
              </a:ext>
            </a:extLst>
          </p:cNvPr>
          <p:cNvSpPr/>
          <p:nvPr/>
        </p:nvSpPr>
        <p:spPr>
          <a:xfrm rot="16200000">
            <a:off x="10711138" y="1973538"/>
            <a:ext cx="1600284" cy="131064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6B916B-59CD-3B23-3EB0-DBAAE4FC33EF}"/>
              </a:ext>
            </a:extLst>
          </p:cNvPr>
          <p:cNvGrpSpPr/>
          <p:nvPr/>
        </p:nvGrpSpPr>
        <p:grpSpPr>
          <a:xfrm rot="10800000">
            <a:off x="8920480" y="-10161"/>
            <a:ext cx="3302000" cy="2469048"/>
            <a:chOff x="-40640" y="4388952"/>
            <a:chExt cx="3302000" cy="2469048"/>
          </a:xfrm>
        </p:grpSpPr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AE453089-43CA-CEE8-CC83-CC8C87AD03C7}"/>
                </a:ext>
              </a:extLst>
            </p:cNvPr>
            <p:cNvSpPr/>
            <p:nvPr/>
          </p:nvSpPr>
          <p:spPr>
            <a:xfrm rot="5400000">
              <a:off x="406316" y="3982636"/>
              <a:ext cx="2448728" cy="3261360"/>
            </a:xfrm>
            <a:prstGeom prst="triangle">
              <a:avLst>
                <a:gd name="adj" fmla="val 1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6B15682-AA6D-AF4A-98FC-1086D176E297}"/>
                </a:ext>
              </a:extLst>
            </p:cNvPr>
            <p:cNvCxnSpPr>
              <a:cxnSpLocks/>
            </p:cNvCxnSpPr>
            <p:nvPr/>
          </p:nvCxnSpPr>
          <p:spPr>
            <a:xfrm>
              <a:off x="-10160" y="4754880"/>
              <a:ext cx="2824480" cy="21031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0FA22A-4B0C-6586-A6F8-953B2789E7D8}"/>
                </a:ext>
              </a:extLst>
            </p:cNvPr>
            <p:cNvCxnSpPr>
              <a:cxnSpLocks/>
            </p:cNvCxnSpPr>
            <p:nvPr/>
          </p:nvCxnSpPr>
          <p:spPr>
            <a:xfrm>
              <a:off x="-40640" y="4871720"/>
              <a:ext cx="2692400" cy="198628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9436B7-A3EC-DDB2-2077-5A0797F8F680}"/>
              </a:ext>
            </a:extLst>
          </p:cNvPr>
          <p:cNvSpPr/>
          <p:nvPr/>
        </p:nvSpPr>
        <p:spPr>
          <a:xfrm>
            <a:off x="1403498" y="2458887"/>
            <a:ext cx="8495414" cy="17566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4554E-66B8-5C62-E4A2-84B7BCBB224C}"/>
              </a:ext>
            </a:extLst>
          </p:cNvPr>
          <p:cNvSpPr txBox="1">
            <a:spLocks/>
          </p:cNvSpPr>
          <p:nvPr/>
        </p:nvSpPr>
        <p:spPr>
          <a:xfrm>
            <a:off x="9184203" y="5391122"/>
            <a:ext cx="25302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latin typeface="Century Gothic" panose="020B0502020202020204" pitchFamily="34" charset="0"/>
                <a:cs typeface="Arial" panose="020B0604020202020204" pitchFamily="34" charset="0"/>
              </a:rPr>
              <a:t>fa</a:t>
            </a:r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rheenarahman777@gmail.com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EE1C1-3261-79F6-4D22-F9CADA373F81}"/>
              </a:ext>
            </a:extLst>
          </p:cNvPr>
          <p:cNvSpPr txBox="1">
            <a:spLocks/>
          </p:cNvSpPr>
          <p:nvPr/>
        </p:nvSpPr>
        <p:spPr>
          <a:xfrm>
            <a:off x="8735062" y="5734758"/>
            <a:ext cx="18673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+91- </a:t>
            </a:r>
            <a:r>
              <a:rPr lang="en-US" sz="11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80510 04735</a:t>
            </a:r>
            <a:endParaRPr lang="en-US" sz="1100" b="1" dirty="0"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Mail - Free business icons">
            <a:extLst>
              <a:ext uri="{FF2B5EF4-FFF2-40B4-BE49-F238E27FC236}">
                <a16:creationId xmlns:a16="http://schemas.microsoft.com/office/drawing/2014/main" id="{EE916D24-8680-91B7-CC50-5A9F22E3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60" y="5356804"/>
            <a:ext cx="273443" cy="27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all, cell, phone, pick, ring, up icon - Download on Iconfinder">
            <a:extLst>
              <a:ext uri="{FF2B5EF4-FFF2-40B4-BE49-F238E27FC236}">
                <a16:creationId xmlns:a16="http://schemas.microsoft.com/office/drawing/2014/main" id="{7F98D2EF-5901-EE62-5B2E-FF565E9C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134" y="5716344"/>
            <a:ext cx="347465" cy="3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1599</Words>
  <Application>Microsoft Office PowerPoint</Application>
  <PresentationFormat>Widescreen</PresentationFormat>
  <Paragraphs>356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Cooper Black</vt:lpstr>
      <vt:lpstr>Courier New</vt:lpstr>
      <vt:lpstr>Inter</vt:lpstr>
      <vt:lpstr>Montserrat</vt:lpstr>
      <vt:lpstr>Unify Sans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Farheen Rahman</dc:creator>
  <cp:lastModifiedBy>Farheen</cp:lastModifiedBy>
  <cp:revision>47</cp:revision>
  <dcterms:created xsi:type="dcterms:W3CDTF">2022-08-27T11:33:57Z</dcterms:created>
  <dcterms:modified xsi:type="dcterms:W3CDTF">2024-07-15T01:08:30Z</dcterms:modified>
</cp:coreProperties>
</file>